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98067" y="302259"/>
            <a:ext cx="56388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384042"/>
                </a:solidFill>
                <a:latin typeface="Source Code Pro"/>
                <a:cs typeface="Source Cod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384042"/>
                </a:solidFill>
                <a:latin typeface="Source Code Pro"/>
                <a:cs typeface="Source Cod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384042"/>
                </a:solidFill>
                <a:latin typeface="Source Code Pro"/>
                <a:cs typeface="Source Cod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384042"/>
                </a:solidFill>
                <a:latin typeface="Source Code Pro"/>
                <a:cs typeface="Source Cod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070682" y="4544098"/>
            <a:ext cx="8051165" cy="0"/>
          </a:xfrm>
          <a:custGeom>
            <a:avLst/>
            <a:gdLst/>
            <a:ahLst/>
            <a:cxnLst/>
            <a:rect l="l" t="t" r="r" b="b"/>
            <a:pathLst>
              <a:path w="8051165">
                <a:moveTo>
                  <a:pt x="0" y="0"/>
                </a:moveTo>
                <a:lnTo>
                  <a:pt x="8050636" y="1"/>
                </a:lnTo>
              </a:path>
            </a:pathLst>
          </a:custGeom>
          <a:ln w="50800">
            <a:solidFill>
              <a:srgbClr val="C810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37480" y="1268932"/>
            <a:ext cx="1847850" cy="1778000"/>
          </a:xfrm>
          <a:custGeom>
            <a:avLst/>
            <a:gdLst/>
            <a:ahLst/>
            <a:cxnLst/>
            <a:rect l="l" t="t" r="r" b="b"/>
            <a:pathLst>
              <a:path w="1847850" h="1778000">
                <a:moveTo>
                  <a:pt x="987171" y="792162"/>
                </a:moveTo>
                <a:lnTo>
                  <a:pt x="784517" y="805294"/>
                </a:lnTo>
                <a:lnTo>
                  <a:pt x="787273" y="838898"/>
                </a:lnTo>
                <a:lnTo>
                  <a:pt x="790486" y="871575"/>
                </a:lnTo>
                <a:lnTo>
                  <a:pt x="980617" y="860945"/>
                </a:lnTo>
                <a:lnTo>
                  <a:pt x="987171" y="792162"/>
                </a:lnTo>
                <a:close/>
              </a:path>
              <a:path w="1847850" h="1778000">
                <a:moveTo>
                  <a:pt x="1847265" y="879703"/>
                </a:moveTo>
                <a:lnTo>
                  <a:pt x="1844878" y="879703"/>
                </a:lnTo>
                <a:lnTo>
                  <a:pt x="1841893" y="879068"/>
                </a:lnTo>
                <a:lnTo>
                  <a:pt x="1838325" y="877824"/>
                </a:lnTo>
                <a:lnTo>
                  <a:pt x="1786140" y="865276"/>
                </a:lnTo>
                <a:lnTo>
                  <a:pt x="1734235" y="862736"/>
                </a:lnTo>
                <a:lnTo>
                  <a:pt x="1682673" y="869467"/>
                </a:lnTo>
                <a:lnTo>
                  <a:pt x="1631492" y="884707"/>
                </a:lnTo>
                <a:lnTo>
                  <a:pt x="1547456" y="934186"/>
                </a:lnTo>
                <a:lnTo>
                  <a:pt x="1507185" y="957414"/>
                </a:lnTo>
                <a:lnTo>
                  <a:pt x="1465605" y="977163"/>
                </a:lnTo>
                <a:lnTo>
                  <a:pt x="1422323" y="992441"/>
                </a:lnTo>
                <a:lnTo>
                  <a:pt x="1376984" y="1002258"/>
                </a:lnTo>
                <a:lnTo>
                  <a:pt x="1323162" y="1004722"/>
                </a:lnTo>
                <a:lnTo>
                  <a:pt x="1273200" y="994829"/>
                </a:lnTo>
                <a:lnTo>
                  <a:pt x="1228039" y="970508"/>
                </a:lnTo>
                <a:lnTo>
                  <a:pt x="1188631" y="929716"/>
                </a:lnTo>
                <a:lnTo>
                  <a:pt x="1184465" y="924090"/>
                </a:lnTo>
                <a:lnTo>
                  <a:pt x="1174927" y="920343"/>
                </a:lnTo>
                <a:lnTo>
                  <a:pt x="1167777" y="920343"/>
                </a:lnTo>
                <a:lnTo>
                  <a:pt x="1140409" y="921207"/>
                </a:lnTo>
                <a:lnTo>
                  <a:pt x="1085469" y="923861"/>
                </a:lnTo>
                <a:lnTo>
                  <a:pt x="1058100" y="924725"/>
                </a:lnTo>
                <a:lnTo>
                  <a:pt x="1032979" y="978395"/>
                </a:lnTo>
                <a:lnTo>
                  <a:pt x="1030681" y="989749"/>
                </a:lnTo>
                <a:lnTo>
                  <a:pt x="998728" y="1052906"/>
                </a:lnTo>
                <a:lnTo>
                  <a:pt x="944854" y="1097292"/>
                </a:lnTo>
                <a:lnTo>
                  <a:pt x="906907" y="1116266"/>
                </a:lnTo>
                <a:lnTo>
                  <a:pt x="867524" y="1129893"/>
                </a:lnTo>
                <a:lnTo>
                  <a:pt x="827011" y="1139418"/>
                </a:lnTo>
                <a:lnTo>
                  <a:pt x="785710" y="1146073"/>
                </a:lnTo>
                <a:lnTo>
                  <a:pt x="750544" y="1150442"/>
                </a:lnTo>
                <a:lnTo>
                  <a:pt x="712990" y="740892"/>
                </a:lnTo>
                <a:lnTo>
                  <a:pt x="799426" y="734631"/>
                </a:lnTo>
                <a:lnTo>
                  <a:pt x="884948" y="728929"/>
                </a:lnTo>
                <a:lnTo>
                  <a:pt x="927658" y="726465"/>
                </a:lnTo>
                <a:lnTo>
                  <a:pt x="970483" y="724636"/>
                </a:lnTo>
                <a:lnTo>
                  <a:pt x="983843" y="722566"/>
                </a:lnTo>
                <a:lnTo>
                  <a:pt x="992466" y="716978"/>
                </a:lnTo>
                <a:lnTo>
                  <a:pt x="997394" y="707402"/>
                </a:lnTo>
                <a:lnTo>
                  <a:pt x="999693" y="693369"/>
                </a:lnTo>
                <a:lnTo>
                  <a:pt x="1004658" y="643242"/>
                </a:lnTo>
                <a:lnTo>
                  <a:pt x="1010348" y="592937"/>
                </a:lnTo>
                <a:lnTo>
                  <a:pt x="1022337" y="490156"/>
                </a:lnTo>
                <a:lnTo>
                  <a:pt x="983602" y="485152"/>
                </a:lnTo>
                <a:lnTo>
                  <a:pt x="958215" y="484974"/>
                </a:lnTo>
                <a:lnTo>
                  <a:pt x="907656" y="485330"/>
                </a:lnTo>
                <a:lnTo>
                  <a:pt x="882269" y="485152"/>
                </a:lnTo>
                <a:lnTo>
                  <a:pt x="873683" y="484479"/>
                </a:lnTo>
                <a:lnTo>
                  <a:pt x="866775" y="481634"/>
                </a:lnTo>
                <a:lnTo>
                  <a:pt x="862990" y="475386"/>
                </a:lnTo>
                <a:lnTo>
                  <a:pt x="863790" y="464515"/>
                </a:lnTo>
                <a:lnTo>
                  <a:pt x="878738" y="411734"/>
                </a:lnTo>
                <a:lnTo>
                  <a:pt x="895946" y="360095"/>
                </a:lnTo>
                <a:lnTo>
                  <a:pt x="915809" y="309829"/>
                </a:lnTo>
                <a:lnTo>
                  <a:pt x="938733" y="261188"/>
                </a:lnTo>
                <a:lnTo>
                  <a:pt x="965123" y="214401"/>
                </a:lnTo>
                <a:lnTo>
                  <a:pt x="957973" y="223786"/>
                </a:lnTo>
                <a:lnTo>
                  <a:pt x="924814" y="177698"/>
                </a:lnTo>
                <a:lnTo>
                  <a:pt x="888136" y="136474"/>
                </a:lnTo>
                <a:lnTo>
                  <a:pt x="847725" y="100469"/>
                </a:lnTo>
                <a:lnTo>
                  <a:pt x="803325" y="70053"/>
                </a:lnTo>
                <a:lnTo>
                  <a:pt x="754722" y="45580"/>
                </a:lnTo>
                <a:lnTo>
                  <a:pt x="704621" y="27025"/>
                </a:lnTo>
                <a:lnTo>
                  <a:pt x="655078" y="13258"/>
                </a:lnTo>
                <a:lnTo>
                  <a:pt x="606158" y="4254"/>
                </a:lnTo>
                <a:lnTo>
                  <a:pt x="557872" y="0"/>
                </a:lnTo>
                <a:lnTo>
                  <a:pt x="510273" y="495"/>
                </a:lnTo>
                <a:lnTo>
                  <a:pt x="463397" y="5715"/>
                </a:lnTo>
                <a:lnTo>
                  <a:pt x="417309" y="15659"/>
                </a:lnTo>
                <a:lnTo>
                  <a:pt x="372021" y="30302"/>
                </a:lnTo>
                <a:lnTo>
                  <a:pt x="327583" y="49631"/>
                </a:lnTo>
                <a:lnTo>
                  <a:pt x="284035" y="73634"/>
                </a:lnTo>
                <a:lnTo>
                  <a:pt x="241427" y="102298"/>
                </a:lnTo>
                <a:lnTo>
                  <a:pt x="199809" y="135623"/>
                </a:lnTo>
                <a:lnTo>
                  <a:pt x="162369" y="170738"/>
                </a:lnTo>
                <a:lnTo>
                  <a:pt x="128981" y="207645"/>
                </a:lnTo>
                <a:lnTo>
                  <a:pt x="99568" y="246265"/>
                </a:lnTo>
                <a:lnTo>
                  <a:pt x="74079" y="286512"/>
                </a:lnTo>
                <a:lnTo>
                  <a:pt x="52451" y="328320"/>
                </a:lnTo>
                <a:lnTo>
                  <a:pt x="34607" y="371602"/>
                </a:lnTo>
                <a:lnTo>
                  <a:pt x="20510" y="416293"/>
                </a:lnTo>
                <a:lnTo>
                  <a:pt x="10083" y="462318"/>
                </a:lnTo>
                <a:lnTo>
                  <a:pt x="3263" y="509587"/>
                </a:lnTo>
                <a:lnTo>
                  <a:pt x="0" y="558025"/>
                </a:lnTo>
                <a:lnTo>
                  <a:pt x="215" y="607568"/>
                </a:lnTo>
                <a:lnTo>
                  <a:pt x="3848" y="658126"/>
                </a:lnTo>
                <a:lnTo>
                  <a:pt x="10858" y="709625"/>
                </a:lnTo>
                <a:lnTo>
                  <a:pt x="21590" y="761263"/>
                </a:lnTo>
                <a:lnTo>
                  <a:pt x="36068" y="811225"/>
                </a:lnTo>
                <a:lnTo>
                  <a:pt x="53924" y="859650"/>
                </a:lnTo>
                <a:lnTo>
                  <a:pt x="74803" y="906640"/>
                </a:lnTo>
                <a:lnTo>
                  <a:pt x="98336" y="952347"/>
                </a:lnTo>
                <a:lnTo>
                  <a:pt x="124155" y="996886"/>
                </a:lnTo>
                <a:lnTo>
                  <a:pt x="151892" y="1040384"/>
                </a:lnTo>
                <a:lnTo>
                  <a:pt x="181203" y="1082992"/>
                </a:lnTo>
                <a:lnTo>
                  <a:pt x="211721" y="1124813"/>
                </a:lnTo>
                <a:lnTo>
                  <a:pt x="243713" y="1166609"/>
                </a:lnTo>
                <a:lnTo>
                  <a:pt x="276593" y="1207312"/>
                </a:lnTo>
                <a:lnTo>
                  <a:pt x="310337" y="1246962"/>
                </a:lnTo>
                <a:lnTo>
                  <a:pt x="344906" y="1285608"/>
                </a:lnTo>
                <a:lnTo>
                  <a:pt x="380276" y="1323289"/>
                </a:lnTo>
                <a:lnTo>
                  <a:pt x="416394" y="1360043"/>
                </a:lnTo>
                <a:lnTo>
                  <a:pt x="453237" y="1395907"/>
                </a:lnTo>
                <a:lnTo>
                  <a:pt x="490766" y="1430947"/>
                </a:lnTo>
                <a:lnTo>
                  <a:pt x="528942" y="1465173"/>
                </a:lnTo>
                <a:lnTo>
                  <a:pt x="567740" y="1498638"/>
                </a:lnTo>
                <a:lnTo>
                  <a:pt x="607110" y="1531391"/>
                </a:lnTo>
                <a:lnTo>
                  <a:pt x="647039" y="1563471"/>
                </a:lnTo>
                <a:lnTo>
                  <a:pt x="687476" y="1594916"/>
                </a:lnTo>
                <a:lnTo>
                  <a:pt x="728395" y="1625765"/>
                </a:lnTo>
                <a:lnTo>
                  <a:pt x="769747" y="1656067"/>
                </a:lnTo>
                <a:lnTo>
                  <a:pt x="811504" y="1685861"/>
                </a:lnTo>
                <a:lnTo>
                  <a:pt x="853643" y="1715185"/>
                </a:lnTo>
                <a:lnTo>
                  <a:pt x="896124" y="1744078"/>
                </a:lnTo>
                <a:lnTo>
                  <a:pt x="938898" y="1772589"/>
                </a:lnTo>
                <a:lnTo>
                  <a:pt x="955433" y="1777517"/>
                </a:lnTo>
                <a:lnTo>
                  <a:pt x="963028" y="1775320"/>
                </a:lnTo>
                <a:lnTo>
                  <a:pt x="1013485" y="1742617"/>
                </a:lnTo>
                <a:lnTo>
                  <a:pt x="1055585" y="1714068"/>
                </a:lnTo>
                <a:lnTo>
                  <a:pt x="1097343" y="1685036"/>
                </a:lnTo>
                <a:lnTo>
                  <a:pt x="1138732" y="1655495"/>
                </a:lnTo>
                <a:lnTo>
                  <a:pt x="1179741" y="1625396"/>
                </a:lnTo>
                <a:lnTo>
                  <a:pt x="1220317" y="1594739"/>
                </a:lnTo>
                <a:lnTo>
                  <a:pt x="1260462" y="1563458"/>
                </a:lnTo>
                <a:lnTo>
                  <a:pt x="1300124" y="1531531"/>
                </a:lnTo>
                <a:lnTo>
                  <a:pt x="1339291" y="1498930"/>
                </a:lnTo>
                <a:lnTo>
                  <a:pt x="1377937" y="1465630"/>
                </a:lnTo>
                <a:lnTo>
                  <a:pt x="1416024" y="1431594"/>
                </a:lnTo>
                <a:lnTo>
                  <a:pt x="1453540" y="1396771"/>
                </a:lnTo>
                <a:lnTo>
                  <a:pt x="1490446" y="1361160"/>
                </a:lnTo>
                <a:lnTo>
                  <a:pt x="1526730" y="1324698"/>
                </a:lnTo>
                <a:lnTo>
                  <a:pt x="1562354" y="1287386"/>
                </a:lnTo>
                <a:lnTo>
                  <a:pt x="1595907" y="1250645"/>
                </a:lnTo>
                <a:lnTo>
                  <a:pt x="1628546" y="1213167"/>
                </a:lnTo>
                <a:lnTo>
                  <a:pt x="1660207" y="1174902"/>
                </a:lnTo>
                <a:lnTo>
                  <a:pt x="1690789" y="1135773"/>
                </a:lnTo>
                <a:lnTo>
                  <a:pt x="1720227" y="1095730"/>
                </a:lnTo>
                <a:lnTo>
                  <a:pt x="1748434" y="1054722"/>
                </a:lnTo>
                <a:lnTo>
                  <a:pt x="1775320" y="1012672"/>
                </a:lnTo>
                <a:lnTo>
                  <a:pt x="1800809" y="969518"/>
                </a:lnTo>
                <a:lnTo>
                  <a:pt x="1824812" y="925220"/>
                </a:lnTo>
                <a:lnTo>
                  <a:pt x="1847265" y="879703"/>
                </a:lnTo>
                <a:close/>
              </a:path>
            </a:pathLst>
          </a:custGeom>
          <a:solidFill>
            <a:srgbClr val="C810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33926" y="2200525"/>
            <a:ext cx="172852" cy="13943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99165" y="1795347"/>
            <a:ext cx="84665" cy="19195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86050" y="2051084"/>
            <a:ext cx="103115" cy="7503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416126" y="2032326"/>
            <a:ext cx="115630" cy="121304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5849291" y="1270562"/>
            <a:ext cx="1205865" cy="1150620"/>
          </a:xfrm>
          <a:custGeom>
            <a:avLst/>
            <a:gdLst/>
            <a:ahLst/>
            <a:cxnLst/>
            <a:rect l="l" t="t" r="r" b="b"/>
            <a:pathLst>
              <a:path w="1205865" h="1150620">
                <a:moveTo>
                  <a:pt x="1196240" y="484590"/>
                </a:moveTo>
                <a:lnTo>
                  <a:pt x="245214" y="484590"/>
                </a:lnTo>
                <a:lnTo>
                  <a:pt x="270602" y="484765"/>
                </a:lnTo>
                <a:lnTo>
                  <a:pt x="280427" y="485283"/>
                </a:lnTo>
                <a:lnTo>
                  <a:pt x="290197" y="486563"/>
                </a:lnTo>
                <a:lnTo>
                  <a:pt x="309345" y="489768"/>
                </a:lnTo>
                <a:lnTo>
                  <a:pt x="303375" y="541392"/>
                </a:lnTo>
                <a:lnTo>
                  <a:pt x="297350" y="592313"/>
                </a:lnTo>
                <a:lnTo>
                  <a:pt x="291609" y="643269"/>
                </a:lnTo>
                <a:lnTo>
                  <a:pt x="286694" y="692983"/>
                </a:lnTo>
                <a:lnTo>
                  <a:pt x="257489" y="724247"/>
                </a:lnTo>
                <a:lnTo>
                  <a:pt x="214667" y="726074"/>
                </a:lnTo>
                <a:lnTo>
                  <a:pt x="171957" y="728545"/>
                </a:lnTo>
                <a:lnTo>
                  <a:pt x="0" y="740504"/>
                </a:lnTo>
                <a:lnTo>
                  <a:pt x="12724" y="879941"/>
                </a:lnTo>
                <a:lnTo>
                  <a:pt x="37550" y="1150060"/>
                </a:lnTo>
                <a:lnTo>
                  <a:pt x="47068" y="1148849"/>
                </a:lnTo>
                <a:lnTo>
                  <a:pt x="64539" y="1146895"/>
                </a:lnTo>
                <a:lnTo>
                  <a:pt x="114010" y="1138942"/>
                </a:lnTo>
                <a:lnTo>
                  <a:pt x="154523" y="1129270"/>
                </a:lnTo>
                <a:lnTo>
                  <a:pt x="193918" y="1115611"/>
                </a:lnTo>
                <a:lnTo>
                  <a:pt x="231860" y="1096912"/>
                </a:lnTo>
                <a:lnTo>
                  <a:pt x="268852" y="1068775"/>
                </a:lnTo>
                <a:lnTo>
                  <a:pt x="96558" y="1068775"/>
                </a:lnTo>
                <a:lnTo>
                  <a:pt x="93669" y="1035810"/>
                </a:lnTo>
                <a:lnTo>
                  <a:pt x="90758" y="1004254"/>
                </a:lnTo>
                <a:lnTo>
                  <a:pt x="87471" y="969230"/>
                </a:lnTo>
                <a:lnTo>
                  <a:pt x="84637" y="938717"/>
                </a:lnTo>
                <a:lnTo>
                  <a:pt x="257489" y="929338"/>
                </a:lnTo>
                <a:lnTo>
                  <a:pt x="330877" y="929338"/>
                </a:lnTo>
                <a:lnTo>
                  <a:pt x="336409" y="925869"/>
                </a:lnTo>
                <a:lnTo>
                  <a:pt x="345107" y="924335"/>
                </a:lnTo>
                <a:lnTo>
                  <a:pt x="372469" y="923476"/>
                </a:lnTo>
                <a:lnTo>
                  <a:pt x="427417" y="920818"/>
                </a:lnTo>
                <a:lnTo>
                  <a:pt x="454779" y="919959"/>
                </a:lnTo>
                <a:lnTo>
                  <a:pt x="855566" y="919959"/>
                </a:lnTo>
                <a:lnTo>
                  <a:pt x="873796" y="908078"/>
                </a:lnTo>
                <a:lnTo>
                  <a:pt x="906988" y="889085"/>
                </a:lnTo>
                <a:lnTo>
                  <a:pt x="924698" y="882442"/>
                </a:lnTo>
                <a:lnTo>
                  <a:pt x="625246" y="882442"/>
                </a:lnTo>
                <a:lnTo>
                  <a:pt x="603128" y="877986"/>
                </a:lnTo>
                <a:lnTo>
                  <a:pt x="591588" y="869936"/>
                </a:lnTo>
                <a:lnTo>
                  <a:pt x="78676" y="869936"/>
                </a:lnTo>
                <a:lnTo>
                  <a:pt x="77121" y="852428"/>
                </a:lnTo>
                <a:lnTo>
                  <a:pt x="74145" y="821164"/>
                </a:lnTo>
                <a:lnTo>
                  <a:pt x="72716" y="804282"/>
                </a:lnTo>
                <a:lnTo>
                  <a:pt x="275370" y="791152"/>
                </a:lnTo>
                <a:lnTo>
                  <a:pt x="341774" y="791152"/>
                </a:lnTo>
                <a:lnTo>
                  <a:pt x="342127" y="786774"/>
                </a:lnTo>
                <a:lnTo>
                  <a:pt x="427956" y="780522"/>
                </a:lnTo>
                <a:lnTo>
                  <a:pt x="582779" y="780522"/>
                </a:lnTo>
                <a:lnTo>
                  <a:pt x="583375" y="779583"/>
                </a:lnTo>
                <a:lnTo>
                  <a:pt x="601703" y="766316"/>
                </a:lnTo>
                <a:lnTo>
                  <a:pt x="624055" y="761138"/>
                </a:lnTo>
                <a:lnTo>
                  <a:pt x="1179362" y="761138"/>
                </a:lnTo>
                <a:lnTo>
                  <a:pt x="1186431" y="736752"/>
                </a:lnTo>
                <a:lnTo>
                  <a:pt x="1190716" y="716744"/>
                </a:lnTo>
                <a:lnTo>
                  <a:pt x="349876" y="716744"/>
                </a:lnTo>
                <a:lnTo>
                  <a:pt x="355584" y="668900"/>
                </a:lnTo>
                <a:lnTo>
                  <a:pt x="361126" y="621466"/>
                </a:lnTo>
                <a:lnTo>
                  <a:pt x="366555" y="573681"/>
                </a:lnTo>
                <a:lnTo>
                  <a:pt x="371929" y="524783"/>
                </a:lnTo>
                <a:lnTo>
                  <a:pt x="1201805" y="524783"/>
                </a:lnTo>
                <a:lnTo>
                  <a:pt x="1199083" y="499455"/>
                </a:lnTo>
                <a:lnTo>
                  <a:pt x="1196240" y="484590"/>
                </a:lnTo>
                <a:close/>
              </a:path>
              <a:path w="1205865" h="1150620">
                <a:moveTo>
                  <a:pt x="330877" y="929338"/>
                </a:moveTo>
                <a:lnTo>
                  <a:pt x="257489" y="929338"/>
                </a:lnTo>
                <a:lnTo>
                  <a:pt x="254943" y="969230"/>
                </a:lnTo>
                <a:lnTo>
                  <a:pt x="234830" y="1005521"/>
                </a:lnTo>
                <a:lnTo>
                  <a:pt x="199897" y="1035810"/>
                </a:lnTo>
                <a:lnTo>
                  <a:pt x="152891" y="1057695"/>
                </a:lnTo>
                <a:lnTo>
                  <a:pt x="96558" y="1068775"/>
                </a:lnTo>
                <a:lnTo>
                  <a:pt x="268852" y="1068775"/>
                </a:lnTo>
                <a:lnTo>
                  <a:pt x="304529" y="1023579"/>
                </a:lnTo>
                <a:lnTo>
                  <a:pt x="320064" y="978011"/>
                </a:lnTo>
                <a:lnTo>
                  <a:pt x="324841" y="943719"/>
                </a:lnTo>
                <a:lnTo>
                  <a:pt x="326834" y="935502"/>
                </a:lnTo>
                <a:lnTo>
                  <a:pt x="330504" y="929572"/>
                </a:lnTo>
                <a:lnTo>
                  <a:pt x="330877" y="929338"/>
                </a:lnTo>
                <a:close/>
              </a:path>
              <a:path w="1205865" h="1150620">
                <a:moveTo>
                  <a:pt x="855566" y="919959"/>
                </a:moveTo>
                <a:lnTo>
                  <a:pt x="461932" y="919959"/>
                </a:lnTo>
                <a:lnTo>
                  <a:pt x="471468" y="923710"/>
                </a:lnTo>
                <a:lnTo>
                  <a:pt x="475640" y="929338"/>
                </a:lnTo>
                <a:lnTo>
                  <a:pt x="515044" y="969863"/>
                </a:lnTo>
                <a:lnTo>
                  <a:pt x="560203" y="994210"/>
                </a:lnTo>
                <a:lnTo>
                  <a:pt x="610168" y="1004254"/>
                </a:lnTo>
                <a:lnTo>
                  <a:pt x="663989" y="1001870"/>
                </a:lnTo>
                <a:lnTo>
                  <a:pt x="709384" y="991996"/>
                </a:lnTo>
                <a:lnTo>
                  <a:pt x="752776" y="976599"/>
                </a:lnTo>
                <a:lnTo>
                  <a:pt x="794451" y="956760"/>
                </a:lnTo>
                <a:lnTo>
                  <a:pt x="834696" y="933559"/>
                </a:lnTo>
                <a:lnTo>
                  <a:pt x="855566" y="919959"/>
                </a:lnTo>
                <a:close/>
              </a:path>
              <a:path w="1205865" h="1150620">
                <a:moveTo>
                  <a:pt x="1179362" y="761138"/>
                </a:moveTo>
                <a:lnTo>
                  <a:pt x="624055" y="761138"/>
                </a:lnTo>
                <a:lnTo>
                  <a:pt x="646425" y="765593"/>
                </a:lnTo>
                <a:lnTo>
                  <a:pt x="664883" y="778489"/>
                </a:lnTo>
                <a:lnTo>
                  <a:pt x="677531" y="797716"/>
                </a:lnTo>
                <a:lnTo>
                  <a:pt x="682467" y="821164"/>
                </a:lnTo>
                <a:lnTo>
                  <a:pt x="678136" y="844456"/>
                </a:lnTo>
                <a:lnTo>
                  <a:pt x="665703" y="863996"/>
                </a:lnTo>
                <a:lnTo>
                  <a:pt x="647346" y="877439"/>
                </a:lnTo>
                <a:lnTo>
                  <a:pt x="625246" y="882442"/>
                </a:lnTo>
                <a:lnTo>
                  <a:pt x="924698" y="882442"/>
                </a:lnTo>
                <a:lnTo>
                  <a:pt x="969675" y="868832"/>
                </a:lnTo>
                <a:lnTo>
                  <a:pt x="1021241" y="862198"/>
                </a:lnTo>
                <a:lnTo>
                  <a:pt x="1141903" y="862198"/>
                </a:lnTo>
                <a:lnTo>
                  <a:pt x="1156405" y="828752"/>
                </a:lnTo>
                <a:lnTo>
                  <a:pt x="1173049" y="782914"/>
                </a:lnTo>
                <a:lnTo>
                  <a:pt x="1179362" y="761138"/>
                </a:lnTo>
                <a:close/>
              </a:path>
              <a:path w="1205865" h="1150620">
                <a:moveTo>
                  <a:pt x="1141903" y="862198"/>
                </a:moveTo>
                <a:lnTo>
                  <a:pt x="1021241" y="862198"/>
                </a:lnTo>
                <a:lnTo>
                  <a:pt x="1073143" y="865060"/>
                </a:lnTo>
                <a:lnTo>
                  <a:pt x="1125328" y="878065"/>
                </a:lnTo>
                <a:lnTo>
                  <a:pt x="1128306" y="879315"/>
                </a:lnTo>
                <a:lnTo>
                  <a:pt x="1131285" y="879941"/>
                </a:lnTo>
                <a:lnTo>
                  <a:pt x="1134266" y="879941"/>
                </a:lnTo>
                <a:lnTo>
                  <a:pt x="1134861" y="878065"/>
                </a:lnTo>
                <a:lnTo>
                  <a:pt x="1136054" y="876188"/>
                </a:lnTo>
                <a:lnTo>
                  <a:pt x="1136651" y="874312"/>
                </a:lnTo>
                <a:lnTo>
                  <a:pt x="1141903" y="862198"/>
                </a:lnTo>
                <a:close/>
              </a:path>
              <a:path w="1205865" h="1150620">
                <a:moveTo>
                  <a:pt x="341774" y="791152"/>
                </a:moveTo>
                <a:lnTo>
                  <a:pt x="275370" y="791152"/>
                </a:lnTo>
                <a:lnTo>
                  <a:pt x="271869" y="825463"/>
                </a:lnTo>
                <a:lnTo>
                  <a:pt x="270258" y="842238"/>
                </a:lnTo>
                <a:lnTo>
                  <a:pt x="268814" y="859306"/>
                </a:lnTo>
                <a:lnTo>
                  <a:pt x="78676" y="869936"/>
                </a:lnTo>
                <a:lnTo>
                  <a:pt x="591588" y="869936"/>
                </a:lnTo>
                <a:lnTo>
                  <a:pt x="584641" y="865090"/>
                </a:lnTo>
                <a:lnTo>
                  <a:pt x="578300" y="855555"/>
                </a:lnTo>
                <a:lnTo>
                  <a:pt x="336166" y="855555"/>
                </a:lnTo>
                <a:lnTo>
                  <a:pt x="337600" y="838477"/>
                </a:lnTo>
                <a:lnTo>
                  <a:pt x="340715" y="804282"/>
                </a:lnTo>
                <a:lnTo>
                  <a:pt x="341774" y="791152"/>
                </a:lnTo>
                <a:close/>
              </a:path>
              <a:path w="1205865" h="1150620">
                <a:moveTo>
                  <a:pt x="582779" y="780522"/>
                </a:moveTo>
                <a:lnTo>
                  <a:pt x="427956" y="780522"/>
                </a:lnTo>
                <a:lnTo>
                  <a:pt x="430639" y="798127"/>
                </a:lnTo>
                <a:lnTo>
                  <a:pt x="436003" y="831696"/>
                </a:lnTo>
                <a:lnTo>
                  <a:pt x="438685" y="849302"/>
                </a:lnTo>
                <a:lnTo>
                  <a:pt x="336166" y="855555"/>
                </a:lnTo>
                <a:lnTo>
                  <a:pt x="578300" y="855555"/>
                </a:lnTo>
                <a:lnTo>
                  <a:pt x="571854" y="845863"/>
                </a:lnTo>
                <a:lnTo>
                  <a:pt x="566835" y="822415"/>
                </a:lnTo>
                <a:lnTo>
                  <a:pt x="571081" y="798948"/>
                </a:lnTo>
                <a:lnTo>
                  <a:pt x="582779" y="780522"/>
                </a:lnTo>
                <a:close/>
              </a:path>
              <a:path w="1205865" h="1150620">
                <a:moveTo>
                  <a:pt x="1201805" y="524783"/>
                </a:moveTo>
                <a:lnTo>
                  <a:pt x="371929" y="524783"/>
                </a:lnTo>
                <a:lnTo>
                  <a:pt x="406854" y="565768"/>
                </a:lnTo>
                <a:lnTo>
                  <a:pt x="427361" y="610211"/>
                </a:lnTo>
                <a:lnTo>
                  <a:pt x="434458" y="658524"/>
                </a:lnTo>
                <a:lnTo>
                  <a:pt x="429149" y="711116"/>
                </a:lnTo>
                <a:lnTo>
                  <a:pt x="370727" y="715073"/>
                </a:lnTo>
                <a:lnTo>
                  <a:pt x="349876" y="716744"/>
                </a:lnTo>
                <a:lnTo>
                  <a:pt x="1190716" y="716744"/>
                </a:lnTo>
                <a:lnTo>
                  <a:pt x="1196398" y="690219"/>
                </a:lnTo>
                <a:lnTo>
                  <a:pt x="1202799" y="643269"/>
                </a:lnTo>
                <a:lnTo>
                  <a:pt x="1205482" y="595856"/>
                </a:lnTo>
                <a:lnTo>
                  <a:pt x="1204294" y="547934"/>
                </a:lnTo>
                <a:lnTo>
                  <a:pt x="1201805" y="524783"/>
                </a:lnTo>
                <a:close/>
              </a:path>
              <a:path w="1205865" h="1150620">
                <a:moveTo>
                  <a:pt x="623691" y="0"/>
                </a:moveTo>
                <a:lnTo>
                  <a:pt x="576062" y="4390"/>
                </a:lnTo>
                <a:lnTo>
                  <a:pt x="529956" y="13618"/>
                </a:lnTo>
                <a:lnTo>
                  <a:pt x="485400" y="27687"/>
                </a:lnTo>
                <a:lnTo>
                  <a:pt x="442421" y="46603"/>
                </a:lnTo>
                <a:lnTo>
                  <a:pt x="401046" y="70368"/>
                </a:lnTo>
                <a:lnTo>
                  <a:pt x="361303" y="98989"/>
                </a:lnTo>
                <a:lnTo>
                  <a:pt x="323216" y="132468"/>
                </a:lnTo>
                <a:lnTo>
                  <a:pt x="286815" y="170810"/>
                </a:lnTo>
                <a:lnTo>
                  <a:pt x="252125" y="214020"/>
                </a:lnTo>
                <a:lnTo>
                  <a:pt x="225737" y="260501"/>
                </a:lnTo>
                <a:lnTo>
                  <a:pt x="202810" y="308993"/>
                </a:lnTo>
                <a:lnTo>
                  <a:pt x="182946" y="359255"/>
                </a:lnTo>
                <a:lnTo>
                  <a:pt x="165742" y="411048"/>
                </a:lnTo>
                <a:lnTo>
                  <a:pt x="150798" y="464132"/>
                </a:lnTo>
                <a:lnTo>
                  <a:pt x="149997" y="475006"/>
                </a:lnTo>
                <a:lnTo>
                  <a:pt x="153778" y="481248"/>
                </a:lnTo>
                <a:lnTo>
                  <a:pt x="160688" y="484091"/>
                </a:lnTo>
                <a:lnTo>
                  <a:pt x="169275" y="484765"/>
                </a:lnTo>
                <a:lnTo>
                  <a:pt x="194663" y="484941"/>
                </a:lnTo>
                <a:lnTo>
                  <a:pt x="1196240" y="484590"/>
                </a:lnTo>
                <a:lnTo>
                  <a:pt x="1175689" y="398057"/>
                </a:lnTo>
                <a:lnTo>
                  <a:pt x="1158699" y="348768"/>
                </a:lnTo>
                <a:lnTo>
                  <a:pt x="1138728" y="302541"/>
                </a:lnTo>
                <a:lnTo>
                  <a:pt x="1115778" y="259409"/>
                </a:lnTo>
                <a:lnTo>
                  <a:pt x="1089851" y="219403"/>
                </a:lnTo>
                <a:lnTo>
                  <a:pt x="1060948" y="182556"/>
                </a:lnTo>
                <a:lnTo>
                  <a:pt x="1029071" y="148900"/>
                </a:lnTo>
                <a:lnTo>
                  <a:pt x="994222" y="118469"/>
                </a:lnTo>
                <a:lnTo>
                  <a:pt x="956403" y="91294"/>
                </a:lnTo>
                <a:lnTo>
                  <a:pt x="915614" y="67408"/>
                </a:lnTo>
                <a:lnTo>
                  <a:pt x="871857" y="46843"/>
                </a:lnTo>
                <a:lnTo>
                  <a:pt x="825135" y="29632"/>
                </a:lnTo>
                <a:lnTo>
                  <a:pt x="775449" y="15808"/>
                </a:lnTo>
                <a:lnTo>
                  <a:pt x="723411" y="5713"/>
                </a:lnTo>
                <a:lnTo>
                  <a:pt x="672816" y="442"/>
                </a:lnTo>
                <a:lnTo>
                  <a:pt x="623691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2192000" cy="6278880"/>
          </a:xfrm>
          <a:custGeom>
            <a:avLst/>
            <a:gdLst/>
            <a:ahLst/>
            <a:cxnLst/>
            <a:rect l="l" t="t" r="r" b="b"/>
            <a:pathLst>
              <a:path w="12192000" h="6278880">
                <a:moveTo>
                  <a:pt x="0" y="6278882"/>
                </a:moveTo>
                <a:lnTo>
                  <a:pt x="12192000" y="6278882"/>
                </a:lnTo>
                <a:lnTo>
                  <a:pt x="12192000" y="0"/>
                </a:lnTo>
                <a:lnTo>
                  <a:pt x="0" y="0"/>
                </a:lnTo>
                <a:lnTo>
                  <a:pt x="0" y="6278882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278885"/>
            <a:ext cx="12192000" cy="579120"/>
          </a:xfrm>
          <a:custGeom>
            <a:avLst/>
            <a:gdLst/>
            <a:ahLst/>
            <a:cxnLst/>
            <a:rect l="l" t="t" r="r" b="b"/>
            <a:pathLst>
              <a:path w="12192000" h="579120">
                <a:moveTo>
                  <a:pt x="12192000" y="0"/>
                </a:moveTo>
                <a:lnTo>
                  <a:pt x="0" y="0"/>
                </a:lnTo>
                <a:lnTo>
                  <a:pt x="0" y="579113"/>
                </a:lnTo>
                <a:lnTo>
                  <a:pt x="12192000" y="579113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30755" y="6466840"/>
            <a:ext cx="194945" cy="154940"/>
          </a:xfrm>
          <a:custGeom>
            <a:avLst/>
            <a:gdLst/>
            <a:ahLst/>
            <a:cxnLst/>
            <a:rect l="l" t="t" r="r" b="b"/>
            <a:pathLst>
              <a:path w="194944" h="154940">
                <a:moveTo>
                  <a:pt x="84658" y="129540"/>
                </a:moveTo>
                <a:lnTo>
                  <a:pt x="29184" y="129540"/>
                </a:lnTo>
                <a:lnTo>
                  <a:pt x="29184" y="0"/>
                </a:lnTo>
                <a:lnTo>
                  <a:pt x="0" y="0"/>
                </a:lnTo>
                <a:lnTo>
                  <a:pt x="0" y="129540"/>
                </a:lnTo>
                <a:lnTo>
                  <a:pt x="0" y="154940"/>
                </a:lnTo>
                <a:lnTo>
                  <a:pt x="84658" y="154940"/>
                </a:lnTo>
                <a:lnTo>
                  <a:pt x="84658" y="129540"/>
                </a:lnTo>
                <a:close/>
              </a:path>
              <a:path w="194944" h="154940">
                <a:moveTo>
                  <a:pt x="194691" y="129540"/>
                </a:moveTo>
                <a:lnTo>
                  <a:pt x="132829" y="129540"/>
                </a:lnTo>
                <a:lnTo>
                  <a:pt x="132829" y="88900"/>
                </a:lnTo>
                <a:lnTo>
                  <a:pt x="189547" y="88900"/>
                </a:lnTo>
                <a:lnTo>
                  <a:pt x="189547" y="64770"/>
                </a:lnTo>
                <a:lnTo>
                  <a:pt x="132829" y="64770"/>
                </a:lnTo>
                <a:lnTo>
                  <a:pt x="132829" y="26670"/>
                </a:lnTo>
                <a:lnTo>
                  <a:pt x="103657" y="26670"/>
                </a:lnTo>
                <a:lnTo>
                  <a:pt x="103657" y="64770"/>
                </a:lnTo>
                <a:lnTo>
                  <a:pt x="103657" y="88900"/>
                </a:lnTo>
                <a:lnTo>
                  <a:pt x="103657" y="129540"/>
                </a:lnTo>
                <a:lnTo>
                  <a:pt x="103657" y="154940"/>
                </a:lnTo>
                <a:lnTo>
                  <a:pt x="194691" y="154940"/>
                </a:lnTo>
                <a:lnTo>
                  <a:pt x="194691" y="129540"/>
                </a:lnTo>
                <a:close/>
              </a:path>
            </a:pathLst>
          </a:custGeom>
          <a:solidFill>
            <a:srgbClr val="C810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19589" y="6369120"/>
            <a:ext cx="587417" cy="375619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685977" y="6366510"/>
            <a:ext cx="1338580" cy="405765"/>
          </a:xfrm>
          <a:custGeom>
            <a:avLst/>
            <a:gdLst/>
            <a:ahLst/>
            <a:cxnLst/>
            <a:rect l="l" t="t" r="r" b="b"/>
            <a:pathLst>
              <a:path w="1338580" h="405765">
                <a:moveTo>
                  <a:pt x="224764" y="179908"/>
                </a:moveTo>
                <a:lnTo>
                  <a:pt x="178600" y="182918"/>
                </a:lnTo>
                <a:lnTo>
                  <a:pt x="179425" y="192913"/>
                </a:lnTo>
                <a:lnTo>
                  <a:pt x="179959" y="198043"/>
                </a:lnTo>
                <a:lnTo>
                  <a:pt x="223278" y="195618"/>
                </a:lnTo>
                <a:lnTo>
                  <a:pt x="223824" y="190334"/>
                </a:lnTo>
                <a:lnTo>
                  <a:pt x="224764" y="179908"/>
                </a:lnTo>
                <a:close/>
              </a:path>
              <a:path w="1338580" h="405765">
                <a:moveTo>
                  <a:pt x="420687" y="199898"/>
                </a:moveTo>
                <a:lnTo>
                  <a:pt x="406768" y="196608"/>
                </a:lnTo>
                <a:lnTo>
                  <a:pt x="394944" y="196024"/>
                </a:lnTo>
                <a:lnTo>
                  <a:pt x="383197" y="197561"/>
                </a:lnTo>
                <a:lnTo>
                  <a:pt x="371538" y="201041"/>
                </a:lnTo>
                <a:lnTo>
                  <a:pt x="368007" y="202476"/>
                </a:lnTo>
                <a:lnTo>
                  <a:pt x="364477" y="204330"/>
                </a:lnTo>
                <a:lnTo>
                  <a:pt x="350126" y="213728"/>
                </a:lnTo>
                <a:lnTo>
                  <a:pt x="338531" y="220014"/>
                </a:lnTo>
                <a:lnTo>
                  <a:pt x="326402" y="224878"/>
                </a:lnTo>
                <a:lnTo>
                  <a:pt x="313563" y="227888"/>
                </a:lnTo>
                <a:lnTo>
                  <a:pt x="301307" y="228447"/>
                </a:lnTo>
                <a:lnTo>
                  <a:pt x="289928" y="226187"/>
                </a:lnTo>
                <a:lnTo>
                  <a:pt x="279641" y="220637"/>
                </a:lnTo>
                <a:lnTo>
                  <a:pt x="270662" y="211328"/>
                </a:lnTo>
                <a:lnTo>
                  <a:pt x="269709" y="210045"/>
                </a:lnTo>
                <a:lnTo>
                  <a:pt x="267538" y="209181"/>
                </a:lnTo>
                <a:lnTo>
                  <a:pt x="257632" y="209321"/>
                </a:lnTo>
                <a:lnTo>
                  <a:pt x="249212" y="210045"/>
                </a:lnTo>
                <a:lnTo>
                  <a:pt x="237807" y="210185"/>
                </a:lnTo>
                <a:lnTo>
                  <a:pt x="236715" y="211747"/>
                </a:lnTo>
                <a:lnTo>
                  <a:pt x="235762" y="218033"/>
                </a:lnTo>
                <a:lnTo>
                  <a:pt x="235496" y="221602"/>
                </a:lnTo>
                <a:lnTo>
                  <a:pt x="234683" y="225031"/>
                </a:lnTo>
                <a:lnTo>
                  <a:pt x="206489" y="253923"/>
                </a:lnTo>
                <a:lnTo>
                  <a:pt x="170865" y="261721"/>
                </a:lnTo>
                <a:lnTo>
                  <a:pt x="162306" y="168211"/>
                </a:lnTo>
                <a:lnTo>
                  <a:pt x="211213" y="164909"/>
                </a:lnTo>
                <a:lnTo>
                  <a:pt x="225856" y="164350"/>
                </a:lnTo>
                <a:lnTo>
                  <a:pt x="227215" y="162356"/>
                </a:lnTo>
                <a:lnTo>
                  <a:pt x="228752" y="145910"/>
                </a:lnTo>
                <a:lnTo>
                  <a:pt x="232778" y="110947"/>
                </a:lnTo>
                <a:lnTo>
                  <a:pt x="226936" y="109956"/>
                </a:lnTo>
                <a:lnTo>
                  <a:pt x="216217" y="109664"/>
                </a:lnTo>
                <a:lnTo>
                  <a:pt x="208610" y="109956"/>
                </a:lnTo>
                <a:lnTo>
                  <a:pt x="198158" y="109816"/>
                </a:lnTo>
                <a:lnTo>
                  <a:pt x="212356" y="61404"/>
                </a:lnTo>
                <a:lnTo>
                  <a:pt x="219748" y="47993"/>
                </a:lnTo>
                <a:lnTo>
                  <a:pt x="218109" y="50126"/>
                </a:lnTo>
                <a:lnTo>
                  <a:pt x="185508" y="16637"/>
                </a:lnTo>
                <a:lnTo>
                  <a:pt x="137972" y="0"/>
                </a:lnTo>
                <a:lnTo>
                  <a:pt x="105460" y="342"/>
                </a:lnTo>
                <a:lnTo>
                  <a:pt x="45402" y="29997"/>
                </a:lnTo>
                <a:lnTo>
                  <a:pt x="6070" y="88950"/>
                </a:lnTo>
                <a:lnTo>
                  <a:pt x="0" y="123659"/>
                </a:lnTo>
                <a:lnTo>
                  <a:pt x="2362" y="161061"/>
                </a:lnTo>
                <a:lnTo>
                  <a:pt x="19545" y="211302"/>
                </a:lnTo>
                <a:lnTo>
                  <a:pt x="48120" y="255866"/>
                </a:lnTo>
                <a:lnTo>
                  <a:pt x="84493" y="299059"/>
                </a:lnTo>
                <a:lnTo>
                  <a:pt x="124790" y="337426"/>
                </a:lnTo>
                <a:lnTo>
                  <a:pt x="168160" y="372008"/>
                </a:lnTo>
                <a:lnTo>
                  <a:pt x="216623" y="405638"/>
                </a:lnTo>
                <a:lnTo>
                  <a:pt x="218528" y="405079"/>
                </a:lnTo>
                <a:lnTo>
                  <a:pt x="256946" y="378752"/>
                </a:lnTo>
                <a:lnTo>
                  <a:pt x="291553" y="352412"/>
                </a:lnTo>
                <a:lnTo>
                  <a:pt x="324612" y="323951"/>
                </a:lnTo>
                <a:lnTo>
                  <a:pt x="355790" y="292989"/>
                </a:lnTo>
                <a:lnTo>
                  <a:pt x="391756" y="249237"/>
                </a:lnTo>
                <a:lnTo>
                  <a:pt x="407250" y="225374"/>
                </a:lnTo>
                <a:lnTo>
                  <a:pt x="420687" y="199898"/>
                </a:lnTo>
                <a:close/>
              </a:path>
              <a:path w="1338580" h="405765">
                <a:moveTo>
                  <a:pt x="1338440" y="100330"/>
                </a:moveTo>
                <a:lnTo>
                  <a:pt x="1248435" y="100330"/>
                </a:lnTo>
                <a:lnTo>
                  <a:pt x="1248435" y="127000"/>
                </a:lnTo>
                <a:lnTo>
                  <a:pt x="1338440" y="127000"/>
                </a:lnTo>
                <a:lnTo>
                  <a:pt x="1338440" y="100330"/>
                </a:lnTo>
                <a:close/>
              </a:path>
            </a:pathLst>
          </a:custGeom>
          <a:solidFill>
            <a:srgbClr val="C810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67303" y="6485737"/>
            <a:ext cx="80922" cy="124358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977011" y="6539707"/>
            <a:ext cx="26670" cy="28575"/>
          </a:xfrm>
          <a:custGeom>
            <a:avLst/>
            <a:gdLst/>
            <a:ahLst/>
            <a:cxnLst/>
            <a:rect l="l" t="t" r="r" b="b"/>
            <a:pathLst>
              <a:path w="26669" h="28575">
                <a:moveTo>
                  <a:pt x="20366" y="0"/>
                </a:moveTo>
                <a:lnTo>
                  <a:pt x="13170" y="142"/>
                </a:lnTo>
                <a:lnTo>
                  <a:pt x="5974" y="285"/>
                </a:lnTo>
                <a:lnTo>
                  <a:pt x="0" y="6567"/>
                </a:lnTo>
                <a:lnTo>
                  <a:pt x="271" y="21702"/>
                </a:lnTo>
                <a:lnTo>
                  <a:pt x="6381" y="27984"/>
                </a:lnTo>
                <a:lnTo>
                  <a:pt x="20502" y="27698"/>
                </a:lnTo>
                <a:lnTo>
                  <a:pt x="26612" y="21273"/>
                </a:lnTo>
                <a:lnTo>
                  <a:pt x="26340" y="6139"/>
                </a:lnTo>
                <a:lnTo>
                  <a:pt x="20366" y="0"/>
                </a:lnTo>
                <a:close/>
              </a:path>
            </a:pathLst>
          </a:custGeom>
          <a:solidFill>
            <a:srgbClr val="C810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48024" y="6365907"/>
            <a:ext cx="274955" cy="262890"/>
          </a:xfrm>
          <a:custGeom>
            <a:avLst/>
            <a:gdLst/>
            <a:ahLst/>
            <a:cxnLst/>
            <a:rect l="l" t="t" r="r" b="b"/>
            <a:pathLst>
              <a:path w="274955" h="262890">
                <a:moveTo>
                  <a:pt x="272080" y="110549"/>
                </a:moveTo>
                <a:lnTo>
                  <a:pt x="53903" y="110549"/>
                </a:lnTo>
                <a:lnTo>
                  <a:pt x="61642" y="110692"/>
                </a:lnTo>
                <a:lnTo>
                  <a:pt x="64629" y="110692"/>
                </a:lnTo>
                <a:lnTo>
                  <a:pt x="67616" y="111405"/>
                </a:lnTo>
                <a:lnTo>
                  <a:pt x="70467" y="111834"/>
                </a:lnTo>
                <a:lnTo>
                  <a:pt x="69107" y="123622"/>
                </a:lnTo>
                <a:lnTo>
                  <a:pt x="67735" y="135249"/>
                </a:lnTo>
                <a:lnTo>
                  <a:pt x="66439" y="146769"/>
                </a:lnTo>
                <a:lnTo>
                  <a:pt x="65308" y="158236"/>
                </a:lnTo>
                <a:lnTo>
                  <a:pt x="64901" y="163233"/>
                </a:lnTo>
                <a:lnTo>
                  <a:pt x="63543" y="165232"/>
                </a:lnTo>
                <a:lnTo>
                  <a:pt x="58655" y="165375"/>
                </a:lnTo>
                <a:lnTo>
                  <a:pt x="48900" y="165792"/>
                </a:lnTo>
                <a:lnTo>
                  <a:pt x="13170" y="168088"/>
                </a:lnTo>
                <a:lnTo>
                  <a:pt x="6788" y="168659"/>
                </a:lnTo>
                <a:lnTo>
                  <a:pt x="0" y="169087"/>
                </a:lnTo>
                <a:lnTo>
                  <a:pt x="8553" y="262606"/>
                </a:lnTo>
                <a:lnTo>
                  <a:pt x="11540" y="262178"/>
                </a:lnTo>
                <a:lnTo>
                  <a:pt x="14120" y="262035"/>
                </a:lnTo>
                <a:lnTo>
                  <a:pt x="16564" y="261607"/>
                </a:lnTo>
                <a:lnTo>
                  <a:pt x="25971" y="260067"/>
                </a:lnTo>
                <a:lnTo>
                  <a:pt x="35199" y="257859"/>
                </a:lnTo>
                <a:lnTo>
                  <a:pt x="44173" y="254740"/>
                </a:lnTo>
                <a:lnTo>
                  <a:pt x="52816" y="250470"/>
                </a:lnTo>
                <a:lnTo>
                  <a:pt x="59404" y="245870"/>
                </a:lnTo>
                <a:lnTo>
                  <a:pt x="61243" y="244045"/>
                </a:lnTo>
                <a:lnTo>
                  <a:pt x="21995" y="244045"/>
                </a:lnTo>
                <a:lnTo>
                  <a:pt x="19280" y="214347"/>
                </a:lnTo>
                <a:lnTo>
                  <a:pt x="58655" y="212206"/>
                </a:lnTo>
                <a:lnTo>
                  <a:pt x="74731" y="212206"/>
                </a:lnTo>
                <a:lnTo>
                  <a:pt x="75491" y="211206"/>
                </a:lnTo>
                <a:lnTo>
                  <a:pt x="78614" y="211064"/>
                </a:lnTo>
                <a:lnTo>
                  <a:pt x="86896" y="210921"/>
                </a:lnTo>
                <a:lnTo>
                  <a:pt x="95314" y="210207"/>
                </a:lnTo>
                <a:lnTo>
                  <a:pt x="103597" y="210064"/>
                </a:lnTo>
                <a:lnTo>
                  <a:pt x="194839" y="210064"/>
                </a:lnTo>
                <a:lnTo>
                  <a:pt x="199048" y="207351"/>
                </a:lnTo>
                <a:lnTo>
                  <a:pt x="202306" y="205210"/>
                </a:lnTo>
                <a:lnTo>
                  <a:pt x="205701" y="203211"/>
                </a:lnTo>
                <a:lnTo>
                  <a:pt x="209231" y="201926"/>
                </a:lnTo>
                <a:lnTo>
                  <a:pt x="210173" y="201640"/>
                </a:lnTo>
                <a:lnTo>
                  <a:pt x="135368" y="201640"/>
                </a:lnTo>
                <a:lnTo>
                  <a:pt x="132452" y="198642"/>
                </a:lnTo>
                <a:lnTo>
                  <a:pt x="17922" y="198642"/>
                </a:lnTo>
                <a:lnTo>
                  <a:pt x="17515" y="193645"/>
                </a:lnTo>
                <a:lnTo>
                  <a:pt x="16972" y="188933"/>
                </a:lnTo>
                <a:lnTo>
                  <a:pt x="16564" y="183651"/>
                </a:lnTo>
                <a:lnTo>
                  <a:pt x="62728" y="180652"/>
                </a:lnTo>
                <a:lnTo>
                  <a:pt x="77862" y="180652"/>
                </a:lnTo>
                <a:lnTo>
                  <a:pt x="77935" y="179653"/>
                </a:lnTo>
                <a:lnTo>
                  <a:pt x="84452" y="179224"/>
                </a:lnTo>
                <a:lnTo>
                  <a:pt x="90970" y="178653"/>
                </a:lnTo>
                <a:lnTo>
                  <a:pt x="97487" y="178225"/>
                </a:lnTo>
                <a:lnTo>
                  <a:pt x="130888" y="178225"/>
                </a:lnTo>
                <a:lnTo>
                  <a:pt x="134961" y="173942"/>
                </a:lnTo>
                <a:lnTo>
                  <a:pt x="149353" y="173656"/>
                </a:lnTo>
                <a:lnTo>
                  <a:pt x="268603" y="173656"/>
                </a:lnTo>
                <a:lnTo>
                  <a:pt x="270829" y="163662"/>
                </a:lnTo>
                <a:lnTo>
                  <a:pt x="79700" y="163662"/>
                </a:lnTo>
                <a:lnTo>
                  <a:pt x="81057" y="152257"/>
                </a:lnTo>
                <a:lnTo>
                  <a:pt x="82263" y="141906"/>
                </a:lnTo>
                <a:lnTo>
                  <a:pt x="83500" y="130995"/>
                </a:lnTo>
                <a:lnTo>
                  <a:pt x="84724" y="119829"/>
                </a:lnTo>
                <a:lnTo>
                  <a:pt x="273370" y="119829"/>
                </a:lnTo>
                <a:lnTo>
                  <a:pt x="272080" y="110549"/>
                </a:lnTo>
                <a:close/>
              </a:path>
              <a:path w="274955" h="262890">
                <a:moveTo>
                  <a:pt x="74731" y="212206"/>
                </a:moveTo>
                <a:lnTo>
                  <a:pt x="58655" y="212206"/>
                </a:lnTo>
                <a:lnTo>
                  <a:pt x="57280" y="223485"/>
                </a:lnTo>
                <a:lnTo>
                  <a:pt x="49897" y="233265"/>
                </a:lnTo>
                <a:lnTo>
                  <a:pt x="37728" y="240476"/>
                </a:lnTo>
                <a:lnTo>
                  <a:pt x="21995" y="244045"/>
                </a:lnTo>
                <a:lnTo>
                  <a:pt x="61243" y="244045"/>
                </a:lnTo>
                <a:lnTo>
                  <a:pt x="73998" y="215490"/>
                </a:lnTo>
                <a:lnTo>
                  <a:pt x="74405" y="212634"/>
                </a:lnTo>
                <a:lnTo>
                  <a:pt x="74731" y="212206"/>
                </a:lnTo>
                <a:close/>
              </a:path>
              <a:path w="274955" h="262890">
                <a:moveTo>
                  <a:pt x="194839" y="210064"/>
                </a:moveTo>
                <a:lnTo>
                  <a:pt x="105226" y="210064"/>
                </a:lnTo>
                <a:lnTo>
                  <a:pt x="107399" y="210921"/>
                </a:lnTo>
                <a:lnTo>
                  <a:pt x="108349" y="212206"/>
                </a:lnTo>
                <a:lnTo>
                  <a:pt x="117325" y="221460"/>
                </a:lnTo>
                <a:lnTo>
                  <a:pt x="127612" y="227019"/>
                </a:lnTo>
                <a:lnTo>
                  <a:pt x="138994" y="229312"/>
                </a:lnTo>
                <a:lnTo>
                  <a:pt x="151254" y="228768"/>
                </a:lnTo>
                <a:lnTo>
                  <a:pt x="164106" y="225743"/>
                </a:lnTo>
                <a:lnTo>
                  <a:pt x="176271" y="220844"/>
                </a:lnTo>
                <a:lnTo>
                  <a:pt x="187876" y="214553"/>
                </a:lnTo>
                <a:lnTo>
                  <a:pt x="194839" y="210064"/>
                </a:lnTo>
                <a:close/>
              </a:path>
              <a:path w="274955" h="262890">
                <a:moveTo>
                  <a:pt x="268603" y="173656"/>
                </a:moveTo>
                <a:lnTo>
                  <a:pt x="149353" y="173656"/>
                </a:lnTo>
                <a:lnTo>
                  <a:pt x="155328" y="179938"/>
                </a:lnTo>
                <a:lnTo>
                  <a:pt x="155599" y="194930"/>
                </a:lnTo>
                <a:lnTo>
                  <a:pt x="149489" y="201498"/>
                </a:lnTo>
                <a:lnTo>
                  <a:pt x="142429" y="201498"/>
                </a:lnTo>
                <a:lnTo>
                  <a:pt x="135368" y="201640"/>
                </a:lnTo>
                <a:lnTo>
                  <a:pt x="210173" y="201640"/>
                </a:lnTo>
                <a:lnTo>
                  <a:pt x="220889" y="198390"/>
                </a:lnTo>
                <a:lnTo>
                  <a:pt x="232635" y="196875"/>
                </a:lnTo>
                <a:lnTo>
                  <a:pt x="259999" y="196875"/>
                </a:lnTo>
                <a:lnTo>
                  <a:pt x="268050" y="176144"/>
                </a:lnTo>
                <a:lnTo>
                  <a:pt x="268603" y="173656"/>
                </a:lnTo>
                <a:close/>
              </a:path>
              <a:path w="274955" h="262890">
                <a:moveTo>
                  <a:pt x="259999" y="196875"/>
                </a:moveTo>
                <a:lnTo>
                  <a:pt x="232635" y="196875"/>
                </a:lnTo>
                <a:lnTo>
                  <a:pt x="244458" y="197529"/>
                </a:lnTo>
                <a:lnTo>
                  <a:pt x="256345" y="200498"/>
                </a:lnTo>
                <a:lnTo>
                  <a:pt x="257024" y="200784"/>
                </a:lnTo>
                <a:lnTo>
                  <a:pt x="257703" y="200926"/>
                </a:lnTo>
                <a:lnTo>
                  <a:pt x="258382" y="200926"/>
                </a:lnTo>
                <a:lnTo>
                  <a:pt x="258518" y="200498"/>
                </a:lnTo>
                <a:lnTo>
                  <a:pt x="258789" y="200070"/>
                </a:lnTo>
                <a:lnTo>
                  <a:pt x="258925" y="199641"/>
                </a:lnTo>
                <a:lnTo>
                  <a:pt x="259999" y="196875"/>
                </a:lnTo>
                <a:close/>
              </a:path>
              <a:path w="274955" h="262890">
                <a:moveTo>
                  <a:pt x="77862" y="180652"/>
                </a:moveTo>
                <a:lnTo>
                  <a:pt x="62728" y="180652"/>
                </a:lnTo>
                <a:lnTo>
                  <a:pt x="62185" y="186078"/>
                </a:lnTo>
                <a:lnTo>
                  <a:pt x="61642" y="190932"/>
                </a:lnTo>
                <a:lnTo>
                  <a:pt x="61235" y="196215"/>
                </a:lnTo>
                <a:lnTo>
                  <a:pt x="17922" y="198642"/>
                </a:lnTo>
                <a:lnTo>
                  <a:pt x="132452" y="198642"/>
                </a:lnTo>
                <a:lnTo>
                  <a:pt x="129259" y="195358"/>
                </a:lnTo>
                <a:lnTo>
                  <a:pt x="76577" y="195358"/>
                </a:lnTo>
                <a:lnTo>
                  <a:pt x="76985" y="190075"/>
                </a:lnTo>
                <a:lnTo>
                  <a:pt x="77528" y="185221"/>
                </a:lnTo>
                <a:lnTo>
                  <a:pt x="77862" y="180652"/>
                </a:lnTo>
                <a:close/>
              </a:path>
              <a:path w="274955" h="262890">
                <a:moveTo>
                  <a:pt x="130888" y="178225"/>
                </a:moveTo>
                <a:lnTo>
                  <a:pt x="97487" y="178225"/>
                </a:lnTo>
                <a:lnTo>
                  <a:pt x="98302" y="183793"/>
                </a:lnTo>
                <a:lnTo>
                  <a:pt x="99116" y="188362"/>
                </a:lnTo>
                <a:lnTo>
                  <a:pt x="99931" y="193930"/>
                </a:lnTo>
                <a:lnTo>
                  <a:pt x="92463" y="194359"/>
                </a:lnTo>
                <a:lnTo>
                  <a:pt x="84860" y="194930"/>
                </a:lnTo>
                <a:lnTo>
                  <a:pt x="76577" y="195358"/>
                </a:lnTo>
                <a:lnTo>
                  <a:pt x="129259" y="195358"/>
                </a:lnTo>
                <a:lnTo>
                  <a:pt x="128987" y="180224"/>
                </a:lnTo>
                <a:lnTo>
                  <a:pt x="130888" y="178225"/>
                </a:lnTo>
                <a:close/>
              </a:path>
              <a:path w="274955" h="262890">
                <a:moveTo>
                  <a:pt x="273370" y="119829"/>
                </a:moveTo>
                <a:lnTo>
                  <a:pt x="84724" y="119829"/>
                </a:lnTo>
                <a:lnTo>
                  <a:pt x="92680" y="129188"/>
                </a:lnTo>
                <a:lnTo>
                  <a:pt x="97351" y="139336"/>
                </a:lnTo>
                <a:lnTo>
                  <a:pt x="98968" y="150368"/>
                </a:lnTo>
                <a:lnTo>
                  <a:pt x="97758" y="162377"/>
                </a:lnTo>
                <a:lnTo>
                  <a:pt x="91920" y="162805"/>
                </a:lnTo>
                <a:lnTo>
                  <a:pt x="86217" y="163091"/>
                </a:lnTo>
                <a:lnTo>
                  <a:pt x="79700" y="163662"/>
                </a:lnTo>
                <a:lnTo>
                  <a:pt x="270829" y="163662"/>
                </a:lnTo>
                <a:lnTo>
                  <a:pt x="273368" y="152257"/>
                </a:lnTo>
                <a:lnTo>
                  <a:pt x="274486" y="127863"/>
                </a:lnTo>
                <a:lnTo>
                  <a:pt x="273370" y="119829"/>
                </a:lnTo>
                <a:close/>
              </a:path>
              <a:path w="274955" h="262890">
                <a:moveTo>
                  <a:pt x="142075" y="0"/>
                </a:moveTo>
                <a:lnTo>
                  <a:pt x="82303" y="22603"/>
                </a:lnTo>
                <a:lnTo>
                  <a:pt x="50046" y="62210"/>
                </a:lnTo>
                <a:lnTo>
                  <a:pt x="34351" y="105980"/>
                </a:lnTo>
                <a:lnTo>
                  <a:pt x="33265" y="110120"/>
                </a:lnTo>
                <a:lnTo>
                  <a:pt x="35844" y="110692"/>
                </a:lnTo>
                <a:lnTo>
                  <a:pt x="38560" y="110692"/>
                </a:lnTo>
                <a:lnTo>
                  <a:pt x="46299" y="110834"/>
                </a:lnTo>
                <a:lnTo>
                  <a:pt x="53903" y="110549"/>
                </a:lnTo>
                <a:lnTo>
                  <a:pt x="272080" y="110549"/>
                </a:lnTo>
                <a:lnTo>
                  <a:pt x="271009" y="102839"/>
                </a:lnTo>
                <a:lnTo>
                  <a:pt x="258155" y="66554"/>
                </a:lnTo>
                <a:lnTo>
                  <a:pt x="238134" y="37751"/>
                </a:lnTo>
                <a:lnTo>
                  <a:pt x="210960" y="16684"/>
                </a:lnTo>
                <a:lnTo>
                  <a:pt x="176644" y="3609"/>
                </a:lnTo>
                <a:lnTo>
                  <a:pt x="142075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" y="1036380"/>
            <a:ext cx="7875905" cy="0"/>
          </a:xfrm>
          <a:custGeom>
            <a:avLst/>
            <a:gdLst/>
            <a:ahLst/>
            <a:cxnLst/>
            <a:rect l="l" t="t" r="r" b="b"/>
            <a:pathLst>
              <a:path w="7875905">
                <a:moveTo>
                  <a:pt x="0" y="0"/>
                </a:moveTo>
                <a:lnTo>
                  <a:pt x="7875639" y="1"/>
                </a:lnTo>
              </a:path>
            </a:pathLst>
          </a:custGeom>
          <a:ln w="50800">
            <a:solidFill>
              <a:srgbClr val="C810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7865" y="302259"/>
            <a:ext cx="11251132" cy="6405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384042"/>
                </a:solidFill>
                <a:latin typeface="Source Code Pro"/>
                <a:cs typeface="Source Cod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6550" y="1292225"/>
            <a:ext cx="11518900" cy="2456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070682" y="4544098"/>
              <a:ext cx="8051165" cy="0"/>
            </a:xfrm>
            <a:custGeom>
              <a:avLst/>
              <a:gdLst/>
              <a:ahLst/>
              <a:cxnLst/>
              <a:rect l="l" t="t" r="r" b="b"/>
              <a:pathLst>
                <a:path w="8051165">
                  <a:moveTo>
                    <a:pt x="0" y="0"/>
                  </a:moveTo>
                  <a:lnTo>
                    <a:pt x="8050636" y="1"/>
                  </a:lnTo>
                </a:path>
              </a:pathLst>
            </a:custGeom>
            <a:ln w="5080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8636" y="887069"/>
            <a:ext cx="11114405" cy="3536866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marR="5080" algn="ctr">
              <a:lnSpc>
                <a:spcPts val="5400"/>
              </a:lnSpc>
              <a:spcBef>
                <a:spcPts val="780"/>
              </a:spcBef>
            </a:pPr>
            <a:r>
              <a:rPr sz="5000" b="0" dirty="0">
                <a:latin typeface="Source Code Pro"/>
                <a:cs typeface="Source Code Pro"/>
              </a:rPr>
              <a:t>Prevalence of Cardiovascular Disease and Risk Factors among NFL Alumni and their Family Members:</a:t>
            </a:r>
            <a:endParaRPr sz="5000" dirty="0">
              <a:latin typeface="Source Code Pro"/>
              <a:cs typeface="Source Code Pro"/>
            </a:endParaRPr>
          </a:p>
          <a:p>
            <a:pPr marR="5080" algn="ctr">
              <a:lnSpc>
                <a:spcPts val="5245"/>
              </a:lnSpc>
            </a:pPr>
            <a:r>
              <a:rPr sz="4900" b="0" spc="-409" dirty="0">
                <a:latin typeface="Source Code Pro Light"/>
                <a:cs typeface="Source Code Pro Light"/>
              </a:rPr>
              <a:t>Results</a:t>
            </a:r>
            <a:r>
              <a:rPr sz="4900" b="0" spc="-1900" dirty="0">
                <a:latin typeface="Source Code Pro Light"/>
                <a:cs typeface="Source Code Pro Light"/>
              </a:rPr>
              <a:t> </a:t>
            </a:r>
            <a:r>
              <a:rPr sz="4900" b="0" spc="65" dirty="0">
                <a:latin typeface="Source Code Pro Light"/>
                <a:cs typeface="Source Code Pro Light"/>
              </a:rPr>
              <a:t>from</a:t>
            </a:r>
            <a:r>
              <a:rPr sz="4900" b="0" spc="-1900" dirty="0">
                <a:latin typeface="Source Code Pro Light"/>
                <a:cs typeface="Source Code Pro Light"/>
              </a:rPr>
              <a:t> </a:t>
            </a:r>
            <a:r>
              <a:rPr sz="4900" b="0" spc="-204" dirty="0">
                <a:latin typeface="Source Code Pro Light"/>
                <a:cs typeface="Source Code Pro Light"/>
              </a:rPr>
              <a:t>the</a:t>
            </a:r>
            <a:r>
              <a:rPr sz="4900" b="0" spc="-1905" dirty="0">
                <a:latin typeface="Source Code Pro Light"/>
                <a:cs typeface="Source Code Pro Light"/>
              </a:rPr>
              <a:t> </a:t>
            </a:r>
            <a:r>
              <a:rPr sz="4900" b="0" spc="440" dirty="0">
                <a:latin typeface="Source Code Pro Light"/>
                <a:cs typeface="Source Code Pro Light"/>
              </a:rPr>
              <a:t>HUDDLE</a:t>
            </a:r>
            <a:r>
              <a:rPr sz="4900" b="0" spc="-1910" dirty="0">
                <a:latin typeface="Source Code Pro Light"/>
                <a:cs typeface="Source Code Pro Light"/>
              </a:rPr>
              <a:t> </a:t>
            </a:r>
            <a:r>
              <a:rPr sz="4900" b="0" spc="-10" dirty="0">
                <a:latin typeface="Source Code Pro Light"/>
                <a:cs typeface="Source Code Pro Light"/>
              </a:rPr>
              <a:t>Study</a:t>
            </a:r>
            <a:endParaRPr sz="4900" dirty="0">
              <a:latin typeface="Source Code Pro Light"/>
              <a:cs typeface="Source Code Pro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20167" y="4784426"/>
            <a:ext cx="6951345" cy="127889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5"/>
              </a:spcBef>
            </a:pPr>
            <a:r>
              <a:rPr sz="3900" spc="-120" dirty="0">
                <a:latin typeface="Verdana"/>
                <a:cs typeface="Verdana"/>
              </a:rPr>
              <a:t>Dr.</a:t>
            </a:r>
            <a:r>
              <a:rPr sz="3900" spc="-550" dirty="0">
                <a:latin typeface="Verdana"/>
                <a:cs typeface="Verdana"/>
              </a:rPr>
              <a:t> </a:t>
            </a:r>
            <a:r>
              <a:rPr sz="3900" spc="105" dirty="0">
                <a:latin typeface="Verdana"/>
                <a:cs typeface="Verdana"/>
              </a:rPr>
              <a:t>Michael</a:t>
            </a:r>
            <a:r>
              <a:rPr sz="3900" spc="-555" dirty="0">
                <a:latin typeface="Verdana"/>
                <a:cs typeface="Verdana"/>
              </a:rPr>
              <a:t> </a:t>
            </a:r>
            <a:r>
              <a:rPr sz="3900" spc="60" dirty="0">
                <a:latin typeface="Verdana"/>
                <a:cs typeface="Verdana"/>
              </a:rPr>
              <a:t>Amponsah</a:t>
            </a:r>
            <a:endParaRPr sz="39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sz="3000" b="0" spc="285" dirty="0">
                <a:latin typeface="Source Code Pro Light"/>
                <a:cs typeface="Source Code Pro Light"/>
              </a:rPr>
              <a:t>On</a:t>
            </a:r>
            <a:r>
              <a:rPr sz="3000" b="0" spc="-1240" dirty="0">
                <a:latin typeface="Source Code Pro Light"/>
                <a:cs typeface="Source Code Pro Light"/>
              </a:rPr>
              <a:t> </a:t>
            </a:r>
            <a:r>
              <a:rPr sz="3000" b="0" spc="-300" dirty="0">
                <a:latin typeface="Source Code Pro Light"/>
                <a:cs typeface="Source Code Pro Light"/>
              </a:rPr>
              <a:t>behalf</a:t>
            </a:r>
            <a:r>
              <a:rPr sz="3000" b="0" spc="-1240" dirty="0">
                <a:latin typeface="Source Code Pro Light"/>
                <a:cs typeface="Source Code Pro Light"/>
              </a:rPr>
              <a:t> </a:t>
            </a:r>
            <a:r>
              <a:rPr sz="3000" b="0" spc="-330" dirty="0">
                <a:latin typeface="Source Code Pro Light"/>
                <a:cs typeface="Source Code Pro Light"/>
              </a:rPr>
              <a:t>of</a:t>
            </a:r>
            <a:r>
              <a:rPr sz="3000" b="0" spc="-1235" dirty="0">
                <a:latin typeface="Source Code Pro Light"/>
                <a:cs typeface="Source Code Pro Light"/>
              </a:rPr>
              <a:t> </a:t>
            </a:r>
            <a:r>
              <a:rPr sz="3000" b="0" spc="-204" dirty="0">
                <a:latin typeface="Source Code Pro Light"/>
                <a:cs typeface="Source Code Pro Light"/>
              </a:rPr>
              <a:t>the</a:t>
            </a:r>
            <a:r>
              <a:rPr sz="3000" b="0" spc="-1245" dirty="0">
                <a:latin typeface="Source Code Pro Light"/>
                <a:cs typeface="Source Code Pro Light"/>
              </a:rPr>
              <a:t> </a:t>
            </a:r>
            <a:r>
              <a:rPr sz="3000" b="0" spc="180" dirty="0">
                <a:latin typeface="Source Code Pro Light"/>
                <a:cs typeface="Source Code Pro Light"/>
              </a:rPr>
              <a:t>HUDDLE</a:t>
            </a:r>
            <a:r>
              <a:rPr sz="3000" b="0" spc="-1240" dirty="0">
                <a:latin typeface="Source Code Pro Light"/>
                <a:cs typeface="Source Code Pro Light"/>
              </a:rPr>
              <a:t> </a:t>
            </a:r>
            <a:r>
              <a:rPr sz="3000" b="0" spc="-380" dirty="0">
                <a:latin typeface="Source Code Pro Light"/>
                <a:cs typeface="Source Code Pro Light"/>
              </a:rPr>
              <a:t>Investigators</a:t>
            </a:r>
            <a:endParaRPr sz="3000">
              <a:latin typeface="Source Code Pro Light"/>
              <a:cs typeface="Source Code Pro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1755" y="3211110"/>
            <a:ext cx="7927340" cy="1354455"/>
          </a:xfrm>
          <a:prstGeom prst="rect">
            <a:avLst/>
          </a:prstGeom>
          <a:solidFill>
            <a:srgbClr val="B9E1E0"/>
          </a:solidFill>
          <a:ln w="9525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038860" marR="1036955" algn="ctr">
              <a:lnSpc>
                <a:spcPts val="2810"/>
              </a:lnSpc>
              <a:spcBef>
                <a:spcPts val="375"/>
              </a:spcBef>
            </a:pPr>
            <a:r>
              <a:rPr sz="2350" b="0" spc="-50" dirty="0">
                <a:latin typeface="Source Code Pro Light"/>
                <a:cs typeface="Source Code Pro Light"/>
              </a:rPr>
              <a:t>Attended</a:t>
            </a:r>
            <a:r>
              <a:rPr sz="2350" b="0" spc="-900" dirty="0">
                <a:latin typeface="Source Code Pro Light"/>
                <a:cs typeface="Source Code Pro Light"/>
              </a:rPr>
              <a:t> </a:t>
            </a:r>
            <a:r>
              <a:rPr sz="2350" b="0" spc="-370" dirty="0">
                <a:latin typeface="Source Code Pro Light"/>
                <a:cs typeface="Source Code Pro Light"/>
              </a:rPr>
              <a:t>1</a:t>
            </a:r>
            <a:r>
              <a:rPr sz="2350" b="0" spc="-894" dirty="0">
                <a:latin typeface="Source Code Pro Light"/>
                <a:cs typeface="Source Code Pro Light"/>
              </a:rPr>
              <a:t> </a:t>
            </a:r>
            <a:r>
              <a:rPr sz="2350" b="0" spc="-229" dirty="0">
                <a:latin typeface="Source Code Pro Light"/>
                <a:cs typeface="Source Code Pro Light"/>
              </a:rPr>
              <a:t>of</a:t>
            </a:r>
            <a:r>
              <a:rPr sz="2350" b="0" spc="-894" dirty="0">
                <a:latin typeface="Source Code Pro Light"/>
                <a:cs typeface="Source Code Pro Light"/>
              </a:rPr>
              <a:t> </a:t>
            </a:r>
            <a:r>
              <a:rPr sz="2350" b="0" spc="210" dirty="0">
                <a:latin typeface="Source Code Pro Light"/>
                <a:cs typeface="Source Code Pro Light"/>
              </a:rPr>
              <a:t>9</a:t>
            </a:r>
            <a:r>
              <a:rPr sz="2350" b="0" spc="-890" dirty="0">
                <a:latin typeface="Source Code Pro Light"/>
                <a:cs typeface="Source Code Pro Light"/>
              </a:rPr>
              <a:t> </a:t>
            </a:r>
            <a:r>
              <a:rPr sz="2350" b="0" spc="220" dirty="0">
                <a:latin typeface="Source Code Pro Light"/>
                <a:cs typeface="Source Code Pro Light"/>
              </a:rPr>
              <a:t>CVD</a:t>
            </a:r>
            <a:r>
              <a:rPr sz="2350" b="0" spc="-900" dirty="0">
                <a:latin typeface="Source Code Pro Light"/>
                <a:cs typeface="Source Code Pro Light"/>
              </a:rPr>
              <a:t> </a:t>
            </a:r>
            <a:r>
              <a:rPr sz="2350" b="0" spc="-160" dirty="0">
                <a:latin typeface="Source Code Pro Light"/>
                <a:cs typeface="Source Code Pro Light"/>
              </a:rPr>
              <a:t>screening</a:t>
            </a:r>
            <a:r>
              <a:rPr sz="2350" b="0" spc="-890" dirty="0">
                <a:latin typeface="Source Code Pro Light"/>
                <a:cs typeface="Source Code Pro Light"/>
              </a:rPr>
              <a:t> </a:t>
            </a:r>
            <a:r>
              <a:rPr sz="2350" b="0" spc="-114" dirty="0">
                <a:latin typeface="Source Code Pro Light"/>
                <a:cs typeface="Source Code Pro Light"/>
              </a:rPr>
              <a:t>events</a:t>
            </a:r>
            <a:r>
              <a:rPr sz="2350" b="0" spc="-890" dirty="0">
                <a:latin typeface="Source Code Pro Light"/>
                <a:cs typeface="Source Code Pro Light"/>
              </a:rPr>
              <a:t> </a:t>
            </a:r>
            <a:r>
              <a:rPr sz="2350" b="0" spc="-330" dirty="0">
                <a:latin typeface="Source Code Pro Light"/>
                <a:cs typeface="Source Code Pro Light"/>
              </a:rPr>
              <a:t>in </a:t>
            </a:r>
            <a:r>
              <a:rPr sz="2350" b="0" spc="70" dirty="0">
                <a:latin typeface="Source Code Pro Light"/>
                <a:cs typeface="Source Code Pro Light"/>
              </a:rPr>
              <a:t>8</a:t>
            </a:r>
            <a:r>
              <a:rPr sz="2350" b="0" spc="-865" dirty="0">
                <a:latin typeface="Source Code Pro Light"/>
                <a:cs typeface="Source Code Pro Light"/>
              </a:rPr>
              <a:t> </a:t>
            </a:r>
            <a:r>
              <a:rPr sz="2350" b="0" spc="145" dirty="0">
                <a:latin typeface="Source Code Pro Light"/>
                <a:cs typeface="Source Code Pro Light"/>
              </a:rPr>
              <a:t>US</a:t>
            </a:r>
            <a:r>
              <a:rPr sz="2350" b="0" spc="-865" dirty="0">
                <a:latin typeface="Source Code Pro Light"/>
                <a:cs typeface="Source Code Pro Light"/>
              </a:rPr>
              <a:t> </a:t>
            </a:r>
            <a:r>
              <a:rPr sz="2350" b="0" spc="-385" dirty="0">
                <a:latin typeface="Source Code Pro Light"/>
                <a:cs typeface="Source Code Pro Light"/>
              </a:rPr>
              <a:t>cities</a:t>
            </a:r>
            <a:r>
              <a:rPr sz="2350" b="0" spc="-865" dirty="0">
                <a:latin typeface="Source Code Pro Light"/>
                <a:cs typeface="Source Code Pro Light"/>
              </a:rPr>
              <a:t> </a:t>
            </a:r>
            <a:r>
              <a:rPr sz="2350" b="0" dirty="0">
                <a:latin typeface="Source Code Pro Light"/>
                <a:cs typeface="Source Code Pro Light"/>
              </a:rPr>
              <a:t>from</a:t>
            </a:r>
            <a:r>
              <a:rPr sz="2350" b="0" spc="-860" dirty="0">
                <a:latin typeface="Source Code Pro Light"/>
                <a:cs typeface="Source Code Pro Light"/>
              </a:rPr>
              <a:t> </a:t>
            </a:r>
            <a:r>
              <a:rPr sz="2350" b="0" dirty="0">
                <a:latin typeface="Source Code Pro Light"/>
                <a:cs typeface="Source Code Pro Light"/>
              </a:rPr>
              <a:t>2021-</a:t>
            </a:r>
            <a:r>
              <a:rPr sz="2350" b="0" spc="100" dirty="0">
                <a:latin typeface="Source Code Pro Light"/>
                <a:cs typeface="Source Code Pro Light"/>
              </a:rPr>
              <a:t>2022</a:t>
            </a:r>
            <a:endParaRPr sz="2350">
              <a:latin typeface="Source Code Pro Light"/>
              <a:cs typeface="Source Code Pro Light"/>
            </a:endParaRPr>
          </a:p>
          <a:p>
            <a:pPr algn="ctr">
              <a:lnSpc>
                <a:spcPct val="100000"/>
              </a:lnSpc>
              <a:spcBef>
                <a:spcPts val="1190"/>
              </a:spcBef>
            </a:pPr>
            <a:r>
              <a:rPr sz="2350" b="0" spc="365" dirty="0">
                <a:latin typeface="Source Code Pro Light"/>
                <a:cs typeface="Source Code Pro Light"/>
              </a:rPr>
              <a:t>N</a:t>
            </a:r>
            <a:r>
              <a:rPr sz="2350" b="0" spc="-925" dirty="0">
                <a:latin typeface="Source Code Pro Light"/>
                <a:cs typeface="Source Code Pro Light"/>
              </a:rPr>
              <a:t> </a:t>
            </a:r>
            <a:r>
              <a:rPr sz="2350" b="0" spc="210" dirty="0">
                <a:latin typeface="Source Code Pro Light"/>
                <a:cs typeface="Source Code Pro Light"/>
              </a:rPr>
              <a:t>=</a:t>
            </a:r>
            <a:r>
              <a:rPr sz="2350" b="0" spc="-919" dirty="0">
                <a:latin typeface="Source Code Pro Light"/>
                <a:cs typeface="Source Code Pro Light"/>
              </a:rPr>
              <a:t> </a:t>
            </a:r>
            <a:r>
              <a:rPr sz="2350" b="0" spc="150" dirty="0">
                <a:latin typeface="Source Code Pro Light"/>
                <a:cs typeface="Source Code Pro Light"/>
              </a:rPr>
              <a:t>498</a:t>
            </a:r>
            <a:endParaRPr sz="2350">
              <a:latin typeface="Source Code Pro Light"/>
              <a:cs typeface="Source Code Pro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755" y="1369099"/>
            <a:ext cx="10800080" cy="984885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50800" algn="ctr">
              <a:lnSpc>
                <a:spcPct val="100000"/>
              </a:lnSpc>
              <a:spcBef>
                <a:spcPts val="280"/>
              </a:spcBef>
            </a:pPr>
            <a:r>
              <a:rPr sz="2350" b="0" spc="-240" dirty="0">
                <a:latin typeface="Source Code Pro Light"/>
                <a:cs typeface="Source Code Pro Light"/>
              </a:rPr>
              <a:t>Participants</a:t>
            </a:r>
            <a:r>
              <a:rPr sz="2350" b="0" spc="-890" dirty="0">
                <a:latin typeface="Source Code Pro Light"/>
                <a:cs typeface="Source Code Pro Light"/>
              </a:rPr>
              <a:t> </a:t>
            </a:r>
            <a:r>
              <a:rPr sz="2350" b="0" spc="-225" dirty="0">
                <a:latin typeface="Source Code Pro Light"/>
                <a:cs typeface="Source Code Pro Light"/>
              </a:rPr>
              <a:t>enrolled</a:t>
            </a:r>
            <a:r>
              <a:rPr sz="2350" b="0" spc="-890" dirty="0">
                <a:latin typeface="Source Code Pro Light"/>
                <a:cs typeface="Source Code Pro Light"/>
              </a:rPr>
              <a:t> </a:t>
            </a:r>
            <a:r>
              <a:rPr sz="2350" b="0" spc="-305" dirty="0">
                <a:latin typeface="Source Code Pro Light"/>
                <a:cs typeface="Source Code Pro Light"/>
              </a:rPr>
              <a:t>in</a:t>
            </a:r>
            <a:r>
              <a:rPr sz="2350" b="0" spc="-894" dirty="0">
                <a:latin typeface="Source Code Pro Light"/>
                <a:cs typeface="Source Code Pro Light"/>
              </a:rPr>
              <a:t> </a:t>
            </a:r>
            <a:r>
              <a:rPr sz="2350" b="0" spc="-105" dirty="0">
                <a:latin typeface="Source Code Pro Light"/>
                <a:cs typeface="Source Code Pro Light"/>
              </a:rPr>
              <a:t>the</a:t>
            </a:r>
            <a:r>
              <a:rPr sz="2350" b="0" spc="-894" dirty="0">
                <a:latin typeface="Source Code Pro Light"/>
                <a:cs typeface="Source Code Pro Light"/>
              </a:rPr>
              <a:t> </a:t>
            </a:r>
            <a:r>
              <a:rPr sz="2350" b="0" spc="210" dirty="0">
                <a:latin typeface="Source Code Pro Light"/>
                <a:cs typeface="Source Code Pro Light"/>
              </a:rPr>
              <a:t>HUDDLE</a:t>
            </a:r>
            <a:r>
              <a:rPr sz="2350" b="0" spc="-894" dirty="0">
                <a:latin typeface="Source Code Pro Light"/>
                <a:cs typeface="Source Code Pro Light"/>
              </a:rPr>
              <a:t> </a:t>
            </a:r>
            <a:r>
              <a:rPr sz="2350" b="0" spc="-475" dirty="0">
                <a:latin typeface="Source Code Pro Light"/>
                <a:cs typeface="Source Code Pro Light"/>
              </a:rPr>
              <a:t>trial</a:t>
            </a:r>
            <a:endParaRPr sz="2350">
              <a:latin typeface="Source Code Pro Light"/>
              <a:cs typeface="Source Code Pro Light"/>
            </a:endParaRPr>
          </a:p>
          <a:p>
            <a:pPr algn="ctr">
              <a:lnSpc>
                <a:spcPct val="100000"/>
              </a:lnSpc>
              <a:spcBef>
                <a:spcPts val="1185"/>
              </a:spcBef>
            </a:pPr>
            <a:r>
              <a:rPr sz="2350" b="0" spc="365" dirty="0">
                <a:latin typeface="Source Code Pro Light"/>
                <a:cs typeface="Source Code Pro Light"/>
              </a:rPr>
              <a:t>N</a:t>
            </a:r>
            <a:r>
              <a:rPr sz="2350" b="0" spc="-925" dirty="0">
                <a:latin typeface="Source Code Pro Light"/>
                <a:cs typeface="Source Code Pro Light"/>
              </a:rPr>
              <a:t> </a:t>
            </a:r>
            <a:r>
              <a:rPr sz="2350" b="0" spc="210" dirty="0">
                <a:latin typeface="Source Code Pro Light"/>
                <a:cs typeface="Source Code Pro Light"/>
              </a:rPr>
              <a:t>=</a:t>
            </a:r>
            <a:r>
              <a:rPr sz="2350" b="0" spc="-919" dirty="0">
                <a:latin typeface="Source Code Pro Light"/>
                <a:cs typeface="Source Code Pro Light"/>
              </a:rPr>
              <a:t> </a:t>
            </a:r>
            <a:r>
              <a:rPr sz="2350" b="0" spc="-25" dirty="0">
                <a:latin typeface="Source Code Pro Light"/>
                <a:cs typeface="Source Code Pro Light"/>
              </a:rPr>
              <a:t>552</a:t>
            </a:r>
            <a:endParaRPr sz="2350">
              <a:latin typeface="Source Code Pro Light"/>
              <a:cs typeface="Source Code Pro Ligh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76993" y="5009836"/>
          <a:ext cx="8013065" cy="98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8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215">
                <a:tc gridSpan="3">
                  <a:txBody>
                    <a:bodyPr/>
                    <a:lstStyle/>
                    <a:p>
                      <a:pPr marL="81280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350" b="0" dirty="0">
                          <a:latin typeface="Source Code Pro Light"/>
                          <a:cs typeface="Source Code Pro Light"/>
                        </a:rPr>
                        <a:t>Completed</a:t>
                      </a:r>
                      <a:r>
                        <a:rPr sz="2350" b="0" spc="-885" dirty="0">
                          <a:latin typeface="Source Code Pro Light"/>
                          <a:cs typeface="Source Code Pro Light"/>
                        </a:rPr>
                        <a:t> </a:t>
                      </a:r>
                      <a:r>
                        <a:rPr sz="2350" b="0" spc="-90" dirty="0">
                          <a:latin typeface="Source Code Pro Light"/>
                          <a:cs typeface="Source Code Pro Light"/>
                        </a:rPr>
                        <a:t>a</a:t>
                      </a:r>
                      <a:r>
                        <a:rPr sz="2350" b="0" spc="-885" dirty="0">
                          <a:latin typeface="Source Code Pro Light"/>
                          <a:cs typeface="Source Code Pro Light"/>
                        </a:rPr>
                        <a:t> </a:t>
                      </a:r>
                      <a:r>
                        <a:rPr sz="2350" b="0" spc="85" dirty="0">
                          <a:latin typeface="Source Code Pro Light"/>
                          <a:cs typeface="Source Code Pro Light"/>
                        </a:rPr>
                        <a:t>30-</a:t>
                      </a:r>
                      <a:r>
                        <a:rPr sz="2350" b="0" spc="-40" dirty="0">
                          <a:latin typeface="Source Code Pro Light"/>
                          <a:cs typeface="Source Code Pro Light"/>
                        </a:rPr>
                        <a:t>day</a:t>
                      </a:r>
                      <a:r>
                        <a:rPr sz="2350" b="0" spc="-880" dirty="0">
                          <a:latin typeface="Source Code Pro Light"/>
                          <a:cs typeface="Source Code Pro Light"/>
                        </a:rPr>
                        <a:t> </a:t>
                      </a:r>
                      <a:r>
                        <a:rPr sz="2350" b="0" spc="-175" dirty="0">
                          <a:latin typeface="Source Code Pro Light"/>
                          <a:cs typeface="Source Code Pro Light"/>
                        </a:rPr>
                        <a:t>follow-</a:t>
                      </a:r>
                      <a:r>
                        <a:rPr sz="2350" b="0" spc="50" dirty="0">
                          <a:latin typeface="Source Code Pro Light"/>
                          <a:cs typeface="Source Code Pro Light"/>
                        </a:rPr>
                        <a:t>up</a:t>
                      </a:r>
                      <a:r>
                        <a:rPr sz="2350" b="0" spc="-880" dirty="0">
                          <a:latin typeface="Source Code Pro Light"/>
                          <a:cs typeface="Source Code Pro Light"/>
                        </a:rPr>
                        <a:t> </a:t>
                      </a:r>
                      <a:r>
                        <a:rPr sz="2350" b="0" spc="70" dirty="0">
                          <a:latin typeface="Source Code Pro Light"/>
                          <a:cs typeface="Source Code Pro Light"/>
                        </a:rPr>
                        <a:t>phone</a:t>
                      </a:r>
                      <a:r>
                        <a:rPr sz="2350" b="0" spc="-894" dirty="0">
                          <a:latin typeface="Source Code Pro Light"/>
                          <a:cs typeface="Source Code Pro Light"/>
                        </a:rPr>
                        <a:t> </a:t>
                      </a:r>
                      <a:r>
                        <a:rPr sz="2350" b="0" spc="-434" dirty="0">
                          <a:latin typeface="Source Code Pro Light"/>
                          <a:cs typeface="Source Code Pro Light"/>
                        </a:rPr>
                        <a:t>visit</a:t>
                      </a:r>
                      <a:endParaRPr sz="2350">
                        <a:latin typeface="Source Code Pro Light"/>
                        <a:cs typeface="Source Code Pro Light"/>
                      </a:endParaRPr>
                    </a:p>
                  </a:txBody>
                  <a:tcPr marL="0" marR="0" marT="361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B7D3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B05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7D3B8"/>
                    </a:solidFill>
                  </a:tcPr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2350" b="0" spc="365" dirty="0">
                          <a:latin typeface="Source Code Pro Light"/>
                          <a:cs typeface="Source Code Pro Light"/>
                        </a:rPr>
                        <a:t>N</a:t>
                      </a:r>
                      <a:r>
                        <a:rPr sz="2350" b="0" spc="-919" dirty="0">
                          <a:latin typeface="Source Code Pro Light"/>
                          <a:cs typeface="Source Code Pro Light"/>
                        </a:rPr>
                        <a:t> </a:t>
                      </a:r>
                      <a:r>
                        <a:rPr sz="2350" b="0" spc="210" dirty="0">
                          <a:latin typeface="Source Code Pro Light"/>
                          <a:cs typeface="Source Code Pro Light"/>
                        </a:rPr>
                        <a:t>=</a:t>
                      </a:r>
                      <a:r>
                        <a:rPr sz="2350" b="0" spc="-915" dirty="0">
                          <a:latin typeface="Source Code Pro Light"/>
                          <a:cs typeface="Source Code Pro Light"/>
                        </a:rPr>
                        <a:t> </a:t>
                      </a:r>
                      <a:r>
                        <a:rPr sz="2350" b="0" spc="175" dirty="0">
                          <a:latin typeface="Source Code Pro Light"/>
                          <a:cs typeface="Source Code Pro Light"/>
                        </a:rPr>
                        <a:t>498</a:t>
                      </a:r>
                      <a:r>
                        <a:rPr sz="2350" b="0" spc="-919" dirty="0">
                          <a:latin typeface="Source Code Pro Light"/>
                          <a:cs typeface="Source Code Pro Light"/>
                        </a:rPr>
                        <a:t> </a:t>
                      </a:r>
                      <a:r>
                        <a:rPr sz="2350" b="0" spc="-10" dirty="0">
                          <a:latin typeface="Source Code Pro Light"/>
                          <a:cs typeface="Source Code Pro Light"/>
                        </a:rPr>
                        <a:t>(100%)</a:t>
                      </a:r>
                      <a:endParaRPr sz="2350">
                        <a:latin typeface="Source Code Pro Light"/>
                        <a:cs typeface="Source Code Pro Light"/>
                      </a:endParaRPr>
                    </a:p>
                  </a:txBody>
                  <a:tcPr marL="0" marR="0" marT="94615" marB="0">
                    <a:lnL w="57150">
                      <a:solidFill>
                        <a:srgbClr val="00B050"/>
                      </a:solidFill>
                      <a:prstDash val="solid"/>
                    </a:lnL>
                    <a:lnR w="57150">
                      <a:solidFill>
                        <a:srgbClr val="00B050"/>
                      </a:solidFill>
                      <a:prstDash val="solid"/>
                    </a:lnR>
                    <a:lnT w="57150">
                      <a:solidFill>
                        <a:srgbClr val="00B050"/>
                      </a:solidFill>
                      <a:prstDash val="solid"/>
                    </a:lnT>
                    <a:lnB w="57150">
                      <a:solidFill>
                        <a:srgbClr val="00B050"/>
                      </a:solidFill>
                      <a:prstDash val="solid"/>
                    </a:lnB>
                    <a:solidFill>
                      <a:srgbClr val="B7D3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7150">
                      <a:solidFill>
                        <a:srgbClr val="00B05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7D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826554" y="2570388"/>
            <a:ext cx="2654935" cy="1385570"/>
          </a:xfrm>
          <a:prstGeom prst="rect">
            <a:avLst/>
          </a:prstGeom>
          <a:solidFill>
            <a:srgbClr val="E0DDCA"/>
          </a:solidFill>
          <a:ln w="9525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70"/>
              </a:spcBef>
            </a:pPr>
            <a:r>
              <a:rPr sz="1950" b="0" spc="-165" dirty="0">
                <a:latin typeface="Source Code Pro Light"/>
                <a:cs typeface="Source Code Pro Light"/>
              </a:rPr>
              <a:t>Exited</a:t>
            </a:r>
            <a:r>
              <a:rPr sz="1950" b="0" spc="-725" dirty="0">
                <a:latin typeface="Source Code Pro Light"/>
                <a:cs typeface="Source Code Pro Light"/>
              </a:rPr>
              <a:t> </a:t>
            </a:r>
            <a:r>
              <a:rPr sz="1950" b="0" spc="-180" dirty="0">
                <a:latin typeface="Source Code Pro Light"/>
                <a:cs typeface="Source Code Pro Light"/>
              </a:rPr>
              <a:t>study:</a:t>
            </a:r>
            <a:r>
              <a:rPr sz="1950" b="0" spc="-720" dirty="0">
                <a:latin typeface="Source Code Pro Light"/>
                <a:cs typeface="Source Code Pro Light"/>
              </a:rPr>
              <a:t> </a:t>
            </a:r>
            <a:r>
              <a:rPr sz="1950" b="0" spc="160" dirty="0">
                <a:latin typeface="Source Code Pro Light"/>
                <a:cs typeface="Source Code Pro Light"/>
              </a:rPr>
              <a:t>N=54</a:t>
            </a:r>
            <a:endParaRPr sz="1950">
              <a:latin typeface="Source Code Pro Light"/>
              <a:cs typeface="Source Code Pro Light"/>
            </a:endParaRPr>
          </a:p>
          <a:p>
            <a:pPr marL="262890" marR="375285" indent="-171450">
              <a:lnSpc>
                <a:spcPts val="1900"/>
              </a:lnSpc>
              <a:spcBef>
                <a:spcPts val="135"/>
              </a:spcBef>
              <a:buFont typeface="Arial"/>
              <a:buChar char="•"/>
              <a:tabLst>
                <a:tab pos="262890" algn="l"/>
                <a:tab pos="264160" algn="l"/>
              </a:tabLst>
            </a:pPr>
            <a:r>
              <a:rPr sz="1600" dirty="0">
                <a:latin typeface="Source Code Pro Light"/>
                <a:cs typeface="Source Code Pro Light"/>
              </a:rPr>
              <a:t>	</a:t>
            </a:r>
            <a:r>
              <a:rPr sz="1600" b="0" spc="-220" dirty="0">
                <a:latin typeface="Source Code Pro Light"/>
                <a:cs typeface="Source Code Pro Light"/>
              </a:rPr>
              <a:t>Voluntarily</a:t>
            </a:r>
            <a:r>
              <a:rPr sz="1600" b="0" spc="-575" dirty="0">
                <a:latin typeface="Source Code Pro Light"/>
                <a:cs typeface="Source Code Pro Light"/>
              </a:rPr>
              <a:t> </a:t>
            </a:r>
            <a:r>
              <a:rPr sz="1600" b="0" spc="-70" dirty="0">
                <a:latin typeface="Source Code Pro Light"/>
                <a:cs typeface="Source Code Pro Light"/>
              </a:rPr>
              <a:t>withdrew </a:t>
            </a:r>
            <a:r>
              <a:rPr sz="1600" b="0" spc="-105" dirty="0">
                <a:latin typeface="Source Code Pro Light"/>
                <a:cs typeface="Source Code Pro Light"/>
              </a:rPr>
              <a:t>consent</a:t>
            </a:r>
            <a:r>
              <a:rPr sz="1600" b="0" spc="-635" dirty="0">
                <a:latin typeface="Source Code Pro Light"/>
                <a:cs typeface="Source Code Pro Light"/>
              </a:rPr>
              <a:t> </a:t>
            </a:r>
            <a:r>
              <a:rPr sz="1600" b="0" spc="-20" dirty="0">
                <a:latin typeface="Source Code Pro Light"/>
                <a:cs typeface="Source Code Pro Light"/>
              </a:rPr>
              <a:t>(n=7)</a:t>
            </a:r>
            <a:endParaRPr sz="1600">
              <a:latin typeface="Source Code Pro Light"/>
              <a:cs typeface="Source Code Pro Light"/>
            </a:endParaRPr>
          </a:p>
          <a:p>
            <a:pPr marL="264160" indent="-172720">
              <a:lnSpc>
                <a:spcPts val="1830"/>
              </a:lnSpc>
              <a:buFont typeface="Arial"/>
              <a:buChar char="•"/>
              <a:tabLst>
                <a:tab pos="264160" algn="l"/>
              </a:tabLst>
            </a:pPr>
            <a:r>
              <a:rPr sz="1600" b="0" spc="-85" dirty="0">
                <a:latin typeface="Source Code Pro Light"/>
                <a:cs typeface="Source Code Pro Light"/>
              </a:rPr>
              <a:t>Unable</a:t>
            </a:r>
            <a:r>
              <a:rPr sz="1600" b="0" spc="-645" dirty="0">
                <a:latin typeface="Source Code Pro Light"/>
                <a:cs typeface="Source Code Pro Light"/>
              </a:rPr>
              <a:t> </a:t>
            </a:r>
            <a:r>
              <a:rPr sz="1600" b="0" spc="-160" dirty="0">
                <a:latin typeface="Source Code Pro Light"/>
                <a:cs typeface="Source Code Pro Light"/>
              </a:rPr>
              <a:t>to</a:t>
            </a:r>
            <a:r>
              <a:rPr sz="1600" b="0" spc="-645" dirty="0">
                <a:latin typeface="Source Code Pro Light"/>
                <a:cs typeface="Source Code Pro Light"/>
              </a:rPr>
              <a:t> </a:t>
            </a:r>
            <a:r>
              <a:rPr sz="1600" b="0" spc="-10" dirty="0">
                <a:latin typeface="Source Code Pro Light"/>
                <a:cs typeface="Source Code Pro Light"/>
              </a:rPr>
              <a:t>attend</a:t>
            </a:r>
            <a:endParaRPr sz="1600">
              <a:latin typeface="Source Code Pro Light"/>
              <a:cs typeface="Source Code Pro Light"/>
            </a:endParaRPr>
          </a:p>
          <a:p>
            <a:pPr marL="262890">
              <a:lnSpc>
                <a:spcPct val="100000"/>
              </a:lnSpc>
              <a:spcBef>
                <a:spcPts val="70"/>
              </a:spcBef>
            </a:pPr>
            <a:r>
              <a:rPr sz="1600" b="0" spc="-40" dirty="0">
                <a:latin typeface="Source Code Pro Light"/>
                <a:cs typeface="Source Code Pro Light"/>
              </a:rPr>
              <a:t>event/unknown</a:t>
            </a:r>
            <a:r>
              <a:rPr sz="1600" b="0" spc="-595" dirty="0">
                <a:latin typeface="Source Code Pro Light"/>
                <a:cs typeface="Source Code Pro Light"/>
              </a:rPr>
              <a:t> </a:t>
            </a:r>
            <a:r>
              <a:rPr sz="1600" b="0" spc="-10" dirty="0">
                <a:latin typeface="Source Code Pro Light"/>
                <a:cs typeface="Source Code Pro Light"/>
              </a:rPr>
              <a:t>(n=47)</a:t>
            </a:r>
            <a:endParaRPr sz="1600">
              <a:latin typeface="Source Code Pro Light"/>
              <a:cs typeface="Source Code Pro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88230" y="2353995"/>
            <a:ext cx="4238625" cy="2684780"/>
          </a:xfrm>
          <a:custGeom>
            <a:avLst/>
            <a:gdLst/>
            <a:ahLst/>
            <a:cxnLst/>
            <a:rect l="l" t="t" r="r" b="b"/>
            <a:pathLst>
              <a:path w="4238625" h="2684779">
                <a:moveTo>
                  <a:pt x="114300" y="2570124"/>
                </a:moveTo>
                <a:lnTo>
                  <a:pt x="76200" y="2570124"/>
                </a:lnTo>
                <a:lnTo>
                  <a:pt x="76200" y="2211336"/>
                </a:lnTo>
                <a:lnTo>
                  <a:pt x="38100" y="2211336"/>
                </a:lnTo>
                <a:lnTo>
                  <a:pt x="38100" y="2570124"/>
                </a:lnTo>
                <a:lnTo>
                  <a:pt x="0" y="2570124"/>
                </a:lnTo>
                <a:lnTo>
                  <a:pt x="57150" y="2684424"/>
                </a:lnTo>
                <a:lnTo>
                  <a:pt x="104775" y="2589174"/>
                </a:lnTo>
                <a:lnTo>
                  <a:pt x="114300" y="2570124"/>
                </a:lnTo>
                <a:close/>
              </a:path>
              <a:path w="4238625" h="2684779">
                <a:moveTo>
                  <a:pt x="4238320" y="404571"/>
                </a:moveTo>
                <a:lnTo>
                  <a:pt x="4200220" y="385521"/>
                </a:lnTo>
                <a:lnTo>
                  <a:pt x="4124020" y="347421"/>
                </a:lnTo>
                <a:lnTo>
                  <a:pt x="4124020" y="385521"/>
                </a:lnTo>
                <a:lnTo>
                  <a:pt x="76200" y="385521"/>
                </a:lnTo>
                <a:lnTo>
                  <a:pt x="76200" y="0"/>
                </a:lnTo>
                <a:lnTo>
                  <a:pt x="38100" y="0"/>
                </a:lnTo>
                <a:lnTo>
                  <a:pt x="38100" y="742823"/>
                </a:lnTo>
                <a:lnTo>
                  <a:pt x="0" y="742823"/>
                </a:lnTo>
                <a:lnTo>
                  <a:pt x="57150" y="857123"/>
                </a:lnTo>
                <a:lnTo>
                  <a:pt x="104775" y="761873"/>
                </a:lnTo>
                <a:lnTo>
                  <a:pt x="114300" y="742823"/>
                </a:lnTo>
                <a:lnTo>
                  <a:pt x="76200" y="742823"/>
                </a:lnTo>
                <a:lnTo>
                  <a:pt x="76200" y="423621"/>
                </a:lnTo>
                <a:lnTo>
                  <a:pt x="4124020" y="423621"/>
                </a:lnTo>
                <a:lnTo>
                  <a:pt x="4124020" y="461721"/>
                </a:lnTo>
                <a:lnTo>
                  <a:pt x="4200220" y="423621"/>
                </a:lnTo>
                <a:lnTo>
                  <a:pt x="4238320" y="40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98067" y="302259"/>
            <a:ext cx="27514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4" dirty="0"/>
              <a:t>Study</a:t>
            </a:r>
            <a:r>
              <a:rPr spc="-1655" dirty="0"/>
              <a:t> </a:t>
            </a:r>
            <a:r>
              <a:rPr spc="-70" dirty="0"/>
              <a:t>Flow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"/>
            <a:ext cx="12192000" cy="6858000"/>
            <a:chOff x="0" y="3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3"/>
              <a:ext cx="12192000" cy="6278880"/>
            </a:xfrm>
            <a:custGeom>
              <a:avLst/>
              <a:gdLst/>
              <a:ahLst/>
              <a:cxnLst/>
              <a:rect l="l" t="t" r="r" b="b"/>
              <a:pathLst>
                <a:path w="12192000" h="6278880">
                  <a:moveTo>
                    <a:pt x="0" y="6278882"/>
                  </a:moveTo>
                  <a:lnTo>
                    <a:pt x="12192000" y="6278882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6278882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" y="1036380"/>
              <a:ext cx="7875905" cy="0"/>
            </a:xfrm>
            <a:custGeom>
              <a:avLst/>
              <a:gdLst/>
              <a:ahLst/>
              <a:cxnLst/>
              <a:rect l="l" t="t" r="r" b="b"/>
              <a:pathLst>
                <a:path w="7875905">
                  <a:moveTo>
                    <a:pt x="0" y="0"/>
                  </a:moveTo>
                  <a:lnTo>
                    <a:pt x="7875639" y="1"/>
                  </a:lnTo>
                </a:path>
              </a:pathLst>
            </a:custGeom>
            <a:ln w="5080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217921"/>
              <a:ext cx="12192000" cy="640080"/>
            </a:xfrm>
            <a:custGeom>
              <a:avLst/>
              <a:gdLst/>
              <a:ahLst/>
              <a:cxnLst/>
              <a:rect l="l" t="t" r="r" b="b"/>
              <a:pathLst>
                <a:path w="12192000" h="640079">
                  <a:moveTo>
                    <a:pt x="12192000" y="0"/>
                  </a:moveTo>
                  <a:lnTo>
                    <a:pt x="0" y="0"/>
                  </a:lnTo>
                  <a:lnTo>
                    <a:pt x="0" y="640079"/>
                  </a:lnTo>
                  <a:lnTo>
                    <a:pt x="12192000" y="640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85" dirty="0"/>
              <a:t>Participant</a:t>
            </a:r>
            <a:r>
              <a:rPr spc="-1650" dirty="0"/>
              <a:t> </a:t>
            </a:r>
            <a:r>
              <a:rPr spc="-10" dirty="0"/>
              <a:t>Demographics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68602" y="6199283"/>
            <a:ext cx="4177029" cy="47879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spc="-10" dirty="0">
                <a:latin typeface="Segoe UI"/>
                <a:cs typeface="Segoe UI"/>
              </a:rPr>
              <a:t>Values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presented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mean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Calibri"/>
                <a:cs typeface="Calibri"/>
              </a:rPr>
              <a:t>±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Segoe UI"/>
                <a:cs typeface="Segoe UI"/>
              </a:rPr>
              <a:t>SD</a:t>
            </a:r>
            <a:r>
              <a:rPr sz="1400" spc="-1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(N)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or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%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spc="-25" dirty="0">
                <a:latin typeface="Segoe UI"/>
                <a:cs typeface="Segoe UI"/>
              </a:rPr>
              <a:t>(n)</a:t>
            </a:r>
            <a:endParaRPr sz="14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10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participants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did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not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provide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ethnicity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information</a:t>
            </a:r>
            <a:endParaRPr sz="1400">
              <a:latin typeface="Segoe UI"/>
              <a:cs typeface="Segoe U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2425" y="1197355"/>
          <a:ext cx="11563350" cy="4972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6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7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5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Characteristic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148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marL="787400" marR="447040" indent="-333375">
                        <a:lnSpc>
                          <a:spcPts val="2400"/>
                        </a:lnSpc>
                        <a:spcBef>
                          <a:spcPts val="5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All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Screened N=498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Former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NFL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Player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N=285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Former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Coach/Family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N=213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 marL="91440">
                        <a:lnSpc>
                          <a:spcPts val="2050"/>
                        </a:lnSpc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Age,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50" dirty="0">
                          <a:latin typeface="Segoe UI"/>
                          <a:cs typeface="Segoe UI"/>
                        </a:rPr>
                        <a:t>y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57150">
                      <a:solidFill>
                        <a:srgbClr val="0000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60400">
                        <a:lnSpc>
                          <a:spcPts val="2050"/>
                        </a:lnSpc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63.0</a:t>
                      </a:r>
                      <a:r>
                        <a:rPr sz="1800" b="1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dirty="0">
                          <a:latin typeface="Segoe UI"/>
                          <a:cs typeface="Segoe UI"/>
                        </a:rPr>
                        <a:t>±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25" dirty="0">
                          <a:latin typeface="Segoe UI"/>
                          <a:cs typeface="Segoe UI"/>
                        </a:rPr>
                        <a:t>7.6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78815">
                        <a:lnSpc>
                          <a:spcPts val="2000"/>
                        </a:lnSpc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63.1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25" dirty="0">
                          <a:latin typeface="Segoe UI"/>
                          <a:cs typeface="Segoe UI"/>
                        </a:rPr>
                        <a:t>7.3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800735">
                        <a:lnSpc>
                          <a:spcPts val="2000"/>
                        </a:lnSpc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63.0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25" dirty="0">
                          <a:latin typeface="Segoe UI"/>
                          <a:cs typeface="Segoe UI"/>
                        </a:rPr>
                        <a:t>8.1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FF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marL="91440">
                        <a:lnSpc>
                          <a:spcPts val="2005"/>
                        </a:lnSpc>
                        <a:spcBef>
                          <a:spcPts val="65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Male</a:t>
                      </a:r>
                      <a:r>
                        <a:rPr sz="1800" b="1" spc="-25" dirty="0">
                          <a:latin typeface="Segoe UI"/>
                          <a:cs typeface="Segoe UI"/>
                        </a:rPr>
                        <a:t> Sex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57150">
                      <a:solidFill>
                        <a:srgbClr val="0000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586740">
                        <a:lnSpc>
                          <a:spcPts val="2005"/>
                        </a:lnSpc>
                        <a:spcBef>
                          <a:spcPts val="65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66.5%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10" dirty="0">
                          <a:latin typeface="Segoe UI"/>
                          <a:cs typeface="Segoe UI"/>
                        </a:rPr>
                        <a:t>(331)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005"/>
                        </a:lnSpc>
                        <a:spcBef>
                          <a:spcPts val="65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100%</a:t>
                      </a:r>
                      <a:r>
                        <a:rPr sz="1800" b="1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10" dirty="0">
                          <a:latin typeface="Segoe UI"/>
                          <a:cs typeface="Segoe UI"/>
                        </a:rPr>
                        <a:t>(285)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005"/>
                        </a:lnSpc>
                        <a:spcBef>
                          <a:spcPts val="65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21.6%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(46)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L="91440">
                        <a:lnSpc>
                          <a:spcPts val="2125"/>
                        </a:lnSpc>
                        <a:spcBef>
                          <a:spcPts val="175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Ethnicity</a:t>
                      </a:r>
                      <a:r>
                        <a:rPr sz="1800" spc="-15" baseline="23148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*</a:t>
                      </a:r>
                      <a:endParaRPr sz="1800" baseline="23148">
                        <a:latin typeface="Segoe UI"/>
                        <a:cs typeface="Segoe UI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Hispanic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Latino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3.6%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(10)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10.1%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Not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Hispanic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Latino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07060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85.5%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(417)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86.5%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(243)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84.1%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(174)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Unknown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prefer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not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to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say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8.2%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(40)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10.0%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(28)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5.8%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91440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BMI,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kg/m</a:t>
                      </a:r>
                      <a:r>
                        <a:rPr sz="1800" spc="-15" baseline="23148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800" baseline="23148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97230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29.7</a:t>
                      </a:r>
                      <a:r>
                        <a:rPr sz="1800" spc="-3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±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5.2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13105">
                        <a:lnSpc>
                          <a:spcPts val="213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31.2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spc="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4.7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835025">
                        <a:lnSpc>
                          <a:spcPts val="213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27.7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spc="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5.2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91440">
                        <a:lnSpc>
                          <a:spcPts val="2125"/>
                        </a:lnSpc>
                        <a:spcBef>
                          <a:spcPts val="60"/>
                        </a:spcBef>
                      </a:pP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Race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African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American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Black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07060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63.0%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(313)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67.6%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(192)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56.8%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(121)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White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07060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29.6%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(147)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26.4%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(75)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33.8%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(72)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Native</a:t>
                      </a:r>
                      <a:r>
                        <a:rPr sz="1800" spc="-6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Hawaiian</a:t>
                      </a:r>
                      <a:r>
                        <a:rPr sz="1800" spc="-6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6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Pacific</a:t>
                      </a:r>
                      <a:r>
                        <a:rPr sz="1800" spc="-5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Islander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93115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(8)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1.9%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American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Indian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Alaska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Native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93115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1.1%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30"/>
                        </a:lnSpc>
                      </a:pP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0%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25"/>
                        </a:lnSpc>
                        <a:spcBef>
                          <a:spcPts val="6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Asian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93115">
                        <a:lnSpc>
                          <a:spcPts val="2125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0.0%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(0)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Other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2.2%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2.5%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1.9%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Multiple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1.1%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4.2%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(9)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"/>
            <a:ext cx="12192000" cy="6858000"/>
            <a:chOff x="0" y="3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3"/>
              <a:ext cx="12192000" cy="6278880"/>
            </a:xfrm>
            <a:custGeom>
              <a:avLst/>
              <a:gdLst/>
              <a:ahLst/>
              <a:cxnLst/>
              <a:rect l="l" t="t" r="r" b="b"/>
              <a:pathLst>
                <a:path w="12192000" h="6278880">
                  <a:moveTo>
                    <a:pt x="0" y="6278882"/>
                  </a:moveTo>
                  <a:lnTo>
                    <a:pt x="12192000" y="6278882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6278882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" y="1036380"/>
              <a:ext cx="7875905" cy="0"/>
            </a:xfrm>
            <a:custGeom>
              <a:avLst/>
              <a:gdLst/>
              <a:ahLst/>
              <a:cxnLst/>
              <a:rect l="l" t="t" r="r" b="b"/>
              <a:pathLst>
                <a:path w="7875905">
                  <a:moveTo>
                    <a:pt x="0" y="0"/>
                  </a:moveTo>
                  <a:lnTo>
                    <a:pt x="7875639" y="1"/>
                  </a:lnTo>
                </a:path>
              </a:pathLst>
            </a:custGeom>
            <a:ln w="5080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217921"/>
              <a:ext cx="12192000" cy="640080"/>
            </a:xfrm>
            <a:custGeom>
              <a:avLst/>
              <a:gdLst/>
              <a:ahLst/>
              <a:cxnLst/>
              <a:rect l="l" t="t" r="r" b="b"/>
              <a:pathLst>
                <a:path w="12192000" h="640079">
                  <a:moveTo>
                    <a:pt x="12192000" y="0"/>
                  </a:moveTo>
                  <a:lnTo>
                    <a:pt x="0" y="0"/>
                  </a:lnTo>
                  <a:lnTo>
                    <a:pt x="0" y="640079"/>
                  </a:lnTo>
                  <a:lnTo>
                    <a:pt x="12192000" y="640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85" dirty="0"/>
              <a:t>Participant</a:t>
            </a:r>
            <a:r>
              <a:rPr spc="-1650" dirty="0"/>
              <a:t> </a:t>
            </a:r>
            <a:r>
              <a:rPr spc="-10" dirty="0"/>
              <a:t>Demographics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68602" y="6199283"/>
            <a:ext cx="4177029" cy="47879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spc="-10" dirty="0">
                <a:latin typeface="Segoe UI"/>
                <a:cs typeface="Segoe UI"/>
              </a:rPr>
              <a:t>Values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presented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mean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Calibri"/>
                <a:cs typeface="Calibri"/>
              </a:rPr>
              <a:t>±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Segoe UI"/>
                <a:cs typeface="Segoe UI"/>
              </a:rPr>
              <a:t>SD</a:t>
            </a:r>
            <a:r>
              <a:rPr sz="1400" spc="-1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(N)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or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%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spc="-25" dirty="0">
                <a:latin typeface="Segoe UI"/>
                <a:cs typeface="Segoe UI"/>
              </a:rPr>
              <a:t>(n)</a:t>
            </a:r>
            <a:endParaRPr sz="14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10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participants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did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not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provide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ethnicity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information</a:t>
            </a:r>
            <a:endParaRPr sz="1400">
              <a:latin typeface="Segoe UI"/>
              <a:cs typeface="Segoe U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2425" y="1197355"/>
          <a:ext cx="11563350" cy="4972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6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7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0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Characteristic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148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marL="787400" marR="447040" indent="-333375">
                        <a:lnSpc>
                          <a:spcPts val="2400"/>
                        </a:lnSpc>
                        <a:spcBef>
                          <a:spcPts val="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All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Screened N=498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Former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NFL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Player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2355"/>
                        </a:lnSpc>
                        <a:spcBef>
                          <a:spcPts val="19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N=285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Former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Coach/Family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2355"/>
                        </a:lnSpc>
                        <a:spcBef>
                          <a:spcPts val="19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N=213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91440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Age,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y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97230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63.0</a:t>
                      </a:r>
                      <a:r>
                        <a:rPr sz="1800" spc="-3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±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7.6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13105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63.1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spc="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7.3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835025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63.0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spc="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8.1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91440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Male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Sex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67055" algn="r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66.5%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(331)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(285)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21.6%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(46)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91440">
                        <a:lnSpc>
                          <a:spcPts val="2125"/>
                        </a:lnSpc>
                        <a:spcBef>
                          <a:spcPts val="6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Ethnicity</a:t>
                      </a:r>
                      <a:r>
                        <a:rPr sz="1800" spc="-15" baseline="23148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*</a:t>
                      </a:r>
                      <a:endParaRPr sz="1800" baseline="23148">
                        <a:latin typeface="Segoe UI"/>
                        <a:cs typeface="Segoe U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Hispanic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Latino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3.6%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(10)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10.1%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Not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Hispanic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Latino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598170" algn="r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85.5%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(417)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86.5%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(243)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84.1%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(174)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145">
                <a:tc>
                  <a:txBody>
                    <a:bodyPr/>
                    <a:lstStyle/>
                    <a:p>
                      <a:pPr marL="276860">
                        <a:lnSpc>
                          <a:spcPts val="1964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Unknown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prefer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not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to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say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1964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8.2%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(40)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039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10.0%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(28)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039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5.8%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BMI,</a:t>
                      </a:r>
                      <a:r>
                        <a:rPr sz="1800" b="1" spc="-10" dirty="0">
                          <a:latin typeface="Segoe UI"/>
                          <a:cs typeface="Segoe UI"/>
                        </a:rPr>
                        <a:t> kg/m</a:t>
                      </a:r>
                      <a:r>
                        <a:rPr sz="1800" b="1" spc="-15" baseline="23148" dirty="0">
                          <a:latin typeface="Segoe UI"/>
                          <a:cs typeface="Segoe UI"/>
                        </a:rPr>
                        <a:t>2</a:t>
                      </a:r>
                      <a:endParaRPr sz="1800" baseline="23148">
                        <a:latin typeface="Segoe UI"/>
                        <a:cs typeface="Segoe UI"/>
                      </a:endParaRPr>
                    </a:p>
                  </a:txBody>
                  <a:tcPr marL="0" marR="0" marT="26670" marB="0">
                    <a:lnL w="57150">
                      <a:solidFill>
                        <a:srgbClr val="0000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604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29.7</a:t>
                      </a:r>
                      <a:r>
                        <a:rPr sz="1800" b="1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dirty="0">
                          <a:latin typeface="Segoe UI"/>
                          <a:cs typeface="Segoe UI"/>
                        </a:rPr>
                        <a:t>±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25" dirty="0">
                          <a:latin typeface="Segoe UI"/>
                          <a:cs typeface="Segoe UI"/>
                        </a:rPr>
                        <a:t>5.2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266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788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31.2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25" dirty="0">
                          <a:latin typeface="Segoe UI"/>
                          <a:cs typeface="Segoe UI"/>
                        </a:rPr>
                        <a:t>4.7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146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8007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27.7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25" dirty="0">
                          <a:latin typeface="Segoe UI"/>
                          <a:cs typeface="Segoe UI"/>
                        </a:rPr>
                        <a:t>5.2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146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FF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91440">
                        <a:lnSpc>
                          <a:spcPts val="2085"/>
                        </a:lnSpc>
                      </a:pP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Race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African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American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Black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598170" algn="r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63.0%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(313)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67.6%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(192)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56.8%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(121)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White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98170" algn="r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29.6%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(147)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26.4%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(75)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33.8%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(72)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Native</a:t>
                      </a:r>
                      <a:r>
                        <a:rPr sz="1800" spc="-6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Hawaiian</a:t>
                      </a:r>
                      <a:r>
                        <a:rPr sz="1800" spc="-6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6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Pacific</a:t>
                      </a:r>
                      <a:r>
                        <a:rPr sz="1800" spc="-5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Islander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93115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(8)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1.9%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American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Indian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Alaska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Native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93115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1.1%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30"/>
                        </a:lnSpc>
                      </a:pP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0%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25"/>
                        </a:lnSpc>
                        <a:spcBef>
                          <a:spcPts val="6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Asian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93115">
                        <a:lnSpc>
                          <a:spcPts val="2125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0.0%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(0)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Other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2.2%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2.5%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1.9%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Multiple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1.1%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4.2%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(9)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"/>
            <a:ext cx="12192000" cy="6858000"/>
            <a:chOff x="0" y="3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3"/>
              <a:ext cx="12192000" cy="6278880"/>
            </a:xfrm>
            <a:custGeom>
              <a:avLst/>
              <a:gdLst/>
              <a:ahLst/>
              <a:cxnLst/>
              <a:rect l="l" t="t" r="r" b="b"/>
              <a:pathLst>
                <a:path w="12192000" h="6278880">
                  <a:moveTo>
                    <a:pt x="0" y="6278882"/>
                  </a:moveTo>
                  <a:lnTo>
                    <a:pt x="12192000" y="6278882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6278882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" y="1036380"/>
              <a:ext cx="7875905" cy="0"/>
            </a:xfrm>
            <a:custGeom>
              <a:avLst/>
              <a:gdLst/>
              <a:ahLst/>
              <a:cxnLst/>
              <a:rect l="l" t="t" r="r" b="b"/>
              <a:pathLst>
                <a:path w="7875905">
                  <a:moveTo>
                    <a:pt x="0" y="0"/>
                  </a:moveTo>
                  <a:lnTo>
                    <a:pt x="7875639" y="1"/>
                  </a:lnTo>
                </a:path>
              </a:pathLst>
            </a:custGeom>
            <a:ln w="5080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217921"/>
              <a:ext cx="12192000" cy="640080"/>
            </a:xfrm>
            <a:custGeom>
              <a:avLst/>
              <a:gdLst/>
              <a:ahLst/>
              <a:cxnLst/>
              <a:rect l="l" t="t" r="r" b="b"/>
              <a:pathLst>
                <a:path w="12192000" h="640079">
                  <a:moveTo>
                    <a:pt x="12192000" y="0"/>
                  </a:moveTo>
                  <a:lnTo>
                    <a:pt x="0" y="0"/>
                  </a:lnTo>
                  <a:lnTo>
                    <a:pt x="0" y="640079"/>
                  </a:lnTo>
                  <a:lnTo>
                    <a:pt x="12192000" y="640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85" dirty="0"/>
              <a:t>Participant</a:t>
            </a:r>
            <a:r>
              <a:rPr spc="-1650" dirty="0"/>
              <a:t> </a:t>
            </a:r>
            <a:r>
              <a:rPr spc="-10" dirty="0"/>
              <a:t>Demographics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68602" y="6199283"/>
            <a:ext cx="4177029" cy="47879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spc="-10" dirty="0">
                <a:latin typeface="Segoe UI"/>
                <a:cs typeface="Segoe UI"/>
              </a:rPr>
              <a:t>Values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presented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mean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Calibri"/>
                <a:cs typeface="Calibri"/>
              </a:rPr>
              <a:t>±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Segoe UI"/>
                <a:cs typeface="Segoe UI"/>
              </a:rPr>
              <a:t>SD</a:t>
            </a:r>
            <a:r>
              <a:rPr sz="1400" spc="-1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(N)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or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%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spc="-25" dirty="0">
                <a:latin typeface="Segoe UI"/>
                <a:cs typeface="Segoe UI"/>
              </a:rPr>
              <a:t>(n)</a:t>
            </a:r>
            <a:endParaRPr sz="14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10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participants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did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not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provide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ethnicity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information</a:t>
            </a:r>
            <a:endParaRPr sz="1400">
              <a:latin typeface="Segoe UI"/>
              <a:cs typeface="Segoe U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2425" y="1197355"/>
          <a:ext cx="11563350" cy="4972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6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7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0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Characteristic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148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marL="787400" marR="447040" indent="-333375">
                        <a:lnSpc>
                          <a:spcPts val="2400"/>
                        </a:lnSpc>
                        <a:spcBef>
                          <a:spcPts val="4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All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Screened N=498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Former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NFL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Player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2355"/>
                        </a:lnSpc>
                        <a:spcBef>
                          <a:spcPts val="19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N=285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Former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Coach/Family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2355"/>
                        </a:lnSpc>
                        <a:spcBef>
                          <a:spcPts val="19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N=213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91440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Age,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y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97230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63.0</a:t>
                      </a:r>
                      <a:r>
                        <a:rPr sz="1800" spc="-3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±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7.6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13105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63.1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spc="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7.3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835025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63.0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spc="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8.1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91440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Male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Sex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67055" algn="r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66.5%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(331)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(285)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21.6%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(46)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91440">
                        <a:lnSpc>
                          <a:spcPts val="2125"/>
                        </a:lnSpc>
                        <a:spcBef>
                          <a:spcPts val="6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Ethnicity</a:t>
                      </a:r>
                      <a:r>
                        <a:rPr sz="1800" spc="-15" baseline="23148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*</a:t>
                      </a:r>
                      <a:endParaRPr sz="1800" baseline="23148">
                        <a:latin typeface="Segoe UI"/>
                        <a:cs typeface="Segoe U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Hispanic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Latino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3.6%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(10)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10.1%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Not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Hispanic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Latino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598170" algn="r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85.5%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(417)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86.5%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(243)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84.1%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(174)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Unknown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prefer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not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to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say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8.2%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(40)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10.0%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(28)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5.8%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BMI,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kg/m</a:t>
                      </a:r>
                      <a:r>
                        <a:rPr sz="1800" spc="-15" baseline="23148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800" baseline="23148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972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29.7</a:t>
                      </a:r>
                      <a:r>
                        <a:rPr sz="1800" spc="-3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±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5.2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13105">
                        <a:lnSpc>
                          <a:spcPts val="213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31.2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spc="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4.7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835025">
                        <a:lnSpc>
                          <a:spcPts val="213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27.7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800" spc="20" dirty="0">
                          <a:solidFill>
                            <a:srgbClr val="7F7F7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5.2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91440">
                        <a:lnSpc>
                          <a:spcPts val="2125"/>
                        </a:lnSpc>
                        <a:spcBef>
                          <a:spcPts val="10"/>
                        </a:spcBef>
                      </a:pPr>
                      <a:r>
                        <a:rPr sz="1800" b="1" spc="-20" dirty="0">
                          <a:latin typeface="Segoe UI"/>
                          <a:cs typeface="Segoe UI"/>
                        </a:rPr>
                        <a:t>Race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1270" marB="0">
                    <a:lnL w="57150">
                      <a:solidFill>
                        <a:srgbClr val="0000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FF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African</a:t>
                      </a:r>
                      <a:r>
                        <a:rPr sz="1800" b="1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dirty="0">
                          <a:latin typeface="Segoe UI"/>
                          <a:cs typeface="Segoe UI"/>
                        </a:rPr>
                        <a:t>American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dirty="0"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b="1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Black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57150">
                      <a:solidFill>
                        <a:srgbClr val="0000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R="54673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63.0%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10" dirty="0">
                          <a:latin typeface="Segoe UI"/>
                          <a:cs typeface="Segoe UI"/>
                        </a:rPr>
                        <a:t>(313)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20"/>
                        </a:lnSpc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67.6%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10" dirty="0">
                          <a:latin typeface="Segoe UI"/>
                          <a:cs typeface="Segoe UI"/>
                        </a:rPr>
                        <a:t>(192)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120"/>
                        </a:lnSpc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56.8%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10" dirty="0">
                          <a:latin typeface="Segoe UI"/>
                          <a:cs typeface="Segoe UI"/>
                        </a:rPr>
                        <a:t>(121)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276860">
                        <a:lnSpc>
                          <a:spcPts val="2135"/>
                        </a:lnSpc>
                        <a:spcBef>
                          <a:spcPts val="2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White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R="598170" algn="r">
                        <a:lnSpc>
                          <a:spcPts val="2135"/>
                        </a:lnSpc>
                        <a:spcBef>
                          <a:spcPts val="2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29.6%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(147)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1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26.4%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(75)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1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33.8%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(72)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Native</a:t>
                      </a:r>
                      <a:r>
                        <a:rPr sz="1800" spc="-6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Hawaiian</a:t>
                      </a:r>
                      <a:r>
                        <a:rPr sz="1800" spc="-6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6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Pacific</a:t>
                      </a:r>
                      <a:r>
                        <a:rPr sz="1800" spc="-5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Islander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93115">
                        <a:lnSpc>
                          <a:spcPts val="2115"/>
                        </a:lnSpc>
                        <a:spcBef>
                          <a:spcPts val="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(8)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1.9%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American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Indian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or</a:t>
                      </a:r>
                      <a:r>
                        <a:rPr sz="1800" spc="-4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Alaska</a:t>
                      </a:r>
                      <a:r>
                        <a:rPr sz="1800" spc="-3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Native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93115">
                        <a:lnSpc>
                          <a:spcPts val="2120"/>
                        </a:lnSpc>
                        <a:spcBef>
                          <a:spcPts val="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3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1.1%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30"/>
                        </a:lnSpc>
                      </a:pP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0%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25"/>
                        </a:lnSpc>
                        <a:spcBef>
                          <a:spcPts val="6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Asian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93115">
                        <a:lnSpc>
                          <a:spcPts val="2125"/>
                        </a:lnSpc>
                        <a:spcBef>
                          <a:spcPts val="6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0.0%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(0)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2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Other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2130"/>
                        </a:lnSpc>
                        <a:spcBef>
                          <a:spcPts val="5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2.2%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2.5%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5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1.9%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276860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Multiple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730885">
                        <a:lnSpc>
                          <a:spcPts val="2135"/>
                        </a:lnSpc>
                        <a:spcBef>
                          <a:spcPts val="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1.1%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40"/>
                        </a:lnSpc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4.2%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(9)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"/>
            <a:ext cx="12192000" cy="6858000"/>
            <a:chOff x="0" y="3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3"/>
              <a:ext cx="12192000" cy="6278880"/>
            </a:xfrm>
            <a:custGeom>
              <a:avLst/>
              <a:gdLst/>
              <a:ahLst/>
              <a:cxnLst/>
              <a:rect l="l" t="t" r="r" b="b"/>
              <a:pathLst>
                <a:path w="12192000" h="6278880">
                  <a:moveTo>
                    <a:pt x="0" y="6278882"/>
                  </a:moveTo>
                  <a:lnTo>
                    <a:pt x="12192000" y="6278882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6278882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" y="1036380"/>
              <a:ext cx="7875905" cy="0"/>
            </a:xfrm>
            <a:custGeom>
              <a:avLst/>
              <a:gdLst/>
              <a:ahLst/>
              <a:cxnLst/>
              <a:rect l="l" t="t" r="r" b="b"/>
              <a:pathLst>
                <a:path w="7875905">
                  <a:moveTo>
                    <a:pt x="0" y="0"/>
                  </a:moveTo>
                  <a:lnTo>
                    <a:pt x="7875639" y="1"/>
                  </a:lnTo>
                </a:path>
              </a:pathLst>
            </a:custGeom>
            <a:ln w="5080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217921"/>
              <a:ext cx="12192000" cy="640080"/>
            </a:xfrm>
            <a:custGeom>
              <a:avLst/>
              <a:gdLst/>
              <a:ahLst/>
              <a:cxnLst/>
              <a:rect l="l" t="t" r="r" b="b"/>
              <a:pathLst>
                <a:path w="12192000" h="640079">
                  <a:moveTo>
                    <a:pt x="12192000" y="0"/>
                  </a:moveTo>
                  <a:lnTo>
                    <a:pt x="0" y="0"/>
                  </a:lnTo>
                  <a:lnTo>
                    <a:pt x="0" y="640079"/>
                  </a:lnTo>
                  <a:lnTo>
                    <a:pt x="12192000" y="64007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45" dirty="0"/>
              <a:t>CVD</a:t>
            </a:r>
            <a:r>
              <a:rPr spc="-1689" dirty="0"/>
              <a:t> </a:t>
            </a:r>
            <a:r>
              <a:rPr spc="90" dirty="0"/>
              <a:t>and</a:t>
            </a:r>
            <a:r>
              <a:rPr spc="-1680" dirty="0"/>
              <a:t> </a:t>
            </a:r>
            <a:r>
              <a:rPr spc="-310" dirty="0"/>
              <a:t>Risk</a:t>
            </a:r>
            <a:r>
              <a:rPr spc="-1689" dirty="0"/>
              <a:t> </a:t>
            </a:r>
            <a:r>
              <a:rPr spc="-325" dirty="0"/>
              <a:t>Factor</a:t>
            </a:r>
            <a:r>
              <a:rPr spc="-1685" dirty="0"/>
              <a:t> </a:t>
            </a:r>
            <a:r>
              <a:rPr spc="-340" dirty="0"/>
              <a:t>History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0655" y="1197355"/>
          <a:ext cx="11563350" cy="4987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8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5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41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Characteristic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148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marL="787400" marR="447040" indent="-333375">
                        <a:lnSpc>
                          <a:spcPts val="24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All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Screened N=498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Former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NFL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Player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algn="ctr">
                        <a:lnSpc>
                          <a:spcPts val="2240"/>
                        </a:lnSpc>
                        <a:spcBef>
                          <a:spcPts val="19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N=285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00"/>
                        </a:lnSpc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Former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Coach/Family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marL="1270" algn="ctr">
                        <a:lnSpc>
                          <a:spcPts val="2240"/>
                        </a:lnSpc>
                        <a:spcBef>
                          <a:spcPts val="19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N=213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High</a:t>
                      </a:r>
                      <a:r>
                        <a:rPr sz="1800" b="1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dirty="0">
                          <a:latin typeface="Segoe UI"/>
                          <a:cs typeface="Segoe UI"/>
                        </a:rPr>
                        <a:t>Blood</a:t>
                      </a:r>
                      <a:r>
                        <a:rPr sz="1800" b="1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dirty="0">
                          <a:latin typeface="Segoe UI"/>
                          <a:cs typeface="Segoe UI"/>
                        </a:rPr>
                        <a:t>Pressure</a:t>
                      </a:r>
                      <a:r>
                        <a:rPr sz="1800" b="1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(HTN)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47625" marB="0">
                    <a:lnL w="57150">
                      <a:solidFill>
                        <a:srgbClr val="0000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41.6%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10" dirty="0">
                          <a:latin typeface="Segoe UI"/>
                          <a:cs typeface="Segoe UI"/>
                        </a:rPr>
                        <a:t>(207)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37.5%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10" dirty="0">
                          <a:latin typeface="Segoe UI"/>
                          <a:cs typeface="Segoe UI"/>
                        </a:rPr>
                        <a:t>(107)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46.9%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10" dirty="0">
                          <a:latin typeface="Segoe UI"/>
                          <a:cs typeface="Segoe UI"/>
                        </a:rPr>
                        <a:t>(100)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FF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High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10" dirty="0">
                          <a:latin typeface="Segoe UI"/>
                          <a:cs typeface="Segoe UI"/>
                        </a:rPr>
                        <a:t>Cholesterol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2384" marB="0">
                    <a:lnL w="57150">
                      <a:solidFill>
                        <a:srgbClr val="0000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31.9%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10" dirty="0">
                          <a:latin typeface="Segoe UI"/>
                          <a:cs typeface="Segoe UI"/>
                        </a:rPr>
                        <a:t>(159)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32.6%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(93)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31.0%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(66)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10" dirty="0">
                          <a:latin typeface="Segoe UI"/>
                          <a:cs typeface="Segoe UI"/>
                        </a:rPr>
                        <a:t>Diabetes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4290" marB="0">
                    <a:lnL w="57150">
                      <a:solidFill>
                        <a:srgbClr val="0000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11.8%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(59)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12.6%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(36)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dirty="0">
                          <a:latin typeface="Segoe UI"/>
                          <a:cs typeface="Segoe UI"/>
                        </a:rPr>
                        <a:t>10.8%</a:t>
                      </a:r>
                      <a:r>
                        <a:rPr sz="1800" b="1" spc="-6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20" dirty="0">
                          <a:latin typeface="Segoe UI"/>
                          <a:cs typeface="Segoe UI"/>
                        </a:rPr>
                        <a:t>(23)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57150">
                      <a:solidFill>
                        <a:srgbClr val="0000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0000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Abnormal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Heart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Rhythm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16.3%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(81)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19.3%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(55)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12.2%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(26)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57150">
                      <a:solidFill>
                        <a:srgbClr val="0000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Heart</a:t>
                      </a:r>
                      <a:r>
                        <a:rPr sz="1800" spc="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Murmur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11.8%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(59)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12.3%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(35)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11.3%</a:t>
                      </a:r>
                      <a:r>
                        <a:rPr sz="1800" spc="-5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Enlarged</a:t>
                      </a:r>
                      <a:r>
                        <a:rPr sz="1800" spc="-6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Heart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5.4%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9.5%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0%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42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Stroke/TIA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4.8%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5.3%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(15)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4.2%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(9)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Coronary</a:t>
                      </a:r>
                      <a:r>
                        <a:rPr sz="1800" spc="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Artery</a:t>
                      </a:r>
                      <a:r>
                        <a:rPr sz="1800" spc="3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Disease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4.6%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(23)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6.3%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(18)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2.3%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(5)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Permanent</a:t>
                      </a:r>
                      <a:r>
                        <a:rPr sz="1800" spc="-5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Pacemaker</a:t>
                      </a:r>
                      <a:r>
                        <a:rPr sz="1800" spc="-15" baseline="23148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*</a:t>
                      </a:r>
                      <a:endParaRPr sz="1800" baseline="23148">
                        <a:latin typeface="Segoe UI"/>
                        <a:cs typeface="Segoe U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1.9%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(9)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1.9%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(5)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1.9%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(4)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Congenital</a:t>
                      </a:r>
                      <a:r>
                        <a:rPr sz="1800" spc="-3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Heart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Disease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1.8%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(9)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2.8%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(8)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0.5%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0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Heart</a:t>
                      </a:r>
                      <a:r>
                        <a:rPr sz="1800" spc="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Attack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1.6%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(8)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2.1%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(6)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0.9%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(2)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Heart</a:t>
                      </a:r>
                      <a:r>
                        <a:rPr sz="1800" spc="2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1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Failure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1.4%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(7)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2.1%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(6)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0.5%</a:t>
                      </a:r>
                      <a:r>
                        <a:rPr sz="1800" spc="-4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spc="-25" dirty="0">
                          <a:solidFill>
                            <a:srgbClr val="7F7F7F"/>
                          </a:solidFill>
                          <a:latin typeface="Segoe UI"/>
                          <a:cs typeface="Segoe UI"/>
                        </a:rPr>
                        <a:t>(1)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43202" y="6225540"/>
            <a:ext cx="4199890" cy="44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645"/>
              </a:lnSpc>
              <a:spcBef>
                <a:spcPts val="100"/>
              </a:spcBef>
            </a:pPr>
            <a:r>
              <a:rPr sz="1400" spc="-10" dirty="0">
                <a:latin typeface="Segoe UI"/>
                <a:cs typeface="Segoe UI"/>
              </a:rPr>
              <a:t>Values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presented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as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%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spc="-25" dirty="0">
                <a:latin typeface="Segoe UI"/>
                <a:cs typeface="Segoe UI"/>
              </a:rPr>
              <a:t>(n)</a:t>
            </a:r>
            <a:endParaRPr sz="1400">
              <a:latin typeface="Segoe UI"/>
              <a:cs typeface="Segoe UI"/>
            </a:endParaRPr>
          </a:p>
          <a:p>
            <a:pPr marL="38100">
              <a:lnSpc>
                <a:spcPts val="1645"/>
              </a:lnSpc>
            </a:pPr>
            <a:r>
              <a:rPr sz="1350" spc="-15" baseline="24691" dirty="0">
                <a:latin typeface="Segoe UI"/>
                <a:cs typeface="Segoe UI"/>
              </a:rPr>
              <a:t>*</a:t>
            </a:r>
            <a:r>
              <a:rPr sz="1400" spc="-10" dirty="0">
                <a:latin typeface="Segoe UI"/>
                <a:cs typeface="Segoe UI"/>
              </a:rPr>
              <a:t>Pacemaker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was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not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collected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for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pilot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cohort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(n=22)</a:t>
            </a:r>
            <a:endParaRPr sz="1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5396" y="3"/>
            <a:ext cx="12217400" cy="6858000"/>
            <a:chOff x="-25396" y="3"/>
            <a:chExt cx="12217400" cy="6858000"/>
          </a:xfrm>
        </p:grpSpPr>
        <p:sp>
          <p:nvSpPr>
            <p:cNvPr id="3" name="object 3"/>
            <p:cNvSpPr/>
            <p:nvPr/>
          </p:nvSpPr>
          <p:spPr>
            <a:xfrm>
              <a:off x="1371791" y="1298807"/>
              <a:ext cx="10441940" cy="3660140"/>
            </a:xfrm>
            <a:custGeom>
              <a:avLst/>
              <a:gdLst/>
              <a:ahLst/>
              <a:cxnLst/>
              <a:rect l="l" t="t" r="r" b="b"/>
              <a:pathLst>
                <a:path w="10441940" h="3660140">
                  <a:moveTo>
                    <a:pt x="0" y="0"/>
                  </a:moveTo>
                  <a:lnTo>
                    <a:pt x="10441393" y="0"/>
                  </a:lnTo>
                  <a:lnTo>
                    <a:pt x="10441393" y="3659611"/>
                  </a:lnTo>
                  <a:lnTo>
                    <a:pt x="0" y="3659611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43456" y="3889247"/>
              <a:ext cx="9695815" cy="1069340"/>
            </a:xfrm>
            <a:custGeom>
              <a:avLst/>
              <a:gdLst/>
              <a:ahLst/>
              <a:cxnLst/>
              <a:rect l="l" t="t" r="r" b="b"/>
              <a:pathLst>
                <a:path w="9695815" h="1069339">
                  <a:moveTo>
                    <a:pt x="996696" y="960120"/>
                  </a:moveTo>
                  <a:lnTo>
                    <a:pt x="0" y="960120"/>
                  </a:lnTo>
                  <a:lnTo>
                    <a:pt x="0" y="1069174"/>
                  </a:lnTo>
                  <a:lnTo>
                    <a:pt x="996696" y="1069174"/>
                  </a:lnTo>
                  <a:lnTo>
                    <a:pt x="996696" y="960120"/>
                  </a:lnTo>
                  <a:close/>
                </a:path>
                <a:path w="9695815" h="1069339">
                  <a:moveTo>
                    <a:pt x="2737104" y="896112"/>
                  </a:moveTo>
                  <a:lnTo>
                    <a:pt x="1740408" y="896112"/>
                  </a:lnTo>
                  <a:lnTo>
                    <a:pt x="1740408" y="1069174"/>
                  </a:lnTo>
                  <a:lnTo>
                    <a:pt x="2737104" y="1069174"/>
                  </a:lnTo>
                  <a:lnTo>
                    <a:pt x="2737104" y="896112"/>
                  </a:lnTo>
                  <a:close/>
                </a:path>
                <a:path w="9695815" h="1069339">
                  <a:moveTo>
                    <a:pt x="4477512" y="466344"/>
                  </a:moveTo>
                  <a:lnTo>
                    <a:pt x="3480816" y="466344"/>
                  </a:lnTo>
                  <a:lnTo>
                    <a:pt x="3480816" y="1069174"/>
                  </a:lnTo>
                  <a:lnTo>
                    <a:pt x="4477512" y="1069174"/>
                  </a:lnTo>
                  <a:lnTo>
                    <a:pt x="4477512" y="466344"/>
                  </a:lnTo>
                  <a:close/>
                </a:path>
                <a:path w="9695815" h="1069339">
                  <a:moveTo>
                    <a:pt x="6214872" y="530352"/>
                  </a:moveTo>
                  <a:lnTo>
                    <a:pt x="5221224" y="530352"/>
                  </a:lnTo>
                  <a:lnTo>
                    <a:pt x="5221224" y="1069174"/>
                  </a:lnTo>
                  <a:lnTo>
                    <a:pt x="6214872" y="1069174"/>
                  </a:lnTo>
                  <a:lnTo>
                    <a:pt x="6214872" y="530352"/>
                  </a:lnTo>
                  <a:close/>
                </a:path>
                <a:path w="9695815" h="1069339">
                  <a:moveTo>
                    <a:pt x="7955280" y="0"/>
                  </a:moveTo>
                  <a:lnTo>
                    <a:pt x="6961632" y="0"/>
                  </a:lnTo>
                  <a:lnTo>
                    <a:pt x="6961632" y="1069174"/>
                  </a:lnTo>
                  <a:lnTo>
                    <a:pt x="7955280" y="1069174"/>
                  </a:lnTo>
                  <a:lnTo>
                    <a:pt x="7955280" y="0"/>
                  </a:lnTo>
                  <a:close/>
                </a:path>
                <a:path w="9695815" h="1069339">
                  <a:moveTo>
                    <a:pt x="9695688" y="1033272"/>
                  </a:moveTo>
                  <a:lnTo>
                    <a:pt x="8702040" y="1033272"/>
                  </a:lnTo>
                  <a:lnTo>
                    <a:pt x="8702040" y="1069174"/>
                  </a:lnTo>
                  <a:lnTo>
                    <a:pt x="9695688" y="1069174"/>
                  </a:lnTo>
                  <a:lnTo>
                    <a:pt x="9695688" y="1033272"/>
                  </a:lnTo>
                  <a:close/>
                </a:path>
              </a:pathLst>
            </a:custGeom>
            <a:solidFill>
              <a:srgbClr val="00B0F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43455" y="3889248"/>
              <a:ext cx="9695815" cy="1069340"/>
            </a:xfrm>
            <a:custGeom>
              <a:avLst/>
              <a:gdLst/>
              <a:ahLst/>
              <a:cxnLst/>
              <a:rect l="l" t="t" r="r" b="b"/>
              <a:pathLst>
                <a:path w="9695815" h="1069339">
                  <a:moveTo>
                    <a:pt x="0" y="960120"/>
                  </a:moveTo>
                  <a:lnTo>
                    <a:pt x="996696" y="960120"/>
                  </a:lnTo>
                  <a:lnTo>
                    <a:pt x="996696" y="1069170"/>
                  </a:lnTo>
                  <a:lnTo>
                    <a:pt x="0" y="1069170"/>
                  </a:lnTo>
                  <a:lnTo>
                    <a:pt x="0" y="960120"/>
                  </a:lnTo>
                  <a:close/>
                </a:path>
                <a:path w="9695815" h="1069339">
                  <a:moveTo>
                    <a:pt x="1740408" y="896112"/>
                  </a:moveTo>
                  <a:lnTo>
                    <a:pt x="2737104" y="896112"/>
                  </a:lnTo>
                  <a:lnTo>
                    <a:pt x="2737104" y="1069170"/>
                  </a:lnTo>
                  <a:lnTo>
                    <a:pt x="1740408" y="1069170"/>
                  </a:lnTo>
                  <a:lnTo>
                    <a:pt x="1740408" y="896112"/>
                  </a:lnTo>
                  <a:close/>
                </a:path>
                <a:path w="9695815" h="1069339">
                  <a:moveTo>
                    <a:pt x="3480816" y="466344"/>
                  </a:moveTo>
                  <a:lnTo>
                    <a:pt x="4477512" y="466344"/>
                  </a:lnTo>
                  <a:lnTo>
                    <a:pt x="4477512" y="1069170"/>
                  </a:lnTo>
                  <a:lnTo>
                    <a:pt x="3480816" y="1069170"/>
                  </a:lnTo>
                  <a:lnTo>
                    <a:pt x="3480816" y="466344"/>
                  </a:lnTo>
                  <a:close/>
                </a:path>
                <a:path w="9695815" h="1069339">
                  <a:moveTo>
                    <a:pt x="5221224" y="530352"/>
                  </a:moveTo>
                  <a:lnTo>
                    <a:pt x="6214872" y="530352"/>
                  </a:lnTo>
                  <a:lnTo>
                    <a:pt x="6214872" y="1069170"/>
                  </a:lnTo>
                  <a:lnTo>
                    <a:pt x="5221224" y="1069170"/>
                  </a:lnTo>
                  <a:lnTo>
                    <a:pt x="5221224" y="530352"/>
                  </a:lnTo>
                  <a:close/>
                </a:path>
                <a:path w="9695815" h="1069339">
                  <a:moveTo>
                    <a:pt x="6961632" y="0"/>
                  </a:moveTo>
                  <a:lnTo>
                    <a:pt x="7955280" y="0"/>
                  </a:lnTo>
                  <a:lnTo>
                    <a:pt x="7955280" y="1069170"/>
                  </a:lnTo>
                  <a:lnTo>
                    <a:pt x="6961632" y="1069170"/>
                  </a:lnTo>
                  <a:lnTo>
                    <a:pt x="6961632" y="0"/>
                  </a:lnTo>
                  <a:close/>
                </a:path>
                <a:path w="9695815" h="1069339">
                  <a:moveTo>
                    <a:pt x="8702040" y="1033272"/>
                  </a:moveTo>
                  <a:lnTo>
                    <a:pt x="9695688" y="1033272"/>
                  </a:lnTo>
                  <a:lnTo>
                    <a:pt x="9695688" y="1069170"/>
                  </a:lnTo>
                  <a:lnTo>
                    <a:pt x="8702040" y="1069170"/>
                  </a:lnTo>
                  <a:lnTo>
                    <a:pt x="8702040" y="103327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43456" y="3069335"/>
              <a:ext cx="9695815" cy="1853564"/>
            </a:xfrm>
            <a:custGeom>
              <a:avLst/>
              <a:gdLst/>
              <a:ahLst/>
              <a:cxnLst/>
              <a:rect l="l" t="t" r="r" b="b"/>
              <a:pathLst>
                <a:path w="9695815" h="1853564">
                  <a:moveTo>
                    <a:pt x="996696" y="1435608"/>
                  </a:moveTo>
                  <a:lnTo>
                    <a:pt x="0" y="1435608"/>
                  </a:lnTo>
                  <a:lnTo>
                    <a:pt x="0" y="1780032"/>
                  </a:lnTo>
                  <a:lnTo>
                    <a:pt x="996696" y="1780032"/>
                  </a:lnTo>
                  <a:lnTo>
                    <a:pt x="996696" y="1435608"/>
                  </a:lnTo>
                  <a:close/>
                </a:path>
                <a:path w="9695815" h="1853564">
                  <a:moveTo>
                    <a:pt x="2737104" y="1350264"/>
                  </a:moveTo>
                  <a:lnTo>
                    <a:pt x="1740408" y="1350264"/>
                  </a:lnTo>
                  <a:lnTo>
                    <a:pt x="1740408" y="1716024"/>
                  </a:lnTo>
                  <a:lnTo>
                    <a:pt x="2737104" y="1716024"/>
                  </a:lnTo>
                  <a:lnTo>
                    <a:pt x="2737104" y="1350264"/>
                  </a:lnTo>
                  <a:close/>
                </a:path>
                <a:path w="9695815" h="1853564">
                  <a:moveTo>
                    <a:pt x="4477512" y="170688"/>
                  </a:moveTo>
                  <a:lnTo>
                    <a:pt x="3480816" y="170688"/>
                  </a:lnTo>
                  <a:lnTo>
                    <a:pt x="3480816" y="1286256"/>
                  </a:lnTo>
                  <a:lnTo>
                    <a:pt x="4477512" y="1286256"/>
                  </a:lnTo>
                  <a:lnTo>
                    <a:pt x="4477512" y="170688"/>
                  </a:lnTo>
                  <a:close/>
                </a:path>
                <a:path w="9695815" h="1853564">
                  <a:moveTo>
                    <a:pt x="6214872" y="454152"/>
                  </a:moveTo>
                  <a:lnTo>
                    <a:pt x="5221224" y="454152"/>
                  </a:lnTo>
                  <a:lnTo>
                    <a:pt x="5221224" y="1350264"/>
                  </a:lnTo>
                  <a:lnTo>
                    <a:pt x="6214872" y="1350264"/>
                  </a:lnTo>
                  <a:lnTo>
                    <a:pt x="6214872" y="454152"/>
                  </a:lnTo>
                  <a:close/>
                </a:path>
                <a:path w="9695815" h="1853564">
                  <a:moveTo>
                    <a:pt x="7955280" y="0"/>
                  </a:moveTo>
                  <a:lnTo>
                    <a:pt x="6961632" y="0"/>
                  </a:lnTo>
                  <a:lnTo>
                    <a:pt x="6961632" y="819912"/>
                  </a:lnTo>
                  <a:lnTo>
                    <a:pt x="7955280" y="819912"/>
                  </a:lnTo>
                  <a:lnTo>
                    <a:pt x="7955280" y="0"/>
                  </a:lnTo>
                  <a:close/>
                </a:path>
                <a:path w="9695815" h="1853564">
                  <a:moveTo>
                    <a:pt x="9695688" y="1828800"/>
                  </a:moveTo>
                  <a:lnTo>
                    <a:pt x="8702040" y="1828800"/>
                  </a:lnTo>
                  <a:lnTo>
                    <a:pt x="8702040" y="1853184"/>
                  </a:lnTo>
                  <a:lnTo>
                    <a:pt x="9695688" y="1853184"/>
                  </a:lnTo>
                  <a:lnTo>
                    <a:pt x="9695688" y="1828800"/>
                  </a:lnTo>
                  <a:close/>
                </a:path>
              </a:pathLst>
            </a:custGeom>
            <a:solidFill>
              <a:srgbClr val="FFC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43455" y="3069336"/>
              <a:ext cx="9695815" cy="1853564"/>
            </a:xfrm>
            <a:custGeom>
              <a:avLst/>
              <a:gdLst/>
              <a:ahLst/>
              <a:cxnLst/>
              <a:rect l="l" t="t" r="r" b="b"/>
              <a:pathLst>
                <a:path w="9695815" h="1853564">
                  <a:moveTo>
                    <a:pt x="0" y="1435608"/>
                  </a:moveTo>
                  <a:lnTo>
                    <a:pt x="996696" y="1435608"/>
                  </a:lnTo>
                  <a:lnTo>
                    <a:pt x="996696" y="1780032"/>
                  </a:lnTo>
                  <a:lnTo>
                    <a:pt x="0" y="1780032"/>
                  </a:lnTo>
                  <a:lnTo>
                    <a:pt x="0" y="1435608"/>
                  </a:lnTo>
                  <a:close/>
                </a:path>
                <a:path w="9695815" h="1853564">
                  <a:moveTo>
                    <a:pt x="1740408" y="1350264"/>
                  </a:moveTo>
                  <a:lnTo>
                    <a:pt x="2737104" y="1350264"/>
                  </a:lnTo>
                  <a:lnTo>
                    <a:pt x="2737104" y="1716024"/>
                  </a:lnTo>
                  <a:lnTo>
                    <a:pt x="1740408" y="1716024"/>
                  </a:lnTo>
                  <a:lnTo>
                    <a:pt x="1740408" y="1350264"/>
                  </a:lnTo>
                  <a:close/>
                </a:path>
                <a:path w="9695815" h="1853564">
                  <a:moveTo>
                    <a:pt x="3480816" y="170688"/>
                  </a:moveTo>
                  <a:lnTo>
                    <a:pt x="4477512" y="170688"/>
                  </a:lnTo>
                  <a:lnTo>
                    <a:pt x="4477512" y="1286256"/>
                  </a:lnTo>
                  <a:lnTo>
                    <a:pt x="3480816" y="1286256"/>
                  </a:lnTo>
                  <a:lnTo>
                    <a:pt x="3480816" y="170688"/>
                  </a:lnTo>
                  <a:close/>
                </a:path>
                <a:path w="9695815" h="1853564">
                  <a:moveTo>
                    <a:pt x="5221224" y="454152"/>
                  </a:moveTo>
                  <a:lnTo>
                    <a:pt x="6214872" y="454152"/>
                  </a:lnTo>
                  <a:lnTo>
                    <a:pt x="6214872" y="1350264"/>
                  </a:lnTo>
                  <a:lnTo>
                    <a:pt x="5221224" y="1350264"/>
                  </a:lnTo>
                  <a:lnTo>
                    <a:pt x="5221224" y="454152"/>
                  </a:lnTo>
                  <a:close/>
                </a:path>
                <a:path w="9695815" h="1853564">
                  <a:moveTo>
                    <a:pt x="6961632" y="0"/>
                  </a:moveTo>
                  <a:lnTo>
                    <a:pt x="7955280" y="0"/>
                  </a:lnTo>
                  <a:lnTo>
                    <a:pt x="7955280" y="819912"/>
                  </a:lnTo>
                  <a:lnTo>
                    <a:pt x="6961632" y="819912"/>
                  </a:lnTo>
                  <a:lnTo>
                    <a:pt x="6961632" y="0"/>
                  </a:lnTo>
                  <a:close/>
                </a:path>
                <a:path w="9695815" h="1853564">
                  <a:moveTo>
                    <a:pt x="8702040" y="1828800"/>
                  </a:moveTo>
                  <a:lnTo>
                    <a:pt x="9695688" y="1828800"/>
                  </a:lnTo>
                  <a:lnTo>
                    <a:pt x="9695688" y="1853184"/>
                  </a:lnTo>
                  <a:lnTo>
                    <a:pt x="8702040" y="1853184"/>
                  </a:lnTo>
                  <a:lnTo>
                    <a:pt x="8702040" y="1828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71791" y="1298806"/>
              <a:ext cx="0" cy="3660140"/>
            </a:xfrm>
            <a:custGeom>
              <a:avLst/>
              <a:gdLst/>
              <a:ahLst/>
              <a:cxnLst/>
              <a:rect l="l" t="t" r="r" b="b"/>
              <a:pathLst>
                <a:path h="3660140">
                  <a:moveTo>
                    <a:pt x="0" y="3659611"/>
                  </a:moveTo>
                  <a:lnTo>
                    <a:pt x="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95148" y="1298807"/>
              <a:ext cx="76835" cy="3660140"/>
            </a:xfrm>
            <a:custGeom>
              <a:avLst/>
              <a:gdLst/>
              <a:ahLst/>
              <a:cxnLst/>
              <a:rect l="l" t="t" r="r" b="b"/>
              <a:pathLst>
                <a:path w="76834" h="3660140">
                  <a:moveTo>
                    <a:pt x="0" y="3659611"/>
                  </a:moveTo>
                  <a:lnTo>
                    <a:pt x="76644" y="3659611"/>
                  </a:lnTo>
                </a:path>
                <a:path w="76834" h="3660140">
                  <a:moveTo>
                    <a:pt x="0" y="2441089"/>
                  </a:moveTo>
                  <a:lnTo>
                    <a:pt x="76644" y="2441089"/>
                  </a:lnTo>
                </a:path>
                <a:path w="76834" h="3660140">
                  <a:moveTo>
                    <a:pt x="0" y="1218841"/>
                  </a:moveTo>
                  <a:lnTo>
                    <a:pt x="76644" y="1218841"/>
                  </a:lnTo>
                </a:path>
                <a:path w="76834" h="3660140">
                  <a:moveTo>
                    <a:pt x="0" y="0"/>
                  </a:moveTo>
                  <a:lnTo>
                    <a:pt x="766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71791" y="4958417"/>
              <a:ext cx="10441940" cy="0"/>
            </a:xfrm>
            <a:custGeom>
              <a:avLst/>
              <a:gdLst/>
              <a:ahLst/>
              <a:cxnLst/>
              <a:rect l="l" t="t" r="r" b="b"/>
              <a:pathLst>
                <a:path w="10441940">
                  <a:moveTo>
                    <a:pt x="0" y="0"/>
                  </a:moveTo>
                  <a:lnTo>
                    <a:pt x="10441393" y="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561653" y="4504435"/>
            <a:ext cx="321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Segoe UI"/>
                <a:cs typeface="Segoe UI"/>
              </a:rPr>
              <a:t>9.9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01886" y="4534916"/>
            <a:ext cx="321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Segoe UI"/>
                <a:cs typeface="Segoe UI"/>
              </a:rPr>
              <a:t>8.9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80491" y="4272788"/>
            <a:ext cx="4451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Segoe UI"/>
                <a:cs typeface="Segoe UI"/>
              </a:rPr>
              <a:t>17.5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81189" y="4522723"/>
            <a:ext cx="321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Segoe UI"/>
                <a:cs typeface="Segoe UI"/>
              </a:rPr>
              <a:t>5.6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21421" y="4449571"/>
            <a:ext cx="321945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sz="1800" spc="-25" dirty="0">
                <a:latin typeface="Segoe UI"/>
                <a:cs typeface="Segoe UI"/>
              </a:rPr>
              <a:t>6.0</a:t>
            </a:r>
            <a:endParaRPr sz="1800">
              <a:latin typeface="Segoe UI"/>
              <a:cs typeface="Segoe UI"/>
            </a:endParaRPr>
          </a:p>
          <a:p>
            <a:pPr marL="12700">
              <a:lnSpc>
                <a:spcPts val="2050"/>
              </a:lnSpc>
            </a:pPr>
            <a:r>
              <a:rPr sz="1800" spc="-25" dirty="0">
                <a:latin typeface="Segoe UI"/>
                <a:cs typeface="Segoe UI"/>
              </a:rPr>
              <a:t>2.8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00027" y="3647947"/>
            <a:ext cx="4451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Segoe UI"/>
                <a:cs typeface="Segoe UI"/>
              </a:rPr>
              <a:t>18.3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40258" y="3818635"/>
            <a:ext cx="4451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Segoe UI"/>
                <a:cs typeface="Segoe UI"/>
              </a:rPr>
              <a:t>14.7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980491" y="3327908"/>
            <a:ext cx="4451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Segoe UI"/>
                <a:cs typeface="Segoe UI"/>
              </a:rPr>
              <a:t>13.5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9301" y="4765548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8013" y="3546348"/>
            <a:ext cx="304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Arial"/>
                <a:cs typeface="Arial"/>
              </a:rPr>
              <a:t>20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8013" y="2327147"/>
            <a:ext cx="304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Arial"/>
                <a:cs typeface="Arial"/>
              </a:rPr>
              <a:t>40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8013" y="1107947"/>
            <a:ext cx="304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Arial"/>
                <a:cs typeface="Arial"/>
              </a:rPr>
              <a:t>60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8235" y="2009398"/>
            <a:ext cx="397510" cy="2252345"/>
          </a:xfrm>
          <a:prstGeom prst="rect">
            <a:avLst/>
          </a:prstGeom>
        </p:spPr>
        <p:txBody>
          <a:bodyPr vert="vert270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200" b="1" dirty="0">
                <a:latin typeface="Segoe UI"/>
                <a:cs typeface="Segoe UI"/>
              </a:rPr>
              <a:t>%</a:t>
            </a:r>
            <a:r>
              <a:rPr sz="2200" b="1" spc="-25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of</a:t>
            </a:r>
            <a:r>
              <a:rPr sz="2200" b="1" spc="-35" dirty="0">
                <a:latin typeface="Segoe UI"/>
                <a:cs typeface="Segoe UI"/>
              </a:rPr>
              <a:t> </a:t>
            </a:r>
            <a:r>
              <a:rPr sz="2200" b="1" spc="-10" dirty="0">
                <a:latin typeface="Segoe UI"/>
                <a:cs typeface="Segoe UI"/>
              </a:rPr>
              <a:t>Participants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853651" y="1307571"/>
            <a:ext cx="0" cy="3658235"/>
          </a:xfrm>
          <a:custGeom>
            <a:avLst/>
            <a:gdLst/>
            <a:ahLst/>
            <a:cxnLst/>
            <a:rect l="l" t="t" r="r" b="b"/>
            <a:pathLst>
              <a:path h="3658235">
                <a:moveTo>
                  <a:pt x="0" y="3657667"/>
                </a:moveTo>
                <a:lnTo>
                  <a:pt x="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975269" y="1373123"/>
            <a:ext cx="17818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C00000"/>
                </a:solidFill>
                <a:latin typeface="Segoe UI"/>
                <a:cs typeface="Segoe UI"/>
              </a:rPr>
              <a:t>Hypertensive </a:t>
            </a:r>
            <a:r>
              <a:rPr sz="2000" b="1" dirty="0">
                <a:solidFill>
                  <a:srgbClr val="C00000"/>
                </a:solidFill>
                <a:latin typeface="Segoe UI"/>
                <a:cs typeface="Segoe UI"/>
              </a:rPr>
              <a:t>83.7%</a:t>
            </a:r>
            <a:r>
              <a:rPr sz="2000" b="1" spc="-40" dirty="0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Segoe UI"/>
                <a:cs typeface="Segoe UI"/>
              </a:rPr>
              <a:t>(n=416)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15464" y="1373123"/>
            <a:ext cx="14897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7329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DB7212"/>
                </a:solidFill>
                <a:latin typeface="Segoe UI"/>
                <a:cs typeface="Segoe UI"/>
              </a:rPr>
              <a:t>Elevated </a:t>
            </a:r>
            <a:r>
              <a:rPr sz="2000" b="1" dirty="0">
                <a:solidFill>
                  <a:srgbClr val="DB7212"/>
                </a:solidFill>
                <a:latin typeface="Segoe UI"/>
                <a:cs typeface="Segoe UI"/>
              </a:rPr>
              <a:t>8.9%</a:t>
            </a:r>
            <a:r>
              <a:rPr sz="2000" b="1" spc="-40" dirty="0">
                <a:solidFill>
                  <a:srgbClr val="DB7212"/>
                </a:solidFill>
                <a:latin typeface="Segoe UI"/>
                <a:cs typeface="Segoe UI"/>
              </a:rPr>
              <a:t> </a:t>
            </a:r>
            <a:r>
              <a:rPr sz="2000" b="1" spc="-10" dirty="0">
                <a:solidFill>
                  <a:srgbClr val="DB7212"/>
                </a:solidFill>
                <a:latin typeface="Segoe UI"/>
                <a:cs typeface="Segoe UI"/>
              </a:rPr>
              <a:t>(n=44)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81692" y="1373123"/>
            <a:ext cx="17176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marR="5080" indent="-114935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00B050"/>
                </a:solidFill>
                <a:latin typeface="Segoe UI"/>
                <a:cs typeface="Segoe UI"/>
              </a:rPr>
              <a:t>Normotensive </a:t>
            </a:r>
            <a:r>
              <a:rPr sz="2000" b="1" dirty="0">
                <a:solidFill>
                  <a:srgbClr val="00B050"/>
                </a:solidFill>
                <a:latin typeface="Segoe UI"/>
                <a:cs typeface="Segoe UI"/>
              </a:rPr>
              <a:t>7.4%</a:t>
            </a:r>
            <a:r>
              <a:rPr sz="2000" b="1" spc="-40" dirty="0">
                <a:solidFill>
                  <a:srgbClr val="00B050"/>
                </a:solidFill>
                <a:latin typeface="Segoe UI"/>
                <a:cs typeface="Segoe UI"/>
              </a:rPr>
              <a:t> </a:t>
            </a:r>
            <a:r>
              <a:rPr sz="2000" b="1" spc="-10" dirty="0">
                <a:solidFill>
                  <a:srgbClr val="00B050"/>
                </a:solidFill>
                <a:latin typeface="Segoe UI"/>
                <a:cs typeface="Segoe UI"/>
              </a:rPr>
              <a:t>(n=37)</a:t>
            </a:r>
            <a:endParaRPr sz="2000">
              <a:latin typeface="Segoe UI"/>
              <a:cs typeface="Segoe U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383209" y="1993111"/>
            <a:ext cx="10426700" cy="578485"/>
            <a:chOff x="1383209" y="1993111"/>
            <a:chExt cx="10426700" cy="578485"/>
          </a:xfrm>
        </p:grpSpPr>
        <p:sp>
          <p:nvSpPr>
            <p:cNvPr id="29" name="object 29"/>
            <p:cNvSpPr/>
            <p:nvPr/>
          </p:nvSpPr>
          <p:spPr>
            <a:xfrm>
              <a:off x="1389559" y="1999461"/>
              <a:ext cx="1721485" cy="565785"/>
            </a:xfrm>
            <a:custGeom>
              <a:avLst/>
              <a:gdLst/>
              <a:ahLst/>
              <a:cxnLst/>
              <a:rect l="l" t="t" r="r" b="b"/>
              <a:pathLst>
                <a:path w="1721485" h="565785">
                  <a:moveTo>
                    <a:pt x="282689" y="0"/>
                  </a:moveTo>
                  <a:lnTo>
                    <a:pt x="0" y="282690"/>
                  </a:lnTo>
                  <a:lnTo>
                    <a:pt x="282689" y="565379"/>
                  </a:lnTo>
                  <a:lnTo>
                    <a:pt x="282689" y="424035"/>
                  </a:lnTo>
                  <a:lnTo>
                    <a:pt x="1721382" y="424035"/>
                  </a:lnTo>
                  <a:lnTo>
                    <a:pt x="1721382" y="141344"/>
                  </a:lnTo>
                  <a:lnTo>
                    <a:pt x="282689" y="141344"/>
                  </a:lnTo>
                  <a:lnTo>
                    <a:pt x="282689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89559" y="1999461"/>
              <a:ext cx="1721485" cy="565785"/>
            </a:xfrm>
            <a:custGeom>
              <a:avLst/>
              <a:gdLst/>
              <a:ahLst/>
              <a:cxnLst/>
              <a:rect l="l" t="t" r="r" b="b"/>
              <a:pathLst>
                <a:path w="1721485" h="565785">
                  <a:moveTo>
                    <a:pt x="0" y="282690"/>
                  </a:moveTo>
                  <a:lnTo>
                    <a:pt x="282689" y="0"/>
                  </a:lnTo>
                  <a:lnTo>
                    <a:pt x="282689" y="141344"/>
                  </a:lnTo>
                  <a:lnTo>
                    <a:pt x="1721382" y="141344"/>
                  </a:lnTo>
                  <a:lnTo>
                    <a:pt x="1721382" y="424034"/>
                  </a:lnTo>
                  <a:lnTo>
                    <a:pt x="282689" y="424034"/>
                  </a:lnTo>
                  <a:lnTo>
                    <a:pt x="282689" y="565379"/>
                  </a:lnTo>
                  <a:lnTo>
                    <a:pt x="0" y="28269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10943" y="1999461"/>
              <a:ext cx="1742706" cy="56537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3110943" y="1999461"/>
              <a:ext cx="1743075" cy="565785"/>
            </a:xfrm>
            <a:custGeom>
              <a:avLst/>
              <a:gdLst/>
              <a:ahLst/>
              <a:cxnLst/>
              <a:rect l="l" t="t" r="r" b="b"/>
              <a:pathLst>
                <a:path w="1743075" h="565785">
                  <a:moveTo>
                    <a:pt x="0" y="282690"/>
                  </a:moveTo>
                  <a:lnTo>
                    <a:pt x="271512" y="0"/>
                  </a:lnTo>
                  <a:lnTo>
                    <a:pt x="271512" y="141345"/>
                  </a:lnTo>
                  <a:lnTo>
                    <a:pt x="1471193" y="141345"/>
                  </a:lnTo>
                  <a:lnTo>
                    <a:pt x="1471193" y="0"/>
                  </a:lnTo>
                  <a:lnTo>
                    <a:pt x="1742706" y="282690"/>
                  </a:lnTo>
                  <a:lnTo>
                    <a:pt x="1471193" y="565379"/>
                  </a:lnTo>
                  <a:lnTo>
                    <a:pt x="1471193" y="424033"/>
                  </a:lnTo>
                  <a:lnTo>
                    <a:pt x="271512" y="424033"/>
                  </a:lnTo>
                  <a:lnTo>
                    <a:pt x="271512" y="565379"/>
                  </a:lnTo>
                  <a:lnTo>
                    <a:pt x="0" y="28269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53648" y="1999461"/>
              <a:ext cx="6950075" cy="565785"/>
            </a:xfrm>
            <a:custGeom>
              <a:avLst/>
              <a:gdLst/>
              <a:ahLst/>
              <a:cxnLst/>
              <a:rect l="l" t="t" r="r" b="b"/>
              <a:pathLst>
                <a:path w="6950075" h="565785">
                  <a:moveTo>
                    <a:pt x="6667088" y="0"/>
                  </a:moveTo>
                  <a:lnTo>
                    <a:pt x="6667088" y="141345"/>
                  </a:lnTo>
                  <a:lnTo>
                    <a:pt x="0" y="141345"/>
                  </a:lnTo>
                  <a:lnTo>
                    <a:pt x="0" y="424035"/>
                  </a:lnTo>
                  <a:lnTo>
                    <a:pt x="6667088" y="424035"/>
                  </a:lnTo>
                  <a:lnTo>
                    <a:pt x="6667088" y="565379"/>
                  </a:lnTo>
                  <a:lnTo>
                    <a:pt x="6949776" y="282690"/>
                  </a:lnTo>
                  <a:lnTo>
                    <a:pt x="6667088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853647" y="1999461"/>
              <a:ext cx="6950075" cy="565785"/>
            </a:xfrm>
            <a:custGeom>
              <a:avLst/>
              <a:gdLst/>
              <a:ahLst/>
              <a:cxnLst/>
              <a:rect l="l" t="t" r="r" b="b"/>
              <a:pathLst>
                <a:path w="6950075" h="565785">
                  <a:moveTo>
                    <a:pt x="6949777" y="282689"/>
                  </a:moveTo>
                  <a:lnTo>
                    <a:pt x="6667088" y="0"/>
                  </a:lnTo>
                  <a:lnTo>
                    <a:pt x="6667088" y="141344"/>
                  </a:lnTo>
                  <a:lnTo>
                    <a:pt x="0" y="141344"/>
                  </a:lnTo>
                  <a:lnTo>
                    <a:pt x="0" y="424034"/>
                  </a:lnTo>
                  <a:lnTo>
                    <a:pt x="6667088" y="424034"/>
                  </a:lnTo>
                  <a:lnTo>
                    <a:pt x="6667088" y="565379"/>
                  </a:lnTo>
                  <a:lnTo>
                    <a:pt x="6949777" y="28268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908188" y="4133596"/>
            <a:ext cx="66484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latin typeface="Segoe UI"/>
                <a:cs typeface="Segoe UI"/>
              </a:rPr>
              <a:t>7.4%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56618" y="4048252"/>
            <a:ext cx="66484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latin typeface="Segoe UI"/>
                <a:cs typeface="Segoe UI"/>
              </a:rPr>
              <a:t>8.9%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39270" y="2877820"/>
            <a:ext cx="82486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latin typeface="Segoe UI"/>
                <a:cs typeface="Segoe UI"/>
              </a:rPr>
              <a:t>28.2%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87096" y="3152140"/>
            <a:ext cx="82486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latin typeface="Segoe UI"/>
                <a:cs typeface="Segoe UI"/>
              </a:rPr>
              <a:t>23.5%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806718" y="2707132"/>
            <a:ext cx="82486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latin typeface="Segoe UI"/>
                <a:cs typeface="Segoe UI"/>
              </a:rPr>
              <a:t>31.0%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81035" y="5794755"/>
            <a:ext cx="340741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latin typeface="Segoe UI"/>
                <a:cs typeface="Segoe UI"/>
              </a:rPr>
              <a:t>BP</a:t>
            </a:r>
            <a:r>
              <a:rPr sz="2200" b="1" spc="-4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at</a:t>
            </a:r>
            <a:r>
              <a:rPr sz="2200" b="1" spc="-45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Screening</a:t>
            </a:r>
            <a:r>
              <a:rPr sz="2400" b="1" baseline="24305" dirty="0">
                <a:latin typeface="Segoe UI"/>
                <a:cs typeface="Segoe UI"/>
              </a:rPr>
              <a:t>*</a:t>
            </a:r>
            <a:r>
              <a:rPr sz="2400" b="1" spc="187" baseline="24305" dirty="0">
                <a:latin typeface="Segoe UI"/>
                <a:cs typeface="Segoe UI"/>
              </a:rPr>
              <a:t> </a:t>
            </a:r>
            <a:r>
              <a:rPr sz="2200" b="1" spc="-10" dirty="0">
                <a:latin typeface="Segoe UI"/>
                <a:cs typeface="Segoe UI"/>
              </a:rPr>
              <a:t>(mmHg)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92557" y="4577588"/>
            <a:ext cx="321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Segoe UI"/>
                <a:cs typeface="Segoe UI"/>
              </a:rPr>
              <a:t>1.8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110943" y="1307571"/>
            <a:ext cx="0" cy="3658235"/>
          </a:xfrm>
          <a:custGeom>
            <a:avLst/>
            <a:gdLst/>
            <a:ahLst/>
            <a:cxnLst/>
            <a:rect l="l" t="t" r="r" b="b"/>
            <a:pathLst>
              <a:path h="3658235">
                <a:moveTo>
                  <a:pt x="0" y="3657667"/>
                </a:moveTo>
                <a:lnTo>
                  <a:pt x="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70" dirty="0"/>
              <a:t>BP</a:t>
            </a:r>
            <a:r>
              <a:rPr spc="-1675" dirty="0"/>
              <a:t> </a:t>
            </a:r>
            <a:r>
              <a:rPr spc="-505" dirty="0"/>
              <a:t>Stratified</a:t>
            </a:r>
            <a:r>
              <a:rPr spc="-1670" dirty="0"/>
              <a:t> </a:t>
            </a:r>
            <a:r>
              <a:rPr dirty="0"/>
              <a:t>by</a:t>
            </a:r>
            <a:r>
              <a:rPr spc="-1675" dirty="0"/>
              <a:t> </a:t>
            </a:r>
            <a:r>
              <a:rPr spc="-330" dirty="0"/>
              <a:t>History</a:t>
            </a:r>
            <a:r>
              <a:rPr spc="-1680" dirty="0"/>
              <a:t> </a:t>
            </a:r>
            <a:r>
              <a:rPr spc="670" dirty="0"/>
              <a:t>–</a:t>
            </a:r>
            <a:r>
              <a:rPr spc="-1675" dirty="0"/>
              <a:t> </a:t>
            </a:r>
            <a:r>
              <a:rPr spc="-650" dirty="0"/>
              <a:t>All</a:t>
            </a:r>
            <a:r>
              <a:rPr spc="-1675" dirty="0"/>
              <a:t> </a:t>
            </a:r>
            <a:r>
              <a:rPr spc="-90" dirty="0"/>
              <a:t>Screened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1747860" y="5076444"/>
            <a:ext cx="9798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Segoe UI"/>
                <a:cs typeface="Segoe UI"/>
              </a:rPr>
              <a:t>&lt;120/80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70879" y="5076444"/>
            <a:ext cx="103631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Segoe UI"/>
                <a:cs typeface="Segoe UI"/>
              </a:rPr>
              <a:t>≥120/80;</a:t>
            </a:r>
            <a:endParaRPr sz="2000">
              <a:latin typeface="Segoe UI"/>
              <a:cs typeface="Segoe UI"/>
            </a:endParaRPr>
          </a:p>
          <a:p>
            <a:pPr marL="41275">
              <a:lnSpc>
                <a:spcPct val="100000"/>
              </a:lnSpc>
            </a:pPr>
            <a:r>
              <a:rPr sz="2000" spc="-10" dirty="0">
                <a:latin typeface="Segoe UI"/>
                <a:cs typeface="Segoe UI"/>
              </a:rPr>
              <a:t>&lt;130/80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96522" y="5076444"/>
            <a:ext cx="103631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Segoe UI"/>
                <a:cs typeface="Segoe UI"/>
              </a:rPr>
              <a:t>≥130/80;</a:t>
            </a:r>
            <a:endParaRPr sz="2000">
              <a:latin typeface="Segoe UI"/>
              <a:cs typeface="Segoe UI"/>
            </a:endParaRPr>
          </a:p>
          <a:p>
            <a:pPr marL="41275">
              <a:lnSpc>
                <a:spcPct val="100000"/>
              </a:lnSpc>
            </a:pPr>
            <a:r>
              <a:rPr sz="2000" spc="-10" dirty="0">
                <a:latin typeface="Segoe UI"/>
                <a:cs typeface="Segoe UI"/>
              </a:rPr>
              <a:t>&lt;140/90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911479" y="5076444"/>
            <a:ext cx="11163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Segoe UI"/>
                <a:cs typeface="Segoe UI"/>
              </a:rPr>
              <a:t>≥140/90;</a:t>
            </a:r>
            <a:endParaRPr sz="20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Segoe UI"/>
                <a:cs typeface="Segoe UI"/>
              </a:rPr>
              <a:t>&lt;150/100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457545" y="5076444"/>
            <a:ext cx="14903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Segoe UI"/>
                <a:cs typeface="Segoe UI"/>
              </a:rPr>
              <a:t>≥150/100;</a:t>
            </a:r>
            <a:endParaRPr sz="20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Segoe UI"/>
                <a:cs typeface="Segoe UI"/>
              </a:rPr>
              <a:t>&lt;200</a:t>
            </a:r>
            <a:r>
              <a:rPr sz="2000" spc="-25" dirty="0">
                <a:latin typeface="Segoe UI"/>
                <a:cs typeface="Segoe UI"/>
              </a:rPr>
              <a:t> </a:t>
            </a:r>
            <a:r>
              <a:rPr sz="2000" spc="-10" dirty="0">
                <a:latin typeface="Segoe UI"/>
                <a:cs typeface="Segoe UI"/>
              </a:rPr>
              <a:t>systolic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204388" y="5076444"/>
            <a:ext cx="14916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Segoe UI"/>
                <a:cs typeface="Segoe UI"/>
              </a:rPr>
              <a:t>≥200</a:t>
            </a:r>
            <a:r>
              <a:rPr sz="2000" spc="-40" dirty="0">
                <a:latin typeface="Segoe UI"/>
                <a:cs typeface="Segoe UI"/>
              </a:rPr>
              <a:t> </a:t>
            </a:r>
            <a:r>
              <a:rPr sz="2000" spc="-10" dirty="0">
                <a:latin typeface="Segoe UI"/>
                <a:cs typeface="Segoe UI"/>
              </a:rPr>
              <a:t>systolic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028871" y="4564379"/>
            <a:ext cx="3549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Segoe UI"/>
                <a:cs typeface="Segoe UI"/>
              </a:rPr>
              <a:t>0.6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0205878" y="4904357"/>
            <a:ext cx="246379" cy="41275"/>
          </a:xfrm>
          <a:custGeom>
            <a:avLst/>
            <a:gdLst/>
            <a:ahLst/>
            <a:cxnLst/>
            <a:rect l="l" t="t" r="r" b="b"/>
            <a:pathLst>
              <a:path w="246379" h="41275">
                <a:moveTo>
                  <a:pt x="0" y="0"/>
                </a:moveTo>
                <a:lnTo>
                  <a:pt x="246221" y="4122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0635919" y="4517644"/>
            <a:ext cx="118046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8200" algn="l"/>
              </a:tabLst>
            </a:pPr>
            <a:r>
              <a:rPr sz="2200" b="1" spc="-20" dirty="0">
                <a:latin typeface="Segoe UI"/>
                <a:cs typeface="Segoe UI"/>
              </a:rPr>
              <a:t>1.0%</a:t>
            </a:r>
            <a:r>
              <a:rPr sz="2200" b="1" dirty="0">
                <a:latin typeface="Segoe UI"/>
                <a:cs typeface="Segoe UI"/>
              </a:rPr>
              <a:t>	</a:t>
            </a:r>
            <a:r>
              <a:rPr sz="2000" spc="-25" dirty="0">
                <a:latin typeface="Segoe UI"/>
                <a:cs typeface="Segoe UI"/>
              </a:rPr>
              <a:t>0.4</a:t>
            </a:r>
            <a:endParaRPr sz="2000">
              <a:latin typeface="Segoe UI"/>
              <a:cs typeface="Segoe UI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616448" y="1429693"/>
            <a:ext cx="10026015" cy="3502025"/>
            <a:chOff x="1616448" y="1429693"/>
            <a:chExt cx="10026015" cy="3502025"/>
          </a:xfrm>
        </p:grpSpPr>
        <p:sp>
          <p:nvSpPr>
            <p:cNvPr id="54" name="object 54"/>
            <p:cNvSpPr/>
            <p:nvPr/>
          </p:nvSpPr>
          <p:spPr>
            <a:xfrm>
              <a:off x="11404599" y="4884581"/>
              <a:ext cx="234315" cy="19050"/>
            </a:xfrm>
            <a:custGeom>
              <a:avLst/>
              <a:gdLst/>
              <a:ahLst/>
              <a:cxnLst/>
              <a:rect l="l" t="t" r="r" b="b"/>
              <a:pathLst>
                <a:path w="234315" h="19050">
                  <a:moveTo>
                    <a:pt x="234309" y="0"/>
                  </a:moveTo>
                  <a:lnTo>
                    <a:pt x="0" y="19054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619623" y="4859176"/>
              <a:ext cx="133350" cy="69215"/>
            </a:xfrm>
            <a:custGeom>
              <a:avLst/>
              <a:gdLst/>
              <a:ahLst/>
              <a:cxnLst/>
              <a:rect l="l" t="t" r="r" b="b"/>
              <a:pathLst>
                <a:path w="133350" h="69214">
                  <a:moveTo>
                    <a:pt x="0" y="0"/>
                  </a:moveTo>
                  <a:lnTo>
                    <a:pt x="132976" y="69085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568655" y="1699624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9568655" y="1699624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303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9568655" y="1436043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568655" y="1436043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303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9852327" y="1368044"/>
            <a:ext cx="1595120" cy="571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2140"/>
              </a:lnSpc>
              <a:spcBef>
                <a:spcPts val="185"/>
              </a:spcBef>
            </a:pPr>
            <a:r>
              <a:rPr sz="1800" dirty="0">
                <a:latin typeface="Segoe UI"/>
                <a:cs typeface="Segoe UI"/>
              </a:rPr>
              <a:t>No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Known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spc="-25" dirty="0">
                <a:latin typeface="Segoe UI"/>
                <a:cs typeface="Segoe UI"/>
              </a:rPr>
              <a:t>HTN </a:t>
            </a:r>
            <a:r>
              <a:rPr sz="1800" dirty="0">
                <a:latin typeface="Segoe UI"/>
                <a:cs typeface="Segoe UI"/>
              </a:rPr>
              <a:t>Known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spc="-25" dirty="0">
                <a:latin typeface="Segoe UI"/>
                <a:cs typeface="Segoe UI"/>
              </a:rPr>
              <a:t>HTN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47972" y="6418739"/>
            <a:ext cx="953516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BP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was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unmeasurable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in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1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participant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because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his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arm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was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too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large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for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available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cuff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sizes;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reported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history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of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spc="-25" dirty="0">
                <a:latin typeface="Segoe UI"/>
                <a:cs typeface="Segoe UI"/>
              </a:rPr>
              <a:t>HTN</a:t>
            </a:r>
            <a:endParaRPr sz="1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5396" y="3"/>
            <a:ext cx="12217400" cy="6858000"/>
            <a:chOff x="-25396" y="3"/>
            <a:chExt cx="12217400" cy="6858000"/>
          </a:xfrm>
        </p:grpSpPr>
        <p:sp>
          <p:nvSpPr>
            <p:cNvPr id="3" name="object 3"/>
            <p:cNvSpPr/>
            <p:nvPr/>
          </p:nvSpPr>
          <p:spPr>
            <a:xfrm>
              <a:off x="1371791" y="1298807"/>
              <a:ext cx="10441940" cy="3660140"/>
            </a:xfrm>
            <a:custGeom>
              <a:avLst/>
              <a:gdLst/>
              <a:ahLst/>
              <a:cxnLst/>
              <a:rect l="l" t="t" r="r" b="b"/>
              <a:pathLst>
                <a:path w="10441940" h="3660140">
                  <a:moveTo>
                    <a:pt x="0" y="0"/>
                  </a:moveTo>
                  <a:lnTo>
                    <a:pt x="10441393" y="0"/>
                  </a:lnTo>
                  <a:lnTo>
                    <a:pt x="10441393" y="3659611"/>
                  </a:lnTo>
                  <a:lnTo>
                    <a:pt x="0" y="3659611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43456" y="3800855"/>
              <a:ext cx="9695815" cy="1157605"/>
            </a:xfrm>
            <a:custGeom>
              <a:avLst/>
              <a:gdLst/>
              <a:ahLst/>
              <a:cxnLst/>
              <a:rect l="l" t="t" r="r" b="b"/>
              <a:pathLst>
                <a:path w="9695815" h="1157604">
                  <a:moveTo>
                    <a:pt x="996696" y="1091184"/>
                  </a:moveTo>
                  <a:lnTo>
                    <a:pt x="0" y="1091184"/>
                  </a:lnTo>
                  <a:lnTo>
                    <a:pt x="0" y="1157566"/>
                  </a:lnTo>
                  <a:lnTo>
                    <a:pt x="996696" y="1157566"/>
                  </a:lnTo>
                  <a:lnTo>
                    <a:pt x="996696" y="1091184"/>
                  </a:lnTo>
                  <a:close/>
                </a:path>
                <a:path w="9695815" h="1157604">
                  <a:moveTo>
                    <a:pt x="2737104" y="944880"/>
                  </a:moveTo>
                  <a:lnTo>
                    <a:pt x="1740408" y="944880"/>
                  </a:lnTo>
                  <a:lnTo>
                    <a:pt x="1740408" y="1157566"/>
                  </a:lnTo>
                  <a:lnTo>
                    <a:pt x="2737104" y="1157566"/>
                  </a:lnTo>
                  <a:lnTo>
                    <a:pt x="2737104" y="944880"/>
                  </a:lnTo>
                  <a:close/>
                </a:path>
                <a:path w="9695815" h="1157604">
                  <a:moveTo>
                    <a:pt x="4477512" y="749808"/>
                  </a:moveTo>
                  <a:lnTo>
                    <a:pt x="3480816" y="749808"/>
                  </a:lnTo>
                  <a:lnTo>
                    <a:pt x="3480816" y="1157566"/>
                  </a:lnTo>
                  <a:lnTo>
                    <a:pt x="4477512" y="1157566"/>
                  </a:lnTo>
                  <a:lnTo>
                    <a:pt x="4477512" y="749808"/>
                  </a:lnTo>
                  <a:close/>
                </a:path>
                <a:path w="9695815" h="1157604">
                  <a:moveTo>
                    <a:pt x="6214872" y="774192"/>
                  </a:moveTo>
                  <a:lnTo>
                    <a:pt x="5221224" y="774192"/>
                  </a:lnTo>
                  <a:lnTo>
                    <a:pt x="5221224" y="1157566"/>
                  </a:lnTo>
                  <a:lnTo>
                    <a:pt x="6214872" y="1157566"/>
                  </a:lnTo>
                  <a:lnTo>
                    <a:pt x="6214872" y="774192"/>
                  </a:lnTo>
                  <a:close/>
                </a:path>
                <a:path w="9695815" h="1157604">
                  <a:moveTo>
                    <a:pt x="7955280" y="0"/>
                  </a:moveTo>
                  <a:lnTo>
                    <a:pt x="6961632" y="0"/>
                  </a:lnTo>
                  <a:lnTo>
                    <a:pt x="6961632" y="1157566"/>
                  </a:lnTo>
                  <a:lnTo>
                    <a:pt x="7955280" y="1157566"/>
                  </a:lnTo>
                  <a:lnTo>
                    <a:pt x="7955280" y="0"/>
                  </a:lnTo>
                  <a:close/>
                </a:path>
                <a:path w="9695815" h="1157604">
                  <a:moveTo>
                    <a:pt x="9695688" y="1115568"/>
                  </a:moveTo>
                  <a:lnTo>
                    <a:pt x="8702040" y="1115568"/>
                  </a:lnTo>
                  <a:lnTo>
                    <a:pt x="8702040" y="1157566"/>
                  </a:lnTo>
                  <a:lnTo>
                    <a:pt x="9695688" y="1157566"/>
                  </a:lnTo>
                  <a:lnTo>
                    <a:pt x="9695688" y="1115568"/>
                  </a:lnTo>
                  <a:close/>
                </a:path>
              </a:pathLst>
            </a:custGeom>
            <a:solidFill>
              <a:srgbClr val="00B0F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43455" y="3800856"/>
              <a:ext cx="9695815" cy="1157605"/>
            </a:xfrm>
            <a:custGeom>
              <a:avLst/>
              <a:gdLst/>
              <a:ahLst/>
              <a:cxnLst/>
              <a:rect l="l" t="t" r="r" b="b"/>
              <a:pathLst>
                <a:path w="9695815" h="1157604">
                  <a:moveTo>
                    <a:pt x="0" y="1091184"/>
                  </a:moveTo>
                  <a:lnTo>
                    <a:pt x="996696" y="1091184"/>
                  </a:lnTo>
                  <a:lnTo>
                    <a:pt x="996696" y="1157562"/>
                  </a:lnTo>
                  <a:lnTo>
                    <a:pt x="0" y="1157562"/>
                  </a:lnTo>
                  <a:lnTo>
                    <a:pt x="0" y="1091184"/>
                  </a:lnTo>
                  <a:close/>
                </a:path>
                <a:path w="9695815" h="1157604">
                  <a:moveTo>
                    <a:pt x="1740408" y="944880"/>
                  </a:moveTo>
                  <a:lnTo>
                    <a:pt x="2737104" y="944880"/>
                  </a:lnTo>
                  <a:lnTo>
                    <a:pt x="2737104" y="1157562"/>
                  </a:lnTo>
                  <a:lnTo>
                    <a:pt x="1740408" y="1157562"/>
                  </a:lnTo>
                  <a:lnTo>
                    <a:pt x="1740408" y="944880"/>
                  </a:lnTo>
                  <a:close/>
                </a:path>
                <a:path w="9695815" h="1157604">
                  <a:moveTo>
                    <a:pt x="3480816" y="749808"/>
                  </a:moveTo>
                  <a:lnTo>
                    <a:pt x="4477512" y="749808"/>
                  </a:lnTo>
                  <a:lnTo>
                    <a:pt x="4477512" y="1157562"/>
                  </a:lnTo>
                  <a:lnTo>
                    <a:pt x="3480816" y="1157562"/>
                  </a:lnTo>
                  <a:lnTo>
                    <a:pt x="3480816" y="749808"/>
                  </a:lnTo>
                  <a:close/>
                </a:path>
                <a:path w="9695815" h="1157604">
                  <a:moveTo>
                    <a:pt x="5221224" y="774192"/>
                  </a:moveTo>
                  <a:lnTo>
                    <a:pt x="6214872" y="774192"/>
                  </a:lnTo>
                  <a:lnTo>
                    <a:pt x="6214872" y="1157562"/>
                  </a:lnTo>
                  <a:lnTo>
                    <a:pt x="5221224" y="1157562"/>
                  </a:lnTo>
                  <a:lnTo>
                    <a:pt x="5221224" y="774192"/>
                  </a:lnTo>
                  <a:close/>
                </a:path>
                <a:path w="9695815" h="1157604">
                  <a:moveTo>
                    <a:pt x="6961632" y="0"/>
                  </a:moveTo>
                  <a:lnTo>
                    <a:pt x="7955280" y="0"/>
                  </a:lnTo>
                  <a:lnTo>
                    <a:pt x="7955280" y="1157562"/>
                  </a:lnTo>
                  <a:lnTo>
                    <a:pt x="6961632" y="1157562"/>
                  </a:lnTo>
                  <a:lnTo>
                    <a:pt x="6961632" y="0"/>
                  </a:lnTo>
                  <a:close/>
                </a:path>
                <a:path w="9695815" h="1157604">
                  <a:moveTo>
                    <a:pt x="8702040" y="1115568"/>
                  </a:moveTo>
                  <a:lnTo>
                    <a:pt x="9695688" y="1115568"/>
                  </a:lnTo>
                  <a:lnTo>
                    <a:pt x="9695688" y="1157562"/>
                  </a:lnTo>
                  <a:lnTo>
                    <a:pt x="8702040" y="1157562"/>
                  </a:lnTo>
                  <a:lnTo>
                    <a:pt x="8702040" y="1115568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43456" y="2877311"/>
              <a:ext cx="7955280" cy="2014855"/>
            </a:xfrm>
            <a:custGeom>
              <a:avLst/>
              <a:gdLst/>
              <a:ahLst/>
              <a:cxnLst/>
              <a:rect l="l" t="t" r="r" b="b"/>
              <a:pathLst>
                <a:path w="7955280" h="2014854">
                  <a:moveTo>
                    <a:pt x="996696" y="1801368"/>
                  </a:moveTo>
                  <a:lnTo>
                    <a:pt x="0" y="1801368"/>
                  </a:lnTo>
                  <a:lnTo>
                    <a:pt x="0" y="2014728"/>
                  </a:lnTo>
                  <a:lnTo>
                    <a:pt x="996696" y="2014728"/>
                  </a:lnTo>
                  <a:lnTo>
                    <a:pt x="996696" y="1801368"/>
                  </a:lnTo>
                  <a:close/>
                </a:path>
                <a:path w="7955280" h="2014854">
                  <a:moveTo>
                    <a:pt x="2737104" y="1374648"/>
                  </a:moveTo>
                  <a:lnTo>
                    <a:pt x="1740408" y="1374648"/>
                  </a:lnTo>
                  <a:lnTo>
                    <a:pt x="1740408" y="1868424"/>
                  </a:lnTo>
                  <a:lnTo>
                    <a:pt x="2737104" y="1868424"/>
                  </a:lnTo>
                  <a:lnTo>
                    <a:pt x="2737104" y="1374648"/>
                  </a:lnTo>
                  <a:close/>
                </a:path>
                <a:path w="7955280" h="2014854">
                  <a:moveTo>
                    <a:pt x="4477512" y="402336"/>
                  </a:moveTo>
                  <a:lnTo>
                    <a:pt x="3480816" y="402336"/>
                  </a:lnTo>
                  <a:lnTo>
                    <a:pt x="3480816" y="1673352"/>
                  </a:lnTo>
                  <a:lnTo>
                    <a:pt x="4477512" y="1673352"/>
                  </a:lnTo>
                  <a:lnTo>
                    <a:pt x="4477512" y="402336"/>
                  </a:lnTo>
                  <a:close/>
                </a:path>
                <a:path w="7955280" h="2014854">
                  <a:moveTo>
                    <a:pt x="6214872" y="777240"/>
                  </a:moveTo>
                  <a:lnTo>
                    <a:pt x="5221224" y="777240"/>
                  </a:lnTo>
                  <a:lnTo>
                    <a:pt x="5221224" y="1697736"/>
                  </a:lnTo>
                  <a:lnTo>
                    <a:pt x="6214872" y="1697736"/>
                  </a:lnTo>
                  <a:lnTo>
                    <a:pt x="6214872" y="777240"/>
                  </a:lnTo>
                  <a:close/>
                </a:path>
                <a:path w="7955280" h="2014854">
                  <a:moveTo>
                    <a:pt x="7955280" y="0"/>
                  </a:moveTo>
                  <a:lnTo>
                    <a:pt x="6961632" y="0"/>
                  </a:lnTo>
                  <a:lnTo>
                    <a:pt x="6961632" y="923544"/>
                  </a:lnTo>
                  <a:lnTo>
                    <a:pt x="7955280" y="923544"/>
                  </a:lnTo>
                  <a:lnTo>
                    <a:pt x="7955280" y="0"/>
                  </a:lnTo>
                  <a:close/>
                </a:path>
              </a:pathLst>
            </a:custGeom>
            <a:solidFill>
              <a:srgbClr val="FFC00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43455" y="2877312"/>
              <a:ext cx="7955280" cy="2014855"/>
            </a:xfrm>
            <a:custGeom>
              <a:avLst/>
              <a:gdLst/>
              <a:ahLst/>
              <a:cxnLst/>
              <a:rect l="l" t="t" r="r" b="b"/>
              <a:pathLst>
                <a:path w="7955280" h="2014854">
                  <a:moveTo>
                    <a:pt x="0" y="1801368"/>
                  </a:moveTo>
                  <a:lnTo>
                    <a:pt x="996696" y="1801368"/>
                  </a:lnTo>
                  <a:lnTo>
                    <a:pt x="996696" y="2014728"/>
                  </a:lnTo>
                  <a:lnTo>
                    <a:pt x="0" y="2014728"/>
                  </a:lnTo>
                  <a:lnTo>
                    <a:pt x="0" y="1801368"/>
                  </a:lnTo>
                  <a:close/>
                </a:path>
                <a:path w="7955280" h="2014854">
                  <a:moveTo>
                    <a:pt x="1740408" y="1374648"/>
                  </a:moveTo>
                  <a:lnTo>
                    <a:pt x="2737104" y="1374648"/>
                  </a:lnTo>
                  <a:lnTo>
                    <a:pt x="2737104" y="1868424"/>
                  </a:lnTo>
                  <a:lnTo>
                    <a:pt x="1740408" y="1868424"/>
                  </a:lnTo>
                  <a:lnTo>
                    <a:pt x="1740408" y="1374648"/>
                  </a:lnTo>
                  <a:close/>
                </a:path>
                <a:path w="7955280" h="2014854">
                  <a:moveTo>
                    <a:pt x="3480816" y="402336"/>
                  </a:moveTo>
                  <a:lnTo>
                    <a:pt x="4477512" y="402336"/>
                  </a:lnTo>
                  <a:lnTo>
                    <a:pt x="4477512" y="1673352"/>
                  </a:lnTo>
                  <a:lnTo>
                    <a:pt x="3480816" y="1673352"/>
                  </a:lnTo>
                  <a:lnTo>
                    <a:pt x="3480816" y="402336"/>
                  </a:lnTo>
                  <a:close/>
                </a:path>
                <a:path w="7955280" h="2014854">
                  <a:moveTo>
                    <a:pt x="5221224" y="777240"/>
                  </a:moveTo>
                  <a:lnTo>
                    <a:pt x="6214872" y="777240"/>
                  </a:lnTo>
                  <a:lnTo>
                    <a:pt x="6214872" y="1697736"/>
                  </a:lnTo>
                  <a:lnTo>
                    <a:pt x="5221224" y="1697736"/>
                  </a:lnTo>
                  <a:lnTo>
                    <a:pt x="5221224" y="777240"/>
                  </a:lnTo>
                  <a:close/>
                </a:path>
                <a:path w="7955280" h="2014854">
                  <a:moveTo>
                    <a:pt x="6961632" y="0"/>
                  </a:moveTo>
                  <a:lnTo>
                    <a:pt x="7955280" y="0"/>
                  </a:lnTo>
                  <a:lnTo>
                    <a:pt x="7955280" y="923544"/>
                  </a:lnTo>
                  <a:lnTo>
                    <a:pt x="6961632" y="923544"/>
                  </a:lnTo>
                  <a:lnTo>
                    <a:pt x="6961632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71791" y="1298806"/>
              <a:ext cx="0" cy="3660140"/>
            </a:xfrm>
            <a:custGeom>
              <a:avLst/>
              <a:gdLst/>
              <a:ahLst/>
              <a:cxnLst/>
              <a:rect l="l" t="t" r="r" b="b"/>
              <a:pathLst>
                <a:path h="3660140">
                  <a:moveTo>
                    <a:pt x="0" y="3659611"/>
                  </a:moveTo>
                  <a:lnTo>
                    <a:pt x="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95148" y="1298807"/>
              <a:ext cx="76835" cy="3660140"/>
            </a:xfrm>
            <a:custGeom>
              <a:avLst/>
              <a:gdLst/>
              <a:ahLst/>
              <a:cxnLst/>
              <a:rect l="l" t="t" r="r" b="b"/>
              <a:pathLst>
                <a:path w="76834" h="3660140">
                  <a:moveTo>
                    <a:pt x="0" y="3659611"/>
                  </a:moveTo>
                  <a:lnTo>
                    <a:pt x="76644" y="3659611"/>
                  </a:lnTo>
                </a:path>
                <a:path w="76834" h="3660140">
                  <a:moveTo>
                    <a:pt x="0" y="2441089"/>
                  </a:moveTo>
                  <a:lnTo>
                    <a:pt x="76644" y="2441089"/>
                  </a:lnTo>
                </a:path>
                <a:path w="76834" h="3660140">
                  <a:moveTo>
                    <a:pt x="0" y="1218841"/>
                  </a:moveTo>
                  <a:lnTo>
                    <a:pt x="76644" y="1218841"/>
                  </a:lnTo>
                </a:path>
                <a:path w="76834" h="3660140">
                  <a:moveTo>
                    <a:pt x="0" y="0"/>
                  </a:moveTo>
                  <a:lnTo>
                    <a:pt x="766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71791" y="4958417"/>
              <a:ext cx="10441940" cy="0"/>
            </a:xfrm>
            <a:custGeom>
              <a:avLst/>
              <a:gdLst/>
              <a:ahLst/>
              <a:cxnLst/>
              <a:rect l="l" t="t" r="r" b="b"/>
              <a:pathLst>
                <a:path w="10441940">
                  <a:moveTo>
                    <a:pt x="0" y="0"/>
                  </a:moveTo>
                  <a:lnTo>
                    <a:pt x="10441393" y="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561653" y="4601971"/>
            <a:ext cx="321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Segoe UI"/>
                <a:cs typeface="Segoe UI"/>
              </a:rPr>
              <a:t>6.7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01886" y="4614164"/>
            <a:ext cx="321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Segoe UI"/>
                <a:cs typeface="Segoe UI"/>
              </a:rPr>
              <a:t>6.3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80491" y="4227067"/>
            <a:ext cx="4451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Segoe UI"/>
                <a:cs typeface="Segoe UI"/>
              </a:rPr>
              <a:t>19.0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21421" y="4291076"/>
            <a:ext cx="321945" cy="68389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25" dirty="0">
                <a:latin typeface="Segoe UI"/>
                <a:cs typeface="Segoe UI"/>
              </a:rPr>
              <a:t>8.1</a:t>
            </a:r>
            <a:endParaRPr sz="18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spc="-25" dirty="0">
                <a:latin typeface="Segoe UI"/>
                <a:cs typeface="Segoe UI"/>
              </a:rPr>
              <a:t>3.5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00027" y="3763771"/>
            <a:ext cx="4451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Segoe UI"/>
                <a:cs typeface="Segoe UI"/>
              </a:rPr>
              <a:t>20.8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40258" y="3961892"/>
            <a:ext cx="4451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Segoe UI"/>
                <a:cs typeface="Segoe UI"/>
              </a:rPr>
              <a:t>15.1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980491" y="3187700"/>
            <a:ext cx="4451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Segoe UI"/>
                <a:cs typeface="Segoe UI"/>
              </a:rPr>
              <a:t>15.1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9301" y="4765548"/>
            <a:ext cx="167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0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58013" y="3546348"/>
            <a:ext cx="304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Arial"/>
                <a:cs typeface="Arial"/>
              </a:rPr>
              <a:t>20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8013" y="2327147"/>
            <a:ext cx="304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Arial"/>
                <a:cs typeface="Arial"/>
              </a:rPr>
              <a:t>40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8013" y="1107947"/>
            <a:ext cx="304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Arial"/>
                <a:cs typeface="Arial"/>
              </a:rPr>
              <a:t>60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8235" y="2009398"/>
            <a:ext cx="397510" cy="2252345"/>
          </a:xfrm>
          <a:prstGeom prst="rect">
            <a:avLst/>
          </a:prstGeom>
        </p:spPr>
        <p:txBody>
          <a:bodyPr vert="vert270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200" b="1" dirty="0">
                <a:latin typeface="Segoe UI"/>
                <a:cs typeface="Segoe UI"/>
              </a:rPr>
              <a:t>%</a:t>
            </a:r>
            <a:r>
              <a:rPr sz="2200" b="1" spc="-25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of</a:t>
            </a:r>
            <a:r>
              <a:rPr sz="2200" b="1" spc="-35" dirty="0">
                <a:latin typeface="Segoe UI"/>
                <a:cs typeface="Segoe UI"/>
              </a:rPr>
              <a:t> </a:t>
            </a:r>
            <a:r>
              <a:rPr sz="2200" b="1" spc="-10" dirty="0">
                <a:latin typeface="Segoe UI"/>
                <a:cs typeface="Segoe UI"/>
              </a:rPr>
              <a:t>Participants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853651" y="1307571"/>
            <a:ext cx="0" cy="3658235"/>
          </a:xfrm>
          <a:custGeom>
            <a:avLst/>
            <a:gdLst/>
            <a:ahLst/>
            <a:cxnLst/>
            <a:rect l="l" t="t" r="r" b="b"/>
            <a:pathLst>
              <a:path h="3658235">
                <a:moveTo>
                  <a:pt x="0" y="3657667"/>
                </a:moveTo>
                <a:lnTo>
                  <a:pt x="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975269" y="1373123"/>
            <a:ext cx="17818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C00000"/>
                </a:solidFill>
                <a:latin typeface="Segoe UI"/>
                <a:cs typeface="Segoe UI"/>
              </a:rPr>
              <a:t>Hypertensive </a:t>
            </a:r>
            <a:r>
              <a:rPr sz="2000" b="1" dirty="0">
                <a:solidFill>
                  <a:srgbClr val="C00000"/>
                </a:solidFill>
                <a:latin typeface="Segoe UI"/>
                <a:cs typeface="Segoe UI"/>
              </a:rPr>
              <a:t>83.8%</a:t>
            </a:r>
            <a:r>
              <a:rPr sz="2000" b="1" spc="-40" dirty="0">
                <a:solidFill>
                  <a:srgbClr val="C00000"/>
                </a:solidFill>
                <a:latin typeface="Segoe UI"/>
                <a:cs typeface="Segoe U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Segoe UI"/>
                <a:cs typeface="Segoe UI"/>
              </a:rPr>
              <a:t>(n=238)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81692" y="1373123"/>
            <a:ext cx="33966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marR="5080" indent="-114935">
              <a:lnSpc>
                <a:spcPct val="100000"/>
              </a:lnSpc>
              <a:spcBef>
                <a:spcPts val="100"/>
              </a:spcBef>
              <a:tabLst>
                <a:tab pos="1772920" algn="l"/>
                <a:tab pos="2073910" algn="l"/>
              </a:tabLst>
            </a:pPr>
            <a:r>
              <a:rPr sz="2000" b="1" spc="-10" dirty="0">
                <a:solidFill>
                  <a:srgbClr val="00B050"/>
                </a:solidFill>
                <a:latin typeface="Segoe UI"/>
                <a:cs typeface="Segoe UI"/>
              </a:rPr>
              <a:t>Normotensive</a:t>
            </a:r>
            <a:r>
              <a:rPr sz="2000" b="1" dirty="0">
                <a:solidFill>
                  <a:srgbClr val="00B050"/>
                </a:solidFill>
                <a:latin typeface="Segoe UI"/>
                <a:cs typeface="Segoe UI"/>
              </a:rPr>
              <a:t>		</a:t>
            </a:r>
            <a:r>
              <a:rPr sz="2000" b="1" spc="-10" dirty="0">
                <a:solidFill>
                  <a:srgbClr val="DB7212"/>
                </a:solidFill>
                <a:latin typeface="Segoe UI"/>
                <a:cs typeface="Segoe UI"/>
              </a:rPr>
              <a:t>Elevated </a:t>
            </a:r>
            <a:r>
              <a:rPr sz="2000" b="1" dirty="0">
                <a:solidFill>
                  <a:srgbClr val="00B050"/>
                </a:solidFill>
                <a:latin typeface="Segoe UI"/>
                <a:cs typeface="Segoe UI"/>
              </a:rPr>
              <a:t>4.6%</a:t>
            </a:r>
            <a:r>
              <a:rPr sz="2000" b="1" spc="-40" dirty="0">
                <a:solidFill>
                  <a:srgbClr val="00B050"/>
                </a:solidFill>
                <a:latin typeface="Segoe UI"/>
                <a:cs typeface="Segoe UI"/>
              </a:rPr>
              <a:t> </a:t>
            </a:r>
            <a:r>
              <a:rPr sz="2000" b="1" spc="-10" dirty="0">
                <a:solidFill>
                  <a:srgbClr val="00B050"/>
                </a:solidFill>
                <a:latin typeface="Segoe UI"/>
                <a:cs typeface="Segoe UI"/>
              </a:rPr>
              <a:t>(n=13)</a:t>
            </a:r>
            <a:r>
              <a:rPr sz="2000" b="1" dirty="0">
                <a:solidFill>
                  <a:srgbClr val="00B050"/>
                </a:solidFill>
                <a:latin typeface="Segoe UI"/>
                <a:cs typeface="Segoe UI"/>
              </a:rPr>
              <a:t>	</a:t>
            </a:r>
            <a:r>
              <a:rPr sz="2000" b="1" dirty="0">
                <a:solidFill>
                  <a:srgbClr val="DB7212"/>
                </a:solidFill>
                <a:latin typeface="Segoe UI"/>
                <a:cs typeface="Segoe UI"/>
              </a:rPr>
              <a:t>11.6%</a:t>
            </a:r>
            <a:r>
              <a:rPr sz="2000" b="1" spc="-40" dirty="0">
                <a:solidFill>
                  <a:srgbClr val="DB7212"/>
                </a:solidFill>
                <a:latin typeface="Segoe UI"/>
                <a:cs typeface="Segoe UI"/>
              </a:rPr>
              <a:t> </a:t>
            </a:r>
            <a:r>
              <a:rPr sz="2000" b="1" spc="-10" dirty="0">
                <a:solidFill>
                  <a:srgbClr val="DB7212"/>
                </a:solidFill>
                <a:latin typeface="Segoe UI"/>
                <a:cs typeface="Segoe UI"/>
              </a:rPr>
              <a:t>(n=33)</a:t>
            </a:r>
            <a:endParaRPr sz="2000">
              <a:latin typeface="Segoe UI"/>
              <a:cs typeface="Segoe U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383209" y="1993111"/>
            <a:ext cx="10426700" cy="578485"/>
            <a:chOff x="1383209" y="1993111"/>
            <a:chExt cx="10426700" cy="578485"/>
          </a:xfrm>
        </p:grpSpPr>
        <p:sp>
          <p:nvSpPr>
            <p:cNvPr id="27" name="object 27"/>
            <p:cNvSpPr/>
            <p:nvPr/>
          </p:nvSpPr>
          <p:spPr>
            <a:xfrm>
              <a:off x="1389559" y="1999462"/>
              <a:ext cx="1721485" cy="565785"/>
            </a:xfrm>
            <a:custGeom>
              <a:avLst/>
              <a:gdLst/>
              <a:ahLst/>
              <a:cxnLst/>
              <a:rect l="l" t="t" r="r" b="b"/>
              <a:pathLst>
                <a:path w="1721485" h="565785">
                  <a:moveTo>
                    <a:pt x="282689" y="0"/>
                  </a:moveTo>
                  <a:lnTo>
                    <a:pt x="0" y="282690"/>
                  </a:lnTo>
                  <a:lnTo>
                    <a:pt x="282689" y="565379"/>
                  </a:lnTo>
                  <a:lnTo>
                    <a:pt x="282689" y="424035"/>
                  </a:lnTo>
                  <a:lnTo>
                    <a:pt x="1721382" y="424035"/>
                  </a:lnTo>
                  <a:lnTo>
                    <a:pt x="1721382" y="141344"/>
                  </a:lnTo>
                  <a:lnTo>
                    <a:pt x="282689" y="141344"/>
                  </a:lnTo>
                  <a:lnTo>
                    <a:pt x="282689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89559" y="1999462"/>
              <a:ext cx="1721485" cy="565785"/>
            </a:xfrm>
            <a:custGeom>
              <a:avLst/>
              <a:gdLst/>
              <a:ahLst/>
              <a:cxnLst/>
              <a:rect l="l" t="t" r="r" b="b"/>
              <a:pathLst>
                <a:path w="1721485" h="565785">
                  <a:moveTo>
                    <a:pt x="0" y="282690"/>
                  </a:moveTo>
                  <a:lnTo>
                    <a:pt x="282689" y="0"/>
                  </a:lnTo>
                  <a:lnTo>
                    <a:pt x="282689" y="141344"/>
                  </a:lnTo>
                  <a:lnTo>
                    <a:pt x="1721382" y="141344"/>
                  </a:lnTo>
                  <a:lnTo>
                    <a:pt x="1721382" y="424034"/>
                  </a:lnTo>
                  <a:lnTo>
                    <a:pt x="282689" y="424034"/>
                  </a:lnTo>
                  <a:lnTo>
                    <a:pt x="282689" y="565379"/>
                  </a:lnTo>
                  <a:lnTo>
                    <a:pt x="0" y="28269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10943" y="1999461"/>
              <a:ext cx="1742706" cy="56537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3110943" y="1999461"/>
              <a:ext cx="1743075" cy="565785"/>
            </a:xfrm>
            <a:custGeom>
              <a:avLst/>
              <a:gdLst/>
              <a:ahLst/>
              <a:cxnLst/>
              <a:rect l="l" t="t" r="r" b="b"/>
              <a:pathLst>
                <a:path w="1743075" h="565785">
                  <a:moveTo>
                    <a:pt x="0" y="282690"/>
                  </a:moveTo>
                  <a:lnTo>
                    <a:pt x="271512" y="0"/>
                  </a:lnTo>
                  <a:lnTo>
                    <a:pt x="271512" y="141345"/>
                  </a:lnTo>
                  <a:lnTo>
                    <a:pt x="1471193" y="141345"/>
                  </a:lnTo>
                  <a:lnTo>
                    <a:pt x="1471193" y="0"/>
                  </a:lnTo>
                  <a:lnTo>
                    <a:pt x="1742706" y="282690"/>
                  </a:lnTo>
                  <a:lnTo>
                    <a:pt x="1471193" y="565379"/>
                  </a:lnTo>
                  <a:lnTo>
                    <a:pt x="1471193" y="424033"/>
                  </a:lnTo>
                  <a:lnTo>
                    <a:pt x="271512" y="424033"/>
                  </a:lnTo>
                  <a:lnTo>
                    <a:pt x="271512" y="565379"/>
                  </a:lnTo>
                  <a:lnTo>
                    <a:pt x="0" y="28269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853648" y="1999461"/>
              <a:ext cx="6950075" cy="565785"/>
            </a:xfrm>
            <a:custGeom>
              <a:avLst/>
              <a:gdLst/>
              <a:ahLst/>
              <a:cxnLst/>
              <a:rect l="l" t="t" r="r" b="b"/>
              <a:pathLst>
                <a:path w="6950075" h="565785">
                  <a:moveTo>
                    <a:pt x="6667088" y="0"/>
                  </a:moveTo>
                  <a:lnTo>
                    <a:pt x="6667088" y="141345"/>
                  </a:lnTo>
                  <a:lnTo>
                    <a:pt x="0" y="141345"/>
                  </a:lnTo>
                  <a:lnTo>
                    <a:pt x="0" y="424035"/>
                  </a:lnTo>
                  <a:lnTo>
                    <a:pt x="6667088" y="424035"/>
                  </a:lnTo>
                  <a:lnTo>
                    <a:pt x="6667088" y="565379"/>
                  </a:lnTo>
                  <a:lnTo>
                    <a:pt x="6949776" y="282690"/>
                  </a:lnTo>
                  <a:lnTo>
                    <a:pt x="6667088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853647" y="1999461"/>
              <a:ext cx="6950075" cy="565785"/>
            </a:xfrm>
            <a:custGeom>
              <a:avLst/>
              <a:gdLst/>
              <a:ahLst/>
              <a:cxnLst/>
              <a:rect l="l" t="t" r="r" b="b"/>
              <a:pathLst>
                <a:path w="6950075" h="565785">
                  <a:moveTo>
                    <a:pt x="6949777" y="282689"/>
                  </a:moveTo>
                  <a:lnTo>
                    <a:pt x="6667088" y="0"/>
                  </a:lnTo>
                  <a:lnTo>
                    <a:pt x="6667088" y="141344"/>
                  </a:lnTo>
                  <a:lnTo>
                    <a:pt x="0" y="141344"/>
                  </a:lnTo>
                  <a:lnTo>
                    <a:pt x="0" y="424034"/>
                  </a:lnTo>
                  <a:lnTo>
                    <a:pt x="6667088" y="424034"/>
                  </a:lnTo>
                  <a:lnTo>
                    <a:pt x="6667088" y="565379"/>
                  </a:lnTo>
                  <a:lnTo>
                    <a:pt x="6949777" y="28268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908188" y="4313428"/>
            <a:ext cx="664845" cy="619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575"/>
              </a:lnSpc>
              <a:spcBef>
                <a:spcPts val="100"/>
              </a:spcBef>
            </a:pPr>
            <a:r>
              <a:rPr sz="2200" b="1" spc="-20" dirty="0">
                <a:latin typeface="Segoe UI"/>
                <a:cs typeface="Segoe UI"/>
              </a:rPr>
              <a:t>4.6%</a:t>
            </a:r>
            <a:endParaRPr sz="2200">
              <a:latin typeface="Segoe UI"/>
              <a:cs typeface="Segoe UI"/>
            </a:endParaRPr>
          </a:p>
          <a:p>
            <a:pPr marL="2540" algn="ctr">
              <a:lnSpc>
                <a:spcPts val="2095"/>
              </a:lnSpc>
            </a:pPr>
            <a:r>
              <a:rPr sz="1800" spc="-25" dirty="0">
                <a:latin typeface="Segoe UI"/>
                <a:cs typeface="Segoe UI"/>
              </a:rPr>
              <a:t>3.5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76449" y="3886708"/>
            <a:ext cx="82486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latin typeface="Segoe UI"/>
                <a:cs typeface="Segoe UI"/>
              </a:rPr>
              <a:t>11.6%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39270" y="2914396"/>
            <a:ext cx="82486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latin typeface="Segoe UI"/>
                <a:cs typeface="Segoe UI"/>
              </a:rPr>
              <a:t>27.5%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87096" y="3289300"/>
            <a:ext cx="82486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latin typeface="Segoe UI"/>
                <a:cs typeface="Segoe UI"/>
              </a:rPr>
              <a:t>21.5%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806718" y="2515108"/>
            <a:ext cx="82486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latin typeface="Segoe UI"/>
                <a:cs typeface="Segoe UI"/>
              </a:rPr>
              <a:t>34.2%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635919" y="4554220"/>
            <a:ext cx="66484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latin typeface="Segoe UI"/>
                <a:cs typeface="Segoe UI"/>
              </a:rPr>
              <a:t>0.7%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81035" y="5794755"/>
            <a:ext cx="340741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latin typeface="Segoe UI"/>
                <a:cs typeface="Segoe UI"/>
              </a:rPr>
              <a:t>BP</a:t>
            </a:r>
            <a:r>
              <a:rPr sz="2200" b="1" spc="-4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at</a:t>
            </a:r>
            <a:r>
              <a:rPr sz="2200" b="1" spc="-45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Screening</a:t>
            </a:r>
            <a:r>
              <a:rPr sz="2400" b="1" baseline="24305" dirty="0">
                <a:latin typeface="Segoe UI"/>
                <a:cs typeface="Segoe UI"/>
              </a:rPr>
              <a:t>*</a:t>
            </a:r>
            <a:r>
              <a:rPr sz="2400" b="1" spc="187" baseline="24305" dirty="0">
                <a:latin typeface="Segoe UI"/>
                <a:cs typeface="Segoe UI"/>
              </a:rPr>
              <a:t> </a:t>
            </a:r>
            <a:r>
              <a:rPr sz="2200" b="1" spc="-10" dirty="0">
                <a:latin typeface="Segoe UI"/>
                <a:cs typeface="Segoe UI"/>
              </a:rPr>
              <a:t>(mmHg)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92557" y="4577588"/>
            <a:ext cx="321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Segoe UI"/>
                <a:cs typeface="Segoe UI"/>
              </a:rPr>
              <a:t>1.1</a:t>
            </a:r>
            <a:endParaRPr sz="1800">
              <a:latin typeface="Segoe UI"/>
              <a:cs typeface="Segoe U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616448" y="1307571"/>
            <a:ext cx="8134350" cy="3658235"/>
            <a:chOff x="1616448" y="1307571"/>
            <a:chExt cx="8134350" cy="3658235"/>
          </a:xfrm>
        </p:grpSpPr>
        <p:sp>
          <p:nvSpPr>
            <p:cNvPr id="42" name="object 42"/>
            <p:cNvSpPr/>
            <p:nvPr/>
          </p:nvSpPr>
          <p:spPr>
            <a:xfrm>
              <a:off x="1619623" y="4859176"/>
              <a:ext cx="133350" cy="69215"/>
            </a:xfrm>
            <a:custGeom>
              <a:avLst/>
              <a:gdLst/>
              <a:ahLst/>
              <a:cxnLst/>
              <a:rect l="l" t="t" r="r" b="b"/>
              <a:pathLst>
                <a:path w="133350" h="69214">
                  <a:moveTo>
                    <a:pt x="0" y="0"/>
                  </a:moveTo>
                  <a:lnTo>
                    <a:pt x="132976" y="69085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110943" y="1307571"/>
              <a:ext cx="0" cy="3658235"/>
            </a:xfrm>
            <a:custGeom>
              <a:avLst/>
              <a:gdLst/>
              <a:ahLst/>
              <a:cxnLst/>
              <a:rect l="l" t="t" r="r" b="b"/>
              <a:pathLst>
                <a:path h="3658235">
                  <a:moveTo>
                    <a:pt x="0" y="3657667"/>
                  </a:moveTo>
                  <a:lnTo>
                    <a:pt x="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9568655" y="1699624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9568655" y="1699624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303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9568655" y="1436043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9568655" y="1436043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303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70" dirty="0"/>
              <a:t>BP</a:t>
            </a:r>
            <a:r>
              <a:rPr spc="-1670" dirty="0"/>
              <a:t> </a:t>
            </a:r>
            <a:r>
              <a:rPr spc="-505" dirty="0"/>
              <a:t>Stratified</a:t>
            </a:r>
            <a:r>
              <a:rPr spc="-1664" dirty="0"/>
              <a:t> </a:t>
            </a:r>
            <a:r>
              <a:rPr dirty="0"/>
              <a:t>by</a:t>
            </a:r>
            <a:r>
              <a:rPr spc="-1675" dirty="0"/>
              <a:t> </a:t>
            </a:r>
            <a:r>
              <a:rPr spc="-330" dirty="0"/>
              <a:t>History</a:t>
            </a:r>
            <a:r>
              <a:rPr spc="-1675" dirty="0"/>
              <a:t> </a:t>
            </a:r>
            <a:r>
              <a:rPr spc="670" dirty="0"/>
              <a:t>–</a:t>
            </a:r>
            <a:r>
              <a:rPr spc="-1664" dirty="0"/>
              <a:t> </a:t>
            </a:r>
            <a:r>
              <a:rPr spc="-25" dirty="0"/>
              <a:t>Former</a:t>
            </a:r>
            <a:r>
              <a:rPr spc="-1675" dirty="0"/>
              <a:t> </a:t>
            </a:r>
            <a:r>
              <a:rPr spc="70" dirty="0"/>
              <a:t>NFL</a:t>
            </a:r>
            <a:r>
              <a:rPr spc="-1660" dirty="0"/>
              <a:t> </a:t>
            </a:r>
            <a:r>
              <a:rPr spc="-345" dirty="0"/>
              <a:t>Players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2247972" y="6418739"/>
            <a:ext cx="953516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BP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was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unmeasurable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in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1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participant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because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his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arm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was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too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large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for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available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cuff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sizes;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reported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history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of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spc="-25" dirty="0">
                <a:latin typeface="Segoe UI"/>
                <a:cs typeface="Segoe UI"/>
              </a:rPr>
              <a:t>HTN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47860" y="5076444"/>
            <a:ext cx="9798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Segoe UI"/>
                <a:cs typeface="Segoe UI"/>
              </a:rPr>
              <a:t>&lt;120/80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70879" y="5076444"/>
            <a:ext cx="103631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Segoe UI"/>
                <a:cs typeface="Segoe UI"/>
              </a:rPr>
              <a:t>≥120/80;</a:t>
            </a:r>
            <a:endParaRPr sz="2000">
              <a:latin typeface="Segoe UI"/>
              <a:cs typeface="Segoe UI"/>
            </a:endParaRPr>
          </a:p>
          <a:p>
            <a:pPr marL="41275">
              <a:lnSpc>
                <a:spcPct val="100000"/>
              </a:lnSpc>
            </a:pPr>
            <a:r>
              <a:rPr sz="2000" spc="-10" dirty="0">
                <a:latin typeface="Segoe UI"/>
                <a:cs typeface="Segoe UI"/>
              </a:rPr>
              <a:t>&lt;130/80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196522" y="5076444"/>
            <a:ext cx="103631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Segoe UI"/>
                <a:cs typeface="Segoe UI"/>
              </a:rPr>
              <a:t>≥130/80;</a:t>
            </a:r>
            <a:endParaRPr sz="2000">
              <a:latin typeface="Segoe UI"/>
              <a:cs typeface="Segoe UI"/>
            </a:endParaRPr>
          </a:p>
          <a:p>
            <a:pPr marL="41275">
              <a:lnSpc>
                <a:spcPct val="100000"/>
              </a:lnSpc>
            </a:pPr>
            <a:r>
              <a:rPr sz="2000" spc="-10" dirty="0">
                <a:latin typeface="Segoe UI"/>
                <a:cs typeface="Segoe UI"/>
              </a:rPr>
              <a:t>&lt;140/90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911479" y="5076444"/>
            <a:ext cx="11163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Segoe UI"/>
                <a:cs typeface="Segoe UI"/>
              </a:rPr>
              <a:t>≥140/90;</a:t>
            </a:r>
            <a:endParaRPr sz="20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Segoe UI"/>
                <a:cs typeface="Segoe UI"/>
              </a:rPr>
              <a:t>&lt;150/100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457545" y="5076444"/>
            <a:ext cx="14903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Segoe UI"/>
                <a:cs typeface="Segoe UI"/>
              </a:rPr>
              <a:t>≥150/100;</a:t>
            </a:r>
            <a:endParaRPr sz="20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Segoe UI"/>
                <a:cs typeface="Segoe UI"/>
              </a:rPr>
              <a:t>&lt;200</a:t>
            </a:r>
            <a:r>
              <a:rPr sz="2000" spc="-25" dirty="0">
                <a:latin typeface="Segoe UI"/>
                <a:cs typeface="Segoe UI"/>
              </a:rPr>
              <a:t> </a:t>
            </a:r>
            <a:r>
              <a:rPr sz="2000" spc="-10" dirty="0">
                <a:latin typeface="Segoe UI"/>
                <a:cs typeface="Segoe UI"/>
              </a:rPr>
              <a:t>systolic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204388" y="5076444"/>
            <a:ext cx="14916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Segoe UI"/>
                <a:cs typeface="Segoe UI"/>
              </a:rPr>
              <a:t>≥200</a:t>
            </a:r>
            <a:r>
              <a:rPr sz="2000" spc="-40" dirty="0">
                <a:latin typeface="Segoe UI"/>
                <a:cs typeface="Segoe UI"/>
              </a:rPr>
              <a:t> </a:t>
            </a:r>
            <a:r>
              <a:rPr sz="2000" spc="-10" dirty="0">
                <a:latin typeface="Segoe UI"/>
                <a:cs typeface="Segoe UI"/>
              </a:rPr>
              <a:t>systolic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852327" y="1368044"/>
            <a:ext cx="1595120" cy="571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2140"/>
              </a:lnSpc>
              <a:spcBef>
                <a:spcPts val="185"/>
              </a:spcBef>
            </a:pPr>
            <a:r>
              <a:rPr sz="1800" dirty="0">
                <a:latin typeface="Segoe UI"/>
                <a:cs typeface="Segoe UI"/>
              </a:rPr>
              <a:t>No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Known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spc="-25" dirty="0">
                <a:latin typeface="Segoe UI"/>
                <a:cs typeface="Segoe UI"/>
              </a:rPr>
              <a:t>HTN </a:t>
            </a:r>
            <a:r>
              <a:rPr sz="1800" dirty="0">
                <a:latin typeface="Segoe UI"/>
                <a:cs typeface="Segoe UI"/>
              </a:rPr>
              <a:t>Known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spc="-25" dirty="0">
                <a:latin typeface="Segoe UI"/>
                <a:cs typeface="Segoe UI"/>
              </a:rPr>
              <a:t>HTN</a:t>
            </a:r>
            <a:endParaRPr sz="1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5503" y="4956047"/>
            <a:ext cx="10445496" cy="46024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274395" y="1289301"/>
            <a:ext cx="10549255" cy="3326765"/>
            <a:chOff x="1274395" y="1289301"/>
            <a:chExt cx="10549255" cy="3326765"/>
          </a:xfrm>
        </p:grpSpPr>
        <p:sp>
          <p:nvSpPr>
            <p:cNvPr id="4" name="object 4"/>
            <p:cNvSpPr/>
            <p:nvPr/>
          </p:nvSpPr>
          <p:spPr>
            <a:xfrm>
              <a:off x="1375275" y="1298826"/>
              <a:ext cx="10438765" cy="3307715"/>
            </a:xfrm>
            <a:custGeom>
              <a:avLst/>
              <a:gdLst/>
              <a:ahLst/>
              <a:cxnLst/>
              <a:rect l="l" t="t" r="r" b="b"/>
              <a:pathLst>
                <a:path w="10438765" h="3307715">
                  <a:moveTo>
                    <a:pt x="0" y="0"/>
                  </a:moveTo>
                  <a:lnTo>
                    <a:pt x="10438277" y="0"/>
                  </a:lnTo>
                  <a:lnTo>
                    <a:pt x="10438277" y="3307197"/>
                  </a:lnTo>
                  <a:lnTo>
                    <a:pt x="0" y="3307197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40696" y="2197783"/>
              <a:ext cx="949325" cy="2408555"/>
            </a:xfrm>
            <a:custGeom>
              <a:avLst/>
              <a:gdLst/>
              <a:ahLst/>
              <a:cxnLst/>
              <a:rect l="l" t="t" r="r" b="b"/>
              <a:pathLst>
                <a:path w="949325" h="2408554">
                  <a:moveTo>
                    <a:pt x="948933" y="0"/>
                  </a:moveTo>
                  <a:lnTo>
                    <a:pt x="0" y="0"/>
                  </a:lnTo>
                  <a:lnTo>
                    <a:pt x="0" y="2408241"/>
                  </a:lnTo>
                  <a:lnTo>
                    <a:pt x="948933" y="2408241"/>
                  </a:lnTo>
                  <a:lnTo>
                    <a:pt x="948933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40696" y="2197783"/>
              <a:ext cx="949325" cy="2408555"/>
            </a:xfrm>
            <a:custGeom>
              <a:avLst/>
              <a:gdLst/>
              <a:ahLst/>
              <a:cxnLst/>
              <a:rect l="l" t="t" r="r" b="b"/>
              <a:pathLst>
                <a:path w="949325" h="2408554">
                  <a:moveTo>
                    <a:pt x="0" y="0"/>
                  </a:moveTo>
                  <a:lnTo>
                    <a:pt x="948934" y="0"/>
                  </a:lnTo>
                  <a:lnTo>
                    <a:pt x="948934" y="2408241"/>
                  </a:lnTo>
                  <a:lnTo>
                    <a:pt x="0" y="2408241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50265" y="3367327"/>
              <a:ext cx="949325" cy="1238885"/>
            </a:xfrm>
            <a:custGeom>
              <a:avLst/>
              <a:gdLst/>
              <a:ahLst/>
              <a:cxnLst/>
              <a:rect l="l" t="t" r="r" b="b"/>
              <a:pathLst>
                <a:path w="949325" h="1238885">
                  <a:moveTo>
                    <a:pt x="948933" y="0"/>
                  </a:moveTo>
                  <a:lnTo>
                    <a:pt x="0" y="0"/>
                  </a:lnTo>
                  <a:lnTo>
                    <a:pt x="0" y="1238695"/>
                  </a:lnTo>
                  <a:lnTo>
                    <a:pt x="948933" y="1238695"/>
                  </a:lnTo>
                  <a:lnTo>
                    <a:pt x="948933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50265" y="3367327"/>
              <a:ext cx="949325" cy="1238885"/>
            </a:xfrm>
            <a:custGeom>
              <a:avLst/>
              <a:gdLst/>
              <a:ahLst/>
              <a:cxnLst/>
              <a:rect l="l" t="t" r="r" b="b"/>
              <a:pathLst>
                <a:path w="949325" h="1238885">
                  <a:moveTo>
                    <a:pt x="0" y="0"/>
                  </a:moveTo>
                  <a:lnTo>
                    <a:pt x="948934" y="0"/>
                  </a:lnTo>
                  <a:lnTo>
                    <a:pt x="948934" y="1238696"/>
                  </a:lnTo>
                  <a:lnTo>
                    <a:pt x="0" y="123869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559833" y="4416611"/>
              <a:ext cx="949325" cy="189865"/>
            </a:xfrm>
            <a:custGeom>
              <a:avLst/>
              <a:gdLst/>
              <a:ahLst/>
              <a:cxnLst/>
              <a:rect l="l" t="t" r="r" b="b"/>
              <a:pathLst>
                <a:path w="949325" h="189864">
                  <a:moveTo>
                    <a:pt x="948933" y="0"/>
                  </a:moveTo>
                  <a:lnTo>
                    <a:pt x="0" y="0"/>
                  </a:lnTo>
                  <a:lnTo>
                    <a:pt x="0" y="189411"/>
                  </a:lnTo>
                  <a:lnTo>
                    <a:pt x="948933" y="189411"/>
                  </a:lnTo>
                  <a:lnTo>
                    <a:pt x="948933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559833" y="4416611"/>
              <a:ext cx="949325" cy="189865"/>
            </a:xfrm>
            <a:custGeom>
              <a:avLst/>
              <a:gdLst/>
              <a:ahLst/>
              <a:cxnLst/>
              <a:rect l="l" t="t" r="r" b="b"/>
              <a:pathLst>
                <a:path w="949325" h="189864">
                  <a:moveTo>
                    <a:pt x="0" y="0"/>
                  </a:moveTo>
                  <a:lnTo>
                    <a:pt x="948934" y="0"/>
                  </a:lnTo>
                  <a:lnTo>
                    <a:pt x="948934" y="189412"/>
                  </a:lnTo>
                  <a:lnTo>
                    <a:pt x="0" y="18941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31263" y="1920240"/>
              <a:ext cx="948055" cy="2686050"/>
            </a:xfrm>
            <a:custGeom>
              <a:avLst/>
              <a:gdLst/>
              <a:ahLst/>
              <a:cxnLst/>
              <a:rect l="l" t="t" r="r" b="b"/>
              <a:pathLst>
                <a:path w="948055" h="2686050">
                  <a:moveTo>
                    <a:pt x="947927" y="0"/>
                  </a:moveTo>
                  <a:lnTo>
                    <a:pt x="0" y="0"/>
                  </a:lnTo>
                  <a:lnTo>
                    <a:pt x="0" y="2685783"/>
                  </a:lnTo>
                  <a:lnTo>
                    <a:pt x="947927" y="2685783"/>
                  </a:lnTo>
                  <a:lnTo>
                    <a:pt x="947927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31263" y="1920239"/>
              <a:ext cx="948055" cy="2686050"/>
            </a:xfrm>
            <a:custGeom>
              <a:avLst/>
              <a:gdLst/>
              <a:ahLst/>
              <a:cxnLst/>
              <a:rect l="l" t="t" r="r" b="b"/>
              <a:pathLst>
                <a:path w="948055" h="2686050">
                  <a:moveTo>
                    <a:pt x="0" y="0"/>
                  </a:moveTo>
                  <a:lnTo>
                    <a:pt x="947928" y="0"/>
                  </a:lnTo>
                  <a:lnTo>
                    <a:pt x="947928" y="2685784"/>
                  </a:lnTo>
                  <a:lnTo>
                    <a:pt x="0" y="268578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79192" y="1904999"/>
              <a:ext cx="8778240" cy="2701290"/>
            </a:xfrm>
            <a:custGeom>
              <a:avLst/>
              <a:gdLst/>
              <a:ahLst/>
              <a:cxnLst/>
              <a:rect l="l" t="t" r="r" b="b"/>
              <a:pathLst>
                <a:path w="8778240" h="2701290">
                  <a:moveTo>
                    <a:pt x="950976" y="0"/>
                  </a:moveTo>
                  <a:lnTo>
                    <a:pt x="0" y="0"/>
                  </a:lnTo>
                  <a:lnTo>
                    <a:pt x="0" y="2701023"/>
                  </a:lnTo>
                  <a:lnTo>
                    <a:pt x="950976" y="2701023"/>
                  </a:lnTo>
                  <a:lnTo>
                    <a:pt x="950976" y="0"/>
                  </a:lnTo>
                  <a:close/>
                </a:path>
                <a:path w="8778240" h="2701290">
                  <a:moveTo>
                    <a:pt x="3560064" y="249936"/>
                  </a:moveTo>
                  <a:lnTo>
                    <a:pt x="2609088" y="249936"/>
                  </a:lnTo>
                  <a:lnTo>
                    <a:pt x="2609088" y="2701023"/>
                  </a:lnTo>
                  <a:lnTo>
                    <a:pt x="3560064" y="2701023"/>
                  </a:lnTo>
                  <a:lnTo>
                    <a:pt x="3560064" y="249936"/>
                  </a:lnTo>
                  <a:close/>
                </a:path>
                <a:path w="8778240" h="2701290">
                  <a:moveTo>
                    <a:pt x="6169152" y="1603248"/>
                  </a:moveTo>
                  <a:lnTo>
                    <a:pt x="5221224" y="1603248"/>
                  </a:lnTo>
                  <a:lnTo>
                    <a:pt x="5221224" y="2701023"/>
                  </a:lnTo>
                  <a:lnTo>
                    <a:pt x="6169152" y="2701023"/>
                  </a:lnTo>
                  <a:lnTo>
                    <a:pt x="6169152" y="1603248"/>
                  </a:lnTo>
                  <a:close/>
                </a:path>
                <a:path w="8778240" h="2701290">
                  <a:moveTo>
                    <a:pt x="8778240" y="2499360"/>
                  </a:moveTo>
                  <a:lnTo>
                    <a:pt x="7830312" y="2499360"/>
                  </a:lnTo>
                  <a:lnTo>
                    <a:pt x="7830312" y="2701023"/>
                  </a:lnTo>
                  <a:lnTo>
                    <a:pt x="8778240" y="2701023"/>
                  </a:lnTo>
                  <a:lnTo>
                    <a:pt x="8778240" y="2499360"/>
                  </a:lnTo>
                  <a:close/>
                </a:path>
              </a:pathLst>
            </a:custGeom>
            <a:solidFill>
              <a:srgbClr val="3FC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679191" y="1904999"/>
              <a:ext cx="8778240" cy="2701290"/>
            </a:xfrm>
            <a:custGeom>
              <a:avLst/>
              <a:gdLst/>
              <a:ahLst/>
              <a:cxnLst/>
              <a:rect l="l" t="t" r="r" b="b"/>
              <a:pathLst>
                <a:path w="8778240" h="2701290">
                  <a:moveTo>
                    <a:pt x="0" y="0"/>
                  </a:moveTo>
                  <a:lnTo>
                    <a:pt x="950976" y="0"/>
                  </a:lnTo>
                  <a:lnTo>
                    <a:pt x="950976" y="2701024"/>
                  </a:lnTo>
                  <a:lnTo>
                    <a:pt x="0" y="2701024"/>
                  </a:lnTo>
                  <a:lnTo>
                    <a:pt x="0" y="0"/>
                  </a:lnTo>
                  <a:close/>
                </a:path>
                <a:path w="8778240" h="2701290">
                  <a:moveTo>
                    <a:pt x="2609088" y="249936"/>
                  </a:moveTo>
                  <a:lnTo>
                    <a:pt x="3560064" y="249936"/>
                  </a:lnTo>
                  <a:lnTo>
                    <a:pt x="3560064" y="2701024"/>
                  </a:lnTo>
                  <a:lnTo>
                    <a:pt x="2609088" y="2701024"/>
                  </a:lnTo>
                  <a:lnTo>
                    <a:pt x="2609088" y="249936"/>
                  </a:lnTo>
                  <a:close/>
                </a:path>
                <a:path w="8778240" h="2701290">
                  <a:moveTo>
                    <a:pt x="5221224" y="1603248"/>
                  </a:moveTo>
                  <a:lnTo>
                    <a:pt x="6169152" y="1603248"/>
                  </a:lnTo>
                  <a:lnTo>
                    <a:pt x="6169152" y="2701024"/>
                  </a:lnTo>
                  <a:lnTo>
                    <a:pt x="5221224" y="2701024"/>
                  </a:lnTo>
                  <a:lnTo>
                    <a:pt x="5221224" y="1603248"/>
                  </a:lnTo>
                  <a:close/>
                </a:path>
                <a:path w="8778240" h="2701290">
                  <a:moveTo>
                    <a:pt x="7830312" y="2499360"/>
                  </a:moveTo>
                  <a:lnTo>
                    <a:pt x="8778240" y="2499360"/>
                  </a:lnTo>
                  <a:lnTo>
                    <a:pt x="8778240" y="2701024"/>
                  </a:lnTo>
                  <a:lnTo>
                    <a:pt x="7830312" y="2701024"/>
                  </a:lnTo>
                  <a:lnTo>
                    <a:pt x="7830312" y="249936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75275" y="1298826"/>
              <a:ext cx="0" cy="3307715"/>
            </a:xfrm>
            <a:custGeom>
              <a:avLst/>
              <a:gdLst/>
              <a:ahLst/>
              <a:cxnLst/>
              <a:rect l="l" t="t" r="r" b="b"/>
              <a:pathLst>
                <a:path h="3307715">
                  <a:moveTo>
                    <a:pt x="0" y="3307197"/>
                  </a:moveTo>
                  <a:lnTo>
                    <a:pt x="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83920" y="1599481"/>
              <a:ext cx="91440" cy="3006725"/>
            </a:xfrm>
            <a:custGeom>
              <a:avLst/>
              <a:gdLst/>
              <a:ahLst/>
              <a:cxnLst/>
              <a:rect l="l" t="t" r="r" b="b"/>
              <a:pathLst>
                <a:path w="91440" h="3006725">
                  <a:moveTo>
                    <a:pt x="0" y="3006543"/>
                  </a:moveTo>
                  <a:lnTo>
                    <a:pt x="91355" y="3006543"/>
                  </a:lnTo>
                </a:path>
                <a:path w="91440" h="3006725">
                  <a:moveTo>
                    <a:pt x="0" y="2405591"/>
                  </a:moveTo>
                  <a:lnTo>
                    <a:pt x="91355" y="2405591"/>
                  </a:lnTo>
                </a:path>
                <a:path w="91440" h="3006725">
                  <a:moveTo>
                    <a:pt x="0" y="1805135"/>
                  </a:moveTo>
                  <a:lnTo>
                    <a:pt x="91355" y="1805135"/>
                  </a:lnTo>
                </a:path>
                <a:path w="91440" h="3006725">
                  <a:moveTo>
                    <a:pt x="0" y="1201631"/>
                  </a:moveTo>
                  <a:lnTo>
                    <a:pt x="91355" y="1201631"/>
                  </a:lnTo>
                </a:path>
                <a:path w="91440" h="3006725">
                  <a:moveTo>
                    <a:pt x="0" y="601175"/>
                  </a:moveTo>
                  <a:lnTo>
                    <a:pt x="91355" y="601175"/>
                  </a:lnTo>
                </a:path>
                <a:path w="91440" h="3006725">
                  <a:moveTo>
                    <a:pt x="0" y="0"/>
                  </a:moveTo>
                  <a:lnTo>
                    <a:pt x="913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75275" y="4606023"/>
              <a:ext cx="10438765" cy="0"/>
            </a:xfrm>
            <a:custGeom>
              <a:avLst/>
              <a:gdLst/>
              <a:ahLst/>
              <a:cxnLst/>
              <a:rect l="l" t="t" r="r" b="b"/>
              <a:pathLst>
                <a:path w="10438765">
                  <a:moveTo>
                    <a:pt x="0" y="0"/>
                  </a:moveTo>
                  <a:lnTo>
                    <a:pt x="10438277" y="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939305" y="1537715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89.3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48875" y="1815084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80.1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58445" y="2985515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41.2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41069" y="4034028"/>
            <a:ext cx="3867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5" dirty="0">
                <a:latin typeface="Segoe UI"/>
                <a:cs typeface="Segoe UI"/>
              </a:rPr>
              <a:t>6.3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88240" y="1522476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89.8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97809" y="1772411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81.5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107378" y="3125723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36.5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790004" y="4021835"/>
            <a:ext cx="3867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5" dirty="0">
                <a:latin typeface="Segoe UI"/>
                <a:cs typeface="Segoe UI"/>
              </a:rPr>
              <a:t>6.7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1624" y="1418844"/>
            <a:ext cx="444500" cy="3338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Segoe UI"/>
                <a:cs typeface="Segoe UI"/>
              </a:rPr>
              <a:t>100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25"/>
              </a:spcBef>
            </a:pPr>
            <a:r>
              <a:rPr sz="2000" spc="-25" dirty="0">
                <a:latin typeface="Segoe UI"/>
                <a:cs typeface="Segoe UI"/>
              </a:rPr>
              <a:t>80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55"/>
              </a:spcBef>
            </a:pPr>
            <a:r>
              <a:rPr sz="2000" spc="-25" dirty="0">
                <a:latin typeface="Segoe UI"/>
                <a:cs typeface="Segoe UI"/>
              </a:rPr>
              <a:t>60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25"/>
              </a:spcBef>
            </a:pPr>
            <a:r>
              <a:rPr sz="2000" spc="-25" dirty="0">
                <a:latin typeface="Segoe UI"/>
                <a:cs typeface="Segoe UI"/>
              </a:rPr>
              <a:t>40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30"/>
              </a:spcBef>
            </a:pPr>
            <a:r>
              <a:rPr sz="2000" spc="-25" dirty="0">
                <a:latin typeface="Segoe UI"/>
                <a:cs typeface="Segoe UI"/>
              </a:rPr>
              <a:t>20</a:t>
            </a:r>
            <a:endParaRPr sz="2000">
              <a:latin typeface="Segoe UI"/>
              <a:cs typeface="Segoe UI"/>
            </a:endParaRPr>
          </a:p>
          <a:p>
            <a:pPr marR="13335" algn="r">
              <a:lnSpc>
                <a:spcPct val="100000"/>
              </a:lnSpc>
              <a:spcBef>
                <a:spcPts val="2350"/>
              </a:spcBef>
            </a:pPr>
            <a:r>
              <a:rPr sz="2000" spc="-50" dirty="0">
                <a:latin typeface="Segoe UI"/>
                <a:cs typeface="Segoe UI"/>
              </a:rPr>
              <a:t>0</a:t>
            </a:r>
            <a:endParaRPr sz="2000">
              <a:latin typeface="Segoe UI"/>
              <a:cs typeface="Segoe UI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362119" y="4951525"/>
          <a:ext cx="10531475" cy="455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8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5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5930">
                <a:tc>
                  <a:txBody>
                    <a:bodyPr/>
                    <a:lstStyle/>
                    <a:p>
                      <a:pPr marL="5359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400" b="1" spc="-10" dirty="0">
                          <a:latin typeface="Segoe UI"/>
                          <a:cs typeface="Segoe UI"/>
                        </a:rPr>
                        <a:t>Prevalence</a:t>
                      </a:r>
                      <a:endParaRPr sz="24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400" b="1" spc="-10" dirty="0">
                          <a:latin typeface="Segoe UI"/>
                          <a:cs typeface="Segoe UI"/>
                        </a:rPr>
                        <a:t>Unaware</a:t>
                      </a:r>
                      <a:endParaRPr sz="24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51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400" b="1" spc="-10" dirty="0">
                          <a:latin typeface="Segoe UI"/>
                          <a:cs typeface="Segoe UI"/>
                        </a:rPr>
                        <a:t>Uncontrolled</a:t>
                      </a:r>
                      <a:endParaRPr sz="24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400" b="1" spc="-10" dirty="0">
                          <a:latin typeface="Segoe UI"/>
                          <a:cs typeface="Segoe UI"/>
                        </a:rPr>
                        <a:t>Controlled</a:t>
                      </a:r>
                      <a:endParaRPr sz="2400">
                        <a:latin typeface="Segoe UI"/>
                        <a:cs typeface="Segoe U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1750344" y="4654804"/>
            <a:ext cx="18592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Segoe UI"/>
                <a:cs typeface="Segoe UI"/>
              </a:rPr>
              <a:t>[444/497]</a:t>
            </a:r>
            <a:r>
              <a:rPr sz="1600" spc="40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[255/284]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95725" y="5451347"/>
            <a:ext cx="2355215" cy="6565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lnSpc>
                <a:spcPct val="97900"/>
              </a:lnSpc>
              <a:spcBef>
                <a:spcPts val="135"/>
              </a:spcBef>
            </a:pPr>
            <a:r>
              <a:rPr sz="1400" i="1" dirty="0">
                <a:latin typeface="Segoe UI"/>
                <a:cs typeface="Segoe UI"/>
              </a:rPr>
              <a:t>Known</a:t>
            </a:r>
            <a:r>
              <a:rPr sz="1400" i="1" spc="-2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HTN,</a:t>
            </a:r>
            <a:r>
              <a:rPr sz="1400" i="1" spc="-2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BP</a:t>
            </a:r>
            <a:r>
              <a:rPr sz="1400" i="1" spc="-30" dirty="0">
                <a:latin typeface="Segoe UI"/>
                <a:cs typeface="Segoe UI"/>
              </a:rPr>
              <a:t> </a:t>
            </a:r>
            <a:r>
              <a:rPr sz="1400" i="1" spc="-10" dirty="0">
                <a:latin typeface="Segoe UI"/>
                <a:cs typeface="Segoe UI"/>
              </a:rPr>
              <a:t>≥130/80 </a:t>
            </a:r>
            <a:r>
              <a:rPr sz="1400" i="1" dirty="0">
                <a:latin typeface="Segoe UI"/>
                <a:cs typeface="Segoe UI"/>
              </a:rPr>
              <a:t>mmHg</a:t>
            </a:r>
            <a:r>
              <a:rPr sz="1400" i="1" spc="-2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at</a:t>
            </a:r>
            <a:r>
              <a:rPr sz="1400" i="1" spc="-30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screening,</a:t>
            </a:r>
            <a:r>
              <a:rPr sz="1400" i="1" spc="-3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or</a:t>
            </a:r>
            <a:r>
              <a:rPr sz="1400" i="1" spc="-25" dirty="0">
                <a:latin typeface="Segoe UI"/>
                <a:cs typeface="Segoe UI"/>
              </a:rPr>
              <a:t> </a:t>
            </a:r>
            <a:r>
              <a:rPr sz="1400" i="1" spc="-10" dirty="0">
                <a:latin typeface="Segoe UI"/>
                <a:cs typeface="Segoe UI"/>
              </a:rPr>
              <a:t>taking </a:t>
            </a:r>
            <a:r>
              <a:rPr sz="1400" i="1" dirty="0">
                <a:latin typeface="Segoe UI"/>
                <a:cs typeface="Segoe UI"/>
              </a:rPr>
              <a:t>HTN</a:t>
            </a:r>
            <a:r>
              <a:rPr sz="1400" i="1" spc="-20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medication</a:t>
            </a:r>
            <a:r>
              <a:rPr sz="1400" i="1" spc="-20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/</a:t>
            </a:r>
            <a:r>
              <a:rPr sz="1400" i="1" spc="-2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all</a:t>
            </a:r>
            <a:r>
              <a:rPr sz="1400" i="1" spc="-20" dirty="0">
                <a:latin typeface="Segoe UI"/>
                <a:cs typeface="Segoe UI"/>
              </a:rPr>
              <a:t> </a:t>
            </a:r>
            <a:r>
              <a:rPr sz="1400" i="1" spc="-10" dirty="0">
                <a:latin typeface="Segoe UI"/>
                <a:cs typeface="Segoe UI"/>
              </a:rPr>
              <a:t>screened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43539" y="5451347"/>
            <a:ext cx="2085975" cy="6565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065" marR="5080" indent="-635" algn="ctr">
              <a:lnSpc>
                <a:spcPct val="97900"/>
              </a:lnSpc>
              <a:spcBef>
                <a:spcPts val="135"/>
              </a:spcBef>
            </a:pPr>
            <a:r>
              <a:rPr sz="1400" i="1" dirty="0">
                <a:latin typeface="Segoe UI"/>
                <a:cs typeface="Segoe UI"/>
              </a:rPr>
              <a:t>BP</a:t>
            </a:r>
            <a:r>
              <a:rPr sz="1400" i="1" spc="-3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≥130/80</a:t>
            </a:r>
            <a:r>
              <a:rPr sz="1400" i="1" spc="-30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mmHg</a:t>
            </a:r>
            <a:r>
              <a:rPr sz="1400" i="1" spc="-25" dirty="0">
                <a:latin typeface="Segoe UI"/>
                <a:cs typeface="Segoe UI"/>
              </a:rPr>
              <a:t> at </a:t>
            </a:r>
            <a:r>
              <a:rPr sz="1400" i="1" dirty="0">
                <a:latin typeface="Segoe UI"/>
                <a:cs typeface="Segoe UI"/>
              </a:rPr>
              <a:t>screening</a:t>
            </a:r>
            <a:r>
              <a:rPr sz="1400" i="1" spc="-3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/</a:t>
            </a:r>
            <a:r>
              <a:rPr sz="1400" i="1" spc="-4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those</a:t>
            </a:r>
            <a:r>
              <a:rPr sz="1400" i="1" spc="-35" dirty="0">
                <a:latin typeface="Segoe UI"/>
                <a:cs typeface="Segoe UI"/>
              </a:rPr>
              <a:t> </a:t>
            </a:r>
            <a:r>
              <a:rPr sz="1400" i="1" spc="-25" dirty="0">
                <a:latin typeface="Segoe UI"/>
                <a:cs typeface="Segoe UI"/>
              </a:rPr>
              <a:t>who </a:t>
            </a:r>
            <a:r>
              <a:rPr sz="1400" i="1" dirty="0">
                <a:latin typeface="Segoe UI"/>
                <a:cs typeface="Segoe UI"/>
              </a:rPr>
              <a:t>reported</a:t>
            </a:r>
            <a:r>
              <a:rPr sz="1400" i="1" spc="-1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no</a:t>
            </a:r>
            <a:r>
              <a:rPr sz="1400" i="1" spc="-1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history</a:t>
            </a:r>
            <a:r>
              <a:rPr sz="1400" i="1" spc="-1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of</a:t>
            </a:r>
            <a:r>
              <a:rPr sz="1400" i="1" spc="-20" dirty="0">
                <a:latin typeface="Segoe UI"/>
                <a:cs typeface="Segoe UI"/>
              </a:rPr>
              <a:t> </a:t>
            </a:r>
            <a:r>
              <a:rPr sz="1400" i="1" spc="-25" dirty="0">
                <a:latin typeface="Segoe UI"/>
                <a:cs typeface="Segoe UI"/>
              </a:rPr>
              <a:t>HTN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36778" y="5451347"/>
            <a:ext cx="1743075" cy="6565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182880">
              <a:lnSpc>
                <a:spcPct val="97900"/>
              </a:lnSpc>
              <a:spcBef>
                <a:spcPts val="135"/>
              </a:spcBef>
            </a:pPr>
            <a:r>
              <a:rPr sz="1400" i="1" dirty="0">
                <a:latin typeface="Segoe UI"/>
                <a:cs typeface="Segoe UI"/>
              </a:rPr>
              <a:t>Known</a:t>
            </a:r>
            <a:r>
              <a:rPr sz="1400" i="1" spc="-30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HTN</a:t>
            </a:r>
            <a:r>
              <a:rPr sz="1400" i="1" spc="-30" dirty="0">
                <a:latin typeface="Segoe UI"/>
                <a:cs typeface="Segoe UI"/>
              </a:rPr>
              <a:t> </a:t>
            </a:r>
            <a:r>
              <a:rPr sz="1400" i="1" spc="-25" dirty="0">
                <a:latin typeface="Segoe UI"/>
                <a:cs typeface="Segoe UI"/>
              </a:rPr>
              <a:t>AND </a:t>
            </a:r>
            <a:r>
              <a:rPr sz="1400" i="1" dirty="0">
                <a:latin typeface="Segoe UI"/>
                <a:cs typeface="Segoe UI"/>
              </a:rPr>
              <a:t>BP</a:t>
            </a:r>
            <a:r>
              <a:rPr sz="1400" i="1" spc="-3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≥130/80</a:t>
            </a:r>
            <a:r>
              <a:rPr sz="1400" i="1" spc="-30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mmHg</a:t>
            </a:r>
            <a:r>
              <a:rPr sz="1400" i="1" spc="-25" dirty="0">
                <a:latin typeface="Segoe UI"/>
                <a:cs typeface="Segoe UI"/>
              </a:rPr>
              <a:t> at </a:t>
            </a:r>
            <a:r>
              <a:rPr sz="1400" i="1" dirty="0">
                <a:latin typeface="Segoe UI"/>
                <a:cs typeface="Segoe UI"/>
              </a:rPr>
              <a:t>screening</a:t>
            </a:r>
            <a:r>
              <a:rPr sz="1400" i="1" spc="-3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/</a:t>
            </a:r>
            <a:r>
              <a:rPr sz="1400" i="1" spc="-40" dirty="0">
                <a:latin typeface="Segoe UI"/>
                <a:cs typeface="Segoe UI"/>
              </a:rPr>
              <a:t> </a:t>
            </a:r>
            <a:r>
              <a:rPr sz="1400" i="1" spc="-10" dirty="0">
                <a:latin typeface="Segoe UI"/>
                <a:cs typeface="Segoe UI"/>
              </a:rPr>
              <a:t>prevalence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647784" y="5451347"/>
            <a:ext cx="1743075" cy="44323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8890">
              <a:lnSpc>
                <a:spcPts val="1610"/>
              </a:lnSpc>
              <a:spcBef>
                <a:spcPts val="210"/>
              </a:spcBef>
            </a:pPr>
            <a:r>
              <a:rPr sz="1400" i="1" dirty="0">
                <a:latin typeface="Segoe UI"/>
                <a:cs typeface="Segoe UI"/>
              </a:rPr>
              <a:t>BP</a:t>
            </a:r>
            <a:r>
              <a:rPr sz="1400" i="1" spc="-3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&lt;130/80</a:t>
            </a:r>
            <a:r>
              <a:rPr sz="1400" i="1" spc="-30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mmHg</a:t>
            </a:r>
            <a:r>
              <a:rPr sz="1400" i="1" spc="-25" dirty="0">
                <a:latin typeface="Segoe UI"/>
                <a:cs typeface="Segoe UI"/>
              </a:rPr>
              <a:t> </a:t>
            </a:r>
            <a:r>
              <a:rPr sz="1400" i="1" spc="-35" dirty="0">
                <a:latin typeface="Segoe UI"/>
                <a:cs typeface="Segoe UI"/>
              </a:rPr>
              <a:t>at </a:t>
            </a:r>
            <a:r>
              <a:rPr sz="1400" i="1" dirty="0">
                <a:latin typeface="Segoe UI"/>
                <a:cs typeface="Segoe UI"/>
              </a:rPr>
              <a:t>screening</a:t>
            </a:r>
            <a:r>
              <a:rPr sz="1400" i="1" spc="-35" dirty="0">
                <a:latin typeface="Segoe UI"/>
                <a:cs typeface="Segoe UI"/>
              </a:rPr>
              <a:t> </a:t>
            </a:r>
            <a:r>
              <a:rPr sz="1400" i="1" dirty="0">
                <a:latin typeface="Segoe UI"/>
                <a:cs typeface="Segoe UI"/>
              </a:rPr>
              <a:t>/</a:t>
            </a:r>
            <a:r>
              <a:rPr sz="1400" i="1" spc="-40" dirty="0">
                <a:latin typeface="Segoe UI"/>
                <a:cs typeface="Segoe UI"/>
              </a:rPr>
              <a:t> </a:t>
            </a:r>
            <a:r>
              <a:rPr sz="1400" i="1" spc="-10" dirty="0">
                <a:latin typeface="Segoe UI"/>
                <a:cs typeface="Segoe UI"/>
              </a:rPr>
              <a:t>prevalence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80" dirty="0"/>
              <a:t>HTN</a:t>
            </a:r>
            <a:r>
              <a:rPr spc="-1650" dirty="0"/>
              <a:t> </a:t>
            </a:r>
            <a:r>
              <a:rPr spc="-250" dirty="0"/>
              <a:t>Prevalence</a:t>
            </a:r>
            <a:r>
              <a:rPr spc="-1660" dirty="0"/>
              <a:t> </a:t>
            </a:r>
            <a:r>
              <a:rPr spc="90" dirty="0"/>
              <a:t>and</a:t>
            </a:r>
            <a:r>
              <a:rPr spc="-1645" dirty="0"/>
              <a:t> </a:t>
            </a:r>
            <a:r>
              <a:rPr spc="-305" dirty="0"/>
              <a:t>Control</a:t>
            </a:r>
          </a:p>
        </p:txBody>
      </p:sp>
      <p:grpSp>
        <p:nvGrpSpPr>
          <p:cNvPr id="34" name="object 34"/>
          <p:cNvGrpSpPr/>
          <p:nvPr/>
        </p:nvGrpSpPr>
        <p:grpSpPr>
          <a:xfrm>
            <a:off x="9562304" y="1429693"/>
            <a:ext cx="188595" cy="452120"/>
            <a:chOff x="9562304" y="1429693"/>
            <a:chExt cx="188595" cy="452120"/>
          </a:xfrm>
        </p:grpSpPr>
        <p:sp>
          <p:nvSpPr>
            <p:cNvPr id="35" name="object 35"/>
            <p:cNvSpPr/>
            <p:nvPr/>
          </p:nvSpPr>
          <p:spPr>
            <a:xfrm>
              <a:off x="9568654" y="1699624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3FC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568654" y="1699624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303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568654" y="1436043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568654" y="1436043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5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303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9852325" y="1368044"/>
            <a:ext cx="1867535" cy="571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2140"/>
              </a:lnSpc>
              <a:spcBef>
                <a:spcPts val="185"/>
              </a:spcBef>
            </a:pPr>
            <a:r>
              <a:rPr sz="1800" dirty="0">
                <a:latin typeface="Segoe UI"/>
                <a:cs typeface="Segoe UI"/>
              </a:rPr>
              <a:t>All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Screened </a:t>
            </a:r>
            <a:r>
              <a:rPr sz="1800" dirty="0">
                <a:latin typeface="Segoe UI"/>
                <a:cs typeface="Segoe UI"/>
              </a:rPr>
              <a:t>Former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NFL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Player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47972" y="6418739"/>
            <a:ext cx="953516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BP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was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unmeasurable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in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1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participant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because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his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arm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was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too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large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for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available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cuff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sizes;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reported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history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of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spc="-25" dirty="0">
                <a:latin typeface="Segoe UI"/>
                <a:cs typeface="Segoe UI"/>
              </a:rPr>
              <a:t>HTN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57578" y="4654804"/>
            <a:ext cx="18592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Segoe UI"/>
                <a:cs typeface="Segoe UI"/>
              </a:rPr>
              <a:t>[233/291]</a:t>
            </a:r>
            <a:r>
              <a:rPr sz="1600" spc="40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[145/178]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980478" y="4654804"/>
            <a:ext cx="8851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Segoe UI"/>
                <a:cs typeface="Segoe UI"/>
              </a:rPr>
              <a:t>[183/444]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09303" y="4654804"/>
            <a:ext cx="7753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Segoe UI"/>
                <a:cs typeface="Segoe UI"/>
              </a:rPr>
              <a:t>[93/255]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642478" y="4654804"/>
            <a:ext cx="7753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Segoe UI"/>
                <a:cs typeface="Segoe UI"/>
              </a:rPr>
              <a:t>[28/444]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616535" y="4654804"/>
            <a:ext cx="7753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Segoe UI"/>
                <a:cs typeface="Segoe UI"/>
              </a:rPr>
              <a:t>[17/255]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8232" y="1838710"/>
            <a:ext cx="397510" cy="2252345"/>
          </a:xfrm>
          <a:prstGeom prst="rect">
            <a:avLst/>
          </a:prstGeom>
        </p:spPr>
        <p:txBody>
          <a:bodyPr vert="vert270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200" b="1" dirty="0">
                <a:latin typeface="Segoe UI"/>
                <a:cs typeface="Segoe UI"/>
              </a:rPr>
              <a:t>%</a:t>
            </a:r>
            <a:r>
              <a:rPr sz="2200" b="1" spc="-25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of</a:t>
            </a:r>
            <a:r>
              <a:rPr sz="2200" b="1" spc="-35" dirty="0">
                <a:latin typeface="Segoe UI"/>
                <a:cs typeface="Segoe UI"/>
              </a:rPr>
              <a:t> </a:t>
            </a:r>
            <a:r>
              <a:rPr sz="2200" b="1" spc="-10" dirty="0">
                <a:latin typeface="Segoe UI"/>
                <a:cs typeface="Segoe UI"/>
              </a:rPr>
              <a:t>Participants</a:t>
            </a:r>
            <a:endParaRPr sz="22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067" y="302259"/>
            <a:ext cx="88836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Abnormal</a:t>
            </a:r>
            <a:r>
              <a:rPr spc="-1685" dirty="0"/>
              <a:t> </a:t>
            </a:r>
            <a:r>
              <a:rPr spc="105" dirty="0"/>
              <a:t>EKGs</a:t>
            </a:r>
            <a:r>
              <a:rPr spc="-1675" dirty="0"/>
              <a:t> </a:t>
            </a:r>
            <a:r>
              <a:rPr spc="90" dirty="0"/>
              <a:t>and</a:t>
            </a:r>
            <a:r>
              <a:rPr spc="-1670" dirty="0"/>
              <a:t> </a:t>
            </a:r>
            <a:r>
              <a:rPr spc="-70" dirty="0"/>
              <a:t>TTEs</a:t>
            </a:r>
            <a:r>
              <a:rPr spc="-1680" dirty="0"/>
              <a:t> </a:t>
            </a:r>
            <a:r>
              <a:rPr spc="-265" dirty="0"/>
              <a:t>(Core</a:t>
            </a:r>
            <a:r>
              <a:rPr spc="-1680" dirty="0"/>
              <a:t> </a:t>
            </a:r>
            <a:r>
              <a:rPr spc="-130" dirty="0"/>
              <a:t>Lab)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4650" y="1292225"/>
          <a:ext cx="11518900" cy="2456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6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6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6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186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80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Characteristic</a:t>
                      </a:r>
                      <a:endParaRPr sz="2200">
                        <a:latin typeface="Segoe UI"/>
                        <a:cs typeface="Segoe UI"/>
                      </a:endParaRPr>
                    </a:p>
                  </a:txBody>
                  <a:tcPr marL="0" marR="0" marT="314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7F7F7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marL="863600" marR="491490" indent="-365125">
                        <a:lnSpc>
                          <a:spcPct val="102699"/>
                        </a:lnSpc>
                        <a:spcBef>
                          <a:spcPts val="1085"/>
                        </a:spcBef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All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Screened N=498</a:t>
                      </a:r>
                      <a:endParaRPr sz="2200">
                        <a:latin typeface="Segoe UI"/>
                        <a:cs typeface="Segoe UI"/>
                      </a:endParaRPr>
                    </a:p>
                  </a:txBody>
                  <a:tcPr marL="0" marR="0" marT="137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7F7F7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marL="1048385" marR="278130" indent="-762635">
                        <a:lnSpc>
                          <a:spcPct val="106400"/>
                        </a:lnSpc>
                        <a:spcBef>
                          <a:spcPts val="920"/>
                        </a:spcBef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Former</a:t>
                      </a:r>
                      <a:r>
                        <a:rPr sz="2200" b="1" spc="-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NFL</a:t>
                      </a:r>
                      <a:r>
                        <a:rPr sz="2200" b="1" spc="-3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Player N=285</a:t>
                      </a:r>
                      <a:endParaRPr sz="2200">
                        <a:latin typeface="Segoe UI"/>
                        <a:cs typeface="Segoe UI"/>
                      </a:endParaRPr>
                    </a:p>
                  </a:txBody>
                  <a:tcPr marL="0" marR="0" marT="1168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7F7F7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marL="1048385" marR="92075" indent="-949960">
                        <a:lnSpc>
                          <a:spcPct val="106400"/>
                        </a:lnSpc>
                        <a:spcBef>
                          <a:spcPts val="920"/>
                        </a:spcBef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Former</a:t>
                      </a:r>
                      <a:r>
                        <a:rPr sz="2200" b="1" spc="-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Coach/Family N=213</a:t>
                      </a:r>
                      <a:endParaRPr sz="2200">
                        <a:latin typeface="Segoe UI"/>
                        <a:cs typeface="Segoe UI"/>
                      </a:endParaRPr>
                    </a:p>
                  </a:txBody>
                  <a:tcPr marL="0" marR="0" marT="1168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7F7F7F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1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2400" b="1" dirty="0">
                          <a:latin typeface="Segoe UI"/>
                          <a:cs typeface="Segoe UI"/>
                        </a:rPr>
                        <a:t>Abnormal</a:t>
                      </a:r>
                      <a:r>
                        <a:rPr sz="2400" b="1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400" b="1" spc="-20" dirty="0">
                          <a:latin typeface="Segoe UI"/>
                          <a:cs typeface="Segoe UI"/>
                        </a:rPr>
                        <a:t>EKG</a:t>
                      </a:r>
                      <a:r>
                        <a:rPr sz="2400" b="1" spc="-30" baseline="24305" dirty="0">
                          <a:latin typeface="Segoe UI"/>
                          <a:cs typeface="Segoe UI"/>
                        </a:rPr>
                        <a:t>*</a:t>
                      </a:r>
                      <a:endParaRPr sz="2400" baseline="24305">
                        <a:latin typeface="Segoe UI"/>
                        <a:cs typeface="Segoe UI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7F7F7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2400" b="1" dirty="0">
                          <a:latin typeface="Segoe UI"/>
                          <a:cs typeface="Segoe UI"/>
                        </a:rPr>
                        <a:t>37.5%</a:t>
                      </a:r>
                      <a:r>
                        <a:rPr sz="2400" b="1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400" b="1" spc="-10" dirty="0">
                          <a:latin typeface="Segoe UI"/>
                          <a:cs typeface="Segoe UI"/>
                        </a:rPr>
                        <a:t>(186)</a:t>
                      </a:r>
                      <a:endParaRPr sz="2400">
                        <a:latin typeface="Segoe UI"/>
                        <a:cs typeface="Segoe UI"/>
                      </a:endParaRPr>
                    </a:p>
                  </a:txBody>
                  <a:tcPr marL="0" marR="0" marT="1720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7F7F7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2400" b="1" dirty="0">
                          <a:latin typeface="Segoe UI"/>
                          <a:cs typeface="Segoe UI"/>
                        </a:rPr>
                        <a:t>46.1%</a:t>
                      </a:r>
                      <a:r>
                        <a:rPr sz="2400" b="1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400" b="1" spc="-10" dirty="0">
                          <a:latin typeface="Segoe UI"/>
                          <a:cs typeface="Segoe UI"/>
                        </a:rPr>
                        <a:t>(131)</a:t>
                      </a:r>
                      <a:endParaRPr sz="2400">
                        <a:latin typeface="Segoe UI"/>
                        <a:cs typeface="Segoe UI"/>
                      </a:endParaRPr>
                    </a:p>
                  </a:txBody>
                  <a:tcPr marL="0" marR="0" marT="1720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7F7F7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2400" b="1" dirty="0">
                          <a:latin typeface="Segoe UI"/>
                          <a:cs typeface="Segoe UI"/>
                        </a:rPr>
                        <a:t>25.9%</a:t>
                      </a:r>
                      <a:r>
                        <a:rPr sz="2400" b="1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400" b="1" spc="-20" dirty="0">
                          <a:latin typeface="Segoe UI"/>
                          <a:cs typeface="Segoe UI"/>
                        </a:rPr>
                        <a:t>(55)</a:t>
                      </a:r>
                      <a:endParaRPr sz="2400">
                        <a:latin typeface="Segoe UI"/>
                        <a:cs typeface="Segoe UI"/>
                      </a:endParaRPr>
                    </a:p>
                  </a:txBody>
                  <a:tcPr marL="0" marR="0" marT="1720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7F7F7F"/>
                      </a:solidFill>
                      <a:prstDash val="solid"/>
                    </a:lnR>
                    <a:lnT w="12700">
                      <a:solidFill>
                        <a:srgbClr val="7F7F7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1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sz="2400" b="1" dirty="0">
                          <a:latin typeface="Segoe UI"/>
                          <a:cs typeface="Segoe UI"/>
                        </a:rPr>
                        <a:t>Abnormal</a:t>
                      </a:r>
                      <a:r>
                        <a:rPr sz="2400" b="1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400" b="1" spc="-25" dirty="0">
                          <a:latin typeface="Segoe UI"/>
                          <a:cs typeface="Segoe UI"/>
                        </a:rPr>
                        <a:t>TTE</a:t>
                      </a:r>
                      <a:endParaRPr sz="2400">
                        <a:latin typeface="Segoe UI"/>
                        <a:cs typeface="Segoe UI"/>
                      </a:endParaRPr>
                    </a:p>
                  </a:txBody>
                  <a:tcPr marL="0" marR="0" marT="170815" marB="0">
                    <a:lnL w="12700">
                      <a:solidFill>
                        <a:srgbClr val="7F7F7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sz="2400" b="1" dirty="0">
                          <a:latin typeface="Segoe UI"/>
                          <a:cs typeface="Segoe UI"/>
                        </a:rPr>
                        <a:t>55.0%</a:t>
                      </a:r>
                      <a:r>
                        <a:rPr sz="2400" b="1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400" b="1" spc="-10" dirty="0">
                          <a:latin typeface="Segoe UI"/>
                          <a:cs typeface="Segoe UI"/>
                        </a:rPr>
                        <a:t>(274)</a:t>
                      </a:r>
                      <a:endParaRPr sz="2400">
                        <a:latin typeface="Segoe UI"/>
                        <a:cs typeface="Segoe UI"/>
                      </a:endParaRPr>
                    </a:p>
                  </a:txBody>
                  <a:tcPr marL="0" marR="0" marT="170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sz="2400" b="1" dirty="0">
                          <a:latin typeface="Segoe UI"/>
                          <a:cs typeface="Segoe UI"/>
                        </a:rPr>
                        <a:t>61.8%</a:t>
                      </a:r>
                      <a:r>
                        <a:rPr sz="2400" b="1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400" b="1" spc="-10" dirty="0">
                          <a:latin typeface="Segoe UI"/>
                          <a:cs typeface="Segoe UI"/>
                        </a:rPr>
                        <a:t>(176)</a:t>
                      </a:r>
                      <a:endParaRPr sz="2400">
                        <a:latin typeface="Segoe UI"/>
                        <a:cs typeface="Segoe UI"/>
                      </a:endParaRPr>
                    </a:p>
                  </a:txBody>
                  <a:tcPr marL="0" marR="0" marT="170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sz="2400" b="1" dirty="0">
                          <a:latin typeface="Segoe UI"/>
                          <a:cs typeface="Segoe UI"/>
                        </a:rPr>
                        <a:t>46.0%</a:t>
                      </a:r>
                      <a:r>
                        <a:rPr sz="2400" b="1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400" b="1" spc="-20" dirty="0">
                          <a:latin typeface="Segoe UI"/>
                          <a:cs typeface="Segoe UI"/>
                        </a:rPr>
                        <a:t>(98)</a:t>
                      </a:r>
                      <a:endParaRPr sz="2400">
                        <a:latin typeface="Segoe UI"/>
                        <a:cs typeface="Segoe UI"/>
                      </a:endParaRPr>
                    </a:p>
                  </a:txBody>
                  <a:tcPr marL="0" marR="0" marT="1708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7F7F7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222572" y="6432803"/>
            <a:ext cx="95599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EKGs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were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unevaluable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in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1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former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NFL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player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and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1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family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member,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so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denominators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are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496,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284,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and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212,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respectively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9265" y="3868589"/>
            <a:ext cx="10878820" cy="195707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800" b="1" dirty="0">
                <a:solidFill>
                  <a:srgbClr val="AD0E28"/>
                </a:solidFill>
                <a:latin typeface="Segoe UI"/>
                <a:cs typeface="Segoe UI"/>
              </a:rPr>
              <a:t>Critical</a:t>
            </a:r>
            <a:r>
              <a:rPr sz="2800" b="1" spc="-15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2800" b="1" dirty="0">
                <a:solidFill>
                  <a:srgbClr val="AD0E28"/>
                </a:solidFill>
                <a:latin typeface="Segoe UI"/>
                <a:cs typeface="Segoe UI"/>
              </a:rPr>
              <a:t>TTE</a:t>
            </a:r>
            <a:r>
              <a:rPr sz="2800" b="1" spc="-25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2800" b="1" dirty="0">
                <a:solidFill>
                  <a:srgbClr val="AD0E28"/>
                </a:solidFill>
                <a:latin typeface="Segoe UI"/>
                <a:cs typeface="Segoe UI"/>
              </a:rPr>
              <a:t>Findings:</a:t>
            </a:r>
            <a:r>
              <a:rPr sz="2800" b="1" spc="-10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2800" b="1" dirty="0">
                <a:solidFill>
                  <a:srgbClr val="AD0E28"/>
                </a:solidFill>
                <a:latin typeface="Segoe UI"/>
                <a:cs typeface="Segoe UI"/>
              </a:rPr>
              <a:t>Ascending</a:t>
            </a:r>
            <a:r>
              <a:rPr sz="2800" b="1" spc="-15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2800" b="1" dirty="0">
                <a:solidFill>
                  <a:srgbClr val="AD0E28"/>
                </a:solidFill>
                <a:latin typeface="Segoe UI"/>
                <a:cs typeface="Segoe UI"/>
              </a:rPr>
              <a:t>Aortic</a:t>
            </a:r>
            <a:r>
              <a:rPr sz="2800" b="1" spc="-10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2800" b="1" dirty="0">
                <a:solidFill>
                  <a:srgbClr val="AD0E28"/>
                </a:solidFill>
                <a:latin typeface="Segoe UI"/>
                <a:cs typeface="Segoe UI"/>
              </a:rPr>
              <a:t>Aneurysm</a:t>
            </a:r>
            <a:r>
              <a:rPr sz="2800" b="1" spc="-20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2800" b="1" spc="-10" dirty="0">
                <a:solidFill>
                  <a:srgbClr val="AD0E28"/>
                </a:solidFill>
                <a:latin typeface="Segoe UI"/>
                <a:cs typeface="Segoe UI"/>
              </a:rPr>
              <a:t>(N=1)</a:t>
            </a:r>
            <a:endParaRPr sz="2800">
              <a:latin typeface="Segoe UI"/>
              <a:cs typeface="Segoe UI"/>
            </a:endParaRPr>
          </a:p>
          <a:p>
            <a:pPr marL="1155700" marR="5080" indent="-274955">
              <a:lnSpc>
                <a:spcPct val="117500"/>
              </a:lnSpc>
              <a:spcBef>
                <a:spcPts val="545"/>
              </a:spcBef>
              <a:buClr>
                <a:srgbClr val="AD0E28"/>
              </a:buClr>
              <a:buFont typeface="Segoe UI Symbol"/>
              <a:buChar char="■"/>
              <a:tabLst>
                <a:tab pos="1155700" algn="l"/>
              </a:tabLst>
            </a:pPr>
            <a:r>
              <a:rPr sz="2400" i="1" dirty="0">
                <a:latin typeface="Segoe UI"/>
                <a:cs typeface="Segoe UI"/>
              </a:rPr>
              <a:t>Participant</a:t>
            </a:r>
            <a:r>
              <a:rPr sz="2400" i="1" spc="-40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was</a:t>
            </a:r>
            <a:r>
              <a:rPr sz="2400" i="1" spc="-40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a</a:t>
            </a:r>
            <a:r>
              <a:rPr sz="2400" i="1" spc="-40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former</a:t>
            </a:r>
            <a:r>
              <a:rPr sz="2400" i="1" spc="-40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NFL</a:t>
            </a:r>
            <a:r>
              <a:rPr sz="2400" i="1" spc="-40" dirty="0">
                <a:latin typeface="Segoe UI"/>
                <a:cs typeface="Segoe UI"/>
              </a:rPr>
              <a:t> </a:t>
            </a:r>
            <a:r>
              <a:rPr sz="2400" i="1" spc="-10" dirty="0">
                <a:latin typeface="Segoe UI"/>
                <a:cs typeface="Segoe UI"/>
              </a:rPr>
              <a:t>player,</a:t>
            </a:r>
            <a:r>
              <a:rPr sz="2400" i="1" spc="-40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aged</a:t>
            </a:r>
            <a:r>
              <a:rPr sz="2400" i="1" spc="-40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67</a:t>
            </a:r>
            <a:r>
              <a:rPr sz="2400" i="1" spc="-35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years</a:t>
            </a:r>
            <a:r>
              <a:rPr sz="2400" i="1" spc="-35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with</a:t>
            </a:r>
            <a:r>
              <a:rPr sz="2400" i="1" spc="-40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no</a:t>
            </a:r>
            <a:r>
              <a:rPr sz="2400" i="1" spc="-35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known</a:t>
            </a:r>
            <a:r>
              <a:rPr sz="2400" i="1" spc="-40" dirty="0">
                <a:latin typeface="Segoe UI"/>
                <a:cs typeface="Segoe UI"/>
              </a:rPr>
              <a:t> </a:t>
            </a:r>
            <a:r>
              <a:rPr sz="2400" i="1" spc="-10" dirty="0">
                <a:latin typeface="Segoe UI"/>
                <a:cs typeface="Segoe UI"/>
              </a:rPr>
              <a:t>history </a:t>
            </a:r>
            <a:r>
              <a:rPr sz="2400" i="1" dirty="0">
                <a:latin typeface="Segoe UI"/>
                <a:cs typeface="Segoe UI"/>
              </a:rPr>
              <a:t>of</a:t>
            </a:r>
            <a:r>
              <a:rPr sz="2400" i="1" spc="-35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CVD</a:t>
            </a:r>
            <a:r>
              <a:rPr sz="2400" i="1" spc="-30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or</a:t>
            </a:r>
            <a:r>
              <a:rPr sz="2400" i="1" spc="-35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HTN</a:t>
            </a:r>
            <a:r>
              <a:rPr sz="2400" i="1" spc="-35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(BP</a:t>
            </a:r>
            <a:r>
              <a:rPr sz="2400" i="1" spc="-40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133/87mmHg</a:t>
            </a:r>
            <a:r>
              <a:rPr sz="2400" i="1" spc="-35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at</a:t>
            </a:r>
            <a:r>
              <a:rPr sz="2400" i="1" spc="-40" dirty="0">
                <a:latin typeface="Segoe UI"/>
                <a:cs typeface="Segoe UI"/>
              </a:rPr>
              <a:t> </a:t>
            </a:r>
            <a:r>
              <a:rPr sz="2400" i="1" spc="-10" dirty="0">
                <a:latin typeface="Segoe UI"/>
                <a:cs typeface="Segoe UI"/>
              </a:rPr>
              <a:t>event)</a:t>
            </a:r>
            <a:endParaRPr sz="2400">
              <a:latin typeface="Segoe UI"/>
              <a:cs typeface="Segoe UI"/>
            </a:endParaRPr>
          </a:p>
          <a:p>
            <a:pPr marL="1155700" indent="-274955">
              <a:lnSpc>
                <a:spcPct val="100000"/>
              </a:lnSpc>
              <a:spcBef>
                <a:spcPts val="430"/>
              </a:spcBef>
              <a:buClr>
                <a:srgbClr val="AD0E28"/>
              </a:buClr>
              <a:buFont typeface="Segoe UI Symbol"/>
              <a:buChar char="■"/>
              <a:tabLst>
                <a:tab pos="1155700" algn="l"/>
              </a:tabLst>
            </a:pPr>
            <a:r>
              <a:rPr sz="2400" i="1" dirty="0">
                <a:latin typeface="Segoe UI"/>
                <a:cs typeface="Segoe UI"/>
              </a:rPr>
              <a:t>Participant</a:t>
            </a:r>
            <a:r>
              <a:rPr sz="2400" i="1" spc="-20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underwent</a:t>
            </a:r>
            <a:r>
              <a:rPr sz="2400" i="1" spc="-15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surgery</a:t>
            </a:r>
            <a:r>
              <a:rPr sz="2400" i="1" spc="-20" dirty="0">
                <a:latin typeface="Segoe UI"/>
                <a:cs typeface="Segoe UI"/>
              </a:rPr>
              <a:t> </a:t>
            </a:r>
            <a:r>
              <a:rPr sz="2400" i="1" dirty="0">
                <a:latin typeface="Segoe UI"/>
                <a:cs typeface="Segoe UI"/>
              </a:rPr>
              <a:t>for</a:t>
            </a:r>
            <a:r>
              <a:rPr sz="2400" i="1" spc="-15" dirty="0">
                <a:latin typeface="Segoe UI"/>
                <a:cs typeface="Segoe UI"/>
              </a:rPr>
              <a:t> </a:t>
            </a:r>
            <a:r>
              <a:rPr sz="2400" i="1" spc="-25" dirty="0">
                <a:latin typeface="Segoe UI"/>
                <a:cs typeface="Segoe UI"/>
              </a:rPr>
              <a:t>AAA</a:t>
            </a:r>
            <a:endParaRPr sz="2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5396" y="3"/>
            <a:ext cx="12217400" cy="6858000"/>
            <a:chOff x="-25396" y="3"/>
            <a:chExt cx="12217400" cy="6858000"/>
          </a:xfrm>
        </p:grpSpPr>
        <p:sp>
          <p:nvSpPr>
            <p:cNvPr id="3" name="object 3"/>
            <p:cNvSpPr/>
            <p:nvPr/>
          </p:nvSpPr>
          <p:spPr>
            <a:xfrm>
              <a:off x="1375275" y="1298826"/>
              <a:ext cx="10438765" cy="3307715"/>
            </a:xfrm>
            <a:custGeom>
              <a:avLst/>
              <a:gdLst/>
              <a:ahLst/>
              <a:cxnLst/>
              <a:rect l="l" t="t" r="r" b="b"/>
              <a:pathLst>
                <a:path w="10438765" h="3307715">
                  <a:moveTo>
                    <a:pt x="0" y="0"/>
                  </a:moveTo>
                  <a:lnTo>
                    <a:pt x="10438277" y="0"/>
                  </a:lnTo>
                  <a:lnTo>
                    <a:pt x="10438277" y="3307197"/>
                  </a:lnTo>
                  <a:lnTo>
                    <a:pt x="0" y="3307197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747612" y="3045627"/>
              <a:ext cx="759460" cy="1560830"/>
            </a:xfrm>
            <a:custGeom>
              <a:avLst/>
              <a:gdLst/>
              <a:ahLst/>
              <a:cxnLst/>
              <a:rect l="l" t="t" r="r" b="b"/>
              <a:pathLst>
                <a:path w="759460" h="1560829">
                  <a:moveTo>
                    <a:pt x="759146" y="0"/>
                  </a:moveTo>
                  <a:lnTo>
                    <a:pt x="0" y="0"/>
                  </a:lnTo>
                  <a:lnTo>
                    <a:pt x="0" y="1560396"/>
                  </a:lnTo>
                  <a:lnTo>
                    <a:pt x="759146" y="1560396"/>
                  </a:lnTo>
                  <a:lnTo>
                    <a:pt x="759146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747612" y="3045627"/>
              <a:ext cx="759460" cy="1560830"/>
            </a:xfrm>
            <a:custGeom>
              <a:avLst/>
              <a:gdLst/>
              <a:ahLst/>
              <a:cxnLst/>
              <a:rect l="l" t="t" r="r" b="b"/>
              <a:pathLst>
                <a:path w="759460" h="1560829">
                  <a:moveTo>
                    <a:pt x="0" y="0"/>
                  </a:moveTo>
                  <a:lnTo>
                    <a:pt x="759147" y="0"/>
                  </a:lnTo>
                  <a:lnTo>
                    <a:pt x="759147" y="1560396"/>
                  </a:lnTo>
                  <a:lnTo>
                    <a:pt x="0" y="156039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35266" y="3030595"/>
              <a:ext cx="759460" cy="1575435"/>
            </a:xfrm>
            <a:custGeom>
              <a:avLst/>
              <a:gdLst/>
              <a:ahLst/>
              <a:cxnLst/>
              <a:rect l="l" t="t" r="r" b="b"/>
              <a:pathLst>
                <a:path w="759459" h="1575435">
                  <a:moveTo>
                    <a:pt x="759148" y="0"/>
                  </a:moveTo>
                  <a:lnTo>
                    <a:pt x="0" y="0"/>
                  </a:lnTo>
                  <a:lnTo>
                    <a:pt x="0" y="1575427"/>
                  </a:lnTo>
                  <a:lnTo>
                    <a:pt x="759148" y="1575427"/>
                  </a:lnTo>
                  <a:lnTo>
                    <a:pt x="759148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35266" y="3030595"/>
              <a:ext cx="759460" cy="1575435"/>
            </a:xfrm>
            <a:custGeom>
              <a:avLst/>
              <a:gdLst/>
              <a:ahLst/>
              <a:cxnLst/>
              <a:rect l="l" t="t" r="r" b="b"/>
              <a:pathLst>
                <a:path w="759459" h="1575435">
                  <a:moveTo>
                    <a:pt x="0" y="0"/>
                  </a:moveTo>
                  <a:lnTo>
                    <a:pt x="759148" y="0"/>
                  </a:lnTo>
                  <a:lnTo>
                    <a:pt x="759148" y="1575428"/>
                  </a:lnTo>
                  <a:lnTo>
                    <a:pt x="0" y="157542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61160" y="2200655"/>
              <a:ext cx="9107805" cy="2405380"/>
            </a:xfrm>
            <a:custGeom>
              <a:avLst/>
              <a:gdLst/>
              <a:ahLst/>
              <a:cxnLst/>
              <a:rect l="l" t="t" r="r" b="b"/>
              <a:pathLst>
                <a:path w="9107805" h="2405379">
                  <a:moveTo>
                    <a:pt x="758952" y="1109472"/>
                  </a:moveTo>
                  <a:lnTo>
                    <a:pt x="0" y="1109472"/>
                  </a:lnTo>
                  <a:lnTo>
                    <a:pt x="0" y="2405367"/>
                  </a:lnTo>
                  <a:lnTo>
                    <a:pt x="758952" y="2405367"/>
                  </a:lnTo>
                  <a:lnTo>
                    <a:pt x="758952" y="1109472"/>
                  </a:lnTo>
                  <a:close/>
                </a:path>
                <a:path w="9107805" h="2405379">
                  <a:moveTo>
                    <a:pt x="7019544" y="502920"/>
                  </a:moveTo>
                  <a:lnTo>
                    <a:pt x="6260592" y="502920"/>
                  </a:lnTo>
                  <a:lnTo>
                    <a:pt x="6260592" y="2405367"/>
                  </a:lnTo>
                  <a:lnTo>
                    <a:pt x="7019544" y="2405367"/>
                  </a:lnTo>
                  <a:lnTo>
                    <a:pt x="7019544" y="502920"/>
                  </a:lnTo>
                  <a:close/>
                </a:path>
                <a:path w="9107805" h="2405379">
                  <a:moveTo>
                    <a:pt x="9107424" y="0"/>
                  </a:moveTo>
                  <a:lnTo>
                    <a:pt x="8348472" y="0"/>
                  </a:lnTo>
                  <a:lnTo>
                    <a:pt x="8348472" y="2405367"/>
                  </a:lnTo>
                  <a:lnTo>
                    <a:pt x="9107424" y="2405367"/>
                  </a:lnTo>
                  <a:lnTo>
                    <a:pt x="9107424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61159" y="2200655"/>
              <a:ext cx="9107805" cy="2405380"/>
            </a:xfrm>
            <a:custGeom>
              <a:avLst/>
              <a:gdLst/>
              <a:ahLst/>
              <a:cxnLst/>
              <a:rect l="l" t="t" r="r" b="b"/>
              <a:pathLst>
                <a:path w="9107805" h="2405379">
                  <a:moveTo>
                    <a:pt x="0" y="1109472"/>
                  </a:moveTo>
                  <a:lnTo>
                    <a:pt x="758952" y="1109472"/>
                  </a:lnTo>
                  <a:lnTo>
                    <a:pt x="758952" y="2405368"/>
                  </a:lnTo>
                  <a:lnTo>
                    <a:pt x="0" y="2405368"/>
                  </a:lnTo>
                  <a:lnTo>
                    <a:pt x="0" y="1109472"/>
                  </a:lnTo>
                  <a:close/>
                </a:path>
                <a:path w="9107805" h="2405379">
                  <a:moveTo>
                    <a:pt x="6260592" y="502920"/>
                  </a:moveTo>
                  <a:lnTo>
                    <a:pt x="7019544" y="502920"/>
                  </a:lnTo>
                  <a:lnTo>
                    <a:pt x="7019544" y="2405368"/>
                  </a:lnTo>
                  <a:lnTo>
                    <a:pt x="6260592" y="2405368"/>
                  </a:lnTo>
                  <a:lnTo>
                    <a:pt x="6260592" y="502920"/>
                  </a:lnTo>
                  <a:close/>
                </a:path>
                <a:path w="9107805" h="2405379">
                  <a:moveTo>
                    <a:pt x="8348472" y="0"/>
                  </a:moveTo>
                  <a:lnTo>
                    <a:pt x="9107424" y="0"/>
                  </a:lnTo>
                  <a:lnTo>
                    <a:pt x="9107424" y="2405368"/>
                  </a:lnTo>
                  <a:lnTo>
                    <a:pt x="8348472" y="2405368"/>
                  </a:lnTo>
                  <a:lnTo>
                    <a:pt x="8348472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20112" y="2548127"/>
              <a:ext cx="9107805" cy="2058035"/>
            </a:xfrm>
            <a:custGeom>
              <a:avLst/>
              <a:gdLst/>
              <a:ahLst/>
              <a:cxnLst/>
              <a:rect l="l" t="t" r="r" b="b"/>
              <a:pathLst>
                <a:path w="9107805" h="2058035">
                  <a:moveTo>
                    <a:pt x="758952" y="112776"/>
                  </a:moveTo>
                  <a:lnTo>
                    <a:pt x="0" y="112776"/>
                  </a:lnTo>
                  <a:lnTo>
                    <a:pt x="0" y="2057895"/>
                  </a:lnTo>
                  <a:lnTo>
                    <a:pt x="758952" y="2057895"/>
                  </a:lnTo>
                  <a:lnTo>
                    <a:pt x="758952" y="112776"/>
                  </a:lnTo>
                  <a:close/>
                </a:path>
                <a:path w="9107805" h="2058035">
                  <a:moveTo>
                    <a:pt x="2846832" y="554736"/>
                  </a:moveTo>
                  <a:lnTo>
                    <a:pt x="2087880" y="554736"/>
                  </a:lnTo>
                  <a:lnTo>
                    <a:pt x="2087880" y="2057895"/>
                  </a:lnTo>
                  <a:lnTo>
                    <a:pt x="2846832" y="2057895"/>
                  </a:lnTo>
                  <a:lnTo>
                    <a:pt x="2846832" y="554736"/>
                  </a:lnTo>
                  <a:close/>
                </a:path>
                <a:path w="9107805" h="2058035">
                  <a:moveTo>
                    <a:pt x="4934712" y="231648"/>
                  </a:moveTo>
                  <a:lnTo>
                    <a:pt x="4175760" y="231648"/>
                  </a:lnTo>
                  <a:lnTo>
                    <a:pt x="4175760" y="2057895"/>
                  </a:lnTo>
                  <a:lnTo>
                    <a:pt x="4934712" y="2057895"/>
                  </a:lnTo>
                  <a:lnTo>
                    <a:pt x="4934712" y="231648"/>
                  </a:lnTo>
                  <a:close/>
                </a:path>
                <a:path w="9107805" h="2058035">
                  <a:moveTo>
                    <a:pt x="7022592" y="0"/>
                  </a:moveTo>
                  <a:lnTo>
                    <a:pt x="6260592" y="0"/>
                  </a:lnTo>
                  <a:lnTo>
                    <a:pt x="6260592" y="2057895"/>
                  </a:lnTo>
                  <a:lnTo>
                    <a:pt x="7022592" y="2057895"/>
                  </a:lnTo>
                  <a:lnTo>
                    <a:pt x="7022592" y="0"/>
                  </a:lnTo>
                  <a:close/>
                </a:path>
                <a:path w="9107805" h="2058035">
                  <a:moveTo>
                    <a:pt x="9107424" y="554736"/>
                  </a:moveTo>
                  <a:lnTo>
                    <a:pt x="8348472" y="554736"/>
                  </a:lnTo>
                  <a:lnTo>
                    <a:pt x="8348472" y="2057895"/>
                  </a:lnTo>
                  <a:lnTo>
                    <a:pt x="9107424" y="2057895"/>
                  </a:lnTo>
                  <a:lnTo>
                    <a:pt x="9107424" y="554736"/>
                  </a:lnTo>
                  <a:close/>
                </a:path>
              </a:pathLst>
            </a:custGeom>
            <a:solidFill>
              <a:srgbClr val="3FC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20111" y="2548127"/>
              <a:ext cx="9107805" cy="2058035"/>
            </a:xfrm>
            <a:custGeom>
              <a:avLst/>
              <a:gdLst/>
              <a:ahLst/>
              <a:cxnLst/>
              <a:rect l="l" t="t" r="r" b="b"/>
              <a:pathLst>
                <a:path w="9107805" h="2058035">
                  <a:moveTo>
                    <a:pt x="0" y="112776"/>
                  </a:moveTo>
                  <a:lnTo>
                    <a:pt x="758952" y="112776"/>
                  </a:lnTo>
                  <a:lnTo>
                    <a:pt x="758952" y="2057896"/>
                  </a:lnTo>
                  <a:lnTo>
                    <a:pt x="0" y="2057896"/>
                  </a:lnTo>
                  <a:lnTo>
                    <a:pt x="0" y="112776"/>
                  </a:lnTo>
                  <a:close/>
                </a:path>
                <a:path w="9107805" h="2058035">
                  <a:moveTo>
                    <a:pt x="2087880" y="554736"/>
                  </a:moveTo>
                  <a:lnTo>
                    <a:pt x="2846832" y="554736"/>
                  </a:lnTo>
                  <a:lnTo>
                    <a:pt x="2846832" y="2057896"/>
                  </a:lnTo>
                  <a:lnTo>
                    <a:pt x="2087880" y="2057896"/>
                  </a:lnTo>
                  <a:lnTo>
                    <a:pt x="2087880" y="554736"/>
                  </a:lnTo>
                  <a:close/>
                </a:path>
                <a:path w="9107805" h="2058035">
                  <a:moveTo>
                    <a:pt x="4175760" y="231648"/>
                  </a:moveTo>
                  <a:lnTo>
                    <a:pt x="4934712" y="231648"/>
                  </a:lnTo>
                  <a:lnTo>
                    <a:pt x="4934712" y="2057896"/>
                  </a:lnTo>
                  <a:lnTo>
                    <a:pt x="4175760" y="2057896"/>
                  </a:lnTo>
                  <a:lnTo>
                    <a:pt x="4175760" y="231648"/>
                  </a:lnTo>
                  <a:close/>
                </a:path>
                <a:path w="9107805" h="2058035">
                  <a:moveTo>
                    <a:pt x="6260592" y="0"/>
                  </a:moveTo>
                  <a:lnTo>
                    <a:pt x="7022592" y="0"/>
                  </a:lnTo>
                  <a:lnTo>
                    <a:pt x="7022592" y="2057896"/>
                  </a:lnTo>
                  <a:lnTo>
                    <a:pt x="6260592" y="2057896"/>
                  </a:lnTo>
                  <a:lnTo>
                    <a:pt x="6260592" y="0"/>
                  </a:lnTo>
                  <a:close/>
                </a:path>
                <a:path w="9107805" h="2058035">
                  <a:moveTo>
                    <a:pt x="8348472" y="554736"/>
                  </a:moveTo>
                  <a:lnTo>
                    <a:pt x="9107424" y="554736"/>
                  </a:lnTo>
                  <a:lnTo>
                    <a:pt x="9107424" y="2057896"/>
                  </a:lnTo>
                  <a:lnTo>
                    <a:pt x="8348472" y="2057896"/>
                  </a:lnTo>
                  <a:lnTo>
                    <a:pt x="8348472" y="554736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75275" y="1298826"/>
              <a:ext cx="0" cy="3307715"/>
            </a:xfrm>
            <a:custGeom>
              <a:avLst/>
              <a:gdLst/>
              <a:ahLst/>
              <a:cxnLst/>
              <a:rect l="l" t="t" r="r" b="b"/>
              <a:pathLst>
                <a:path h="3307715">
                  <a:moveTo>
                    <a:pt x="0" y="3307197"/>
                  </a:moveTo>
                  <a:lnTo>
                    <a:pt x="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83920" y="1599481"/>
              <a:ext cx="91440" cy="3006725"/>
            </a:xfrm>
            <a:custGeom>
              <a:avLst/>
              <a:gdLst/>
              <a:ahLst/>
              <a:cxnLst/>
              <a:rect l="l" t="t" r="r" b="b"/>
              <a:pathLst>
                <a:path w="91440" h="3006725">
                  <a:moveTo>
                    <a:pt x="0" y="3006543"/>
                  </a:moveTo>
                  <a:lnTo>
                    <a:pt x="91355" y="3006543"/>
                  </a:lnTo>
                </a:path>
                <a:path w="91440" h="3006725">
                  <a:moveTo>
                    <a:pt x="0" y="2405591"/>
                  </a:moveTo>
                  <a:lnTo>
                    <a:pt x="91355" y="2405591"/>
                  </a:lnTo>
                </a:path>
                <a:path w="91440" h="3006725">
                  <a:moveTo>
                    <a:pt x="0" y="1805135"/>
                  </a:moveTo>
                  <a:lnTo>
                    <a:pt x="91355" y="1805135"/>
                  </a:lnTo>
                </a:path>
                <a:path w="91440" h="3006725">
                  <a:moveTo>
                    <a:pt x="0" y="1201631"/>
                  </a:moveTo>
                  <a:lnTo>
                    <a:pt x="91355" y="1201631"/>
                  </a:lnTo>
                </a:path>
                <a:path w="91440" h="3006725">
                  <a:moveTo>
                    <a:pt x="0" y="601175"/>
                  </a:moveTo>
                  <a:lnTo>
                    <a:pt x="91355" y="601175"/>
                  </a:lnTo>
                </a:path>
                <a:path w="91440" h="3006725">
                  <a:moveTo>
                    <a:pt x="0" y="0"/>
                  </a:moveTo>
                  <a:lnTo>
                    <a:pt x="913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75275" y="4606023"/>
              <a:ext cx="10438765" cy="0"/>
            </a:xfrm>
            <a:custGeom>
              <a:avLst/>
              <a:gdLst/>
              <a:ahLst/>
              <a:cxnLst/>
              <a:rect l="l" t="t" r="r" b="b"/>
              <a:pathLst>
                <a:path w="10438765">
                  <a:moveTo>
                    <a:pt x="0" y="0"/>
                  </a:moveTo>
                  <a:lnTo>
                    <a:pt x="10438277" y="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773242" y="2927603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43.1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60897" y="2662428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51.9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48553" y="2647188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52.4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36207" y="2321052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63.3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123863" y="1818132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80.0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32388" y="2278379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64.7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20045" y="2720340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50.0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07700" y="2400300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60.7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95356" y="2168652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68.4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883010" y="2720340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50.0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1624" y="1418844"/>
            <a:ext cx="444500" cy="3338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Segoe UI"/>
                <a:cs typeface="Segoe UI"/>
              </a:rPr>
              <a:t>100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25"/>
              </a:spcBef>
            </a:pPr>
            <a:r>
              <a:rPr sz="2000" spc="-25" dirty="0">
                <a:latin typeface="Segoe UI"/>
                <a:cs typeface="Segoe UI"/>
              </a:rPr>
              <a:t>80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55"/>
              </a:spcBef>
            </a:pPr>
            <a:r>
              <a:rPr sz="2000" spc="-25" dirty="0">
                <a:latin typeface="Segoe UI"/>
                <a:cs typeface="Segoe UI"/>
              </a:rPr>
              <a:t>60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25"/>
              </a:spcBef>
            </a:pPr>
            <a:r>
              <a:rPr sz="2000" spc="-25" dirty="0">
                <a:latin typeface="Segoe UI"/>
                <a:cs typeface="Segoe UI"/>
              </a:rPr>
              <a:t>40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30"/>
              </a:spcBef>
            </a:pPr>
            <a:r>
              <a:rPr sz="2000" spc="-25" dirty="0">
                <a:latin typeface="Segoe UI"/>
                <a:cs typeface="Segoe UI"/>
              </a:rPr>
              <a:t>20</a:t>
            </a:r>
            <a:endParaRPr sz="2000">
              <a:latin typeface="Segoe UI"/>
              <a:cs typeface="Segoe UI"/>
            </a:endParaRPr>
          </a:p>
          <a:p>
            <a:pPr marR="13335" algn="r">
              <a:lnSpc>
                <a:spcPct val="100000"/>
              </a:lnSpc>
              <a:spcBef>
                <a:spcPts val="2350"/>
              </a:spcBef>
            </a:pPr>
            <a:r>
              <a:rPr sz="2000" spc="-50" dirty="0">
                <a:latin typeface="Segoe UI"/>
                <a:cs typeface="Segoe UI"/>
              </a:rPr>
              <a:t>0</a:t>
            </a:r>
            <a:endParaRPr sz="2000">
              <a:latin typeface="Segoe UI"/>
              <a:cs typeface="Segoe U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374515" y="5017057"/>
            <a:ext cx="10440035" cy="640080"/>
            <a:chOff x="1374515" y="5017057"/>
            <a:chExt cx="10440035" cy="640080"/>
          </a:xfrm>
        </p:grpSpPr>
        <p:sp>
          <p:nvSpPr>
            <p:cNvPr id="27" name="object 27"/>
            <p:cNvSpPr/>
            <p:nvPr/>
          </p:nvSpPr>
          <p:spPr>
            <a:xfrm>
              <a:off x="1374515" y="5017057"/>
              <a:ext cx="1837689" cy="565785"/>
            </a:xfrm>
            <a:custGeom>
              <a:avLst/>
              <a:gdLst/>
              <a:ahLst/>
              <a:cxnLst/>
              <a:rect l="l" t="t" r="r" b="b"/>
              <a:pathLst>
                <a:path w="1837689" h="565785">
                  <a:moveTo>
                    <a:pt x="1837296" y="0"/>
                  </a:moveTo>
                  <a:lnTo>
                    <a:pt x="0" y="0"/>
                  </a:lnTo>
                  <a:lnTo>
                    <a:pt x="0" y="565378"/>
                  </a:lnTo>
                  <a:lnTo>
                    <a:pt x="1837296" y="565378"/>
                  </a:lnTo>
                  <a:lnTo>
                    <a:pt x="1837296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11812" y="5017057"/>
              <a:ext cx="3340768" cy="56537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52580" y="5017057"/>
              <a:ext cx="5261476" cy="56537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8047" y="5035296"/>
              <a:ext cx="1048512" cy="621792"/>
            </a:xfrm>
            <a:prstGeom prst="rect">
              <a:avLst/>
            </a:prstGeom>
          </p:spPr>
        </p:pic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9" dirty="0"/>
              <a:t>Structural</a:t>
            </a:r>
            <a:r>
              <a:rPr spc="-1675" dirty="0"/>
              <a:t> </a:t>
            </a:r>
            <a:r>
              <a:rPr dirty="0"/>
              <a:t>Changes</a:t>
            </a:r>
            <a:r>
              <a:rPr spc="-1664" dirty="0"/>
              <a:t> </a:t>
            </a:r>
            <a:r>
              <a:rPr spc="100" dirty="0"/>
              <a:t>on</a:t>
            </a:r>
            <a:r>
              <a:rPr spc="-1660" dirty="0"/>
              <a:t> </a:t>
            </a:r>
            <a:r>
              <a:rPr spc="50" dirty="0"/>
              <a:t>TTE</a:t>
            </a:r>
            <a:r>
              <a:rPr spc="-1660" dirty="0"/>
              <a:t> </a:t>
            </a:r>
            <a:r>
              <a:rPr dirty="0"/>
              <a:t>by</a:t>
            </a:r>
            <a:r>
              <a:rPr spc="-1670" dirty="0"/>
              <a:t> </a:t>
            </a:r>
            <a:r>
              <a:rPr spc="-500" dirty="0"/>
              <a:t>Systolic</a:t>
            </a:r>
            <a:r>
              <a:rPr spc="-1664" dirty="0"/>
              <a:t> </a:t>
            </a:r>
            <a:r>
              <a:rPr spc="245" dirty="0"/>
              <a:t>BP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162406" y="5729732"/>
            <a:ext cx="48450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Segoe UI"/>
                <a:cs typeface="Segoe UI"/>
              </a:rPr>
              <a:t>Systolic</a:t>
            </a:r>
            <a:r>
              <a:rPr sz="2400" b="1" spc="-70" dirty="0">
                <a:latin typeface="Segoe UI"/>
                <a:cs typeface="Segoe UI"/>
              </a:rPr>
              <a:t> </a:t>
            </a:r>
            <a:r>
              <a:rPr sz="2400" b="1" dirty="0">
                <a:latin typeface="Segoe UI"/>
                <a:cs typeface="Segoe UI"/>
              </a:rPr>
              <a:t>BP</a:t>
            </a:r>
            <a:r>
              <a:rPr sz="2400" b="1" spc="-65" dirty="0">
                <a:latin typeface="Segoe UI"/>
                <a:cs typeface="Segoe UI"/>
              </a:rPr>
              <a:t> </a:t>
            </a:r>
            <a:r>
              <a:rPr sz="2400" b="1" dirty="0">
                <a:latin typeface="Segoe UI"/>
                <a:cs typeface="Segoe UI"/>
              </a:rPr>
              <a:t>at</a:t>
            </a:r>
            <a:r>
              <a:rPr sz="2400" b="1" spc="-65" dirty="0">
                <a:latin typeface="Segoe UI"/>
                <a:cs typeface="Segoe UI"/>
              </a:rPr>
              <a:t> </a:t>
            </a:r>
            <a:r>
              <a:rPr sz="2400" b="1" dirty="0">
                <a:latin typeface="Segoe UI"/>
                <a:cs typeface="Segoe UI"/>
              </a:rPr>
              <a:t>Screening</a:t>
            </a:r>
            <a:r>
              <a:rPr sz="2400" b="1" baseline="24305" dirty="0">
                <a:latin typeface="Segoe UI"/>
                <a:cs typeface="Segoe UI"/>
              </a:rPr>
              <a:t>*</a:t>
            </a:r>
            <a:r>
              <a:rPr sz="2400" b="1" spc="-82" baseline="24305" dirty="0">
                <a:latin typeface="Segoe UI"/>
                <a:cs typeface="Segoe UI"/>
              </a:rPr>
              <a:t> </a:t>
            </a:r>
            <a:r>
              <a:rPr sz="2400" b="1" spc="-10" dirty="0">
                <a:latin typeface="Segoe UI"/>
                <a:cs typeface="Segoe UI"/>
              </a:rPr>
              <a:t>(mmHg)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8232" y="1453971"/>
            <a:ext cx="397510" cy="3033395"/>
          </a:xfrm>
          <a:prstGeom prst="rect">
            <a:avLst/>
          </a:prstGeom>
        </p:spPr>
        <p:txBody>
          <a:bodyPr vert="vert270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200" b="1" dirty="0">
                <a:latin typeface="Segoe UI"/>
                <a:cs typeface="Segoe UI"/>
              </a:rPr>
              <a:t>%</a:t>
            </a:r>
            <a:r>
              <a:rPr sz="2200" b="1" spc="-2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w/</a:t>
            </a:r>
            <a:r>
              <a:rPr sz="2200" b="1" spc="-2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an</a:t>
            </a:r>
            <a:r>
              <a:rPr sz="2200" b="1" spc="-3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Abnormal</a:t>
            </a:r>
            <a:r>
              <a:rPr sz="2200" b="1" spc="-25" dirty="0">
                <a:latin typeface="Segoe UI"/>
                <a:cs typeface="Segoe UI"/>
              </a:rPr>
              <a:t> TTE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22572" y="6344411"/>
            <a:ext cx="9625330" cy="44323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86995" marR="30480" indent="-49530">
              <a:lnSpc>
                <a:spcPts val="1610"/>
              </a:lnSpc>
              <a:spcBef>
                <a:spcPts val="210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BP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was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unmeasurable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in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1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participant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because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his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arm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was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too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large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for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available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cuff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sizes;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reported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history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of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spc="-20" dirty="0">
                <a:latin typeface="Segoe UI"/>
                <a:cs typeface="Segoe UI"/>
              </a:rPr>
              <a:t>HTN; </a:t>
            </a:r>
            <a:r>
              <a:rPr sz="1400" dirty="0">
                <a:latin typeface="Segoe UI"/>
                <a:cs typeface="Segoe UI"/>
              </a:rPr>
              <a:t>Of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11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NFL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players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w/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structural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changes</a:t>
            </a:r>
            <a:r>
              <a:rPr sz="1400" spc="-1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and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systolic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BP&lt;120mmHg,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10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had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CVD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or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risk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factor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history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15660" y="4480052"/>
            <a:ext cx="1412875" cy="98044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25"/>
              </a:spcBef>
              <a:tabLst>
                <a:tab pos="810895" algn="l"/>
              </a:tabLst>
            </a:pPr>
            <a:r>
              <a:rPr sz="1800" spc="-20" dirty="0">
                <a:latin typeface="Segoe UI"/>
                <a:cs typeface="Segoe UI"/>
              </a:rPr>
              <a:t>N=51</a:t>
            </a:r>
            <a:r>
              <a:rPr sz="1800" dirty="0">
                <a:latin typeface="Segoe UI"/>
                <a:cs typeface="Segoe UI"/>
              </a:rPr>
              <a:t>	</a:t>
            </a:r>
            <a:r>
              <a:rPr sz="1800" spc="-20" dirty="0">
                <a:latin typeface="Segoe UI"/>
                <a:cs typeface="Segoe UI"/>
              </a:rPr>
              <a:t>N=17</a:t>
            </a:r>
            <a:endParaRPr sz="18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1495"/>
              </a:spcBef>
            </a:pPr>
            <a:r>
              <a:rPr sz="2200" b="1" spc="-20" dirty="0">
                <a:solidFill>
                  <a:srgbClr val="FFFFFF"/>
                </a:solidFill>
                <a:latin typeface="Segoe UI"/>
                <a:cs typeface="Segoe UI"/>
              </a:rPr>
              <a:t>&lt;120</a:t>
            </a:r>
            <a:endParaRPr sz="2200">
              <a:latin typeface="Segoe UI"/>
              <a:cs typeface="Segoe U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3803903" y="5035295"/>
            <a:ext cx="3529965" cy="622300"/>
            <a:chOff x="3803903" y="5035295"/>
            <a:chExt cx="3529965" cy="622300"/>
          </a:xfrm>
        </p:grpSpPr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3903" y="5035295"/>
              <a:ext cx="853439" cy="621792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85487" y="5035295"/>
              <a:ext cx="484632" cy="621792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98263" y="5035295"/>
              <a:ext cx="853439" cy="62179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85687" y="5035295"/>
              <a:ext cx="853439" cy="62179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67271" y="5035295"/>
              <a:ext cx="484631" cy="621792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80047" y="5035295"/>
              <a:ext cx="853440" cy="621792"/>
            </a:xfrm>
            <a:prstGeom prst="rect">
              <a:avLst/>
            </a:prstGeom>
          </p:spPr>
        </p:pic>
      </p:grpSp>
      <p:sp>
        <p:nvSpPr>
          <p:cNvPr id="43" name="object 43"/>
          <p:cNvSpPr txBox="1"/>
          <p:nvPr/>
        </p:nvSpPr>
        <p:spPr>
          <a:xfrm>
            <a:off x="3211812" y="4468968"/>
            <a:ext cx="4157345" cy="99186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582295" algn="ctr">
              <a:lnSpc>
                <a:spcPct val="100000"/>
              </a:lnSpc>
              <a:spcBef>
                <a:spcPts val="1360"/>
              </a:spcBef>
              <a:tabLst>
                <a:tab pos="1393190" algn="l"/>
                <a:tab pos="2620010" algn="l"/>
              </a:tabLst>
            </a:pPr>
            <a:r>
              <a:rPr sz="1800" spc="-20" dirty="0">
                <a:latin typeface="Segoe UI"/>
                <a:cs typeface="Segoe UI"/>
              </a:rPr>
              <a:t>N=79</a:t>
            </a:r>
            <a:r>
              <a:rPr sz="1800" dirty="0">
                <a:latin typeface="Segoe UI"/>
                <a:cs typeface="Segoe UI"/>
              </a:rPr>
              <a:t>	</a:t>
            </a:r>
            <a:r>
              <a:rPr sz="1800" spc="-20" dirty="0">
                <a:latin typeface="Segoe UI"/>
                <a:cs typeface="Segoe UI"/>
              </a:rPr>
              <a:t>N=48</a:t>
            </a:r>
            <a:r>
              <a:rPr sz="1800" dirty="0">
                <a:latin typeface="Segoe UI"/>
                <a:cs typeface="Segoe UI"/>
              </a:rPr>
              <a:t>	N=212</a:t>
            </a:r>
            <a:r>
              <a:rPr sz="1800" spc="330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N=122</a:t>
            </a:r>
            <a:endParaRPr sz="1800">
              <a:latin typeface="Segoe UI"/>
              <a:cs typeface="Segoe UI"/>
            </a:endParaRPr>
          </a:p>
          <a:p>
            <a:pPr marL="529590" algn="ctr">
              <a:lnSpc>
                <a:spcPct val="100000"/>
              </a:lnSpc>
              <a:spcBef>
                <a:spcPts val="1545"/>
              </a:spcBef>
              <a:tabLst>
                <a:tab pos="2609850" algn="l"/>
              </a:tabLst>
            </a:pPr>
            <a:r>
              <a:rPr sz="2200" b="1" spc="-10" dirty="0">
                <a:solidFill>
                  <a:srgbClr val="FFFFFF"/>
                </a:solidFill>
                <a:latin typeface="Segoe UI"/>
                <a:cs typeface="Segoe UI"/>
              </a:rPr>
              <a:t>120-</a:t>
            </a:r>
            <a:r>
              <a:rPr sz="2200" b="1" spc="-25" dirty="0">
                <a:solidFill>
                  <a:srgbClr val="FFFFFF"/>
                </a:solidFill>
                <a:latin typeface="Segoe UI"/>
                <a:cs typeface="Segoe UI"/>
              </a:rPr>
              <a:t>129</a:t>
            </a:r>
            <a:r>
              <a:rPr sz="2200" b="1" dirty="0">
                <a:solidFill>
                  <a:srgbClr val="FFFFFF"/>
                </a:solidFill>
                <a:latin typeface="Segoe UI"/>
                <a:cs typeface="Segoe UI"/>
              </a:rPr>
              <a:t>	</a:t>
            </a:r>
            <a:r>
              <a:rPr sz="2200" b="1" spc="-10" dirty="0">
                <a:solidFill>
                  <a:srgbClr val="FFFFFF"/>
                </a:solidFill>
                <a:latin typeface="Segoe UI"/>
                <a:cs typeface="Segoe UI"/>
              </a:rPr>
              <a:t>130-</a:t>
            </a:r>
            <a:r>
              <a:rPr sz="2200" b="1" spc="-25" dirty="0">
                <a:solidFill>
                  <a:srgbClr val="FFFFFF"/>
                </a:solidFill>
                <a:latin typeface="Segoe UI"/>
                <a:cs typeface="Segoe UI"/>
              </a:rPr>
              <a:t>149</a:t>
            </a:r>
            <a:endParaRPr sz="2200">
              <a:latin typeface="Segoe UI"/>
              <a:cs typeface="Segoe UI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7967471" y="5035295"/>
            <a:ext cx="1447800" cy="622300"/>
            <a:chOff x="7967471" y="5035295"/>
            <a:chExt cx="1447800" cy="622300"/>
          </a:xfrm>
        </p:grpSpPr>
        <p:pic>
          <p:nvPicPr>
            <p:cNvPr id="45" name="object 4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967471" y="5035295"/>
              <a:ext cx="853440" cy="621792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49055" y="5035295"/>
              <a:ext cx="484631" cy="621792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561831" y="5035295"/>
              <a:ext cx="853440" cy="621792"/>
            </a:xfrm>
            <a:prstGeom prst="rect">
              <a:avLst/>
            </a:prstGeom>
          </p:spPr>
        </p:pic>
      </p:grpSp>
      <p:sp>
        <p:nvSpPr>
          <p:cNvPr id="48" name="object 48"/>
          <p:cNvSpPr txBox="1"/>
          <p:nvPr/>
        </p:nvSpPr>
        <p:spPr>
          <a:xfrm>
            <a:off x="7909256" y="4468968"/>
            <a:ext cx="1474470" cy="99186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60"/>
              </a:spcBef>
              <a:tabLst>
                <a:tab pos="872490" algn="l"/>
              </a:tabLst>
            </a:pPr>
            <a:r>
              <a:rPr sz="1800" spc="-10" dirty="0">
                <a:latin typeface="Segoe UI"/>
                <a:cs typeface="Segoe UI"/>
              </a:rPr>
              <a:t>N=150</a:t>
            </a:r>
            <a:r>
              <a:rPr sz="1800" dirty="0">
                <a:latin typeface="Segoe UI"/>
                <a:cs typeface="Segoe UI"/>
              </a:rPr>
              <a:t>	</a:t>
            </a:r>
            <a:r>
              <a:rPr sz="1800" spc="-20" dirty="0">
                <a:latin typeface="Segoe UI"/>
                <a:cs typeface="Segoe UI"/>
              </a:rPr>
              <a:t>N=95</a:t>
            </a:r>
            <a:endParaRPr sz="1800">
              <a:latin typeface="Segoe UI"/>
              <a:cs typeface="Segoe UI"/>
            </a:endParaRPr>
          </a:p>
          <a:p>
            <a:pPr marL="62865" algn="ctr">
              <a:lnSpc>
                <a:spcPct val="100000"/>
              </a:lnSpc>
              <a:spcBef>
                <a:spcPts val="1545"/>
              </a:spcBef>
            </a:pPr>
            <a:r>
              <a:rPr sz="2200" b="1" spc="-10" dirty="0">
                <a:solidFill>
                  <a:srgbClr val="FFFFFF"/>
                </a:solidFill>
                <a:latin typeface="Segoe UI"/>
                <a:cs typeface="Segoe UI"/>
              </a:rPr>
              <a:t>150-</a:t>
            </a:r>
            <a:r>
              <a:rPr sz="2200" b="1" spc="-25" dirty="0">
                <a:solidFill>
                  <a:srgbClr val="FFFFFF"/>
                </a:solidFill>
                <a:latin typeface="Segoe UI"/>
                <a:cs typeface="Segoe UI"/>
              </a:rPr>
              <a:t>200</a:t>
            </a:r>
            <a:endParaRPr sz="2200">
              <a:latin typeface="Segoe UI"/>
              <a:cs typeface="Segoe UI"/>
            </a:endParaRPr>
          </a:p>
        </p:txBody>
      </p:sp>
      <p:pic>
        <p:nvPicPr>
          <p:cNvPr id="49" name="object 4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265664" y="5035295"/>
            <a:ext cx="1051559" cy="621792"/>
          </a:xfrm>
          <a:prstGeom prst="rect">
            <a:avLst/>
          </a:prstGeom>
        </p:spPr>
      </p:pic>
      <p:sp>
        <p:nvSpPr>
          <p:cNvPr id="50" name="object 50"/>
          <p:cNvSpPr txBox="1"/>
          <p:nvPr/>
        </p:nvSpPr>
        <p:spPr>
          <a:xfrm>
            <a:off x="10118107" y="4468968"/>
            <a:ext cx="1288415" cy="991869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60"/>
              </a:spcBef>
              <a:tabLst>
                <a:tab pos="810895" algn="l"/>
              </a:tabLst>
            </a:pPr>
            <a:r>
              <a:rPr sz="1800" spc="-25" dirty="0">
                <a:latin typeface="Segoe UI"/>
                <a:cs typeface="Segoe UI"/>
              </a:rPr>
              <a:t>N=5</a:t>
            </a:r>
            <a:r>
              <a:rPr sz="1800" dirty="0">
                <a:latin typeface="Segoe UI"/>
                <a:cs typeface="Segoe UI"/>
              </a:rPr>
              <a:t>	</a:t>
            </a:r>
            <a:r>
              <a:rPr sz="1800" spc="-25" dirty="0">
                <a:latin typeface="Segoe UI"/>
                <a:cs typeface="Segoe UI"/>
              </a:rPr>
              <a:t>N=2</a:t>
            </a:r>
            <a:endParaRPr sz="1800">
              <a:latin typeface="Segoe UI"/>
              <a:cs typeface="Segoe UI"/>
            </a:endParaRPr>
          </a:p>
          <a:p>
            <a:pPr marL="32384" algn="ctr">
              <a:lnSpc>
                <a:spcPct val="100000"/>
              </a:lnSpc>
              <a:spcBef>
                <a:spcPts val="1545"/>
              </a:spcBef>
            </a:pPr>
            <a:r>
              <a:rPr sz="2200" b="1" spc="-20" dirty="0">
                <a:solidFill>
                  <a:srgbClr val="FFFFFF"/>
                </a:solidFill>
                <a:latin typeface="Segoe UI"/>
                <a:cs typeface="Segoe UI"/>
              </a:rPr>
              <a:t>≥200</a:t>
            </a:r>
            <a:endParaRPr sz="2200">
              <a:latin typeface="Segoe UI"/>
              <a:cs typeface="Segoe UI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344924" y="1431381"/>
            <a:ext cx="8386445" cy="4308475"/>
            <a:chOff x="1344924" y="1431381"/>
            <a:chExt cx="8386445" cy="4308475"/>
          </a:xfrm>
        </p:grpSpPr>
        <p:sp>
          <p:nvSpPr>
            <p:cNvPr id="52" name="object 52"/>
            <p:cNvSpPr/>
            <p:nvPr/>
          </p:nvSpPr>
          <p:spPr>
            <a:xfrm>
              <a:off x="1519025" y="1701312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3FCD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519025" y="1701312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303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519025" y="1437731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519025" y="1437731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5303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429000" y="5017057"/>
              <a:ext cx="0" cy="548640"/>
            </a:xfrm>
            <a:custGeom>
              <a:avLst/>
              <a:gdLst/>
              <a:ahLst/>
              <a:cxnLst/>
              <a:rect l="l" t="t" r="r" b="b"/>
              <a:pathLst>
                <a:path h="548639">
                  <a:moveTo>
                    <a:pt x="0" y="0"/>
                  </a:moveTo>
                  <a:lnTo>
                    <a:pt x="1" y="54864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543550" y="5017057"/>
              <a:ext cx="0" cy="548640"/>
            </a:xfrm>
            <a:custGeom>
              <a:avLst/>
              <a:gdLst/>
              <a:ahLst/>
              <a:cxnLst/>
              <a:rect l="l" t="t" r="r" b="b"/>
              <a:pathLst>
                <a:path h="548639">
                  <a:moveTo>
                    <a:pt x="0" y="0"/>
                  </a:moveTo>
                  <a:lnTo>
                    <a:pt x="1" y="54864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607300" y="5017057"/>
              <a:ext cx="0" cy="548640"/>
            </a:xfrm>
            <a:custGeom>
              <a:avLst/>
              <a:gdLst/>
              <a:ahLst/>
              <a:cxnLst/>
              <a:rect l="l" t="t" r="r" b="b"/>
              <a:pathLst>
                <a:path h="548639">
                  <a:moveTo>
                    <a:pt x="0" y="0"/>
                  </a:moveTo>
                  <a:lnTo>
                    <a:pt x="1" y="54864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728200" y="5017057"/>
              <a:ext cx="0" cy="548640"/>
            </a:xfrm>
            <a:custGeom>
              <a:avLst/>
              <a:gdLst/>
              <a:ahLst/>
              <a:cxnLst/>
              <a:rect l="l" t="t" r="r" b="b"/>
              <a:pathLst>
                <a:path h="548639">
                  <a:moveTo>
                    <a:pt x="0" y="0"/>
                  </a:moveTo>
                  <a:lnTo>
                    <a:pt x="1" y="54864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373499" y="2093121"/>
              <a:ext cx="2070735" cy="3617595"/>
            </a:xfrm>
            <a:custGeom>
              <a:avLst/>
              <a:gdLst/>
              <a:ahLst/>
              <a:cxnLst/>
              <a:rect l="l" t="t" r="r" b="b"/>
              <a:pathLst>
                <a:path w="2070735" h="3617595">
                  <a:moveTo>
                    <a:pt x="0" y="0"/>
                  </a:moveTo>
                  <a:lnTo>
                    <a:pt x="2070315" y="0"/>
                  </a:lnTo>
                  <a:lnTo>
                    <a:pt x="2070315" y="3617599"/>
                  </a:lnTo>
                  <a:lnTo>
                    <a:pt x="0" y="3617599"/>
                  </a:lnTo>
                  <a:lnTo>
                    <a:pt x="0" y="0"/>
                  </a:lnTo>
                  <a:close/>
                </a:path>
              </a:pathLst>
            </a:custGeom>
            <a:ln w="5715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1802696" y="1368044"/>
            <a:ext cx="1867535" cy="571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2140"/>
              </a:lnSpc>
              <a:spcBef>
                <a:spcPts val="185"/>
              </a:spcBef>
            </a:pPr>
            <a:r>
              <a:rPr sz="1800" dirty="0">
                <a:latin typeface="Segoe UI"/>
                <a:cs typeface="Segoe UI"/>
              </a:rPr>
              <a:t>All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Screened </a:t>
            </a:r>
            <a:r>
              <a:rPr sz="1800" dirty="0">
                <a:latin typeface="Segoe UI"/>
                <a:cs typeface="Segoe UI"/>
              </a:rPr>
              <a:t>Former</a:t>
            </a:r>
            <a:r>
              <a:rPr sz="1800" spc="-3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NFL</a:t>
            </a:r>
            <a:r>
              <a:rPr sz="1800" spc="-30" dirty="0">
                <a:latin typeface="Segoe UI"/>
                <a:cs typeface="Segoe UI"/>
              </a:rPr>
              <a:t> </a:t>
            </a:r>
            <a:r>
              <a:rPr sz="1800" spc="-10" dirty="0">
                <a:latin typeface="Segoe UI"/>
                <a:cs typeface="Segoe UI"/>
              </a:rPr>
              <a:t>Player</a:t>
            </a:r>
            <a:endParaRPr sz="1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34" dirty="0"/>
              <a:t>Disclosures:</a:t>
            </a:r>
            <a:r>
              <a:rPr spc="-1660" dirty="0"/>
              <a:t> </a:t>
            </a:r>
            <a:r>
              <a:rPr spc="-200" dirty="0"/>
              <a:t>Michael</a:t>
            </a:r>
            <a:r>
              <a:rPr spc="-1660" dirty="0"/>
              <a:t> </a:t>
            </a:r>
            <a:r>
              <a:rPr spc="100" dirty="0"/>
              <a:t>Amponsah,</a:t>
            </a:r>
            <a:r>
              <a:rPr spc="-1655" dirty="0"/>
              <a:t> </a:t>
            </a:r>
            <a:r>
              <a:rPr spc="955" dirty="0"/>
              <a:t>MD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067" y="1655571"/>
            <a:ext cx="34950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36220">
              <a:lnSpc>
                <a:spcPct val="100000"/>
              </a:lnSpc>
              <a:spcBef>
                <a:spcPts val="100"/>
              </a:spcBef>
              <a:buClr>
                <a:srgbClr val="AD0E28"/>
              </a:buClr>
              <a:buSzPct val="73214"/>
              <a:buFont typeface="Segoe UI Symbol"/>
              <a:buChar char="■"/>
              <a:tabLst>
                <a:tab pos="240029" algn="l"/>
              </a:tabLst>
            </a:pPr>
            <a:r>
              <a:rPr sz="2800" dirty="0">
                <a:latin typeface="Segoe UI"/>
                <a:cs typeface="Segoe UI"/>
              </a:rPr>
              <a:t>Edwards</a:t>
            </a:r>
            <a:r>
              <a:rPr sz="2800" spc="-120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Lifesciences</a:t>
            </a:r>
            <a:endParaRPr sz="2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5396" y="3"/>
            <a:ext cx="12217400" cy="6858000"/>
            <a:chOff x="-25396" y="3"/>
            <a:chExt cx="12217400" cy="6858000"/>
          </a:xfrm>
        </p:grpSpPr>
        <p:sp>
          <p:nvSpPr>
            <p:cNvPr id="3" name="object 3"/>
            <p:cNvSpPr/>
            <p:nvPr/>
          </p:nvSpPr>
          <p:spPr>
            <a:xfrm>
              <a:off x="1375275" y="1298826"/>
              <a:ext cx="10438765" cy="3307715"/>
            </a:xfrm>
            <a:custGeom>
              <a:avLst/>
              <a:gdLst/>
              <a:ahLst/>
              <a:cxnLst/>
              <a:rect l="l" t="t" r="r" b="b"/>
              <a:pathLst>
                <a:path w="10438765" h="3307715">
                  <a:moveTo>
                    <a:pt x="0" y="0"/>
                  </a:moveTo>
                  <a:lnTo>
                    <a:pt x="10438277" y="0"/>
                  </a:lnTo>
                  <a:lnTo>
                    <a:pt x="10438277" y="3307197"/>
                  </a:lnTo>
                  <a:lnTo>
                    <a:pt x="0" y="3307197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29168" y="2787065"/>
              <a:ext cx="1265555" cy="1819275"/>
            </a:xfrm>
            <a:custGeom>
              <a:avLst/>
              <a:gdLst/>
              <a:ahLst/>
              <a:cxnLst/>
              <a:rect l="l" t="t" r="r" b="b"/>
              <a:pathLst>
                <a:path w="1265554" h="1819275">
                  <a:moveTo>
                    <a:pt x="1265246" y="0"/>
                  </a:moveTo>
                  <a:lnTo>
                    <a:pt x="0" y="0"/>
                  </a:lnTo>
                  <a:lnTo>
                    <a:pt x="0" y="1818957"/>
                  </a:lnTo>
                  <a:lnTo>
                    <a:pt x="1265246" y="1818957"/>
                  </a:lnTo>
                  <a:lnTo>
                    <a:pt x="1265246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29168" y="2787065"/>
              <a:ext cx="1265555" cy="1819275"/>
            </a:xfrm>
            <a:custGeom>
              <a:avLst/>
              <a:gdLst/>
              <a:ahLst/>
              <a:cxnLst/>
              <a:rect l="l" t="t" r="r" b="b"/>
              <a:pathLst>
                <a:path w="1265554" h="1819275">
                  <a:moveTo>
                    <a:pt x="0" y="0"/>
                  </a:moveTo>
                  <a:lnTo>
                    <a:pt x="1265246" y="0"/>
                  </a:lnTo>
                  <a:lnTo>
                    <a:pt x="1265246" y="1818958"/>
                  </a:lnTo>
                  <a:lnTo>
                    <a:pt x="0" y="181895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808594" y="2666804"/>
              <a:ext cx="1265555" cy="1939289"/>
            </a:xfrm>
            <a:custGeom>
              <a:avLst/>
              <a:gdLst/>
              <a:ahLst/>
              <a:cxnLst/>
              <a:rect l="l" t="t" r="r" b="b"/>
              <a:pathLst>
                <a:path w="1265554" h="1939289">
                  <a:moveTo>
                    <a:pt x="1265245" y="0"/>
                  </a:moveTo>
                  <a:lnTo>
                    <a:pt x="0" y="0"/>
                  </a:lnTo>
                  <a:lnTo>
                    <a:pt x="0" y="1939218"/>
                  </a:lnTo>
                  <a:lnTo>
                    <a:pt x="1265245" y="1939218"/>
                  </a:lnTo>
                  <a:lnTo>
                    <a:pt x="1265245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808594" y="2666804"/>
              <a:ext cx="1265555" cy="1939289"/>
            </a:xfrm>
            <a:custGeom>
              <a:avLst/>
              <a:gdLst/>
              <a:ahLst/>
              <a:cxnLst/>
              <a:rect l="l" t="t" r="r" b="b"/>
              <a:pathLst>
                <a:path w="1265554" h="1939289">
                  <a:moveTo>
                    <a:pt x="0" y="0"/>
                  </a:moveTo>
                  <a:lnTo>
                    <a:pt x="1265246" y="0"/>
                  </a:lnTo>
                  <a:lnTo>
                    <a:pt x="1265246" y="1939220"/>
                  </a:lnTo>
                  <a:lnTo>
                    <a:pt x="0" y="193922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50136" y="2859022"/>
              <a:ext cx="1264920" cy="1747520"/>
            </a:xfrm>
            <a:custGeom>
              <a:avLst/>
              <a:gdLst/>
              <a:ahLst/>
              <a:cxnLst/>
              <a:rect l="l" t="t" r="r" b="b"/>
              <a:pathLst>
                <a:path w="1264920" h="1747520">
                  <a:moveTo>
                    <a:pt x="1264920" y="0"/>
                  </a:moveTo>
                  <a:lnTo>
                    <a:pt x="0" y="0"/>
                  </a:lnTo>
                  <a:lnTo>
                    <a:pt x="0" y="1747000"/>
                  </a:lnTo>
                  <a:lnTo>
                    <a:pt x="1264920" y="1747000"/>
                  </a:lnTo>
                  <a:lnTo>
                    <a:pt x="1264920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50135" y="2859023"/>
              <a:ext cx="1264920" cy="1747520"/>
            </a:xfrm>
            <a:custGeom>
              <a:avLst/>
              <a:gdLst/>
              <a:ahLst/>
              <a:cxnLst/>
              <a:rect l="l" t="t" r="r" b="b"/>
              <a:pathLst>
                <a:path w="1264920" h="1747520">
                  <a:moveTo>
                    <a:pt x="0" y="0"/>
                  </a:moveTo>
                  <a:lnTo>
                    <a:pt x="1264920" y="0"/>
                  </a:lnTo>
                  <a:lnTo>
                    <a:pt x="1264920" y="1747000"/>
                  </a:lnTo>
                  <a:lnTo>
                    <a:pt x="0" y="17470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15056" y="3133343"/>
              <a:ext cx="8223884" cy="1473200"/>
            </a:xfrm>
            <a:custGeom>
              <a:avLst/>
              <a:gdLst/>
              <a:ahLst/>
              <a:cxnLst/>
              <a:rect l="l" t="t" r="r" b="b"/>
              <a:pathLst>
                <a:path w="8223884" h="1473200">
                  <a:moveTo>
                    <a:pt x="1264920" y="6096"/>
                  </a:moveTo>
                  <a:lnTo>
                    <a:pt x="0" y="6096"/>
                  </a:lnTo>
                  <a:lnTo>
                    <a:pt x="0" y="1472679"/>
                  </a:lnTo>
                  <a:lnTo>
                    <a:pt x="1264920" y="1472679"/>
                  </a:lnTo>
                  <a:lnTo>
                    <a:pt x="1264920" y="6096"/>
                  </a:lnTo>
                  <a:close/>
                </a:path>
                <a:path w="8223884" h="1473200">
                  <a:moveTo>
                    <a:pt x="4745736" y="57912"/>
                  </a:moveTo>
                  <a:lnTo>
                    <a:pt x="3480816" y="57912"/>
                  </a:lnTo>
                  <a:lnTo>
                    <a:pt x="3480816" y="1472679"/>
                  </a:lnTo>
                  <a:lnTo>
                    <a:pt x="4745736" y="1472679"/>
                  </a:lnTo>
                  <a:lnTo>
                    <a:pt x="4745736" y="57912"/>
                  </a:lnTo>
                  <a:close/>
                </a:path>
                <a:path w="8223884" h="1473200">
                  <a:moveTo>
                    <a:pt x="8223504" y="0"/>
                  </a:moveTo>
                  <a:lnTo>
                    <a:pt x="6958584" y="0"/>
                  </a:lnTo>
                  <a:lnTo>
                    <a:pt x="6958584" y="1472679"/>
                  </a:lnTo>
                  <a:lnTo>
                    <a:pt x="8223504" y="1472679"/>
                  </a:lnTo>
                  <a:lnTo>
                    <a:pt x="8223504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15055" y="3133343"/>
              <a:ext cx="8223884" cy="1473200"/>
            </a:xfrm>
            <a:custGeom>
              <a:avLst/>
              <a:gdLst/>
              <a:ahLst/>
              <a:cxnLst/>
              <a:rect l="l" t="t" r="r" b="b"/>
              <a:pathLst>
                <a:path w="8223884" h="1473200">
                  <a:moveTo>
                    <a:pt x="0" y="6096"/>
                  </a:moveTo>
                  <a:lnTo>
                    <a:pt x="1264920" y="6096"/>
                  </a:lnTo>
                  <a:lnTo>
                    <a:pt x="1264920" y="1472680"/>
                  </a:lnTo>
                  <a:lnTo>
                    <a:pt x="0" y="1472680"/>
                  </a:lnTo>
                  <a:lnTo>
                    <a:pt x="0" y="6096"/>
                  </a:lnTo>
                  <a:close/>
                </a:path>
                <a:path w="8223884" h="1473200">
                  <a:moveTo>
                    <a:pt x="3480816" y="57912"/>
                  </a:moveTo>
                  <a:lnTo>
                    <a:pt x="4745736" y="57912"/>
                  </a:lnTo>
                  <a:lnTo>
                    <a:pt x="4745736" y="1472680"/>
                  </a:lnTo>
                  <a:lnTo>
                    <a:pt x="3480816" y="1472680"/>
                  </a:lnTo>
                  <a:lnTo>
                    <a:pt x="3480816" y="57912"/>
                  </a:lnTo>
                  <a:close/>
                </a:path>
                <a:path w="8223884" h="1473200">
                  <a:moveTo>
                    <a:pt x="6958584" y="0"/>
                  </a:moveTo>
                  <a:lnTo>
                    <a:pt x="8223504" y="0"/>
                  </a:lnTo>
                  <a:lnTo>
                    <a:pt x="8223504" y="1472680"/>
                  </a:lnTo>
                  <a:lnTo>
                    <a:pt x="6958584" y="1472680"/>
                  </a:lnTo>
                  <a:lnTo>
                    <a:pt x="6958584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75275" y="1298826"/>
              <a:ext cx="0" cy="3307715"/>
            </a:xfrm>
            <a:custGeom>
              <a:avLst/>
              <a:gdLst/>
              <a:ahLst/>
              <a:cxnLst/>
              <a:rect l="l" t="t" r="r" b="b"/>
              <a:pathLst>
                <a:path h="3307715">
                  <a:moveTo>
                    <a:pt x="0" y="3307197"/>
                  </a:moveTo>
                  <a:lnTo>
                    <a:pt x="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83920" y="1599481"/>
              <a:ext cx="91440" cy="3006725"/>
            </a:xfrm>
            <a:custGeom>
              <a:avLst/>
              <a:gdLst/>
              <a:ahLst/>
              <a:cxnLst/>
              <a:rect l="l" t="t" r="r" b="b"/>
              <a:pathLst>
                <a:path w="91440" h="3006725">
                  <a:moveTo>
                    <a:pt x="0" y="3006543"/>
                  </a:moveTo>
                  <a:lnTo>
                    <a:pt x="91355" y="3006543"/>
                  </a:lnTo>
                </a:path>
                <a:path w="91440" h="3006725">
                  <a:moveTo>
                    <a:pt x="0" y="2405591"/>
                  </a:moveTo>
                  <a:lnTo>
                    <a:pt x="91355" y="2405591"/>
                  </a:lnTo>
                </a:path>
                <a:path w="91440" h="3006725">
                  <a:moveTo>
                    <a:pt x="0" y="1805135"/>
                  </a:moveTo>
                  <a:lnTo>
                    <a:pt x="91355" y="1805135"/>
                  </a:lnTo>
                </a:path>
                <a:path w="91440" h="3006725">
                  <a:moveTo>
                    <a:pt x="0" y="1201631"/>
                  </a:moveTo>
                  <a:lnTo>
                    <a:pt x="91355" y="1201631"/>
                  </a:lnTo>
                </a:path>
                <a:path w="91440" h="3006725">
                  <a:moveTo>
                    <a:pt x="0" y="601175"/>
                  </a:moveTo>
                  <a:lnTo>
                    <a:pt x="91355" y="601175"/>
                  </a:lnTo>
                </a:path>
                <a:path w="91440" h="3006725">
                  <a:moveTo>
                    <a:pt x="0" y="0"/>
                  </a:moveTo>
                  <a:lnTo>
                    <a:pt x="913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75275" y="4606023"/>
              <a:ext cx="10438765" cy="0"/>
            </a:xfrm>
            <a:custGeom>
              <a:avLst/>
              <a:gdLst/>
              <a:ahLst/>
              <a:cxnLst/>
              <a:rect l="l" t="t" r="r" b="b"/>
              <a:pathLst>
                <a:path w="10438765">
                  <a:moveTo>
                    <a:pt x="0" y="0"/>
                  </a:moveTo>
                  <a:lnTo>
                    <a:pt x="10438277" y="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216078" y="2476500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58.1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95504" y="2403347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60.5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74929" y="2284476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64.5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81323" y="2756915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48.8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60749" y="2808732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47.1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40175" y="2750820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49.0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1624" y="1418844"/>
            <a:ext cx="444500" cy="3338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Segoe UI"/>
                <a:cs typeface="Segoe UI"/>
              </a:rPr>
              <a:t>100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25"/>
              </a:spcBef>
            </a:pPr>
            <a:r>
              <a:rPr sz="2000" spc="-25" dirty="0">
                <a:latin typeface="Segoe UI"/>
                <a:cs typeface="Segoe UI"/>
              </a:rPr>
              <a:t>80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55"/>
              </a:spcBef>
            </a:pPr>
            <a:r>
              <a:rPr sz="2000" spc="-25" dirty="0">
                <a:latin typeface="Segoe UI"/>
                <a:cs typeface="Segoe UI"/>
              </a:rPr>
              <a:t>60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25"/>
              </a:spcBef>
            </a:pPr>
            <a:r>
              <a:rPr sz="2000" spc="-25" dirty="0">
                <a:latin typeface="Segoe UI"/>
                <a:cs typeface="Segoe UI"/>
              </a:rPr>
              <a:t>40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30"/>
              </a:spcBef>
            </a:pPr>
            <a:r>
              <a:rPr sz="2000" spc="-25" dirty="0">
                <a:latin typeface="Segoe UI"/>
                <a:cs typeface="Segoe UI"/>
              </a:rPr>
              <a:t>20</a:t>
            </a:r>
            <a:endParaRPr sz="2000">
              <a:latin typeface="Segoe UI"/>
              <a:cs typeface="Segoe UI"/>
            </a:endParaRPr>
          </a:p>
          <a:p>
            <a:pPr marR="13335" algn="r">
              <a:lnSpc>
                <a:spcPct val="100000"/>
              </a:lnSpc>
              <a:spcBef>
                <a:spcPts val="2350"/>
              </a:spcBef>
            </a:pPr>
            <a:r>
              <a:rPr sz="2000" spc="-50" dirty="0">
                <a:latin typeface="Segoe UI"/>
                <a:cs typeface="Segoe UI"/>
              </a:rPr>
              <a:t>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9" dirty="0"/>
              <a:t>Structural</a:t>
            </a:r>
            <a:r>
              <a:rPr spc="-1685" dirty="0"/>
              <a:t> </a:t>
            </a:r>
            <a:r>
              <a:rPr dirty="0"/>
              <a:t>Changes</a:t>
            </a:r>
            <a:r>
              <a:rPr spc="-1675" dirty="0"/>
              <a:t> </a:t>
            </a:r>
            <a:r>
              <a:rPr spc="100" dirty="0"/>
              <a:t>on</a:t>
            </a:r>
            <a:r>
              <a:rPr spc="-1670" dirty="0"/>
              <a:t> </a:t>
            </a:r>
            <a:r>
              <a:rPr spc="50" dirty="0"/>
              <a:t>TTE</a:t>
            </a:r>
            <a:r>
              <a:rPr spc="-1670" dirty="0"/>
              <a:t> </a:t>
            </a:r>
            <a:r>
              <a:rPr spc="670" dirty="0"/>
              <a:t>–</a:t>
            </a:r>
            <a:r>
              <a:rPr spc="-1675" dirty="0"/>
              <a:t> </a:t>
            </a:r>
            <a:r>
              <a:rPr spc="-650" dirty="0"/>
              <a:t>All</a:t>
            </a:r>
            <a:r>
              <a:rPr spc="-1680" dirty="0"/>
              <a:t> </a:t>
            </a:r>
            <a:r>
              <a:rPr spc="-90" dirty="0"/>
              <a:t>Screened</a:t>
            </a:r>
          </a:p>
        </p:txBody>
      </p:sp>
      <p:grpSp>
        <p:nvGrpSpPr>
          <p:cNvPr id="23" name="object 23"/>
          <p:cNvGrpSpPr/>
          <p:nvPr/>
        </p:nvGrpSpPr>
        <p:grpSpPr>
          <a:xfrm>
            <a:off x="1512675" y="1431381"/>
            <a:ext cx="188595" cy="452120"/>
            <a:chOff x="1512675" y="1431381"/>
            <a:chExt cx="188595" cy="452120"/>
          </a:xfrm>
        </p:grpSpPr>
        <p:sp>
          <p:nvSpPr>
            <p:cNvPr id="24" name="object 24"/>
            <p:cNvSpPr/>
            <p:nvPr/>
          </p:nvSpPr>
          <p:spPr>
            <a:xfrm>
              <a:off x="1519025" y="1701312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19025" y="1701312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19025" y="1437731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19025" y="1437731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802696" y="1368044"/>
            <a:ext cx="348615" cy="571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2140"/>
              </a:lnSpc>
              <a:spcBef>
                <a:spcPts val="185"/>
              </a:spcBef>
            </a:pPr>
            <a:r>
              <a:rPr sz="1800" spc="-65" dirty="0">
                <a:latin typeface="Segoe UI"/>
                <a:cs typeface="Segoe UI"/>
              </a:rPr>
              <a:t>Yes </a:t>
            </a:r>
            <a:r>
              <a:rPr sz="1800" spc="-25" dirty="0">
                <a:latin typeface="Segoe UI"/>
                <a:cs typeface="Segoe UI"/>
              </a:rPr>
              <a:t>No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18394" y="5705621"/>
            <a:ext cx="5534660" cy="43116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Segoe UI"/>
                <a:cs typeface="Segoe UI"/>
              </a:rPr>
              <a:t>Participant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History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and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Screening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spc="-10" dirty="0">
                <a:latin typeface="Segoe UI"/>
                <a:cs typeface="Segoe UI"/>
              </a:rPr>
              <a:t>Results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01859" y="4473955"/>
            <a:ext cx="2626360" cy="98044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25"/>
              </a:spcBef>
              <a:tabLst>
                <a:tab pos="1257300" algn="l"/>
              </a:tabLst>
            </a:pPr>
            <a:r>
              <a:rPr sz="1800" spc="-10" dirty="0">
                <a:latin typeface="Segoe UI"/>
                <a:cs typeface="Segoe UI"/>
              </a:rPr>
              <a:t>N=334</a:t>
            </a:r>
            <a:r>
              <a:rPr sz="1800" dirty="0">
                <a:latin typeface="Segoe UI"/>
                <a:cs typeface="Segoe UI"/>
              </a:rPr>
              <a:t>	</a:t>
            </a:r>
            <a:r>
              <a:rPr sz="1800" spc="-20" dirty="0">
                <a:latin typeface="Segoe UI"/>
                <a:cs typeface="Segoe UI"/>
              </a:rPr>
              <a:t>N=164</a:t>
            </a:r>
            <a:endParaRPr sz="18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1495"/>
              </a:spcBef>
            </a:pPr>
            <a:r>
              <a:rPr sz="2200" b="1" dirty="0">
                <a:latin typeface="Segoe UI"/>
                <a:cs typeface="Segoe UI"/>
              </a:rPr>
              <a:t>Known</a:t>
            </a:r>
            <a:r>
              <a:rPr sz="2200" b="1" spc="-3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CVD</a:t>
            </a:r>
            <a:r>
              <a:rPr sz="2200" b="1" spc="-25" dirty="0">
                <a:latin typeface="Segoe UI"/>
                <a:cs typeface="Segoe UI"/>
              </a:rPr>
              <a:t> </a:t>
            </a:r>
            <a:r>
              <a:rPr sz="2200" b="1" spc="-10" dirty="0">
                <a:latin typeface="Segoe UI"/>
                <a:cs typeface="Segoe UI"/>
              </a:rPr>
              <a:t>History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86276" y="4473955"/>
            <a:ext cx="3027680" cy="98044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25"/>
              </a:spcBef>
              <a:tabLst>
                <a:tab pos="1257300" algn="l"/>
              </a:tabLst>
            </a:pPr>
            <a:r>
              <a:rPr sz="1800" spc="-10" dirty="0">
                <a:latin typeface="Segoe UI"/>
                <a:cs typeface="Segoe UI"/>
              </a:rPr>
              <a:t>N=294</a:t>
            </a:r>
            <a:r>
              <a:rPr sz="1800" dirty="0">
                <a:latin typeface="Segoe UI"/>
                <a:cs typeface="Segoe UI"/>
              </a:rPr>
              <a:t>	</a:t>
            </a:r>
            <a:r>
              <a:rPr sz="1800" spc="-20" dirty="0">
                <a:latin typeface="Segoe UI"/>
                <a:cs typeface="Segoe UI"/>
              </a:rPr>
              <a:t>N=204</a:t>
            </a:r>
            <a:endParaRPr sz="18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1495"/>
              </a:spcBef>
            </a:pPr>
            <a:r>
              <a:rPr sz="2200" b="1" dirty="0">
                <a:latin typeface="Segoe UI"/>
                <a:cs typeface="Segoe UI"/>
              </a:rPr>
              <a:t>CVD</a:t>
            </a:r>
            <a:r>
              <a:rPr sz="2200" b="1" spc="-5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Medication</a:t>
            </a:r>
            <a:r>
              <a:rPr sz="2200" b="1" spc="-60" dirty="0">
                <a:latin typeface="Segoe UI"/>
                <a:cs typeface="Segoe UI"/>
              </a:rPr>
              <a:t> </a:t>
            </a:r>
            <a:r>
              <a:rPr sz="2200" b="1" spc="-20" dirty="0">
                <a:latin typeface="Segoe UI"/>
                <a:cs typeface="Segoe UI"/>
              </a:rPr>
              <a:t>Usage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82237" y="4473955"/>
            <a:ext cx="1983105" cy="98044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5"/>
              </a:spcBef>
              <a:tabLst>
                <a:tab pos="1270000" algn="l"/>
              </a:tabLst>
            </a:pPr>
            <a:r>
              <a:rPr sz="1800" spc="-10" dirty="0">
                <a:latin typeface="Segoe UI"/>
                <a:cs typeface="Segoe UI"/>
              </a:rPr>
              <a:t>N=186</a:t>
            </a:r>
            <a:r>
              <a:rPr sz="1800" dirty="0">
                <a:latin typeface="Segoe UI"/>
                <a:cs typeface="Segoe UI"/>
              </a:rPr>
              <a:t>	</a:t>
            </a:r>
            <a:r>
              <a:rPr sz="1800" spc="-20" dirty="0">
                <a:latin typeface="Segoe UI"/>
                <a:cs typeface="Segoe UI"/>
              </a:rPr>
              <a:t>N=310</a:t>
            </a:r>
            <a:endParaRPr sz="1800">
              <a:latin typeface="Segoe UI"/>
              <a:cs typeface="Segoe UI"/>
            </a:endParaRPr>
          </a:p>
          <a:p>
            <a:pPr marL="38735">
              <a:lnSpc>
                <a:spcPct val="100000"/>
              </a:lnSpc>
              <a:spcBef>
                <a:spcPts val="1495"/>
              </a:spcBef>
            </a:pPr>
            <a:r>
              <a:rPr sz="2200" b="1" dirty="0">
                <a:latin typeface="Segoe UI"/>
                <a:cs typeface="Segoe UI"/>
              </a:rPr>
              <a:t>Abnormal</a:t>
            </a:r>
            <a:r>
              <a:rPr sz="2200" b="1" spc="-75" dirty="0">
                <a:latin typeface="Segoe UI"/>
                <a:cs typeface="Segoe UI"/>
              </a:rPr>
              <a:t> </a:t>
            </a:r>
            <a:r>
              <a:rPr sz="2200" b="1" spc="-25" dirty="0">
                <a:latin typeface="Segoe UI"/>
                <a:cs typeface="Segoe UI"/>
              </a:rPr>
              <a:t>EKG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8232" y="1453971"/>
            <a:ext cx="397510" cy="3033395"/>
          </a:xfrm>
          <a:prstGeom prst="rect">
            <a:avLst/>
          </a:prstGeom>
        </p:spPr>
        <p:txBody>
          <a:bodyPr vert="vert270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200" b="1" dirty="0">
                <a:latin typeface="Segoe UI"/>
                <a:cs typeface="Segoe UI"/>
              </a:rPr>
              <a:t>%</a:t>
            </a:r>
            <a:r>
              <a:rPr sz="2200" b="1" spc="-2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w/</a:t>
            </a:r>
            <a:r>
              <a:rPr sz="2200" b="1" spc="-2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an</a:t>
            </a:r>
            <a:r>
              <a:rPr sz="2200" b="1" spc="-3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Abnormal</a:t>
            </a:r>
            <a:r>
              <a:rPr sz="2200" b="1" spc="-25" dirty="0">
                <a:latin typeface="Segoe UI"/>
                <a:cs typeface="Segoe UI"/>
              </a:rPr>
              <a:t> TTE</a:t>
            </a:r>
            <a:endParaRPr sz="22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5396" y="3"/>
            <a:ext cx="12217400" cy="6858000"/>
            <a:chOff x="-25396" y="3"/>
            <a:chExt cx="12217400" cy="6858000"/>
          </a:xfrm>
        </p:grpSpPr>
        <p:sp>
          <p:nvSpPr>
            <p:cNvPr id="3" name="object 3"/>
            <p:cNvSpPr/>
            <p:nvPr/>
          </p:nvSpPr>
          <p:spPr>
            <a:xfrm>
              <a:off x="1375275" y="1298826"/>
              <a:ext cx="10438765" cy="3307715"/>
            </a:xfrm>
            <a:custGeom>
              <a:avLst/>
              <a:gdLst/>
              <a:ahLst/>
              <a:cxnLst/>
              <a:rect l="l" t="t" r="r" b="b"/>
              <a:pathLst>
                <a:path w="10438765" h="3307715">
                  <a:moveTo>
                    <a:pt x="0" y="0"/>
                  </a:moveTo>
                  <a:lnTo>
                    <a:pt x="10438277" y="0"/>
                  </a:lnTo>
                  <a:lnTo>
                    <a:pt x="10438277" y="3307197"/>
                  </a:lnTo>
                  <a:lnTo>
                    <a:pt x="0" y="3307197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29168" y="2612686"/>
              <a:ext cx="1265555" cy="1993900"/>
            </a:xfrm>
            <a:custGeom>
              <a:avLst/>
              <a:gdLst/>
              <a:ahLst/>
              <a:cxnLst/>
              <a:rect l="l" t="t" r="r" b="b"/>
              <a:pathLst>
                <a:path w="1265554" h="1993900">
                  <a:moveTo>
                    <a:pt x="1265246" y="0"/>
                  </a:moveTo>
                  <a:lnTo>
                    <a:pt x="0" y="0"/>
                  </a:lnTo>
                  <a:lnTo>
                    <a:pt x="0" y="1993337"/>
                  </a:lnTo>
                  <a:lnTo>
                    <a:pt x="1265246" y="1993337"/>
                  </a:lnTo>
                  <a:lnTo>
                    <a:pt x="1265246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29168" y="2612686"/>
              <a:ext cx="1265555" cy="1993900"/>
            </a:xfrm>
            <a:custGeom>
              <a:avLst/>
              <a:gdLst/>
              <a:ahLst/>
              <a:cxnLst/>
              <a:rect l="l" t="t" r="r" b="b"/>
              <a:pathLst>
                <a:path w="1265554" h="1993900">
                  <a:moveTo>
                    <a:pt x="0" y="0"/>
                  </a:moveTo>
                  <a:lnTo>
                    <a:pt x="1265246" y="0"/>
                  </a:lnTo>
                  <a:lnTo>
                    <a:pt x="1265246" y="1993338"/>
                  </a:lnTo>
                  <a:lnTo>
                    <a:pt x="0" y="199333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808594" y="2585627"/>
              <a:ext cx="1265555" cy="2020570"/>
            </a:xfrm>
            <a:custGeom>
              <a:avLst/>
              <a:gdLst/>
              <a:ahLst/>
              <a:cxnLst/>
              <a:rect l="l" t="t" r="r" b="b"/>
              <a:pathLst>
                <a:path w="1265554" h="2020570">
                  <a:moveTo>
                    <a:pt x="1265245" y="0"/>
                  </a:moveTo>
                  <a:lnTo>
                    <a:pt x="0" y="0"/>
                  </a:lnTo>
                  <a:lnTo>
                    <a:pt x="0" y="2020396"/>
                  </a:lnTo>
                  <a:lnTo>
                    <a:pt x="1265245" y="2020396"/>
                  </a:lnTo>
                  <a:lnTo>
                    <a:pt x="1265245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808594" y="2585627"/>
              <a:ext cx="1265555" cy="2020570"/>
            </a:xfrm>
            <a:custGeom>
              <a:avLst/>
              <a:gdLst/>
              <a:ahLst/>
              <a:cxnLst/>
              <a:rect l="l" t="t" r="r" b="b"/>
              <a:pathLst>
                <a:path w="1265554" h="2020570">
                  <a:moveTo>
                    <a:pt x="0" y="0"/>
                  </a:moveTo>
                  <a:lnTo>
                    <a:pt x="1265246" y="0"/>
                  </a:lnTo>
                  <a:lnTo>
                    <a:pt x="1265246" y="2020397"/>
                  </a:lnTo>
                  <a:lnTo>
                    <a:pt x="0" y="2020397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50136" y="2660902"/>
              <a:ext cx="1264920" cy="1945639"/>
            </a:xfrm>
            <a:custGeom>
              <a:avLst/>
              <a:gdLst/>
              <a:ahLst/>
              <a:cxnLst/>
              <a:rect l="l" t="t" r="r" b="b"/>
              <a:pathLst>
                <a:path w="1264920" h="1945639">
                  <a:moveTo>
                    <a:pt x="1264920" y="0"/>
                  </a:moveTo>
                  <a:lnTo>
                    <a:pt x="0" y="0"/>
                  </a:lnTo>
                  <a:lnTo>
                    <a:pt x="0" y="1945120"/>
                  </a:lnTo>
                  <a:lnTo>
                    <a:pt x="1264920" y="1945120"/>
                  </a:lnTo>
                  <a:lnTo>
                    <a:pt x="1264920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50135" y="2660903"/>
              <a:ext cx="1264920" cy="1945639"/>
            </a:xfrm>
            <a:custGeom>
              <a:avLst/>
              <a:gdLst/>
              <a:ahLst/>
              <a:cxnLst/>
              <a:rect l="l" t="t" r="r" b="b"/>
              <a:pathLst>
                <a:path w="1264920" h="1945639">
                  <a:moveTo>
                    <a:pt x="0" y="0"/>
                  </a:moveTo>
                  <a:lnTo>
                    <a:pt x="1264920" y="0"/>
                  </a:lnTo>
                  <a:lnTo>
                    <a:pt x="1264920" y="1945120"/>
                  </a:lnTo>
                  <a:lnTo>
                    <a:pt x="0" y="194512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15056" y="2895599"/>
              <a:ext cx="8223884" cy="1710689"/>
            </a:xfrm>
            <a:custGeom>
              <a:avLst/>
              <a:gdLst/>
              <a:ahLst/>
              <a:cxnLst/>
              <a:rect l="l" t="t" r="r" b="b"/>
              <a:pathLst>
                <a:path w="8223884" h="1710689">
                  <a:moveTo>
                    <a:pt x="1264920" y="33528"/>
                  </a:moveTo>
                  <a:lnTo>
                    <a:pt x="0" y="33528"/>
                  </a:lnTo>
                  <a:lnTo>
                    <a:pt x="0" y="1710423"/>
                  </a:lnTo>
                  <a:lnTo>
                    <a:pt x="1264920" y="1710423"/>
                  </a:lnTo>
                  <a:lnTo>
                    <a:pt x="1264920" y="33528"/>
                  </a:lnTo>
                  <a:close/>
                </a:path>
                <a:path w="8223884" h="1710689">
                  <a:moveTo>
                    <a:pt x="4745736" y="51816"/>
                  </a:moveTo>
                  <a:lnTo>
                    <a:pt x="3480816" y="51816"/>
                  </a:lnTo>
                  <a:lnTo>
                    <a:pt x="3480816" y="1710423"/>
                  </a:lnTo>
                  <a:lnTo>
                    <a:pt x="4745736" y="1710423"/>
                  </a:lnTo>
                  <a:lnTo>
                    <a:pt x="4745736" y="51816"/>
                  </a:lnTo>
                  <a:close/>
                </a:path>
                <a:path w="8223884" h="1710689">
                  <a:moveTo>
                    <a:pt x="8223504" y="0"/>
                  </a:moveTo>
                  <a:lnTo>
                    <a:pt x="6958584" y="0"/>
                  </a:lnTo>
                  <a:lnTo>
                    <a:pt x="6958584" y="1710423"/>
                  </a:lnTo>
                  <a:lnTo>
                    <a:pt x="8223504" y="1710423"/>
                  </a:lnTo>
                  <a:lnTo>
                    <a:pt x="8223504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15055" y="2895599"/>
              <a:ext cx="8223884" cy="1710689"/>
            </a:xfrm>
            <a:custGeom>
              <a:avLst/>
              <a:gdLst/>
              <a:ahLst/>
              <a:cxnLst/>
              <a:rect l="l" t="t" r="r" b="b"/>
              <a:pathLst>
                <a:path w="8223884" h="1710689">
                  <a:moveTo>
                    <a:pt x="0" y="33528"/>
                  </a:moveTo>
                  <a:lnTo>
                    <a:pt x="1264920" y="33528"/>
                  </a:lnTo>
                  <a:lnTo>
                    <a:pt x="1264920" y="1710424"/>
                  </a:lnTo>
                  <a:lnTo>
                    <a:pt x="0" y="1710424"/>
                  </a:lnTo>
                  <a:lnTo>
                    <a:pt x="0" y="33528"/>
                  </a:lnTo>
                  <a:close/>
                </a:path>
                <a:path w="8223884" h="1710689">
                  <a:moveTo>
                    <a:pt x="3480816" y="51816"/>
                  </a:moveTo>
                  <a:lnTo>
                    <a:pt x="4745736" y="51816"/>
                  </a:lnTo>
                  <a:lnTo>
                    <a:pt x="4745736" y="1710424"/>
                  </a:lnTo>
                  <a:lnTo>
                    <a:pt x="3480816" y="1710424"/>
                  </a:lnTo>
                  <a:lnTo>
                    <a:pt x="3480816" y="51816"/>
                  </a:lnTo>
                  <a:close/>
                </a:path>
                <a:path w="8223884" h="1710689">
                  <a:moveTo>
                    <a:pt x="6958584" y="0"/>
                  </a:moveTo>
                  <a:lnTo>
                    <a:pt x="8223504" y="0"/>
                  </a:lnTo>
                  <a:lnTo>
                    <a:pt x="8223504" y="1710424"/>
                  </a:lnTo>
                  <a:lnTo>
                    <a:pt x="6958584" y="1710424"/>
                  </a:lnTo>
                  <a:lnTo>
                    <a:pt x="6958584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75275" y="1298826"/>
              <a:ext cx="0" cy="3307715"/>
            </a:xfrm>
            <a:custGeom>
              <a:avLst/>
              <a:gdLst/>
              <a:ahLst/>
              <a:cxnLst/>
              <a:rect l="l" t="t" r="r" b="b"/>
              <a:pathLst>
                <a:path h="3307715">
                  <a:moveTo>
                    <a:pt x="0" y="3307197"/>
                  </a:moveTo>
                  <a:lnTo>
                    <a:pt x="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83920" y="1599481"/>
              <a:ext cx="91440" cy="3006725"/>
            </a:xfrm>
            <a:custGeom>
              <a:avLst/>
              <a:gdLst/>
              <a:ahLst/>
              <a:cxnLst/>
              <a:rect l="l" t="t" r="r" b="b"/>
              <a:pathLst>
                <a:path w="91440" h="3006725">
                  <a:moveTo>
                    <a:pt x="0" y="3006543"/>
                  </a:moveTo>
                  <a:lnTo>
                    <a:pt x="91355" y="3006543"/>
                  </a:lnTo>
                </a:path>
                <a:path w="91440" h="3006725">
                  <a:moveTo>
                    <a:pt x="0" y="2405591"/>
                  </a:moveTo>
                  <a:lnTo>
                    <a:pt x="91355" y="2405591"/>
                  </a:lnTo>
                </a:path>
                <a:path w="91440" h="3006725">
                  <a:moveTo>
                    <a:pt x="0" y="1805135"/>
                  </a:moveTo>
                  <a:lnTo>
                    <a:pt x="91355" y="1805135"/>
                  </a:lnTo>
                </a:path>
                <a:path w="91440" h="3006725">
                  <a:moveTo>
                    <a:pt x="0" y="1201631"/>
                  </a:moveTo>
                  <a:lnTo>
                    <a:pt x="91355" y="1201631"/>
                  </a:lnTo>
                </a:path>
                <a:path w="91440" h="3006725">
                  <a:moveTo>
                    <a:pt x="0" y="601175"/>
                  </a:moveTo>
                  <a:lnTo>
                    <a:pt x="91355" y="601175"/>
                  </a:lnTo>
                </a:path>
                <a:path w="91440" h="3006725">
                  <a:moveTo>
                    <a:pt x="0" y="0"/>
                  </a:moveTo>
                  <a:lnTo>
                    <a:pt x="913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75275" y="4606023"/>
              <a:ext cx="10438765" cy="0"/>
            </a:xfrm>
            <a:custGeom>
              <a:avLst/>
              <a:gdLst/>
              <a:ahLst/>
              <a:cxnLst/>
              <a:rect l="l" t="t" r="r" b="b"/>
              <a:pathLst>
                <a:path w="10438765">
                  <a:moveTo>
                    <a:pt x="0" y="0"/>
                  </a:moveTo>
                  <a:lnTo>
                    <a:pt x="10438277" y="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216078" y="2278379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64.7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95504" y="2229611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66.3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74929" y="2202179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67.2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81323" y="2546603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55.8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60749" y="2564891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55.2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440175" y="2513076"/>
            <a:ext cx="5327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latin typeface="Segoe UI"/>
                <a:cs typeface="Segoe UI"/>
              </a:rPr>
              <a:t>56.9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1624" y="1418844"/>
            <a:ext cx="444500" cy="3338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Segoe UI"/>
                <a:cs typeface="Segoe UI"/>
              </a:rPr>
              <a:t>100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25"/>
              </a:spcBef>
            </a:pPr>
            <a:r>
              <a:rPr sz="2000" spc="-25" dirty="0">
                <a:latin typeface="Segoe UI"/>
                <a:cs typeface="Segoe UI"/>
              </a:rPr>
              <a:t>80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55"/>
              </a:spcBef>
            </a:pPr>
            <a:r>
              <a:rPr sz="2000" spc="-25" dirty="0">
                <a:latin typeface="Segoe UI"/>
                <a:cs typeface="Segoe UI"/>
              </a:rPr>
              <a:t>60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25"/>
              </a:spcBef>
            </a:pPr>
            <a:r>
              <a:rPr sz="2000" spc="-25" dirty="0">
                <a:latin typeface="Segoe UI"/>
                <a:cs typeface="Segoe UI"/>
              </a:rPr>
              <a:t>40</a:t>
            </a:r>
            <a:endParaRPr sz="2000">
              <a:latin typeface="Segoe UI"/>
              <a:cs typeface="Segoe UI"/>
            </a:endParaRPr>
          </a:p>
          <a:p>
            <a:pPr marR="7620" algn="r">
              <a:lnSpc>
                <a:spcPct val="100000"/>
              </a:lnSpc>
              <a:spcBef>
                <a:spcPts val="2330"/>
              </a:spcBef>
            </a:pPr>
            <a:r>
              <a:rPr sz="2000" spc="-25" dirty="0">
                <a:latin typeface="Segoe UI"/>
                <a:cs typeface="Segoe UI"/>
              </a:rPr>
              <a:t>20</a:t>
            </a:r>
            <a:endParaRPr sz="2000">
              <a:latin typeface="Segoe UI"/>
              <a:cs typeface="Segoe UI"/>
            </a:endParaRPr>
          </a:p>
          <a:p>
            <a:pPr marR="13335" algn="r">
              <a:lnSpc>
                <a:spcPct val="100000"/>
              </a:lnSpc>
              <a:spcBef>
                <a:spcPts val="2350"/>
              </a:spcBef>
            </a:pPr>
            <a:r>
              <a:rPr sz="2000" spc="-50" dirty="0">
                <a:latin typeface="Segoe UI"/>
                <a:cs typeface="Segoe UI"/>
              </a:rPr>
              <a:t>0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9" dirty="0"/>
              <a:t>Structural</a:t>
            </a:r>
            <a:r>
              <a:rPr spc="-1675" dirty="0"/>
              <a:t> </a:t>
            </a:r>
            <a:r>
              <a:rPr dirty="0"/>
              <a:t>Changes</a:t>
            </a:r>
            <a:r>
              <a:rPr spc="-1670" dirty="0"/>
              <a:t> </a:t>
            </a:r>
            <a:r>
              <a:rPr spc="100" dirty="0"/>
              <a:t>on</a:t>
            </a:r>
            <a:r>
              <a:rPr spc="-1660" dirty="0"/>
              <a:t> </a:t>
            </a:r>
            <a:r>
              <a:rPr spc="50" dirty="0"/>
              <a:t>TTE</a:t>
            </a:r>
            <a:r>
              <a:rPr spc="-1664" dirty="0"/>
              <a:t> </a:t>
            </a:r>
            <a:r>
              <a:rPr spc="670" dirty="0"/>
              <a:t>–</a:t>
            </a:r>
            <a:r>
              <a:rPr spc="-1670" dirty="0"/>
              <a:t> </a:t>
            </a:r>
            <a:r>
              <a:rPr spc="-25" dirty="0"/>
              <a:t>Former</a:t>
            </a:r>
            <a:r>
              <a:rPr spc="-1670" dirty="0"/>
              <a:t> </a:t>
            </a:r>
            <a:r>
              <a:rPr spc="45" dirty="0"/>
              <a:t>NFL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801859" y="4473955"/>
            <a:ext cx="2626360" cy="98044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marR="54610" algn="ctr">
              <a:lnSpc>
                <a:spcPct val="100000"/>
              </a:lnSpc>
              <a:spcBef>
                <a:spcPts val="1325"/>
              </a:spcBef>
              <a:tabLst>
                <a:tab pos="1319530" algn="l"/>
              </a:tabLst>
            </a:pPr>
            <a:r>
              <a:rPr sz="1800" spc="-10" dirty="0">
                <a:latin typeface="Segoe UI"/>
                <a:cs typeface="Segoe UI"/>
              </a:rPr>
              <a:t>N=190</a:t>
            </a:r>
            <a:r>
              <a:rPr sz="1800" dirty="0">
                <a:latin typeface="Segoe UI"/>
                <a:cs typeface="Segoe UI"/>
              </a:rPr>
              <a:t>	</a:t>
            </a:r>
            <a:r>
              <a:rPr sz="1800" spc="-20" dirty="0">
                <a:latin typeface="Segoe UI"/>
                <a:cs typeface="Segoe UI"/>
              </a:rPr>
              <a:t>N=95</a:t>
            </a:r>
            <a:endParaRPr sz="18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1495"/>
              </a:spcBef>
            </a:pPr>
            <a:r>
              <a:rPr sz="2200" b="1" dirty="0">
                <a:latin typeface="Segoe UI"/>
                <a:cs typeface="Segoe UI"/>
              </a:rPr>
              <a:t>Known</a:t>
            </a:r>
            <a:r>
              <a:rPr sz="2200" b="1" spc="-3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CVD</a:t>
            </a:r>
            <a:r>
              <a:rPr sz="2200" b="1" spc="-25" dirty="0">
                <a:latin typeface="Segoe UI"/>
                <a:cs typeface="Segoe UI"/>
              </a:rPr>
              <a:t> </a:t>
            </a:r>
            <a:r>
              <a:rPr sz="2200" b="1" spc="-10" dirty="0">
                <a:latin typeface="Segoe UI"/>
                <a:cs typeface="Segoe UI"/>
              </a:rPr>
              <a:t>History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86276" y="4473955"/>
            <a:ext cx="3027680" cy="98044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25"/>
              </a:spcBef>
              <a:tabLst>
                <a:tab pos="1257300" algn="l"/>
              </a:tabLst>
            </a:pPr>
            <a:r>
              <a:rPr sz="1800" spc="-10" dirty="0">
                <a:latin typeface="Segoe UI"/>
                <a:cs typeface="Segoe UI"/>
              </a:rPr>
              <a:t>N=169</a:t>
            </a:r>
            <a:r>
              <a:rPr sz="1800" dirty="0">
                <a:latin typeface="Segoe UI"/>
                <a:cs typeface="Segoe UI"/>
              </a:rPr>
              <a:t>	</a:t>
            </a:r>
            <a:r>
              <a:rPr sz="1800" spc="-20" dirty="0">
                <a:latin typeface="Segoe UI"/>
                <a:cs typeface="Segoe UI"/>
              </a:rPr>
              <a:t>N=116</a:t>
            </a:r>
            <a:endParaRPr sz="18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1495"/>
              </a:spcBef>
            </a:pPr>
            <a:r>
              <a:rPr sz="2200" b="1" dirty="0">
                <a:latin typeface="Segoe UI"/>
                <a:cs typeface="Segoe UI"/>
              </a:rPr>
              <a:t>CVD</a:t>
            </a:r>
            <a:r>
              <a:rPr sz="2200" b="1" spc="-5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Medication</a:t>
            </a:r>
            <a:r>
              <a:rPr sz="2200" b="1" spc="-60" dirty="0">
                <a:latin typeface="Segoe UI"/>
                <a:cs typeface="Segoe UI"/>
              </a:rPr>
              <a:t> </a:t>
            </a:r>
            <a:r>
              <a:rPr sz="2200" b="1" spc="-20" dirty="0">
                <a:latin typeface="Segoe UI"/>
                <a:cs typeface="Segoe UI"/>
              </a:rPr>
              <a:t>Usage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82237" y="4473955"/>
            <a:ext cx="1983105" cy="98044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25"/>
              </a:spcBef>
              <a:tabLst>
                <a:tab pos="1270000" algn="l"/>
              </a:tabLst>
            </a:pPr>
            <a:r>
              <a:rPr sz="1800" spc="-10" dirty="0">
                <a:latin typeface="Segoe UI"/>
                <a:cs typeface="Segoe UI"/>
              </a:rPr>
              <a:t>N=131</a:t>
            </a:r>
            <a:r>
              <a:rPr sz="1800" dirty="0">
                <a:latin typeface="Segoe UI"/>
                <a:cs typeface="Segoe UI"/>
              </a:rPr>
              <a:t>	</a:t>
            </a:r>
            <a:r>
              <a:rPr sz="1800" spc="-20" dirty="0">
                <a:latin typeface="Segoe UI"/>
                <a:cs typeface="Segoe UI"/>
              </a:rPr>
              <a:t>N=153</a:t>
            </a:r>
            <a:endParaRPr sz="1800">
              <a:latin typeface="Segoe UI"/>
              <a:cs typeface="Segoe UI"/>
            </a:endParaRPr>
          </a:p>
          <a:p>
            <a:pPr marL="38735">
              <a:lnSpc>
                <a:spcPct val="100000"/>
              </a:lnSpc>
              <a:spcBef>
                <a:spcPts val="1495"/>
              </a:spcBef>
            </a:pPr>
            <a:r>
              <a:rPr sz="2200" b="1" dirty="0">
                <a:latin typeface="Segoe UI"/>
                <a:cs typeface="Segoe UI"/>
              </a:rPr>
              <a:t>Abnormal</a:t>
            </a:r>
            <a:r>
              <a:rPr sz="2200" b="1" spc="-75" dirty="0">
                <a:latin typeface="Segoe UI"/>
                <a:cs typeface="Segoe UI"/>
              </a:rPr>
              <a:t> </a:t>
            </a:r>
            <a:r>
              <a:rPr sz="2200" b="1" spc="-25" dirty="0">
                <a:latin typeface="Segoe UI"/>
                <a:cs typeface="Segoe UI"/>
              </a:rPr>
              <a:t>EKG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8232" y="1453971"/>
            <a:ext cx="397510" cy="3033395"/>
          </a:xfrm>
          <a:prstGeom prst="rect">
            <a:avLst/>
          </a:prstGeom>
        </p:spPr>
        <p:txBody>
          <a:bodyPr vert="vert270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200" b="1" dirty="0">
                <a:latin typeface="Segoe UI"/>
                <a:cs typeface="Segoe UI"/>
              </a:rPr>
              <a:t>%</a:t>
            </a:r>
            <a:r>
              <a:rPr sz="2200" b="1" spc="-2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w/</a:t>
            </a:r>
            <a:r>
              <a:rPr sz="2200" b="1" spc="-2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an</a:t>
            </a:r>
            <a:r>
              <a:rPr sz="2200" b="1" spc="-30" dirty="0">
                <a:latin typeface="Segoe UI"/>
                <a:cs typeface="Segoe UI"/>
              </a:rPr>
              <a:t> </a:t>
            </a:r>
            <a:r>
              <a:rPr sz="2200" b="1" dirty="0">
                <a:latin typeface="Segoe UI"/>
                <a:cs typeface="Segoe UI"/>
              </a:rPr>
              <a:t>Abnormal</a:t>
            </a:r>
            <a:r>
              <a:rPr sz="2200" b="1" spc="-25" dirty="0">
                <a:latin typeface="Segoe UI"/>
                <a:cs typeface="Segoe UI"/>
              </a:rPr>
              <a:t> TTE</a:t>
            </a:r>
            <a:endParaRPr sz="2200">
              <a:latin typeface="Segoe UI"/>
              <a:cs typeface="Segoe U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512675" y="1431381"/>
            <a:ext cx="188595" cy="452120"/>
            <a:chOff x="1512675" y="1431381"/>
            <a:chExt cx="188595" cy="452120"/>
          </a:xfrm>
        </p:grpSpPr>
        <p:sp>
          <p:nvSpPr>
            <p:cNvPr id="28" name="object 28"/>
            <p:cNvSpPr/>
            <p:nvPr/>
          </p:nvSpPr>
          <p:spPr>
            <a:xfrm>
              <a:off x="1519025" y="1701312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19025" y="1701312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19025" y="1437731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175293" y="0"/>
                  </a:moveTo>
                  <a:lnTo>
                    <a:pt x="0" y="0"/>
                  </a:lnTo>
                  <a:lnTo>
                    <a:pt x="0" y="175293"/>
                  </a:lnTo>
                  <a:lnTo>
                    <a:pt x="175293" y="175293"/>
                  </a:lnTo>
                  <a:lnTo>
                    <a:pt x="175293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19025" y="1437731"/>
              <a:ext cx="175895" cy="175895"/>
            </a:xfrm>
            <a:custGeom>
              <a:avLst/>
              <a:gdLst/>
              <a:ahLst/>
              <a:cxnLst/>
              <a:rect l="l" t="t" r="r" b="b"/>
              <a:pathLst>
                <a:path w="175894" h="175894">
                  <a:moveTo>
                    <a:pt x="0" y="0"/>
                  </a:moveTo>
                  <a:lnTo>
                    <a:pt x="175293" y="0"/>
                  </a:lnTo>
                  <a:lnTo>
                    <a:pt x="175293" y="175293"/>
                  </a:lnTo>
                  <a:lnTo>
                    <a:pt x="0" y="17529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802696" y="1368044"/>
            <a:ext cx="348615" cy="571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2140"/>
              </a:lnSpc>
              <a:spcBef>
                <a:spcPts val="185"/>
              </a:spcBef>
            </a:pPr>
            <a:r>
              <a:rPr sz="1800" spc="-65" dirty="0">
                <a:latin typeface="Segoe UI"/>
                <a:cs typeface="Segoe UI"/>
              </a:rPr>
              <a:t>Yes </a:t>
            </a:r>
            <a:r>
              <a:rPr sz="1800" spc="-25" dirty="0">
                <a:latin typeface="Segoe UI"/>
                <a:cs typeface="Segoe UI"/>
              </a:rPr>
              <a:t>No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18394" y="5705621"/>
            <a:ext cx="5534660" cy="43116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Segoe UI"/>
                <a:cs typeface="Segoe UI"/>
              </a:rPr>
              <a:t>Participant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History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and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Screening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spc="-10" dirty="0">
                <a:latin typeface="Segoe UI"/>
                <a:cs typeface="Segoe UI"/>
              </a:rPr>
              <a:t>Results</a:t>
            </a:r>
            <a:endParaRPr sz="2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327" y="1158213"/>
            <a:ext cx="10970260" cy="584835"/>
          </a:xfrm>
          <a:prstGeom prst="rect">
            <a:avLst/>
          </a:prstGeom>
          <a:solidFill>
            <a:srgbClr val="E0DDCA"/>
          </a:solidFill>
          <a:ln w="9525">
            <a:solidFill>
              <a:srgbClr val="0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365"/>
              </a:spcBef>
            </a:pPr>
            <a:r>
              <a:rPr sz="1600" b="1" dirty="0">
                <a:latin typeface="Segoe UI"/>
                <a:cs typeface="Segoe UI"/>
              </a:rPr>
              <a:t>Attended</a:t>
            </a:r>
            <a:r>
              <a:rPr sz="1600" b="1" spc="-8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screening</a:t>
            </a:r>
            <a:r>
              <a:rPr sz="1600" b="1" spc="-75" dirty="0">
                <a:latin typeface="Segoe UI"/>
                <a:cs typeface="Segoe UI"/>
              </a:rPr>
              <a:t> </a:t>
            </a:r>
            <a:r>
              <a:rPr sz="1600" b="1" spc="-20" dirty="0">
                <a:latin typeface="Segoe UI"/>
                <a:cs typeface="Segoe UI"/>
              </a:rPr>
              <a:t>event</a:t>
            </a:r>
            <a:endParaRPr sz="1600">
              <a:latin typeface="Segoe UI"/>
              <a:cs typeface="Segoe UI"/>
            </a:endParaRPr>
          </a:p>
          <a:p>
            <a:pPr marL="635" algn="ctr">
              <a:lnSpc>
                <a:spcPts val="1910"/>
              </a:lnSpc>
            </a:pPr>
            <a:r>
              <a:rPr sz="1600" dirty="0">
                <a:latin typeface="Segoe UI"/>
                <a:cs typeface="Segoe UI"/>
              </a:rPr>
              <a:t>N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spc="-20" dirty="0">
                <a:latin typeface="Segoe UI"/>
                <a:cs typeface="Segoe UI"/>
              </a:rPr>
              <a:t>476</a:t>
            </a:r>
            <a:r>
              <a:rPr sz="1650" spc="-30" baseline="25252" dirty="0">
                <a:latin typeface="Segoe UI"/>
                <a:cs typeface="Segoe UI"/>
              </a:rPr>
              <a:t>*</a:t>
            </a:r>
            <a:endParaRPr sz="1650" baseline="25252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77662" y="6316979"/>
            <a:ext cx="7437120" cy="44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45"/>
              </a:lnSpc>
              <a:spcBef>
                <a:spcPts val="100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N=22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participants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from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the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pilot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study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were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excluded;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specific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follow-</a:t>
            </a:r>
            <a:r>
              <a:rPr sz="1400" dirty="0">
                <a:latin typeface="Segoe UI"/>
                <a:cs typeface="Segoe UI"/>
              </a:rPr>
              <a:t>up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reason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not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collected</a:t>
            </a:r>
            <a:endParaRPr sz="1400">
              <a:latin typeface="Segoe UI"/>
              <a:cs typeface="Segoe UI"/>
            </a:endParaRPr>
          </a:p>
          <a:p>
            <a:pPr algn="ctr">
              <a:lnSpc>
                <a:spcPts val="1645"/>
              </a:lnSpc>
            </a:pPr>
            <a:r>
              <a:rPr sz="1350" baseline="24691" dirty="0">
                <a:latin typeface="Segoe UI"/>
                <a:cs typeface="Segoe UI"/>
              </a:rPr>
              <a:t>†</a:t>
            </a:r>
            <a:r>
              <a:rPr sz="1400" dirty="0">
                <a:latin typeface="Segoe UI"/>
                <a:cs typeface="Segoe UI"/>
              </a:rPr>
              <a:t>Participants</a:t>
            </a:r>
            <a:r>
              <a:rPr sz="1400" spc="-5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could</a:t>
            </a:r>
            <a:r>
              <a:rPr sz="1400" spc="-5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have</a:t>
            </a:r>
            <a:r>
              <a:rPr sz="1400" spc="-4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multiple</a:t>
            </a:r>
            <a:r>
              <a:rPr sz="1400" spc="-4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abnormal</a:t>
            </a:r>
            <a:r>
              <a:rPr sz="1400" spc="-5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findings</a:t>
            </a:r>
            <a:r>
              <a:rPr sz="1400" spc="-4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warranting</a:t>
            </a:r>
            <a:r>
              <a:rPr sz="1400" spc="-50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follow-</a:t>
            </a:r>
            <a:r>
              <a:rPr sz="1400" spc="-25" dirty="0">
                <a:latin typeface="Segoe UI"/>
                <a:cs typeface="Segoe UI"/>
              </a:rPr>
              <a:t>up</a:t>
            </a:r>
            <a:endParaRPr sz="1400">
              <a:latin typeface="Segoe UI"/>
              <a:cs typeface="Segoe U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13581" y="5338358"/>
            <a:ext cx="1721485" cy="594360"/>
            <a:chOff x="613581" y="5338358"/>
            <a:chExt cx="1721485" cy="594360"/>
          </a:xfrm>
        </p:grpSpPr>
        <p:sp>
          <p:nvSpPr>
            <p:cNvPr id="5" name="object 5"/>
            <p:cNvSpPr/>
            <p:nvPr/>
          </p:nvSpPr>
          <p:spPr>
            <a:xfrm>
              <a:off x="618343" y="5343121"/>
              <a:ext cx="1711960" cy="584835"/>
            </a:xfrm>
            <a:custGeom>
              <a:avLst/>
              <a:gdLst/>
              <a:ahLst/>
              <a:cxnLst/>
              <a:rect l="l" t="t" r="r" b="b"/>
              <a:pathLst>
                <a:path w="1711960" h="584835">
                  <a:moveTo>
                    <a:pt x="1711821" y="0"/>
                  </a:moveTo>
                  <a:lnTo>
                    <a:pt x="0" y="0"/>
                  </a:lnTo>
                  <a:lnTo>
                    <a:pt x="0" y="584774"/>
                  </a:lnTo>
                  <a:lnTo>
                    <a:pt x="1711821" y="584774"/>
                  </a:lnTo>
                  <a:lnTo>
                    <a:pt x="1711821" y="0"/>
                  </a:lnTo>
                  <a:close/>
                </a:path>
              </a:pathLst>
            </a:custGeom>
            <a:solidFill>
              <a:srgbClr val="DBD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8343" y="5343121"/>
              <a:ext cx="1711960" cy="584835"/>
            </a:xfrm>
            <a:custGeom>
              <a:avLst/>
              <a:gdLst/>
              <a:ahLst/>
              <a:cxnLst/>
              <a:rect l="l" t="t" r="r" b="b"/>
              <a:pathLst>
                <a:path w="1711960" h="584835">
                  <a:moveTo>
                    <a:pt x="0" y="0"/>
                  </a:moveTo>
                  <a:lnTo>
                    <a:pt x="1711822" y="0"/>
                  </a:lnTo>
                  <a:lnTo>
                    <a:pt x="1711822" y="584775"/>
                  </a:lnTo>
                  <a:lnTo>
                    <a:pt x="0" y="5847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8343" y="5343121"/>
            <a:ext cx="1711960" cy="286385"/>
          </a:xfrm>
          <a:prstGeom prst="rect">
            <a:avLst/>
          </a:prstGeom>
          <a:solidFill>
            <a:srgbClr val="DBD3E3"/>
          </a:solidFill>
        </p:spPr>
        <p:txBody>
          <a:bodyPr vert="horz" wrap="square" lIns="0" tIns="46355" rIns="0" bIns="0" rtlCol="0">
            <a:spAutoFit/>
          </a:bodyPr>
          <a:lstStyle/>
          <a:p>
            <a:pPr marL="210820">
              <a:lnSpc>
                <a:spcPts val="1885"/>
              </a:lnSpc>
              <a:spcBef>
                <a:spcPts val="365"/>
              </a:spcBef>
            </a:pPr>
            <a:r>
              <a:rPr sz="1600" b="1" spc="-10" dirty="0">
                <a:latin typeface="Segoe UI"/>
                <a:cs typeface="Segoe UI"/>
              </a:rPr>
              <a:t>Hypertension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343" y="5629338"/>
            <a:ext cx="1711960" cy="299085"/>
          </a:xfrm>
          <a:prstGeom prst="rect">
            <a:avLst/>
          </a:prstGeom>
          <a:solidFill>
            <a:srgbClr val="DBD3E3"/>
          </a:solidFill>
        </p:spPr>
        <p:txBody>
          <a:bodyPr vert="horz" wrap="square" lIns="0" tIns="1270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10"/>
              </a:spcBef>
            </a:pPr>
            <a:r>
              <a:rPr sz="1600" dirty="0">
                <a:latin typeface="Segoe UI"/>
                <a:cs typeface="Segoe UI"/>
              </a:rPr>
              <a:t>N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153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(63.2%)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9327" y="2000063"/>
            <a:ext cx="5331460" cy="584835"/>
          </a:xfrm>
          <a:prstGeom prst="rect">
            <a:avLst/>
          </a:prstGeom>
          <a:solidFill>
            <a:srgbClr val="FBC9D1"/>
          </a:solidFill>
          <a:ln w="9525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360"/>
              </a:spcBef>
            </a:pPr>
            <a:r>
              <a:rPr sz="1600" b="1" dirty="0">
                <a:latin typeface="Segoe UI"/>
                <a:cs typeface="Segoe UI"/>
              </a:rPr>
              <a:t>Known</a:t>
            </a:r>
            <a:r>
              <a:rPr sz="1600" b="1" spc="-2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history</a:t>
            </a:r>
            <a:r>
              <a:rPr sz="1600" b="1" spc="-2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of</a:t>
            </a:r>
            <a:r>
              <a:rPr sz="1600" b="1" spc="-2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CVD</a:t>
            </a:r>
            <a:r>
              <a:rPr sz="1600" b="1" spc="-2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or</a:t>
            </a:r>
            <a:r>
              <a:rPr sz="1600" b="1" spc="-2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risk</a:t>
            </a:r>
            <a:r>
              <a:rPr sz="1600" b="1" spc="-10" dirty="0">
                <a:latin typeface="Segoe UI"/>
                <a:cs typeface="Segoe UI"/>
              </a:rPr>
              <a:t> factors</a:t>
            </a:r>
            <a:endParaRPr sz="1600">
              <a:latin typeface="Segoe UI"/>
              <a:cs typeface="Segoe UI"/>
            </a:endParaRPr>
          </a:p>
          <a:p>
            <a:pPr algn="ctr">
              <a:lnSpc>
                <a:spcPts val="1910"/>
              </a:lnSpc>
            </a:pPr>
            <a:r>
              <a:rPr sz="1600" dirty="0">
                <a:latin typeface="Segoe UI"/>
                <a:cs typeface="Segoe UI"/>
              </a:rPr>
              <a:t>N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318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(66.8%)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46909" y="1742987"/>
            <a:ext cx="2860675" cy="257175"/>
          </a:xfrm>
          <a:custGeom>
            <a:avLst/>
            <a:gdLst/>
            <a:ahLst/>
            <a:cxnLst/>
            <a:rect l="l" t="t" r="r" b="b"/>
            <a:pathLst>
              <a:path w="2860675" h="257175">
                <a:moveTo>
                  <a:pt x="34924" y="180875"/>
                </a:moveTo>
                <a:lnTo>
                  <a:pt x="0" y="180875"/>
                </a:lnTo>
                <a:lnTo>
                  <a:pt x="38099" y="257075"/>
                </a:lnTo>
                <a:lnTo>
                  <a:pt x="69849" y="193575"/>
                </a:lnTo>
                <a:lnTo>
                  <a:pt x="34924" y="193575"/>
                </a:lnTo>
                <a:lnTo>
                  <a:pt x="34924" y="180875"/>
                </a:lnTo>
                <a:close/>
              </a:path>
              <a:path w="2860675" h="257175">
                <a:moveTo>
                  <a:pt x="2854323" y="125364"/>
                </a:moveTo>
                <a:lnTo>
                  <a:pt x="34924" y="125364"/>
                </a:lnTo>
                <a:lnTo>
                  <a:pt x="34924" y="193575"/>
                </a:lnTo>
                <a:lnTo>
                  <a:pt x="41274" y="193575"/>
                </a:lnTo>
                <a:lnTo>
                  <a:pt x="41274" y="131714"/>
                </a:lnTo>
                <a:lnTo>
                  <a:pt x="38099" y="131714"/>
                </a:lnTo>
                <a:lnTo>
                  <a:pt x="41274" y="128539"/>
                </a:lnTo>
                <a:lnTo>
                  <a:pt x="2854323" y="128539"/>
                </a:lnTo>
                <a:lnTo>
                  <a:pt x="2854323" y="125364"/>
                </a:lnTo>
                <a:close/>
              </a:path>
              <a:path w="2860675" h="257175">
                <a:moveTo>
                  <a:pt x="76199" y="180875"/>
                </a:moveTo>
                <a:lnTo>
                  <a:pt x="41274" y="180875"/>
                </a:lnTo>
                <a:lnTo>
                  <a:pt x="41274" y="193575"/>
                </a:lnTo>
                <a:lnTo>
                  <a:pt x="69849" y="193575"/>
                </a:lnTo>
                <a:lnTo>
                  <a:pt x="76199" y="180875"/>
                </a:lnTo>
                <a:close/>
              </a:path>
              <a:path w="2860675" h="257175">
                <a:moveTo>
                  <a:pt x="41274" y="128539"/>
                </a:moveTo>
                <a:lnTo>
                  <a:pt x="38099" y="131714"/>
                </a:lnTo>
                <a:lnTo>
                  <a:pt x="41274" y="131714"/>
                </a:lnTo>
                <a:lnTo>
                  <a:pt x="41274" y="128539"/>
                </a:lnTo>
                <a:close/>
              </a:path>
              <a:path w="2860675" h="257175">
                <a:moveTo>
                  <a:pt x="2860673" y="125364"/>
                </a:moveTo>
                <a:lnTo>
                  <a:pt x="2857498" y="125364"/>
                </a:lnTo>
                <a:lnTo>
                  <a:pt x="2854323" y="128539"/>
                </a:lnTo>
                <a:lnTo>
                  <a:pt x="41274" y="128539"/>
                </a:lnTo>
                <a:lnTo>
                  <a:pt x="41274" y="131714"/>
                </a:lnTo>
                <a:lnTo>
                  <a:pt x="2860673" y="131714"/>
                </a:lnTo>
                <a:lnTo>
                  <a:pt x="2860673" y="125364"/>
                </a:lnTo>
                <a:close/>
              </a:path>
              <a:path w="2860675" h="257175">
                <a:moveTo>
                  <a:pt x="2860673" y="0"/>
                </a:moveTo>
                <a:lnTo>
                  <a:pt x="2854323" y="0"/>
                </a:lnTo>
                <a:lnTo>
                  <a:pt x="2854323" y="128539"/>
                </a:lnTo>
                <a:lnTo>
                  <a:pt x="2857498" y="125364"/>
                </a:lnTo>
                <a:lnTo>
                  <a:pt x="2860673" y="125364"/>
                </a:lnTo>
                <a:lnTo>
                  <a:pt x="28606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9327" y="2898352"/>
            <a:ext cx="2407920" cy="1077595"/>
          </a:xfrm>
          <a:prstGeom prst="rect">
            <a:avLst/>
          </a:prstGeom>
          <a:solidFill>
            <a:srgbClr val="FBC9D1"/>
          </a:solidFill>
          <a:ln w="9525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60020" marR="151765" indent="-1270" algn="ctr">
              <a:lnSpc>
                <a:spcPts val="1900"/>
              </a:lnSpc>
              <a:spcBef>
                <a:spcPts val="450"/>
              </a:spcBef>
            </a:pPr>
            <a:r>
              <a:rPr sz="1600" b="1" dirty="0">
                <a:latin typeface="Segoe UI"/>
                <a:cs typeface="Segoe UI"/>
              </a:rPr>
              <a:t>Further</a:t>
            </a:r>
            <a:r>
              <a:rPr sz="1600" b="1" spc="15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follow-</a:t>
            </a:r>
            <a:r>
              <a:rPr sz="1600" b="1" dirty="0">
                <a:latin typeface="Segoe UI"/>
                <a:cs typeface="Segoe UI"/>
              </a:rPr>
              <a:t>up</a:t>
            </a:r>
            <a:r>
              <a:rPr sz="1600" b="1" spc="10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for </a:t>
            </a:r>
            <a:r>
              <a:rPr sz="1600" b="1" dirty="0">
                <a:latin typeface="Segoe UI"/>
                <a:cs typeface="Segoe UI"/>
              </a:rPr>
              <a:t>CVD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and/or</a:t>
            </a:r>
            <a:r>
              <a:rPr sz="1600" b="1" spc="-20" dirty="0">
                <a:latin typeface="Segoe UI"/>
                <a:cs typeface="Segoe UI"/>
              </a:rPr>
              <a:t> risk </a:t>
            </a:r>
            <a:r>
              <a:rPr sz="1600" b="1" dirty="0">
                <a:latin typeface="Segoe UI"/>
                <a:cs typeface="Segoe UI"/>
              </a:rPr>
              <a:t>factors</a:t>
            </a:r>
            <a:r>
              <a:rPr sz="1600" b="1" spc="-55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recommended </a:t>
            </a:r>
            <a:r>
              <a:rPr sz="1600" dirty="0">
                <a:latin typeface="Segoe UI"/>
                <a:cs typeface="Segoe UI"/>
              </a:rPr>
              <a:t>N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242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(76.1%)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43282" y="2898350"/>
            <a:ext cx="2407920" cy="1077595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77165" marR="168275" indent="-1270" algn="ctr">
              <a:lnSpc>
                <a:spcPts val="1900"/>
              </a:lnSpc>
              <a:spcBef>
                <a:spcPts val="450"/>
              </a:spcBef>
            </a:pPr>
            <a:r>
              <a:rPr sz="1600" b="1" spc="-10" dirty="0">
                <a:latin typeface="Segoe UI"/>
                <a:cs typeface="Segoe UI"/>
              </a:rPr>
              <a:t>Follow-</a:t>
            </a:r>
            <a:r>
              <a:rPr sz="1600" b="1" dirty="0">
                <a:latin typeface="Segoe UI"/>
                <a:cs typeface="Segoe UI"/>
              </a:rPr>
              <a:t>up</a:t>
            </a:r>
            <a:r>
              <a:rPr sz="1600" b="1" spc="5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not </a:t>
            </a:r>
            <a:r>
              <a:rPr sz="1600" b="1" dirty="0">
                <a:latin typeface="Segoe UI"/>
                <a:cs typeface="Segoe UI"/>
              </a:rPr>
              <a:t>recommend</a:t>
            </a:r>
            <a:r>
              <a:rPr sz="1600" b="1" spc="-6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based</a:t>
            </a:r>
            <a:r>
              <a:rPr sz="1600" b="1" spc="-60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on </a:t>
            </a:r>
            <a:r>
              <a:rPr sz="1600" b="1" dirty="0">
                <a:latin typeface="Segoe UI"/>
                <a:cs typeface="Segoe UI"/>
              </a:rPr>
              <a:t>screening</a:t>
            </a:r>
            <a:r>
              <a:rPr sz="1600" b="1" spc="-80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results</a:t>
            </a:r>
            <a:endParaRPr sz="1600">
              <a:latin typeface="Segoe UI"/>
              <a:cs typeface="Segoe UI"/>
            </a:endParaRPr>
          </a:p>
          <a:p>
            <a:pPr algn="ctr">
              <a:lnSpc>
                <a:spcPts val="1830"/>
              </a:lnSpc>
            </a:pPr>
            <a:r>
              <a:rPr sz="1600" dirty="0">
                <a:latin typeface="Segoe UI"/>
                <a:cs typeface="Segoe UI"/>
              </a:rPr>
              <a:t>N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76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(23.9%)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84921" y="2584843"/>
            <a:ext cx="3000375" cy="313690"/>
          </a:xfrm>
          <a:custGeom>
            <a:avLst/>
            <a:gdLst/>
            <a:ahLst/>
            <a:cxnLst/>
            <a:rect l="l" t="t" r="r" b="b"/>
            <a:pathLst>
              <a:path w="3000375" h="313689">
                <a:moveTo>
                  <a:pt x="3000159" y="237312"/>
                </a:moveTo>
                <a:lnTo>
                  <a:pt x="2965234" y="237312"/>
                </a:lnTo>
                <a:lnTo>
                  <a:pt x="2965234" y="159931"/>
                </a:lnTo>
                <a:lnTo>
                  <a:pt x="2965234" y="153581"/>
                </a:lnTo>
                <a:lnTo>
                  <a:pt x="1503260" y="153581"/>
                </a:lnTo>
                <a:lnTo>
                  <a:pt x="1503260" y="0"/>
                </a:lnTo>
                <a:lnTo>
                  <a:pt x="1496910" y="0"/>
                </a:lnTo>
                <a:lnTo>
                  <a:pt x="1496910" y="153581"/>
                </a:lnTo>
                <a:lnTo>
                  <a:pt x="34925" y="153581"/>
                </a:lnTo>
                <a:lnTo>
                  <a:pt x="34925" y="237312"/>
                </a:lnTo>
                <a:lnTo>
                  <a:pt x="0" y="237312"/>
                </a:lnTo>
                <a:lnTo>
                  <a:pt x="38100" y="313512"/>
                </a:lnTo>
                <a:lnTo>
                  <a:pt x="69850" y="250012"/>
                </a:lnTo>
                <a:lnTo>
                  <a:pt x="76200" y="237312"/>
                </a:lnTo>
                <a:lnTo>
                  <a:pt x="41275" y="237312"/>
                </a:lnTo>
                <a:lnTo>
                  <a:pt x="41275" y="159931"/>
                </a:lnTo>
                <a:lnTo>
                  <a:pt x="1496910" y="159931"/>
                </a:lnTo>
                <a:lnTo>
                  <a:pt x="1503260" y="159931"/>
                </a:lnTo>
                <a:lnTo>
                  <a:pt x="2958884" y="159931"/>
                </a:lnTo>
                <a:lnTo>
                  <a:pt x="2958884" y="237312"/>
                </a:lnTo>
                <a:lnTo>
                  <a:pt x="2923959" y="237312"/>
                </a:lnTo>
                <a:lnTo>
                  <a:pt x="2962059" y="313512"/>
                </a:lnTo>
                <a:lnTo>
                  <a:pt x="2993809" y="250012"/>
                </a:lnTo>
                <a:lnTo>
                  <a:pt x="3000159" y="2373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19327" y="4429988"/>
            <a:ext cx="5331460" cy="339090"/>
          </a:xfrm>
          <a:prstGeom prst="rect">
            <a:avLst/>
          </a:prstGeom>
          <a:solidFill>
            <a:srgbClr val="E0DDCA"/>
          </a:solidFill>
          <a:ln w="9525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355"/>
              </a:spcBef>
            </a:pPr>
            <a:r>
              <a:rPr sz="1600" b="1" dirty="0">
                <a:latin typeface="Segoe UI"/>
                <a:cs typeface="Segoe UI"/>
              </a:rPr>
              <a:t>Investigator</a:t>
            </a:r>
            <a:r>
              <a:rPr sz="1600" b="1" spc="-3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recommended</a:t>
            </a:r>
            <a:r>
              <a:rPr sz="1600" b="1" spc="-35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follow-</a:t>
            </a:r>
            <a:r>
              <a:rPr sz="1600" b="1" dirty="0">
                <a:latin typeface="Segoe UI"/>
                <a:cs typeface="Segoe UI"/>
              </a:rPr>
              <a:t>up</a:t>
            </a:r>
            <a:r>
              <a:rPr sz="1650" b="1" baseline="25252" dirty="0">
                <a:latin typeface="Segoe UI"/>
                <a:cs typeface="Segoe UI"/>
              </a:rPr>
              <a:t>†</a:t>
            </a:r>
            <a:r>
              <a:rPr sz="1650" b="1" spc="135" baseline="25252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at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30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days</a:t>
            </a:r>
            <a:r>
              <a:rPr sz="1600" b="1" spc="-35" dirty="0">
                <a:latin typeface="Segoe UI"/>
                <a:cs typeface="Segoe UI"/>
              </a:rPr>
              <a:t> </a:t>
            </a:r>
            <a:r>
              <a:rPr sz="1600" b="1" spc="-20" dirty="0">
                <a:latin typeface="Segoe UI"/>
                <a:cs typeface="Segoe UI"/>
              </a:rPr>
              <a:t>for:</a:t>
            </a:r>
            <a:endParaRPr sz="1600">
              <a:latin typeface="Segoe UI"/>
              <a:cs typeface="Segoe U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237969" y="5338358"/>
            <a:ext cx="1721485" cy="594360"/>
            <a:chOff x="4237969" y="5338358"/>
            <a:chExt cx="1721485" cy="594360"/>
          </a:xfrm>
        </p:grpSpPr>
        <p:sp>
          <p:nvSpPr>
            <p:cNvPr id="16" name="object 16"/>
            <p:cNvSpPr/>
            <p:nvPr/>
          </p:nvSpPr>
          <p:spPr>
            <a:xfrm>
              <a:off x="4242732" y="5343121"/>
              <a:ext cx="1711960" cy="584835"/>
            </a:xfrm>
            <a:custGeom>
              <a:avLst/>
              <a:gdLst/>
              <a:ahLst/>
              <a:cxnLst/>
              <a:rect l="l" t="t" r="r" b="b"/>
              <a:pathLst>
                <a:path w="1711960" h="584835">
                  <a:moveTo>
                    <a:pt x="1711821" y="0"/>
                  </a:moveTo>
                  <a:lnTo>
                    <a:pt x="0" y="0"/>
                  </a:lnTo>
                  <a:lnTo>
                    <a:pt x="0" y="584774"/>
                  </a:lnTo>
                  <a:lnTo>
                    <a:pt x="1711821" y="584774"/>
                  </a:lnTo>
                  <a:lnTo>
                    <a:pt x="1711821" y="0"/>
                  </a:lnTo>
                  <a:close/>
                </a:path>
              </a:pathLst>
            </a:custGeom>
            <a:solidFill>
              <a:srgbClr val="B7D3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42732" y="5343121"/>
              <a:ext cx="1711960" cy="584835"/>
            </a:xfrm>
            <a:custGeom>
              <a:avLst/>
              <a:gdLst/>
              <a:ahLst/>
              <a:cxnLst/>
              <a:rect l="l" t="t" r="r" b="b"/>
              <a:pathLst>
                <a:path w="1711960" h="584835">
                  <a:moveTo>
                    <a:pt x="0" y="0"/>
                  </a:moveTo>
                  <a:lnTo>
                    <a:pt x="1711822" y="0"/>
                  </a:lnTo>
                  <a:lnTo>
                    <a:pt x="1711822" y="584775"/>
                  </a:lnTo>
                  <a:lnTo>
                    <a:pt x="0" y="5847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242732" y="5343121"/>
            <a:ext cx="1711960" cy="286385"/>
          </a:xfrm>
          <a:prstGeom prst="rect">
            <a:avLst/>
          </a:prstGeom>
          <a:solidFill>
            <a:srgbClr val="B7D3B8"/>
          </a:solidFill>
        </p:spPr>
        <p:txBody>
          <a:bodyPr vert="horz" wrap="square" lIns="0" tIns="46355" rIns="0" bIns="0" rtlCol="0">
            <a:spAutoFit/>
          </a:bodyPr>
          <a:lstStyle/>
          <a:p>
            <a:pPr marL="178435">
              <a:lnSpc>
                <a:spcPts val="1885"/>
              </a:lnSpc>
              <a:spcBef>
                <a:spcPts val="365"/>
              </a:spcBef>
            </a:pPr>
            <a:r>
              <a:rPr sz="1600" b="1" dirty="0">
                <a:latin typeface="Segoe UI"/>
                <a:cs typeface="Segoe UI"/>
              </a:rPr>
              <a:t>Abnormal</a:t>
            </a:r>
            <a:r>
              <a:rPr sz="1600" b="1" spc="-45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TTE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42732" y="5629338"/>
            <a:ext cx="1711960" cy="299085"/>
          </a:xfrm>
          <a:prstGeom prst="rect">
            <a:avLst/>
          </a:prstGeom>
          <a:solidFill>
            <a:srgbClr val="B7D3B8"/>
          </a:solidFill>
        </p:spPr>
        <p:txBody>
          <a:bodyPr vert="horz" wrap="square" lIns="0" tIns="1270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10"/>
              </a:spcBef>
            </a:pPr>
            <a:r>
              <a:rPr sz="1600" dirty="0">
                <a:latin typeface="Segoe UI"/>
                <a:cs typeface="Segoe UI"/>
              </a:rPr>
              <a:t>N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114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(47.1%)</a:t>
            </a:r>
            <a:endParaRPr sz="1600">
              <a:latin typeface="Segoe UI"/>
              <a:cs typeface="Segoe U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456754" y="5338358"/>
            <a:ext cx="1655445" cy="594360"/>
            <a:chOff x="2456754" y="5338358"/>
            <a:chExt cx="1655445" cy="594360"/>
          </a:xfrm>
        </p:grpSpPr>
        <p:sp>
          <p:nvSpPr>
            <p:cNvPr id="21" name="object 21"/>
            <p:cNvSpPr/>
            <p:nvPr/>
          </p:nvSpPr>
          <p:spPr>
            <a:xfrm>
              <a:off x="2461516" y="5343121"/>
              <a:ext cx="1645920" cy="584835"/>
            </a:xfrm>
            <a:custGeom>
              <a:avLst/>
              <a:gdLst/>
              <a:ahLst/>
              <a:cxnLst/>
              <a:rect l="l" t="t" r="r" b="b"/>
              <a:pathLst>
                <a:path w="1645920" h="584835">
                  <a:moveTo>
                    <a:pt x="1645920" y="0"/>
                  </a:moveTo>
                  <a:lnTo>
                    <a:pt x="0" y="0"/>
                  </a:lnTo>
                  <a:lnTo>
                    <a:pt x="0" y="584774"/>
                  </a:lnTo>
                  <a:lnTo>
                    <a:pt x="1645920" y="584774"/>
                  </a:lnTo>
                  <a:lnTo>
                    <a:pt x="1645920" y="0"/>
                  </a:lnTo>
                  <a:close/>
                </a:path>
              </a:pathLst>
            </a:custGeom>
            <a:solidFill>
              <a:srgbClr val="B9E1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461516" y="5343121"/>
              <a:ext cx="1645920" cy="584835"/>
            </a:xfrm>
            <a:custGeom>
              <a:avLst/>
              <a:gdLst/>
              <a:ahLst/>
              <a:cxnLst/>
              <a:rect l="l" t="t" r="r" b="b"/>
              <a:pathLst>
                <a:path w="1645920" h="584835">
                  <a:moveTo>
                    <a:pt x="0" y="0"/>
                  </a:moveTo>
                  <a:lnTo>
                    <a:pt x="1645920" y="0"/>
                  </a:lnTo>
                  <a:lnTo>
                    <a:pt x="1645920" y="584775"/>
                  </a:lnTo>
                  <a:lnTo>
                    <a:pt x="0" y="5847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461516" y="5343121"/>
            <a:ext cx="1645920" cy="286385"/>
          </a:xfrm>
          <a:prstGeom prst="rect">
            <a:avLst/>
          </a:prstGeom>
          <a:solidFill>
            <a:srgbClr val="B9E1E0"/>
          </a:solidFill>
        </p:spPr>
        <p:txBody>
          <a:bodyPr vert="horz" wrap="square" lIns="0" tIns="46355" rIns="0" bIns="0" rtlCol="0">
            <a:spAutoFit/>
          </a:bodyPr>
          <a:lstStyle/>
          <a:p>
            <a:pPr marL="131445">
              <a:lnSpc>
                <a:spcPts val="1885"/>
              </a:lnSpc>
              <a:spcBef>
                <a:spcPts val="365"/>
              </a:spcBef>
            </a:pPr>
            <a:r>
              <a:rPr sz="1600" b="1" dirty="0">
                <a:latin typeface="Segoe UI"/>
                <a:cs typeface="Segoe UI"/>
              </a:rPr>
              <a:t>Abnormal</a:t>
            </a:r>
            <a:r>
              <a:rPr sz="1600" b="1" spc="-45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EKG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61516" y="5629338"/>
            <a:ext cx="1645920" cy="299085"/>
          </a:xfrm>
          <a:prstGeom prst="rect">
            <a:avLst/>
          </a:prstGeom>
          <a:solidFill>
            <a:srgbClr val="B9E1E0"/>
          </a:solidFill>
        </p:spPr>
        <p:txBody>
          <a:bodyPr vert="horz" wrap="square" lIns="0" tIns="1270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10"/>
              </a:spcBef>
            </a:pPr>
            <a:r>
              <a:rPr sz="1600" dirty="0">
                <a:latin typeface="Segoe UI"/>
                <a:cs typeface="Segoe UI"/>
              </a:rPr>
              <a:t>N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75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(31.0%)</a:t>
            </a:r>
            <a:endParaRPr sz="1600">
              <a:latin typeface="Segoe UI"/>
              <a:cs typeface="Segoe U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436155" y="3975569"/>
            <a:ext cx="3700779" cy="1367790"/>
            <a:chOff x="1436155" y="3975569"/>
            <a:chExt cx="3700779" cy="1367790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19856" y="3975569"/>
              <a:ext cx="1503253" cy="45441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436154" y="4768544"/>
              <a:ext cx="3700779" cy="574675"/>
            </a:xfrm>
            <a:custGeom>
              <a:avLst/>
              <a:gdLst/>
              <a:ahLst/>
              <a:cxnLst/>
              <a:rect l="l" t="t" r="r" b="b"/>
              <a:pathLst>
                <a:path w="3700779" h="574675">
                  <a:moveTo>
                    <a:pt x="3700589" y="498386"/>
                  </a:moveTo>
                  <a:lnTo>
                    <a:pt x="3665664" y="498386"/>
                  </a:lnTo>
                  <a:lnTo>
                    <a:pt x="3665664" y="290474"/>
                  </a:lnTo>
                  <a:lnTo>
                    <a:pt x="3665664" y="284124"/>
                  </a:lnTo>
                  <a:lnTo>
                    <a:pt x="1852028" y="284124"/>
                  </a:lnTo>
                  <a:lnTo>
                    <a:pt x="1852028" y="12"/>
                  </a:lnTo>
                  <a:lnTo>
                    <a:pt x="1845678" y="0"/>
                  </a:lnTo>
                  <a:lnTo>
                    <a:pt x="1845398" y="284111"/>
                  </a:lnTo>
                  <a:lnTo>
                    <a:pt x="34925" y="284111"/>
                  </a:lnTo>
                  <a:lnTo>
                    <a:pt x="34925" y="498386"/>
                  </a:lnTo>
                  <a:lnTo>
                    <a:pt x="0" y="498386"/>
                  </a:lnTo>
                  <a:lnTo>
                    <a:pt x="38100" y="574586"/>
                  </a:lnTo>
                  <a:lnTo>
                    <a:pt x="69850" y="511086"/>
                  </a:lnTo>
                  <a:lnTo>
                    <a:pt x="76200" y="498386"/>
                  </a:lnTo>
                  <a:lnTo>
                    <a:pt x="41275" y="498386"/>
                  </a:lnTo>
                  <a:lnTo>
                    <a:pt x="41275" y="290461"/>
                  </a:lnTo>
                  <a:lnTo>
                    <a:pt x="1845398" y="290461"/>
                  </a:lnTo>
                  <a:lnTo>
                    <a:pt x="1845208" y="498373"/>
                  </a:lnTo>
                  <a:lnTo>
                    <a:pt x="1810283" y="498348"/>
                  </a:lnTo>
                  <a:lnTo>
                    <a:pt x="1848319" y="574586"/>
                  </a:lnTo>
                  <a:lnTo>
                    <a:pt x="1880133" y="511086"/>
                  </a:lnTo>
                  <a:lnTo>
                    <a:pt x="1886483" y="498411"/>
                  </a:lnTo>
                  <a:lnTo>
                    <a:pt x="1851558" y="498386"/>
                  </a:lnTo>
                  <a:lnTo>
                    <a:pt x="1851748" y="290474"/>
                  </a:lnTo>
                  <a:lnTo>
                    <a:pt x="3659314" y="290474"/>
                  </a:lnTo>
                  <a:lnTo>
                    <a:pt x="3659314" y="498386"/>
                  </a:lnTo>
                  <a:lnTo>
                    <a:pt x="3624389" y="498386"/>
                  </a:lnTo>
                  <a:lnTo>
                    <a:pt x="3662489" y="574586"/>
                  </a:lnTo>
                  <a:lnTo>
                    <a:pt x="3694239" y="511086"/>
                  </a:lnTo>
                  <a:lnTo>
                    <a:pt x="3700589" y="4983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257810" y="2000063"/>
            <a:ext cx="5331460" cy="584835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360"/>
              </a:spcBef>
            </a:pPr>
            <a:r>
              <a:rPr sz="1600" b="1" dirty="0">
                <a:latin typeface="Segoe UI"/>
                <a:cs typeface="Segoe UI"/>
              </a:rPr>
              <a:t>No</a:t>
            </a:r>
            <a:r>
              <a:rPr sz="1600" b="1" spc="-2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known</a:t>
            </a:r>
            <a:r>
              <a:rPr sz="1600" b="1" spc="-2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history</a:t>
            </a:r>
            <a:r>
              <a:rPr sz="1600" b="1" spc="-2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of</a:t>
            </a:r>
            <a:r>
              <a:rPr sz="1600" b="1" spc="-1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CVD</a:t>
            </a:r>
            <a:r>
              <a:rPr sz="1600" b="1" spc="-2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or</a:t>
            </a:r>
            <a:r>
              <a:rPr sz="1600" b="1" spc="-2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risk</a:t>
            </a:r>
            <a:r>
              <a:rPr sz="1600" b="1" spc="-10" dirty="0">
                <a:latin typeface="Segoe UI"/>
                <a:cs typeface="Segoe UI"/>
              </a:rPr>
              <a:t> factors</a:t>
            </a:r>
            <a:endParaRPr sz="1600">
              <a:latin typeface="Segoe UI"/>
              <a:cs typeface="Segoe UI"/>
            </a:endParaRPr>
          </a:p>
          <a:p>
            <a:pPr algn="ctr">
              <a:lnSpc>
                <a:spcPts val="1910"/>
              </a:lnSpc>
            </a:pPr>
            <a:r>
              <a:rPr sz="1600" dirty="0">
                <a:latin typeface="Segoe UI"/>
                <a:cs typeface="Segoe UI"/>
              </a:rPr>
              <a:t>N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158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(33.2%)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101233" y="1742987"/>
            <a:ext cx="2860675" cy="257175"/>
          </a:xfrm>
          <a:custGeom>
            <a:avLst/>
            <a:gdLst/>
            <a:ahLst/>
            <a:cxnLst/>
            <a:rect l="l" t="t" r="r" b="b"/>
            <a:pathLst>
              <a:path w="2860675" h="257175">
                <a:moveTo>
                  <a:pt x="2819083" y="180844"/>
                </a:moveTo>
                <a:lnTo>
                  <a:pt x="2784158" y="180844"/>
                </a:lnTo>
                <a:lnTo>
                  <a:pt x="2822258" y="257044"/>
                </a:lnTo>
                <a:lnTo>
                  <a:pt x="2854008" y="193544"/>
                </a:lnTo>
                <a:lnTo>
                  <a:pt x="2819083" y="193544"/>
                </a:lnTo>
                <a:lnTo>
                  <a:pt x="2819083" y="180844"/>
                </a:lnTo>
                <a:close/>
              </a:path>
              <a:path w="2860675" h="257175">
                <a:moveTo>
                  <a:pt x="2819083" y="128523"/>
                </a:moveTo>
                <a:lnTo>
                  <a:pt x="2819083" y="193544"/>
                </a:lnTo>
                <a:lnTo>
                  <a:pt x="2825433" y="193544"/>
                </a:lnTo>
                <a:lnTo>
                  <a:pt x="2825433" y="131698"/>
                </a:lnTo>
                <a:lnTo>
                  <a:pt x="2822258" y="131698"/>
                </a:lnTo>
                <a:lnTo>
                  <a:pt x="2819083" y="128523"/>
                </a:lnTo>
                <a:close/>
              </a:path>
              <a:path w="2860675" h="257175">
                <a:moveTo>
                  <a:pt x="2860358" y="180844"/>
                </a:moveTo>
                <a:lnTo>
                  <a:pt x="2825433" y="180844"/>
                </a:lnTo>
                <a:lnTo>
                  <a:pt x="2825433" y="193544"/>
                </a:lnTo>
                <a:lnTo>
                  <a:pt x="2854008" y="193544"/>
                </a:lnTo>
                <a:lnTo>
                  <a:pt x="2860358" y="180844"/>
                </a:lnTo>
                <a:close/>
              </a:path>
              <a:path w="2860675" h="257175">
                <a:moveTo>
                  <a:pt x="6350" y="0"/>
                </a:moveTo>
                <a:lnTo>
                  <a:pt x="0" y="0"/>
                </a:lnTo>
                <a:lnTo>
                  <a:pt x="0" y="131698"/>
                </a:lnTo>
                <a:lnTo>
                  <a:pt x="2819083" y="131698"/>
                </a:lnTo>
                <a:lnTo>
                  <a:pt x="2819083" y="128523"/>
                </a:lnTo>
                <a:lnTo>
                  <a:pt x="6350" y="128523"/>
                </a:lnTo>
                <a:lnTo>
                  <a:pt x="3175" y="125348"/>
                </a:lnTo>
                <a:lnTo>
                  <a:pt x="6350" y="125348"/>
                </a:lnTo>
                <a:lnTo>
                  <a:pt x="6350" y="0"/>
                </a:lnTo>
                <a:close/>
              </a:path>
              <a:path w="2860675" h="257175">
                <a:moveTo>
                  <a:pt x="2825433" y="125348"/>
                </a:moveTo>
                <a:lnTo>
                  <a:pt x="6350" y="125348"/>
                </a:lnTo>
                <a:lnTo>
                  <a:pt x="6350" y="128523"/>
                </a:lnTo>
                <a:lnTo>
                  <a:pt x="2819083" y="128523"/>
                </a:lnTo>
                <a:lnTo>
                  <a:pt x="2822258" y="131698"/>
                </a:lnTo>
                <a:lnTo>
                  <a:pt x="2825433" y="131698"/>
                </a:lnTo>
                <a:lnTo>
                  <a:pt x="2825433" y="125348"/>
                </a:lnTo>
                <a:close/>
              </a:path>
              <a:path w="2860675" h="257175">
                <a:moveTo>
                  <a:pt x="6350" y="125348"/>
                </a:moveTo>
                <a:lnTo>
                  <a:pt x="3175" y="125348"/>
                </a:lnTo>
                <a:lnTo>
                  <a:pt x="6350" y="128523"/>
                </a:lnTo>
                <a:lnTo>
                  <a:pt x="6350" y="1253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181764" y="2905705"/>
            <a:ext cx="2407920" cy="1077595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177165" marR="168275" indent="-1270" algn="ctr">
              <a:lnSpc>
                <a:spcPts val="1900"/>
              </a:lnSpc>
              <a:spcBef>
                <a:spcPts val="440"/>
              </a:spcBef>
            </a:pPr>
            <a:r>
              <a:rPr sz="1600" b="1" spc="-10" dirty="0">
                <a:latin typeface="Segoe UI"/>
                <a:cs typeface="Segoe UI"/>
              </a:rPr>
              <a:t>Follow-</a:t>
            </a:r>
            <a:r>
              <a:rPr sz="1600" b="1" dirty="0">
                <a:latin typeface="Segoe UI"/>
                <a:cs typeface="Segoe UI"/>
              </a:rPr>
              <a:t>up</a:t>
            </a:r>
            <a:r>
              <a:rPr sz="1600" b="1" spc="5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not </a:t>
            </a:r>
            <a:r>
              <a:rPr sz="1600" b="1" dirty="0">
                <a:latin typeface="Segoe UI"/>
                <a:cs typeface="Segoe UI"/>
              </a:rPr>
              <a:t>recommend</a:t>
            </a:r>
            <a:r>
              <a:rPr sz="1600" b="1" spc="-6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based</a:t>
            </a:r>
            <a:r>
              <a:rPr sz="1600" b="1" spc="-60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on </a:t>
            </a:r>
            <a:r>
              <a:rPr sz="1600" b="1" dirty="0">
                <a:latin typeface="Segoe UI"/>
                <a:cs typeface="Segoe UI"/>
              </a:rPr>
              <a:t>screening</a:t>
            </a:r>
            <a:r>
              <a:rPr sz="1600" b="1" spc="-80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results</a:t>
            </a:r>
            <a:endParaRPr sz="1600">
              <a:latin typeface="Segoe UI"/>
              <a:cs typeface="Segoe UI"/>
            </a:endParaRPr>
          </a:p>
          <a:p>
            <a:pPr algn="ctr">
              <a:lnSpc>
                <a:spcPts val="1830"/>
              </a:lnSpc>
            </a:pPr>
            <a:r>
              <a:rPr sz="1600" dirty="0">
                <a:latin typeface="Segoe UI"/>
                <a:cs typeface="Segoe UI"/>
              </a:rPr>
              <a:t>N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69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(43.7%)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920315" y="2584837"/>
            <a:ext cx="1503680" cy="321310"/>
          </a:xfrm>
          <a:custGeom>
            <a:avLst/>
            <a:gdLst/>
            <a:ahLst/>
            <a:cxnLst/>
            <a:rect l="l" t="t" r="r" b="b"/>
            <a:pathLst>
              <a:path w="1503679" h="321310">
                <a:moveTo>
                  <a:pt x="1461977" y="244668"/>
                </a:moveTo>
                <a:lnTo>
                  <a:pt x="1427052" y="244668"/>
                </a:lnTo>
                <a:lnTo>
                  <a:pt x="1465152" y="320868"/>
                </a:lnTo>
                <a:lnTo>
                  <a:pt x="1496902" y="257368"/>
                </a:lnTo>
                <a:lnTo>
                  <a:pt x="1461977" y="257368"/>
                </a:lnTo>
                <a:lnTo>
                  <a:pt x="1461977" y="244668"/>
                </a:lnTo>
                <a:close/>
              </a:path>
              <a:path w="1503679" h="321310">
                <a:moveTo>
                  <a:pt x="1461977" y="160434"/>
                </a:moveTo>
                <a:lnTo>
                  <a:pt x="1461977" y="257368"/>
                </a:lnTo>
                <a:lnTo>
                  <a:pt x="1468327" y="257368"/>
                </a:lnTo>
                <a:lnTo>
                  <a:pt x="1468327" y="163609"/>
                </a:lnTo>
                <a:lnTo>
                  <a:pt x="1465152" y="163609"/>
                </a:lnTo>
                <a:lnTo>
                  <a:pt x="1461977" y="160434"/>
                </a:lnTo>
                <a:close/>
              </a:path>
              <a:path w="1503679" h="321310">
                <a:moveTo>
                  <a:pt x="1503252" y="244668"/>
                </a:moveTo>
                <a:lnTo>
                  <a:pt x="1468327" y="244668"/>
                </a:lnTo>
                <a:lnTo>
                  <a:pt x="1468327" y="257368"/>
                </a:lnTo>
                <a:lnTo>
                  <a:pt x="1496902" y="257368"/>
                </a:lnTo>
                <a:lnTo>
                  <a:pt x="1503252" y="244668"/>
                </a:lnTo>
                <a:close/>
              </a:path>
              <a:path w="1503679" h="321310">
                <a:moveTo>
                  <a:pt x="6350" y="0"/>
                </a:moveTo>
                <a:lnTo>
                  <a:pt x="0" y="0"/>
                </a:lnTo>
                <a:lnTo>
                  <a:pt x="0" y="163609"/>
                </a:lnTo>
                <a:lnTo>
                  <a:pt x="1461977" y="163609"/>
                </a:lnTo>
                <a:lnTo>
                  <a:pt x="1461977" y="160434"/>
                </a:lnTo>
                <a:lnTo>
                  <a:pt x="6350" y="160434"/>
                </a:lnTo>
                <a:lnTo>
                  <a:pt x="3175" y="157259"/>
                </a:lnTo>
                <a:lnTo>
                  <a:pt x="6350" y="157259"/>
                </a:lnTo>
                <a:lnTo>
                  <a:pt x="6350" y="0"/>
                </a:lnTo>
                <a:close/>
              </a:path>
              <a:path w="1503679" h="321310">
                <a:moveTo>
                  <a:pt x="1468327" y="157259"/>
                </a:moveTo>
                <a:lnTo>
                  <a:pt x="6350" y="157259"/>
                </a:lnTo>
                <a:lnTo>
                  <a:pt x="6350" y="160434"/>
                </a:lnTo>
                <a:lnTo>
                  <a:pt x="1461977" y="160434"/>
                </a:lnTo>
                <a:lnTo>
                  <a:pt x="1465152" y="163609"/>
                </a:lnTo>
                <a:lnTo>
                  <a:pt x="1468327" y="163609"/>
                </a:lnTo>
                <a:lnTo>
                  <a:pt x="1468327" y="157259"/>
                </a:lnTo>
                <a:close/>
              </a:path>
              <a:path w="1503679" h="321310">
                <a:moveTo>
                  <a:pt x="6350" y="157259"/>
                </a:moveTo>
                <a:lnTo>
                  <a:pt x="3175" y="157259"/>
                </a:lnTo>
                <a:lnTo>
                  <a:pt x="6350" y="160434"/>
                </a:lnTo>
                <a:lnTo>
                  <a:pt x="6350" y="1572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257810" y="2905705"/>
            <a:ext cx="2407920" cy="1077595"/>
          </a:xfrm>
          <a:prstGeom prst="rect">
            <a:avLst/>
          </a:prstGeom>
          <a:solidFill>
            <a:srgbClr val="FBC9D1"/>
          </a:solidFill>
          <a:ln w="9525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160020" marR="151765" indent="-1270" algn="ctr">
              <a:lnSpc>
                <a:spcPts val="1900"/>
              </a:lnSpc>
              <a:spcBef>
                <a:spcPts val="440"/>
              </a:spcBef>
            </a:pPr>
            <a:r>
              <a:rPr sz="1600" b="1" dirty="0">
                <a:latin typeface="Segoe UI"/>
                <a:cs typeface="Segoe UI"/>
              </a:rPr>
              <a:t>Further</a:t>
            </a:r>
            <a:r>
              <a:rPr sz="1600" b="1" spc="15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follow-</a:t>
            </a:r>
            <a:r>
              <a:rPr sz="1600" b="1" dirty="0">
                <a:latin typeface="Segoe UI"/>
                <a:cs typeface="Segoe UI"/>
              </a:rPr>
              <a:t>up</a:t>
            </a:r>
            <a:r>
              <a:rPr sz="1600" b="1" spc="10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for </a:t>
            </a:r>
            <a:r>
              <a:rPr sz="1600" b="1" dirty="0">
                <a:latin typeface="Segoe UI"/>
                <a:cs typeface="Segoe UI"/>
              </a:rPr>
              <a:t>CVD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and/or</a:t>
            </a:r>
            <a:r>
              <a:rPr sz="1600" b="1" spc="-20" dirty="0">
                <a:latin typeface="Segoe UI"/>
                <a:cs typeface="Segoe UI"/>
              </a:rPr>
              <a:t> risk </a:t>
            </a:r>
            <a:r>
              <a:rPr sz="1600" b="1" dirty="0">
                <a:latin typeface="Segoe UI"/>
                <a:cs typeface="Segoe UI"/>
              </a:rPr>
              <a:t>factors</a:t>
            </a:r>
            <a:r>
              <a:rPr sz="1600" b="1" spc="-55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recommended </a:t>
            </a:r>
            <a:r>
              <a:rPr sz="1600" dirty="0">
                <a:latin typeface="Segoe UI"/>
                <a:cs typeface="Segoe UI"/>
              </a:rPr>
              <a:t>N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89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(56.3%)</a:t>
            </a:r>
            <a:endParaRPr sz="1600">
              <a:latin typeface="Segoe UI"/>
              <a:cs typeface="Segoe U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423414" y="2584837"/>
            <a:ext cx="1538605" cy="1845310"/>
            <a:chOff x="7423414" y="2584837"/>
            <a:chExt cx="1538605" cy="1845310"/>
          </a:xfrm>
        </p:grpSpPr>
        <p:sp>
          <p:nvSpPr>
            <p:cNvPr id="34" name="object 34"/>
            <p:cNvSpPr/>
            <p:nvPr/>
          </p:nvSpPr>
          <p:spPr>
            <a:xfrm>
              <a:off x="7423414" y="2584837"/>
              <a:ext cx="1503680" cy="321310"/>
            </a:xfrm>
            <a:custGeom>
              <a:avLst/>
              <a:gdLst/>
              <a:ahLst/>
              <a:cxnLst/>
              <a:rect l="l" t="t" r="r" b="b"/>
              <a:pathLst>
                <a:path w="1503679" h="321310">
                  <a:moveTo>
                    <a:pt x="34925" y="244668"/>
                  </a:moveTo>
                  <a:lnTo>
                    <a:pt x="0" y="244668"/>
                  </a:lnTo>
                  <a:lnTo>
                    <a:pt x="38100" y="320868"/>
                  </a:lnTo>
                  <a:lnTo>
                    <a:pt x="69850" y="257368"/>
                  </a:lnTo>
                  <a:lnTo>
                    <a:pt x="34925" y="257368"/>
                  </a:lnTo>
                  <a:lnTo>
                    <a:pt x="34925" y="244668"/>
                  </a:lnTo>
                  <a:close/>
                </a:path>
                <a:path w="1503679" h="321310">
                  <a:moveTo>
                    <a:pt x="1496902" y="157259"/>
                  </a:moveTo>
                  <a:lnTo>
                    <a:pt x="34925" y="157259"/>
                  </a:lnTo>
                  <a:lnTo>
                    <a:pt x="34925" y="257368"/>
                  </a:lnTo>
                  <a:lnTo>
                    <a:pt x="41275" y="257368"/>
                  </a:lnTo>
                  <a:lnTo>
                    <a:pt x="41275" y="163609"/>
                  </a:lnTo>
                  <a:lnTo>
                    <a:pt x="38100" y="163609"/>
                  </a:lnTo>
                  <a:lnTo>
                    <a:pt x="41275" y="160434"/>
                  </a:lnTo>
                  <a:lnTo>
                    <a:pt x="1496902" y="160434"/>
                  </a:lnTo>
                  <a:lnTo>
                    <a:pt x="1496902" y="157259"/>
                  </a:lnTo>
                  <a:close/>
                </a:path>
                <a:path w="1503679" h="321310">
                  <a:moveTo>
                    <a:pt x="76200" y="244668"/>
                  </a:moveTo>
                  <a:lnTo>
                    <a:pt x="41275" y="244668"/>
                  </a:lnTo>
                  <a:lnTo>
                    <a:pt x="41275" y="257368"/>
                  </a:lnTo>
                  <a:lnTo>
                    <a:pt x="69850" y="257368"/>
                  </a:lnTo>
                  <a:lnTo>
                    <a:pt x="76200" y="244668"/>
                  </a:lnTo>
                  <a:close/>
                </a:path>
                <a:path w="1503679" h="321310">
                  <a:moveTo>
                    <a:pt x="41275" y="160434"/>
                  </a:moveTo>
                  <a:lnTo>
                    <a:pt x="38100" y="163609"/>
                  </a:lnTo>
                  <a:lnTo>
                    <a:pt x="41275" y="163609"/>
                  </a:lnTo>
                  <a:lnTo>
                    <a:pt x="41275" y="160434"/>
                  </a:lnTo>
                  <a:close/>
                </a:path>
                <a:path w="1503679" h="321310">
                  <a:moveTo>
                    <a:pt x="1503252" y="157259"/>
                  </a:moveTo>
                  <a:lnTo>
                    <a:pt x="1500077" y="157259"/>
                  </a:lnTo>
                  <a:lnTo>
                    <a:pt x="1496902" y="160434"/>
                  </a:lnTo>
                  <a:lnTo>
                    <a:pt x="41275" y="160434"/>
                  </a:lnTo>
                  <a:lnTo>
                    <a:pt x="41275" y="163609"/>
                  </a:lnTo>
                  <a:lnTo>
                    <a:pt x="1503252" y="163609"/>
                  </a:lnTo>
                  <a:lnTo>
                    <a:pt x="1503252" y="157259"/>
                  </a:lnTo>
                  <a:close/>
                </a:path>
                <a:path w="1503679" h="321310">
                  <a:moveTo>
                    <a:pt x="1503252" y="0"/>
                  </a:moveTo>
                  <a:lnTo>
                    <a:pt x="1496902" y="0"/>
                  </a:lnTo>
                  <a:lnTo>
                    <a:pt x="1496902" y="160434"/>
                  </a:lnTo>
                  <a:lnTo>
                    <a:pt x="1500077" y="157259"/>
                  </a:lnTo>
                  <a:lnTo>
                    <a:pt x="1503252" y="157259"/>
                  </a:lnTo>
                  <a:lnTo>
                    <a:pt x="15032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58338" y="3982923"/>
              <a:ext cx="1503252" cy="447064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6257810" y="4429988"/>
            <a:ext cx="5331460" cy="339090"/>
          </a:xfrm>
          <a:prstGeom prst="rect">
            <a:avLst/>
          </a:prstGeom>
          <a:solidFill>
            <a:srgbClr val="E0DDCA"/>
          </a:solidFill>
          <a:ln w="9525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355"/>
              </a:spcBef>
            </a:pPr>
            <a:r>
              <a:rPr sz="1600" b="1" dirty="0">
                <a:latin typeface="Segoe UI"/>
                <a:cs typeface="Segoe UI"/>
              </a:rPr>
              <a:t>Investigator</a:t>
            </a:r>
            <a:r>
              <a:rPr sz="1600" b="1" spc="-3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recommended</a:t>
            </a:r>
            <a:r>
              <a:rPr sz="1600" b="1" spc="-35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follow-</a:t>
            </a:r>
            <a:r>
              <a:rPr sz="1600" b="1" dirty="0">
                <a:latin typeface="Segoe UI"/>
                <a:cs typeface="Segoe UI"/>
              </a:rPr>
              <a:t>up</a:t>
            </a:r>
            <a:r>
              <a:rPr sz="1650" b="1" baseline="25252" dirty="0">
                <a:latin typeface="Segoe UI"/>
                <a:cs typeface="Segoe UI"/>
              </a:rPr>
              <a:t>†</a:t>
            </a:r>
            <a:r>
              <a:rPr sz="1650" b="1" spc="135" baseline="25252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at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30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days</a:t>
            </a:r>
            <a:r>
              <a:rPr sz="1600" b="1" spc="-35" dirty="0">
                <a:latin typeface="Segoe UI"/>
                <a:cs typeface="Segoe UI"/>
              </a:rPr>
              <a:t> </a:t>
            </a:r>
            <a:r>
              <a:rPr sz="1600" b="1" spc="-20" dirty="0">
                <a:latin typeface="Segoe UI"/>
                <a:cs typeface="Segoe UI"/>
              </a:rPr>
              <a:t>for:</a:t>
            </a:r>
            <a:endParaRPr sz="1600">
              <a:latin typeface="Segoe UI"/>
              <a:cs typeface="Segoe U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9876985" y="5338358"/>
            <a:ext cx="1717039" cy="594360"/>
            <a:chOff x="9876985" y="5338358"/>
            <a:chExt cx="1717039" cy="594360"/>
          </a:xfrm>
        </p:grpSpPr>
        <p:sp>
          <p:nvSpPr>
            <p:cNvPr id="38" name="object 38"/>
            <p:cNvSpPr/>
            <p:nvPr/>
          </p:nvSpPr>
          <p:spPr>
            <a:xfrm>
              <a:off x="9881747" y="5343121"/>
              <a:ext cx="1707514" cy="584835"/>
            </a:xfrm>
            <a:custGeom>
              <a:avLst/>
              <a:gdLst/>
              <a:ahLst/>
              <a:cxnLst/>
              <a:rect l="l" t="t" r="r" b="b"/>
              <a:pathLst>
                <a:path w="1707515" h="584835">
                  <a:moveTo>
                    <a:pt x="1707422" y="0"/>
                  </a:moveTo>
                  <a:lnTo>
                    <a:pt x="0" y="0"/>
                  </a:lnTo>
                  <a:lnTo>
                    <a:pt x="0" y="584774"/>
                  </a:lnTo>
                  <a:lnTo>
                    <a:pt x="1707422" y="584774"/>
                  </a:lnTo>
                  <a:lnTo>
                    <a:pt x="1707422" y="0"/>
                  </a:lnTo>
                  <a:close/>
                </a:path>
              </a:pathLst>
            </a:custGeom>
            <a:solidFill>
              <a:srgbClr val="B7D3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881747" y="5343121"/>
              <a:ext cx="1707514" cy="584835"/>
            </a:xfrm>
            <a:custGeom>
              <a:avLst/>
              <a:gdLst/>
              <a:ahLst/>
              <a:cxnLst/>
              <a:rect l="l" t="t" r="r" b="b"/>
              <a:pathLst>
                <a:path w="1707515" h="584835">
                  <a:moveTo>
                    <a:pt x="0" y="0"/>
                  </a:moveTo>
                  <a:lnTo>
                    <a:pt x="1707423" y="0"/>
                  </a:lnTo>
                  <a:lnTo>
                    <a:pt x="1707423" y="584775"/>
                  </a:lnTo>
                  <a:lnTo>
                    <a:pt x="0" y="5847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9881747" y="5343121"/>
            <a:ext cx="1707514" cy="286385"/>
          </a:xfrm>
          <a:prstGeom prst="rect">
            <a:avLst/>
          </a:prstGeom>
          <a:solidFill>
            <a:srgbClr val="B7D3B8"/>
          </a:solidFill>
        </p:spPr>
        <p:txBody>
          <a:bodyPr vert="horz" wrap="square" lIns="0" tIns="46355" rIns="0" bIns="0" rtlCol="0">
            <a:spAutoFit/>
          </a:bodyPr>
          <a:lstStyle/>
          <a:p>
            <a:pPr marL="176530">
              <a:lnSpc>
                <a:spcPts val="1885"/>
              </a:lnSpc>
              <a:spcBef>
                <a:spcPts val="365"/>
              </a:spcBef>
            </a:pPr>
            <a:r>
              <a:rPr sz="1600" b="1" dirty="0">
                <a:latin typeface="Segoe UI"/>
                <a:cs typeface="Segoe UI"/>
              </a:rPr>
              <a:t>Abnormal</a:t>
            </a:r>
            <a:r>
              <a:rPr sz="1600" b="1" spc="-45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TTE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881747" y="5629338"/>
            <a:ext cx="1707514" cy="299085"/>
          </a:xfrm>
          <a:prstGeom prst="rect">
            <a:avLst/>
          </a:prstGeom>
          <a:solidFill>
            <a:srgbClr val="B7D3B8"/>
          </a:solidFill>
        </p:spPr>
        <p:txBody>
          <a:bodyPr vert="horz" wrap="square" lIns="0" tIns="127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10"/>
              </a:spcBef>
            </a:pPr>
            <a:r>
              <a:rPr sz="1600" dirty="0">
                <a:latin typeface="Segoe UI"/>
                <a:cs typeface="Segoe UI"/>
              </a:rPr>
              <a:t>N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53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(59.6%)</a:t>
            </a:r>
            <a:endParaRPr sz="1600">
              <a:latin typeface="Segoe UI"/>
              <a:cs typeface="Segoe UI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8095768" y="5338358"/>
            <a:ext cx="1655445" cy="594360"/>
            <a:chOff x="8095768" y="5338358"/>
            <a:chExt cx="1655445" cy="594360"/>
          </a:xfrm>
        </p:grpSpPr>
        <p:sp>
          <p:nvSpPr>
            <p:cNvPr id="43" name="object 43"/>
            <p:cNvSpPr/>
            <p:nvPr/>
          </p:nvSpPr>
          <p:spPr>
            <a:xfrm>
              <a:off x="8100531" y="5343121"/>
              <a:ext cx="1645920" cy="584835"/>
            </a:xfrm>
            <a:custGeom>
              <a:avLst/>
              <a:gdLst/>
              <a:ahLst/>
              <a:cxnLst/>
              <a:rect l="l" t="t" r="r" b="b"/>
              <a:pathLst>
                <a:path w="1645920" h="584835">
                  <a:moveTo>
                    <a:pt x="1645920" y="0"/>
                  </a:moveTo>
                  <a:lnTo>
                    <a:pt x="0" y="0"/>
                  </a:lnTo>
                  <a:lnTo>
                    <a:pt x="0" y="584774"/>
                  </a:lnTo>
                  <a:lnTo>
                    <a:pt x="1645920" y="584774"/>
                  </a:lnTo>
                  <a:lnTo>
                    <a:pt x="1645920" y="0"/>
                  </a:lnTo>
                  <a:close/>
                </a:path>
              </a:pathLst>
            </a:custGeom>
            <a:solidFill>
              <a:srgbClr val="B9E1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100531" y="5343121"/>
              <a:ext cx="1645920" cy="584835"/>
            </a:xfrm>
            <a:custGeom>
              <a:avLst/>
              <a:gdLst/>
              <a:ahLst/>
              <a:cxnLst/>
              <a:rect l="l" t="t" r="r" b="b"/>
              <a:pathLst>
                <a:path w="1645920" h="584835">
                  <a:moveTo>
                    <a:pt x="0" y="0"/>
                  </a:moveTo>
                  <a:lnTo>
                    <a:pt x="1645920" y="0"/>
                  </a:lnTo>
                  <a:lnTo>
                    <a:pt x="1645920" y="584775"/>
                  </a:lnTo>
                  <a:lnTo>
                    <a:pt x="0" y="5847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8100531" y="5343121"/>
            <a:ext cx="1645920" cy="286385"/>
          </a:xfrm>
          <a:prstGeom prst="rect">
            <a:avLst/>
          </a:prstGeom>
          <a:solidFill>
            <a:srgbClr val="B9E1E0"/>
          </a:solidFill>
        </p:spPr>
        <p:txBody>
          <a:bodyPr vert="horz" wrap="square" lIns="0" tIns="46355" rIns="0" bIns="0" rtlCol="0">
            <a:spAutoFit/>
          </a:bodyPr>
          <a:lstStyle/>
          <a:p>
            <a:pPr marL="131445">
              <a:lnSpc>
                <a:spcPts val="1885"/>
              </a:lnSpc>
              <a:spcBef>
                <a:spcPts val="365"/>
              </a:spcBef>
            </a:pPr>
            <a:r>
              <a:rPr sz="1600" b="1" dirty="0">
                <a:latin typeface="Segoe UI"/>
                <a:cs typeface="Segoe UI"/>
              </a:rPr>
              <a:t>Abnormal</a:t>
            </a:r>
            <a:r>
              <a:rPr sz="1600" b="1" spc="-45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EKG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100531" y="5629338"/>
            <a:ext cx="1645920" cy="299085"/>
          </a:xfrm>
          <a:prstGeom prst="rect">
            <a:avLst/>
          </a:prstGeom>
          <a:solidFill>
            <a:srgbClr val="B9E1E0"/>
          </a:solidFill>
        </p:spPr>
        <p:txBody>
          <a:bodyPr vert="horz" wrap="square" lIns="0" tIns="1270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10"/>
              </a:spcBef>
            </a:pPr>
            <a:r>
              <a:rPr sz="1600" dirty="0">
                <a:latin typeface="Segoe UI"/>
                <a:cs typeface="Segoe UI"/>
              </a:rPr>
              <a:t>N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28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(31.5%)</a:t>
            </a:r>
            <a:endParaRPr sz="1600">
              <a:latin typeface="Segoe UI"/>
              <a:cs typeface="Segoe U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248650" y="5338358"/>
            <a:ext cx="1721485" cy="594360"/>
            <a:chOff x="6248650" y="5338358"/>
            <a:chExt cx="1721485" cy="594360"/>
          </a:xfrm>
        </p:grpSpPr>
        <p:sp>
          <p:nvSpPr>
            <p:cNvPr id="48" name="object 48"/>
            <p:cNvSpPr/>
            <p:nvPr/>
          </p:nvSpPr>
          <p:spPr>
            <a:xfrm>
              <a:off x="6253412" y="5343121"/>
              <a:ext cx="1711960" cy="584835"/>
            </a:xfrm>
            <a:custGeom>
              <a:avLst/>
              <a:gdLst/>
              <a:ahLst/>
              <a:cxnLst/>
              <a:rect l="l" t="t" r="r" b="b"/>
              <a:pathLst>
                <a:path w="1711959" h="584835">
                  <a:moveTo>
                    <a:pt x="1711821" y="0"/>
                  </a:moveTo>
                  <a:lnTo>
                    <a:pt x="0" y="0"/>
                  </a:lnTo>
                  <a:lnTo>
                    <a:pt x="0" y="584774"/>
                  </a:lnTo>
                  <a:lnTo>
                    <a:pt x="1711821" y="584774"/>
                  </a:lnTo>
                  <a:lnTo>
                    <a:pt x="1711821" y="0"/>
                  </a:lnTo>
                  <a:close/>
                </a:path>
              </a:pathLst>
            </a:custGeom>
            <a:solidFill>
              <a:srgbClr val="DBD3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53412" y="5343121"/>
              <a:ext cx="1711960" cy="584835"/>
            </a:xfrm>
            <a:custGeom>
              <a:avLst/>
              <a:gdLst/>
              <a:ahLst/>
              <a:cxnLst/>
              <a:rect l="l" t="t" r="r" b="b"/>
              <a:pathLst>
                <a:path w="1711959" h="584835">
                  <a:moveTo>
                    <a:pt x="0" y="0"/>
                  </a:moveTo>
                  <a:lnTo>
                    <a:pt x="1711821" y="0"/>
                  </a:lnTo>
                  <a:lnTo>
                    <a:pt x="1711821" y="584775"/>
                  </a:lnTo>
                  <a:lnTo>
                    <a:pt x="0" y="584775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6253412" y="5343121"/>
            <a:ext cx="1711960" cy="286385"/>
          </a:xfrm>
          <a:prstGeom prst="rect">
            <a:avLst/>
          </a:prstGeom>
          <a:solidFill>
            <a:srgbClr val="DBD3E3"/>
          </a:solidFill>
        </p:spPr>
        <p:txBody>
          <a:bodyPr vert="horz" wrap="square" lIns="0" tIns="46355" rIns="0" bIns="0" rtlCol="0">
            <a:spAutoFit/>
          </a:bodyPr>
          <a:lstStyle/>
          <a:p>
            <a:pPr marL="210820">
              <a:lnSpc>
                <a:spcPts val="1885"/>
              </a:lnSpc>
              <a:spcBef>
                <a:spcPts val="365"/>
              </a:spcBef>
            </a:pPr>
            <a:r>
              <a:rPr sz="1600" b="1" spc="-10" dirty="0">
                <a:latin typeface="Segoe UI"/>
                <a:cs typeface="Segoe UI"/>
              </a:rPr>
              <a:t>Hypertension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253412" y="5629338"/>
            <a:ext cx="1711960" cy="299085"/>
          </a:xfrm>
          <a:prstGeom prst="rect">
            <a:avLst/>
          </a:prstGeom>
          <a:solidFill>
            <a:srgbClr val="DBD3E3"/>
          </a:solidFill>
        </p:spPr>
        <p:txBody>
          <a:bodyPr vert="horz" wrap="square" lIns="0" tIns="1270" rIns="0" bIns="0" rtlCol="0">
            <a:spAutoFit/>
          </a:bodyPr>
          <a:lstStyle/>
          <a:p>
            <a:pPr marL="184785">
              <a:lnSpc>
                <a:spcPct val="100000"/>
              </a:lnSpc>
              <a:spcBef>
                <a:spcPts val="10"/>
              </a:spcBef>
            </a:pPr>
            <a:r>
              <a:rPr sz="1600" dirty="0">
                <a:latin typeface="Segoe UI"/>
                <a:cs typeface="Segoe UI"/>
              </a:rPr>
              <a:t>N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=</a:t>
            </a:r>
            <a:r>
              <a:rPr sz="1600" spc="-1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36</a:t>
            </a:r>
            <a:r>
              <a:rPr sz="1600" spc="-15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(40.4%)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071220" y="4768544"/>
            <a:ext cx="3702685" cy="574675"/>
          </a:xfrm>
          <a:custGeom>
            <a:avLst/>
            <a:gdLst/>
            <a:ahLst/>
            <a:cxnLst/>
            <a:rect l="l" t="t" r="r" b="b"/>
            <a:pathLst>
              <a:path w="3702684" h="574675">
                <a:moveTo>
                  <a:pt x="3702329" y="498386"/>
                </a:moveTo>
                <a:lnTo>
                  <a:pt x="3667404" y="498386"/>
                </a:lnTo>
                <a:lnTo>
                  <a:pt x="3667404" y="290461"/>
                </a:lnTo>
                <a:lnTo>
                  <a:pt x="3667404" y="284111"/>
                </a:lnTo>
                <a:lnTo>
                  <a:pt x="1855444" y="284111"/>
                </a:lnTo>
                <a:lnTo>
                  <a:pt x="1855444" y="0"/>
                </a:lnTo>
                <a:lnTo>
                  <a:pt x="1849094" y="0"/>
                </a:lnTo>
                <a:lnTo>
                  <a:pt x="1849094" y="284111"/>
                </a:lnTo>
                <a:lnTo>
                  <a:pt x="34925" y="284111"/>
                </a:lnTo>
                <a:lnTo>
                  <a:pt x="34925" y="498386"/>
                </a:lnTo>
                <a:lnTo>
                  <a:pt x="0" y="498386"/>
                </a:lnTo>
                <a:lnTo>
                  <a:pt x="38100" y="574586"/>
                </a:lnTo>
                <a:lnTo>
                  <a:pt x="69850" y="511086"/>
                </a:lnTo>
                <a:lnTo>
                  <a:pt x="76200" y="498386"/>
                </a:lnTo>
                <a:lnTo>
                  <a:pt x="41275" y="498386"/>
                </a:lnTo>
                <a:lnTo>
                  <a:pt x="41275" y="290461"/>
                </a:lnTo>
                <a:lnTo>
                  <a:pt x="1849094" y="290461"/>
                </a:lnTo>
                <a:lnTo>
                  <a:pt x="1849094" y="498386"/>
                </a:lnTo>
                <a:lnTo>
                  <a:pt x="1814169" y="498386"/>
                </a:lnTo>
                <a:lnTo>
                  <a:pt x="1852269" y="574586"/>
                </a:lnTo>
                <a:lnTo>
                  <a:pt x="1884019" y="511086"/>
                </a:lnTo>
                <a:lnTo>
                  <a:pt x="1890369" y="498386"/>
                </a:lnTo>
                <a:lnTo>
                  <a:pt x="1855444" y="498386"/>
                </a:lnTo>
                <a:lnTo>
                  <a:pt x="1855444" y="290461"/>
                </a:lnTo>
                <a:lnTo>
                  <a:pt x="3661054" y="290461"/>
                </a:lnTo>
                <a:lnTo>
                  <a:pt x="3661054" y="498386"/>
                </a:lnTo>
                <a:lnTo>
                  <a:pt x="3626129" y="498386"/>
                </a:lnTo>
                <a:lnTo>
                  <a:pt x="3664229" y="574586"/>
                </a:lnTo>
                <a:lnTo>
                  <a:pt x="3695979" y="511086"/>
                </a:lnTo>
                <a:lnTo>
                  <a:pt x="3702329" y="4983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44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330" dirty="0"/>
              <a:t>Investigator</a:t>
            </a:r>
            <a:r>
              <a:rPr sz="3500" spc="-1435" dirty="0"/>
              <a:t> </a:t>
            </a:r>
            <a:r>
              <a:rPr sz="3500" spc="250" dirty="0"/>
              <a:t>Recommended</a:t>
            </a:r>
            <a:r>
              <a:rPr sz="3500" spc="-1435" dirty="0"/>
              <a:t> </a:t>
            </a:r>
            <a:r>
              <a:rPr sz="3500" spc="-225" dirty="0"/>
              <a:t>Follow</a:t>
            </a:r>
            <a:r>
              <a:rPr sz="3500" spc="-1440" dirty="0"/>
              <a:t> </a:t>
            </a:r>
            <a:r>
              <a:rPr sz="3500" spc="110" dirty="0"/>
              <a:t>up</a:t>
            </a:r>
            <a:endParaRPr sz="35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247252"/>
            <a:ext cx="11430000" cy="446405"/>
          </a:xfrm>
          <a:prstGeom prst="rect">
            <a:avLst/>
          </a:prstGeom>
          <a:solidFill>
            <a:srgbClr val="AD0E28"/>
          </a:solidFill>
        </p:spPr>
        <p:txBody>
          <a:bodyPr vert="horz" wrap="square" lIns="0" tIns="10033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790"/>
              </a:spcBef>
              <a:tabLst>
                <a:tab pos="8730615" algn="l"/>
                <a:tab pos="10507345" algn="l"/>
              </a:tabLst>
            </a:pP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Predictors</a:t>
            </a:r>
            <a:r>
              <a:rPr sz="1700" b="1" spc="-2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of</a:t>
            </a:r>
            <a:r>
              <a:rPr sz="1700" b="1" spc="-2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sz="1700" b="1" spc="-3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Segoe UI"/>
                <a:cs typeface="Segoe UI"/>
              </a:rPr>
              <a:t>clinically-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significant</a:t>
            </a:r>
            <a:r>
              <a:rPr sz="1700" b="1" spc="-2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structural</a:t>
            </a:r>
            <a:r>
              <a:rPr sz="1700" b="1" spc="-1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abnormality</a:t>
            </a:r>
            <a:r>
              <a:rPr sz="1700" b="1" spc="-3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per</a:t>
            </a:r>
            <a:r>
              <a:rPr sz="1700" b="1" spc="-25" dirty="0">
                <a:solidFill>
                  <a:srgbClr val="FFFFFF"/>
                </a:solidFill>
                <a:latin typeface="Segoe UI"/>
                <a:cs typeface="Segoe UI"/>
              </a:rPr>
              <a:t> TTE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	</a:t>
            </a:r>
            <a:r>
              <a:rPr sz="2400" b="1" baseline="3472" dirty="0">
                <a:solidFill>
                  <a:srgbClr val="FFFFFF"/>
                </a:solidFill>
                <a:latin typeface="Segoe UI"/>
                <a:cs typeface="Segoe UI"/>
              </a:rPr>
              <a:t>OR</a:t>
            </a:r>
            <a:r>
              <a:rPr sz="2400" b="1" spc="-44" baseline="3472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2400" b="1" baseline="3472" dirty="0">
                <a:solidFill>
                  <a:srgbClr val="FFFFFF"/>
                </a:solidFill>
                <a:latin typeface="Segoe UI"/>
                <a:cs typeface="Segoe UI"/>
              </a:rPr>
              <a:t>[95%</a:t>
            </a:r>
            <a:r>
              <a:rPr sz="2400" b="1" spc="-44" baseline="3472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2400" b="1" spc="-37" baseline="3472" dirty="0">
                <a:solidFill>
                  <a:srgbClr val="FFFFFF"/>
                </a:solidFill>
                <a:latin typeface="Segoe UI"/>
                <a:cs typeface="Segoe UI"/>
              </a:rPr>
              <a:t>CI]</a:t>
            </a:r>
            <a:r>
              <a:rPr sz="2400" b="1" baseline="3472" dirty="0">
                <a:solidFill>
                  <a:srgbClr val="FFFFFF"/>
                </a:solidFill>
                <a:latin typeface="Segoe UI"/>
                <a:cs typeface="Segoe UI"/>
              </a:rPr>
              <a:t>	</a:t>
            </a:r>
            <a:r>
              <a:rPr sz="2400" b="1" spc="-15" baseline="3472" dirty="0">
                <a:solidFill>
                  <a:srgbClr val="FFFFFF"/>
                </a:solidFill>
                <a:latin typeface="Segoe UI"/>
                <a:cs typeface="Segoe UI"/>
              </a:rPr>
              <a:t>P-value</a:t>
            </a:r>
            <a:endParaRPr sz="2400" baseline="3472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844547"/>
            <a:ext cx="11061065" cy="3707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57565" algn="l"/>
                <a:tab pos="10521950" algn="l"/>
              </a:tabLst>
            </a:pPr>
            <a:r>
              <a:rPr sz="1600" b="1" dirty="0">
                <a:latin typeface="Segoe UI"/>
                <a:cs typeface="Segoe UI"/>
              </a:rPr>
              <a:t>Age,</a:t>
            </a:r>
            <a:r>
              <a:rPr sz="1600" b="1" spc="-3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years</a:t>
            </a:r>
            <a:r>
              <a:rPr sz="1600" b="1" spc="-40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(continuous)</a:t>
            </a:r>
            <a:r>
              <a:rPr sz="1600" b="1" dirty="0">
                <a:latin typeface="Segoe UI"/>
                <a:cs typeface="Segoe UI"/>
              </a:rPr>
              <a:t>	1.05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[1.02,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1.08]</a:t>
            </a:r>
            <a:r>
              <a:rPr sz="1600" b="1" dirty="0">
                <a:latin typeface="Segoe UI"/>
                <a:cs typeface="Segoe UI"/>
              </a:rPr>
              <a:t>	</a:t>
            </a:r>
            <a:r>
              <a:rPr sz="1600" b="1" spc="-10" dirty="0">
                <a:latin typeface="Segoe UI"/>
                <a:cs typeface="Segoe UI"/>
              </a:rPr>
              <a:t>0.001</a:t>
            </a:r>
            <a:endParaRPr sz="16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9"/>
              </a:spcBef>
            </a:pPr>
            <a:endParaRPr sz="16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tabLst>
                <a:tab pos="8528050" algn="l"/>
                <a:tab pos="10626090" algn="l"/>
              </a:tabLst>
            </a:pPr>
            <a:r>
              <a:rPr sz="2400" baseline="3472" dirty="0">
                <a:latin typeface="Segoe UI"/>
                <a:cs typeface="Segoe UI"/>
              </a:rPr>
              <a:t>BMI:</a:t>
            </a:r>
            <a:r>
              <a:rPr sz="2400" spc="-37" baseline="3472" dirty="0">
                <a:latin typeface="Segoe UI"/>
                <a:cs typeface="Segoe UI"/>
              </a:rPr>
              <a:t> </a:t>
            </a:r>
            <a:r>
              <a:rPr sz="2400" baseline="3472" dirty="0">
                <a:latin typeface="Segoe UI"/>
                <a:cs typeface="Segoe UI"/>
              </a:rPr>
              <a:t>Obese</a:t>
            </a:r>
            <a:r>
              <a:rPr sz="2400" spc="-37" baseline="3472" dirty="0">
                <a:latin typeface="Segoe UI"/>
                <a:cs typeface="Segoe UI"/>
              </a:rPr>
              <a:t> </a:t>
            </a:r>
            <a:r>
              <a:rPr sz="2400" baseline="3472" dirty="0">
                <a:latin typeface="Segoe UI"/>
                <a:cs typeface="Segoe UI"/>
              </a:rPr>
              <a:t>vs.</a:t>
            </a:r>
            <a:r>
              <a:rPr sz="2400" spc="-30" baseline="3472" dirty="0">
                <a:latin typeface="Segoe UI"/>
                <a:cs typeface="Segoe UI"/>
              </a:rPr>
              <a:t> </a:t>
            </a:r>
            <a:r>
              <a:rPr sz="2400" spc="-15" baseline="3472" dirty="0">
                <a:latin typeface="Segoe UI"/>
                <a:cs typeface="Segoe UI"/>
              </a:rPr>
              <a:t>Normal</a:t>
            </a:r>
            <a:r>
              <a:rPr sz="2400" baseline="3472" dirty="0">
                <a:latin typeface="Segoe UI"/>
                <a:cs typeface="Segoe UI"/>
              </a:rPr>
              <a:t>	</a:t>
            </a:r>
            <a:r>
              <a:rPr sz="1600" dirty="0">
                <a:latin typeface="Segoe UI"/>
                <a:cs typeface="Segoe UI"/>
              </a:rPr>
              <a:t>1.72</a:t>
            </a:r>
            <a:r>
              <a:rPr sz="1600" spc="-3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[0.93,</a:t>
            </a:r>
            <a:r>
              <a:rPr sz="1600" spc="-20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3.19]</a:t>
            </a:r>
            <a:r>
              <a:rPr sz="1600" dirty="0">
                <a:latin typeface="Segoe UI"/>
                <a:cs typeface="Segoe UI"/>
              </a:rPr>
              <a:t>	</a:t>
            </a:r>
            <a:r>
              <a:rPr sz="1600" spc="-20" dirty="0">
                <a:latin typeface="Segoe UI"/>
                <a:cs typeface="Segoe UI"/>
              </a:rPr>
              <a:t>0.08</a:t>
            </a:r>
            <a:endParaRPr sz="16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16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tabLst>
                <a:tab pos="8528050" algn="l"/>
                <a:tab pos="10626090" algn="l"/>
              </a:tabLst>
            </a:pPr>
            <a:r>
              <a:rPr sz="2400" baseline="3472" dirty="0">
                <a:latin typeface="Segoe UI"/>
                <a:cs typeface="Segoe UI"/>
              </a:rPr>
              <a:t>BMI:</a:t>
            </a:r>
            <a:r>
              <a:rPr sz="2400" spc="-22" baseline="3472" dirty="0">
                <a:latin typeface="Segoe UI"/>
                <a:cs typeface="Segoe UI"/>
              </a:rPr>
              <a:t> </a:t>
            </a:r>
            <a:r>
              <a:rPr sz="2400" baseline="3472" dirty="0">
                <a:latin typeface="Segoe UI"/>
                <a:cs typeface="Segoe UI"/>
              </a:rPr>
              <a:t>Overweight</a:t>
            </a:r>
            <a:r>
              <a:rPr sz="2400" spc="-37" baseline="3472" dirty="0">
                <a:latin typeface="Segoe UI"/>
                <a:cs typeface="Segoe UI"/>
              </a:rPr>
              <a:t> </a:t>
            </a:r>
            <a:r>
              <a:rPr sz="2400" baseline="3472" dirty="0">
                <a:latin typeface="Segoe UI"/>
                <a:cs typeface="Segoe UI"/>
              </a:rPr>
              <a:t>vs.</a:t>
            </a:r>
            <a:r>
              <a:rPr sz="2400" spc="-22" baseline="3472" dirty="0">
                <a:latin typeface="Segoe UI"/>
                <a:cs typeface="Segoe UI"/>
              </a:rPr>
              <a:t> </a:t>
            </a:r>
            <a:r>
              <a:rPr sz="2400" spc="-15" baseline="3472" dirty="0">
                <a:latin typeface="Segoe UI"/>
                <a:cs typeface="Segoe UI"/>
              </a:rPr>
              <a:t>Normal</a:t>
            </a:r>
            <a:r>
              <a:rPr sz="2400" baseline="3472" dirty="0">
                <a:latin typeface="Segoe UI"/>
                <a:cs typeface="Segoe UI"/>
              </a:rPr>
              <a:t>	</a:t>
            </a:r>
            <a:r>
              <a:rPr sz="1600" dirty="0">
                <a:latin typeface="Segoe UI"/>
                <a:cs typeface="Segoe UI"/>
              </a:rPr>
              <a:t>0.94</a:t>
            </a:r>
            <a:r>
              <a:rPr sz="1600" spc="-3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[0.51,</a:t>
            </a:r>
            <a:r>
              <a:rPr sz="1600" spc="-20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1.71]</a:t>
            </a:r>
            <a:r>
              <a:rPr sz="1600" dirty="0">
                <a:latin typeface="Segoe UI"/>
                <a:cs typeface="Segoe UI"/>
              </a:rPr>
              <a:t>	</a:t>
            </a:r>
            <a:r>
              <a:rPr sz="1600" spc="-20" dirty="0">
                <a:latin typeface="Segoe UI"/>
                <a:cs typeface="Segoe UI"/>
              </a:rPr>
              <a:t>0.83</a:t>
            </a:r>
            <a:endParaRPr sz="16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16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tabLst>
                <a:tab pos="8457565" algn="l"/>
                <a:tab pos="10608945" algn="l"/>
              </a:tabLst>
            </a:pPr>
            <a:r>
              <a:rPr sz="1600" b="1" dirty="0">
                <a:latin typeface="Segoe UI"/>
                <a:cs typeface="Segoe UI"/>
              </a:rPr>
              <a:t>Sex</a:t>
            </a:r>
            <a:r>
              <a:rPr sz="1600" b="1" spc="-2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(Female</a:t>
            </a:r>
            <a:r>
              <a:rPr sz="1600" b="1" spc="-2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vs.</a:t>
            </a:r>
            <a:r>
              <a:rPr sz="1600" b="1" spc="-20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Male)</a:t>
            </a:r>
            <a:r>
              <a:rPr sz="1600" b="1" dirty="0">
                <a:latin typeface="Segoe UI"/>
                <a:cs typeface="Segoe UI"/>
              </a:rPr>
              <a:t>	0.61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[0.38,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0.97]</a:t>
            </a:r>
            <a:r>
              <a:rPr sz="1600" b="1" dirty="0">
                <a:latin typeface="Segoe UI"/>
                <a:cs typeface="Segoe UI"/>
              </a:rPr>
              <a:t>	</a:t>
            </a:r>
            <a:r>
              <a:rPr sz="1600" b="1" spc="-20" dirty="0">
                <a:latin typeface="Segoe UI"/>
                <a:cs typeface="Segoe UI"/>
              </a:rPr>
              <a:t>0.04</a:t>
            </a:r>
            <a:endParaRPr sz="16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16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tabLst>
                <a:tab pos="8457565" algn="l"/>
                <a:tab pos="10608945" algn="l"/>
              </a:tabLst>
            </a:pPr>
            <a:r>
              <a:rPr sz="1600" b="1" dirty="0">
                <a:latin typeface="Segoe UI"/>
                <a:cs typeface="Segoe UI"/>
              </a:rPr>
              <a:t>Abnormal</a:t>
            </a:r>
            <a:r>
              <a:rPr sz="1600" b="1" spc="-5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EKG</a:t>
            </a:r>
            <a:r>
              <a:rPr sz="1600" b="1" spc="-45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(Yes</a:t>
            </a:r>
            <a:r>
              <a:rPr sz="1600" b="1" spc="-5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vs.</a:t>
            </a:r>
            <a:r>
              <a:rPr sz="1600" b="1" spc="-45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No)</a:t>
            </a:r>
            <a:r>
              <a:rPr sz="1600" b="1" dirty="0">
                <a:latin typeface="Segoe UI"/>
                <a:cs typeface="Segoe UI"/>
              </a:rPr>
              <a:t>	1.56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[1.03,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spc="-10" dirty="0">
                <a:latin typeface="Segoe UI"/>
                <a:cs typeface="Segoe UI"/>
              </a:rPr>
              <a:t>2.37]</a:t>
            </a:r>
            <a:r>
              <a:rPr sz="1600" b="1" dirty="0">
                <a:latin typeface="Segoe UI"/>
                <a:cs typeface="Segoe UI"/>
              </a:rPr>
              <a:t>	</a:t>
            </a:r>
            <a:r>
              <a:rPr sz="1600" b="1" spc="-20" dirty="0">
                <a:latin typeface="Segoe UI"/>
                <a:cs typeface="Segoe UI"/>
              </a:rPr>
              <a:t>0.04</a:t>
            </a:r>
            <a:endParaRPr sz="16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9"/>
              </a:spcBef>
            </a:pPr>
            <a:endParaRPr sz="16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8528050" algn="l"/>
                <a:tab pos="10626090" algn="l"/>
              </a:tabLst>
            </a:pPr>
            <a:r>
              <a:rPr sz="1600" dirty="0">
                <a:latin typeface="Segoe UI"/>
                <a:cs typeface="Segoe UI"/>
              </a:rPr>
              <a:t>CVD</a:t>
            </a:r>
            <a:r>
              <a:rPr sz="1600" spc="-4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Medication</a:t>
            </a:r>
            <a:r>
              <a:rPr sz="1600" spc="-5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Usage</a:t>
            </a:r>
            <a:r>
              <a:rPr sz="1600" spc="-45" dirty="0">
                <a:latin typeface="Segoe UI"/>
                <a:cs typeface="Segoe UI"/>
              </a:rPr>
              <a:t> </a:t>
            </a:r>
            <a:r>
              <a:rPr sz="1600" spc="-20" dirty="0">
                <a:latin typeface="Segoe UI"/>
                <a:cs typeface="Segoe UI"/>
              </a:rPr>
              <a:t>(Yes</a:t>
            </a:r>
            <a:r>
              <a:rPr sz="1600" spc="-4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vs.</a:t>
            </a:r>
            <a:r>
              <a:rPr sz="1600" spc="-40" dirty="0">
                <a:latin typeface="Segoe UI"/>
                <a:cs typeface="Segoe UI"/>
              </a:rPr>
              <a:t> </a:t>
            </a:r>
            <a:r>
              <a:rPr sz="1600" spc="-25" dirty="0">
                <a:latin typeface="Segoe UI"/>
                <a:cs typeface="Segoe UI"/>
              </a:rPr>
              <a:t>No)</a:t>
            </a:r>
            <a:r>
              <a:rPr sz="1600" dirty="0">
                <a:latin typeface="Segoe UI"/>
                <a:cs typeface="Segoe UI"/>
              </a:rPr>
              <a:t>	1.33</a:t>
            </a:r>
            <a:r>
              <a:rPr sz="1600" spc="-3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[0.87,</a:t>
            </a:r>
            <a:r>
              <a:rPr sz="1600" spc="-20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2.01]</a:t>
            </a:r>
            <a:r>
              <a:rPr sz="1600" dirty="0">
                <a:latin typeface="Segoe UI"/>
                <a:cs typeface="Segoe UI"/>
              </a:rPr>
              <a:t>	</a:t>
            </a:r>
            <a:r>
              <a:rPr sz="1600" spc="-20" dirty="0">
                <a:latin typeface="Segoe UI"/>
                <a:cs typeface="Segoe UI"/>
              </a:rPr>
              <a:t>0.18</a:t>
            </a:r>
            <a:endParaRPr sz="16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459"/>
              </a:spcBef>
            </a:pPr>
            <a:endParaRPr sz="16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tabLst>
                <a:tab pos="8528050" algn="l"/>
                <a:tab pos="10626090" algn="l"/>
              </a:tabLst>
            </a:pPr>
            <a:r>
              <a:rPr sz="1600" dirty="0">
                <a:latin typeface="Segoe UI"/>
                <a:cs typeface="Segoe UI"/>
              </a:rPr>
              <a:t>HTN</a:t>
            </a:r>
            <a:r>
              <a:rPr sz="1600" spc="-4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at</a:t>
            </a:r>
            <a:r>
              <a:rPr sz="1600" spc="-5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screening</a:t>
            </a:r>
            <a:r>
              <a:rPr sz="1600" spc="-45" dirty="0">
                <a:latin typeface="Segoe UI"/>
                <a:cs typeface="Segoe UI"/>
              </a:rPr>
              <a:t> </a:t>
            </a:r>
            <a:r>
              <a:rPr sz="1600" spc="-25" dirty="0">
                <a:latin typeface="Segoe UI"/>
                <a:cs typeface="Segoe UI"/>
              </a:rPr>
              <a:t>(Yes</a:t>
            </a:r>
            <a:r>
              <a:rPr sz="1600" spc="-5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vs.</a:t>
            </a:r>
            <a:r>
              <a:rPr sz="1600" spc="-45" dirty="0">
                <a:latin typeface="Segoe UI"/>
                <a:cs typeface="Segoe UI"/>
              </a:rPr>
              <a:t> </a:t>
            </a:r>
            <a:r>
              <a:rPr sz="1600" spc="-25" dirty="0">
                <a:latin typeface="Segoe UI"/>
                <a:cs typeface="Segoe UI"/>
              </a:rPr>
              <a:t>No)</a:t>
            </a:r>
            <a:r>
              <a:rPr sz="1600" dirty="0">
                <a:latin typeface="Segoe UI"/>
                <a:cs typeface="Segoe UI"/>
              </a:rPr>
              <a:t>	1.63</a:t>
            </a:r>
            <a:r>
              <a:rPr sz="1600" spc="-3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[0.97,</a:t>
            </a:r>
            <a:r>
              <a:rPr sz="1600" spc="-20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2.75]</a:t>
            </a:r>
            <a:r>
              <a:rPr sz="1600" dirty="0">
                <a:latin typeface="Segoe UI"/>
                <a:cs typeface="Segoe UI"/>
              </a:rPr>
              <a:t>	</a:t>
            </a:r>
            <a:r>
              <a:rPr sz="1600" spc="-20" dirty="0">
                <a:latin typeface="Segoe UI"/>
                <a:cs typeface="Segoe UI"/>
              </a:rPr>
              <a:t>0.06</a:t>
            </a:r>
            <a:endParaRPr sz="1600">
              <a:latin typeface="Segoe UI"/>
              <a:cs typeface="Segoe U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739090" y="1766887"/>
            <a:ext cx="4816475" cy="4020820"/>
            <a:chOff x="3739090" y="1766887"/>
            <a:chExt cx="4816475" cy="4020820"/>
          </a:xfrm>
        </p:grpSpPr>
        <p:sp>
          <p:nvSpPr>
            <p:cNvPr id="5" name="object 5"/>
            <p:cNvSpPr/>
            <p:nvPr/>
          </p:nvSpPr>
          <p:spPr>
            <a:xfrm>
              <a:off x="5046793" y="1963190"/>
              <a:ext cx="0" cy="57150"/>
            </a:xfrm>
            <a:custGeom>
              <a:avLst/>
              <a:gdLst/>
              <a:ahLst/>
              <a:cxnLst/>
              <a:rect l="l" t="t" r="r" b="b"/>
              <a:pathLst>
                <a:path h="57150">
                  <a:moveTo>
                    <a:pt x="0" y="0"/>
                  </a:moveTo>
                  <a:lnTo>
                    <a:pt x="0" y="57150"/>
                  </a:lnTo>
                </a:path>
              </a:pathLst>
            </a:custGeom>
            <a:ln w="3945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62034" y="2563368"/>
              <a:ext cx="2717800" cy="0"/>
            </a:xfrm>
            <a:custGeom>
              <a:avLst/>
              <a:gdLst/>
              <a:ahLst/>
              <a:cxnLst/>
              <a:rect l="l" t="t" r="r" b="b"/>
              <a:pathLst>
                <a:path w="2717800">
                  <a:moveTo>
                    <a:pt x="0" y="0"/>
                  </a:moveTo>
                  <a:lnTo>
                    <a:pt x="902114" y="0"/>
                  </a:lnTo>
                </a:path>
                <a:path w="2717800">
                  <a:moveTo>
                    <a:pt x="987458" y="0"/>
                  </a:moveTo>
                  <a:lnTo>
                    <a:pt x="2717738" y="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62034" y="2535731"/>
              <a:ext cx="2717800" cy="57150"/>
            </a:xfrm>
            <a:custGeom>
              <a:avLst/>
              <a:gdLst/>
              <a:ahLst/>
              <a:cxnLst/>
              <a:rect l="l" t="t" r="r" b="b"/>
              <a:pathLst>
                <a:path w="2717800" h="57150">
                  <a:moveTo>
                    <a:pt x="0" y="0"/>
                  </a:moveTo>
                  <a:lnTo>
                    <a:pt x="0" y="57150"/>
                  </a:lnTo>
                </a:path>
                <a:path w="2717800" h="57150">
                  <a:moveTo>
                    <a:pt x="2717738" y="0"/>
                  </a:moveTo>
                  <a:lnTo>
                    <a:pt x="2717738" y="5715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56968" y="3136391"/>
              <a:ext cx="1443355" cy="0"/>
            </a:xfrm>
            <a:custGeom>
              <a:avLst/>
              <a:gdLst/>
              <a:ahLst/>
              <a:cxnLst/>
              <a:rect l="l" t="t" r="r" b="b"/>
              <a:pathLst>
                <a:path w="1443354">
                  <a:moveTo>
                    <a:pt x="0" y="0"/>
                  </a:moveTo>
                  <a:lnTo>
                    <a:pt x="471444" y="0"/>
                  </a:lnTo>
                </a:path>
                <a:path w="1443354">
                  <a:moveTo>
                    <a:pt x="556788" y="0"/>
                  </a:moveTo>
                  <a:lnTo>
                    <a:pt x="1443047" y="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56968" y="3108270"/>
              <a:ext cx="1443355" cy="57150"/>
            </a:xfrm>
            <a:custGeom>
              <a:avLst/>
              <a:gdLst/>
              <a:ahLst/>
              <a:cxnLst/>
              <a:rect l="l" t="t" r="r" b="b"/>
              <a:pathLst>
                <a:path w="1443354" h="57150">
                  <a:moveTo>
                    <a:pt x="0" y="0"/>
                  </a:moveTo>
                  <a:lnTo>
                    <a:pt x="0" y="57150"/>
                  </a:lnTo>
                </a:path>
                <a:path w="1443354" h="57150">
                  <a:moveTo>
                    <a:pt x="1443047" y="0"/>
                  </a:moveTo>
                  <a:lnTo>
                    <a:pt x="1443047" y="5715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00639" y="3709415"/>
              <a:ext cx="709930" cy="0"/>
            </a:xfrm>
            <a:custGeom>
              <a:avLst/>
              <a:gdLst/>
              <a:ahLst/>
              <a:cxnLst/>
              <a:rect l="l" t="t" r="r" b="b"/>
              <a:pathLst>
                <a:path w="709929">
                  <a:moveTo>
                    <a:pt x="0" y="0"/>
                  </a:moveTo>
                  <a:lnTo>
                    <a:pt x="228485" y="0"/>
                  </a:lnTo>
                </a:path>
                <a:path w="709929">
                  <a:moveTo>
                    <a:pt x="313829" y="0"/>
                  </a:moveTo>
                  <a:lnTo>
                    <a:pt x="709498" y="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200639" y="3680811"/>
              <a:ext cx="709930" cy="57150"/>
            </a:xfrm>
            <a:custGeom>
              <a:avLst/>
              <a:gdLst/>
              <a:ahLst/>
              <a:cxnLst/>
              <a:rect l="l" t="t" r="r" b="b"/>
              <a:pathLst>
                <a:path w="709929" h="57150">
                  <a:moveTo>
                    <a:pt x="0" y="0"/>
                  </a:moveTo>
                  <a:lnTo>
                    <a:pt x="0" y="57150"/>
                  </a:lnTo>
                </a:path>
                <a:path w="709929" h="57150">
                  <a:moveTo>
                    <a:pt x="709498" y="0"/>
                  </a:moveTo>
                  <a:lnTo>
                    <a:pt x="709498" y="5715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82288" y="4282439"/>
              <a:ext cx="1611630" cy="0"/>
            </a:xfrm>
            <a:custGeom>
              <a:avLst/>
              <a:gdLst/>
              <a:ahLst/>
              <a:cxnLst/>
              <a:rect l="l" t="t" r="r" b="b"/>
              <a:pathLst>
                <a:path w="1611629">
                  <a:moveTo>
                    <a:pt x="0" y="0"/>
                  </a:moveTo>
                  <a:lnTo>
                    <a:pt x="589836" y="0"/>
                  </a:lnTo>
                </a:path>
                <a:path w="1611629">
                  <a:moveTo>
                    <a:pt x="675180" y="0"/>
                  </a:moveTo>
                  <a:lnTo>
                    <a:pt x="1611402" y="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82288" y="4253352"/>
              <a:ext cx="1611630" cy="57150"/>
            </a:xfrm>
            <a:custGeom>
              <a:avLst/>
              <a:gdLst/>
              <a:ahLst/>
              <a:cxnLst/>
              <a:rect l="l" t="t" r="r" b="b"/>
              <a:pathLst>
                <a:path w="1611629" h="57150">
                  <a:moveTo>
                    <a:pt x="0" y="0"/>
                  </a:moveTo>
                  <a:lnTo>
                    <a:pt x="0" y="57150"/>
                  </a:lnTo>
                </a:path>
                <a:path w="1611629" h="57150">
                  <a:moveTo>
                    <a:pt x="1611402" y="0"/>
                  </a:moveTo>
                  <a:lnTo>
                    <a:pt x="1611402" y="5715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89882" y="4855464"/>
              <a:ext cx="1370965" cy="0"/>
            </a:xfrm>
            <a:custGeom>
              <a:avLst/>
              <a:gdLst/>
              <a:ahLst/>
              <a:cxnLst/>
              <a:rect l="l" t="t" r="r" b="b"/>
              <a:pathLst>
                <a:path w="1370964">
                  <a:moveTo>
                    <a:pt x="0" y="0"/>
                  </a:moveTo>
                  <a:lnTo>
                    <a:pt x="504874" y="0"/>
                  </a:lnTo>
                </a:path>
                <a:path w="1370964">
                  <a:moveTo>
                    <a:pt x="590218" y="0"/>
                  </a:moveTo>
                  <a:lnTo>
                    <a:pt x="1370894" y="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89882" y="4825893"/>
              <a:ext cx="1370965" cy="57150"/>
            </a:xfrm>
            <a:custGeom>
              <a:avLst/>
              <a:gdLst/>
              <a:ahLst/>
              <a:cxnLst/>
              <a:rect l="l" t="t" r="r" b="b"/>
              <a:pathLst>
                <a:path w="1370964" h="57150">
                  <a:moveTo>
                    <a:pt x="0" y="0"/>
                  </a:moveTo>
                  <a:lnTo>
                    <a:pt x="0" y="57150"/>
                  </a:lnTo>
                </a:path>
                <a:path w="1370964" h="57150">
                  <a:moveTo>
                    <a:pt x="1370894" y="0"/>
                  </a:moveTo>
                  <a:lnTo>
                    <a:pt x="1370894" y="5715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910137" y="5428487"/>
              <a:ext cx="2140585" cy="0"/>
            </a:xfrm>
            <a:custGeom>
              <a:avLst/>
              <a:gdLst/>
              <a:ahLst/>
              <a:cxnLst/>
              <a:rect l="l" t="t" r="r" b="b"/>
              <a:pathLst>
                <a:path w="2140584">
                  <a:moveTo>
                    <a:pt x="0" y="0"/>
                  </a:moveTo>
                  <a:lnTo>
                    <a:pt x="747331" y="0"/>
                  </a:lnTo>
                </a:path>
                <a:path w="2140584">
                  <a:moveTo>
                    <a:pt x="832675" y="0"/>
                  </a:moveTo>
                  <a:lnTo>
                    <a:pt x="2140519" y="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10137" y="5398432"/>
              <a:ext cx="2140585" cy="57150"/>
            </a:xfrm>
            <a:custGeom>
              <a:avLst/>
              <a:gdLst/>
              <a:ahLst/>
              <a:cxnLst/>
              <a:rect l="l" t="t" r="r" b="b"/>
              <a:pathLst>
                <a:path w="2140584" h="57150">
                  <a:moveTo>
                    <a:pt x="0" y="0"/>
                  </a:moveTo>
                  <a:lnTo>
                    <a:pt x="0" y="57150"/>
                  </a:lnTo>
                </a:path>
                <a:path w="2140584" h="57150">
                  <a:moveTo>
                    <a:pt x="2140519" y="0"/>
                  </a:moveTo>
                  <a:lnTo>
                    <a:pt x="2140519" y="5715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59476" y="1945004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4"/>
                  </a:lnTo>
                  <a:lnTo>
                    <a:pt x="85344" y="85344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959476" y="1945004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64148" y="2518029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4"/>
                  </a:lnTo>
                  <a:lnTo>
                    <a:pt x="85344" y="85344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64148" y="2518029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28412" y="3091052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4"/>
                  </a:lnTo>
                  <a:lnTo>
                    <a:pt x="85344" y="85344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828412" y="3091052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29124" y="3661029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4"/>
                  </a:lnTo>
                  <a:lnTo>
                    <a:pt x="85344" y="85344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429124" y="3661029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572125" y="4234052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4"/>
                  </a:lnTo>
                  <a:lnTo>
                    <a:pt x="85344" y="85344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572125" y="4234052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94756" y="4807076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3"/>
                  </a:lnTo>
                  <a:lnTo>
                    <a:pt x="85344" y="85343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94756" y="4807076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657469" y="5380101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3"/>
                  </a:lnTo>
                  <a:lnTo>
                    <a:pt x="85344" y="85343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57469" y="5380101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739090" y="5733881"/>
              <a:ext cx="4810125" cy="0"/>
            </a:xfrm>
            <a:custGeom>
              <a:avLst/>
              <a:gdLst/>
              <a:ahLst/>
              <a:cxnLst/>
              <a:rect l="l" t="t" r="r" b="b"/>
              <a:pathLst>
                <a:path w="4810125">
                  <a:moveTo>
                    <a:pt x="0" y="0"/>
                  </a:moveTo>
                  <a:lnTo>
                    <a:pt x="4810125" y="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45440" y="5732455"/>
              <a:ext cx="0" cy="55244"/>
            </a:xfrm>
            <a:custGeom>
              <a:avLst/>
              <a:gdLst/>
              <a:ahLst/>
              <a:cxnLst/>
              <a:rect l="l" t="t" r="r" b="b"/>
              <a:pathLst>
                <a:path h="55245">
                  <a:moveTo>
                    <a:pt x="0" y="0"/>
                  </a:moveTo>
                  <a:lnTo>
                    <a:pt x="1" y="5503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46384" y="1766887"/>
              <a:ext cx="0" cy="4020820"/>
            </a:xfrm>
            <a:custGeom>
              <a:avLst/>
              <a:gdLst/>
              <a:ahLst/>
              <a:cxnLst/>
              <a:rect l="l" t="t" r="r" b="b"/>
              <a:pathLst>
                <a:path h="4020820">
                  <a:moveTo>
                    <a:pt x="0" y="0"/>
                  </a:moveTo>
                  <a:lnTo>
                    <a:pt x="1" y="402060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147328" y="5732455"/>
              <a:ext cx="0" cy="55244"/>
            </a:xfrm>
            <a:custGeom>
              <a:avLst/>
              <a:gdLst/>
              <a:ahLst/>
              <a:cxnLst/>
              <a:rect l="l" t="t" r="r" b="b"/>
              <a:pathLst>
                <a:path h="55245">
                  <a:moveTo>
                    <a:pt x="0" y="0"/>
                  </a:moveTo>
                  <a:lnTo>
                    <a:pt x="1" y="5503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348273" y="5732455"/>
              <a:ext cx="0" cy="55244"/>
            </a:xfrm>
            <a:custGeom>
              <a:avLst/>
              <a:gdLst/>
              <a:ahLst/>
              <a:cxnLst/>
              <a:rect l="l" t="t" r="r" b="b"/>
              <a:pathLst>
                <a:path h="55245">
                  <a:moveTo>
                    <a:pt x="0" y="0"/>
                  </a:moveTo>
                  <a:lnTo>
                    <a:pt x="1" y="5503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549215" y="5732455"/>
              <a:ext cx="0" cy="55244"/>
            </a:xfrm>
            <a:custGeom>
              <a:avLst/>
              <a:gdLst/>
              <a:ahLst/>
              <a:cxnLst/>
              <a:rect l="l" t="t" r="r" b="b"/>
              <a:pathLst>
                <a:path h="55245">
                  <a:moveTo>
                    <a:pt x="0" y="0"/>
                  </a:moveTo>
                  <a:lnTo>
                    <a:pt x="1" y="5503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5" dirty="0"/>
              <a:t>Multivariable</a:t>
            </a:r>
            <a:r>
              <a:rPr spc="-1680" dirty="0"/>
              <a:t> </a:t>
            </a:r>
            <a:r>
              <a:rPr spc="-350" dirty="0"/>
              <a:t>Analysis</a:t>
            </a:r>
            <a:r>
              <a:rPr spc="-1670" dirty="0"/>
              <a:t> </a:t>
            </a:r>
            <a:r>
              <a:rPr spc="-325" dirty="0"/>
              <a:t>Results</a:t>
            </a:r>
            <a:r>
              <a:rPr spc="-1675" dirty="0"/>
              <a:t> </a:t>
            </a:r>
            <a:r>
              <a:rPr spc="670" dirty="0"/>
              <a:t>–</a:t>
            </a:r>
            <a:r>
              <a:rPr spc="-1670" dirty="0"/>
              <a:t> </a:t>
            </a:r>
            <a:r>
              <a:rPr spc="-650" dirty="0"/>
              <a:t>All</a:t>
            </a:r>
            <a:r>
              <a:rPr spc="-1675" dirty="0"/>
              <a:t> </a:t>
            </a:r>
            <a:r>
              <a:rPr spc="-85" dirty="0"/>
              <a:t>Screened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677606" y="5763419"/>
            <a:ext cx="12827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b="1" spc="-50" dirty="0">
                <a:latin typeface="Segoe UI"/>
                <a:cs typeface="Segoe UI"/>
              </a:rPr>
              <a:t>0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79784" y="5763419"/>
            <a:ext cx="12827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b="1" spc="-50" dirty="0">
                <a:latin typeface="Segoe UI"/>
                <a:cs typeface="Segoe UI"/>
              </a:rPr>
              <a:t>1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81964" y="5763419"/>
            <a:ext cx="12827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b="1" spc="-50" dirty="0">
                <a:latin typeface="Segoe UI"/>
                <a:cs typeface="Segoe UI"/>
              </a:rPr>
              <a:t>2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84142" y="5763419"/>
            <a:ext cx="12827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b="1" spc="-50" dirty="0">
                <a:latin typeface="Segoe UI"/>
                <a:cs typeface="Segoe UI"/>
              </a:rPr>
              <a:t>3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486323" y="5763419"/>
            <a:ext cx="12827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b="1" spc="-50" dirty="0">
                <a:latin typeface="Segoe UI"/>
                <a:cs typeface="Segoe UI"/>
              </a:rPr>
              <a:t>4</a:t>
            </a:r>
            <a:endParaRPr sz="1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247250"/>
            <a:ext cx="11430000" cy="448309"/>
          </a:xfrm>
          <a:prstGeom prst="rect">
            <a:avLst/>
          </a:prstGeom>
          <a:solidFill>
            <a:srgbClr val="AD0E28"/>
          </a:solidFill>
        </p:spPr>
        <p:txBody>
          <a:bodyPr vert="horz" wrap="square" lIns="0" tIns="10033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790"/>
              </a:spcBef>
              <a:tabLst>
                <a:tab pos="8730615" algn="l"/>
                <a:tab pos="10507345" algn="l"/>
              </a:tabLst>
            </a:pP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Predictors</a:t>
            </a:r>
            <a:r>
              <a:rPr sz="1700" b="1" spc="-2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of</a:t>
            </a:r>
            <a:r>
              <a:rPr sz="1700" b="1" spc="-2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sz="1700" b="1" spc="-2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Segoe UI"/>
                <a:cs typeface="Segoe UI"/>
              </a:rPr>
              <a:t>clinically-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significant</a:t>
            </a:r>
            <a:r>
              <a:rPr sz="1700" b="1" spc="-2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structural</a:t>
            </a:r>
            <a:r>
              <a:rPr sz="1700" b="1" spc="-1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abnormality</a:t>
            </a:r>
            <a:r>
              <a:rPr sz="1700" b="1" spc="-2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per</a:t>
            </a:r>
            <a:r>
              <a:rPr sz="1700" b="1" spc="-25" dirty="0">
                <a:solidFill>
                  <a:srgbClr val="FFFFFF"/>
                </a:solidFill>
                <a:latin typeface="Segoe UI"/>
                <a:cs typeface="Segoe UI"/>
              </a:rPr>
              <a:t> TTE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	</a:t>
            </a:r>
            <a:r>
              <a:rPr sz="2400" b="1" baseline="3472" dirty="0">
                <a:solidFill>
                  <a:srgbClr val="FFFFFF"/>
                </a:solidFill>
                <a:latin typeface="Segoe UI"/>
                <a:cs typeface="Segoe UI"/>
              </a:rPr>
              <a:t>OR</a:t>
            </a:r>
            <a:r>
              <a:rPr sz="2400" b="1" spc="-44" baseline="3472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2400" b="1" baseline="3472" dirty="0">
                <a:solidFill>
                  <a:srgbClr val="FFFFFF"/>
                </a:solidFill>
                <a:latin typeface="Segoe UI"/>
                <a:cs typeface="Segoe UI"/>
              </a:rPr>
              <a:t>[95%</a:t>
            </a:r>
            <a:r>
              <a:rPr sz="2400" b="1" spc="-44" baseline="3472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2400" b="1" spc="-37" baseline="3472" dirty="0">
                <a:solidFill>
                  <a:srgbClr val="FFFFFF"/>
                </a:solidFill>
                <a:latin typeface="Segoe UI"/>
                <a:cs typeface="Segoe UI"/>
              </a:rPr>
              <a:t>CI]</a:t>
            </a:r>
            <a:r>
              <a:rPr sz="2400" b="1" baseline="3472" dirty="0">
                <a:solidFill>
                  <a:srgbClr val="FFFFFF"/>
                </a:solidFill>
                <a:latin typeface="Segoe UI"/>
                <a:cs typeface="Segoe UI"/>
              </a:rPr>
              <a:t>	</a:t>
            </a:r>
            <a:r>
              <a:rPr sz="2400" b="1" spc="-15" baseline="3472" dirty="0">
                <a:solidFill>
                  <a:srgbClr val="FFFFFF"/>
                </a:solidFill>
                <a:latin typeface="Segoe UI"/>
                <a:cs typeface="Segoe UI"/>
              </a:rPr>
              <a:t>P-value</a:t>
            </a:r>
            <a:endParaRPr sz="2400" baseline="3472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070100"/>
            <a:ext cx="21183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Segoe UI"/>
                <a:cs typeface="Segoe UI"/>
              </a:rPr>
              <a:t>Age,</a:t>
            </a:r>
            <a:r>
              <a:rPr sz="1600" spc="-3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years</a:t>
            </a:r>
            <a:r>
              <a:rPr sz="1600" spc="-40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(continuous)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75725" y="2070100"/>
            <a:ext cx="14243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Segoe UI"/>
                <a:cs typeface="Segoe UI"/>
              </a:rPr>
              <a:t>1.03</a:t>
            </a:r>
            <a:r>
              <a:rPr sz="1600" spc="-3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[1.00,</a:t>
            </a:r>
            <a:r>
              <a:rPr sz="1600" spc="-20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1.07]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45823" y="2070100"/>
            <a:ext cx="3987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" dirty="0">
                <a:latin typeface="Segoe UI"/>
                <a:cs typeface="Segoe UI"/>
              </a:rPr>
              <a:t>0.08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3091179"/>
            <a:ext cx="23895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Segoe UI"/>
                <a:cs typeface="Segoe UI"/>
              </a:rPr>
              <a:t>Abnormal</a:t>
            </a:r>
            <a:r>
              <a:rPr sz="1600" spc="-6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EKG</a:t>
            </a:r>
            <a:r>
              <a:rPr sz="1600" spc="-55" dirty="0">
                <a:latin typeface="Segoe UI"/>
                <a:cs typeface="Segoe UI"/>
              </a:rPr>
              <a:t> </a:t>
            </a:r>
            <a:r>
              <a:rPr sz="1600" spc="-25" dirty="0">
                <a:latin typeface="Segoe UI"/>
                <a:cs typeface="Segoe UI"/>
              </a:rPr>
              <a:t>(Yes</a:t>
            </a:r>
            <a:r>
              <a:rPr sz="1600" spc="-6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vs.</a:t>
            </a:r>
            <a:r>
              <a:rPr sz="1600" spc="-60" dirty="0">
                <a:latin typeface="Segoe UI"/>
                <a:cs typeface="Segoe UI"/>
              </a:rPr>
              <a:t> </a:t>
            </a:r>
            <a:r>
              <a:rPr sz="1600" spc="-25" dirty="0">
                <a:latin typeface="Segoe UI"/>
                <a:cs typeface="Segoe UI"/>
              </a:rPr>
              <a:t>No)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75725" y="3091179"/>
            <a:ext cx="14243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Segoe UI"/>
                <a:cs typeface="Segoe UI"/>
              </a:rPr>
              <a:t>1.68</a:t>
            </a:r>
            <a:r>
              <a:rPr sz="1600" spc="-3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[1.00,</a:t>
            </a:r>
            <a:r>
              <a:rPr sz="1600" spc="-20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2.81]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73604" y="3091179"/>
            <a:ext cx="3987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" dirty="0">
                <a:latin typeface="Segoe UI"/>
                <a:cs typeface="Segoe UI"/>
              </a:rPr>
              <a:t>0.05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0" y="4109211"/>
            <a:ext cx="31667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Segoe UI"/>
                <a:cs typeface="Segoe UI"/>
              </a:rPr>
              <a:t>CVD</a:t>
            </a:r>
            <a:r>
              <a:rPr sz="1600" spc="-4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Medication</a:t>
            </a:r>
            <a:r>
              <a:rPr sz="1600" spc="-5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Usage</a:t>
            </a:r>
            <a:r>
              <a:rPr sz="1600" spc="-45" dirty="0">
                <a:latin typeface="Segoe UI"/>
                <a:cs typeface="Segoe UI"/>
              </a:rPr>
              <a:t> </a:t>
            </a:r>
            <a:r>
              <a:rPr sz="1600" spc="-20" dirty="0">
                <a:latin typeface="Segoe UI"/>
                <a:cs typeface="Segoe UI"/>
              </a:rPr>
              <a:t>(Yes</a:t>
            </a:r>
            <a:r>
              <a:rPr sz="1600" spc="-45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vs.</a:t>
            </a:r>
            <a:r>
              <a:rPr sz="1600" spc="-40" dirty="0">
                <a:latin typeface="Segoe UI"/>
                <a:cs typeface="Segoe UI"/>
              </a:rPr>
              <a:t> </a:t>
            </a:r>
            <a:r>
              <a:rPr sz="1600" spc="-25" dirty="0">
                <a:latin typeface="Segoe UI"/>
                <a:cs typeface="Segoe UI"/>
              </a:rPr>
              <a:t>No)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75725" y="4109211"/>
            <a:ext cx="14243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Segoe UI"/>
                <a:cs typeface="Segoe UI"/>
              </a:rPr>
              <a:t>1.37</a:t>
            </a:r>
            <a:r>
              <a:rPr sz="1600" spc="-30" dirty="0">
                <a:latin typeface="Segoe UI"/>
                <a:cs typeface="Segoe UI"/>
              </a:rPr>
              <a:t> </a:t>
            </a:r>
            <a:r>
              <a:rPr sz="1600" dirty="0">
                <a:latin typeface="Segoe UI"/>
                <a:cs typeface="Segoe UI"/>
              </a:rPr>
              <a:t>[0.80,</a:t>
            </a:r>
            <a:r>
              <a:rPr sz="1600" spc="-20" dirty="0">
                <a:latin typeface="Segoe UI"/>
                <a:cs typeface="Segoe UI"/>
              </a:rPr>
              <a:t> </a:t>
            </a:r>
            <a:r>
              <a:rPr sz="1600" spc="-10" dirty="0">
                <a:latin typeface="Segoe UI"/>
                <a:cs typeface="Segoe UI"/>
              </a:rPr>
              <a:t>2.36]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73604" y="4109211"/>
            <a:ext cx="3987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" dirty="0">
                <a:latin typeface="Segoe UI"/>
                <a:cs typeface="Segoe UI"/>
              </a:rPr>
              <a:t>0.25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9740" y="5130291"/>
            <a:ext cx="28314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Segoe UI"/>
                <a:cs typeface="Segoe UI"/>
              </a:rPr>
              <a:t>HTN</a:t>
            </a:r>
            <a:r>
              <a:rPr sz="1600" b="1" spc="-4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at</a:t>
            </a:r>
            <a:r>
              <a:rPr sz="1600" b="1" spc="-4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screening</a:t>
            </a:r>
            <a:r>
              <a:rPr sz="1600" b="1" spc="-40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(Yes</a:t>
            </a:r>
            <a:r>
              <a:rPr sz="1600" b="1" spc="-45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vs.</a:t>
            </a:r>
            <a:r>
              <a:rPr sz="1600" b="1" spc="-35" dirty="0">
                <a:latin typeface="Segoe UI"/>
                <a:cs typeface="Segoe UI"/>
              </a:rPr>
              <a:t> </a:t>
            </a:r>
            <a:r>
              <a:rPr sz="1600" b="1" spc="-25" dirty="0">
                <a:latin typeface="Segoe UI"/>
                <a:cs typeface="Segoe UI"/>
              </a:rPr>
              <a:t>No)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905081" y="5130291"/>
            <a:ext cx="15665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Segoe UI"/>
                <a:cs typeface="Segoe UI"/>
              </a:rPr>
              <a:t>2.02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dirty="0">
                <a:latin typeface="Segoe UI"/>
                <a:cs typeface="Segoe UI"/>
              </a:rPr>
              <a:t>[1.03,</a:t>
            </a:r>
            <a:r>
              <a:rPr sz="1600" b="1" spc="-30" dirty="0">
                <a:latin typeface="Segoe UI"/>
                <a:cs typeface="Segoe UI"/>
              </a:rPr>
              <a:t> </a:t>
            </a:r>
            <a:r>
              <a:rPr sz="1600" b="1" spc="-20" dirty="0">
                <a:latin typeface="Segoe UI"/>
                <a:cs typeface="Segoe UI"/>
              </a:rPr>
              <a:t>3.96]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056142" y="5130291"/>
            <a:ext cx="4337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0" dirty="0">
                <a:latin typeface="Segoe UI"/>
                <a:cs typeface="Segoe UI"/>
              </a:rPr>
              <a:t>0.04</a:t>
            </a:r>
            <a:endParaRPr sz="1600">
              <a:latin typeface="Segoe UI"/>
              <a:cs typeface="Segoe U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739090" y="1766887"/>
            <a:ext cx="4816475" cy="4020820"/>
            <a:chOff x="3739090" y="1766887"/>
            <a:chExt cx="4816475" cy="4020820"/>
          </a:xfrm>
        </p:grpSpPr>
        <p:sp>
          <p:nvSpPr>
            <p:cNvPr id="16" name="object 16"/>
            <p:cNvSpPr/>
            <p:nvPr/>
          </p:nvSpPr>
          <p:spPr>
            <a:xfrm>
              <a:off x="3739090" y="5733881"/>
              <a:ext cx="4810125" cy="0"/>
            </a:xfrm>
            <a:custGeom>
              <a:avLst/>
              <a:gdLst/>
              <a:ahLst/>
              <a:cxnLst/>
              <a:rect l="l" t="t" r="r" b="b"/>
              <a:pathLst>
                <a:path w="4810125">
                  <a:moveTo>
                    <a:pt x="0" y="0"/>
                  </a:moveTo>
                  <a:lnTo>
                    <a:pt x="4810125" y="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45440" y="5732455"/>
              <a:ext cx="0" cy="55244"/>
            </a:xfrm>
            <a:custGeom>
              <a:avLst/>
              <a:gdLst/>
              <a:ahLst/>
              <a:cxnLst/>
              <a:rect l="l" t="t" r="r" b="b"/>
              <a:pathLst>
                <a:path h="55245">
                  <a:moveTo>
                    <a:pt x="0" y="0"/>
                  </a:moveTo>
                  <a:lnTo>
                    <a:pt x="1" y="5503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46384" y="1766887"/>
              <a:ext cx="0" cy="4020820"/>
            </a:xfrm>
            <a:custGeom>
              <a:avLst/>
              <a:gdLst/>
              <a:ahLst/>
              <a:cxnLst/>
              <a:rect l="l" t="t" r="r" b="b"/>
              <a:pathLst>
                <a:path h="4020820">
                  <a:moveTo>
                    <a:pt x="0" y="0"/>
                  </a:moveTo>
                  <a:lnTo>
                    <a:pt x="1" y="402060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47328" y="5732455"/>
              <a:ext cx="0" cy="55244"/>
            </a:xfrm>
            <a:custGeom>
              <a:avLst/>
              <a:gdLst/>
              <a:ahLst/>
              <a:cxnLst/>
              <a:rect l="l" t="t" r="r" b="b"/>
              <a:pathLst>
                <a:path h="55245">
                  <a:moveTo>
                    <a:pt x="0" y="0"/>
                  </a:moveTo>
                  <a:lnTo>
                    <a:pt x="1" y="5503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348273" y="5732455"/>
              <a:ext cx="0" cy="55244"/>
            </a:xfrm>
            <a:custGeom>
              <a:avLst/>
              <a:gdLst/>
              <a:ahLst/>
              <a:cxnLst/>
              <a:rect l="l" t="t" r="r" b="b"/>
              <a:pathLst>
                <a:path h="55245">
                  <a:moveTo>
                    <a:pt x="0" y="0"/>
                  </a:moveTo>
                  <a:lnTo>
                    <a:pt x="1" y="5503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549215" y="5732455"/>
              <a:ext cx="0" cy="55244"/>
            </a:xfrm>
            <a:custGeom>
              <a:avLst/>
              <a:gdLst/>
              <a:ahLst/>
              <a:cxnLst/>
              <a:rect l="l" t="t" r="r" b="b"/>
              <a:pathLst>
                <a:path h="55245">
                  <a:moveTo>
                    <a:pt x="0" y="0"/>
                  </a:moveTo>
                  <a:lnTo>
                    <a:pt x="1" y="5503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028784" y="217906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6368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31968" y="2157285"/>
              <a:ext cx="0" cy="57150"/>
            </a:xfrm>
            <a:custGeom>
              <a:avLst/>
              <a:gdLst/>
              <a:ahLst/>
              <a:cxnLst/>
              <a:rect l="l" t="t" r="r" b="b"/>
              <a:pathLst>
                <a:path h="57150">
                  <a:moveTo>
                    <a:pt x="0" y="0"/>
                  </a:moveTo>
                  <a:lnTo>
                    <a:pt x="0" y="5715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47825" y="3221736"/>
              <a:ext cx="2176145" cy="0"/>
            </a:xfrm>
            <a:custGeom>
              <a:avLst/>
              <a:gdLst/>
              <a:ahLst/>
              <a:cxnLst/>
              <a:rect l="l" t="t" r="r" b="b"/>
              <a:pathLst>
                <a:path w="2176145">
                  <a:moveTo>
                    <a:pt x="0" y="0"/>
                  </a:moveTo>
                  <a:lnTo>
                    <a:pt x="772718" y="0"/>
                  </a:lnTo>
                </a:path>
                <a:path w="2176145">
                  <a:moveTo>
                    <a:pt x="858062" y="0"/>
                  </a:moveTo>
                  <a:lnTo>
                    <a:pt x="2175685" y="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47825" y="3192986"/>
              <a:ext cx="2176145" cy="57150"/>
            </a:xfrm>
            <a:custGeom>
              <a:avLst/>
              <a:gdLst/>
              <a:ahLst/>
              <a:cxnLst/>
              <a:rect l="l" t="t" r="r" b="b"/>
              <a:pathLst>
                <a:path w="2176145" h="57150">
                  <a:moveTo>
                    <a:pt x="0" y="0"/>
                  </a:moveTo>
                  <a:lnTo>
                    <a:pt x="0" y="57150"/>
                  </a:lnTo>
                </a:path>
                <a:path w="2176145" h="57150">
                  <a:moveTo>
                    <a:pt x="2175685" y="0"/>
                  </a:moveTo>
                  <a:lnTo>
                    <a:pt x="2175685" y="5715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83377" y="4258055"/>
              <a:ext cx="1899285" cy="0"/>
            </a:xfrm>
            <a:custGeom>
              <a:avLst/>
              <a:gdLst/>
              <a:ahLst/>
              <a:cxnLst/>
              <a:rect l="l" t="t" r="r" b="b"/>
              <a:pathLst>
                <a:path w="1899284">
                  <a:moveTo>
                    <a:pt x="0" y="0"/>
                  </a:moveTo>
                  <a:lnTo>
                    <a:pt x="665311" y="0"/>
                  </a:lnTo>
                </a:path>
                <a:path w="1899284">
                  <a:moveTo>
                    <a:pt x="750655" y="0"/>
                  </a:moveTo>
                  <a:lnTo>
                    <a:pt x="1899217" y="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683377" y="4228688"/>
              <a:ext cx="1899285" cy="57150"/>
            </a:xfrm>
            <a:custGeom>
              <a:avLst/>
              <a:gdLst/>
              <a:ahLst/>
              <a:cxnLst/>
              <a:rect l="l" t="t" r="r" b="b"/>
              <a:pathLst>
                <a:path w="1899284" h="57150">
                  <a:moveTo>
                    <a:pt x="0" y="0"/>
                  </a:moveTo>
                  <a:lnTo>
                    <a:pt x="0" y="57150"/>
                  </a:lnTo>
                </a:path>
                <a:path w="1899284" h="57150">
                  <a:moveTo>
                    <a:pt x="1899217" y="0"/>
                  </a:moveTo>
                  <a:lnTo>
                    <a:pt x="1899217" y="5715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983886" y="5294376"/>
              <a:ext cx="3522345" cy="0"/>
            </a:xfrm>
            <a:custGeom>
              <a:avLst/>
              <a:gdLst/>
              <a:ahLst/>
              <a:cxnLst/>
              <a:rect l="l" t="t" r="r" b="b"/>
              <a:pathLst>
                <a:path w="3522345">
                  <a:moveTo>
                    <a:pt x="0" y="0"/>
                  </a:moveTo>
                  <a:lnTo>
                    <a:pt x="1145090" y="0"/>
                  </a:lnTo>
                </a:path>
                <a:path w="3522345">
                  <a:moveTo>
                    <a:pt x="1230434" y="0"/>
                  </a:moveTo>
                  <a:lnTo>
                    <a:pt x="3521966" y="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983886" y="5264389"/>
              <a:ext cx="3522345" cy="57150"/>
            </a:xfrm>
            <a:custGeom>
              <a:avLst/>
              <a:gdLst/>
              <a:ahLst/>
              <a:cxnLst/>
              <a:rect l="l" t="t" r="r" b="b"/>
              <a:pathLst>
                <a:path w="3522345" h="57150">
                  <a:moveTo>
                    <a:pt x="0" y="0"/>
                  </a:moveTo>
                  <a:lnTo>
                    <a:pt x="0" y="57150"/>
                  </a:lnTo>
                </a:path>
                <a:path w="3522345" h="57150">
                  <a:moveTo>
                    <a:pt x="3521966" y="0"/>
                  </a:moveTo>
                  <a:lnTo>
                    <a:pt x="3521966" y="57150"/>
                  </a:lnTo>
                </a:path>
              </a:pathLst>
            </a:custGeom>
            <a:ln w="12700">
              <a:solidFill>
                <a:srgbClr val="59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940256" y="2142284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4"/>
                  </a:lnTo>
                  <a:lnTo>
                    <a:pt x="85344" y="85344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940256" y="2142284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720544" y="3175556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4"/>
                  </a:lnTo>
                  <a:lnTo>
                    <a:pt x="85344" y="85344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720544" y="3175556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348688" y="4211876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3"/>
                  </a:lnTo>
                  <a:lnTo>
                    <a:pt x="85344" y="85343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48688" y="4211876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128976" y="5248196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3"/>
                  </a:lnTo>
                  <a:lnTo>
                    <a:pt x="85344" y="85343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C810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128976" y="5248196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0"/>
                  </a:moveTo>
                  <a:lnTo>
                    <a:pt x="85344" y="0"/>
                  </a:lnTo>
                  <a:lnTo>
                    <a:pt x="85344" y="85344"/>
                  </a:lnTo>
                  <a:lnTo>
                    <a:pt x="0" y="8534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5" dirty="0"/>
              <a:t>Multivariable</a:t>
            </a:r>
            <a:r>
              <a:rPr spc="-1670" dirty="0"/>
              <a:t> </a:t>
            </a:r>
            <a:r>
              <a:rPr spc="-350" dirty="0"/>
              <a:t>Analysis</a:t>
            </a:r>
            <a:r>
              <a:rPr spc="-1664" dirty="0"/>
              <a:t> </a:t>
            </a:r>
            <a:r>
              <a:rPr spc="-325" dirty="0"/>
              <a:t>Results</a:t>
            </a:r>
            <a:r>
              <a:rPr spc="-1664" dirty="0"/>
              <a:t> </a:t>
            </a:r>
            <a:r>
              <a:rPr spc="670" dirty="0"/>
              <a:t>–</a:t>
            </a:r>
            <a:r>
              <a:rPr spc="-1660" dirty="0"/>
              <a:t> </a:t>
            </a:r>
            <a:r>
              <a:rPr spc="-25" dirty="0"/>
              <a:t>Former</a:t>
            </a:r>
            <a:r>
              <a:rPr spc="-1670" dirty="0"/>
              <a:t> </a:t>
            </a:r>
            <a:r>
              <a:rPr spc="45" dirty="0"/>
              <a:t>NFL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677606" y="5763419"/>
            <a:ext cx="12827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b="1" spc="-50" dirty="0">
                <a:latin typeface="Segoe UI"/>
                <a:cs typeface="Segoe UI"/>
              </a:rPr>
              <a:t>0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79784" y="5763419"/>
            <a:ext cx="12827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b="1" spc="-50" dirty="0">
                <a:latin typeface="Segoe UI"/>
                <a:cs typeface="Segoe UI"/>
              </a:rPr>
              <a:t>1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81964" y="5763419"/>
            <a:ext cx="12827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b="1" spc="-50" dirty="0">
                <a:latin typeface="Segoe UI"/>
                <a:cs typeface="Segoe UI"/>
              </a:rPr>
              <a:t>2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84142" y="5763419"/>
            <a:ext cx="12827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b="1" spc="-50" dirty="0">
                <a:latin typeface="Segoe UI"/>
                <a:cs typeface="Segoe UI"/>
              </a:rPr>
              <a:t>3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486323" y="5763419"/>
            <a:ext cx="128270" cy="26225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00" b="1" spc="-50" dirty="0">
                <a:latin typeface="Segoe UI"/>
                <a:cs typeface="Segoe UI"/>
              </a:rPr>
              <a:t>4</a:t>
            </a:r>
            <a:endParaRPr sz="1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0" dirty="0"/>
              <a:t>Limitations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067" y="1454403"/>
            <a:ext cx="10694670" cy="393319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40029" marR="62865" indent="-236220">
              <a:lnSpc>
                <a:spcPct val="101400"/>
              </a:lnSpc>
              <a:spcBef>
                <a:spcPts val="50"/>
              </a:spcBef>
              <a:buClr>
                <a:srgbClr val="AD0E28"/>
              </a:buClr>
              <a:buSzPct val="73214"/>
              <a:buFont typeface="Segoe UI Symbol"/>
              <a:buChar char="■"/>
              <a:tabLst>
                <a:tab pos="241300" algn="l"/>
              </a:tabLst>
            </a:pPr>
            <a:r>
              <a:rPr sz="2800" dirty="0">
                <a:latin typeface="Segoe UI"/>
                <a:cs typeface="Segoe UI"/>
              </a:rPr>
              <a:t>Inherent</a:t>
            </a:r>
            <a:r>
              <a:rPr sz="2800" spc="-7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issues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with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spc="-30" dirty="0">
                <a:latin typeface="Segoe UI"/>
                <a:cs typeface="Segoe UI"/>
              </a:rPr>
              <a:t>participant-</a:t>
            </a:r>
            <a:r>
              <a:rPr sz="2800" dirty="0">
                <a:latin typeface="Segoe UI"/>
                <a:cs typeface="Segoe UI"/>
              </a:rPr>
              <a:t>reported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data,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including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recall</a:t>
            </a:r>
            <a:r>
              <a:rPr sz="2800" spc="-70" dirty="0">
                <a:latin typeface="Segoe UI"/>
                <a:cs typeface="Segoe UI"/>
              </a:rPr>
              <a:t> </a:t>
            </a:r>
            <a:r>
              <a:rPr sz="2800" spc="-25" dirty="0">
                <a:latin typeface="Segoe UI"/>
                <a:cs typeface="Segoe UI"/>
              </a:rPr>
              <a:t>and 	</a:t>
            </a:r>
            <a:r>
              <a:rPr sz="2800" dirty="0">
                <a:latin typeface="Segoe UI"/>
                <a:cs typeface="Segoe UI"/>
              </a:rPr>
              <a:t>social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desirability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spc="-20" dirty="0">
                <a:latin typeface="Segoe UI"/>
                <a:cs typeface="Segoe UI"/>
              </a:rPr>
              <a:t>bias</a:t>
            </a:r>
            <a:endParaRPr sz="2800">
              <a:latin typeface="Segoe UI"/>
              <a:cs typeface="Segoe UI"/>
            </a:endParaRPr>
          </a:p>
          <a:p>
            <a:pPr marL="240029" marR="173355" indent="-236220">
              <a:lnSpc>
                <a:spcPct val="101400"/>
              </a:lnSpc>
              <a:spcBef>
                <a:spcPts val="2280"/>
              </a:spcBef>
              <a:buClr>
                <a:srgbClr val="AD0E28"/>
              </a:buClr>
              <a:buSzPct val="73214"/>
              <a:buFont typeface="Segoe UI Symbol"/>
              <a:buChar char="■"/>
              <a:tabLst>
                <a:tab pos="241300" algn="l"/>
              </a:tabLst>
            </a:pPr>
            <a:r>
              <a:rPr sz="2800" dirty="0">
                <a:latin typeface="Segoe UI"/>
                <a:cs typeface="Segoe UI"/>
              </a:rPr>
              <a:t>Geographic</a:t>
            </a:r>
            <a:r>
              <a:rPr sz="2800" spc="-85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representation</a:t>
            </a:r>
            <a:r>
              <a:rPr sz="2800" spc="-7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was</a:t>
            </a:r>
            <a:r>
              <a:rPr sz="2800" spc="-8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largely</a:t>
            </a:r>
            <a:r>
              <a:rPr sz="2800" spc="-7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from</a:t>
            </a:r>
            <a:r>
              <a:rPr sz="2800" spc="-8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the</a:t>
            </a:r>
            <a:r>
              <a:rPr sz="2800" spc="-8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south,</a:t>
            </a:r>
            <a:r>
              <a:rPr sz="2800" spc="-7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which</a:t>
            </a:r>
            <a:r>
              <a:rPr sz="2800" spc="-75" dirty="0">
                <a:latin typeface="Segoe UI"/>
                <a:cs typeface="Segoe UI"/>
              </a:rPr>
              <a:t> </a:t>
            </a:r>
            <a:r>
              <a:rPr sz="2800" spc="-25" dirty="0">
                <a:latin typeface="Segoe UI"/>
                <a:cs typeface="Segoe UI"/>
              </a:rPr>
              <a:t>may 	</a:t>
            </a:r>
            <a:r>
              <a:rPr sz="2800" dirty="0">
                <a:latin typeface="Segoe UI"/>
                <a:cs typeface="Segoe UI"/>
              </a:rPr>
              <a:t>affect</a:t>
            </a:r>
            <a:r>
              <a:rPr sz="2800" spc="-50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generalizability</a:t>
            </a:r>
            <a:endParaRPr sz="2800">
              <a:latin typeface="Segoe UI"/>
              <a:cs typeface="Segoe UI"/>
            </a:endParaRPr>
          </a:p>
          <a:p>
            <a:pPr marL="240029" marR="5080" indent="-236220">
              <a:lnSpc>
                <a:spcPts val="3310"/>
              </a:lnSpc>
              <a:spcBef>
                <a:spcPts val="2580"/>
              </a:spcBef>
              <a:buClr>
                <a:srgbClr val="AD0E28"/>
              </a:buClr>
              <a:buSzPct val="73214"/>
              <a:buFont typeface="Segoe UI Symbol"/>
              <a:buChar char="■"/>
              <a:tabLst>
                <a:tab pos="241300" algn="l"/>
              </a:tabLst>
            </a:pPr>
            <a:r>
              <a:rPr sz="2800" spc="-20" dirty="0">
                <a:latin typeface="Segoe UI"/>
                <a:cs typeface="Segoe UI"/>
              </a:rPr>
              <a:t>Variation</a:t>
            </a:r>
            <a:r>
              <a:rPr sz="2800" spc="-7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in</a:t>
            </a:r>
            <a:r>
              <a:rPr sz="2800" spc="-7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recommended</a:t>
            </a:r>
            <a:r>
              <a:rPr sz="2800" spc="-70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follow-</a:t>
            </a:r>
            <a:r>
              <a:rPr sz="2800" dirty="0">
                <a:latin typeface="Segoe UI"/>
                <a:cs typeface="Segoe UI"/>
              </a:rPr>
              <a:t>up</a:t>
            </a:r>
            <a:r>
              <a:rPr sz="2800" spc="-7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based</a:t>
            </a:r>
            <a:r>
              <a:rPr sz="2800" spc="-7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on</a:t>
            </a:r>
            <a:r>
              <a:rPr sz="2800" spc="-7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clinician</a:t>
            </a:r>
            <a:r>
              <a:rPr sz="2800" spc="-70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judgement 	</a:t>
            </a:r>
            <a:r>
              <a:rPr sz="2800" dirty="0">
                <a:latin typeface="Segoe UI"/>
                <a:cs typeface="Segoe UI"/>
              </a:rPr>
              <a:t>was</a:t>
            </a:r>
            <a:r>
              <a:rPr sz="2800" spc="-70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possible</a:t>
            </a:r>
            <a:endParaRPr sz="2800">
              <a:latin typeface="Segoe UI"/>
              <a:cs typeface="Segoe UI"/>
            </a:endParaRPr>
          </a:p>
          <a:p>
            <a:pPr marL="240029" indent="-236220">
              <a:lnSpc>
                <a:spcPct val="100000"/>
              </a:lnSpc>
              <a:spcBef>
                <a:spcPts val="2345"/>
              </a:spcBef>
              <a:buClr>
                <a:srgbClr val="AD0E28"/>
              </a:buClr>
              <a:buSzPct val="73214"/>
              <a:buFont typeface="Segoe UI Symbol"/>
              <a:buChar char="■"/>
              <a:tabLst>
                <a:tab pos="240029" algn="l"/>
              </a:tabLst>
            </a:pPr>
            <a:r>
              <a:rPr sz="2800" dirty="0">
                <a:latin typeface="Segoe UI"/>
                <a:cs typeface="Segoe UI"/>
              </a:rPr>
              <a:t>Lack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of</a:t>
            </a:r>
            <a:r>
              <a:rPr sz="2800" spc="-50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long-</a:t>
            </a:r>
            <a:r>
              <a:rPr sz="2800" dirty="0">
                <a:latin typeface="Segoe UI"/>
                <a:cs typeface="Segoe UI"/>
              </a:rPr>
              <a:t>term</a:t>
            </a:r>
            <a:r>
              <a:rPr sz="2800" spc="-45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follow-</a:t>
            </a:r>
            <a:r>
              <a:rPr sz="2800" spc="-25" dirty="0">
                <a:latin typeface="Segoe UI"/>
                <a:cs typeface="Segoe UI"/>
              </a:rPr>
              <a:t>up</a:t>
            </a:r>
            <a:endParaRPr sz="2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10" dirty="0"/>
              <a:t>Summary</a:t>
            </a:r>
            <a:r>
              <a:rPr spc="-950" dirty="0"/>
              <a:t> </a:t>
            </a:r>
            <a:r>
              <a:rPr spc="-720" dirty="0"/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066" y="1328420"/>
            <a:ext cx="10711815" cy="4607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4975" indent="-422275">
              <a:lnSpc>
                <a:spcPct val="100000"/>
              </a:lnSpc>
              <a:spcBef>
                <a:spcPts val="100"/>
              </a:spcBef>
              <a:buClr>
                <a:srgbClr val="AD0E28"/>
              </a:buClr>
              <a:buFont typeface="Segoe UI Symbol"/>
              <a:buChar char="■"/>
              <a:tabLst>
                <a:tab pos="434975" algn="l"/>
              </a:tabLst>
            </a:pPr>
            <a:r>
              <a:rPr sz="3000" dirty="0">
                <a:latin typeface="Segoe UI"/>
                <a:cs typeface="Segoe UI"/>
              </a:rPr>
              <a:t>CVD</a:t>
            </a:r>
            <a:r>
              <a:rPr sz="3000" spc="-8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and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risk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factor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prevalence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estimates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were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high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in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spc="-25" dirty="0">
                <a:latin typeface="Segoe UI"/>
                <a:cs typeface="Segoe UI"/>
              </a:rPr>
              <a:t>the</a:t>
            </a:r>
            <a:endParaRPr sz="3000">
              <a:latin typeface="Segoe UI"/>
              <a:cs typeface="Segoe UI"/>
            </a:endParaRPr>
          </a:p>
          <a:p>
            <a:pPr marL="241300">
              <a:lnSpc>
                <a:spcPct val="100000"/>
              </a:lnSpc>
            </a:pPr>
            <a:r>
              <a:rPr sz="3000" b="1" dirty="0">
                <a:solidFill>
                  <a:srgbClr val="002060"/>
                </a:solidFill>
                <a:latin typeface="Segoe UI"/>
                <a:cs typeface="Segoe UI"/>
              </a:rPr>
              <a:t>overall</a:t>
            </a:r>
            <a:r>
              <a:rPr sz="3000" b="1" spc="-70" dirty="0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sz="3000" b="1" dirty="0">
                <a:solidFill>
                  <a:srgbClr val="002060"/>
                </a:solidFill>
                <a:latin typeface="Segoe UI"/>
                <a:cs typeface="Segoe UI"/>
              </a:rPr>
              <a:t>cohort</a:t>
            </a:r>
            <a:r>
              <a:rPr sz="3000" b="1" spc="-60" dirty="0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and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when</a:t>
            </a:r>
            <a:r>
              <a:rPr sz="3000" spc="-4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stratified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by</a:t>
            </a:r>
            <a:r>
              <a:rPr sz="3000" spc="-45" dirty="0">
                <a:latin typeface="Segoe UI"/>
                <a:cs typeface="Segoe UI"/>
              </a:rPr>
              <a:t> </a:t>
            </a:r>
            <a:r>
              <a:rPr sz="3000" b="1" dirty="0">
                <a:solidFill>
                  <a:srgbClr val="00B0F0"/>
                </a:solidFill>
                <a:latin typeface="Segoe UI"/>
                <a:cs typeface="Segoe UI"/>
              </a:rPr>
              <a:t>former</a:t>
            </a:r>
            <a:r>
              <a:rPr sz="3000" b="1" spc="-45" dirty="0">
                <a:solidFill>
                  <a:srgbClr val="00B0F0"/>
                </a:solidFill>
                <a:latin typeface="Segoe UI"/>
                <a:cs typeface="Segoe UI"/>
              </a:rPr>
              <a:t> </a:t>
            </a:r>
            <a:r>
              <a:rPr sz="3000" b="1" dirty="0">
                <a:solidFill>
                  <a:srgbClr val="00B0F0"/>
                </a:solidFill>
                <a:latin typeface="Segoe UI"/>
                <a:cs typeface="Segoe UI"/>
              </a:rPr>
              <a:t>NFL</a:t>
            </a:r>
            <a:r>
              <a:rPr sz="3000" b="1" spc="-45" dirty="0">
                <a:solidFill>
                  <a:srgbClr val="00B0F0"/>
                </a:solidFill>
                <a:latin typeface="Segoe UI"/>
                <a:cs typeface="Segoe UI"/>
              </a:rPr>
              <a:t> </a:t>
            </a:r>
            <a:r>
              <a:rPr sz="3000" b="1" spc="-10" dirty="0">
                <a:solidFill>
                  <a:srgbClr val="00B0F0"/>
                </a:solidFill>
                <a:latin typeface="Segoe UI"/>
                <a:cs typeface="Segoe UI"/>
              </a:rPr>
              <a:t>players</a:t>
            </a:r>
            <a:r>
              <a:rPr sz="3000" spc="-10" dirty="0">
                <a:latin typeface="Segoe UI"/>
                <a:cs typeface="Segoe UI"/>
              </a:rPr>
              <a:t>:</a:t>
            </a:r>
            <a:endParaRPr sz="3000">
              <a:latin typeface="Segoe UI"/>
              <a:cs typeface="Segoe UI"/>
            </a:endParaRPr>
          </a:p>
          <a:p>
            <a:pPr marL="1154430" lvl="1" indent="-318770">
              <a:lnSpc>
                <a:spcPct val="100000"/>
              </a:lnSpc>
              <a:spcBef>
                <a:spcPts val="1205"/>
              </a:spcBef>
              <a:buClr>
                <a:srgbClr val="AD0E28"/>
              </a:buClr>
              <a:buFont typeface="Segoe UI Symbol"/>
              <a:buChar char="■"/>
              <a:tabLst>
                <a:tab pos="1154430" algn="l"/>
              </a:tabLst>
            </a:pPr>
            <a:r>
              <a:rPr sz="2800" dirty="0">
                <a:latin typeface="Segoe UI"/>
                <a:cs typeface="Segoe UI"/>
              </a:rPr>
              <a:t>HTN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 Symbol"/>
                <a:cs typeface="Segoe UI Symbol"/>
              </a:rPr>
              <a:t>➔</a:t>
            </a:r>
            <a:r>
              <a:rPr sz="2800" spc="-65" dirty="0">
                <a:latin typeface="Segoe UI Symbol"/>
                <a:cs typeface="Segoe UI Symbol"/>
              </a:rPr>
              <a:t> </a:t>
            </a:r>
            <a:r>
              <a:rPr sz="2800" b="1" dirty="0">
                <a:solidFill>
                  <a:srgbClr val="002060"/>
                </a:solidFill>
                <a:latin typeface="Segoe UI"/>
                <a:cs typeface="Segoe UI"/>
              </a:rPr>
              <a:t>89%</a:t>
            </a:r>
            <a:r>
              <a:rPr sz="2800" b="1" spc="-65" dirty="0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and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b="1" spc="-25" dirty="0">
                <a:solidFill>
                  <a:srgbClr val="00B0F0"/>
                </a:solidFill>
                <a:latin typeface="Segoe UI"/>
                <a:cs typeface="Segoe UI"/>
              </a:rPr>
              <a:t>90%</a:t>
            </a:r>
            <a:endParaRPr sz="2800">
              <a:latin typeface="Segoe UI"/>
              <a:cs typeface="Segoe UI"/>
            </a:endParaRPr>
          </a:p>
          <a:p>
            <a:pPr marL="1154430" lvl="1" indent="-318770">
              <a:lnSpc>
                <a:spcPts val="3325"/>
              </a:lnSpc>
              <a:spcBef>
                <a:spcPts val="50"/>
              </a:spcBef>
              <a:buClr>
                <a:srgbClr val="AD0E28"/>
              </a:buClr>
              <a:buFont typeface="Segoe UI Symbol"/>
              <a:buChar char="■"/>
              <a:tabLst>
                <a:tab pos="1154430" algn="l"/>
              </a:tabLst>
            </a:pPr>
            <a:r>
              <a:rPr sz="2800" dirty="0">
                <a:latin typeface="Segoe UI"/>
                <a:cs typeface="Segoe UI"/>
              </a:rPr>
              <a:t>Abnormal</a:t>
            </a:r>
            <a:r>
              <a:rPr sz="2800" spc="-10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EKG</a:t>
            </a:r>
            <a:r>
              <a:rPr sz="2800" spc="-90" dirty="0">
                <a:latin typeface="Segoe UI"/>
                <a:cs typeface="Segoe UI"/>
              </a:rPr>
              <a:t> </a:t>
            </a:r>
            <a:r>
              <a:rPr sz="2800" dirty="0">
                <a:latin typeface="Segoe UI Symbol"/>
                <a:cs typeface="Segoe UI Symbol"/>
              </a:rPr>
              <a:t>➔</a:t>
            </a:r>
            <a:r>
              <a:rPr sz="2800" spc="-100" dirty="0">
                <a:latin typeface="Segoe UI Symbol"/>
                <a:cs typeface="Segoe UI Symbol"/>
              </a:rPr>
              <a:t> </a:t>
            </a:r>
            <a:r>
              <a:rPr sz="2800" b="1" dirty="0">
                <a:solidFill>
                  <a:srgbClr val="002060"/>
                </a:solidFill>
                <a:latin typeface="Segoe UI"/>
                <a:cs typeface="Segoe UI"/>
              </a:rPr>
              <a:t>38%</a:t>
            </a:r>
            <a:r>
              <a:rPr sz="2800" b="1" spc="-95" dirty="0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and</a:t>
            </a:r>
            <a:r>
              <a:rPr sz="2800" spc="-95" dirty="0">
                <a:latin typeface="Segoe UI"/>
                <a:cs typeface="Segoe UI"/>
              </a:rPr>
              <a:t> </a:t>
            </a:r>
            <a:r>
              <a:rPr sz="2800" b="1" spc="-25" dirty="0">
                <a:solidFill>
                  <a:srgbClr val="00B0F0"/>
                </a:solidFill>
                <a:latin typeface="Segoe UI"/>
                <a:cs typeface="Segoe UI"/>
              </a:rPr>
              <a:t>46%</a:t>
            </a:r>
            <a:endParaRPr sz="2800">
              <a:latin typeface="Segoe UI"/>
              <a:cs typeface="Segoe UI"/>
            </a:endParaRPr>
          </a:p>
          <a:p>
            <a:pPr marL="1154430" lvl="1" indent="-318770">
              <a:lnSpc>
                <a:spcPts val="3325"/>
              </a:lnSpc>
              <a:buClr>
                <a:srgbClr val="AD0E28"/>
              </a:buClr>
              <a:buFont typeface="Segoe UI Symbol"/>
              <a:buChar char="■"/>
              <a:tabLst>
                <a:tab pos="1154430" algn="l"/>
              </a:tabLst>
            </a:pPr>
            <a:r>
              <a:rPr sz="2800" spc="-10" dirty="0">
                <a:latin typeface="Segoe UI"/>
                <a:cs typeface="Segoe UI"/>
              </a:rPr>
              <a:t>Structural</a:t>
            </a:r>
            <a:r>
              <a:rPr sz="2800" spc="-7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abnormalities</a:t>
            </a:r>
            <a:r>
              <a:rPr sz="2800" spc="-7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on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TTE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 Symbol"/>
                <a:cs typeface="Segoe UI Symbol"/>
              </a:rPr>
              <a:t>➔</a:t>
            </a:r>
            <a:r>
              <a:rPr sz="2800" spc="-70" dirty="0">
                <a:latin typeface="Segoe UI Symbol"/>
                <a:cs typeface="Segoe UI Symbol"/>
              </a:rPr>
              <a:t> </a:t>
            </a:r>
            <a:r>
              <a:rPr sz="2800" b="1" dirty="0">
                <a:solidFill>
                  <a:srgbClr val="002060"/>
                </a:solidFill>
                <a:latin typeface="Segoe UI"/>
                <a:cs typeface="Segoe UI"/>
              </a:rPr>
              <a:t>55%</a:t>
            </a:r>
            <a:r>
              <a:rPr sz="2800" b="1" spc="-65" dirty="0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and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b="1" spc="-25" dirty="0">
                <a:solidFill>
                  <a:srgbClr val="00B0F0"/>
                </a:solidFill>
                <a:latin typeface="Segoe UI"/>
                <a:cs typeface="Segoe UI"/>
              </a:rPr>
              <a:t>62%</a:t>
            </a:r>
            <a:endParaRPr sz="2800">
              <a:latin typeface="Segoe UI"/>
              <a:cs typeface="Segoe UI"/>
            </a:endParaRPr>
          </a:p>
          <a:p>
            <a:pPr marL="241300" marR="895985" indent="-228600">
              <a:lnSpc>
                <a:spcPct val="100000"/>
              </a:lnSpc>
              <a:spcBef>
                <a:spcPts val="2440"/>
              </a:spcBef>
              <a:buClr>
                <a:srgbClr val="AD0E28"/>
              </a:buClr>
              <a:buFont typeface="Segoe UI Symbol"/>
              <a:buChar char="■"/>
              <a:tabLst>
                <a:tab pos="241300" algn="l"/>
                <a:tab pos="434975" algn="l"/>
              </a:tabLst>
            </a:pPr>
            <a:r>
              <a:rPr sz="3000" dirty="0">
                <a:latin typeface="Segoe UI"/>
                <a:cs typeface="Segoe UI"/>
              </a:rPr>
              <a:t>	There</a:t>
            </a:r>
            <a:r>
              <a:rPr sz="3000" spc="-8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was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</a:t>
            </a:r>
            <a:r>
              <a:rPr sz="3000" spc="-8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significant</a:t>
            </a:r>
            <a:r>
              <a:rPr sz="3000" spc="-8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discrepancy</a:t>
            </a:r>
            <a:r>
              <a:rPr sz="3000" spc="-8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between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spc="-100" dirty="0">
                <a:latin typeface="Segoe UI"/>
                <a:cs typeface="Segoe UI"/>
              </a:rPr>
              <a:t>participants’ </a:t>
            </a:r>
            <a:r>
              <a:rPr sz="3000" dirty="0">
                <a:latin typeface="Segoe UI"/>
                <a:cs typeface="Segoe UI"/>
              </a:rPr>
              <a:t>awareness</a:t>
            </a:r>
            <a:r>
              <a:rPr sz="3000" spc="-6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and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observed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disease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spc="-10" dirty="0">
                <a:latin typeface="Segoe UI"/>
                <a:cs typeface="Segoe UI"/>
              </a:rPr>
              <a:t>prevalence</a:t>
            </a:r>
            <a:endParaRPr sz="3000">
              <a:latin typeface="Segoe UI"/>
              <a:cs typeface="Segoe UI"/>
            </a:endParaRPr>
          </a:p>
          <a:p>
            <a:pPr marL="1154430" marR="5080" lvl="1" indent="-318770">
              <a:lnSpc>
                <a:spcPct val="101400"/>
              </a:lnSpc>
              <a:spcBef>
                <a:spcPts val="1160"/>
              </a:spcBef>
              <a:buClr>
                <a:srgbClr val="AD0E28"/>
              </a:buClr>
              <a:buFont typeface="Segoe UI Symbol"/>
              <a:buChar char="■"/>
              <a:tabLst>
                <a:tab pos="1155700" algn="l"/>
              </a:tabLst>
            </a:pPr>
            <a:r>
              <a:rPr sz="2800" dirty="0">
                <a:latin typeface="Segoe UI"/>
                <a:cs typeface="Segoe UI"/>
              </a:rPr>
              <a:t>Overall,</a:t>
            </a:r>
            <a:r>
              <a:rPr sz="2800" spc="-5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80.1%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of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participants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reported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no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history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of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HTN</a:t>
            </a:r>
            <a:r>
              <a:rPr sz="2800" spc="-50" dirty="0">
                <a:latin typeface="Segoe UI"/>
                <a:cs typeface="Segoe UI"/>
              </a:rPr>
              <a:t> </a:t>
            </a:r>
            <a:r>
              <a:rPr sz="2800" spc="-25" dirty="0">
                <a:latin typeface="Segoe UI"/>
                <a:cs typeface="Segoe UI"/>
              </a:rPr>
              <a:t>but 	</a:t>
            </a:r>
            <a:r>
              <a:rPr sz="2800" dirty="0">
                <a:latin typeface="Segoe UI"/>
                <a:cs typeface="Segoe UI"/>
              </a:rPr>
              <a:t>had</a:t>
            </a:r>
            <a:r>
              <a:rPr sz="2800" spc="-4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</a:t>
            </a:r>
            <a:r>
              <a:rPr sz="2800" spc="-4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BP</a:t>
            </a:r>
            <a:r>
              <a:rPr sz="2800" spc="-5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≥130/80</a:t>
            </a:r>
            <a:r>
              <a:rPr sz="2800" spc="-4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mmHg</a:t>
            </a:r>
            <a:r>
              <a:rPr sz="2800" spc="-4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at</a:t>
            </a:r>
            <a:r>
              <a:rPr sz="2800" spc="-4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time</a:t>
            </a:r>
            <a:r>
              <a:rPr sz="2800" spc="-4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of</a:t>
            </a:r>
            <a:r>
              <a:rPr sz="2800" spc="-50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screening</a:t>
            </a:r>
            <a:endParaRPr sz="2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10" dirty="0"/>
              <a:t>Summary</a:t>
            </a:r>
            <a:r>
              <a:rPr spc="-1664" dirty="0"/>
              <a:t> </a:t>
            </a:r>
            <a:r>
              <a:rPr spc="-525" dirty="0"/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067" y="1328420"/>
            <a:ext cx="10416540" cy="3811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0320" indent="-228600">
              <a:lnSpc>
                <a:spcPct val="100000"/>
              </a:lnSpc>
              <a:spcBef>
                <a:spcPts val="100"/>
              </a:spcBef>
              <a:buClr>
                <a:srgbClr val="AD0E28"/>
              </a:buClr>
              <a:buFont typeface="Segoe UI Symbol"/>
              <a:buChar char="■"/>
              <a:tabLst>
                <a:tab pos="241300" algn="l"/>
                <a:tab pos="434975" algn="l"/>
              </a:tabLst>
            </a:pPr>
            <a:r>
              <a:rPr sz="3000" dirty="0">
                <a:latin typeface="Segoe UI"/>
                <a:cs typeface="Segoe UI"/>
              </a:rPr>
              <a:t>	Age,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male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sex,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and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abnormal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EKG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findings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were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predictive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spc="-795" dirty="0">
                <a:latin typeface="Segoe UI"/>
                <a:cs typeface="Segoe UI"/>
              </a:rPr>
              <a:t>of</a:t>
            </a:r>
            <a:r>
              <a:rPr sz="3000" spc="-20" dirty="0">
                <a:latin typeface="Segoe UI"/>
                <a:cs typeface="Segoe UI"/>
              </a:rPr>
              <a:t> clinically-</a:t>
            </a:r>
            <a:r>
              <a:rPr sz="3000" dirty="0">
                <a:latin typeface="Segoe UI"/>
                <a:cs typeface="Segoe UI"/>
              </a:rPr>
              <a:t>relevant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structural</a:t>
            </a:r>
            <a:r>
              <a:rPr sz="3000" spc="-5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pathology</a:t>
            </a:r>
            <a:r>
              <a:rPr sz="3000" spc="-5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on</a:t>
            </a:r>
            <a:r>
              <a:rPr sz="3000" spc="-6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TTE</a:t>
            </a:r>
            <a:r>
              <a:rPr sz="3000" spc="-6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among</a:t>
            </a:r>
            <a:r>
              <a:rPr sz="3000" spc="-60" dirty="0">
                <a:latin typeface="Segoe UI"/>
                <a:cs typeface="Segoe UI"/>
              </a:rPr>
              <a:t> </a:t>
            </a:r>
            <a:r>
              <a:rPr sz="3000" spc="-25" dirty="0">
                <a:latin typeface="Segoe UI"/>
                <a:cs typeface="Segoe UI"/>
              </a:rPr>
              <a:t>all </a:t>
            </a:r>
            <a:r>
              <a:rPr sz="3000" dirty="0">
                <a:latin typeface="Segoe UI"/>
                <a:cs typeface="Segoe UI"/>
              </a:rPr>
              <a:t>screened</a:t>
            </a:r>
            <a:r>
              <a:rPr sz="3000" spc="-130" dirty="0">
                <a:latin typeface="Segoe UI"/>
                <a:cs typeface="Segoe UI"/>
              </a:rPr>
              <a:t> </a:t>
            </a:r>
            <a:r>
              <a:rPr sz="3000" spc="-10" dirty="0">
                <a:latin typeface="Segoe UI"/>
                <a:cs typeface="Segoe UI"/>
              </a:rPr>
              <a:t>participants</a:t>
            </a:r>
            <a:endParaRPr sz="3000">
              <a:latin typeface="Segoe UI"/>
              <a:cs typeface="Segoe UI"/>
            </a:endParaRPr>
          </a:p>
          <a:p>
            <a:pPr marL="1154430" lvl="1" indent="-318770">
              <a:lnSpc>
                <a:spcPct val="100000"/>
              </a:lnSpc>
              <a:spcBef>
                <a:spcPts val="1805"/>
              </a:spcBef>
              <a:buClr>
                <a:srgbClr val="AD0E28"/>
              </a:buClr>
              <a:buFont typeface="Segoe UI Symbol"/>
              <a:buChar char="■"/>
              <a:tabLst>
                <a:tab pos="1154430" algn="l"/>
              </a:tabLst>
            </a:pPr>
            <a:r>
              <a:rPr sz="2800" dirty="0">
                <a:latin typeface="Segoe UI"/>
                <a:cs typeface="Segoe UI"/>
              </a:rPr>
              <a:t>When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stratified,</a:t>
            </a:r>
            <a:r>
              <a:rPr sz="2800" spc="-4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HTN</a:t>
            </a:r>
            <a:r>
              <a:rPr sz="2800" spc="-5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was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predicative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in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former</a:t>
            </a:r>
            <a:r>
              <a:rPr sz="2800" spc="-5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NFL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players</a:t>
            </a:r>
            <a:endParaRPr sz="2800">
              <a:latin typeface="Segoe UI"/>
              <a:cs typeface="Segoe UI"/>
            </a:endParaRPr>
          </a:p>
          <a:p>
            <a:pPr marL="241300" marR="5080" indent="-228600">
              <a:lnSpc>
                <a:spcPct val="100000"/>
              </a:lnSpc>
              <a:spcBef>
                <a:spcPts val="3040"/>
              </a:spcBef>
              <a:buClr>
                <a:srgbClr val="AD0E28"/>
              </a:buClr>
              <a:buFont typeface="Segoe UI Symbol"/>
              <a:buChar char="■"/>
              <a:tabLst>
                <a:tab pos="241300" algn="l"/>
                <a:tab pos="434975" algn="l"/>
              </a:tabLst>
            </a:pPr>
            <a:r>
              <a:rPr sz="3000" dirty="0">
                <a:latin typeface="Segoe UI"/>
                <a:cs typeface="Segoe UI"/>
              </a:rPr>
              <a:t>	After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holistic</a:t>
            </a:r>
            <a:r>
              <a:rPr sz="3000" spc="-5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examination</a:t>
            </a:r>
            <a:r>
              <a:rPr sz="3000" spc="-6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of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all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screening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results,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spc="-10" dirty="0">
                <a:latin typeface="Segoe UI"/>
                <a:cs typeface="Segoe UI"/>
              </a:rPr>
              <a:t>study </a:t>
            </a:r>
            <a:r>
              <a:rPr sz="3000" dirty="0">
                <a:latin typeface="Segoe UI"/>
                <a:cs typeface="Segoe UI"/>
              </a:rPr>
              <a:t>investigators</a:t>
            </a:r>
            <a:r>
              <a:rPr sz="3000" spc="-12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most</a:t>
            </a:r>
            <a:r>
              <a:rPr sz="3000" spc="-12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commonly</a:t>
            </a:r>
            <a:r>
              <a:rPr sz="3000" spc="-114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recommended</a:t>
            </a:r>
            <a:r>
              <a:rPr sz="3000" spc="-12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participants</a:t>
            </a:r>
            <a:r>
              <a:rPr sz="3000" spc="-120" dirty="0">
                <a:latin typeface="Segoe UI"/>
                <a:cs typeface="Segoe UI"/>
              </a:rPr>
              <a:t> </a:t>
            </a:r>
            <a:r>
              <a:rPr sz="3000" spc="-25" dirty="0">
                <a:latin typeface="Segoe UI"/>
                <a:cs typeface="Segoe UI"/>
              </a:rPr>
              <a:t>for </a:t>
            </a:r>
            <a:r>
              <a:rPr sz="3000" dirty="0">
                <a:latin typeface="Segoe UI"/>
                <a:cs typeface="Segoe UI"/>
              </a:rPr>
              <a:t>further</a:t>
            </a:r>
            <a:r>
              <a:rPr sz="3000" spc="-35" dirty="0">
                <a:latin typeface="Segoe UI"/>
                <a:cs typeface="Segoe UI"/>
              </a:rPr>
              <a:t> </a:t>
            </a:r>
            <a:r>
              <a:rPr sz="3000" spc="-20" dirty="0">
                <a:latin typeface="Segoe UI"/>
                <a:cs typeface="Segoe UI"/>
              </a:rPr>
              <a:t>follow-</a:t>
            </a:r>
            <a:r>
              <a:rPr sz="3000" dirty="0">
                <a:latin typeface="Segoe UI"/>
                <a:cs typeface="Segoe UI"/>
              </a:rPr>
              <a:t>up</a:t>
            </a:r>
            <a:r>
              <a:rPr sz="3000" spc="-3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due</a:t>
            </a:r>
            <a:r>
              <a:rPr sz="3000" spc="-2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to</a:t>
            </a:r>
            <a:r>
              <a:rPr sz="3000" spc="-2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HTN</a:t>
            </a:r>
            <a:r>
              <a:rPr sz="3000" spc="-2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and</a:t>
            </a:r>
            <a:r>
              <a:rPr sz="3000" spc="-3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abnormal</a:t>
            </a:r>
            <a:r>
              <a:rPr sz="3000" spc="-25" dirty="0">
                <a:latin typeface="Segoe UI"/>
                <a:cs typeface="Segoe UI"/>
              </a:rPr>
              <a:t> </a:t>
            </a:r>
            <a:r>
              <a:rPr sz="3000" spc="-20" dirty="0">
                <a:latin typeface="Segoe UI"/>
                <a:cs typeface="Segoe UI"/>
              </a:rPr>
              <a:t>TTEs</a:t>
            </a:r>
            <a:endParaRPr sz="30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Conclusions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066" y="1331467"/>
            <a:ext cx="11069955" cy="406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93675" indent="-228600" algn="just">
              <a:lnSpc>
                <a:spcPct val="100000"/>
              </a:lnSpc>
              <a:spcBef>
                <a:spcPts val="100"/>
              </a:spcBef>
              <a:buClr>
                <a:srgbClr val="AD0E28"/>
              </a:buClr>
              <a:buFont typeface="Segoe UI Symbol"/>
              <a:buChar char="•"/>
              <a:tabLst>
                <a:tab pos="241300" algn="l"/>
              </a:tabLst>
            </a:pPr>
            <a:r>
              <a:rPr sz="3000" dirty="0">
                <a:latin typeface="Segoe UI"/>
                <a:cs typeface="Segoe UI"/>
              </a:rPr>
              <a:t>The</a:t>
            </a:r>
            <a:r>
              <a:rPr sz="3000" spc="-5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surprisingly</a:t>
            </a:r>
            <a:r>
              <a:rPr sz="3000" spc="-5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high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prevalence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of</a:t>
            </a:r>
            <a:r>
              <a:rPr sz="3000" spc="-5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CVD</a:t>
            </a:r>
            <a:r>
              <a:rPr sz="3000" spc="-6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and</a:t>
            </a:r>
            <a:r>
              <a:rPr sz="3000" spc="-6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risk</a:t>
            </a:r>
            <a:r>
              <a:rPr sz="3000" spc="-5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factors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in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spc="-20" dirty="0">
                <a:latin typeface="Segoe UI"/>
                <a:cs typeface="Segoe UI"/>
              </a:rPr>
              <a:t>this </a:t>
            </a:r>
            <a:r>
              <a:rPr sz="3000" dirty="0">
                <a:latin typeface="Segoe UI"/>
                <a:cs typeface="Segoe UI"/>
              </a:rPr>
              <a:t>population,</a:t>
            </a:r>
            <a:r>
              <a:rPr sz="3000" spc="-10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especially</a:t>
            </a:r>
            <a:r>
              <a:rPr sz="3000" spc="-10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among</a:t>
            </a:r>
            <a:r>
              <a:rPr sz="3000" spc="-10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former</a:t>
            </a:r>
            <a:r>
              <a:rPr sz="3000" spc="-105" dirty="0">
                <a:latin typeface="Segoe UI"/>
                <a:cs typeface="Segoe UI"/>
              </a:rPr>
              <a:t> </a:t>
            </a:r>
            <a:r>
              <a:rPr sz="3000" spc="-10" dirty="0">
                <a:latin typeface="Segoe UI"/>
                <a:cs typeface="Segoe UI"/>
              </a:rPr>
              <a:t>professional</a:t>
            </a:r>
            <a:r>
              <a:rPr sz="3000" spc="-10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athletes</a:t>
            </a:r>
            <a:r>
              <a:rPr sz="3000" spc="-100" dirty="0">
                <a:latin typeface="Segoe UI"/>
                <a:cs typeface="Segoe UI"/>
              </a:rPr>
              <a:t> </a:t>
            </a:r>
            <a:r>
              <a:rPr sz="3000" spc="-20" dirty="0">
                <a:latin typeface="Segoe UI"/>
                <a:cs typeface="Segoe UI"/>
              </a:rPr>
              <a:t>with </a:t>
            </a:r>
            <a:r>
              <a:rPr sz="3000" dirty="0">
                <a:latin typeface="Segoe UI"/>
                <a:cs typeface="Segoe UI"/>
              </a:rPr>
              <a:t>perceived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healthy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habits,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signifies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need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to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increase</a:t>
            </a:r>
            <a:r>
              <a:rPr sz="3000" spc="-90" dirty="0">
                <a:latin typeface="Segoe UI"/>
                <a:cs typeface="Segoe UI"/>
              </a:rPr>
              <a:t> </a:t>
            </a:r>
            <a:r>
              <a:rPr sz="3000" spc="-10" dirty="0">
                <a:latin typeface="Segoe UI"/>
                <a:cs typeface="Segoe UI"/>
              </a:rPr>
              <a:t>awareness </a:t>
            </a:r>
            <a:r>
              <a:rPr sz="3000" dirty="0">
                <a:latin typeface="Segoe UI"/>
                <a:cs typeface="Segoe UI"/>
              </a:rPr>
              <a:t>of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CVD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and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develop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sustainable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strategies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to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ameliorate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spc="-20" dirty="0">
                <a:latin typeface="Segoe UI"/>
                <a:cs typeface="Segoe UI"/>
              </a:rPr>
              <a:t>risk</a:t>
            </a:r>
            <a:endParaRPr sz="3000">
              <a:latin typeface="Segoe UI"/>
              <a:cs typeface="Segoe UI"/>
            </a:endParaRPr>
          </a:p>
          <a:p>
            <a:pPr marL="241300" marR="5080" indent="-228600">
              <a:lnSpc>
                <a:spcPct val="100000"/>
              </a:lnSpc>
              <a:spcBef>
                <a:spcPts val="3000"/>
              </a:spcBef>
              <a:buClr>
                <a:srgbClr val="AD0E28"/>
              </a:buClr>
              <a:buFont typeface="Segoe UI Symbol"/>
              <a:buChar char="•"/>
              <a:tabLst>
                <a:tab pos="241300" algn="l"/>
              </a:tabLst>
            </a:pPr>
            <a:r>
              <a:rPr sz="3000" dirty="0">
                <a:latin typeface="Segoe UI"/>
                <a:cs typeface="Segoe UI"/>
              </a:rPr>
              <a:t>Early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TTE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screening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may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offer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</a:t>
            </a:r>
            <a:r>
              <a:rPr sz="3000" spc="-4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significant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benefit</a:t>
            </a:r>
            <a:r>
              <a:rPr sz="3000" spc="-5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for</a:t>
            </a:r>
            <a:r>
              <a:rPr sz="3000" spc="-5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this</a:t>
            </a:r>
            <a:r>
              <a:rPr sz="3000" spc="-40" dirty="0">
                <a:latin typeface="Segoe UI"/>
                <a:cs typeface="Segoe UI"/>
              </a:rPr>
              <a:t> </a:t>
            </a:r>
            <a:r>
              <a:rPr sz="3000" spc="-20" dirty="0">
                <a:latin typeface="Segoe UI"/>
                <a:cs typeface="Segoe UI"/>
              </a:rPr>
              <a:t>over </a:t>
            </a:r>
            <a:r>
              <a:rPr sz="3000" dirty="0">
                <a:latin typeface="Segoe UI"/>
                <a:cs typeface="Segoe UI"/>
              </a:rPr>
              <a:t>50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population</a:t>
            </a:r>
            <a:r>
              <a:rPr sz="3000" spc="-6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by</a:t>
            </a:r>
            <a:r>
              <a:rPr sz="3000" spc="-60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assessing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for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structural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pathologies,</a:t>
            </a:r>
            <a:r>
              <a:rPr sz="3000" spc="-60" dirty="0">
                <a:latin typeface="Segoe UI"/>
                <a:cs typeface="Segoe UI"/>
              </a:rPr>
              <a:t> </a:t>
            </a:r>
            <a:r>
              <a:rPr sz="3000" spc="-10" dirty="0">
                <a:latin typeface="Segoe UI"/>
                <a:cs typeface="Segoe UI"/>
              </a:rPr>
              <a:t>facilitating </a:t>
            </a:r>
            <a:r>
              <a:rPr sz="3000" dirty="0">
                <a:latin typeface="Segoe UI"/>
                <a:cs typeface="Segoe UI"/>
              </a:rPr>
              <a:t>timely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referrals,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and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mitigating</a:t>
            </a:r>
            <a:r>
              <a:rPr sz="3000" spc="-7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the</a:t>
            </a:r>
            <a:r>
              <a:rPr sz="3000" spc="-65" dirty="0">
                <a:latin typeface="Segoe UI"/>
                <a:cs typeface="Segoe UI"/>
              </a:rPr>
              <a:t> </a:t>
            </a:r>
            <a:r>
              <a:rPr sz="3000" dirty="0">
                <a:latin typeface="Segoe UI"/>
                <a:cs typeface="Segoe UI"/>
              </a:rPr>
              <a:t>consequences</a:t>
            </a:r>
            <a:r>
              <a:rPr sz="3000" spc="-70" dirty="0">
                <a:latin typeface="Segoe UI"/>
                <a:cs typeface="Segoe UI"/>
              </a:rPr>
              <a:t> </a:t>
            </a:r>
            <a:r>
              <a:rPr sz="3000" spc="-25" dirty="0">
                <a:latin typeface="Segoe UI"/>
                <a:cs typeface="Segoe UI"/>
              </a:rPr>
              <a:t>of </a:t>
            </a:r>
            <a:r>
              <a:rPr sz="3000" dirty="0">
                <a:latin typeface="Segoe UI"/>
                <a:cs typeface="Segoe UI"/>
              </a:rPr>
              <a:t>undiagnosed</a:t>
            </a:r>
            <a:r>
              <a:rPr sz="3000" spc="-130" dirty="0">
                <a:latin typeface="Segoe UI"/>
                <a:cs typeface="Segoe UI"/>
              </a:rPr>
              <a:t> </a:t>
            </a:r>
            <a:r>
              <a:rPr sz="3000" spc="-25" dirty="0">
                <a:latin typeface="Segoe UI"/>
                <a:cs typeface="Segoe UI"/>
              </a:rPr>
              <a:t>CVD</a:t>
            </a:r>
            <a:endParaRPr sz="30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65" dirty="0"/>
              <a:t>Just</a:t>
            </a:r>
            <a:r>
              <a:rPr spc="-1660" dirty="0"/>
              <a:t> </a:t>
            </a:r>
            <a:r>
              <a:rPr spc="-235" dirty="0"/>
              <a:t>Published</a:t>
            </a:r>
            <a:r>
              <a:rPr spc="-1655" dirty="0"/>
              <a:t> </a:t>
            </a:r>
            <a:r>
              <a:rPr spc="-495" dirty="0"/>
              <a:t>in</a:t>
            </a:r>
            <a:r>
              <a:rPr spc="-1650" dirty="0"/>
              <a:t> </a:t>
            </a:r>
            <a:r>
              <a:rPr spc="-275" dirty="0"/>
              <a:t>JACC!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52206" y="3049040"/>
            <a:ext cx="2687585" cy="268758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56526" y="1475740"/>
            <a:ext cx="10878820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4355" marR="5080" indent="-542290">
              <a:lnSpc>
                <a:spcPct val="100000"/>
              </a:lnSpc>
              <a:spcBef>
                <a:spcPts val="100"/>
              </a:spcBef>
            </a:pPr>
            <a:r>
              <a:rPr sz="3400" b="1" dirty="0">
                <a:solidFill>
                  <a:srgbClr val="AD0E28"/>
                </a:solidFill>
                <a:latin typeface="Segoe UI"/>
                <a:cs typeface="Segoe UI"/>
              </a:rPr>
              <a:t>Prevalence</a:t>
            </a:r>
            <a:r>
              <a:rPr sz="3400" b="1" spc="-90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3400" b="1" dirty="0">
                <a:solidFill>
                  <a:srgbClr val="AD0E28"/>
                </a:solidFill>
                <a:latin typeface="Segoe UI"/>
                <a:cs typeface="Segoe UI"/>
              </a:rPr>
              <a:t>of</a:t>
            </a:r>
            <a:r>
              <a:rPr sz="3400" b="1" spc="-85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3400" b="1" dirty="0">
                <a:solidFill>
                  <a:srgbClr val="AD0E28"/>
                </a:solidFill>
                <a:latin typeface="Segoe UI"/>
                <a:cs typeface="Segoe UI"/>
              </a:rPr>
              <a:t>Cardiovascular</a:t>
            </a:r>
            <a:r>
              <a:rPr sz="3400" b="1" spc="-90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3400" b="1" dirty="0">
                <a:solidFill>
                  <a:srgbClr val="AD0E28"/>
                </a:solidFill>
                <a:latin typeface="Segoe UI"/>
                <a:cs typeface="Segoe UI"/>
              </a:rPr>
              <a:t>Disease</a:t>
            </a:r>
            <a:r>
              <a:rPr sz="3400" b="1" spc="-85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3400" b="1" dirty="0">
                <a:solidFill>
                  <a:srgbClr val="AD0E28"/>
                </a:solidFill>
                <a:latin typeface="Segoe UI"/>
                <a:cs typeface="Segoe UI"/>
              </a:rPr>
              <a:t>and</a:t>
            </a:r>
            <a:r>
              <a:rPr sz="3400" b="1" spc="-95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3400" b="1" dirty="0">
                <a:solidFill>
                  <a:srgbClr val="AD0E28"/>
                </a:solidFill>
                <a:latin typeface="Segoe UI"/>
                <a:cs typeface="Segoe UI"/>
              </a:rPr>
              <a:t>Risk</a:t>
            </a:r>
            <a:r>
              <a:rPr sz="3400" b="1" spc="-85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3400" b="1" spc="-10" dirty="0">
                <a:solidFill>
                  <a:srgbClr val="AD0E28"/>
                </a:solidFill>
                <a:latin typeface="Segoe UI"/>
                <a:cs typeface="Segoe UI"/>
              </a:rPr>
              <a:t>Factors </a:t>
            </a:r>
            <a:r>
              <a:rPr sz="3400" b="1" dirty="0">
                <a:solidFill>
                  <a:srgbClr val="AD0E28"/>
                </a:solidFill>
                <a:latin typeface="Segoe UI"/>
                <a:cs typeface="Segoe UI"/>
              </a:rPr>
              <a:t>among</a:t>
            </a:r>
            <a:r>
              <a:rPr sz="3400" b="1" spc="-65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3400" b="1" dirty="0">
                <a:solidFill>
                  <a:srgbClr val="AD0E28"/>
                </a:solidFill>
                <a:latin typeface="Segoe UI"/>
                <a:cs typeface="Segoe UI"/>
              </a:rPr>
              <a:t>Former</a:t>
            </a:r>
            <a:r>
              <a:rPr sz="3400" b="1" spc="-55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3400" b="1" dirty="0">
                <a:solidFill>
                  <a:srgbClr val="AD0E28"/>
                </a:solidFill>
                <a:latin typeface="Segoe UI"/>
                <a:cs typeface="Segoe UI"/>
              </a:rPr>
              <a:t>National</a:t>
            </a:r>
            <a:r>
              <a:rPr sz="3400" b="1" spc="-60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3400" b="1" dirty="0">
                <a:solidFill>
                  <a:srgbClr val="AD0E28"/>
                </a:solidFill>
                <a:latin typeface="Segoe UI"/>
                <a:cs typeface="Segoe UI"/>
              </a:rPr>
              <a:t>Football</a:t>
            </a:r>
            <a:r>
              <a:rPr sz="3400" b="1" spc="-55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3400" b="1" dirty="0">
                <a:solidFill>
                  <a:srgbClr val="AD0E28"/>
                </a:solidFill>
                <a:latin typeface="Segoe UI"/>
                <a:cs typeface="Segoe UI"/>
              </a:rPr>
              <a:t>League</a:t>
            </a:r>
            <a:r>
              <a:rPr sz="3400" b="1" spc="-60" dirty="0">
                <a:solidFill>
                  <a:srgbClr val="AD0E28"/>
                </a:solidFill>
                <a:latin typeface="Segoe UI"/>
                <a:cs typeface="Segoe UI"/>
              </a:rPr>
              <a:t> </a:t>
            </a:r>
            <a:r>
              <a:rPr sz="3400" b="1" spc="-10" dirty="0">
                <a:solidFill>
                  <a:srgbClr val="AD0E28"/>
                </a:solidFill>
                <a:latin typeface="Segoe UI"/>
                <a:cs typeface="Segoe UI"/>
              </a:rPr>
              <a:t>Players</a:t>
            </a:r>
            <a:endParaRPr sz="3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066" y="1285748"/>
            <a:ext cx="10965180" cy="4676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36854">
              <a:lnSpc>
                <a:spcPct val="114999"/>
              </a:lnSpc>
              <a:spcBef>
                <a:spcPts val="100"/>
              </a:spcBef>
              <a:buClr>
                <a:srgbClr val="AD0E28"/>
              </a:buClr>
              <a:buSzPct val="85416"/>
              <a:buFont typeface="Segoe UI Symbol"/>
              <a:buChar char="■"/>
              <a:tabLst>
                <a:tab pos="241300" algn="l"/>
              </a:tabLst>
            </a:pPr>
            <a:r>
              <a:rPr sz="2400" dirty="0">
                <a:latin typeface="Segoe UI"/>
                <a:cs typeface="Segoe UI"/>
              </a:rPr>
              <a:t>CV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risk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factors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like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high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systolic</a:t>
            </a:r>
            <a:r>
              <a:rPr sz="2400" spc="-4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BP</a:t>
            </a:r>
            <a:r>
              <a:rPr sz="2400" spc="-4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are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associated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with</a:t>
            </a:r>
            <a:r>
              <a:rPr sz="2400" spc="-4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significant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morbidity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spc="-25" dirty="0">
                <a:latin typeface="Segoe UI"/>
                <a:cs typeface="Segoe UI"/>
              </a:rPr>
              <a:t>and </a:t>
            </a:r>
            <a:r>
              <a:rPr sz="2400" dirty="0">
                <a:latin typeface="Segoe UI"/>
                <a:cs typeface="Segoe UI"/>
              </a:rPr>
              <a:t>contribute</a:t>
            </a:r>
            <a:r>
              <a:rPr sz="2400" spc="-7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to</a:t>
            </a:r>
            <a:r>
              <a:rPr sz="2400" spc="-6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premature</a:t>
            </a:r>
            <a:r>
              <a:rPr sz="2400" spc="-7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CV</a:t>
            </a:r>
            <a:r>
              <a:rPr sz="2400" spc="-7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mortality,</a:t>
            </a:r>
            <a:r>
              <a:rPr sz="2400" spc="-6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yet</a:t>
            </a:r>
            <a:r>
              <a:rPr sz="2400" spc="-7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many</a:t>
            </a:r>
            <a:r>
              <a:rPr sz="2400" spc="-7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live</a:t>
            </a:r>
            <a:r>
              <a:rPr sz="2400" spc="-7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with</a:t>
            </a:r>
            <a:r>
              <a:rPr sz="2400" spc="-6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uncontrolled</a:t>
            </a:r>
            <a:r>
              <a:rPr sz="2400" spc="-70" dirty="0">
                <a:latin typeface="Segoe UI"/>
                <a:cs typeface="Segoe UI"/>
              </a:rPr>
              <a:t> </a:t>
            </a:r>
            <a:r>
              <a:rPr sz="2400" spc="-25" dirty="0">
                <a:latin typeface="Segoe UI"/>
                <a:cs typeface="Segoe UI"/>
              </a:rPr>
              <a:t>HTN</a:t>
            </a:r>
            <a:endParaRPr sz="2400">
              <a:latin typeface="Segoe UI"/>
              <a:cs typeface="Segoe UI"/>
            </a:endParaRPr>
          </a:p>
          <a:p>
            <a:pPr marL="241300" marR="1022985" indent="-236854">
              <a:lnSpc>
                <a:spcPts val="2810"/>
              </a:lnSpc>
              <a:spcBef>
                <a:spcPts val="2865"/>
              </a:spcBef>
              <a:buClr>
                <a:srgbClr val="AD0E28"/>
              </a:buClr>
              <a:buSzPct val="85416"/>
              <a:buFont typeface="Segoe UI Symbol"/>
              <a:buChar char="■"/>
              <a:tabLst>
                <a:tab pos="241300" algn="l"/>
              </a:tabLst>
            </a:pPr>
            <a:r>
              <a:rPr sz="2400" dirty="0">
                <a:latin typeface="Segoe UI"/>
                <a:cs typeface="Segoe UI"/>
              </a:rPr>
              <a:t>Early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CV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screening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helps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reduce</a:t>
            </a:r>
            <a:r>
              <a:rPr sz="2400" spc="-6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the</a:t>
            </a:r>
            <a:r>
              <a:rPr sz="2400" spc="-6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burden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of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undiagnosed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disease</a:t>
            </a:r>
            <a:r>
              <a:rPr sz="2400" spc="-65" dirty="0">
                <a:latin typeface="Segoe UI"/>
                <a:cs typeface="Segoe UI"/>
              </a:rPr>
              <a:t> </a:t>
            </a:r>
            <a:r>
              <a:rPr sz="2400" spc="-25" dirty="0">
                <a:latin typeface="Segoe UI"/>
                <a:cs typeface="Segoe UI"/>
              </a:rPr>
              <a:t>and </a:t>
            </a:r>
            <a:r>
              <a:rPr sz="2400" dirty="0">
                <a:latin typeface="Segoe UI"/>
                <a:cs typeface="Segoe UI"/>
              </a:rPr>
              <a:t>potentially</a:t>
            </a:r>
            <a:r>
              <a:rPr sz="2400" spc="-8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mitigate</a:t>
            </a:r>
            <a:r>
              <a:rPr sz="2400" spc="-8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disease</a:t>
            </a:r>
            <a:r>
              <a:rPr sz="2400" spc="-80" dirty="0">
                <a:latin typeface="Segoe UI"/>
                <a:cs typeface="Segoe UI"/>
              </a:rPr>
              <a:t> </a:t>
            </a:r>
            <a:r>
              <a:rPr sz="2400" spc="-10" dirty="0">
                <a:latin typeface="Segoe UI"/>
                <a:cs typeface="Segoe UI"/>
              </a:rPr>
              <a:t>progression</a:t>
            </a:r>
            <a:endParaRPr sz="2400">
              <a:latin typeface="Segoe UI"/>
              <a:cs typeface="Segoe UI"/>
            </a:endParaRPr>
          </a:p>
          <a:p>
            <a:pPr marL="241300" marR="25400" indent="-236854">
              <a:lnSpc>
                <a:spcPct val="100000"/>
              </a:lnSpc>
              <a:spcBef>
                <a:spcPts val="2340"/>
              </a:spcBef>
              <a:buClr>
                <a:srgbClr val="AD0E28"/>
              </a:buClr>
              <a:buSzPct val="85416"/>
              <a:buFont typeface="Segoe UI Symbol"/>
              <a:buChar char="■"/>
              <a:tabLst>
                <a:tab pos="241300" algn="l"/>
              </a:tabLst>
            </a:pPr>
            <a:r>
              <a:rPr sz="2400" dirty="0">
                <a:latin typeface="Segoe UI"/>
                <a:cs typeface="Segoe UI"/>
              </a:rPr>
              <a:t>Guidelines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rely</a:t>
            </a:r>
            <a:r>
              <a:rPr sz="2400" spc="-4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on</a:t>
            </a:r>
            <a:r>
              <a:rPr sz="2400" spc="-4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risk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scores,</a:t>
            </a:r>
            <a:r>
              <a:rPr sz="2400" spc="-4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which</a:t>
            </a:r>
            <a:r>
              <a:rPr sz="2400" spc="-4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may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not</a:t>
            </a:r>
            <a:r>
              <a:rPr sz="2400" spc="-4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provide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</a:t>
            </a:r>
            <a:r>
              <a:rPr sz="2400" spc="-4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complete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clinical</a:t>
            </a:r>
            <a:r>
              <a:rPr sz="2400" spc="-45" dirty="0">
                <a:latin typeface="Segoe UI"/>
                <a:cs typeface="Segoe UI"/>
              </a:rPr>
              <a:t> </a:t>
            </a:r>
            <a:r>
              <a:rPr sz="2400" spc="-10" dirty="0">
                <a:latin typeface="Segoe UI"/>
                <a:cs typeface="Segoe UI"/>
              </a:rPr>
              <a:t>picture </a:t>
            </a:r>
            <a:r>
              <a:rPr sz="2400" dirty="0">
                <a:latin typeface="Segoe UI"/>
                <a:cs typeface="Segoe UI"/>
              </a:rPr>
              <a:t>and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overlook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special</a:t>
            </a:r>
            <a:r>
              <a:rPr sz="2400" spc="-4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populations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who</a:t>
            </a:r>
            <a:r>
              <a:rPr sz="2400" spc="-4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may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benefit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from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basic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CV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spc="-10" dirty="0">
                <a:latin typeface="Segoe UI"/>
                <a:cs typeface="Segoe UI"/>
              </a:rPr>
              <a:t>testing</a:t>
            </a:r>
            <a:endParaRPr sz="2400">
              <a:latin typeface="Segoe UI"/>
              <a:cs typeface="Segoe UI"/>
            </a:endParaRPr>
          </a:p>
          <a:p>
            <a:pPr marL="241300" marR="107950" indent="-236854">
              <a:lnSpc>
                <a:spcPct val="100800"/>
              </a:lnSpc>
              <a:spcBef>
                <a:spcPts val="2400"/>
              </a:spcBef>
              <a:buClr>
                <a:srgbClr val="AD0E28"/>
              </a:buClr>
              <a:buSzPct val="85416"/>
              <a:buFont typeface="Segoe UI Symbol"/>
              <a:buChar char="■"/>
              <a:tabLst>
                <a:tab pos="241300" algn="l"/>
              </a:tabLst>
            </a:pPr>
            <a:r>
              <a:rPr sz="2400" dirty="0">
                <a:latin typeface="Segoe UI"/>
                <a:cs typeface="Segoe UI"/>
              </a:rPr>
              <a:t>Despite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perceived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healthy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living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habits,</a:t>
            </a:r>
            <a:r>
              <a:rPr sz="2400" spc="-45" dirty="0">
                <a:latin typeface="Segoe UI"/>
                <a:cs typeface="Segoe UI"/>
              </a:rPr>
              <a:t> </a:t>
            </a:r>
            <a:r>
              <a:rPr sz="2400" spc="-10" dirty="0">
                <a:latin typeface="Segoe UI"/>
                <a:cs typeface="Segoe UI"/>
              </a:rPr>
              <a:t>professional</a:t>
            </a:r>
            <a:r>
              <a:rPr sz="2400" spc="-4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athletes</a:t>
            </a:r>
            <a:r>
              <a:rPr sz="2400" spc="-6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may</a:t>
            </a:r>
            <a:r>
              <a:rPr sz="2400" spc="-5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be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spc="-25" dirty="0">
                <a:latin typeface="Segoe UI"/>
                <a:cs typeface="Segoe UI"/>
              </a:rPr>
              <a:t>at </a:t>
            </a:r>
            <a:r>
              <a:rPr sz="2400" dirty="0">
                <a:latin typeface="Segoe UI"/>
                <a:cs typeface="Segoe UI"/>
              </a:rPr>
              <a:t>significant</a:t>
            </a:r>
            <a:r>
              <a:rPr sz="2400" spc="-3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risk</a:t>
            </a:r>
            <a:r>
              <a:rPr sz="2400" spc="-3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for</a:t>
            </a:r>
            <a:r>
              <a:rPr sz="2400" spc="-2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CV</a:t>
            </a:r>
            <a:r>
              <a:rPr sz="2400" spc="-3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disease</a:t>
            </a:r>
            <a:r>
              <a:rPr sz="2400" spc="-3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(CVD)</a:t>
            </a:r>
            <a:r>
              <a:rPr sz="2400" spc="-2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both</a:t>
            </a:r>
            <a:r>
              <a:rPr sz="2400" spc="-2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at</a:t>
            </a:r>
            <a:r>
              <a:rPr sz="2400" spc="-2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</a:t>
            </a:r>
            <a:r>
              <a:rPr sz="2400" spc="-2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younger</a:t>
            </a:r>
            <a:r>
              <a:rPr sz="2400" spc="-2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age</a:t>
            </a:r>
            <a:r>
              <a:rPr sz="2400" spc="-3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and</a:t>
            </a:r>
            <a:r>
              <a:rPr sz="2400" spc="-3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after</a:t>
            </a:r>
            <a:r>
              <a:rPr sz="2400" spc="-2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they</a:t>
            </a:r>
            <a:r>
              <a:rPr sz="2400" spc="-20" dirty="0">
                <a:latin typeface="Segoe UI"/>
                <a:cs typeface="Segoe UI"/>
              </a:rPr>
              <a:t> </a:t>
            </a:r>
            <a:r>
              <a:rPr sz="2400" spc="-10" dirty="0">
                <a:latin typeface="Segoe UI"/>
                <a:cs typeface="Segoe UI"/>
              </a:rPr>
              <a:t>retire</a:t>
            </a:r>
            <a:endParaRPr sz="2400">
              <a:latin typeface="Segoe UI"/>
              <a:cs typeface="Segoe UI"/>
            </a:endParaRPr>
          </a:p>
          <a:p>
            <a:pPr marL="241300" indent="-236854">
              <a:lnSpc>
                <a:spcPct val="100000"/>
              </a:lnSpc>
              <a:spcBef>
                <a:spcPts val="2325"/>
              </a:spcBef>
              <a:buClr>
                <a:srgbClr val="AD0E28"/>
              </a:buClr>
              <a:buSzPct val="85416"/>
              <a:buFont typeface="Segoe UI Symbol"/>
              <a:buChar char="■"/>
              <a:tabLst>
                <a:tab pos="241300" algn="l"/>
              </a:tabLst>
            </a:pPr>
            <a:r>
              <a:rPr sz="2400" dirty="0">
                <a:latin typeface="Segoe UI"/>
                <a:cs typeface="Segoe UI"/>
              </a:rPr>
              <a:t>CVD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spc="-10" dirty="0">
                <a:latin typeface="Segoe UI"/>
                <a:cs typeface="Segoe UI"/>
              </a:rPr>
              <a:t>prevalence</a:t>
            </a:r>
            <a:r>
              <a:rPr sz="2400" spc="-6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estimates</a:t>
            </a:r>
            <a:r>
              <a:rPr sz="2400" spc="-6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in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retired</a:t>
            </a:r>
            <a:r>
              <a:rPr sz="2400" spc="-6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athletes</a:t>
            </a:r>
            <a:r>
              <a:rPr sz="2400" spc="-6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are</a:t>
            </a:r>
            <a:r>
              <a:rPr sz="2400" spc="-70" dirty="0">
                <a:latin typeface="Segoe UI"/>
                <a:cs typeface="Segoe UI"/>
              </a:rPr>
              <a:t> </a:t>
            </a:r>
            <a:r>
              <a:rPr sz="2400" spc="-10" dirty="0">
                <a:latin typeface="Segoe UI"/>
                <a:cs typeface="Segoe UI"/>
              </a:rPr>
              <a:t>lacking</a:t>
            </a:r>
            <a:endParaRPr sz="2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223" y="4724400"/>
            <a:ext cx="10624185" cy="10287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230245" marR="5080" indent="-3218180">
              <a:lnSpc>
                <a:spcPts val="3700"/>
              </a:lnSpc>
              <a:spcBef>
                <a:spcPts val="640"/>
              </a:spcBef>
            </a:pPr>
            <a:r>
              <a:rPr sz="3500" spc="-45" dirty="0">
                <a:solidFill>
                  <a:srgbClr val="666B6B"/>
                </a:solidFill>
                <a:latin typeface="Source Code Pro"/>
                <a:cs typeface="Source Code Pro"/>
              </a:rPr>
              <a:t>Our</a:t>
            </a:r>
            <a:r>
              <a:rPr sz="3500" spc="-1460" dirty="0">
                <a:solidFill>
                  <a:srgbClr val="666B6B"/>
                </a:solidFill>
                <a:latin typeface="Source Code Pro"/>
                <a:cs typeface="Source Code Pro"/>
              </a:rPr>
              <a:t> </a:t>
            </a:r>
            <a:r>
              <a:rPr sz="3500" spc="-370" dirty="0">
                <a:solidFill>
                  <a:srgbClr val="666B6B"/>
                </a:solidFill>
                <a:latin typeface="Source Code Pro"/>
                <a:cs typeface="Source Code Pro"/>
              </a:rPr>
              <a:t>gratitude</a:t>
            </a:r>
            <a:r>
              <a:rPr sz="3500" spc="-1460" dirty="0">
                <a:solidFill>
                  <a:srgbClr val="666B6B"/>
                </a:solidFill>
                <a:latin typeface="Source Code Pro"/>
                <a:cs typeface="Source Code Pro"/>
              </a:rPr>
              <a:t> </a:t>
            </a:r>
            <a:r>
              <a:rPr sz="3500" spc="-335" dirty="0">
                <a:solidFill>
                  <a:srgbClr val="666B6B"/>
                </a:solidFill>
                <a:latin typeface="Source Code Pro"/>
                <a:cs typeface="Source Code Pro"/>
              </a:rPr>
              <a:t>to</a:t>
            </a:r>
            <a:r>
              <a:rPr sz="3500" spc="-1460" dirty="0">
                <a:solidFill>
                  <a:srgbClr val="666B6B"/>
                </a:solidFill>
                <a:latin typeface="Source Code Pro"/>
                <a:cs typeface="Source Code Pro"/>
              </a:rPr>
              <a:t> </a:t>
            </a:r>
            <a:r>
              <a:rPr sz="3500" spc="-235" dirty="0">
                <a:solidFill>
                  <a:srgbClr val="666B6B"/>
                </a:solidFill>
                <a:latin typeface="Source Code Pro"/>
                <a:cs typeface="Source Code Pro"/>
              </a:rPr>
              <a:t>the</a:t>
            </a:r>
            <a:r>
              <a:rPr sz="3500" spc="-1460" dirty="0">
                <a:solidFill>
                  <a:srgbClr val="666B6B"/>
                </a:solidFill>
                <a:latin typeface="Source Code Pro"/>
                <a:cs typeface="Source Code Pro"/>
              </a:rPr>
              <a:t> </a:t>
            </a:r>
            <a:r>
              <a:rPr sz="3500" spc="-420" dirty="0">
                <a:solidFill>
                  <a:srgbClr val="666B6B"/>
                </a:solidFill>
                <a:latin typeface="Source Code Pro"/>
                <a:cs typeface="Source Code Pro"/>
              </a:rPr>
              <a:t>participants</a:t>
            </a:r>
            <a:r>
              <a:rPr sz="3500" spc="-1460" dirty="0">
                <a:solidFill>
                  <a:srgbClr val="666B6B"/>
                </a:solidFill>
                <a:latin typeface="Source Code Pro"/>
                <a:cs typeface="Source Code Pro"/>
              </a:rPr>
              <a:t> </a:t>
            </a:r>
            <a:r>
              <a:rPr sz="3500" dirty="0">
                <a:solidFill>
                  <a:srgbClr val="666B6B"/>
                </a:solidFill>
                <a:latin typeface="Source Code Pro"/>
                <a:cs typeface="Source Code Pro"/>
              </a:rPr>
              <a:t>and</a:t>
            </a:r>
            <a:r>
              <a:rPr sz="3500" spc="-1465" dirty="0">
                <a:solidFill>
                  <a:srgbClr val="666B6B"/>
                </a:solidFill>
                <a:latin typeface="Source Code Pro"/>
                <a:cs typeface="Source Code Pro"/>
              </a:rPr>
              <a:t> </a:t>
            </a:r>
            <a:r>
              <a:rPr sz="3500" spc="-425" dirty="0">
                <a:solidFill>
                  <a:srgbClr val="666B6B"/>
                </a:solidFill>
                <a:latin typeface="Source Code Pro"/>
                <a:cs typeface="Source Code Pro"/>
              </a:rPr>
              <a:t>investigators </a:t>
            </a:r>
            <a:r>
              <a:rPr sz="3500" spc="-370" dirty="0">
                <a:solidFill>
                  <a:srgbClr val="666B6B"/>
                </a:solidFill>
                <a:latin typeface="Source Code Pro"/>
                <a:cs typeface="Source Code Pro"/>
              </a:rPr>
              <a:t>of</a:t>
            </a:r>
            <a:r>
              <a:rPr sz="3500" spc="-1460" dirty="0">
                <a:solidFill>
                  <a:srgbClr val="666B6B"/>
                </a:solidFill>
                <a:latin typeface="Source Code Pro"/>
                <a:cs typeface="Source Code Pro"/>
              </a:rPr>
              <a:t> </a:t>
            </a:r>
            <a:r>
              <a:rPr sz="3500" spc="-235" dirty="0">
                <a:solidFill>
                  <a:srgbClr val="666B6B"/>
                </a:solidFill>
                <a:latin typeface="Source Code Pro"/>
                <a:cs typeface="Source Code Pro"/>
              </a:rPr>
              <a:t>the</a:t>
            </a:r>
            <a:r>
              <a:rPr sz="3500" spc="-1460" dirty="0">
                <a:solidFill>
                  <a:srgbClr val="666B6B"/>
                </a:solidFill>
                <a:latin typeface="Source Code Pro"/>
                <a:cs typeface="Source Code Pro"/>
              </a:rPr>
              <a:t> </a:t>
            </a:r>
            <a:r>
              <a:rPr sz="3500" spc="240" dirty="0">
                <a:solidFill>
                  <a:srgbClr val="666B6B"/>
                </a:solidFill>
                <a:latin typeface="Source Code Pro"/>
                <a:cs typeface="Source Code Pro"/>
              </a:rPr>
              <a:t>HUDDLE</a:t>
            </a:r>
            <a:r>
              <a:rPr sz="3500" spc="-1470" dirty="0">
                <a:solidFill>
                  <a:srgbClr val="666B6B"/>
                </a:solidFill>
                <a:latin typeface="Source Code Pro"/>
                <a:cs typeface="Source Code Pro"/>
              </a:rPr>
              <a:t> </a:t>
            </a:r>
            <a:r>
              <a:rPr sz="3500" spc="-585" dirty="0">
                <a:solidFill>
                  <a:srgbClr val="666B6B"/>
                </a:solidFill>
                <a:latin typeface="Source Code Pro"/>
                <a:cs typeface="Source Code Pro"/>
              </a:rPr>
              <a:t>Trial</a:t>
            </a:r>
            <a:endParaRPr sz="3500">
              <a:latin typeface="Source Code Pro"/>
              <a:cs typeface="Source Code 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42592" y="3424935"/>
            <a:ext cx="3706495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0" spc="595" dirty="0">
                <a:solidFill>
                  <a:srgbClr val="384042"/>
                </a:solidFill>
                <a:latin typeface="Calibri"/>
                <a:cs typeface="Calibri"/>
              </a:rPr>
              <a:t>Thank</a:t>
            </a:r>
            <a:r>
              <a:rPr sz="5500" spc="-245" dirty="0">
                <a:solidFill>
                  <a:srgbClr val="384042"/>
                </a:solidFill>
                <a:latin typeface="Calibri"/>
                <a:cs typeface="Calibri"/>
              </a:rPr>
              <a:t> </a:t>
            </a:r>
            <a:r>
              <a:rPr sz="5500" spc="270" dirty="0">
                <a:solidFill>
                  <a:srgbClr val="384042"/>
                </a:solidFill>
                <a:latin typeface="Calibri"/>
                <a:cs typeface="Calibri"/>
              </a:rPr>
              <a:t>you!</a:t>
            </a:r>
            <a:endParaRPr sz="5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35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066" y="1193001"/>
            <a:ext cx="10875010" cy="4432300"/>
          </a:xfrm>
          <a:prstGeom prst="rect">
            <a:avLst/>
          </a:prstGeom>
        </p:spPr>
        <p:txBody>
          <a:bodyPr vert="horz" wrap="square" lIns="0" tIns="2457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35"/>
              </a:spcBef>
            </a:pPr>
            <a:r>
              <a:rPr sz="3000" b="1" dirty="0">
                <a:latin typeface="Segoe UI"/>
                <a:cs typeface="Segoe UI"/>
              </a:rPr>
              <a:t>The</a:t>
            </a:r>
            <a:r>
              <a:rPr sz="3000" b="1" spc="-70" dirty="0">
                <a:latin typeface="Segoe UI"/>
                <a:cs typeface="Segoe UI"/>
              </a:rPr>
              <a:t> </a:t>
            </a:r>
            <a:r>
              <a:rPr sz="3000" b="1" dirty="0">
                <a:latin typeface="Segoe UI"/>
                <a:cs typeface="Segoe UI"/>
              </a:rPr>
              <a:t>HUDDLE</a:t>
            </a:r>
            <a:r>
              <a:rPr sz="3000" b="1" spc="-70" dirty="0">
                <a:latin typeface="Segoe UI"/>
                <a:cs typeface="Segoe UI"/>
              </a:rPr>
              <a:t> </a:t>
            </a:r>
            <a:r>
              <a:rPr sz="3000" b="1" dirty="0">
                <a:latin typeface="Segoe UI"/>
                <a:cs typeface="Segoe UI"/>
              </a:rPr>
              <a:t>study</a:t>
            </a:r>
            <a:r>
              <a:rPr sz="3000" b="1" spc="-75" dirty="0">
                <a:latin typeface="Segoe UI"/>
                <a:cs typeface="Segoe UI"/>
              </a:rPr>
              <a:t> </a:t>
            </a:r>
            <a:r>
              <a:rPr sz="3000" b="1" dirty="0">
                <a:latin typeface="Segoe UI"/>
                <a:cs typeface="Segoe UI"/>
              </a:rPr>
              <a:t>aimed</a:t>
            </a:r>
            <a:r>
              <a:rPr sz="3000" b="1" spc="-65" dirty="0">
                <a:latin typeface="Segoe UI"/>
                <a:cs typeface="Segoe UI"/>
              </a:rPr>
              <a:t> </a:t>
            </a:r>
            <a:r>
              <a:rPr sz="3000" b="1" spc="-25" dirty="0">
                <a:latin typeface="Segoe UI"/>
                <a:cs typeface="Segoe UI"/>
              </a:rPr>
              <a:t>to:</a:t>
            </a:r>
            <a:endParaRPr sz="3000">
              <a:latin typeface="Segoe UI"/>
              <a:cs typeface="Segoe UI"/>
            </a:endParaRPr>
          </a:p>
          <a:p>
            <a:pPr marL="353695" marR="5080" indent="-340995">
              <a:lnSpc>
                <a:spcPct val="115700"/>
              </a:lnSpc>
              <a:spcBef>
                <a:spcPts val="1180"/>
              </a:spcBef>
              <a:buClr>
                <a:srgbClr val="AD0E28"/>
              </a:buClr>
              <a:buAutoNum type="arabicPeriod"/>
              <a:tabLst>
                <a:tab pos="355600" algn="l"/>
              </a:tabLst>
            </a:pPr>
            <a:r>
              <a:rPr sz="2800" dirty="0">
                <a:latin typeface="Segoe UI"/>
                <a:cs typeface="Segoe UI"/>
              </a:rPr>
              <a:t>Assess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CVD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and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risk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factor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prevalence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in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representative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sample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spc="-25" dirty="0">
                <a:latin typeface="Segoe UI"/>
                <a:cs typeface="Segoe UI"/>
              </a:rPr>
              <a:t>of 	</a:t>
            </a:r>
            <a:r>
              <a:rPr sz="2800" dirty="0">
                <a:latin typeface="Segoe UI"/>
                <a:cs typeface="Segoe UI"/>
              </a:rPr>
              <a:t>former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NFL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players,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coaches,</a:t>
            </a:r>
            <a:r>
              <a:rPr sz="2800" spc="-5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and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family</a:t>
            </a:r>
            <a:endParaRPr sz="2800">
              <a:latin typeface="Segoe UI"/>
              <a:cs typeface="Segoe UI"/>
            </a:endParaRPr>
          </a:p>
          <a:p>
            <a:pPr marL="353695" marR="467359" indent="-340995">
              <a:lnSpc>
                <a:spcPct val="112900"/>
              </a:lnSpc>
              <a:spcBef>
                <a:spcPts val="2520"/>
              </a:spcBef>
              <a:buClr>
                <a:srgbClr val="AD0E28"/>
              </a:buClr>
              <a:buAutoNum type="arabicPeriod"/>
              <a:tabLst>
                <a:tab pos="355600" algn="l"/>
              </a:tabLst>
            </a:pPr>
            <a:r>
              <a:rPr sz="2800" dirty="0">
                <a:latin typeface="Segoe UI"/>
                <a:cs typeface="Segoe UI"/>
              </a:rPr>
              <a:t>Quantify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the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knowledge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gap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of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actual</a:t>
            </a:r>
            <a:r>
              <a:rPr sz="2800" spc="-6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vs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perceived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CVD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and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spc="-20" dirty="0">
                <a:latin typeface="Segoe UI"/>
                <a:cs typeface="Segoe UI"/>
              </a:rPr>
              <a:t>risk 	</a:t>
            </a:r>
            <a:r>
              <a:rPr sz="2800" dirty="0">
                <a:latin typeface="Segoe UI"/>
                <a:cs typeface="Segoe UI"/>
              </a:rPr>
              <a:t>factors</a:t>
            </a:r>
            <a:r>
              <a:rPr sz="2800" spc="-9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and</a:t>
            </a:r>
            <a:r>
              <a:rPr sz="2800" spc="-8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engage</a:t>
            </a:r>
            <a:r>
              <a:rPr sz="2800" spc="-9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with</a:t>
            </a:r>
            <a:r>
              <a:rPr sz="2800" spc="-8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participants</a:t>
            </a:r>
            <a:r>
              <a:rPr sz="2800" spc="-8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through</a:t>
            </a:r>
            <a:r>
              <a:rPr sz="2800" spc="-85" dirty="0">
                <a:latin typeface="Segoe UI"/>
                <a:cs typeface="Segoe UI"/>
              </a:rPr>
              <a:t> </a:t>
            </a:r>
            <a:r>
              <a:rPr sz="2800" spc="-10" dirty="0">
                <a:latin typeface="Segoe UI"/>
                <a:cs typeface="Segoe UI"/>
              </a:rPr>
              <a:t>education</a:t>
            </a:r>
            <a:endParaRPr sz="2800">
              <a:latin typeface="Segoe UI"/>
              <a:cs typeface="Segoe UI"/>
            </a:endParaRPr>
          </a:p>
          <a:p>
            <a:pPr marL="353695" marR="1123315" indent="-340995">
              <a:lnSpc>
                <a:spcPct val="115700"/>
              </a:lnSpc>
              <a:spcBef>
                <a:spcPts val="2425"/>
              </a:spcBef>
              <a:buClr>
                <a:srgbClr val="AD0E28"/>
              </a:buClr>
              <a:buAutoNum type="arabicPeriod"/>
              <a:tabLst>
                <a:tab pos="355600" algn="l"/>
              </a:tabLst>
            </a:pPr>
            <a:r>
              <a:rPr sz="2800" dirty="0">
                <a:latin typeface="Segoe UI"/>
                <a:cs typeface="Segoe UI"/>
              </a:rPr>
              <a:t>Identify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opportunities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for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inclusive</a:t>
            </a:r>
            <a:r>
              <a:rPr sz="2800" spc="-6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screening</a:t>
            </a:r>
            <a:r>
              <a:rPr sz="2800" spc="-5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to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mitigate</a:t>
            </a:r>
            <a:r>
              <a:rPr sz="2800" spc="-55" dirty="0">
                <a:latin typeface="Segoe UI"/>
                <a:cs typeface="Segoe UI"/>
              </a:rPr>
              <a:t> </a:t>
            </a:r>
            <a:r>
              <a:rPr sz="2800" spc="-25" dirty="0">
                <a:latin typeface="Segoe UI"/>
                <a:cs typeface="Segoe UI"/>
              </a:rPr>
              <a:t>the 	</a:t>
            </a:r>
            <a:r>
              <a:rPr sz="2800" dirty="0">
                <a:latin typeface="Segoe UI"/>
                <a:cs typeface="Segoe UI"/>
              </a:rPr>
              <a:t>consequences</a:t>
            </a:r>
            <a:r>
              <a:rPr sz="2800" spc="-95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of</a:t>
            </a:r>
            <a:r>
              <a:rPr sz="2800" spc="-9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undiagnosed</a:t>
            </a:r>
            <a:r>
              <a:rPr sz="2800" spc="-90" dirty="0">
                <a:latin typeface="Segoe UI"/>
                <a:cs typeface="Segoe UI"/>
              </a:rPr>
              <a:t> </a:t>
            </a:r>
            <a:r>
              <a:rPr sz="2800" dirty="0">
                <a:latin typeface="Segoe UI"/>
                <a:cs typeface="Segoe UI"/>
              </a:rPr>
              <a:t>and</a:t>
            </a:r>
            <a:r>
              <a:rPr sz="2800" spc="-90" dirty="0">
                <a:latin typeface="Segoe UI"/>
                <a:cs typeface="Segoe UI"/>
              </a:rPr>
              <a:t> </a:t>
            </a:r>
            <a:r>
              <a:rPr sz="2800" spc="-50" dirty="0">
                <a:latin typeface="Segoe UI"/>
                <a:cs typeface="Segoe UI"/>
              </a:rPr>
              <a:t>under-</a:t>
            </a:r>
            <a:r>
              <a:rPr sz="2800" dirty="0">
                <a:latin typeface="Segoe UI"/>
                <a:cs typeface="Segoe UI"/>
              </a:rPr>
              <a:t>treated</a:t>
            </a:r>
            <a:r>
              <a:rPr sz="2800" spc="-95" dirty="0">
                <a:latin typeface="Segoe UI"/>
                <a:cs typeface="Segoe UI"/>
              </a:rPr>
              <a:t> </a:t>
            </a:r>
            <a:r>
              <a:rPr sz="2800" spc="-25" dirty="0">
                <a:latin typeface="Segoe UI"/>
                <a:cs typeface="Segoe UI"/>
              </a:rPr>
              <a:t>CVD</a:t>
            </a:r>
            <a:endParaRPr sz="2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8035" y="4226280"/>
            <a:ext cx="2572385" cy="50545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589280" marR="5080" indent="-577215">
              <a:lnSpc>
                <a:spcPct val="101899"/>
              </a:lnSpc>
              <a:spcBef>
                <a:spcPts val="80"/>
              </a:spcBef>
            </a:pPr>
            <a:r>
              <a:rPr sz="1550" b="0" spc="-145" dirty="0">
                <a:solidFill>
                  <a:srgbClr val="384042"/>
                </a:solidFill>
                <a:latin typeface="Source Code Pro Light"/>
                <a:cs typeface="Source Code Pro Light"/>
              </a:rPr>
              <a:t>Participant</a:t>
            </a:r>
            <a:r>
              <a:rPr sz="1550" b="0" spc="-560" dirty="0">
                <a:solidFill>
                  <a:srgbClr val="384042"/>
                </a:solidFill>
                <a:latin typeface="Source Code Pro Light"/>
                <a:cs typeface="Source Code Pro Light"/>
              </a:rPr>
              <a:t> </a:t>
            </a:r>
            <a:r>
              <a:rPr sz="1550" b="0" spc="-90" dirty="0">
                <a:solidFill>
                  <a:srgbClr val="384042"/>
                </a:solidFill>
                <a:latin typeface="Source Code Pro Light"/>
                <a:cs typeface="Source Code Pro Light"/>
              </a:rPr>
              <a:t>health</a:t>
            </a:r>
            <a:r>
              <a:rPr sz="1550" b="0" spc="-560" dirty="0">
                <a:solidFill>
                  <a:srgbClr val="384042"/>
                </a:solidFill>
                <a:latin typeface="Source Code Pro Light"/>
                <a:cs typeface="Source Code Pro Light"/>
              </a:rPr>
              <a:t> </a:t>
            </a:r>
            <a:r>
              <a:rPr sz="1550" b="0" spc="-120" dirty="0">
                <a:solidFill>
                  <a:srgbClr val="384042"/>
                </a:solidFill>
                <a:latin typeface="Source Code Pro Light"/>
                <a:cs typeface="Source Code Pro Light"/>
              </a:rPr>
              <a:t>history </a:t>
            </a:r>
            <a:r>
              <a:rPr sz="1550" b="0" spc="-20" dirty="0">
                <a:solidFill>
                  <a:srgbClr val="384042"/>
                </a:solidFill>
                <a:latin typeface="Source Code Pro Light"/>
                <a:cs typeface="Source Code Pro Light"/>
              </a:rPr>
              <a:t>questionnaire</a:t>
            </a:r>
            <a:endParaRPr sz="1550">
              <a:latin typeface="Source Code Pro Light"/>
              <a:cs typeface="Source Code Pro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00663" y="4226280"/>
            <a:ext cx="1970405" cy="5054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550" b="0" spc="-70" dirty="0">
                <a:solidFill>
                  <a:srgbClr val="384042"/>
                </a:solidFill>
                <a:latin typeface="Source Code Pro Light"/>
                <a:cs typeface="Source Code Pro Light"/>
              </a:rPr>
              <a:t>Interactive</a:t>
            </a:r>
            <a:endParaRPr sz="1550">
              <a:latin typeface="Source Code Pro Light"/>
              <a:cs typeface="Source Code Pro Light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550" b="0" spc="-100" dirty="0">
                <a:solidFill>
                  <a:srgbClr val="384042"/>
                </a:solidFill>
                <a:latin typeface="Source Code Pro Light"/>
                <a:cs typeface="Source Code Pro Light"/>
              </a:rPr>
              <a:t>educational</a:t>
            </a:r>
            <a:r>
              <a:rPr sz="1550" b="0" spc="-520" dirty="0">
                <a:solidFill>
                  <a:srgbClr val="384042"/>
                </a:solidFill>
                <a:latin typeface="Source Code Pro Light"/>
                <a:cs typeface="Source Code Pro Light"/>
              </a:rPr>
              <a:t> </a:t>
            </a:r>
            <a:r>
              <a:rPr sz="1550" b="0" spc="-80" dirty="0">
                <a:solidFill>
                  <a:srgbClr val="384042"/>
                </a:solidFill>
                <a:latin typeface="Source Code Pro Light"/>
                <a:cs typeface="Source Code Pro Light"/>
              </a:rPr>
              <a:t>session</a:t>
            </a:r>
            <a:endParaRPr sz="1550">
              <a:latin typeface="Source Code Pro Light"/>
              <a:cs typeface="Source Code Pro Ligh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60051" y="2433727"/>
            <a:ext cx="8872220" cy="871855"/>
            <a:chOff x="1660051" y="2433727"/>
            <a:chExt cx="8872220" cy="871855"/>
          </a:xfrm>
        </p:grpSpPr>
        <p:sp>
          <p:nvSpPr>
            <p:cNvPr id="5" name="object 5"/>
            <p:cNvSpPr/>
            <p:nvPr/>
          </p:nvSpPr>
          <p:spPr>
            <a:xfrm>
              <a:off x="1664813" y="2438490"/>
              <a:ext cx="8862695" cy="862330"/>
            </a:xfrm>
            <a:custGeom>
              <a:avLst/>
              <a:gdLst/>
              <a:ahLst/>
              <a:cxnLst/>
              <a:rect l="l" t="t" r="r" b="b"/>
              <a:pathLst>
                <a:path w="8862695" h="862329">
                  <a:moveTo>
                    <a:pt x="8862372" y="0"/>
                  </a:moveTo>
                  <a:lnTo>
                    <a:pt x="0" y="0"/>
                  </a:lnTo>
                  <a:lnTo>
                    <a:pt x="0" y="861773"/>
                  </a:lnTo>
                  <a:lnTo>
                    <a:pt x="8862372" y="861773"/>
                  </a:lnTo>
                  <a:lnTo>
                    <a:pt x="8862372" y="0"/>
                  </a:lnTo>
                  <a:close/>
                </a:path>
              </a:pathLst>
            </a:custGeom>
            <a:solidFill>
              <a:srgbClr val="E0DD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64813" y="2438490"/>
              <a:ext cx="8862695" cy="862330"/>
            </a:xfrm>
            <a:custGeom>
              <a:avLst/>
              <a:gdLst/>
              <a:ahLst/>
              <a:cxnLst/>
              <a:rect l="l" t="t" r="r" b="b"/>
              <a:pathLst>
                <a:path w="8862695" h="862329">
                  <a:moveTo>
                    <a:pt x="0" y="0"/>
                  </a:moveTo>
                  <a:lnTo>
                    <a:pt x="8862373" y="0"/>
                  </a:lnTo>
                  <a:lnTo>
                    <a:pt x="8862373" y="861774"/>
                  </a:lnTo>
                  <a:lnTo>
                    <a:pt x="0" y="86177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035175" y="2536155"/>
            <a:ext cx="8115300" cy="93408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ctr">
              <a:lnSpc>
                <a:spcPct val="102600"/>
              </a:lnSpc>
              <a:spcBef>
                <a:spcPts val="50"/>
              </a:spcBef>
            </a:pPr>
            <a:r>
              <a:rPr sz="1950" b="0" dirty="0">
                <a:latin typeface="Source Code Pro Light"/>
                <a:cs typeface="Source Code Pro Light"/>
              </a:rPr>
              <a:t>NFL</a:t>
            </a:r>
            <a:r>
              <a:rPr sz="1950" b="0" spc="-730" dirty="0">
                <a:latin typeface="Source Code Pro Light"/>
                <a:cs typeface="Source Code Pro Light"/>
              </a:rPr>
              <a:t> </a:t>
            </a:r>
            <a:r>
              <a:rPr sz="1950" b="0" spc="-10" dirty="0">
                <a:latin typeface="Source Code Pro Light"/>
                <a:cs typeface="Source Code Pro Light"/>
              </a:rPr>
              <a:t>Alumni</a:t>
            </a:r>
            <a:r>
              <a:rPr sz="1950" b="0" spc="-720" dirty="0">
                <a:latin typeface="Source Code Pro Light"/>
                <a:cs typeface="Source Code Pro Light"/>
              </a:rPr>
              <a:t> </a:t>
            </a:r>
            <a:r>
              <a:rPr sz="1950" b="0" spc="-155" dirty="0">
                <a:latin typeface="Source Code Pro Light"/>
                <a:cs typeface="Source Code Pro Light"/>
              </a:rPr>
              <a:t>Association</a:t>
            </a:r>
            <a:r>
              <a:rPr sz="1950" b="0" spc="-730" dirty="0">
                <a:latin typeface="Source Code Pro Light"/>
                <a:cs typeface="Source Code Pro Light"/>
              </a:rPr>
              <a:t> </a:t>
            </a:r>
            <a:r>
              <a:rPr sz="1950" b="0" spc="135" dirty="0">
                <a:latin typeface="Source Code Pro Light"/>
                <a:cs typeface="Source Code Pro Light"/>
              </a:rPr>
              <a:t>Members</a:t>
            </a:r>
            <a:r>
              <a:rPr sz="1950" b="0" spc="-725" dirty="0">
                <a:latin typeface="Source Code Pro Light"/>
                <a:cs typeface="Source Code Pro Light"/>
              </a:rPr>
              <a:t> </a:t>
            </a:r>
            <a:r>
              <a:rPr sz="1950" b="0" spc="-100" dirty="0">
                <a:latin typeface="Source Code Pro Light"/>
                <a:cs typeface="Source Code Pro Light"/>
              </a:rPr>
              <a:t>(former</a:t>
            </a:r>
            <a:r>
              <a:rPr sz="1950" b="0" spc="-725" dirty="0">
                <a:latin typeface="Source Code Pro Light"/>
                <a:cs typeface="Source Code Pro Light"/>
              </a:rPr>
              <a:t> </a:t>
            </a:r>
            <a:r>
              <a:rPr sz="1950" b="0" spc="-180" dirty="0">
                <a:latin typeface="Source Code Pro Light"/>
                <a:cs typeface="Source Code Pro Light"/>
              </a:rPr>
              <a:t>players</a:t>
            </a:r>
            <a:r>
              <a:rPr sz="1950" b="0" spc="-725" dirty="0">
                <a:latin typeface="Source Code Pro Light"/>
                <a:cs typeface="Source Code Pro Light"/>
              </a:rPr>
              <a:t> </a:t>
            </a:r>
            <a:r>
              <a:rPr sz="1950" b="0" spc="-175" dirty="0">
                <a:latin typeface="Source Code Pro Light"/>
                <a:cs typeface="Source Code Pro Light"/>
              </a:rPr>
              <a:t>or</a:t>
            </a:r>
            <a:r>
              <a:rPr sz="1950" b="0" spc="-725" dirty="0">
                <a:latin typeface="Source Code Pro Light"/>
                <a:cs typeface="Source Code Pro Light"/>
              </a:rPr>
              <a:t> </a:t>
            </a:r>
            <a:r>
              <a:rPr sz="1950" b="0" spc="-100" dirty="0">
                <a:latin typeface="Source Code Pro Light"/>
                <a:cs typeface="Source Code Pro Light"/>
              </a:rPr>
              <a:t>coaches)</a:t>
            </a:r>
            <a:r>
              <a:rPr sz="1950" b="0" spc="-730" dirty="0">
                <a:latin typeface="Source Code Pro Light"/>
                <a:cs typeface="Source Code Pro Light"/>
              </a:rPr>
              <a:t> </a:t>
            </a:r>
            <a:r>
              <a:rPr sz="1950" b="0" spc="-25" dirty="0">
                <a:latin typeface="Source Code Pro Light"/>
                <a:cs typeface="Source Code Pro Light"/>
              </a:rPr>
              <a:t>and </a:t>
            </a:r>
            <a:r>
              <a:rPr sz="1950" b="0" spc="-10" dirty="0">
                <a:latin typeface="Source Code Pro Light"/>
                <a:cs typeface="Source Code Pro Light"/>
              </a:rPr>
              <a:t>family</a:t>
            </a:r>
            <a:endParaRPr sz="1950">
              <a:latin typeface="Source Code Pro Light"/>
              <a:cs typeface="Source Code Pro Light"/>
            </a:endParaRPr>
          </a:p>
          <a:p>
            <a:pPr marL="1270" algn="ctr">
              <a:lnSpc>
                <a:spcPct val="100000"/>
              </a:lnSpc>
              <a:spcBef>
                <a:spcPts val="60"/>
              </a:spcBef>
            </a:pPr>
            <a:r>
              <a:rPr sz="1950" b="0" dirty="0">
                <a:latin typeface="Source Code Pro Light"/>
                <a:cs typeface="Source Code Pro Light"/>
              </a:rPr>
              <a:t>aged</a:t>
            </a:r>
            <a:r>
              <a:rPr sz="1950" b="0" spc="-760" dirty="0">
                <a:latin typeface="Source Code Pro Light"/>
                <a:cs typeface="Source Code Pro Light"/>
              </a:rPr>
              <a:t> </a:t>
            </a:r>
            <a:r>
              <a:rPr sz="1950" spc="360" dirty="0">
                <a:latin typeface="Calibri"/>
                <a:cs typeface="Calibri"/>
              </a:rPr>
              <a:t>≥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b="0" spc="95" dirty="0">
                <a:latin typeface="Source Code Pro Light"/>
                <a:cs typeface="Source Code Pro Light"/>
              </a:rPr>
              <a:t>50</a:t>
            </a:r>
            <a:r>
              <a:rPr sz="1950" b="0" spc="-755" dirty="0">
                <a:latin typeface="Source Code Pro Light"/>
                <a:cs typeface="Source Code Pro Light"/>
              </a:rPr>
              <a:t> </a:t>
            </a:r>
            <a:r>
              <a:rPr sz="1950" b="0" spc="-20" dirty="0">
                <a:latin typeface="Source Code Pro Light"/>
                <a:cs typeface="Source Code Pro Light"/>
              </a:rPr>
              <a:t>years</a:t>
            </a:r>
            <a:endParaRPr sz="1950">
              <a:latin typeface="Source Code Pro Light"/>
              <a:cs typeface="Source Code Pro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1613" y="1371243"/>
            <a:ext cx="11209020" cy="862330"/>
          </a:xfrm>
          <a:prstGeom prst="rect">
            <a:avLst/>
          </a:prstGeom>
          <a:solidFill>
            <a:srgbClr val="E2BCBC"/>
          </a:solidFill>
          <a:ln w="9525">
            <a:solidFill>
              <a:srgbClr val="0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140970" marR="147320" indent="13970">
              <a:lnSpc>
                <a:spcPct val="102600"/>
              </a:lnSpc>
              <a:spcBef>
                <a:spcPts val="819"/>
              </a:spcBef>
            </a:pPr>
            <a:r>
              <a:rPr sz="1950" b="0" spc="-110" dirty="0">
                <a:latin typeface="Source Code Pro Light"/>
                <a:cs typeface="Source Code Pro Light"/>
              </a:rPr>
              <a:t>Multi-</a:t>
            </a:r>
            <a:r>
              <a:rPr sz="1950" b="0" spc="-340" dirty="0">
                <a:latin typeface="Source Code Pro Light"/>
                <a:cs typeface="Source Code Pro Light"/>
              </a:rPr>
              <a:t>city,</a:t>
            </a:r>
            <a:r>
              <a:rPr sz="1950" b="0" spc="-725" dirty="0">
                <a:latin typeface="Source Code Pro Light"/>
                <a:cs typeface="Source Code Pro Light"/>
              </a:rPr>
              <a:t> </a:t>
            </a:r>
            <a:r>
              <a:rPr sz="1950" b="0" spc="-140" dirty="0">
                <a:latin typeface="Source Code Pro Light"/>
                <a:cs typeface="Source Code Pro Light"/>
              </a:rPr>
              <a:t>cross-</a:t>
            </a:r>
            <a:r>
              <a:rPr sz="1950" b="0" spc="-200" dirty="0">
                <a:latin typeface="Source Code Pro Light"/>
                <a:cs typeface="Source Code Pro Light"/>
              </a:rPr>
              <a:t>sectional</a:t>
            </a:r>
            <a:r>
              <a:rPr sz="1950" b="0" spc="-720" dirty="0">
                <a:latin typeface="Source Code Pro Light"/>
                <a:cs typeface="Source Code Pro Light"/>
              </a:rPr>
              <a:t> </a:t>
            </a:r>
            <a:r>
              <a:rPr sz="1950" b="0" spc="-105" dirty="0">
                <a:latin typeface="Source Code Pro Light"/>
                <a:cs typeface="Source Code Pro Light"/>
              </a:rPr>
              <a:t>study</a:t>
            </a:r>
            <a:r>
              <a:rPr sz="1950" b="0" spc="-715" dirty="0">
                <a:latin typeface="Source Code Pro Light"/>
                <a:cs typeface="Source Code Pro Light"/>
              </a:rPr>
              <a:t> </a:t>
            </a:r>
            <a:r>
              <a:rPr sz="1950" b="0" spc="-155" dirty="0">
                <a:latin typeface="Source Code Pro Light"/>
                <a:cs typeface="Source Code Pro Light"/>
              </a:rPr>
              <a:t>to</a:t>
            </a:r>
            <a:r>
              <a:rPr sz="1950" b="0" spc="-720" dirty="0">
                <a:latin typeface="Source Code Pro Light"/>
                <a:cs typeface="Source Code Pro Light"/>
              </a:rPr>
              <a:t> </a:t>
            </a:r>
            <a:r>
              <a:rPr sz="1950" b="0" spc="-155" dirty="0">
                <a:latin typeface="Source Code Pro Light"/>
                <a:cs typeface="Source Code Pro Light"/>
              </a:rPr>
              <a:t>assess</a:t>
            </a:r>
            <a:r>
              <a:rPr sz="1950" b="0" spc="-720" dirty="0">
                <a:latin typeface="Source Code Pro Light"/>
                <a:cs typeface="Source Code Pro Light"/>
              </a:rPr>
              <a:t> </a:t>
            </a:r>
            <a:r>
              <a:rPr sz="1950" b="0" spc="-85" dirty="0">
                <a:latin typeface="Source Code Pro Light"/>
                <a:cs typeface="Source Code Pro Light"/>
              </a:rPr>
              <a:t>the</a:t>
            </a:r>
            <a:r>
              <a:rPr sz="1950" b="0" spc="-725" dirty="0">
                <a:latin typeface="Source Code Pro Light"/>
                <a:cs typeface="Source Code Pro Light"/>
              </a:rPr>
              <a:t> </a:t>
            </a:r>
            <a:r>
              <a:rPr sz="1950" b="0" spc="-120" dirty="0">
                <a:latin typeface="Source Code Pro Light"/>
                <a:cs typeface="Source Code Pro Light"/>
              </a:rPr>
              <a:t>prevalence</a:t>
            </a:r>
            <a:r>
              <a:rPr sz="1950" b="0" spc="-725" dirty="0">
                <a:latin typeface="Source Code Pro Light"/>
                <a:cs typeface="Source Code Pro Light"/>
              </a:rPr>
              <a:t> </a:t>
            </a:r>
            <a:r>
              <a:rPr sz="1950" b="0" spc="-180" dirty="0">
                <a:latin typeface="Source Code Pro Light"/>
                <a:cs typeface="Source Code Pro Light"/>
              </a:rPr>
              <a:t>of</a:t>
            </a:r>
            <a:r>
              <a:rPr sz="1950" b="0" spc="-715" dirty="0">
                <a:latin typeface="Source Code Pro Light"/>
                <a:cs typeface="Source Code Pro Light"/>
              </a:rPr>
              <a:t> </a:t>
            </a:r>
            <a:r>
              <a:rPr sz="1950" b="0" spc="185" dirty="0">
                <a:latin typeface="Source Code Pro Light"/>
                <a:cs typeface="Source Code Pro Light"/>
              </a:rPr>
              <a:t>CVD</a:t>
            </a:r>
            <a:r>
              <a:rPr sz="1950" b="0" spc="-720" dirty="0">
                <a:latin typeface="Source Code Pro Light"/>
                <a:cs typeface="Source Code Pro Light"/>
              </a:rPr>
              <a:t> </a:t>
            </a:r>
            <a:r>
              <a:rPr sz="1950" b="0" dirty="0">
                <a:latin typeface="Source Code Pro Light"/>
                <a:cs typeface="Source Code Pro Light"/>
              </a:rPr>
              <a:t>and</a:t>
            </a:r>
            <a:r>
              <a:rPr sz="1950" b="0" spc="-720" dirty="0">
                <a:latin typeface="Source Code Pro Light"/>
                <a:cs typeface="Source Code Pro Light"/>
              </a:rPr>
              <a:t> </a:t>
            </a:r>
            <a:r>
              <a:rPr sz="1950" b="0" spc="-195" dirty="0">
                <a:latin typeface="Source Code Pro Light"/>
                <a:cs typeface="Source Code Pro Light"/>
              </a:rPr>
              <a:t>related</a:t>
            </a:r>
            <a:r>
              <a:rPr sz="1950" b="0" spc="-725" dirty="0">
                <a:latin typeface="Source Code Pro Light"/>
                <a:cs typeface="Source Code Pro Light"/>
              </a:rPr>
              <a:t> </a:t>
            </a:r>
            <a:r>
              <a:rPr sz="1950" b="0" spc="-295" dirty="0">
                <a:latin typeface="Source Code Pro Light"/>
                <a:cs typeface="Source Code Pro Light"/>
              </a:rPr>
              <a:t>risk</a:t>
            </a:r>
            <a:r>
              <a:rPr sz="1950" b="0" spc="-720" dirty="0">
                <a:latin typeface="Source Code Pro Light"/>
                <a:cs typeface="Source Code Pro Light"/>
              </a:rPr>
              <a:t> </a:t>
            </a:r>
            <a:r>
              <a:rPr sz="1950" b="0" spc="-114" dirty="0">
                <a:latin typeface="Source Code Pro Light"/>
                <a:cs typeface="Source Code Pro Light"/>
              </a:rPr>
              <a:t>factors </a:t>
            </a:r>
            <a:r>
              <a:rPr sz="1950" b="0" spc="-254" dirty="0">
                <a:latin typeface="Source Code Pro Light"/>
                <a:cs typeface="Source Code Pro Light"/>
              </a:rPr>
              <a:t>in</a:t>
            </a:r>
            <a:r>
              <a:rPr sz="1950" b="0" spc="-715" dirty="0">
                <a:latin typeface="Source Code Pro Light"/>
                <a:cs typeface="Source Code Pro Light"/>
              </a:rPr>
              <a:t> </a:t>
            </a:r>
            <a:r>
              <a:rPr sz="1950" b="0" spc="-65" dirty="0">
                <a:latin typeface="Source Code Pro Light"/>
                <a:cs typeface="Source Code Pro Light"/>
              </a:rPr>
              <a:t>a</a:t>
            </a:r>
            <a:r>
              <a:rPr sz="1950" b="0" spc="-695" dirty="0">
                <a:latin typeface="Source Code Pro Light"/>
                <a:cs typeface="Source Code Pro Light"/>
              </a:rPr>
              <a:t> </a:t>
            </a:r>
            <a:r>
              <a:rPr sz="1950" b="0" spc="-160" dirty="0">
                <a:latin typeface="Source Code Pro Light"/>
                <a:cs typeface="Source Code Pro Light"/>
              </a:rPr>
              <a:t>representative</a:t>
            </a:r>
            <a:r>
              <a:rPr sz="1950" b="0" spc="-705" dirty="0">
                <a:latin typeface="Source Code Pro Light"/>
                <a:cs typeface="Source Code Pro Light"/>
              </a:rPr>
              <a:t> </a:t>
            </a:r>
            <a:r>
              <a:rPr sz="1950" b="0" spc="-114" dirty="0">
                <a:latin typeface="Source Code Pro Light"/>
                <a:cs typeface="Source Code Pro Light"/>
              </a:rPr>
              <a:t>population</a:t>
            </a:r>
            <a:r>
              <a:rPr sz="1950" b="0" spc="-710" dirty="0">
                <a:latin typeface="Source Code Pro Light"/>
                <a:cs typeface="Source Code Pro Light"/>
              </a:rPr>
              <a:t> </a:t>
            </a:r>
            <a:r>
              <a:rPr sz="1950" b="0" spc="-45" dirty="0">
                <a:latin typeface="Source Code Pro Light"/>
                <a:cs typeface="Source Code Pro Light"/>
              </a:rPr>
              <a:t>through</a:t>
            </a:r>
            <a:r>
              <a:rPr sz="1950" b="0" spc="-700" dirty="0">
                <a:latin typeface="Source Code Pro Light"/>
                <a:cs typeface="Source Code Pro Light"/>
              </a:rPr>
              <a:t> </a:t>
            </a:r>
            <a:r>
              <a:rPr sz="1950" b="0" spc="-185" dirty="0">
                <a:latin typeface="Source Code Pro Light"/>
                <a:cs typeface="Source Code Pro Light"/>
              </a:rPr>
              <a:t>cardiac</a:t>
            </a:r>
            <a:r>
              <a:rPr sz="1950" b="0" spc="-705" dirty="0">
                <a:latin typeface="Source Code Pro Light"/>
                <a:cs typeface="Source Code Pro Light"/>
              </a:rPr>
              <a:t> </a:t>
            </a:r>
            <a:r>
              <a:rPr sz="1950" b="0" spc="-130" dirty="0">
                <a:latin typeface="Source Code Pro Light"/>
                <a:cs typeface="Source Code Pro Light"/>
              </a:rPr>
              <a:t>screening</a:t>
            </a:r>
            <a:r>
              <a:rPr sz="1950" b="0" spc="-705" dirty="0">
                <a:latin typeface="Source Code Pro Light"/>
                <a:cs typeface="Source Code Pro Light"/>
              </a:rPr>
              <a:t> </a:t>
            </a:r>
            <a:r>
              <a:rPr sz="1950" b="0" dirty="0">
                <a:latin typeface="Source Code Pro Light"/>
                <a:cs typeface="Source Code Pro Light"/>
              </a:rPr>
              <a:t>and</a:t>
            </a:r>
            <a:r>
              <a:rPr sz="1950" b="0" spc="-705" dirty="0">
                <a:latin typeface="Source Code Pro Light"/>
                <a:cs typeface="Source Code Pro Light"/>
              </a:rPr>
              <a:t> </a:t>
            </a:r>
            <a:r>
              <a:rPr sz="1950" b="0" spc="-195" dirty="0">
                <a:latin typeface="Source Code Pro Light"/>
                <a:cs typeface="Source Code Pro Light"/>
              </a:rPr>
              <a:t>participant</a:t>
            </a:r>
            <a:r>
              <a:rPr sz="1950" b="0" spc="-710" dirty="0">
                <a:latin typeface="Source Code Pro Light"/>
                <a:cs typeface="Source Code Pro Light"/>
              </a:rPr>
              <a:t> </a:t>
            </a:r>
            <a:r>
              <a:rPr sz="1950" b="0" spc="-85" dirty="0">
                <a:latin typeface="Source Code Pro Light"/>
                <a:cs typeface="Source Code Pro Light"/>
              </a:rPr>
              <a:t>questionnaires</a:t>
            </a:r>
            <a:endParaRPr sz="1950">
              <a:latin typeface="Source Code Pro Light"/>
              <a:cs typeface="Source Code Pro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5539" y="3505738"/>
            <a:ext cx="5881370" cy="554355"/>
          </a:xfrm>
          <a:prstGeom prst="rect">
            <a:avLst/>
          </a:prstGeom>
          <a:solidFill>
            <a:srgbClr val="A0C4A2"/>
          </a:solidFill>
          <a:ln w="9525">
            <a:solidFill>
              <a:srgbClr val="000000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656590">
              <a:lnSpc>
                <a:spcPct val="100000"/>
              </a:lnSpc>
              <a:spcBef>
                <a:spcPts val="875"/>
              </a:spcBef>
            </a:pPr>
            <a:r>
              <a:rPr sz="1950" b="0" spc="185" dirty="0">
                <a:latin typeface="Source Code Pro Light"/>
                <a:cs typeface="Source Code Pro Light"/>
              </a:rPr>
              <a:t>CVD</a:t>
            </a:r>
            <a:r>
              <a:rPr sz="1950" b="0" spc="-735" dirty="0">
                <a:latin typeface="Source Code Pro Light"/>
                <a:cs typeface="Source Code Pro Light"/>
              </a:rPr>
              <a:t> </a:t>
            </a:r>
            <a:r>
              <a:rPr sz="1950" b="0" spc="-130" dirty="0">
                <a:latin typeface="Source Code Pro Light"/>
                <a:cs typeface="Source Code Pro Light"/>
              </a:rPr>
              <a:t>screening</a:t>
            </a:r>
            <a:r>
              <a:rPr sz="1950" b="0" spc="-740" dirty="0">
                <a:latin typeface="Source Code Pro Light"/>
                <a:cs typeface="Source Code Pro Light"/>
              </a:rPr>
              <a:t> </a:t>
            </a:r>
            <a:r>
              <a:rPr sz="1950" b="0" spc="-80" dirty="0">
                <a:latin typeface="Source Code Pro Light"/>
                <a:cs typeface="Source Code Pro Light"/>
              </a:rPr>
              <a:t>event</a:t>
            </a:r>
            <a:r>
              <a:rPr sz="1950" b="0" spc="-740" dirty="0">
                <a:latin typeface="Source Code Pro Light"/>
                <a:cs typeface="Source Code Pro Light"/>
              </a:rPr>
              <a:t> </a:t>
            </a:r>
            <a:r>
              <a:rPr sz="1950" b="0" spc="-220" dirty="0">
                <a:latin typeface="Source Code Pro Light"/>
                <a:cs typeface="Source Code Pro Light"/>
              </a:rPr>
              <a:t>(3</a:t>
            </a:r>
            <a:r>
              <a:rPr sz="1950" b="0" spc="-740" dirty="0">
                <a:latin typeface="Source Code Pro Light"/>
                <a:cs typeface="Source Code Pro Light"/>
              </a:rPr>
              <a:t> </a:t>
            </a:r>
            <a:r>
              <a:rPr sz="1950" b="0" spc="-10" dirty="0">
                <a:latin typeface="Source Code Pro Light"/>
                <a:cs typeface="Source Code Pro Light"/>
              </a:rPr>
              <a:t>components)</a:t>
            </a:r>
            <a:endParaRPr sz="1950">
              <a:latin typeface="Source Code Pro Light"/>
              <a:cs typeface="Source Code Pro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8287" y="5329352"/>
            <a:ext cx="8716010" cy="862330"/>
          </a:xfrm>
          <a:prstGeom prst="rect">
            <a:avLst/>
          </a:prstGeom>
          <a:solidFill>
            <a:srgbClr val="CAE5E8"/>
          </a:solidFill>
          <a:ln w="9525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1936750" marR="1212215" indent="-721995">
              <a:lnSpc>
                <a:spcPct val="102600"/>
              </a:lnSpc>
              <a:spcBef>
                <a:spcPts val="830"/>
              </a:spcBef>
            </a:pPr>
            <a:r>
              <a:rPr sz="1950" b="0" spc="75" dirty="0">
                <a:latin typeface="Source Code Pro Light"/>
                <a:cs typeface="Source Code Pro Light"/>
              </a:rPr>
              <a:t>30-</a:t>
            </a:r>
            <a:r>
              <a:rPr sz="1950" b="0" spc="-20" dirty="0">
                <a:latin typeface="Source Code Pro Light"/>
                <a:cs typeface="Source Code Pro Light"/>
              </a:rPr>
              <a:t>day</a:t>
            </a:r>
            <a:r>
              <a:rPr sz="1950" b="0" spc="-740" dirty="0">
                <a:latin typeface="Source Code Pro Light"/>
                <a:cs typeface="Source Code Pro Light"/>
              </a:rPr>
              <a:t> </a:t>
            </a:r>
            <a:r>
              <a:rPr sz="1950" b="0" spc="60" dirty="0">
                <a:latin typeface="Source Code Pro Light"/>
                <a:cs typeface="Source Code Pro Light"/>
              </a:rPr>
              <a:t>phone</a:t>
            </a:r>
            <a:r>
              <a:rPr sz="1950" b="0" spc="-740" dirty="0">
                <a:latin typeface="Source Code Pro Light"/>
                <a:cs typeface="Source Code Pro Light"/>
              </a:rPr>
              <a:t> </a:t>
            </a:r>
            <a:r>
              <a:rPr sz="1950" b="0" spc="-355" dirty="0">
                <a:latin typeface="Source Code Pro Light"/>
                <a:cs typeface="Source Code Pro Light"/>
              </a:rPr>
              <a:t>visit</a:t>
            </a:r>
            <a:r>
              <a:rPr sz="1950" b="0" spc="-750" dirty="0">
                <a:latin typeface="Source Code Pro Light"/>
                <a:cs typeface="Source Code Pro Light"/>
              </a:rPr>
              <a:t> </a:t>
            </a:r>
            <a:r>
              <a:rPr sz="1950" b="0" spc="-155" dirty="0">
                <a:latin typeface="Source Code Pro Light"/>
                <a:cs typeface="Source Code Pro Light"/>
              </a:rPr>
              <a:t>to</a:t>
            </a:r>
            <a:r>
              <a:rPr sz="1950" b="0" spc="-735" dirty="0">
                <a:latin typeface="Source Code Pro Light"/>
                <a:cs typeface="Source Code Pro Light"/>
              </a:rPr>
              <a:t> </a:t>
            </a:r>
            <a:r>
              <a:rPr sz="1950" b="0" spc="-180" dirty="0">
                <a:latin typeface="Source Code Pro Light"/>
                <a:cs typeface="Source Code Pro Light"/>
              </a:rPr>
              <a:t>discuss</a:t>
            </a:r>
            <a:r>
              <a:rPr sz="1950" b="0" spc="-740" dirty="0">
                <a:latin typeface="Source Code Pro Light"/>
                <a:cs typeface="Source Code Pro Light"/>
              </a:rPr>
              <a:t> </a:t>
            </a:r>
            <a:r>
              <a:rPr sz="1950" b="0" spc="-125" dirty="0">
                <a:latin typeface="Source Code Pro Light"/>
                <a:cs typeface="Source Code Pro Light"/>
              </a:rPr>
              <a:t>screening</a:t>
            </a:r>
            <a:r>
              <a:rPr sz="1950" b="0" spc="-740" dirty="0">
                <a:latin typeface="Source Code Pro Light"/>
                <a:cs typeface="Source Code Pro Light"/>
              </a:rPr>
              <a:t> </a:t>
            </a:r>
            <a:r>
              <a:rPr sz="1950" b="0" spc="-240" dirty="0">
                <a:latin typeface="Source Code Pro Light"/>
                <a:cs typeface="Source Code Pro Light"/>
              </a:rPr>
              <a:t>results</a:t>
            </a:r>
            <a:r>
              <a:rPr sz="1950" b="0" spc="-745" dirty="0">
                <a:latin typeface="Source Code Pro Light"/>
                <a:cs typeface="Source Code Pro Light"/>
              </a:rPr>
              <a:t> </a:t>
            </a:r>
            <a:r>
              <a:rPr sz="1950" b="0" spc="-25" dirty="0">
                <a:latin typeface="Source Code Pro Light"/>
                <a:cs typeface="Source Code Pro Light"/>
              </a:rPr>
              <a:t>and </a:t>
            </a:r>
            <a:r>
              <a:rPr sz="1950" b="0" dirty="0">
                <a:latin typeface="Source Code Pro Light"/>
                <a:cs typeface="Source Code Pro Light"/>
              </a:rPr>
              <a:t>recommendations</a:t>
            </a:r>
            <a:r>
              <a:rPr sz="1950" b="0" spc="-670" dirty="0">
                <a:latin typeface="Source Code Pro Light"/>
                <a:cs typeface="Source Code Pro Light"/>
              </a:rPr>
              <a:t> </a:t>
            </a:r>
            <a:r>
              <a:rPr sz="1950" b="0" spc="-240" dirty="0">
                <a:latin typeface="Source Code Pro Light"/>
                <a:cs typeface="Source Code Pro Light"/>
              </a:rPr>
              <a:t>for</a:t>
            </a:r>
            <a:r>
              <a:rPr sz="1950" b="0" spc="-665" dirty="0">
                <a:latin typeface="Source Code Pro Light"/>
                <a:cs typeface="Source Code Pro Light"/>
              </a:rPr>
              <a:t> </a:t>
            </a:r>
            <a:r>
              <a:rPr sz="1950" b="0" spc="-185" dirty="0">
                <a:latin typeface="Source Code Pro Light"/>
                <a:cs typeface="Source Code Pro Light"/>
              </a:rPr>
              <a:t>further</a:t>
            </a:r>
            <a:r>
              <a:rPr sz="1950" b="0" spc="-665" dirty="0">
                <a:latin typeface="Source Code Pro Light"/>
                <a:cs typeface="Source Code Pro Light"/>
              </a:rPr>
              <a:t> </a:t>
            </a:r>
            <a:r>
              <a:rPr sz="1950" b="0" spc="-180" dirty="0">
                <a:latin typeface="Source Code Pro Light"/>
                <a:cs typeface="Source Code Pro Light"/>
              </a:rPr>
              <a:t>follow</a:t>
            </a:r>
            <a:r>
              <a:rPr sz="1950" b="0" spc="-665" dirty="0">
                <a:latin typeface="Source Code Pro Light"/>
                <a:cs typeface="Source Code Pro Light"/>
              </a:rPr>
              <a:t> </a:t>
            </a:r>
            <a:r>
              <a:rPr sz="1950" b="0" spc="-25" dirty="0">
                <a:latin typeface="Source Code Pro Light"/>
                <a:cs typeface="Source Code Pro Light"/>
              </a:rPr>
              <a:t>up</a:t>
            </a:r>
            <a:endParaRPr sz="1950">
              <a:latin typeface="Source Code Pro Light"/>
              <a:cs typeface="Source Code Pro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43637" y="4226280"/>
            <a:ext cx="3482340" cy="10083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7780" algn="ctr">
              <a:lnSpc>
                <a:spcPct val="100000"/>
              </a:lnSpc>
              <a:spcBef>
                <a:spcPts val="114"/>
              </a:spcBef>
            </a:pPr>
            <a:r>
              <a:rPr sz="1550" b="0" spc="130" dirty="0">
                <a:solidFill>
                  <a:srgbClr val="384042"/>
                </a:solidFill>
                <a:latin typeface="Source Code Pro Light"/>
                <a:cs typeface="Source Code Pro Light"/>
              </a:rPr>
              <a:t>Non-</a:t>
            </a:r>
            <a:r>
              <a:rPr sz="1550" b="0" spc="-10" dirty="0">
                <a:solidFill>
                  <a:srgbClr val="384042"/>
                </a:solidFill>
                <a:latin typeface="Source Code Pro Light"/>
                <a:cs typeface="Source Code Pro Light"/>
              </a:rPr>
              <a:t>invasive</a:t>
            </a:r>
            <a:endParaRPr sz="1550">
              <a:latin typeface="Source Code Pro Light"/>
              <a:cs typeface="Source Code Pro Light"/>
            </a:endParaRPr>
          </a:p>
          <a:p>
            <a:pPr marL="19050" algn="ctr">
              <a:lnSpc>
                <a:spcPct val="100000"/>
              </a:lnSpc>
              <a:spcBef>
                <a:spcPts val="40"/>
              </a:spcBef>
            </a:pPr>
            <a:r>
              <a:rPr sz="1550" b="0" spc="-135" dirty="0">
                <a:solidFill>
                  <a:srgbClr val="384042"/>
                </a:solidFill>
                <a:latin typeface="Source Code Pro Light"/>
                <a:cs typeface="Source Code Pro Light"/>
              </a:rPr>
              <a:t>cardiac</a:t>
            </a:r>
            <a:r>
              <a:rPr sz="1550" b="0" spc="-565" dirty="0">
                <a:solidFill>
                  <a:srgbClr val="384042"/>
                </a:solidFill>
                <a:latin typeface="Source Code Pro Light"/>
                <a:cs typeface="Source Code Pro Light"/>
              </a:rPr>
              <a:t> </a:t>
            </a:r>
            <a:r>
              <a:rPr sz="1550" b="0" spc="-10" dirty="0">
                <a:solidFill>
                  <a:srgbClr val="384042"/>
                </a:solidFill>
                <a:latin typeface="Source Code Pro Light"/>
                <a:cs typeface="Source Code Pro Light"/>
              </a:rPr>
              <a:t>screening</a:t>
            </a:r>
            <a:endParaRPr sz="1550">
              <a:latin typeface="Source Code Pro Light"/>
              <a:cs typeface="Source Code Pro Light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1550">
              <a:latin typeface="Source Code Pro Light"/>
              <a:cs typeface="Source Code Pro Light"/>
            </a:endParaRPr>
          </a:p>
          <a:p>
            <a:pPr marL="12065" algn="ctr">
              <a:lnSpc>
                <a:spcPct val="100000"/>
              </a:lnSpc>
              <a:tabLst>
                <a:tab pos="1519555" algn="l"/>
                <a:tab pos="2885440" algn="l"/>
              </a:tabLst>
            </a:pPr>
            <a:r>
              <a:rPr sz="1550" b="0" spc="110" dirty="0">
                <a:solidFill>
                  <a:srgbClr val="384042"/>
                </a:solidFill>
                <a:latin typeface="Source Code Pro Light"/>
                <a:cs typeface="Source Code Pro Light"/>
              </a:rPr>
              <a:t>EKG</a:t>
            </a:r>
            <a:r>
              <a:rPr sz="1575" spc="165" baseline="26455" dirty="0">
                <a:solidFill>
                  <a:srgbClr val="384042"/>
                </a:solidFill>
                <a:latin typeface="Calibri"/>
                <a:cs typeface="Calibri"/>
              </a:rPr>
              <a:t>*</a:t>
            </a:r>
            <a:r>
              <a:rPr sz="1575" baseline="26455" dirty="0">
                <a:solidFill>
                  <a:srgbClr val="384042"/>
                </a:solidFill>
                <a:latin typeface="Calibri"/>
                <a:cs typeface="Calibri"/>
              </a:rPr>
              <a:t>	</a:t>
            </a:r>
            <a:r>
              <a:rPr sz="1550" b="0" spc="65" dirty="0">
                <a:solidFill>
                  <a:srgbClr val="384042"/>
                </a:solidFill>
                <a:latin typeface="Source Code Pro Light"/>
                <a:cs typeface="Source Code Pro Light"/>
              </a:rPr>
              <a:t>BP</a:t>
            </a:r>
            <a:r>
              <a:rPr sz="1575" spc="97" baseline="26455" dirty="0">
                <a:solidFill>
                  <a:srgbClr val="384042"/>
                </a:solidFill>
                <a:latin typeface="Calibri"/>
                <a:cs typeface="Calibri"/>
              </a:rPr>
              <a:t>†</a:t>
            </a:r>
            <a:r>
              <a:rPr sz="1575" baseline="26455" dirty="0">
                <a:solidFill>
                  <a:srgbClr val="384042"/>
                </a:solidFill>
                <a:latin typeface="Calibri"/>
                <a:cs typeface="Calibri"/>
              </a:rPr>
              <a:t>	</a:t>
            </a:r>
            <a:r>
              <a:rPr sz="1550" b="0" spc="70" dirty="0">
                <a:solidFill>
                  <a:srgbClr val="384042"/>
                </a:solidFill>
                <a:latin typeface="Source Code Pro Light"/>
                <a:cs typeface="Source Code Pro Light"/>
              </a:rPr>
              <a:t>TTE</a:t>
            </a:r>
            <a:r>
              <a:rPr sz="1575" spc="104" baseline="26455" dirty="0">
                <a:solidFill>
                  <a:srgbClr val="384042"/>
                </a:solidFill>
                <a:latin typeface="Calibri"/>
                <a:cs typeface="Calibri"/>
              </a:rPr>
              <a:t>*</a:t>
            </a:r>
            <a:endParaRPr sz="1575" baseline="26455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850570" y="4808899"/>
            <a:ext cx="8491220" cy="1451610"/>
            <a:chOff x="1850570" y="4808899"/>
            <a:chExt cx="8491220" cy="145161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78231" y="4818427"/>
              <a:ext cx="76200" cy="16928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614646" y="4808905"/>
              <a:ext cx="2962910" cy="179070"/>
            </a:xfrm>
            <a:custGeom>
              <a:avLst/>
              <a:gdLst/>
              <a:ahLst/>
              <a:cxnLst/>
              <a:rect l="l" t="t" r="r" b="b"/>
              <a:pathLst>
                <a:path w="2962909" h="179070">
                  <a:moveTo>
                    <a:pt x="53873" y="0"/>
                  </a:moveTo>
                  <a:lnTo>
                    <a:pt x="28587" y="0"/>
                  </a:lnTo>
                  <a:lnTo>
                    <a:pt x="28473" y="50876"/>
                  </a:lnTo>
                  <a:lnTo>
                    <a:pt x="47523" y="50914"/>
                  </a:lnTo>
                  <a:lnTo>
                    <a:pt x="47599" y="19050"/>
                  </a:lnTo>
                  <a:lnTo>
                    <a:pt x="53873" y="19050"/>
                  </a:lnTo>
                  <a:lnTo>
                    <a:pt x="53873" y="9550"/>
                  </a:lnTo>
                  <a:lnTo>
                    <a:pt x="53873" y="0"/>
                  </a:lnTo>
                  <a:close/>
                </a:path>
                <a:path w="2962909" h="179070">
                  <a:moveTo>
                    <a:pt x="76187" y="103339"/>
                  </a:moveTo>
                  <a:lnTo>
                    <a:pt x="47409" y="102793"/>
                  </a:lnTo>
                  <a:lnTo>
                    <a:pt x="47485" y="69964"/>
                  </a:lnTo>
                  <a:lnTo>
                    <a:pt x="28435" y="69926"/>
                  </a:lnTo>
                  <a:lnTo>
                    <a:pt x="28359" y="102438"/>
                  </a:lnTo>
                  <a:lnTo>
                    <a:pt x="0" y="101917"/>
                  </a:lnTo>
                  <a:lnTo>
                    <a:pt x="36677" y="178816"/>
                  </a:lnTo>
                  <a:lnTo>
                    <a:pt x="69900" y="115341"/>
                  </a:lnTo>
                  <a:lnTo>
                    <a:pt x="76187" y="103339"/>
                  </a:lnTo>
                  <a:close/>
                </a:path>
                <a:path w="2962909" h="179070">
                  <a:moveTo>
                    <a:pt x="130073" y="0"/>
                  </a:moveTo>
                  <a:lnTo>
                    <a:pt x="72923" y="0"/>
                  </a:lnTo>
                  <a:lnTo>
                    <a:pt x="72923" y="19050"/>
                  </a:lnTo>
                  <a:lnTo>
                    <a:pt x="130073" y="19050"/>
                  </a:lnTo>
                  <a:lnTo>
                    <a:pt x="130073" y="0"/>
                  </a:lnTo>
                  <a:close/>
                </a:path>
                <a:path w="2962909" h="179070">
                  <a:moveTo>
                    <a:pt x="206273" y="0"/>
                  </a:moveTo>
                  <a:lnTo>
                    <a:pt x="149123" y="0"/>
                  </a:lnTo>
                  <a:lnTo>
                    <a:pt x="149123" y="19050"/>
                  </a:lnTo>
                  <a:lnTo>
                    <a:pt x="206273" y="19050"/>
                  </a:lnTo>
                  <a:lnTo>
                    <a:pt x="206273" y="0"/>
                  </a:lnTo>
                  <a:close/>
                </a:path>
                <a:path w="2962909" h="179070">
                  <a:moveTo>
                    <a:pt x="282473" y="0"/>
                  </a:moveTo>
                  <a:lnTo>
                    <a:pt x="225323" y="0"/>
                  </a:lnTo>
                  <a:lnTo>
                    <a:pt x="225323" y="19050"/>
                  </a:lnTo>
                  <a:lnTo>
                    <a:pt x="282473" y="19050"/>
                  </a:lnTo>
                  <a:lnTo>
                    <a:pt x="282473" y="0"/>
                  </a:lnTo>
                  <a:close/>
                </a:path>
                <a:path w="2962909" h="179070">
                  <a:moveTo>
                    <a:pt x="358673" y="0"/>
                  </a:moveTo>
                  <a:lnTo>
                    <a:pt x="301523" y="0"/>
                  </a:lnTo>
                  <a:lnTo>
                    <a:pt x="301523" y="19050"/>
                  </a:lnTo>
                  <a:lnTo>
                    <a:pt x="358673" y="19050"/>
                  </a:lnTo>
                  <a:lnTo>
                    <a:pt x="358673" y="0"/>
                  </a:lnTo>
                  <a:close/>
                </a:path>
                <a:path w="2962909" h="179070">
                  <a:moveTo>
                    <a:pt x="434873" y="0"/>
                  </a:moveTo>
                  <a:lnTo>
                    <a:pt x="377723" y="0"/>
                  </a:lnTo>
                  <a:lnTo>
                    <a:pt x="377723" y="19050"/>
                  </a:lnTo>
                  <a:lnTo>
                    <a:pt x="434873" y="19050"/>
                  </a:lnTo>
                  <a:lnTo>
                    <a:pt x="434873" y="0"/>
                  </a:lnTo>
                  <a:close/>
                </a:path>
                <a:path w="2962909" h="179070">
                  <a:moveTo>
                    <a:pt x="511073" y="0"/>
                  </a:moveTo>
                  <a:lnTo>
                    <a:pt x="453923" y="0"/>
                  </a:lnTo>
                  <a:lnTo>
                    <a:pt x="453923" y="19050"/>
                  </a:lnTo>
                  <a:lnTo>
                    <a:pt x="511073" y="19050"/>
                  </a:lnTo>
                  <a:lnTo>
                    <a:pt x="511073" y="0"/>
                  </a:lnTo>
                  <a:close/>
                </a:path>
                <a:path w="2962909" h="179070">
                  <a:moveTo>
                    <a:pt x="587273" y="0"/>
                  </a:moveTo>
                  <a:lnTo>
                    <a:pt x="530123" y="0"/>
                  </a:lnTo>
                  <a:lnTo>
                    <a:pt x="530123" y="19050"/>
                  </a:lnTo>
                  <a:lnTo>
                    <a:pt x="587273" y="19050"/>
                  </a:lnTo>
                  <a:lnTo>
                    <a:pt x="587273" y="0"/>
                  </a:lnTo>
                  <a:close/>
                </a:path>
                <a:path w="2962909" h="179070">
                  <a:moveTo>
                    <a:pt x="663473" y="0"/>
                  </a:moveTo>
                  <a:lnTo>
                    <a:pt x="606323" y="0"/>
                  </a:lnTo>
                  <a:lnTo>
                    <a:pt x="606323" y="19050"/>
                  </a:lnTo>
                  <a:lnTo>
                    <a:pt x="663473" y="19050"/>
                  </a:lnTo>
                  <a:lnTo>
                    <a:pt x="663473" y="0"/>
                  </a:lnTo>
                  <a:close/>
                </a:path>
                <a:path w="2962909" h="179070">
                  <a:moveTo>
                    <a:pt x="739673" y="0"/>
                  </a:moveTo>
                  <a:lnTo>
                    <a:pt x="682523" y="0"/>
                  </a:lnTo>
                  <a:lnTo>
                    <a:pt x="682523" y="19050"/>
                  </a:lnTo>
                  <a:lnTo>
                    <a:pt x="739673" y="19050"/>
                  </a:lnTo>
                  <a:lnTo>
                    <a:pt x="739673" y="0"/>
                  </a:lnTo>
                  <a:close/>
                </a:path>
                <a:path w="2962909" h="179070">
                  <a:moveTo>
                    <a:pt x="815873" y="0"/>
                  </a:moveTo>
                  <a:lnTo>
                    <a:pt x="758723" y="0"/>
                  </a:lnTo>
                  <a:lnTo>
                    <a:pt x="758723" y="19050"/>
                  </a:lnTo>
                  <a:lnTo>
                    <a:pt x="815873" y="19050"/>
                  </a:lnTo>
                  <a:lnTo>
                    <a:pt x="815873" y="0"/>
                  </a:lnTo>
                  <a:close/>
                </a:path>
                <a:path w="2962909" h="179070">
                  <a:moveTo>
                    <a:pt x="892073" y="0"/>
                  </a:moveTo>
                  <a:lnTo>
                    <a:pt x="834923" y="0"/>
                  </a:lnTo>
                  <a:lnTo>
                    <a:pt x="834923" y="19050"/>
                  </a:lnTo>
                  <a:lnTo>
                    <a:pt x="892073" y="19050"/>
                  </a:lnTo>
                  <a:lnTo>
                    <a:pt x="892073" y="0"/>
                  </a:lnTo>
                  <a:close/>
                </a:path>
                <a:path w="2962909" h="179070">
                  <a:moveTo>
                    <a:pt x="968273" y="0"/>
                  </a:moveTo>
                  <a:lnTo>
                    <a:pt x="911123" y="0"/>
                  </a:lnTo>
                  <a:lnTo>
                    <a:pt x="911123" y="19050"/>
                  </a:lnTo>
                  <a:lnTo>
                    <a:pt x="968273" y="19050"/>
                  </a:lnTo>
                  <a:lnTo>
                    <a:pt x="968273" y="0"/>
                  </a:lnTo>
                  <a:close/>
                </a:path>
                <a:path w="2962909" h="179070">
                  <a:moveTo>
                    <a:pt x="1044473" y="0"/>
                  </a:moveTo>
                  <a:lnTo>
                    <a:pt x="987323" y="0"/>
                  </a:lnTo>
                  <a:lnTo>
                    <a:pt x="987323" y="19050"/>
                  </a:lnTo>
                  <a:lnTo>
                    <a:pt x="1044473" y="19050"/>
                  </a:lnTo>
                  <a:lnTo>
                    <a:pt x="1044473" y="0"/>
                  </a:lnTo>
                  <a:close/>
                </a:path>
                <a:path w="2962909" h="179070">
                  <a:moveTo>
                    <a:pt x="1120673" y="0"/>
                  </a:moveTo>
                  <a:lnTo>
                    <a:pt x="1063523" y="0"/>
                  </a:lnTo>
                  <a:lnTo>
                    <a:pt x="1063523" y="19050"/>
                  </a:lnTo>
                  <a:lnTo>
                    <a:pt x="1120673" y="19050"/>
                  </a:lnTo>
                  <a:lnTo>
                    <a:pt x="1120673" y="0"/>
                  </a:lnTo>
                  <a:close/>
                </a:path>
                <a:path w="2962909" h="179070">
                  <a:moveTo>
                    <a:pt x="1196873" y="0"/>
                  </a:moveTo>
                  <a:lnTo>
                    <a:pt x="1139723" y="0"/>
                  </a:lnTo>
                  <a:lnTo>
                    <a:pt x="1139723" y="19050"/>
                  </a:lnTo>
                  <a:lnTo>
                    <a:pt x="1196873" y="19050"/>
                  </a:lnTo>
                  <a:lnTo>
                    <a:pt x="1196873" y="0"/>
                  </a:lnTo>
                  <a:close/>
                </a:path>
                <a:path w="2962909" h="179070">
                  <a:moveTo>
                    <a:pt x="1273073" y="0"/>
                  </a:moveTo>
                  <a:lnTo>
                    <a:pt x="1215923" y="0"/>
                  </a:lnTo>
                  <a:lnTo>
                    <a:pt x="1215923" y="19050"/>
                  </a:lnTo>
                  <a:lnTo>
                    <a:pt x="1273073" y="19050"/>
                  </a:lnTo>
                  <a:lnTo>
                    <a:pt x="1273073" y="0"/>
                  </a:lnTo>
                  <a:close/>
                </a:path>
                <a:path w="2962909" h="179070">
                  <a:moveTo>
                    <a:pt x="1349273" y="0"/>
                  </a:moveTo>
                  <a:lnTo>
                    <a:pt x="1292123" y="0"/>
                  </a:lnTo>
                  <a:lnTo>
                    <a:pt x="1292123" y="19050"/>
                  </a:lnTo>
                  <a:lnTo>
                    <a:pt x="1349273" y="19050"/>
                  </a:lnTo>
                  <a:lnTo>
                    <a:pt x="1349273" y="0"/>
                  </a:lnTo>
                  <a:close/>
                </a:path>
                <a:path w="2962909" h="179070">
                  <a:moveTo>
                    <a:pt x="1425473" y="0"/>
                  </a:moveTo>
                  <a:lnTo>
                    <a:pt x="1368323" y="0"/>
                  </a:lnTo>
                  <a:lnTo>
                    <a:pt x="1368323" y="19050"/>
                  </a:lnTo>
                  <a:lnTo>
                    <a:pt x="1425473" y="19050"/>
                  </a:lnTo>
                  <a:lnTo>
                    <a:pt x="1425473" y="0"/>
                  </a:lnTo>
                  <a:close/>
                </a:path>
                <a:path w="2962909" h="179070">
                  <a:moveTo>
                    <a:pt x="1518158" y="0"/>
                  </a:moveTo>
                  <a:lnTo>
                    <a:pt x="1501673" y="0"/>
                  </a:lnTo>
                  <a:lnTo>
                    <a:pt x="1461008" y="0"/>
                  </a:lnTo>
                  <a:lnTo>
                    <a:pt x="1444523" y="0"/>
                  </a:lnTo>
                  <a:lnTo>
                    <a:pt x="1444523" y="19050"/>
                  </a:lnTo>
                  <a:lnTo>
                    <a:pt x="1461008" y="19050"/>
                  </a:lnTo>
                  <a:lnTo>
                    <a:pt x="1501673" y="19050"/>
                  </a:lnTo>
                  <a:lnTo>
                    <a:pt x="1518158" y="19050"/>
                  </a:lnTo>
                  <a:lnTo>
                    <a:pt x="1518158" y="0"/>
                  </a:lnTo>
                  <a:close/>
                </a:path>
                <a:path w="2962909" h="179070">
                  <a:moveTo>
                    <a:pt x="1594358" y="0"/>
                  </a:moveTo>
                  <a:lnTo>
                    <a:pt x="1537208" y="0"/>
                  </a:lnTo>
                  <a:lnTo>
                    <a:pt x="1537208" y="19050"/>
                  </a:lnTo>
                  <a:lnTo>
                    <a:pt x="1594358" y="19050"/>
                  </a:lnTo>
                  <a:lnTo>
                    <a:pt x="1594358" y="0"/>
                  </a:lnTo>
                  <a:close/>
                </a:path>
                <a:path w="2962909" h="179070">
                  <a:moveTo>
                    <a:pt x="1670558" y="0"/>
                  </a:moveTo>
                  <a:lnTo>
                    <a:pt x="1613408" y="0"/>
                  </a:lnTo>
                  <a:lnTo>
                    <a:pt x="1613408" y="19050"/>
                  </a:lnTo>
                  <a:lnTo>
                    <a:pt x="1670558" y="19050"/>
                  </a:lnTo>
                  <a:lnTo>
                    <a:pt x="1670558" y="0"/>
                  </a:lnTo>
                  <a:close/>
                </a:path>
                <a:path w="2962909" h="179070">
                  <a:moveTo>
                    <a:pt x="1746758" y="0"/>
                  </a:moveTo>
                  <a:lnTo>
                    <a:pt x="1689608" y="0"/>
                  </a:lnTo>
                  <a:lnTo>
                    <a:pt x="1689608" y="19050"/>
                  </a:lnTo>
                  <a:lnTo>
                    <a:pt x="1746758" y="19050"/>
                  </a:lnTo>
                  <a:lnTo>
                    <a:pt x="1746758" y="0"/>
                  </a:lnTo>
                  <a:close/>
                </a:path>
                <a:path w="2962909" h="179070">
                  <a:moveTo>
                    <a:pt x="1822958" y="0"/>
                  </a:moveTo>
                  <a:lnTo>
                    <a:pt x="1765808" y="0"/>
                  </a:lnTo>
                  <a:lnTo>
                    <a:pt x="1765808" y="19050"/>
                  </a:lnTo>
                  <a:lnTo>
                    <a:pt x="1822958" y="19050"/>
                  </a:lnTo>
                  <a:lnTo>
                    <a:pt x="1822958" y="0"/>
                  </a:lnTo>
                  <a:close/>
                </a:path>
                <a:path w="2962909" h="179070">
                  <a:moveTo>
                    <a:pt x="1899158" y="0"/>
                  </a:moveTo>
                  <a:lnTo>
                    <a:pt x="1842008" y="0"/>
                  </a:lnTo>
                  <a:lnTo>
                    <a:pt x="1842008" y="19050"/>
                  </a:lnTo>
                  <a:lnTo>
                    <a:pt x="1899158" y="19050"/>
                  </a:lnTo>
                  <a:lnTo>
                    <a:pt x="1899158" y="0"/>
                  </a:lnTo>
                  <a:close/>
                </a:path>
                <a:path w="2962909" h="179070">
                  <a:moveTo>
                    <a:pt x="1975358" y="0"/>
                  </a:moveTo>
                  <a:lnTo>
                    <a:pt x="1918208" y="0"/>
                  </a:lnTo>
                  <a:lnTo>
                    <a:pt x="1918208" y="19050"/>
                  </a:lnTo>
                  <a:lnTo>
                    <a:pt x="1975358" y="19050"/>
                  </a:lnTo>
                  <a:lnTo>
                    <a:pt x="1975358" y="0"/>
                  </a:lnTo>
                  <a:close/>
                </a:path>
                <a:path w="2962909" h="179070">
                  <a:moveTo>
                    <a:pt x="2051558" y="0"/>
                  </a:moveTo>
                  <a:lnTo>
                    <a:pt x="1994408" y="0"/>
                  </a:lnTo>
                  <a:lnTo>
                    <a:pt x="1994408" y="19050"/>
                  </a:lnTo>
                  <a:lnTo>
                    <a:pt x="2051558" y="19050"/>
                  </a:lnTo>
                  <a:lnTo>
                    <a:pt x="2051558" y="0"/>
                  </a:lnTo>
                  <a:close/>
                </a:path>
                <a:path w="2962909" h="179070">
                  <a:moveTo>
                    <a:pt x="2127758" y="0"/>
                  </a:moveTo>
                  <a:lnTo>
                    <a:pt x="2070608" y="0"/>
                  </a:lnTo>
                  <a:lnTo>
                    <a:pt x="2070608" y="19050"/>
                  </a:lnTo>
                  <a:lnTo>
                    <a:pt x="2127758" y="19050"/>
                  </a:lnTo>
                  <a:lnTo>
                    <a:pt x="2127758" y="0"/>
                  </a:lnTo>
                  <a:close/>
                </a:path>
                <a:path w="2962909" h="179070">
                  <a:moveTo>
                    <a:pt x="2203958" y="0"/>
                  </a:moveTo>
                  <a:lnTo>
                    <a:pt x="2146808" y="0"/>
                  </a:lnTo>
                  <a:lnTo>
                    <a:pt x="2146808" y="19050"/>
                  </a:lnTo>
                  <a:lnTo>
                    <a:pt x="2203958" y="19050"/>
                  </a:lnTo>
                  <a:lnTo>
                    <a:pt x="2203958" y="0"/>
                  </a:lnTo>
                  <a:close/>
                </a:path>
                <a:path w="2962909" h="179070">
                  <a:moveTo>
                    <a:pt x="2280158" y="0"/>
                  </a:moveTo>
                  <a:lnTo>
                    <a:pt x="2223008" y="0"/>
                  </a:lnTo>
                  <a:lnTo>
                    <a:pt x="2223008" y="19050"/>
                  </a:lnTo>
                  <a:lnTo>
                    <a:pt x="2280158" y="19050"/>
                  </a:lnTo>
                  <a:lnTo>
                    <a:pt x="2280158" y="0"/>
                  </a:lnTo>
                  <a:close/>
                </a:path>
                <a:path w="2962909" h="179070">
                  <a:moveTo>
                    <a:pt x="2356358" y="0"/>
                  </a:moveTo>
                  <a:lnTo>
                    <a:pt x="2299208" y="0"/>
                  </a:lnTo>
                  <a:lnTo>
                    <a:pt x="2299208" y="19050"/>
                  </a:lnTo>
                  <a:lnTo>
                    <a:pt x="2356358" y="19050"/>
                  </a:lnTo>
                  <a:lnTo>
                    <a:pt x="2356358" y="0"/>
                  </a:lnTo>
                  <a:close/>
                </a:path>
                <a:path w="2962909" h="179070">
                  <a:moveTo>
                    <a:pt x="2432558" y="0"/>
                  </a:moveTo>
                  <a:lnTo>
                    <a:pt x="2375408" y="0"/>
                  </a:lnTo>
                  <a:lnTo>
                    <a:pt x="2375408" y="19050"/>
                  </a:lnTo>
                  <a:lnTo>
                    <a:pt x="2432558" y="19050"/>
                  </a:lnTo>
                  <a:lnTo>
                    <a:pt x="2432558" y="0"/>
                  </a:lnTo>
                  <a:close/>
                </a:path>
                <a:path w="2962909" h="179070">
                  <a:moveTo>
                    <a:pt x="2508758" y="0"/>
                  </a:moveTo>
                  <a:lnTo>
                    <a:pt x="2451608" y="0"/>
                  </a:lnTo>
                  <a:lnTo>
                    <a:pt x="2451608" y="19050"/>
                  </a:lnTo>
                  <a:lnTo>
                    <a:pt x="2508758" y="19050"/>
                  </a:lnTo>
                  <a:lnTo>
                    <a:pt x="2508758" y="0"/>
                  </a:lnTo>
                  <a:close/>
                </a:path>
                <a:path w="2962909" h="179070">
                  <a:moveTo>
                    <a:pt x="2584958" y="0"/>
                  </a:moveTo>
                  <a:lnTo>
                    <a:pt x="2527808" y="0"/>
                  </a:lnTo>
                  <a:lnTo>
                    <a:pt x="2527808" y="19050"/>
                  </a:lnTo>
                  <a:lnTo>
                    <a:pt x="2584958" y="19050"/>
                  </a:lnTo>
                  <a:lnTo>
                    <a:pt x="2584958" y="0"/>
                  </a:lnTo>
                  <a:close/>
                </a:path>
                <a:path w="2962909" h="179070">
                  <a:moveTo>
                    <a:pt x="2661158" y="0"/>
                  </a:moveTo>
                  <a:lnTo>
                    <a:pt x="2604008" y="0"/>
                  </a:lnTo>
                  <a:lnTo>
                    <a:pt x="2604008" y="19050"/>
                  </a:lnTo>
                  <a:lnTo>
                    <a:pt x="2661158" y="19050"/>
                  </a:lnTo>
                  <a:lnTo>
                    <a:pt x="2661158" y="0"/>
                  </a:lnTo>
                  <a:close/>
                </a:path>
                <a:path w="2962909" h="179070">
                  <a:moveTo>
                    <a:pt x="2737358" y="0"/>
                  </a:moveTo>
                  <a:lnTo>
                    <a:pt x="2680208" y="0"/>
                  </a:lnTo>
                  <a:lnTo>
                    <a:pt x="2680208" y="19050"/>
                  </a:lnTo>
                  <a:lnTo>
                    <a:pt x="2737358" y="19050"/>
                  </a:lnTo>
                  <a:lnTo>
                    <a:pt x="2737358" y="0"/>
                  </a:lnTo>
                  <a:close/>
                </a:path>
                <a:path w="2962909" h="179070">
                  <a:moveTo>
                    <a:pt x="2813558" y="0"/>
                  </a:moveTo>
                  <a:lnTo>
                    <a:pt x="2756408" y="0"/>
                  </a:lnTo>
                  <a:lnTo>
                    <a:pt x="2756408" y="19050"/>
                  </a:lnTo>
                  <a:lnTo>
                    <a:pt x="2813558" y="19050"/>
                  </a:lnTo>
                  <a:lnTo>
                    <a:pt x="2813558" y="0"/>
                  </a:lnTo>
                  <a:close/>
                </a:path>
                <a:path w="2962909" h="179070">
                  <a:moveTo>
                    <a:pt x="2889758" y="0"/>
                  </a:moveTo>
                  <a:lnTo>
                    <a:pt x="2832608" y="0"/>
                  </a:lnTo>
                  <a:lnTo>
                    <a:pt x="2832608" y="19050"/>
                  </a:lnTo>
                  <a:lnTo>
                    <a:pt x="2889758" y="19050"/>
                  </a:lnTo>
                  <a:lnTo>
                    <a:pt x="2889758" y="0"/>
                  </a:lnTo>
                  <a:close/>
                </a:path>
                <a:path w="2962909" h="179070">
                  <a:moveTo>
                    <a:pt x="2934220" y="50863"/>
                  </a:moveTo>
                  <a:lnTo>
                    <a:pt x="2934144" y="19050"/>
                  </a:lnTo>
                  <a:lnTo>
                    <a:pt x="2934119" y="9550"/>
                  </a:lnTo>
                  <a:lnTo>
                    <a:pt x="2934106" y="0"/>
                  </a:lnTo>
                  <a:lnTo>
                    <a:pt x="2908808" y="0"/>
                  </a:lnTo>
                  <a:lnTo>
                    <a:pt x="2908808" y="19050"/>
                  </a:lnTo>
                  <a:lnTo>
                    <a:pt x="2915081" y="19050"/>
                  </a:lnTo>
                  <a:lnTo>
                    <a:pt x="2915170" y="50914"/>
                  </a:lnTo>
                  <a:lnTo>
                    <a:pt x="2934220" y="50863"/>
                  </a:lnTo>
                  <a:close/>
                </a:path>
                <a:path w="2962909" h="179070">
                  <a:moveTo>
                    <a:pt x="2962694" y="101917"/>
                  </a:moveTo>
                  <a:lnTo>
                    <a:pt x="2934335" y="102438"/>
                  </a:lnTo>
                  <a:lnTo>
                    <a:pt x="2934258" y="69913"/>
                  </a:lnTo>
                  <a:lnTo>
                    <a:pt x="2915208" y="69964"/>
                  </a:lnTo>
                  <a:lnTo>
                    <a:pt x="2915285" y="102793"/>
                  </a:lnTo>
                  <a:lnTo>
                    <a:pt x="2886506" y="103339"/>
                  </a:lnTo>
                  <a:lnTo>
                    <a:pt x="2926016" y="178816"/>
                  </a:lnTo>
                  <a:lnTo>
                    <a:pt x="2956280" y="115341"/>
                  </a:lnTo>
                  <a:lnTo>
                    <a:pt x="2962694" y="101917"/>
                  </a:lnTo>
                  <a:close/>
                </a:path>
              </a:pathLst>
            </a:custGeom>
            <a:solidFill>
              <a:srgbClr val="A0C4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50570" y="5275897"/>
              <a:ext cx="8491220" cy="0"/>
            </a:xfrm>
            <a:custGeom>
              <a:avLst/>
              <a:gdLst/>
              <a:ahLst/>
              <a:cxnLst/>
              <a:rect l="l" t="t" r="r" b="b"/>
              <a:pathLst>
                <a:path w="8491220">
                  <a:moveTo>
                    <a:pt x="0" y="0"/>
                  </a:moveTo>
                  <a:lnTo>
                    <a:pt x="8490857" y="1"/>
                  </a:lnTo>
                </a:path>
              </a:pathLst>
            </a:custGeom>
            <a:ln w="38100">
              <a:solidFill>
                <a:srgbClr val="CAE5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50570" y="6241366"/>
              <a:ext cx="8491220" cy="0"/>
            </a:xfrm>
            <a:custGeom>
              <a:avLst/>
              <a:gdLst/>
              <a:ahLst/>
              <a:cxnLst/>
              <a:rect l="l" t="t" r="r" b="b"/>
              <a:pathLst>
                <a:path w="8491220">
                  <a:moveTo>
                    <a:pt x="0" y="0"/>
                  </a:moveTo>
                  <a:lnTo>
                    <a:pt x="8490857" y="1"/>
                  </a:lnTo>
                </a:path>
              </a:pathLst>
            </a:custGeom>
            <a:ln w="38100">
              <a:solidFill>
                <a:srgbClr val="CAE5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98067" y="302259"/>
            <a:ext cx="331342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4" dirty="0"/>
              <a:t>Study</a:t>
            </a:r>
            <a:r>
              <a:rPr spc="-1660" dirty="0"/>
              <a:t> </a:t>
            </a:r>
            <a:r>
              <a:rPr spc="-110" dirty="0"/>
              <a:t>Design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2563340" y="6326123"/>
            <a:ext cx="6786880" cy="440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630"/>
              </a:lnSpc>
              <a:spcBef>
                <a:spcPts val="100"/>
              </a:spcBef>
            </a:pPr>
            <a:r>
              <a:rPr sz="1350" spc="-15" baseline="24691" dirty="0">
                <a:latin typeface="Segoe UI"/>
                <a:cs typeface="Segoe UI"/>
              </a:rPr>
              <a:t>*</a:t>
            </a:r>
            <a:r>
              <a:rPr sz="1400" spc="-10" dirty="0">
                <a:latin typeface="Segoe UI"/>
                <a:cs typeface="Segoe UI"/>
              </a:rPr>
              <a:t>Reviewed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by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independent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core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spc="-25" dirty="0">
                <a:latin typeface="Segoe UI"/>
                <a:cs typeface="Segoe UI"/>
              </a:rPr>
              <a:t>lab</a:t>
            </a:r>
            <a:endParaRPr sz="1400">
              <a:latin typeface="Segoe UI"/>
              <a:cs typeface="Segoe UI"/>
            </a:endParaRPr>
          </a:p>
          <a:p>
            <a:pPr marL="38100">
              <a:lnSpc>
                <a:spcPts val="1630"/>
              </a:lnSpc>
            </a:pPr>
            <a:r>
              <a:rPr sz="1350" baseline="24691" dirty="0">
                <a:latin typeface="Segoe UI"/>
                <a:cs typeface="Segoe UI"/>
              </a:rPr>
              <a:t>†</a:t>
            </a:r>
            <a:r>
              <a:rPr sz="1400" dirty="0">
                <a:latin typeface="Segoe UI"/>
                <a:cs typeface="Segoe UI"/>
              </a:rPr>
              <a:t>An</a:t>
            </a:r>
            <a:r>
              <a:rPr sz="1400" spc="-5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average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BP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measurement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was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recorded</a:t>
            </a:r>
            <a:r>
              <a:rPr sz="1400" spc="-4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for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participants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who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received</a:t>
            </a:r>
            <a:r>
              <a:rPr sz="1400" spc="-4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≥2</a:t>
            </a:r>
            <a:r>
              <a:rPr sz="1400" spc="-45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readings</a:t>
            </a:r>
            <a:endParaRPr sz="1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985" y="1208662"/>
            <a:ext cx="9387836" cy="477586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40" dirty="0"/>
              <a:t>Screening</a:t>
            </a:r>
            <a:r>
              <a:rPr spc="-1655" dirty="0"/>
              <a:t> </a:t>
            </a:r>
            <a:r>
              <a:rPr spc="-140" dirty="0"/>
              <a:t>Event</a:t>
            </a:r>
            <a:r>
              <a:rPr spc="-1655" dirty="0"/>
              <a:t> </a:t>
            </a:r>
            <a:r>
              <a:rPr spc="-550" dirty="0"/>
              <a:t>Cities</a:t>
            </a:r>
            <a:r>
              <a:rPr spc="-1655" dirty="0"/>
              <a:t> </a:t>
            </a:r>
            <a:r>
              <a:rPr spc="90" dirty="0"/>
              <a:t>and</a:t>
            </a:r>
            <a:r>
              <a:rPr spc="-1650" dirty="0"/>
              <a:t> </a:t>
            </a:r>
            <a:r>
              <a:rPr spc="-390" dirty="0"/>
              <a:t>Investigators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500" y="3867403"/>
            <a:ext cx="1435100" cy="73596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R="30480" algn="r">
              <a:lnSpc>
                <a:spcPct val="100000"/>
              </a:lnSpc>
              <a:spcBef>
                <a:spcPts val="745"/>
              </a:spcBef>
            </a:pPr>
            <a:r>
              <a:rPr sz="1200" b="1" spc="-185" dirty="0">
                <a:latin typeface="Source Code Pro"/>
                <a:cs typeface="Source Code Pro"/>
              </a:rPr>
              <a:t>Irvine,</a:t>
            </a:r>
            <a:r>
              <a:rPr sz="1200" b="1" spc="-490" dirty="0">
                <a:latin typeface="Source Code Pro"/>
                <a:cs typeface="Source Code Pro"/>
              </a:rPr>
              <a:t> </a:t>
            </a:r>
            <a:r>
              <a:rPr sz="1200" b="1" spc="75" dirty="0">
                <a:latin typeface="Source Code Pro"/>
                <a:cs typeface="Source Code Pro"/>
              </a:rPr>
              <a:t>CA</a:t>
            </a:r>
            <a:r>
              <a:rPr sz="1200" b="1" spc="-484" dirty="0">
                <a:latin typeface="Source Code Pro"/>
                <a:cs typeface="Source Code Pro"/>
              </a:rPr>
              <a:t> </a:t>
            </a:r>
            <a:r>
              <a:rPr sz="1200" b="1" spc="-10" dirty="0">
                <a:latin typeface="Source Code Pro"/>
                <a:cs typeface="Source Code Pro"/>
              </a:rPr>
              <a:t>(n=69)</a:t>
            </a:r>
            <a:r>
              <a:rPr sz="1200" b="1" spc="-15" baseline="27777" dirty="0">
                <a:latin typeface="Calibri"/>
                <a:cs typeface="Calibri"/>
              </a:rPr>
              <a:t>*</a:t>
            </a:r>
            <a:endParaRPr sz="1200" baseline="27777">
              <a:latin typeface="Calibri"/>
              <a:cs typeface="Calibri"/>
            </a:endParaRPr>
          </a:p>
          <a:p>
            <a:pPr marL="167640" marR="30480" indent="185420" algn="r">
              <a:lnSpc>
                <a:spcPts val="1420"/>
              </a:lnSpc>
              <a:spcBef>
                <a:spcPts val="715"/>
              </a:spcBef>
            </a:pPr>
            <a:r>
              <a:rPr sz="1200" spc="-170" dirty="0">
                <a:latin typeface="Source Code Pro"/>
                <a:cs typeface="Source Code Pro"/>
              </a:rPr>
              <a:t>Drs.</a:t>
            </a:r>
            <a:r>
              <a:rPr sz="1200" spc="-484" dirty="0">
                <a:latin typeface="Source Code Pro"/>
                <a:cs typeface="Source Code Pro"/>
              </a:rPr>
              <a:t> </a:t>
            </a:r>
            <a:r>
              <a:rPr sz="1200" spc="-80" dirty="0">
                <a:latin typeface="Source Code Pro"/>
                <a:cs typeface="Source Code Pro"/>
              </a:rPr>
              <a:t>Lee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35" dirty="0">
                <a:latin typeface="Source Code Pro"/>
                <a:cs typeface="Source Code Pro"/>
              </a:rPr>
              <a:t>Rice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114" dirty="0">
                <a:latin typeface="Source Code Pro"/>
                <a:cs typeface="Source Code Pro"/>
              </a:rPr>
              <a:t>&amp; </a:t>
            </a:r>
            <a:r>
              <a:rPr sz="1200" dirty="0">
                <a:latin typeface="Source Code Pro"/>
                <a:cs typeface="Source Code Pro"/>
              </a:rPr>
              <a:t>Shannon</a:t>
            </a:r>
            <a:r>
              <a:rPr sz="1200" spc="-490" dirty="0">
                <a:latin typeface="Source Code Pro"/>
                <a:cs typeface="Source Code Pro"/>
              </a:rPr>
              <a:t> </a:t>
            </a:r>
            <a:r>
              <a:rPr sz="1200" spc="-114" dirty="0">
                <a:latin typeface="Source Code Pro"/>
                <a:cs typeface="Source Code Pro"/>
              </a:rPr>
              <a:t>Cheffet</a:t>
            </a:r>
            <a:endParaRPr sz="1200">
              <a:latin typeface="Source Code Pro"/>
              <a:cs typeface="Source Code 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043" y="2373883"/>
            <a:ext cx="1513840" cy="912494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200" b="1" spc="-90" dirty="0">
                <a:latin typeface="Source Code Pro"/>
                <a:cs typeface="Source Code Pro"/>
              </a:rPr>
              <a:t>Palo</a:t>
            </a:r>
            <a:r>
              <a:rPr sz="1200" b="1" spc="-490" dirty="0">
                <a:latin typeface="Source Code Pro"/>
                <a:cs typeface="Source Code Pro"/>
              </a:rPr>
              <a:t> </a:t>
            </a:r>
            <a:r>
              <a:rPr sz="1200" b="1" spc="-165" dirty="0">
                <a:latin typeface="Source Code Pro"/>
                <a:cs typeface="Source Code Pro"/>
              </a:rPr>
              <a:t>Alto,</a:t>
            </a:r>
            <a:r>
              <a:rPr sz="1200" b="1" spc="-484" dirty="0">
                <a:latin typeface="Source Code Pro"/>
                <a:cs typeface="Source Code Pro"/>
              </a:rPr>
              <a:t> </a:t>
            </a:r>
            <a:r>
              <a:rPr sz="1200" b="1" spc="75" dirty="0">
                <a:latin typeface="Source Code Pro"/>
                <a:cs typeface="Source Code Pro"/>
              </a:rPr>
              <a:t>CA</a:t>
            </a:r>
            <a:r>
              <a:rPr sz="1200" b="1" spc="-490" dirty="0">
                <a:latin typeface="Source Code Pro"/>
                <a:cs typeface="Source Code Pro"/>
              </a:rPr>
              <a:t> </a:t>
            </a:r>
            <a:r>
              <a:rPr sz="1200" b="1" spc="-45" dirty="0">
                <a:latin typeface="Source Code Pro"/>
                <a:cs typeface="Source Code Pro"/>
              </a:rPr>
              <a:t>(n=61)</a:t>
            </a:r>
            <a:endParaRPr sz="1200">
              <a:latin typeface="Source Code Pro"/>
              <a:cs typeface="Source Code Pro"/>
            </a:endParaRPr>
          </a:p>
          <a:p>
            <a:pPr marL="83820" marR="5715" indent="467995">
              <a:lnSpc>
                <a:spcPts val="1390"/>
              </a:lnSpc>
              <a:spcBef>
                <a:spcPts val="740"/>
              </a:spcBef>
            </a:pPr>
            <a:r>
              <a:rPr sz="1200" spc="-170" dirty="0">
                <a:latin typeface="Source Code Pro"/>
                <a:cs typeface="Source Code Pro"/>
              </a:rPr>
              <a:t>Drs.</a:t>
            </a:r>
            <a:r>
              <a:rPr sz="1200" spc="-484" dirty="0">
                <a:latin typeface="Source Code Pro"/>
                <a:cs typeface="Source Code Pro"/>
              </a:rPr>
              <a:t> </a:t>
            </a:r>
            <a:r>
              <a:rPr sz="1200" spc="-80" dirty="0">
                <a:latin typeface="Source Code Pro"/>
                <a:cs typeface="Source Code Pro"/>
              </a:rPr>
              <a:t>Lee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75" dirty="0">
                <a:latin typeface="Source Code Pro"/>
                <a:cs typeface="Source Code Pro"/>
              </a:rPr>
              <a:t>Rice, </a:t>
            </a:r>
            <a:r>
              <a:rPr sz="1200" dirty="0">
                <a:latin typeface="Source Code Pro"/>
                <a:cs typeface="Source Code Pro"/>
              </a:rPr>
              <a:t>Shannon</a:t>
            </a:r>
            <a:r>
              <a:rPr sz="1200" spc="-470" dirty="0">
                <a:latin typeface="Source Code Pro"/>
                <a:cs typeface="Source Code Pro"/>
              </a:rPr>
              <a:t> </a:t>
            </a:r>
            <a:r>
              <a:rPr sz="1200" spc="-150" dirty="0">
                <a:latin typeface="Source Code Pro"/>
                <a:cs typeface="Source Code Pro"/>
              </a:rPr>
              <a:t>Cheffet,</a:t>
            </a:r>
            <a:r>
              <a:rPr sz="1200" spc="-475" dirty="0">
                <a:latin typeface="Source Code Pro"/>
                <a:cs typeface="Source Code Pro"/>
              </a:rPr>
              <a:t> </a:t>
            </a:r>
            <a:r>
              <a:rPr sz="1200" spc="114" dirty="0">
                <a:latin typeface="Source Code Pro"/>
                <a:cs typeface="Source Code Pro"/>
              </a:rPr>
              <a:t>&amp;</a:t>
            </a:r>
            <a:endParaRPr sz="1200">
              <a:latin typeface="Source Code Pro"/>
              <a:cs typeface="Source Code Pro"/>
            </a:endParaRPr>
          </a:p>
          <a:p>
            <a:pPr marL="634365">
              <a:lnSpc>
                <a:spcPts val="1380"/>
              </a:lnSpc>
            </a:pPr>
            <a:r>
              <a:rPr sz="1200" spc="-10" dirty="0">
                <a:latin typeface="Source Code Pro"/>
                <a:cs typeface="Source Code Pro"/>
              </a:rPr>
              <a:t>Mehul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20" dirty="0">
                <a:latin typeface="Source Code Pro"/>
                <a:cs typeface="Source Code Pro"/>
              </a:rPr>
              <a:t>Patel</a:t>
            </a:r>
            <a:endParaRPr sz="1200">
              <a:latin typeface="Source Code Pro"/>
              <a:cs typeface="Source Code Pr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9535" y="5156708"/>
            <a:ext cx="1344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Source Code Pro"/>
                <a:cs typeface="Source Code Pro"/>
              </a:rPr>
              <a:t>Tampa,</a:t>
            </a:r>
            <a:r>
              <a:rPr sz="1200" b="1" spc="-445" dirty="0">
                <a:latin typeface="Source Code Pro"/>
                <a:cs typeface="Source Code Pro"/>
              </a:rPr>
              <a:t> </a:t>
            </a:r>
            <a:r>
              <a:rPr sz="1200" b="1" spc="-85" dirty="0">
                <a:latin typeface="Source Code Pro"/>
                <a:cs typeface="Source Code Pro"/>
              </a:rPr>
              <a:t>FL</a:t>
            </a:r>
            <a:r>
              <a:rPr sz="1200" b="1" spc="-445" dirty="0">
                <a:latin typeface="Source Code Pro"/>
                <a:cs typeface="Source Code Pro"/>
              </a:rPr>
              <a:t> </a:t>
            </a:r>
            <a:r>
              <a:rPr sz="1200" b="1" spc="-25" dirty="0">
                <a:latin typeface="Source Code Pro"/>
                <a:cs typeface="Source Code Pro"/>
              </a:rPr>
              <a:t>(n=58)</a:t>
            </a:r>
            <a:endParaRPr sz="1200">
              <a:latin typeface="Source Code Pro"/>
              <a:cs typeface="Source Code 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9535" y="5421883"/>
            <a:ext cx="1936750" cy="56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200" spc="-170" dirty="0">
                <a:latin typeface="Source Code Pro"/>
                <a:cs typeface="Source Code Pro"/>
              </a:rPr>
              <a:t>Drs.</a:t>
            </a:r>
            <a:r>
              <a:rPr sz="1200" spc="-484" dirty="0">
                <a:latin typeface="Source Code Pro"/>
                <a:cs typeface="Source Code Pro"/>
              </a:rPr>
              <a:t> </a:t>
            </a:r>
            <a:r>
              <a:rPr sz="1200" spc="-80" dirty="0">
                <a:latin typeface="Source Code Pro"/>
                <a:cs typeface="Source Code Pro"/>
              </a:rPr>
              <a:t>Lee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0" dirty="0">
                <a:latin typeface="Source Code Pro"/>
                <a:cs typeface="Source Code Pro"/>
              </a:rPr>
              <a:t>Rice,</a:t>
            </a:r>
            <a:endParaRPr sz="1200">
              <a:latin typeface="Source Code Pro"/>
              <a:cs typeface="Source Code Pro"/>
            </a:endParaRPr>
          </a:p>
          <a:p>
            <a:pPr marL="12700" marR="5080">
              <a:lnSpc>
                <a:spcPts val="1390"/>
              </a:lnSpc>
              <a:spcBef>
                <a:spcPts val="75"/>
              </a:spcBef>
            </a:pPr>
            <a:r>
              <a:rPr sz="1200" spc="-210" dirty="0">
                <a:latin typeface="Source Code Pro"/>
                <a:cs typeface="Source Code Pro"/>
              </a:rPr>
              <a:t>Phillips</a:t>
            </a:r>
            <a:r>
              <a:rPr sz="1200" spc="-470" dirty="0">
                <a:latin typeface="Source Code Pro"/>
                <a:cs typeface="Source Code Pro"/>
              </a:rPr>
              <a:t> </a:t>
            </a:r>
            <a:r>
              <a:rPr sz="1200" spc="-125" dirty="0">
                <a:latin typeface="Source Code Pro"/>
                <a:cs typeface="Source Code Pro"/>
              </a:rPr>
              <a:t>Harrington,</a:t>
            </a:r>
            <a:r>
              <a:rPr sz="1200" spc="-465" dirty="0">
                <a:latin typeface="Source Code Pro"/>
                <a:cs typeface="Source Code Pro"/>
              </a:rPr>
              <a:t> </a:t>
            </a:r>
            <a:r>
              <a:rPr sz="1200" spc="165" dirty="0">
                <a:latin typeface="Source Code Pro"/>
                <a:cs typeface="Source Code Pro"/>
              </a:rPr>
              <a:t>&amp;</a:t>
            </a:r>
            <a:r>
              <a:rPr sz="1200" spc="-470" dirty="0">
                <a:latin typeface="Source Code Pro"/>
                <a:cs typeface="Source Code Pro"/>
              </a:rPr>
              <a:t> </a:t>
            </a:r>
            <a:r>
              <a:rPr sz="1200" spc="-75" dirty="0">
                <a:latin typeface="Source Code Pro"/>
                <a:cs typeface="Source Code Pro"/>
              </a:rPr>
              <a:t>Fred </a:t>
            </a:r>
            <a:r>
              <a:rPr sz="1200" spc="-10" dirty="0">
                <a:latin typeface="Source Code Pro"/>
                <a:cs typeface="Source Code Pro"/>
              </a:rPr>
              <a:t>Brennan</a:t>
            </a:r>
            <a:endParaRPr sz="1200">
              <a:latin typeface="Source Code Pro"/>
              <a:cs typeface="Source Code Pr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72972" y="4121350"/>
            <a:ext cx="2868295" cy="1275715"/>
            <a:chOff x="7972972" y="4121350"/>
            <a:chExt cx="2868295" cy="1275715"/>
          </a:xfrm>
        </p:grpSpPr>
        <p:sp>
          <p:nvSpPr>
            <p:cNvPr id="9" name="object 9"/>
            <p:cNvSpPr/>
            <p:nvPr/>
          </p:nvSpPr>
          <p:spPr>
            <a:xfrm>
              <a:off x="8894084" y="5393630"/>
              <a:ext cx="1943735" cy="0"/>
            </a:xfrm>
            <a:custGeom>
              <a:avLst/>
              <a:gdLst/>
              <a:ahLst/>
              <a:cxnLst/>
              <a:rect l="l" t="t" r="r" b="b"/>
              <a:pathLst>
                <a:path w="1943734">
                  <a:moveTo>
                    <a:pt x="0" y="0"/>
                  </a:moveTo>
                  <a:lnTo>
                    <a:pt x="1943414" y="1"/>
                  </a:lnTo>
                </a:path>
              </a:pathLst>
            </a:custGeom>
            <a:ln w="635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76147" y="4124525"/>
              <a:ext cx="1577975" cy="353060"/>
            </a:xfrm>
            <a:custGeom>
              <a:avLst/>
              <a:gdLst/>
              <a:ahLst/>
              <a:cxnLst/>
              <a:rect l="l" t="t" r="r" b="b"/>
              <a:pathLst>
                <a:path w="1577975" h="353060">
                  <a:moveTo>
                    <a:pt x="0" y="352548"/>
                  </a:moveTo>
                  <a:lnTo>
                    <a:pt x="1577829" y="0"/>
                  </a:lnTo>
                </a:path>
              </a:pathLst>
            </a:custGeom>
            <a:ln w="635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539426" y="3885692"/>
            <a:ext cx="1443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5" dirty="0">
                <a:latin typeface="Source Code Pro"/>
                <a:cs typeface="Source Code Pro"/>
              </a:rPr>
              <a:t>Atlanta,</a:t>
            </a:r>
            <a:r>
              <a:rPr sz="1200" b="1" spc="-480" dirty="0">
                <a:latin typeface="Source Code Pro"/>
                <a:cs typeface="Source Code Pro"/>
              </a:rPr>
              <a:t> </a:t>
            </a:r>
            <a:r>
              <a:rPr sz="1200" b="1" spc="120" dirty="0">
                <a:latin typeface="Source Code Pro"/>
                <a:cs typeface="Source Code Pro"/>
              </a:rPr>
              <a:t>GA</a:t>
            </a:r>
            <a:r>
              <a:rPr sz="1200" b="1" spc="-475" dirty="0">
                <a:latin typeface="Source Code Pro"/>
                <a:cs typeface="Source Code Pro"/>
              </a:rPr>
              <a:t> </a:t>
            </a:r>
            <a:r>
              <a:rPr sz="1200" b="1" spc="-10" dirty="0">
                <a:latin typeface="Source Code Pro"/>
                <a:cs typeface="Source Code Pro"/>
              </a:rPr>
              <a:t>(n=79)</a:t>
            </a:r>
            <a:endParaRPr sz="1200">
              <a:latin typeface="Source Code Pro"/>
              <a:cs typeface="Source Code Pr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39426" y="4153916"/>
            <a:ext cx="2227580" cy="56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spc="-170" dirty="0">
                <a:latin typeface="Source Code Pro"/>
                <a:cs typeface="Source Code Pro"/>
              </a:rPr>
              <a:t>Drs.</a:t>
            </a:r>
            <a:r>
              <a:rPr sz="1200" spc="-484" dirty="0">
                <a:latin typeface="Source Code Pro"/>
                <a:cs typeface="Source Code Pro"/>
              </a:rPr>
              <a:t> </a:t>
            </a:r>
            <a:r>
              <a:rPr sz="1200" spc="-80" dirty="0">
                <a:latin typeface="Source Code Pro"/>
                <a:cs typeface="Source Code Pro"/>
              </a:rPr>
              <a:t>Lee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0" dirty="0">
                <a:latin typeface="Source Code Pro"/>
                <a:cs typeface="Source Code Pro"/>
              </a:rPr>
              <a:t>Rice,</a:t>
            </a:r>
            <a:endParaRPr sz="1200">
              <a:latin typeface="Source Code Pro"/>
              <a:cs typeface="Source Code Pro"/>
            </a:endParaRPr>
          </a:p>
          <a:p>
            <a:pPr marL="12700" marR="5080">
              <a:lnSpc>
                <a:spcPts val="1420"/>
              </a:lnSpc>
              <a:spcBef>
                <a:spcPts val="40"/>
              </a:spcBef>
            </a:pPr>
            <a:r>
              <a:rPr sz="1200" dirty="0">
                <a:latin typeface="Source Code Pro"/>
                <a:cs typeface="Source Code Pro"/>
              </a:rPr>
              <a:t>Shannon</a:t>
            </a:r>
            <a:r>
              <a:rPr sz="1200" spc="-465" dirty="0">
                <a:latin typeface="Source Code Pro"/>
                <a:cs typeface="Source Code Pro"/>
              </a:rPr>
              <a:t> </a:t>
            </a:r>
            <a:r>
              <a:rPr sz="1200" spc="-150" dirty="0">
                <a:latin typeface="Source Code Pro"/>
                <a:cs typeface="Source Code Pro"/>
              </a:rPr>
              <a:t>Cheffet,</a:t>
            </a:r>
            <a:r>
              <a:rPr sz="1200" spc="-465" dirty="0">
                <a:latin typeface="Source Code Pro"/>
                <a:cs typeface="Source Code Pro"/>
              </a:rPr>
              <a:t> </a:t>
            </a:r>
            <a:r>
              <a:rPr sz="1200" spc="-170" dirty="0">
                <a:latin typeface="Source Code Pro"/>
                <a:cs typeface="Source Code Pro"/>
              </a:rPr>
              <a:t>Alexis</a:t>
            </a:r>
            <a:r>
              <a:rPr sz="1200" spc="-475" dirty="0">
                <a:latin typeface="Source Code Pro"/>
                <a:cs typeface="Source Code Pro"/>
              </a:rPr>
              <a:t> </a:t>
            </a:r>
            <a:r>
              <a:rPr sz="1200" spc="-30" dirty="0">
                <a:latin typeface="Source Code Pro"/>
                <a:cs typeface="Source Code Pro"/>
              </a:rPr>
              <a:t>Okoh, </a:t>
            </a:r>
            <a:r>
              <a:rPr sz="1200" spc="165" dirty="0">
                <a:latin typeface="Source Code Pro"/>
                <a:cs typeface="Source Code Pro"/>
              </a:rPr>
              <a:t>&amp;</a:t>
            </a:r>
            <a:r>
              <a:rPr sz="1200" spc="-475" dirty="0">
                <a:latin typeface="Source Code Pro"/>
                <a:cs typeface="Source Code Pro"/>
              </a:rPr>
              <a:t> </a:t>
            </a:r>
            <a:r>
              <a:rPr sz="1200" spc="-130" dirty="0">
                <a:latin typeface="Source Code Pro"/>
                <a:cs typeface="Source Code Pro"/>
              </a:rPr>
              <a:t>Druenell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0" dirty="0">
                <a:latin typeface="Source Code Pro"/>
                <a:cs typeface="Source Code Pro"/>
              </a:rPr>
              <a:t>Linton</a:t>
            </a:r>
            <a:endParaRPr sz="1200">
              <a:latin typeface="Source Code Pro"/>
              <a:cs typeface="Source Code Pr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553976" y="4124525"/>
            <a:ext cx="1943735" cy="0"/>
          </a:xfrm>
          <a:custGeom>
            <a:avLst/>
            <a:gdLst/>
            <a:ahLst/>
            <a:cxnLst/>
            <a:rect l="l" t="t" r="r" b="b"/>
            <a:pathLst>
              <a:path w="1943734">
                <a:moveTo>
                  <a:pt x="0" y="0"/>
                </a:moveTo>
                <a:lnTo>
                  <a:pt x="1943414" y="1"/>
                </a:lnTo>
              </a:path>
            </a:pathLst>
          </a:custGeom>
          <a:ln w="6350">
            <a:solidFill>
              <a:srgbClr val="C810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83333" y="4854955"/>
            <a:ext cx="14706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85" dirty="0">
                <a:latin typeface="Source Code Pro"/>
                <a:cs typeface="Source Code Pro"/>
              </a:rPr>
              <a:t>Phoenix,</a:t>
            </a:r>
            <a:r>
              <a:rPr sz="1200" b="1" spc="-480" dirty="0">
                <a:latin typeface="Source Code Pro"/>
                <a:cs typeface="Source Code Pro"/>
              </a:rPr>
              <a:t> </a:t>
            </a:r>
            <a:r>
              <a:rPr sz="1200" b="1" spc="60" dirty="0">
                <a:latin typeface="Source Code Pro"/>
                <a:cs typeface="Source Code Pro"/>
              </a:rPr>
              <a:t>AZ</a:t>
            </a:r>
            <a:r>
              <a:rPr sz="1200" b="1" spc="-475" dirty="0">
                <a:latin typeface="Source Code Pro"/>
                <a:cs typeface="Source Code Pro"/>
              </a:rPr>
              <a:t> </a:t>
            </a:r>
            <a:r>
              <a:rPr sz="1200" b="1" spc="-25" dirty="0">
                <a:latin typeface="Source Code Pro"/>
                <a:cs typeface="Source Code Pro"/>
              </a:rPr>
              <a:t>(n=58)</a:t>
            </a:r>
            <a:endParaRPr sz="1200">
              <a:latin typeface="Source Code Pro"/>
              <a:cs typeface="Source Code Pr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49983" y="5120132"/>
            <a:ext cx="1605280" cy="565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631825" algn="r">
              <a:lnSpc>
                <a:spcPct val="97500"/>
              </a:lnSpc>
              <a:spcBef>
                <a:spcPts val="135"/>
              </a:spcBef>
            </a:pPr>
            <a:r>
              <a:rPr sz="1200" spc="-170" dirty="0">
                <a:latin typeface="Source Code Pro"/>
                <a:cs typeface="Source Code Pro"/>
              </a:rPr>
              <a:t>Drs.</a:t>
            </a:r>
            <a:r>
              <a:rPr sz="1200" spc="-484" dirty="0">
                <a:latin typeface="Source Code Pro"/>
                <a:cs typeface="Source Code Pro"/>
              </a:rPr>
              <a:t> </a:t>
            </a:r>
            <a:r>
              <a:rPr sz="1200" spc="-80" dirty="0">
                <a:latin typeface="Source Code Pro"/>
                <a:cs typeface="Source Code Pro"/>
              </a:rPr>
              <a:t>Lee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75" dirty="0">
                <a:latin typeface="Source Code Pro"/>
                <a:cs typeface="Source Code Pro"/>
              </a:rPr>
              <a:t>Rice, </a:t>
            </a:r>
            <a:r>
              <a:rPr sz="1200" spc="-90" dirty="0">
                <a:latin typeface="Source Code Pro"/>
                <a:cs typeface="Source Code Pro"/>
              </a:rPr>
              <a:t>Michael</a:t>
            </a:r>
            <a:r>
              <a:rPr sz="1200" spc="-500" dirty="0">
                <a:latin typeface="Source Code Pro"/>
                <a:cs typeface="Source Code Pro"/>
              </a:rPr>
              <a:t> </a:t>
            </a:r>
            <a:r>
              <a:rPr sz="1200" dirty="0">
                <a:latin typeface="Source Code Pro"/>
                <a:cs typeface="Source Code Pro"/>
              </a:rPr>
              <a:t>Amponsah,</a:t>
            </a:r>
            <a:r>
              <a:rPr sz="1200" spc="-490" dirty="0">
                <a:latin typeface="Source Code Pro"/>
                <a:cs typeface="Source Code Pro"/>
              </a:rPr>
              <a:t> </a:t>
            </a:r>
            <a:r>
              <a:rPr sz="1200" spc="114" dirty="0">
                <a:latin typeface="Source Code Pro"/>
                <a:cs typeface="Source Code Pro"/>
              </a:rPr>
              <a:t>&amp; </a:t>
            </a:r>
            <a:r>
              <a:rPr sz="1200" spc="-80" dirty="0">
                <a:latin typeface="Source Code Pro"/>
                <a:cs typeface="Source Code Pro"/>
              </a:rPr>
              <a:t>David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0" dirty="0">
                <a:latin typeface="Source Code Pro"/>
                <a:cs typeface="Source Code Pro"/>
              </a:rPr>
              <a:t>Carfagno</a:t>
            </a:r>
            <a:endParaRPr sz="1200">
              <a:latin typeface="Source Code Pro"/>
              <a:cs typeface="Source Code Pro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357059" y="4510288"/>
            <a:ext cx="2284730" cy="585470"/>
            <a:chOff x="1357059" y="4510288"/>
            <a:chExt cx="2284730" cy="585470"/>
          </a:xfrm>
        </p:grpSpPr>
        <p:sp>
          <p:nvSpPr>
            <p:cNvPr id="17" name="object 17"/>
            <p:cNvSpPr/>
            <p:nvPr/>
          </p:nvSpPr>
          <p:spPr>
            <a:xfrm>
              <a:off x="1360234" y="5092018"/>
              <a:ext cx="1943735" cy="0"/>
            </a:xfrm>
            <a:custGeom>
              <a:avLst/>
              <a:gdLst/>
              <a:ahLst/>
              <a:cxnLst/>
              <a:rect l="l" t="t" r="r" b="b"/>
              <a:pathLst>
                <a:path w="1943735">
                  <a:moveTo>
                    <a:pt x="0" y="0"/>
                  </a:moveTo>
                  <a:lnTo>
                    <a:pt x="1943414" y="1"/>
                  </a:lnTo>
                </a:path>
              </a:pathLst>
            </a:custGeom>
            <a:ln w="635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03648" y="4513463"/>
              <a:ext cx="335280" cy="568960"/>
            </a:xfrm>
            <a:custGeom>
              <a:avLst/>
              <a:gdLst/>
              <a:ahLst/>
              <a:cxnLst/>
              <a:rect l="l" t="t" r="r" b="b"/>
              <a:pathLst>
                <a:path w="335279" h="568960">
                  <a:moveTo>
                    <a:pt x="334787" y="0"/>
                  </a:moveTo>
                  <a:lnTo>
                    <a:pt x="0" y="568612"/>
                  </a:lnTo>
                </a:path>
              </a:pathLst>
            </a:custGeom>
            <a:ln w="635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447223" y="5217667"/>
            <a:ext cx="13138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65" dirty="0">
                <a:latin typeface="Source Code Pro"/>
                <a:cs typeface="Source Code Pro"/>
              </a:rPr>
              <a:t>Dallas,</a:t>
            </a:r>
            <a:r>
              <a:rPr sz="1200" b="1" spc="-440" dirty="0">
                <a:latin typeface="Source Code Pro"/>
                <a:cs typeface="Source Code Pro"/>
              </a:rPr>
              <a:t> </a:t>
            </a:r>
            <a:r>
              <a:rPr sz="1200" b="1" dirty="0">
                <a:latin typeface="Source Code Pro"/>
                <a:cs typeface="Source Code Pro"/>
              </a:rPr>
              <a:t>TX</a:t>
            </a:r>
            <a:r>
              <a:rPr sz="1200" b="1" spc="-434" dirty="0">
                <a:latin typeface="Source Code Pro"/>
                <a:cs typeface="Source Code Pro"/>
              </a:rPr>
              <a:t> </a:t>
            </a:r>
            <a:r>
              <a:rPr sz="1200" b="1" spc="-25" dirty="0">
                <a:latin typeface="Source Code Pro"/>
                <a:cs typeface="Source Code Pro"/>
              </a:rPr>
              <a:t>(n=58)</a:t>
            </a:r>
            <a:endParaRPr sz="1200">
              <a:latin typeface="Source Code Pro"/>
              <a:cs typeface="Source Code Pr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83760" y="5485891"/>
            <a:ext cx="1078865" cy="56197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104775" algn="just">
              <a:lnSpc>
                <a:spcPts val="1390"/>
              </a:lnSpc>
              <a:spcBef>
                <a:spcPts val="185"/>
              </a:spcBef>
            </a:pPr>
            <a:r>
              <a:rPr sz="1200" spc="-325" dirty="0">
                <a:latin typeface="Source Code Pro"/>
                <a:cs typeface="Source Code Pro"/>
              </a:rPr>
              <a:t>Drs.</a:t>
            </a:r>
            <a:r>
              <a:rPr sz="1200" spc="140" dirty="0">
                <a:latin typeface="Source Code Pro"/>
                <a:cs typeface="Source Code Pro"/>
              </a:rPr>
              <a:t> </a:t>
            </a:r>
            <a:r>
              <a:rPr sz="1200" spc="-280" dirty="0">
                <a:latin typeface="Source Code Pro"/>
                <a:cs typeface="Source Code Pro"/>
              </a:rPr>
              <a:t>Lee</a:t>
            </a:r>
            <a:r>
              <a:rPr sz="1200" spc="114" dirty="0">
                <a:latin typeface="Source Code Pro"/>
                <a:cs typeface="Source Code Pro"/>
              </a:rPr>
              <a:t> </a:t>
            </a:r>
            <a:r>
              <a:rPr sz="1200" spc="-175" dirty="0">
                <a:latin typeface="Source Code Pro"/>
                <a:cs typeface="Source Code Pro"/>
              </a:rPr>
              <a:t>Rice, </a:t>
            </a:r>
            <a:r>
              <a:rPr sz="1200" spc="-90" dirty="0">
                <a:latin typeface="Source Code Pro"/>
                <a:cs typeface="Source Code Pro"/>
              </a:rPr>
              <a:t>Mehul</a:t>
            </a:r>
            <a:r>
              <a:rPr sz="1200" spc="-75" dirty="0">
                <a:latin typeface="Source Code Pro"/>
                <a:cs typeface="Source Code Pro"/>
              </a:rPr>
              <a:t> </a:t>
            </a:r>
            <a:r>
              <a:rPr sz="1200" spc="-280" dirty="0">
                <a:latin typeface="Source Code Pro"/>
                <a:cs typeface="Source Code Pro"/>
              </a:rPr>
              <a:t>Patel,</a:t>
            </a:r>
            <a:r>
              <a:rPr sz="1200" spc="95" dirty="0">
                <a:latin typeface="Source Code Pro"/>
                <a:cs typeface="Source Code Pro"/>
              </a:rPr>
              <a:t> </a:t>
            </a:r>
            <a:r>
              <a:rPr sz="1200" spc="114" dirty="0">
                <a:latin typeface="Source Code Pro"/>
                <a:cs typeface="Source Code Pro"/>
              </a:rPr>
              <a:t>&amp; </a:t>
            </a:r>
            <a:r>
              <a:rPr sz="1200" spc="-80" dirty="0">
                <a:latin typeface="Source Code Pro"/>
                <a:cs typeface="Source Code Pro"/>
              </a:rPr>
              <a:t>Robert</a:t>
            </a:r>
            <a:r>
              <a:rPr sz="1200" spc="-475" dirty="0">
                <a:latin typeface="Source Code Pro"/>
                <a:cs typeface="Source Code Pro"/>
              </a:rPr>
              <a:t> </a:t>
            </a:r>
            <a:r>
              <a:rPr sz="1200" spc="-45" dirty="0">
                <a:latin typeface="Source Code Pro"/>
                <a:cs typeface="Source Code Pro"/>
              </a:rPr>
              <a:t>Dimeff</a:t>
            </a:r>
            <a:endParaRPr sz="1200">
              <a:latin typeface="Source Code Pro"/>
              <a:cs typeface="Source Code Pro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568358" y="2568602"/>
            <a:ext cx="6350000" cy="2973070"/>
            <a:chOff x="3568358" y="2568602"/>
            <a:chExt cx="6350000" cy="2973070"/>
          </a:xfrm>
        </p:grpSpPr>
        <p:sp>
          <p:nvSpPr>
            <p:cNvPr id="22" name="object 22"/>
            <p:cNvSpPr/>
            <p:nvPr/>
          </p:nvSpPr>
          <p:spPr>
            <a:xfrm>
              <a:off x="3571533" y="5455183"/>
              <a:ext cx="1238885" cy="0"/>
            </a:xfrm>
            <a:custGeom>
              <a:avLst/>
              <a:gdLst/>
              <a:ahLst/>
              <a:cxnLst/>
              <a:rect l="l" t="t" r="r" b="b"/>
              <a:pathLst>
                <a:path w="1238885">
                  <a:moveTo>
                    <a:pt x="0" y="0"/>
                  </a:moveTo>
                  <a:lnTo>
                    <a:pt x="1238842" y="1"/>
                  </a:lnTo>
                </a:path>
              </a:pathLst>
            </a:custGeom>
            <a:ln w="635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810375" y="4808970"/>
              <a:ext cx="1138555" cy="646430"/>
            </a:xfrm>
            <a:custGeom>
              <a:avLst/>
              <a:gdLst/>
              <a:ahLst/>
              <a:cxnLst/>
              <a:rect l="l" t="t" r="r" b="b"/>
              <a:pathLst>
                <a:path w="1138554" h="646429">
                  <a:moveTo>
                    <a:pt x="1137938" y="0"/>
                  </a:moveTo>
                  <a:lnTo>
                    <a:pt x="0" y="646213"/>
                  </a:lnTo>
                </a:path>
              </a:pathLst>
            </a:custGeom>
            <a:ln w="635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454458" y="5393631"/>
              <a:ext cx="440055" cy="144780"/>
            </a:xfrm>
            <a:custGeom>
              <a:avLst/>
              <a:gdLst/>
              <a:ahLst/>
              <a:cxnLst/>
              <a:rect l="l" t="t" r="r" b="b"/>
              <a:pathLst>
                <a:path w="440054" h="144779">
                  <a:moveTo>
                    <a:pt x="0" y="144270"/>
                  </a:moveTo>
                  <a:lnTo>
                    <a:pt x="439625" y="0"/>
                  </a:lnTo>
                </a:path>
              </a:pathLst>
            </a:custGeom>
            <a:ln w="635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330623" y="2571777"/>
              <a:ext cx="2584450" cy="464184"/>
            </a:xfrm>
            <a:custGeom>
              <a:avLst/>
              <a:gdLst/>
              <a:ahLst/>
              <a:cxnLst/>
              <a:rect l="l" t="t" r="r" b="b"/>
              <a:pathLst>
                <a:path w="2584450" h="464185">
                  <a:moveTo>
                    <a:pt x="0" y="463656"/>
                  </a:moveTo>
                  <a:lnTo>
                    <a:pt x="2584318" y="0"/>
                  </a:lnTo>
                </a:path>
              </a:pathLst>
            </a:custGeom>
            <a:ln w="6350">
              <a:solidFill>
                <a:srgbClr val="C810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9900391" y="2334259"/>
            <a:ext cx="1395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95" dirty="0">
                <a:latin typeface="Source Code Pro"/>
                <a:cs typeface="Source Code Pro"/>
              </a:rPr>
              <a:t>Chicago,</a:t>
            </a:r>
            <a:r>
              <a:rPr sz="1200" b="1" spc="-484" dirty="0">
                <a:latin typeface="Source Code Pro"/>
                <a:cs typeface="Source Code Pro"/>
              </a:rPr>
              <a:t> </a:t>
            </a:r>
            <a:r>
              <a:rPr sz="1200" b="1" spc="-210" dirty="0">
                <a:latin typeface="Source Code Pro"/>
                <a:cs typeface="Source Code Pro"/>
              </a:rPr>
              <a:t>IL</a:t>
            </a:r>
            <a:r>
              <a:rPr sz="1200" b="1" spc="-484" dirty="0">
                <a:latin typeface="Source Code Pro"/>
                <a:cs typeface="Source Code Pro"/>
              </a:rPr>
              <a:t> </a:t>
            </a:r>
            <a:r>
              <a:rPr sz="1200" b="1" spc="-20" dirty="0">
                <a:latin typeface="Source Code Pro"/>
                <a:cs typeface="Source Code Pro"/>
              </a:rPr>
              <a:t>(n=56)</a:t>
            </a:r>
            <a:endParaRPr sz="1200">
              <a:latin typeface="Source Code Pro"/>
              <a:cs typeface="Source Code Pr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900391" y="2602484"/>
            <a:ext cx="1450975" cy="56197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5"/>
              </a:spcBef>
            </a:pPr>
            <a:r>
              <a:rPr sz="1200" spc="-170" dirty="0">
                <a:latin typeface="Source Code Pro"/>
                <a:cs typeface="Source Code Pro"/>
              </a:rPr>
              <a:t>Drs.</a:t>
            </a:r>
            <a:r>
              <a:rPr sz="1200" spc="-484" dirty="0">
                <a:latin typeface="Source Code Pro"/>
                <a:cs typeface="Source Code Pro"/>
              </a:rPr>
              <a:t> </a:t>
            </a:r>
            <a:r>
              <a:rPr sz="1200" spc="-80" dirty="0">
                <a:latin typeface="Source Code Pro"/>
                <a:cs typeface="Source Code Pro"/>
              </a:rPr>
              <a:t>Lee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0" dirty="0">
                <a:latin typeface="Source Code Pro"/>
                <a:cs typeface="Source Code Pro"/>
              </a:rPr>
              <a:t>Rice, </a:t>
            </a:r>
            <a:r>
              <a:rPr sz="1200" spc="-195" dirty="0">
                <a:latin typeface="Source Code Pro"/>
                <a:cs typeface="Source Code Pro"/>
              </a:rPr>
              <a:t>Clifford</a:t>
            </a:r>
            <a:r>
              <a:rPr sz="1200" spc="-430" dirty="0">
                <a:latin typeface="Source Code Pro"/>
                <a:cs typeface="Source Code Pro"/>
              </a:rPr>
              <a:t> </a:t>
            </a:r>
            <a:r>
              <a:rPr sz="1200" spc="-125" dirty="0">
                <a:latin typeface="Source Code Pro"/>
                <a:cs typeface="Source Code Pro"/>
              </a:rPr>
              <a:t>Kavinsky,</a:t>
            </a:r>
            <a:r>
              <a:rPr sz="1200" spc="-434" dirty="0">
                <a:latin typeface="Source Code Pro"/>
                <a:cs typeface="Source Code Pro"/>
              </a:rPr>
              <a:t> </a:t>
            </a:r>
            <a:r>
              <a:rPr sz="1200" spc="114" dirty="0">
                <a:latin typeface="Source Code Pro"/>
                <a:cs typeface="Source Code Pro"/>
              </a:rPr>
              <a:t>&amp; </a:t>
            </a:r>
            <a:r>
              <a:rPr sz="1200" spc="-55" dirty="0">
                <a:latin typeface="Source Code Pro"/>
                <a:cs typeface="Source Code Pro"/>
              </a:rPr>
              <a:t>Marlon</a:t>
            </a:r>
            <a:r>
              <a:rPr sz="1200" spc="-450" dirty="0">
                <a:latin typeface="Source Code Pro"/>
                <a:cs typeface="Source Code Pro"/>
              </a:rPr>
              <a:t> </a:t>
            </a:r>
            <a:r>
              <a:rPr sz="1200" spc="-10" dirty="0">
                <a:latin typeface="Source Code Pro"/>
                <a:cs typeface="Source Code Pro"/>
              </a:rPr>
              <a:t>Everett</a:t>
            </a:r>
            <a:endParaRPr sz="1200">
              <a:latin typeface="Source Code Pro"/>
              <a:cs typeface="Source Code Pro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914940" y="2571776"/>
            <a:ext cx="1943735" cy="0"/>
          </a:xfrm>
          <a:custGeom>
            <a:avLst/>
            <a:gdLst/>
            <a:ahLst/>
            <a:cxnLst/>
            <a:rect l="l" t="t" r="r" b="b"/>
            <a:pathLst>
              <a:path w="1943734">
                <a:moveTo>
                  <a:pt x="0" y="0"/>
                </a:moveTo>
                <a:lnTo>
                  <a:pt x="1943414" y="1"/>
                </a:lnTo>
              </a:path>
            </a:pathLst>
          </a:custGeom>
          <a:ln w="6350">
            <a:solidFill>
              <a:srgbClr val="C810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422818" y="5281676"/>
            <a:ext cx="15011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5" dirty="0">
                <a:latin typeface="Source Code Pro"/>
                <a:cs typeface="Source Code Pro"/>
              </a:rPr>
              <a:t>Houston,</a:t>
            </a:r>
            <a:r>
              <a:rPr sz="1200" b="1" spc="-455" dirty="0">
                <a:latin typeface="Source Code Pro"/>
                <a:cs typeface="Source Code Pro"/>
              </a:rPr>
              <a:t> </a:t>
            </a:r>
            <a:r>
              <a:rPr sz="1200" b="1" dirty="0">
                <a:latin typeface="Source Code Pro"/>
                <a:cs typeface="Source Code Pro"/>
              </a:rPr>
              <a:t>TX</a:t>
            </a:r>
            <a:r>
              <a:rPr sz="1200" b="1" spc="-430" dirty="0">
                <a:latin typeface="Source Code Pro"/>
                <a:cs typeface="Source Code Pro"/>
              </a:rPr>
              <a:t> </a:t>
            </a:r>
            <a:r>
              <a:rPr sz="1200" b="1" spc="-20" dirty="0">
                <a:latin typeface="Source Code Pro"/>
                <a:cs typeface="Source Code Pro"/>
              </a:rPr>
              <a:t>(n=59)</a:t>
            </a:r>
            <a:endParaRPr sz="1200">
              <a:latin typeface="Source Code Pro"/>
              <a:cs typeface="Source Code Pr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22818" y="5549900"/>
            <a:ext cx="1311275" cy="56197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390"/>
              </a:lnSpc>
              <a:spcBef>
                <a:spcPts val="185"/>
              </a:spcBef>
            </a:pPr>
            <a:r>
              <a:rPr sz="1200" spc="-170" dirty="0">
                <a:latin typeface="Source Code Pro"/>
                <a:cs typeface="Source Code Pro"/>
              </a:rPr>
              <a:t>Drs.</a:t>
            </a:r>
            <a:r>
              <a:rPr sz="1200" spc="-484" dirty="0">
                <a:latin typeface="Source Code Pro"/>
                <a:cs typeface="Source Code Pro"/>
              </a:rPr>
              <a:t> </a:t>
            </a:r>
            <a:r>
              <a:rPr sz="1200" spc="-80" dirty="0">
                <a:latin typeface="Source Code Pro"/>
                <a:cs typeface="Source Code Pro"/>
              </a:rPr>
              <a:t>Lee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0" dirty="0">
                <a:latin typeface="Source Code Pro"/>
                <a:cs typeface="Source Code Pro"/>
              </a:rPr>
              <a:t>Rice, Mehul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85" dirty="0">
                <a:latin typeface="Source Code Pro"/>
                <a:cs typeface="Source Code Pro"/>
              </a:rPr>
              <a:t>Patel,</a:t>
            </a:r>
            <a:r>
              <a:rPr sz="1200" spc="-470" dirty="0">
                <a:latin typeface="Source Code Pro"/>
                <a:cs typeface="Source Code Pro"/>
              </a:rPr>
              <a:t> </a:t>
            </a:r>
            <a:r>
              <a:rPr sz="1200" spc="114" dirty="0">
                <a:latin typeface="Source Code Pro"/>
                <a:cs typeface="Source Code Pro"/>
              </a:rPr>
              <a:t>&amp; </a:t>
            </a:r>
            <a:r>
              <a:rPr sz="1200" spc="-80" dirty="0">
                <a:latin typeface="Source Code Pro"/>
                <a:cs typeface="Source Code Pro"/>
              </a:rPr>
              <a:t>David</a:t>
            </a:r>
            <a:r>
              <a:rPr sz="1200" spc="-480" dirty="0">
                <a:latin typeface="Source Code Pro"/>
                <a:cs typeface="Source Code Pro"/>
              </a:rPr>
              <a:t> </a:t>
            </a:r>
            <a:r>
              <a:rPr sz="1200" spc="-130" dirty="0">
                <a:latin typeface="Source Code Pro"/>
                <a:cs typeface="Source Code Pro"/>
              </a:rPr>
              <a:t>Braunreiter</a:t>
            </a:r>
            <a:endParaRPr sz="1200">
              <a:latin typeface="Source Code Pro"/>
              <a:cs typeface="Source Code Pro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378458" y="5519160"/>
            <a:ext cx="1238885" cy="0"/>
          </a:xfrm>
          <a:custGeom>
            <a:avLst/>
            <a:gdLst/>
            <a:ahLst/>
            <a:cxnLst/>
            <a:rect l="l" t="t" r="r" b="b"/>
            <a:pathLst>
              <a:path w="1238884">
                <a:moveTo>
                  <a:pt x="0" y="0"/>
                </a:moveTo>
                <a:lnTo>
                  <a:pt x="1238842" y="1"/>
                </a:lnTo>
              </a:path>
            </a:pathLst>
          </a:custGeom>
          <a:ln w="6350">
            <a:solidFill>
              <a:srgbClr val="C810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889610" y="6426708"/>
            <a:ext cx="66897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2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events</a:t>
            </a:r>
            <a:r>
              <a:rPr sz="1400" spc="-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held</a:t>
            </a:r>
            <a:r>
              <a:rPr sz="1400" spc="-1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in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Irvine</a:t>
            </a:r>
            <a:r>
              <a:rPr sz="1400" spc="-1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with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same</a:t>
            </a:r>
            <a:r>
              <a:rPr sz="1400" spc="-1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PIs:</a:t>
            </a:r>
            <a:r>
              <a:rPr sz="1400" spc="-1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1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pilot</a:t>
            </a:r>
            <a:r>
              <a:rPr sz="1400" spc="-1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event</a:t>
            </a:r>
            <a:r>
              <a:rPr sz="1400" spc="-1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(n=22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),</a:t>
            </a:r>
            <a:r>
              <a:rPr sz="1400" spc="-1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1</a:t>
            </a:r>
            <a:r>
              <a:rPr sz="1400" spc="-1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screening</a:t>
            </a:r>
            <a:r>
              <a:rPr sz="1400" spc="-1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event</a:t>
            </a:r>
            <a:r>
              <a:rPr sz="1400" spc="-10" dirty="0">
                <a:latin typeface="Segoe UI"/>
                <a:cs typeface="Segoe UI"/>
              </a:rPr>
              <a:t> (n=47)</a:t>
            </a:r>
            <a:endParaRPr sz="1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93801" y="1210944"/>
          <a:ext cx="11480800" cy="5043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6445">
                <a:tc>
                  <a:txBody>
                    <a:bodyPr/>
                    <a:lstStyle/>
                    <a:p>
                      <a:pPr marL="403860" marR="128270" indent="-267970">
                        <a:lnSpc>
                          <a:spcPct val="101800"/>
                        </a:lnSpc>
                        <a:spcBef>
                          <a:spcPts val="240"/>
                        </a:spcBef>
                      </a:pPr>
                      <a:r>
                        <a:rPr sz="22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HTN</a:t>
                      </a:r>
                      <a:r>
                        <a:rPr sz="2200" b="1" spc="-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Prevalence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and</a:t>
                      </a:r>
                      <a:r>
                        <a:rPr sz="2200" b="1" spc="-2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Control</a:t>
                      </a:r>
                      <a:endParaRPr sz="2200">
                        <a:latin typeface="Segoe UI"/>
                        <a:cs typeface="Segoe U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Numerator</a:t>
                      </a:r>
                      <a:endParaRPr sz="2200">
                        <a:latin typeface="Segoe UI"/>
                        <a:cs typeface="Segoe UI"/>
                      </a:endParaRPr>
                    </a:p>
                  </a:txBody>
                  <a:tcPr marL="0" marR="0" marT="203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Denominator</a:t>
                      </a:r>
                      <a:endParaRPr sz="2200">
                        <a:latin typeface="Segoe UI"/>
                        <a:cs typeface="Segoe UI"/>
                      </a:endParaRPr>
                    </a:p>
                  </a:txBody>
                  <a:tcPr marL="0" marR="0" marT="203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0E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6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Segoe UI"/>
                          <a:cs typeface="Segoe UI"/>
                        </a:rPr>
                        <a:t>Prevalence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1B4DB">
                        <a:alpha val="497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90246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2000" dirty="0">
                          <a:latin typeface="Segoe UI"/>
                          <a:cs typeface="Segoe UI"/>
                        </a:rPr>
                        <a:t>Participants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with</a:t>
                      </a:r>
                      <a:r>
                        <a:rPr sz="20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a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history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of</a:t>
                      </a:r>
                      <a:r>
                        <a:rPr sz="20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spc="-25" dirty="0">
                          <a:latin typeface="Segoe UI"/>
                          <a:cs typeface="Segoe UI"/>
                        </a:rPr>
                        <a:t>HTN </a:t>
                      </a:r>
                      <a:r>
                        <a:rPr sz="2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OR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marL="91440" marR="132524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Segoe UI"/>
                          <a:cs typeface="Segoe UI"/>
                        </a:rPr>
                        <a:t>with</a:t>
                      </a:r>
                      <a:r>
                        <a:rPr sz="20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a</a:t>
                      </a:r>
                      <a:r>
                        <a:rPr sz="20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BP</a:t>
                      </a:r>
                      <a:r>
                        <a:rPr sz="200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≥130/80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mmHg</a:t>
                      </a:r>
                      <a:r>
                        <a:rPr sz="20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at</a:t>
                      </a:r>
                      <a:r>
                        <a:rPr sz="20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spc="-10" dirty="0">
                          <a:latin typeface="Segoe UI"/>
                          <a:cs typeface="Segoe UI"/>
                        </a:rPr>
                        <a:t>screening </a:t>
                      </a:r>
                      <a:r>
                        <a:rPr sz="2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OR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Segoe UI"/>
                          <a:cs typeface="Segoe UI"/>
                        </a:rPr>
                        <a:t>reported</a:t>
                      </a:r>
                      <a:r>
                        <a:rPr sz="200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taking</a:t>
                      </a:r>
                      <a:r>
                        <a:rPr sz="200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medication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used</a:t>
                      </a:r>
                      <a:r>
                        <a:rPr sz="200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to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treat</a:t>
                      </a:r>
                      <a:r>
                        <a:rPr sz="200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spc="-25" dirty="0">
                          <a:latin typeface="Segoe UI"/>
                          <a:cs typeface="Segoe UI"/>
                        </a:rPr>
                        <a:t>HTN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933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1B4DB">
                        <a:alpha val="497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Segoe UI"/>
                          <a:cs typeface="Segoe UI"/>
                        </a:rPr>
                        <a:t>All</a:t>
                      </a:r>
                      <a:r>
                        <a:rPr sz="2000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screened</a:t>
                      </a:r>
                      <a:r>
                        <a:rPr sz="2000" spc="-6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spc="-10" dirty="0">
                          <a:latin typeface="Segoe UI"/>
                          <a:cs typeface="Segoe UI"/>
                        </a:rPr>
                        <a:t>participants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1B4DB">
                        <a:alpha val="497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2000" b="1" spc="-10" dirty="0">
                          <a:latin typeface="Segoe UI"/>
                          <a:cs typeface="Segoe UI"/>
                        </a:rPr>
                        <a:t>Unaware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2120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C492">
                        <a:alpha val="697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0299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000" dirty="0">
                          <a:latin typeface="Segoe UI"/>
                          <a:cs typeface="Segoe UI"/>
                        </a:rPr>
                        <a:t>Participants</a:t>
                      </a:r>
                      <a:r>
                        <a:rPr sz="200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with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a</a:t>
                      </a:r>
                      <a:r>
                        <a:rPr sz="200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BP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≥130/80</a:t>
                      </a:r>
                      <a:r>
                        <a:rPr sz="200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mmHg</a:t>
                      </a:r>
                      <a:r>
                        <a:rPr sz="200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spc="-25" dirty="0">
                          <a:latin typeface="Segoe UI"/>
                          <a:cs typeface="Segoe UI"/>
                        </a:rPr>
                        <a:t>at </a:t>
                      </a:r>
                      <a:r>
                        <a:rPr sz="2000" spc="-10" dirty="0">
                          <a:latin typeface="Segoe UI"/>
                          <a:cs typeface="Segoe UI"/>
                        </a:rPr>
                        <a:t>screening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C492">
                        <a:alpha val="697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35915" marR="266700" indent="-6096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000" dirty="0">
                          <a:latin typeface="Segoe UI"/>
                          <a:cs typeface="Segoe UI"/>
                        </a:rPr>
                        <a:t>Participants</a:t>
                      </a:r>
                      <a:r>
                        <a:rPr sz="200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who</a:t>
                      </a:r>
                      <a:r>
                        <a:rPr sz="2000" spc="-4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did</a:t>
                      </a:r>
                      <a:r>
                        <a:rPr sz="200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not</a:t>
                      </a:r>
                      <a:r>
                        <a:rPr sz="2000" u="none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u="none" dirty="0">
                          <a:latin typeface="Segoe UI"/>
                          <a:cs typeface="Segoe UI"/>
                        </a:rPr>
                        <a:t>report</a:t>
                      </a:r>
                      <a:r>
                        <a:rPr sz="2000" u="none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u="none" dirty="0">
                          <a:latin typeface="Segoe UI"/>
                          <a:cs typeface="Segoe UI"/>
                        </a:rPr>
                        <a:t>a</a:t>
                      </a:r>
                      <a:r>
                        <a:rPr sz="2000" u="none" spc="-1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u="none" dirty="0">
                          <a:latin typeface="Segoe UI"/>
                          <a:cs typeface="Segoe UI"/>
                        </a:rPr>
                        <a:t>history</a:t>
                      </a:r>
                      <a:r>
                        <a:rPr sz="2000" u="none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u="none" dirty="0">
                          <a:latin typeface="Segoe UI"/>
                          <a:cs typeface="Segoe UI"/>
                        </a:rPr>
                        <a:t>of</a:t>
                      </a:r>
                      <a:r>
                        <a:rPr sz="2000" u="none" spc="-1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u="none" spc="-25" dirty="0">
                          <a:latin typeface="Segoe UI"/>
                          <a:cs typeface="Segoe UI"/>
                        </a:rPr>
                        <a:t>HTN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8C492">
                        <a:alpha val="697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1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Segoe UI"/>
                          <a:cs typeface="Segoe UI"/>
                        </a:rPr>
                        <a:t>Uncontrolled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8A8E">
                        <a:alpha val="501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90246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2000" dirty="0">
                          <a:latin typeface="Segoe UI"/>
                          <a:cs typeface="Segoe UI"/>
                        </a:rPr>
                        <a:t>Participants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with</a:t>
                      </a:r>
                      <a:r>
                        <a:rPr sz="20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a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history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of</a:t>
                      </a:r>
                      <a:r>
                        <a:rPr sz="20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spc="-25" dirty="0">
                          <a:latin typeface="Segoe UI"/>
                          <a:cs typeface="Segoe UI"/>
                        </a:rPr>
                        <a:t>HTN </a:t>
                      </a:r>
                      <a:r>
                        <a:rPr sz="20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Segoe UI"/>
                          <a:cs typeface="Segoe UI"/>
                        </a:rPr>
                        <a:t>AND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Segoe UI"/>
                          <a:cs typeface="Segoe UI"/>
                        </a:rPr>
                        <a:t>with</a:t>
                      </a:r>
                      <a:r>
                        <a:rPr sz="2000" spc="-2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a</a:t>
                      </a:r>
                      <a:r>
                        <a:rPr sz="20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BP</a:t>
                      </a:r>
                      <a:r>
                        <a:rPr sz="2000" spc="-2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≥130/80</a:t>
                      </a:r>
                      <a:r>
                        <a:rPr sz="2000" spc="-3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mmHg</a:t>
                      </a:r>
                      <a:r>
                        <a:rPr sz="20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at</a:t>
                      </a:r>
                      <a:r>
                        <a:rPr sz="2000" spc="-3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spc="-10" dirty="0">
                          <a:latin typeface="Segoe UI"/>
                          <a:cs typeface="Segoe UI"/>
                        </a:rPr>
                        <a:t>screening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8A8E">
                        <a:alpha val="501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Segoe UI"/>
                          <a:cs typeface="Segoe UI"/>
                        </a:rPr>
                        <a:t>Prevalence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68A8E">
                        <a:alpha val="501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2000" b="1" spc="-10" dirty="0">
                          <a:latin typeface="Segoe UI"/>
                          <a:cs typeface="Segoe UI"/>
                        </a:rPr>
                        <a:t>Controlled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4D4A1">
                        <a:alpha val="697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17475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000" dirty="0">
                          <a:latin typeface="Segoe UI"/>
                          <a:cs typeface="Segoe UI"/>
                        </a:rPr>
                        <a:t>Participants</a:t>
                      </a:r>
                      <a:r>
                        <a:rPr sz="200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with</a:t>
                      </a:r>
                      <a:r>
                        <a:rPr sz="2000" spc="-4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a</a:t>
                      </a:r>
                      <a:r>
                        <a:rPr sz="200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BP&lt;130/80</a:t>
                      </a:r>
                      <a:r>
                        <a:rPr sz="2000" spc="-55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dirty="0">
                          <a:latin typeface="Segoe UI"/>
                          <a:cs typeface="Segoe UI"/>
                        </a:rPr>
                        <a:t>mmHg</a:t>
                      </a:r>
                      <a:r>
                        <a:rPr sz="2000" spc="-50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spc="-25" dirty="0">
                          <a:latin typeface="Segoe UI"/>
                          <a:cs typeface="Segoe UI"/>
                        </a:rPr>
                        <a:t>at </a:t>
                      </a:r>
                      <a:r>
                        <a:rPr sz="2000" spc="-10" dirty="0">
                          <a:latin typeface="Segoe UI"/>
                          <a:cs typeface="Segoe UI"/>
                        </a:rPr>
                        <a:t>screening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4D4A1">
                        <a:alpha val="697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2000" spc="-10" dirty="0">
                          <a:latin typeface="Segoe UI"/>
                          <a:cs typeface="Segoe UI"/>
                        </a:rPr>
                        <a:t>Prevalence</a:t>
                      </a:r>
                      <a:endParaRPr sz="2000">
                        <a:latin typeface="Segoe UI"/>
                        <a:cs typeface="Segoe UI"/>
                      </a:endParaRPr>
                    </a:p>
                  </a:txBody>
                  <a:tcPr marL="0" marR="0" marT="187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4D4A1">
                        <a:alpha val="697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84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spc="-114" dirty="0"/>
              <a:t>Study</a:t>
            </a:r>
            <a:r>
              <a:rPr sz="3700" spc="-1530" dirty="0"/>
              <a:t> </a:t>
            </a:r>
            <a:r>
              <a:rPr sz="3700" spc="-440" dirty="0"/>
              <a:t>Definitions:</a:t>
            </a:r>
            <a:r>
              <a:rPr sz="3700" spc="-1530" dirty="0"/>
              <a:t> </a:t>
            </a:r>
            <a:r>
              <a:rPr sz="3700" spc="434" dirty="0"/>
              <a:t>HTN</a:t>
            </a:r>
            <a:r>
              <a:rPr sz="3700" spc="-1535" dirty="0"/>
              <a:t> </a:t>
            </a:r>
            <a:r>
              <a:rPr sz="3700" spc="-229" dirty="0"/>
              <a:t>Prevalence</a:t>
            </a:r>
            <a:r>
              <a:rPr sz="3700" spc="-1525" dirty="0"/>
              <a:t> </a:t>
            </a:r>
            <a:r>
              <a:rPr sz="3700" spc="85" dirty="0"/>
              <a:t>and</a:t>
            </a:r>
            <a:r>
              <a:rPr sz="3700" spc="-1530" dirty="0"/>
              <a:t> </a:t>
            </a:r>
            <a:r>
              <a:rPr sz="3700" spc="-290" dirty="0"/>
              <a:t>Control</a:t>
            </a:r>
            <a:endParaRPr sz="3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84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spc="-114" dirty="0"/>
              <a:t>Study</a:t>
            </a:r>
            <a:r>
              <a:rPr sz="3700" spc="-1475" dirty="0"/>
              <a:t> </a:t>
            </a:r>
            <a:r>
              <a:rPr sz="3700" spc="-440" dirty="0"/>
              <a:t>Definitions:</a:t>
            </a:r>
            <a:r>
              <a:rPr sz="3700" spc="-1480" dirty="0"/>
              <a:t> </a:t>
            </a:r>
            <a:r>
              <a:rPr sz="3700" dirty="0"/>
              <a:t>Abnormal</a:t>
            </a:r>
            <a:r>
              <a:rPr sz="3700" spc="-1475" dirty="0"/>
              <a:t> </a:t>
            </a:r>
            <a:r>
              <a:rPr sz="3700" spc="250" dirty="0"/>
              <a:t>EKG</a:t>
            </a:r>
            <a:r>
              <a:rPr sz="3700" spc="-1480" dirty="0"/>
              <a:t> </a:t>
            </a:r>
            <a:r>
              <a:rPr sz="3700" spc="85" dirty="0"/>
              <a:t>and</a:t>
            </a:r>
            <a:r>
              <a:rPr sz="3700" spc="-1475" dirty="0"/>
              <a:t> </a:t>
            </a:r>
            <a:r>
              <a:rPr sz="3700" spc="-25" dirty="0"/>
              <a:t>TTE</a:t>
            </a:r>
            <a:endParaRPr sz="3700"/>
          </a:p>
        </p:txBody>
      </p:sp>
      <p:sp>
        <p:nvSpPr>
          <p:cNvPr id="3" name="object 3"/>
          <p:cNvSpPr txBox="1"/>
          <p:nvPr/>
        </p:nvSpPr>
        <p:spPr>
          <a:xfrm>
            <a:off x="352889" y="1160780"/>
            <a:ext cx="11094085" cy="866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36854">
              <a:lnSpc>
                <a:spcPct val="114999"/>
              </a:lnSpc>
              <a:spcBef>
                <a:spcPts val="100"/>
              </a:spcBef>
              <a:buClr>
                <a:srgbClr val="AD0E28"/>
              </a:buClr>
              <a:buSzPct val="85416"/>
              <a:buFont typeface="Segoe UI Symbol"/>
              <a:buChar char="■"/>
              <a:tabLst>
                <a:tab pos="240665" algn="l"/>
              </a:tabLst>
            </a:pPr>
            <a:r>
              <a:rPr sz="2400" dirty="0">
                <a:latin typeface="Segoe UI"/>
                <a:cs typeface="Segoe UI"/>
              </a:rPr>
              <a:t>If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solidFill>
                  <a:srgbClr val="666B6B"/>
                </a:solidFill>
                <a:latin typeface="Segoe UI"/>
                <a:cs typeface="Segoe UI"/>
              </a:rPr>
              <a:t>≥</a:t>
            </a:r>
            <a:r>
              <a:rPr sz="2400" dirty="0">
                <a:latin typeface="Segoe UI"/>
                <a:cs typeface="Segoe UI"/>
              </a:rPr>
              <a:t>1</a:t>
            </a:r>
            <a:r>
              <a:rPr sz="2400" spc="-4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of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the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following</a:t>
            </a:r>
            <a:r>
              <a:rPr sz="2400" spc="-55" dirty="0">
                <a:latin typeface="Segoe UI"/>
                <a:cs typeface="Segoe U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prognostic</a:t>
            </a:r>
            <a:r>
              <a:rPr sz="2400" u="sng" spc="-4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EKG</a:t>
            </a:r>
            <a:r>
              <a:rPr sz="2400" u="sng" spc="-5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findings</a:t>
            </a:r>
            <a:r>
              <a:rPr sz="2400" u="none" spc="-50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per</a:t>
            </a:r>
            <a:r>
              <a:rPr sz="2400" u="none" spc="-45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clinical</a:t>
            </a:r>
            <a:r>
              <a:rPr sz="2400" u="none" spc="-40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expertise</a:t>
            </a:r>
            <a:r>
              <a:rPr sz="2400" u="none" spc="-55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were</a:t>
            </a:r>
            <a:r>
              <a:rPr sz="2400" u="none" spc="-50" dirty="0">
                <a:latin typeface="Segoe UI"/>
                <a:cs typeface="Segoe UI"/>
              </a:rPr>
              <a:t> </a:t>
            </a:r>
            <a:r>
              <a:rPr sz="2400" u="none" spc="-10" dirty="0">
                <a:latin typeface="Segoe UI"/>
                <a:cs typeface="Segoe UI"/>
              </a:rPr>
              <a:t>present, </a:t>
            </a:r>
            <a:r>
              <a:rPr sz="2400" u="none" dirty="0">
                <a:latin typeface="Segoe UI"/>
                <a:cs typeface="Segoe UI"/>
              </a:rPr>
              <a:t>a</a:t>
            </a:r>
            <a:r>
              <a:rPr sz="2400" u="none" spc="-50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participant</a:t>
            </a:r>
            <a:r>
              <a:rPr sz="2400" u="none" spc="-50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was</a:t>
            </a:r>
            <a:r>
              <a:rPr sz="2400" u="none" spc="-60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considered</a:t>
            </a:r>
            <a:r>
              <a:rPr sz="2400" u="none" spc="-50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to</a:t>
            </a:r>
            <a:r>
              <a:rPr sz="2400" u="none" spc="-45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have</a:t>
            </a:r>
            <a:r>
              <a:rPr sz="2400" u="none" spc="-55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an</a:t>
            </a:r>
            <a:r>
              <a:rPr sz="2400" u="none" spc="-35" dirty="0">
                <a:latin typeface="Segoe UI"/>
                <a:cs typeface="Segoe UI"/>
              </a:rPr>
              <a:t> </a:t>
            </a:r>
            <a:r>
              <a:rPr sz="2400" b="1" u="none" dirty="0">
                <a:latin typeface="Segoe UI"/>
                <a:cs typeface="Segoe UI"/>
              </a:rPr>
              <a:t>abnormal</a:t>
            </a:r>
            <a:r>
              <a:rPr sz="2400" b="1" u="none" spc="-50" dirty="0">
                <a:latin typeface="Segoe UI"/>
                <a:cs typeface="Segoe UI"/>
              </a:rPr>
              <a:t> </a:t>
            </a:r>
            <a:r>
              <a:rPr sz="2400" b="1" u="none" spc="-20" dirty="0">
                <a:latin typeface="Segoe UI"/>
                <a:cs typeface="Segoe UI"/>
              </a:rPr>
              <a:t>EKG</a:t>
            </a:r>
            <a:r>
              <a:rPr sz="2400" u="none" spc="-20" dirty="0">
                <a:latin typeface="Segoe UI"/>
                <a:cs typeface="Segoe UI"/>
              </a:rPr>
              <a:t>: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0767" y="2083501"/>
            <a:ext cx="10467340" cy="11258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2962910" algn="l"/>
                <a:tab pos="7069455" algn="l"/>
              </a:tabLst>
            </a:pP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60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Afib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or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flutter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40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Atrial</a:t>
            </a:r>
            <a:r>
              <a:rPr sz="1700" spc="-3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Enlargement/Dilatation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7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Pathological Q-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Wave</a:t>
            </a:r>
            <a:endParaRPr sz="17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40"/>
              </a:spcBef>
              <a:tabLst>
                <a:tab pos="2962910" algn="l"/>
                <a:tab pos="7069455" algn="l"/>
              </a:tabLst>
            </a:pP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40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Atrial</a:t>
            </a:r>
            <a:r>
              <a:rPr sz="1700" spc="-3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Arrhythmia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1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LV</a:t>
            </a:r>
            <a:r>
              <a:rPr sz="1700" spc="-5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Hypertrophy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50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Inverted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or</a:t>
            </a:r>
            <a:r>
              <a:rPr sz="1700" spc="-3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Depressed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T-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Wave</a:t>
            </a:r>
            <a:endParaRPr sz="17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70"/>
              </a:spcBef>
              <a:tabLst>
                <a:tab pos="2962910" algn="l"/>
                <a:tab pos="7069455" algn="l"/>
              </a:tabLst>
            </a:pP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0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AV</a:t>
            </a:r>
            <a:r>
              <a:rPr sz="1700" spc="-5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block</a:t>
            </a:r>
            <a:r>
              <a:rPr sz="1650" spc="-15" baseline="25252" dirty="0">
                <a:solidFill>
                  <a:srgbClr val="595959"/>
                </a:solidFill>
                <a:latin typeface="Segoe UI"/>
                <a:cs typeface="Segoe UI"/>
              </a:rPr>
              <a:t>*</a:t>
            </a:r>
            <a:r>
              <a:rPr sz="1650" baseline="25252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6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LA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fascicular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block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Non-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Specific</a:t>
            </a:r>
            <a:r>
              <a:rPr sz="1700" spc="-3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T-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Wave</a:t>
            </a:r>
            <a:r>
              <a:rPr sz="1700" spc="-4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Abnormality</a:t>
            </a:r>
            <a:endParaRPr sz="17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70"/>
              </a:spcBef>
              <a:tabLst>
                <a:tab pos="2962910" algn="l"/>
                <a:tab pos="7069455" algn="l"/>
              </a:tabLst>
            </a:pP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54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LBBB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or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RBBB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50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LP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fascicular</a:t>
            </a:r>
            <a:r>
              <a:rPr sz="1700" spc="-3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block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3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Q-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Wave</a:t>
            </a:r>
            <a:r>
              <a:rPr sz="1700" spc="-3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V1-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V2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489" y="3446779"/>
            <a:ext cx="11151870" cy="866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065" marR="30480" indent="-263525">
              <a:lnSpc>
                <a:spcPct val="114999"/>
              </a:lnSpc>
              <a:spcBef>
                <a:spcPts val="100"/>
              </a:spcBef>
              <a:buClr>
                <a:srgbClr val="AD0E28"/>
              </a:buClr>
              <a:buSzPct val="95833"/>
              <a:buFont typeface="Segoe UI Symbol"/>
              <a:buChar char="■"/>
              <a:tabLst>
                <a:tab pos="266065" algn="l"/>
              </a:tabLst>
            </a:pPr>
            <a:r>
              <a:rPr sz="2400" dirty="0">
                <a:latin typeface="Segoe UI"/>
                <a:cs typeface="Segoe UI"/>
              </a:rPr>
              <a:t>If</a:t>
            </a:r>
            <a:r>
              <a:rPr sz="2400" spc="-40" dirty="0">
                <a:latin typeface="Segoe UI"/>
                <a:cs typeface="Segoe UI"/>
              </a:rPr>
              <a:t> </a:t>
            </a:r>
            <a:r>
              <a:rPr sz="2400" dirty="0">
                <a:solidFill>
                  <a:srgbClr val="666B6B"/>
                </a:solidFill>
                <a:latin typeface="Segoe UI"/>
                <a:cs typeface="Segoe UI"/>
              </a:rPr>
              <a:t>≥</a:t>
            </a:r>
            <a:r>
              <a:rPr sz="2400" dirty="0">
                <a:latin typeface="Segoe UI"/>
                <a:cs typeface="Segoe UI"/>
              </a:rPr>
              <a:t>1</a:t>
            </a:r>
            <a:r>
              <a:rPr sz="2400" spc="-30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of</a:t>
            </a:r>
            <a:r>
              <a:rPr sz="2400" spc="-3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the</a:t>
            </a:r>
            <a:r>
              <a:rPr sz="2400" spc="-45" dirty="0">
                <a:latin typeface="Segoe UI"/>
                <a:cs typeface="Segoe UI"/>
              </a:rPr>
              <a:t> </a:t>
            </a:r>
            <a:r>
              <a:rPr sz="2400" dirty="0">
                <a:latin typeface="Segoe UI"/>
                <a:cs typeface="Segoe UI"/>
              </a:rPr>
              <a:t>following</a:t>
            </a:r>
            <a:r>
              <a:rPr sz="2400" spc="-35" dirty="0">
                <a:latin typeface="Segoe UI"/>
                <a:cs typeface="Segoe U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structural</a:t>
            </a:r>
            <a:r>
              <a:rPr sz="2400" u="sng" spc="-3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abnormalities</a:t>
            </a:r>
            <a:r>
              <a:rPr sz="2400" u="sng" spc="-4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per</a:t>
            </a:r>
            <a:r>
              <a:rPr sz="2400" u="sng" spc="-3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TTE</a:t>
            </a:r>
            <a:r>
              <a:rPr sz="2400" u="none" spc="-50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were</a:t>
            </a:r>
            <a:r>
              <a:rPr sz="2400" u="none" spc="-35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observed</a:t>
            </a:r>
            <a:r>
              <a:rPr sz="2400" u="none" spc="-40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based</a:t>
            </a:r>
            <a:r>
              <a:rPr sz="2400" u="none" spc="-35" dirty="0">
                <a:latin typeface="Segoe UI"/>
                <a:cs typeface="Segoe UI"/>
              </a:rPr>
              <a:t> </a:t>
            </a:r>
            <a:r>
              <a:rPr sz="2400" u="none" spc="-25" dirty="0">
                <a:latin typeface="Segoe UI"/>
                <a:cs typeface="Segoe UI"/>
              </a:rPr>
              <a:t>on </a:t>
            </a:r>
            <a:r>
              <a:rPr sz="2400" u="none" dirty="0">
                <a:latin typeface="Segoe UI"/>
                <a:cs typeface="Segoe UI"/>
              </a:rPr>
              <a:t>ASE</a:t>
            </a:r>
            <a:r>
              <a:rPr sz="2400" u="none" spc="-55" dirty="0">
                <a:latin typeface="Segoe UI"/>
                <a:cs typeface="Segoe UI"/>
              </a:rPr>
              <a:t> </a:t>
            </a:r>
            <a:r>
              <a:rPr sz="2400" u="none" spc="-10" dirty="0">
                <a:latin typeface="Segoe UI"/>
                <a:cs typeface="Segoe UI"/>
              </a:rPr>
              <a:t>sex-</a:t>
            </a:r>
            <a:r>
              <a:rPr sz="2400" u="none" dirty="0">
                <a:latin typeface="Segoe UI"/>
                <a:cs typeface="Segoe UI"/>
              </a:rPr>
              <a:t>specific</a:t>
            </a:r>
            <a:r>
              <a:rPr sz="2400" u="none" spc="-50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cutoffs</a:t>
            </a:r>
            <a:r>
              <a:rPr sz="2400" u="none" baseline="24305" dirty="0">
                <a:latin typeface="Segoe UI"/>
                <a:cs typeface="Segoe UI"/>
              </a:rPr>
              <a:t>*</a:t>
            </a:r>
            <a:r>
              <a:rPr sz="2400" u="none" dirty="0">
                <a:latin typeface="Segoe UI"/>
                <a:cs typeface="Segoe UI"/>
              </a:rPr>
              <a:t>,</a:t>
            </a:r>
            <a:r>
              <a:rPr sz="2400" u="none" spc="-45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a</a:t>
            </a:r>
            <a:r>
              <a:rPr sz="2400" u="none" spc="-50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participant</a:t>
            </a:r>
            <a:r>
              <a:rPr sz="2400" u="none" spc="-55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was</a:t>
            </a:r>
            <a:r>
              <a:rPr sz="2400" u="none" spc="-55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considered</a:t>
            </a:r>
            <a:r>
              <a:rPr sz="2400" u="none" spc="-55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to</a:t>
            </a:r>
            <a:r>
              <a:rPr sz="2400" u="none" spc="-45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have</a:t>
            </a:r>
            <a:r>
              <a:rPr sz="2400" u="none" spc="-55" dirty="0">
                <a:latin typeface="Segoe UI"/>
                <a:cs typeface="Segoe UI"/>
              </a:rPr>
              <a:t> </a:t>
            </a:r>
            <a:r>
              <a:rPr sz="2400" u="none" dirty="0">
                <a:latin typeface="Segoe UI"/>
                <a:cs typeface="Segoe UI"/>
              </a:rPr>
              <a:t>an</a:t>
            </a:r>
            <a:r>
              <a:rPr sz="2400" u="none" spc="-50" dirty="0">
                <a:latin typeface="Segoe UI"/>
                <a:cs typeface="Segoe UI"/>
              </a:rPr>
              <a:t> </a:t>
            </a:r>
            <a:r>
              <a:rPr sz="2400" b="1" u="none" dirty="0">
                <a:latin typeface="Segoe UI"/>
                <a:cs typeface="Segoe UI"/>
              </a:rPr>
              <a:t>abnormal</a:t>
            </a:r>
            <a:r>
              <a:rPr sz="2400" b="1" u="none" spc="-45" dirty="0">
                <a:latin typeface="Segoe UI"/>
                <a:cs typeface="Segoe UI"/>
              </a:rPr>
              <a:t> </a:t>
            </a:r>
            <a:r>
              <a:rPr sz="2400" b="1" u="none" spc="-20" dirty="0">
                <a:latin typeface="Segoe UI"/>
                <a:cs typeface="Segoe UI"/>
              </a:rPr>
              <a:t>TTE: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32854" y="6332220"/>
            <a:ext cx="7656195" cy="44323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370840" marR="30480" indent="-333375">
              <a:lnSpc>
                <a:spcPts val="1610"/>
              </a:lnSpc>
              <a:spcBef>
                <a:spcPts val="210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ASE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cutoffs</a:t>
            </a:r>
            <a:r>
              <a:rPr sz="1400" spc="-1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from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Lang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et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al.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2015;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DOI: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10.1016/j.echo.2014.10.003;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Cutoffs</a:t>
            </a:r>
            <a:r>
              <a:rPr sz="1400" spc="-1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that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varied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by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sex</a:t>
            </a:r>
            <a:r>
              <a:rPr sz="1400" spc="-25" dirty="0">
                <a:latin typeface="Segoe UI"/>
                <a:cs typeface="Segoe UI"/>
              </a:rPr>
              <a:t> are </a:t>
            </a:r>
            <a:r>
              <a:rPr sz="1400" dirty="0">
                <a:latin typeface="Segoe UI"/>
                <a:cs typeface="Segoe UI"/>
              </a:rPr>
              <a:t>denoted</a:t>
            </a:r>
            <a:r>
              <a:rPr sz="1400" spc="-4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Male/Female;</a:t>
            </a:r>
            <a:r>
              <a:rPr sz="1400" spc="-4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singular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values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are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provided</a:t>
            </a:r>
            <a:r>
              <a:rPr sz="1400" spc="-4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for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cutoffs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that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were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not</a:t>
            </a:r>
            <a:r>
              <a:rPr sz="1400" spc="-45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sex-specific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0767" y="4445701"/>
            <a:ext cx="10125075" cy="168338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2961640" algn="l"/>
                <a:tab pos="7067550" algn="l"/>
              </a:tabLst>
            </a:pP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9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LVEF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&lt;52/54%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3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IVS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ED</a:t>
            </a:r>
            <a:r>
              <a:rPr sz="1700" spc="-3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Thickness</a:t>
            </a:r>
            <a:r>
              <a:rPr sz="1700" spc="-3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≥1.3/1.2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cm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9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AV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Mean</a:t>
            </a:r>
            <a:r>
              <a:rPr sz="1700" spc="-3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Gradient</a:t>
            </a:r>
            <a:r>
              <a:rPr sz="1700" spc="-3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≥20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mmHg</a:t>
            </a:r>
            <a:endParaRPr sz="17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65"/>
              </a:spcBef>
              <a:tabLst>
                <a:tab pos="2961640" algn="l"/>
                <a:tab pos="7067550" algn="l"/>
              </a:tabLst>
            </a:pP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9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LVMI</a:t>
            </a:r>
            <a:r>
              <a:rPr sz="1700" spc="-4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&gt;115/95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g/m</a:t>
            </a:r>
            <a:r>
              <a:rPr sz="1650" spc="-30" baseline="25252" dirty="0">
                <a:solidFill>
                  <a:srgbClr val="595959"/>
                </a:solidFill>
                <a:latin typeface="Segoe UI"/>
                <a:cs typeface="Segoe UI"/>
              </a:rPr>
              <a:t>2</a:t>
            </a:r>
            <a:r>
              <a:rPr sz="1650" baseline="25252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LVPW</a:t>
            </a:r>
            <a:r>
              <a:rPr sz="1700" spc="-4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ED</a:t>
            </a:r>
            <a:r>
              <a:rPr sz="1700" spc="-4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Thickness</a:t>
            </a:r>
            <a:r>
              <a:rPr sz="1700" spc="-3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≥1.3/1.2</a:t>
            </a:r>
            <a:r>
              <a:rPr sz="1700" spc="-4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cm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4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spc="-50" dirty="0">
                <a:solidFill>
                  <a:srgbClr val="595959"/>
                </a:solidFill>
                <a:latin typeface="Segoe UI"/>
                <a:cs typeface="Segoe UI"/>
              </a:rPr>
              <a:t>AVA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≤1.4</a:t>
            </a:r>
            <a:r>
              <a:rPr sz="1700" spc="-3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cm</a:t>
            </a:r>
            <a:r>
              <a:rPr sz="1650" spc="-37" baseline="25252" dirty="0">
                <a:solidFill>
                  <a:srgbClr val="595959"/>
                </a:solidFill>
                <a:latin typeface="Segoe UI"/>
                <a:cs typeface="Segoe UI"/>
              </a:rPr>
              <a:t>2</a:t>
            </a:r>
            <a:endParaRPr sz="1650" baseline="25252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45"/>
              </a:spcBef>
              <a:tabLst>
                <a:tab pos="2961640" algn="l"/>
                <a:tab pos="7067550" algn="l"/>
              </a:tabLst>
            </a:pP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LVEDD</a:t>
            </a:r>
            <a:r>
              <a:rPr sz="1700" spc="-4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≥6.3/5.6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cm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54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LA</a:t>
            </a:r>
            <a:r>
              <a:rPr sz="1700" spc="-1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Diameter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(AP)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≥4.6/4.2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 cm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00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AV</a:t>
            </a:r>
            <a:r>
              <a:rPr sz="1700" spc="-6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Peak</a:t>
            </a:r>
            <a:r>
              <a:rPr sz="1700" spc="-5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Velocity</a:t>
            </a:r>
            <a:r>
              <a:rPr sz="1700" spc="-5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≥3.0</a:t>
            </a:r>
            <a:r>
              <a:rPr sz="1700" spc="-6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m/sec</a:t>
            </a:r>
            <a:endParaRPr sz="17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70"/>
              </a:spcBef>
              <a:tabLst>
                <a:tab pos="2961640" algn="l"/>
                <a:tab pos="7067550" algn="l"/>
              </a:tabLst>
            </a:pP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LVESD</a:t>
            </a:r>
            <a:r>
              <a:rPr sz="1700" spc="-4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≥4.3/3.8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cm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Wall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Motion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Abnormalities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50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TV</a:t>
            </a:r>
            <a:r>
              <a:rPr sz="1700" spc="-3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Peak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Gradient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≥10</a:t>
            </a:r>
            <a:r>
              <a:rPr sz="1700" spc="-3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mmHg</a:t>
            </a:r>
            <a:endParaRPr sz="17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65"/>
              </a:spcBef>
              <a:tabLst>
                <a:tab pos="2961640" algn="l"/>
                <a:tab pos="7067550" algn="l"/>
              </a:tabLst>
            </a:pP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70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RVD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≥41</a:t>
            </a:r>
            <a:r>
              <a:rPr sz="1700" spc="-2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mm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Valvular</a:t>
            </a:r>
            <a:r>
              <a:rPr sz="1700" spc="-5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Stenosis</a:t>
            </a:r>
            <a:r>
              <a:rPr sz="1700" spc="-3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≥Mild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TR</a:t>
            </a:r>
            <a:r>
              <a:rPr sz="1700" spc="-4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Peak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Velocity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≥2.9</a:t>
            </a:r>
            <a:r>
              <a:rPr sz="1700" spc="-4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25" dirty="0">
                <a:solidFill>
                  <a:srgbClr val="595959"/>
                </a:solidFill>
                <a:latin typeface="Segoe UI"/>
                <a:cs typeface="Segoe UI"/>
              </a:rPr>
              <a:t>m/s</a:t>
            </a:r>
            <a:endParaRPr sz="17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45"/>
              </a:spcBef>
              <a:tabLst>
                <a:tab pos="2961640" algn="l"/>
              </a:tabLst>
            </a:pP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75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RV</a:t>
            </a:r>
            <a:r>
              <a:rPr sz="1700" spc="-1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Dysfunction</a:t>
            </a:r>
            <a:r>
              <a:rPr sz="1700" dirty="0">
                <a:solidFill>
                  <a:srgbClr val="595959"/>
                </a:solidFill>
                <a:latin typeface="Segoe UI"/>
                <a:cs typeface="Segoe UI"/>
              </a:rPr>
              <a:t>	</a:t>
            </a:r>
            <a:r>
              <a:rPr sz="1700" dirty="0">
                <a:solidFill>
                  <a:srgbClr val="AD0E28"/>
                </a:solidFill>
                <a:latin typeface="Arial"/>
                <a:cs typeface="Arial"/>
              </a:rPr>
              <a:t>•</a:t>
            </a:r>
            <a:r>
              <a:rPr sz="1700" spc="229" dirty="0">
                <a:solidFill>
                  <a:srgbClr val="AD0E28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Valvular</a:t>
            </a:r>
            <a:r>
              <a:rPr sz="1700" spc="-40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Regurgitation</a:t>
            </a:r>
            <a:r>
              <a:rPr sz="1700" spc="-35" dirty="0">
                <a:solidFill>
                  <a:srgbClr val="595959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595959"/>
                </a:solidFill>
                <a:latin typeface="Segoe UI"/>
                <a:cs typeface="Segoe UI"/>
              </a:rPr>
              <a:t>≥Moderate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9533" y="2047000"/>
            <a:ext cx="11142345" cy="1285875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30"/>
              </a:spcBef>
            </a:pPr>
            <a:endParaRPr sz="2350">
              <a:latin typeface="Times New Roman"/>
              <a:cs typeface="Times New Roman"/>
            </a:endParaRPr>
          </a:p>
          <a:p>
            <a:pPr marL="1201420">
              <a:lnSpc>
                <a:spcPct val="100000"/>
              </a:lnSpc>
            </a:pPr>
            <a:r>
              <a:rPr sz="2350" b="0" spc="-229" dirty="0">
                <a:solidFill>
                  <a:srgbClr val="FFFFFF"/>
                </a:solidFill>
                <a:latin typeface="Source Code Pro Light"/>
                <a:cs typeface="Source Code Pro Light"/>
              </a:rPr>
              <a:t>Investigator</a:t>
            </a:r>
            <a:r>
              <a:rPr sz="2350" b="0" spc="-885" dirty="0">
                <a:solidFill>
                  <a:srgbClr val="FFFFFF"/>
                </a:solidFill>
                <a:latin typeface="Source Code Pro Light"/>
                <a:cs typeface="Source Code Pro Light"/>
              </a:rPr>
              <a:t> </a:t>
            </a:r>
            <a:r>
              <a:rPr sz="2350" b="0" spc="-70" dirty="0">
                <a:solidFill>
                  <a:srgbClr val="FFFFFF"/>
                </a:solidFill>
                <a:latin typeface="Source Code Pro Light"/>
                <a:cs typeface="Source Code Pro Light"/>
              </a:rPr>
              <a:t>–defined</a:t>
            </a:r>
            <a:r>
              <a:rPr sz="2350" b="0" spc="-880" dirty="0">
                <a:solidFill>
                  <a:srgbClr val="FFFFFF"/>
                </a:solidFill>
                <a:latin typeface="Source Code Pro Light"/>
                <a:cs typeface="Source Code Pro Light"/>
              </a:rPr>
              <a:t> </a:t>
            </a:r>
            <a:r>
              <a:rPr sz="2350" b="0" spc="-405" dirty="0">
                <a:solidFill>
                  <a:srgbClr val="FFFFFF"/>
                </a:solidFill>
                <a:latin typeface="Source Code Pro Light"/>
                <a:cs typeface="Source Code Pro Light"/>
              </a:rPr>
              <a:t>clinically</a:t>
            </a:r>
            <a:r>
              <a:rPr sz="2350" b="0" spc="-875" dirty="0">
                <a:solidFill>
                  <a:srgbClr val="FFFFFF"/>
                </a:solidFill>
                <a:latin typeface="Source Code Pro Light"/>
                <a:cs typeface="Source Code Pro Light"/>
              </a:rPr>
              <a:t> </a:t>
            </a:r>
            <a:r>
              <a:rPr sz="2350" b="0" spc="-210" dirty="0">
                <a:solidFill>
                  <a:srgbClr val="FFFFFF"/>
                </a:solidFill>
                <a:latin typeface="Source Code Pro Light"/>
                <a:cs typeface="Source Code Pro Light"/>
              </a:rPr>
              <a:t>relevant</a:t>
            </a:r>
            <a:r>
              <a:rPr sz="2350" b="0" spc="-880" dirty="0">
                <a:solidFill>
                  <a:srgbClr val="FFFFFF"/>
                </a:solidFill>
                <a:latin typeface="Source Code Pro Light"/>
                <a:cs typeface="Source Code Pro Light"/>
              </a:rPr>
              <a:t> </a:t>
            </a:r>
            <a:r>
              <a:rPr sz="2350" b="0" spc="150" dirty="0">
                <a:solidFill>
                  <a:srgbClr val="FFFFFF"/>
                </a:solidFill>
                <a:latin typeface="Source Code Pro Light"/>
                <a:cs typeface="Source Code Pro Light"/>
              </a:rPr>
              <a:t>EKG</a:t>
            </a:r>
            <a:r>
              <a:rPr sz="2350" b="0" spc="-880" dirty="0">
                <a:solidFill>
                  <a:srgbClr val="FFFFFF"/>
                </a:solidFill>
                <a:latin typeface="Source Code Pro Light"/>
                <a:cs typeface="Source Code Pro Light"/>
              </a:rPr>
              <a:t> </a:t>
            </a:r>
            <a:r>
              <a:rPr sz="2350" b="0" spc="-65" dirty="0">
                <a:solidFill>
                  <a:srgbClr val="FFFFFF"/>
                </a:solidFill>
                <a:latin typeface="Source Code Pro Light"/>
                <a:cs typeface="Source Code Pro Light"/>
              </a:rPr>
              <a:t>abnormalities</a:t>
            </a:r>
            <a:endParaRPr sz="2350">
              <a:latin typeface="Source Code Pro Light"/>
              <a:cs typeface="Source Code Pro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9533" y="4355050"/>
            <a:ext cx="11258550" cy="1826260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2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350" b="0" spc="65" dirty="0">
                <a:solidFill>
                  <a:srgbClr val="FFFFFF"/>
                </a:solidFill>
                <a:latin typeface="Source Code Pro Light"/>
                <a:cs typeface="Source Code Pro Light"/>
              </a:rPr>
              <a:t>ASE</a:t>
            </a:r>
            <a:r>
              <a:rPr sz="2350" b="0" spc="-919" dirty="0">
                <a:solidFill>
                  <a:srgbClr val="FFFFFF"/>
                </a:solidFill>
                <a:latin typeface="Source Code Pro Light"/>
                <a:cs typeface="Source Code Pro Light"/>
              </a:rPr>
              <a:t> </a:t>
            </a:r>
            <a:r>
              <a:rPr sz="2350" b="0" spc="-90" dirty="0">
                <a:solidFill>
                  <a:srgbClr val="FFFFFF"/>
                </a:solidFill>
                <a:latin typeface="Source Code Pro Light"/>
                <a:cs typeface="Source Code Pro Light"/>
              </a:rPr>
              <a:t>Guidelines</a:t>
            </a:r>
            <a:endParaRPr sz="2350">
              <a:latin typeface="Source Code Pro Light"/>
              <a:cs typeface="Source Code Pro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85" dirty="0"/>
              <a:t>Statistical</a:t>
            </a:r>
            <a:r>
              <a:rPr spc="-975" dirty="0"/>
              <a:t> </a:t>
            </a:r>
            <a:r>
              <a:rPr spc="-360"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5416" y="1352296"/>
            <a:ext cx="1008634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36854">
              <a:lnSpc>
                <a:spcPct val="100000"/>
              </a:lnSpc>
              <a:spcBef>
                <a:spcPts val="100"/>
              </a:spcBef>
              <a:buClr>
                <a:srgbClr val="AD0E28"/>
              </a:buClr>
              <a:buSzPct val="82000"/>
              <a:buFont typeface="Segoe UI Symbol"/>
              <a:buChar char="■"/>
              <a:tabLst>
                <a:tab pos="241300" algn="l"/>
              </a:tabLst>
            </a:pPr>
            <a:r>
              <a:rPr sz="2500" dirty="0">
                <a:latin typeface="Segoe UI"/>
                <a:cs typeface="Segoe UI"/>
              </a:rPr>
              <a:t>The</a:t>
            </a:r>
            <a:r>
              <a:rPr sz="2500" spc="-6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following</a:t>
            </a:r>
            <a:r>
              <a:rPr sz="2500" spc="-6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variables</a:t>
            </a:r>
            <a:r>
              <a:rPr sz="2500" spc="-6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with</a:t>
            </a:r>
            <a:r>
              <a:rPr sz="2500" spc="-7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prognostic</a:t>
            </a:r>
            <a:r>
              <a:rPr sz="2500" spc="-7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implications</a:t>
            </a:r>
            <a:r>
              <a:rPr sz="2500" spc="-6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for</a:t>
            </a:r>
            <a:r>
              <a:rPr sz="2500" spc="-6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mortality</a:t>
            </a:r>
            <a:r>
              <a:rPr sz="2500" spc="-60" dirty="0">
                <a:latin typeface="Segoe UI"/>
                <a:cs typeface="Segoe UI"/>
              </a:rPr>
              <a:t> </a:t>
            </a:r>
            <a:r>
              <a:rPr sz="2500" spc="-20" dirty="0">
                <a:latin typeface="Segoe UI"/>
                <a:cs typeface="Segoe UI"/>
              </a:rPr>
              <a:t>were </a:t>
            </a:r>
            <a:r>
              <a:rPr sz="2500" dirty="0">
                <a:latin typeface="Segoe UI"/>
                <a:cs typeface="Segoe UI"/>
              </a:rPr>
              <a:t>selected</a:t>
            </a:r>
            <a:r>
              <a:rPr sz="2500" spc="-4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a</a:t>
            </a:r>
            <a:r>
              <a:rPr sz="2500" spc="-4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priori</a:t>
            </a:r>
            <a:r>
              <a:rPr sz="2500" spc="-5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as</a:t>
            </a:r>
            <a:r>
              <a:rPr sz="2500" spc="-5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possible</a:t>
            </a:r>
            <a:r>
              <a:rPr sz="2500" spc="-4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predictors</a:t>
            </a:r>
            <a:r>
              <a:rPr sz="2500" spc="-5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of</a:t>
            </a:r>
            <a:r>
              <a:rPr sz="2500" spc="-4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structural</a:t>
            </a:r>
            <a:r>
              <a:rPr sz="2500" spc="-5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TTE</a:t>
            </a:r>
            <a:r>
              <a:rPr sz="2500" spc="-45" dirty="0">
                <a:latin typeface="Segoe UI"/>
                <a:cs typeface="Segoe UI"/>
              </a:rPr>
              <a:t> </a:t>
            </a:r>
            <a:r>
              <a:rPr sz="2500" spc="-10" dirty="0">
                <a:latin typeface="Segoe UI"/>
                <a:cs typeface="Segoe UI"/>
              </a:rPr>
              <a:t>changes</a:t>
            </a:r>
            <a:endParaRPr sz="25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5416" y="4552695"/>
            <a:ext cx="10685145" cy="132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768350" indent="-236854">
              <a:lnSpc>
                <a:spcPct val="100000"/>
              </a:lnSpc>
              <a:spcBef>
                <a:spcPts val="100"/>
              </a:spcBef>
              <a:buClr>
                <a:srgbClr val="AD0E28"/>
              </a:buClr>
              <a:buSzPct val="82000"/>
              <a:buFont typeface="Segoe UI Symbol"/>
              <a:buChar char="■"/>
              <a:tabLst>
                <a:tab pos="241300" algn="l"/>
              </a:tabLst>
            </a:pPr>
            <a:r>
              <a:rPr sz="2500" dirty="0">
                <a:latin typeface="Segoe UI"/>
                <a:cs typeface="Segoe UI"/>
              </a:rPr>
              <a:t>Covariates</a:t>
            </a:r>
            <a:r>
              <a:rPr sz="2500" spc="-7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were</a:t>
            </a:r>
            <a:r>
              <a:rPr sz="2500" spc="-6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chosen</a:t>
            </a:r>
            <a:r>
              <a:rPr sz="2500" spc="-6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for</a:t>
            </a:r>
            <a:r>
              <a:rPr sz="2500" spc="-6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multivariable</a:t>
            </a:r>
            <a:r>
              <a:rPr sz="2500" spc="-6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model</a:t>
            </a:r>
            <a:r>
              <a:rPr sz="2500" spc="-7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inclusion</a:t>
            </a:r>
            <a:r>
              <a:rPr sz="2500" spc="-6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if</a:t>
            </a:r>
            <a:r>
              <a:rPr sz="2500" spc="-6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they</a:t>
            </a:r>
            <a:r>
              <a:rPr sz="2500" spc="-60" dirty="0">
                <a:latin typeface="Segoe UI"/>
                <a:cs typeface="Segoe UI"/>
              </a:rPr>
              <a:t> </a:t>
            </a:r>
            <a:r>
              <a:rPr sz="2500" spc="-20" dirty="0">
                <a:latin typeface="Segoe UI"/>
                <a:cs typeface="Segoe UI"/>
              </a:rPr>
              <a:t>were </a:t>
            </a:r>
            <a:r>
              <a:rPr sz="2500" dirty="0">
                <a:latin typeface="Segoe UI"/>
                <a:cs typeface="Segoe UI"/>
              </a:rPr>
              <a:t>significant</a:t>
            </a:r>
            <a:r>
              <a:rPr sz="2500" spc="-6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at</a:t>
            </a:r>
            <a:r>
              <a:rPr sz="2500" spc="-6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the</a:t>
            </a:r>
            <a:r>
              <a:rPr sz="2500" spc="-5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0.1</a:t>
            </a:r>
            <a:r>
              <a:rPr sz="2500" spc="-6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level</a:t>
            </a:r>
            <a:r>
              <a:rPr sz="2500" spc="-6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based</a:t>
            </a:r>
            <a:r>
              <a:rPr sz="2500" spc="-5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on</a:t>
            </a:r>
            <a:r>
              <a:rPr sz="2500" spc="-6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univariate</a:t>
            </a:r>
            <a:r>
              <a:rPr sz="2500" spc="-55" dirty="0">
                <a:latin typeface="Segoe UI"/>
                <a:cs typeface="Segoe UI"/>
              </a:rPr>
              <a:t> </a:t>
            </a:r>
            <a:r>
              <a:rPr sz="2500" spc="-10" dirty="0">
                <a:latin typeface="Segoe UI"/>
                <a:cs typeface="Segoe UI"/>
              </a:rPr>
              <a:t>testing</a:t>
            </a:r>
            <a:endParaRPr sz="2500">
              <a:latin typeface="Segoe UI"/>
              <a:cs typeface="Segoe UI"/>
            </a:endParaRPr>
          </a:p>
          <a:p>
            <a:pPr marL="241300" indent="-236854">
              <a:lnSpc>
                <a:spcPct val="100000"/>
              </a:lnSpc>
              <a:spcBef>
                <a:spcPts val="1200"/>
              </a:spcBef>
              <a:buClr>
                <a:srgbClr val="AD0E28"/>
              </a:buClr>
              <a:buSzPct val="82000"/>
              <a:buFont typeface="Segoe UI Symbol"/>
              <a:buChar char="■"/>
              <a:tabLst>
                <a:tab pos="241300" algn="l"/>
              </a:tabLst>
            </a:pPr>
            <a:r>
              <a:rPr sz="2500" dirty="0">
                <a:latin typeface="Segoe UI"/>
                <a:cs typeface="Segoe UI"/>
              </a:rPr>
              <a:t>Models</a:t>
            </a:r>
            <a:r>
              <a:rPr sz="2500" spc="-5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were</a:t>
            </a:r>
            <a:r>
              <a:rPr sz="2500" spc="-4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run</a:t>
            </a:r>
            <a:r>
              <a:rPr sz="2500" spc="-5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in</a:t>
            </a:r>
            <a:r>
              <a:rPr sz="2500" spc="-4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the</a:t>
            </a:r>
            <a:r>
              <a:rPr sz="2500" spc="-4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overall</a:t>
            </a:r>
            <a:r>
              <a:rPr sz="2500" spc="-5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population</a:t>
            </a:r>
            <a:r>
              <a:rPr sz="2500" spc="-4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and</a:t>
            </a:r>
            <a:r>
              <a:rPr sz="2500" spc="-45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by</a:t>
            </a:r>
            <a:r>
              <a:rPr sz="2500" spc="-4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former</a:t>
            </a:r>
            <a:r>
              <a:rPr sz="2500" spc="-4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NFL</a:t>
            </a:r>
            <a:r>
              <a:rPr sz="2500" spc="-50" dirty="0">
                <a:latin typeface="Segoe UI"/>
                <a:cs typeface="Segoe UI"/>
              </a:rPr>
              <a:t> </a:t>
            </a:r>
            <a:r>
              <a:rPr sz="2500" dirty="0">
                <a:latin typeface="Segoe UI"/>
                <a:cs typeface="Segoe UI"/>
              </a:rPr>
              <a:t>player</a:t>
            </a:r>
            <a:r>
              <a:rPr sz="2500" spc="-40" dirty="0">
                <a:latin typeface="Segoe UI"/>
                <a:cs typeface="Segoe UI"/>
              </a:rPr>
              <a:t> </a:t>
            </a:r>
            <a:r>
              <a:rPr sz="2500" spc="-10" dirty="0">
                <a:latin typeface="Segoe UI"/>
                <a:cs typeface="Segoe UI"/>
              </a:rPr>
              <a:t>status</a:t>
            </a:r>
            <a:endParaRPr sz="25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5498" y="2286000"/>
            <a:ext cx="3900170" cy="199199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80365" indent="-342265">
              <a:lnSpc>
                <a:spcPct val="100000"/>
              </a:lnSpc>
              <a:spcBef>
                <a:spcPts val="745"/>
              </a:spcBef>
              <a:buClr>
                <a:srgbClr val="C8102E"/>
              </a:buClr>
              <a:buFont typeface="Arial"/>
              <a:buChar char="•"/>
              <a:tabLst>
                <a:tab pos="380365" algn="l"/>
              </a:tabLst>
            </a:pPr>
            <a:r>
              <a:rPr sz="2300" dirty="0">
                <a:latin typeface="Segoe UI"/>
                <a:cs typeface="Segoe UI"/>
              </a:rPr>
              <a:t>Age</a:t>
            </a:r>
            <a:r>
              <a:rPr sz="2300" spc="-30" dirty="0">
                <a:latin typeface="Segoe UI"/>
                <a:cs typeface="Segoe UI"/>
              </a:rPr>
              <a:t> </a:t>
            </a:r>
            <a:r>
              <a:rPr sz="2300" spc="-10" dirty="0">
                <a:latin typeface="Segoe UI"/>
                <a:cs typeface="Segoe UI"/>
              </a:rPr>
              <a:t>(continuous)</a:t>
            </a:r>
            <a:endParaRPr sz="2300">
              <a:latin typeface="Segoe UI"/>
              <a:cs typeface="Segoe UI"/>
            </a:endParaRPr>
          </a:p>
          <a:p>
            <a:pPr marL="380365" indent="-342265">
              <a:lnSpc>
                <a:spcPct val="100000"/>
              </a:lnSpc>
              <a:spcBef>
                <a:spcPts val="650"/>
              </a:spcBef>
              <a:buClr>
                <a:srgbClr val="C8102E"/>
              </a:buClr>
              <a:buFont typeface="Arial"/>
              <a:buChar char="•"/>
              <a:tabLst>
                <a:tab pos="380365" algn="l"/>
              </a:tabLst>
            </a:pPr>
            <a:r>
              <a:rPr sz="2300" dirty="0">
                <a:latin typeface="Segoe UI"/>
                <a:cs typeface="Segoe UI"/>
              </a:rPr>
              <a:t>Race</a:t>
            </a:r>
            <a:r>
              <a:rPr sz="2300" spc="-40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(White</a:t>
            </a:r>
            <a:r>
              <a:rPr sz="2300" spc="-40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vs.</a:t>
            </a:r>
            <a:r>
              <a:rPr sz="2300" spc="-35" dirty="0">
                <a:latin typeface="Segoe UI"/>
                <a:cs typeface="Segoe UI"/>
              </a:rPr>
              <a:t> </a:t>
            </a:r>
            <a:r>
              <a:rPr sz="2300" spc="-10" dirty="0">
                <a:latin typeface="Segoe UI"/>
                <a:cs typeface="Segoe UI"/>
              </a:rPr>
              <a:t>Non-white)</a:t>
            </a:r>
            <a:endParaRPr sz="2300">
              <a:latin typeface="Segoe UI"/>
              <a:cs typeface="Segoe UI"/>
            </a:endParaRPr>
          </a:p>
          <a:p>
            <a:pPr marL="380365" indent="-342265">
              <a:lnSpc>
                <a:spcPts val="2725"/>
              </a:lnSpc>
              <a:spcBef>
                <a:spcPts val="645"/>
              </a:spcBef>
              <a:buClr>
                <a:srgbClr val="C8102E"/>
              </a:buClr>
              <a:buFont typeface="Arial"/>
              <a:buChar char="•"/>
              <a:tabLst>
                <a:tab pos="380365" algn="l"/>
              </a:tabLst>
            </a:pPr>
            <a:r>
              <a:rPr sz="2300" dirty="0">
                <a:latin typeface="Segoe UI"/>
                <a:cs typeface="Segoe UI"/>
              </a:rPr>
              <a:t>BMI,</a:t>
            </a:r>
            <a:r>
              <a:rPr sz="2300" spc="-60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kg/m</a:t>
            </a:r>
            <a:r>
              <a:rPr sz="2250" baseline="25925" dirty="0">
                <a:latin typeface="Segoe UI"/>
                <a:cs typeface="Segoe UI"/>
              </a:rPr>
              <a:t>2</a:t>
            </a:r>
            <a:r>
              <a:rPr sz="2250" spc="262" baseline="25925" dirty="0">
                <a:latin typeface="Segoe UI"/>
                <a:cs typeface="Segoe UI"/>
              </a:rPr>
              <a:t> </a:t>
            </a:r>
            <a:r>
              <a:rPr sz="2300" spc="-10" dirty="0">
                <a:latin typeface="Segoe UI"/>
                <a:cs typeface="Segoe UI"/>
              </a:rPr>
              <a:t>(categorical)</a:t>
            </a:r>
            <a:endParaRPr sz="2300">
              <a:latin typeface="Segoe UI"/>
              <a:cs typeface="Segoe UI"/>
            </a:endParaRPr>
          </a:p>
          <a:p>
            <a:pPr marL="837565" lvl="1" indent="-342265">
              <a:lnSpc>
                <a:spcPts val="2605"/>
              </a:lnSpc>
              <a:buClr>
                <a:srgbClr val="C8102E"/>
              </a:buClr>
              <a:buFont typeface="Arial"/>
              <a:buChar char="•"/>
              <a:tabLst>
                <a:tab pos="837565" algn="l"/>
              </a:tabLst>
            </a:pPr>
            <a:r>
              <a:rPr sz="2200" dirty="0">
                <a:latin typeface="Segoe UI"/>
                <a:cs typeface="Segoe UI"/>
              </a:rPr>
              <a:t>Obese</a:t>
            </a:r>
            <a:r>
              <a:rPr sz="2200" spc="-30" dirty="0">
                <a:latin typeface="Segoe UI"/>
                <a:cs typeface="Segoe UI"/>
              </a:rPr>
              <a:t> </a:t>
            </a:r>
            <a:r>
              <a:rPr sz="2200" dirty="0">
                <a:latin typeface="Segoe UI"/>
                <a:cs typeface="Segoe UI"/>
              </a:rPr>
              <a:t>vs</a:t>
            </a:r>
            <a:r>
              <a:rPr sz="2200" spc="-30" dirty="0">
                <a:latin typeface="Segoe UI"/>
                <a:cs typeface="Segoe UI"/>
              </a:rPr>
              <a:t> </a:t>
            </a:r>
            <a:r>
              <a:rPr sz="2200" spc="-10" dirty="0">
                <a:latin typeface="Segoe UI"/>
                <a:cs typeface="Segoe UI"/>
              </a:rPr>
              <a:t>Normal</a:t>
            </a:r>
            <a:endParaRPr sz="2200">
              <a:latin typeface="Segoe UI"/>
              <a:cs typeface="Segoe UI"/>
            </a:endParaRPr>
          </a:p>
          <a:p>
            <a:pPr marL="837565" lvl="1" indent="-342265">
              <a:lnSpc>
                <a:spcPct val="100000"/>
              </a:lnSpc>
              <a:spcBef>
                <a:spcPts val="50"/>
              </a:spcBef>
              <a:buClr>
                <a:srgbClr val="C8102E"/>
              </a:buClr>
              <a:buFont typeface="Arial"/>
              <a:buChar char="•"/>
              <a:tabLst>
                <a:tab pos="837565" algn="l"/>
              </a:tabLst>
            </a:pPr>
            <a:r>
              <a:rPr sz="2200" dirty="0">
                <a:latin typeface="Segoe UI"/>
                <a:cs typeface="Segoe UI"/>
              </a:rPr>
              <a:t>Overweight</a:t>
            </a:r>
            <a:r>
              <a:rPr sz="2200" spc="-5" dirty="0">
                <a:latin typeface="Segoe UI"/>
                <a:cs typeface="Segoe UI"/>
              </a:rPr>
              <a:t> </a:t>
            </a:r>
            <a:r>
              <a:rPr sz="2200" dirty="0">
                <a:latin typeface="Segoe UI"/>
                <a:cs typeface="Segoe UI"/>
              </a:rPr>
              <a:t>vs </a:t>
            </a:r>
            <a:r>
              <a:rPr sz="2200" spc="-10" dirty="0">
                <a:latin typeface="Segoe UI"/>
                <a:cs typeface="Segoe UI"/>
              </a:rPr>
              <a:t>Normal</a:t>
            </a:r>
            <a:endParaRPr sz="22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6443" y="2286000"/>
            <a:ext cx="5323205" cy="209804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93065" indent="-342265">
              <a:lnSpc>
                <a:spcPct val="100000"/>
              </a:lnSpc>
              <a:spcBef>
                <a:spcPts val="745"/>
              </a:spcBef>
              <a:buClr>
                <a:srgbClr val="C8102E"/>
              </a:buClr>
              <a:buFont typeface="Arial"/>
              <a:buChar char="•"/>
              <a:tabLst>
                <a:tab pos="393065" algn="l"/>
              </a:tabLst>
            </a:pPr>
            <a:r>
              <a:rPr sz="2300" dirty="0">
                <a:latin typeface="Segoe UI"/>
                <a:cs typeface="Segoe UI"/>
              </a:rPr>
              <a:t>Sex</a:t>
            </a:r>
            <a:r>
              <a:rPr sz="2250" baseline="25925" dirty="0">
                <a:latin typeface="Segoe UI"/>
                <a:cs typeface="Segoe UI"/>
              </a:rPr>
              <a:t>*</a:t>
            </a:r>
            <a:r>
              <a:rPr sz="2250" spc="284" baseline="25925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(female</a:t>
            </a:r>
            <a:r>
              <a:rPr sz="2300" spc="-45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vs.</a:t>
            </a:r>
            <a:r>
              <a:rPr sz="2300" spc="-35" dirty="0">
                <a:latin typeface="Segoe UI"/>
                <a:cs typeface="Segoe UI"/>
              </a:rPr>
              <a:t> </a:t>
            </a:r>
            <a:r>
              <a:rPr sz="2300" spc="-20" dirty="0">
                <a:latin typeface="Segoe UI"/>
                <a:cs typeface="Segoe UI"/>
              </a:rPr>
              <a:t>male)</a:t>
            </a:r>
            <a:endParaRPr sz="2300">
              <a:latin typeface="Segoe UI"/>
              <a:cs typeface="Segoe UI"/>
            </a:endParaRPr>
          </a:p>
          <a:p>
            <a:pPr marL="393065" indent="-342265">
              <a:lnSpc>
                <a:spcPct val="100000"/>
              </a:lnSpc>
              <a:spcBef>
                <a:spcPts val="650"/>
              </a:spcBef>
              <a:buClr>
                <a:srgbClr val="C8102E"/>
              </a:buClr>
              <a:buFont typeface="Arial"/>
              <a:buChar char="•"/>
              <a:tabLst>
                <a:tab pos="393065" algn="l"/>
              </a:tabLst>
            </a:pPr>
            <a:r>
              <a:rPr sz="2300" dirty="0">
                <a:latin typeface="Segoe UI"/>
                <a:cs typeface="Segoe UI"/>
              </a:rPr>
              <a:t>Reported</a:t>
            </a:r>
            <a:r>
              <a:rPr sz="2300" spc="-50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CV</a:t>
            </a:r>
            <a:r>
              <a:rPr sz="2300" spc="-50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Rx</a:t>
            </a:r>
            <a:r>
              <a:rPr sz="2300" spc="-50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usage</a:t>
            </a:r>
            <a:r>
              <a:rPr sz="2300" spc="-50" dirty="0">
                <a:latin typeface="Segoe UI"/>
                <a:cs typeface="Segoe UI"/>
              </a:rPr>
              <a:t> </a:t>
            </a:r>
            <a:r>
              <a:rPr sz="2300" spc="-25" dirty="0">
                <a:latin typeface="Segoe UI"/>
                <a:cs typeface="Segoe UI"/>
              </a:rPr>
              <a:t>(Yes</a:t>
            </a:r>
            <a:r>
              <a:rPr sz="2300" spc="-50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vs.</a:t>
            </a:r>
            <a:r>
              <a:rPr sz="2300" spc="-45" dirty="0">
                <a:latin typeface="Segoe UI"/>
                <a:cs typeface="Segoe UI"/>
              </a:rPr>
              <a:t> </a:t>
            </a:r>
            <a:r>
              <a:rPr sz="2300" spc="-25" dirty="0">
                <a:latin typeface="Segoe UI"/>
                <a:cs typeface="Segoe UI"/>
              </a:rPr>
              <a:t>No)</a:t>
            </a:r>
            <a:endParaRPr sz="2300">
              <a:latin typeface="Segoe UI"/>
              <a:cs typeface="Segoe UI"/>
            </a:endParaRPr>
          </a:p>
          <a:p>
            <a:pPr marL="393700" marR="55880" indent="-342900">
              <a:lnSpc>
                <a:spcPts val="2690"/>
              </a:lnSpc>
              <a:spcBef>
                <a:spcPts val="795"/>
              </a:spcBef>
              <a:buClr>
                <a:srgbClr val="C8102E"/>
              </a:buClr>
              <a:buFont typeface="Arial"/>
              <a:buChar char="•"/>
              <a:tabLst>
                <a:tab pos="393700" algn="l"/>
              </a:tabLst>
            </a:pPr>
            <a:r>
              <a:rPr sz="2300" dirty="0">
                <a:latin typeface="Segoe UI"/>
                <a:cs typeface="Segoe UI"/>
              </a:rPr>
              <a:t>HTN</a:t>
            </a:r>
            <a:r>
              <a:rPr sz="2300" spc="-45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at</a:t>
            </a:r>
            <a:r>
              <a:rPr sz="2300" spc="-50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Screening,</a:t>
            </a:r>
            <a:r>
              <a:rPr sz="2300" spc="-40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BP</a:t>
            </a:r>
            <a:r>
              <a:rPr sz="2300" spc="-50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≥130/80</a:t>
            </a:r>
            <a:r>
              <a:rPr sz="2300" spc="-50" dirty="0">
                <a:latin typeface="Segoe UI"/>
                <a:cs typeface="Segoe UI"/>
              </a:rPr>
              <a:t> </a:t>
            </a:r>
            <a:r>
              <a:rPr sz="2300" spc="-20" dirty="0">
                <a:latin typeface="Segoe UI"/>
                <a:cs typeface="Segoe UI"/>
              </a:rPr>
              <a:t>mmHg </a:t>
            </a:r>
            <a:r>
              <a:rPr sz="2300" spc="-25" dirty="0">
                <a:latin typeface="Segoe UI"/>
                <a:cs typeface="Segoe UI"/>
              </a:rPr>
              <a:t>(Yes</a:t>
            </a:r>
            <a:r>
              <a:rPr sz="2300" spc="-75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vs</a:t>
            </a:r>
            <a:r>
              <a:rPr sz="2300" spc="-70" dirty="0">
                <a:latin typeface="Segoe UI"/>
                <a:cs typeface="Segoe UI"/>
              </a:rPr>
              <a:t> </a:t>
            </a:r>
            <a:r>
              <a:rPr sz="2300" spc="-25" dirty="0">
                <a:latin typeface="Segoe UI"/>
                <a:cs typeface="Segoe UI"/>
              </a:rPr>
              <a:t>No)</a:t>
            </a:r>
            <a:endParaRPr sz="2300">
              <a:latin typeface="Segoe UI"/>
              <a:cs typeface="Segoe UI"/>
            </a:endParaRPr>
          </a:p>
          <a:p>
            <a:pPr marL="393065" indent="-342265">
              <a:lnSpc>
                <a:spcPct val="100000"/>
              </a:lnSpc>
              <a:spcBef>
                <a:spcPts val="570"/>
              </a:spcBef>
              <a:buClr>
                <a:srgbClr val="C8102E"/>
              </a:buClr>
              <a:buFont typeface="Arial"/>
              <a:buChar char="•"/>
              <a:tabLst>
                <a:tab pos="393065" algn="l"/>
              </a:tabLst>
            </a:pPr>
            <a:r>
              <a:rPr sz="2300" dirty="0">
                <a:latin typeface="Segoe UI"/>
                <a:cs typeface="Segoe UI"/>
              </a:rPr>
              <a:t>Abnormal</a:t>
            </a:r>
            <a:r>
              <a:rPr sz="2300" spc="-90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EKG</a:t>
            </a:r>
            <a:r>
              <a:rPr sz="2250" baseline="25925" dirty="0">
                <a:latin typeface="Segoe UI"/>
                <a:cs typeface="Segoe UI"/>
              </a:rPr>
              <a:t>†</a:t>
            </a:r>
            <a:r>
              <a:rPr sz="2250" spc="209" baseline="25925" dirty="0">
                <a:latin typeface="Segoe UI"/>
                <a:cs typeface="Segoe UI"/>
              </a:rPr>
              <a:t> </a:t>
            </a:r>
            <a:r>
              <a:rPr sz="2300" spc="-25" dirty="0">
                <a:latin typeface="Segoe UI"/>
                <a:cs typeface="Segoe UI"/>
              </a:rPr>
              <a:t>(Yes</a:t>
            </a:r>
            <a:r>
              <a:rPr sz="2300" spc="-95" dirty="0">
                <a:latin typeface="Segoe UI"/>
                <a:cs typeface="Segoe UI"/>
              </a:rPr>
              <a:t> </a:t>
            </a:r>
            <a:r>
              <a:rPr sz="2300" dirty="0">
                <a:latin typeface="Segoe UI"/>
                <a:cs typeface="Segoe UI"/>
              </a:rPr>
              <a:t>vs</a:t>
            </a:r>
            <a:r>
              <a:rPr sz="2300" spc="-95" dirty="0">
                <a:latin typeface="Segoe UI"/>
                <a:cs typeface="Segoe UI"/>
              </a:rPr>
              <a:t> </a:t>
            </a:r>
            <a:r>
              <a:rPr sz="2300" spc="-25" dirty="0">
                <a:latin typeface="Segoe UI"/>
                <a:cs typeface="Segoe UI"/>
              </a:rPr>
              <a:t>No)</a:t>
            </a:r>
            <a:endParaRPr sz="23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72204" y="6316979"/>
            <a:ext cx="4846955" cy="443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1645"/>
              </a:lnSpc>
              <a:spcBef>
                <a:spcPts val="100"/>
              </a:spcBef>
            </a:pPr>
            <a:r>
              <a:rPr sz="1350" baseline="24691" dirty="0">
                <a:latin typeface="Segoe UI"/>
                <a:cs typeface="Segoe UI"/>
              </a:rPr>
              <a:t>*</a:t>
            </a:r>
            <a:r>
              <a:rPr sz="1400" dirty="0">
                <a:latin typeface="Segoe UI"/>
                <a:cs typeface="Segoe UI"/>
              </a:rPr>
              <a:t>Not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tested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for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NFL</a:t>
            </a:r>
            <a:r>
              <a:rPr sz="1400" spc="-2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players</a:t>
            </a:r>
            <a:r>
              <a:rPr sz="1400" spc="-20" dirty="0">
                <a:latin typeface="Segoe UI"/>
                <a:cs typeface="Segoe UI"/>
              </a:rPr>
              <a:t> only</a:t>
            </a:r>
            <a:endParaRPr sz="1400">
              <a:latin typeface="Segoe UI"/>
              <a:cs typeface="Segoe UI"/>
            </a:endParaRPr>
          </a:p>
          <a:p>
            <a:pPr algn="ctr">
              <a:lnSpc>
                <a:spcPts val="1645"/>
              </a:lnSpc>
            </a:pPr>
            <a:r>
              <a:rPr sz="1350" baseline="24691" dirty="0">
                <a:latin typeface="Segoe UI"/>
                <a:cs typeface="Segoe UI"/>
              </a:rPr>
              <a:t>†</a:t>
            </a:r>
            <a:r>
              <a:rPr sz="1400" dirty="0">
                <a:latin typeface="Segoe UI"/>
                <a:cs typeface="Segoe UI"/>
              </a:rPr>
              <a:t>Based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on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the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presence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of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1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or</a:t>
            </a:r>
            <a:r>
              <a:rPr sz="1400" spc="-4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more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prognostic</a:t>
            </a:r>
            <a:r>
              <a:rPr sz="1400" spc="-3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EKG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spc="-10" dirty="0">
                <a:latin typeface="Segoe UI"/>
                <a:cs typeface="Segoe UI"/>
              </a:rPr>
              <a:t>findings</a:t>
            </a:r>
            <a:endParaRPr sz="1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3572</Words>
  <Application>Microsoft Office PowerPoint</Application>
  <PresentationFormat>Widescreen</PresentationFormat>
  <Paragraphs>659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Segoe UI</vt:lpstr>
      <vt:lpstr>Segoe UI Symbol</vt:lpstr>
      <vt:lpstr>Source Code Pro</vt:lpstr>
      <vt:lpstr>Source Code Pro Light</vt:lpstr>
      <vt:lpstr>Times New Roman</vt:lpstr>
      <vt:lpstr>Verdana</vt:lpstr>
      <vt:lpstr>Office Theme</vt:lpstr>
      <vt:lpstr>Prevalence of Cardiovascular Disease and Risk Factors among NFL Alumni and their Family Members: Results from the HUDDLE Study</vt:lpstr>
      <vt:lpstr>Disclosures: Michael Amponsah, MD</vt:lpstr>
      <vt:lpstr>Background</vt:lpstr>
      <vt:lpstr>Objectives</vt:lpstr>
      <vt:lpstr>Study Design</vt:lpstr>
      <vt:lpstr>Screening Event Cities and Investigators</vt:lpstr>
      <vt:lpstr>Study Definitions: HTN Prevalence and Control</vt:lpstr>
      <vt:lpstr>Study Definitions: Abnormal EKG and TTE</vt:lpstr>
      <vt:lpstr>Statistical Analysis</vt:lpstr>
      <vt:lpstr>Study Flow</vt:lpstr>
      <vt:lpstr>Participant Demographics</vt:lpstr>
      <vt:lpstr>Participant Demographics</vt:lpstr>
      <vt:lpstr>Participant Demographics</vt:lpstr>
      <vt:lpstr>CVD and Risk Factor History</vt:lpstr>
      <vt:lpstr>BP Stratified by History – All Screened</vt:lpstr>
      <vt:lpstr>BP Stratified by History – Former NFL Players</vt:lpstr>
      <vt:lpstr>HTN Prevalence and Control</vt:lpstr>
      <vt:lpstr>Abnormal EKGs and TTEs (Core Lab)</vt:lpstr>
      <vt:lpstr>Structural Changes on TTE by Systolic BP</vt:lpstr>
      <vt:lpstr>Structural Changes on TTE – All Screened</vt:lpstr>
      <vt:lpstr>Structural Changes on TTE – Former NFL</vt:lpstr>
      <vt:lpstr>Investigator Recommended Follow up</vt:lpstr>
      <vt:lpstr>Multivariable Analysis Results – All Screened</vt:lpstr>
      <vt:lpstr>Multivariable Analysis Results – Former NFL</vt:lpstr>
      <vt:lpstr>Limitations</vt:lpstr>
      <vt:lpstr>Summary (1)</vt:lpstr>
      <vt:lpstr>Summary (2)</vt:lpstr>
      <vt:lpstr>Conclusions</vt:lpstr>
      <vt:lpstr>Just Published in JACC!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Prevalence of Cardiovascular Disease and Risk Factors among NFL Alumni and their Family Members: Results from the HUDDLE Study</dc:title>
  <dc:creator>Sheikh, Rahab P</dc:creator>
  <cp:lastModifiedBy>Sheikh, Rahab P</cp:lastModifiedBy>
  <cp:revision>1</cp:revision>
  <dcterms:created xsi:type="dcterms:W3CDTF">2024-04-07T17:07:58Z</dcterms:created>
  <dcterms:modified xsi:type="dcterms:W3CDTF">2024-04-07T17:18:57Z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2024-04-05T00:00:00Z</vt:filetime>
  </property>
  <property fmtid="{D5CDD505-2E9C-101B-9397-08002B2CF9AE}" pid="3" name="LastSaved">
    <vt:filetime>2024-04-07T00:00:00Z</vt:filetime>
  </property>
  <property fmtid="{D5CDD505-2E9C-101B-9397-08002B2CF9AE}" pid="4" name="Producer">
    <vt:lpwstr>macOS Version 14.1.2 (Build 23B92) Quartz PDFContext</vt:lpwstr>
  </property>
</Properties>
</file>