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D0D0D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D0D0D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D0D0D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47232"/>
            <a:ext cx="12192000" cy="81076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3115450"/>
            <a:ext cx="12192000" cy="720090"/>
          </a:xfrm>
          <a:custGeom>
            <a:avLst/>
            <a:gdLst/>
            <a:ahLst/>
            <a:cxnLst/>
            <a:rect l="l" t="t" r="r" b="b"/>
            <a:pathLst>
              <a:path w="12192000" h="720089">
                <a:moveTo>
                  <a:pt x="12192000" y="0"/>
                </a:moveTo>
                <a:lnTo>
                  <a:pt x="0" y="0"/>
                </a:lnTo>
                <a:lnTo>
                  <a:pt x="0" y="719999"/>
                </a:lnTo>
                <a:lnTo>
                  <a:pt x="12192000" y="719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060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D0D0D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047232"/>
            <a:ext cx="12192000" cy="8107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0286" y="138683"/>
            <a:ext cx="442785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D0D0D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5726" y="1739900"/>
            <a:ext cx="10433050" cy="2588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9489" y="2315971"/>
            <a:ext cx="8226425" cy="111696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050"/>
              </a:lnSpc>
              <a:spcBef>
                <a:spcPts val="100"/>
              </a:spcBef>
            </a:pPr>
            <a:r>
              <a:rPr dirty="0" sz="3000">
                <a:solidFill>
                  <a:srgbClr val="002856"/>
                </a:solidFill>
                <a:latin typeface="Arial"/>
                <a:cs typeface="Arial"/>
              </a:rPr>
              <a:t>A</a:t>
            </a:r>
            <a:r>
              <a:rPr dirty="0" sz="3000" spc="-19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02856"/>
                </a:solidFill>
                <a:latin typeface="Arial"/>
                <a:cs typeface="Arial"/>
              </a:rPr>
              <a:t>Multicenter</a:t>
            </a:r>
            <a:r>
              <a:rPr dirty="0" sz="3000" spc="-8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02856"/>
                </a:solidFill>
                <a:latin typeface="Arial"/>
                <a:cs typeface="Arial"/>
              </a:rPr>
              <a:t>Prospective</a:t>
            </a:r>
            <a:r>
              <a:rPr dirty="0" sz="3000" spc="-8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02856"/>
                </a:solidFill>
                <a:latin typeface="Arial"/>
                <a:cs typeface="Arial"/>
              </a:rPr>
              <a:t>Randomized</a:t>
            </a:r>
            <a:r>
              <a:rPr dirty="0" sz="3000" spc="-8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02856"/>
                </a:solidFill>
                <a:latin typeface="Arial"/>
                <a:cs typeface="Arial"/>
              </a:rPr>
              <a:t>Study</a:t>
            </a:r>
            <a:endParaRPr sz="3000">
              <a:latin typeface="Arial"/>
              <a:cs typeface="Arial"/>
            </a:endParaRPr>
          </a:p>
          <a:p>
            <a:pPr marL="12700" marR="391795">
              <a:lnSpc>
                <a:spcPct val="69300"/>
              </a:lnSpc>
              <a:spcBef>
                <a:spcPts val="550"/>
              </a:spcBef>
            </a:pPr>
            <a:r>
              <a:rPr dirty="0" sz="3000">
                <a:solidFill>
                  <a:srgbClr val="002856"/>
                </a:solidFill>
                <a:latin typeface="Arial"/>
                <a:cs typeface="Arial"/>
              </a:rPr>
              <a:t>Comparing</a:t>
            </a:r>
            <a:r>
              <a:rPr dirty="0" sz="3000" spc="-5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02856"/>
                </a:solidFill>
                <a:latin typeface="Arial"/>
                <a:cs typeface="Arial"/>
              </a:rPr>
              <a:t>the</a:t>
            </a:r>
            <a:r>
              <a:rPr dirty="0" sz="3000" spc="-6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02856"/>
                </a:solidFill>
                <a:latin typeface="Arial"/>
                <a:cs typeface="Arial"/>
              </a:rPr>
              <a:t>Incidence</a:t>
            </a:r>
            <a:r>
              <a:rPr dirty="0" sz="3000" spc="-5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02856"/>
                </a:solidFill>
                <a:latin typeface="Arial"/>
                <a:cs typeface="Arial"/>
              </a:rPr>
              <a:t>of</a:t>
            </a:r>
            <a:r>
              <a:rPr dirty="0" sz="3000" spc="-5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02856"/>
                </a:solidFill>
                <a:latin typeface="Arial"/>
                <a:cs typeface="Arial"/>
              </a:rPr>
              <a:t>Periprocedural </a:t>
            </a:r>
            <a:r>
              <a:rPr dirty="0" sz="3000">
                <a:solidFill>
                  <a:srgbClr val="002856"/>
                </a:solidFill>
                <a:latin typeface="Arial"/>
                <a:cs typeface="Arial"/>
              </a:rPr>
              <a:t>Cerebral</a:t>
            </a:r>
            <a:r>
              <a:rPr dirty="0" sz="3000" spc="-4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02856"/>
                </a:solidFill>
                <a:latin typeface="Arial"/>
                <a:cs typeface="Arial"/>
              </a:rPr>
              <a:t>Embolisms</a:t>
            </a:r>
            <a:r>
              <a:rPr dirty="0" sz="3000" spc="-5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02856"/>
                </a:solidFill>
                <a:latin typeface="Arial"/>
                <a:cs typeface="Arial"/>
              </a:rPr>
              <a:t>Caused</a:t>
            </a:r>
            <a:r>
              <a:rPr dirty="0" sz="3000" spc="-4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02856"/>
                </a:solidFill>
                <a:latin typeface="Arial"/>
                <a:cs typeface="Arial"/>
              </a:rPr>
              <a:t>by</a:t>
            </a:r>
            <a:r>
              <a:rPr dirty="0" sz="3000" spc="-5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02856"/>
                </a:solidFill>
                <a:latin typeface="Arial"/>
                <a:cs typeface="Arial"/>
              </a:rPr>
              <a:t>Catheter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9489" y="3282188"/>
            <a:ext cx="7635875" cy="3502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050"/>
              </a:lnSpc>
              <a:spcBef>
                <a:spcPts val="100"/>
              </a:spcBef>
            </a:pPr>
            <a:r>
              <a:rPr dirty="0" sz="3000" b="1">
                <a:solidFill>
                  <a:srgbClr val="002856"/>
                </a:solidFill>
                <a:latin typeface="Arial"/>
                <a:cs typeface="Arial"/>
              </a:rPr>
              <a:t>Ablation</a:t>
            </a:r>
            <a:r>
              <a:rPr dirty="0" sz="3000" spc="-7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2856"/>
                </a:solidFill>
                <a:latin typeface="Arial"/>
                <a:cs typeface="Arial"/>
              </a:rPr>
              <a:t>of</a:t>
            </a:r>
            <a:r>
              <a:rPr dirty="0" sz="3000" spc="-17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2856"/>
                </a:solidFill>
                <a:latin typeface="Arial"/>
                <a:cs typeface="Arial"/>
              </a:rPr>
              <a:t>Atrial</a:t>
            </a:r>
            <a:r>
              <a:rPr dirty="0" sz="3000" spc="-7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2856"/>
                </a:solidFill>
                <a:latin typeface="Arial"/>
                <a:cs typeface="Arial"/>
              </a:rPr>
              <a:t>Fibrillation</a:t>
            </a:r>
            <a:r>
              <a:rPr dirty="0" sz="3000" spc="-6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002856"/>
                </a:solidFill>
                <a:latin typeface="Arial"/>
                <a:cs typeface="Arial"/>
              </a:rPr>
              <a:t>between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ct val="69300"/>
              </a:lnSpc>
              <a:spcBef>
                <a:spcPts val="550"/>
              </a:spcBef>
            </a:pPr>
            <a:r>
              <a:rPr dirty="0" sz="3000" b="1">
                <a:solidFill>
                  <a:srgbClr val="002856"/>
                </a:solidFill>
                <a:latin typeface="Arial"/>
                <a:cs typeface="Arial"/>
              </a:rPr>
              <a:t>Cryoballoon</a:t>
            </a:r>
            <a:r>
              <a:rPr dirty="0" sz="3000" spc="-8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2856"/>
                </a:solidFill>
                <a:latin typeface="Arial"/>
                <a:cs typeface="Arial"/>
              </a:rPr>
              <a:t>and</a:t>
            </a:r>
            <a:r>
              <a:rPr dirty="0" sz="3000" spc="-7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2856"/>
                </a:solidFill>
                <a:latin typeface="Arial"/>
                <a:cs typeface="Arial"/>
              </a:rPr>
              <a:t>Radiofrequency</a:t>
            </a:r>
            <a:r>
              <a:rPr dirty="0" sz="3000" spc="-18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002856"/>
                </a:solidFill>
                <a:latin typeface="Arial"/>
                <a:cs typeface="Arial"/>
              </a:rPr>
              <a:t>Ablation </a:t>
            </a:r>
            <a:r>
              <a:rPr dirty="0" sz="3000" spc="-20" b="1">
                <a:solidFill>
                  <a:srgbClr val="002856"/>
                </a:solidFill>
                <a:latin typeface="Arial"/>
                <a:cs typeface="Arial"/>
              </a:rPr>
              <a:t>(Embo-</a:t>
            </a:r>
            <a:r>
              <a:rPr dirty="0" sz="3000" b="1">
                <a:solidFill>
                  <a:srgbClr val="002856"/>
                </a:solidFill>
                <a:latin typeface="Arial"/>
                <a:cs typeface="Arial"/>
              </a:rPr>
              <a:t>Abl</a:t>
            </a:r>
            <a:r>
              <a:rPr dirty="0" sz="3000" spc="1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002856"/>
                </a:solidFill>
                <a:latin typeface="Arial"/>
                <a:cs typeface="Arial"/>
              </a:rPr>
              <a:t>study)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dirty="0" sz="2800" b="1">
                <a:solidFill>
                  <a:srgbClr val="002856"/>
                </a:solidFill>
                <a:latin typeface="Arial"/>
                <a:cs typeface="Arial"/>
              </a:rPr>
              <a:t>Kengo</a:t>
            </a:r>
            <a:r>
              <a:rPr dirty="0" sz="2800" spc="-6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2856"/>
                </a:solidFill>
                <a:latin typeface="Arial"/>
                <a:cs typeface="Arial"/>
              </a:rPr>
              <a:t>Kusano,</a:t>
            </a:r>
            <a:r>
              <a:rPr dirty="0" sz="2800" spc="-7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2856"/>
                </a:solidFill>
                <a:latin typeface="Arial"/>
                <a:cs typeface="Arial"/>
              </a:rPr>
              <a:t>MD,</a:t>
            </a:r>
            <a:r>
              <a:rPr dirty="0" sz="2800" spc="-7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002856"/>
                </a:solidFill>
                <a:latin typeface="Arial"/>
                <a:cs typeface="Arial"/>
              </a:rPr>
              <a:t>PhD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14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Dept</a:t>
            </a:r>
            <a:r>
              <a:rPr dirty="0" sz="2000" spc="-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of</a:t>
            </a:r>
            <a:r>
              <a:rPr dirty="0" sz="2000" spc="-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Cardiovascular</a:t>
            </a:r>
            <a:r>
              <a:rPr dirty="0" sz="20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Medicine,</a:t>
            </a:r>
            <a:endParaRPr sz="2000">
              <a:latin typeface="Arial"/>
              <a:cs typeface="Arial"/>
            </a:endParaRPr>
          </a:p>
          <a:p>
            <a:pPr marL="12700" marR="1728470">
              <a:lnSpc>
                <a:spcPts val="3220"/>
              </a:lnSpc>
            </a:pP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National</a:t>
            </a:r>
            <a:r>
              <a:rPr dirty="0" sz="2000" spc="-5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Cerebral</a:t>
            </a:r>
            <a:r>
              <a:rPr dirty="0" sz="2000" spc="-5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and</a:t>
            </a:r>
            <a:r>
              <a:rPr dirty="0" sz="2000" spc="-6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Cardiovascular</a:t>
            </a:r>
            <a:r>
              <a:rPr dirty="0" sz="2000" spc="-6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Center,</a:t>
            </a:r>
            <a:r>
              <a:rPr dirty="0" sz="2000" spc="-6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Japan https://twitter.com/NCVC_official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554" y="209803"/>
            <a:ext cx="111188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0000"/>
                </a:solidFill>
              </a:rPr>
              <a:t>Brain</a:t>
            </a:r>
            <a:r>
              <a:rPr dirty="0" sz="1800" spc="-25">
                <a:solidFill>
                  <a:srgbClr val="000000"/>
                </a:solidFill>
              </a:rPr>
              <a:t> MRI</a:t>
            </a:r>
            <a:endParaRPr sz="1800"/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749022" y="220431"/>
          <a:ext cx="8986520" cy="2660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2310"/>
                <a:gridCol w="1248410"/>
                <a:gridCol w="1606550"/>
                <a:gridCol w="1606550"/>
                <a:gridCol w="1191259"/>
              </a:tblGrid>
              <a:tr h="247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Bef>
                          <a:spcPts val="420"/>
                        </a:spcBef>
                      </a:pPr>
                      <a:r>
                        <a:rPr dirty="0" sz="12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Available</a:t>
                      </a:r>
                      <a:r>
                        <a:rPr dirty="0" sz="1200" spc="-5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  <a:tabLst>
                          <a:tab pos="748665" algn="l"/>
                        </a:tabLst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CB</a:t>
                      </a:r>
                      <a:r>
                        <a:rPr dirty="0" sz="12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group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	(N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115)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  <a:tabLst>
                          <a:tab pos="731520" algn="l"/>
                        </a:tabLst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RF</a:t>
                      </a:r>
                      <a:r>
                        <a:rPr dirty="0" sz="12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group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	(N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113)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5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value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68580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Symptomatic</a:t>
                      </a:r>
                      <a:r>
                        <a:rPr dirty="0" sz="1200" spc="-4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embolism,</a:t>
                      </a:r>
                      <a:r>
                        <a:rPr dirty="0" sz="1200" spc="-4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4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228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(0.0)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(0.0)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68580">
                        <a:lnSpc>
                          <a:spcPts val="1410"/>
                        </a:lnSpc>
                        <a:spcBef>
                          <a:spcPts val="390"/>
                        </a:spcBef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Silent</a:t>
                      </a:r>
                      <a:r>
                        <a:rPr dirty="0" sz="12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cerebral</a:t>
                      </a:r>
                      <a:r>
                        <a:rPr dirty="0" sz="12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events,</a:t>
                      </a:r>
                      <a:r>
                        <a:rPr dirty="0" sz="12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228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39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16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(13.9)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39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(9.7)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390"/>
                        </a:spcBef>
                      </a:pP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0.33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68580">
                        <a:lnSpc>
                          <a:spcPts val="1390"/>
                        </a:lnSpc>
                        <a:spcBef>
                          <a:spcPts val="409"/>
                        </a:spcBef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Silent</a:t>
                      </a:r>
                      <a:r>
                        <a:rPr dirty="0" sz="12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cerebral</a:t>
                      </a:r>
                      <a:r>
                        <a:rPr dirty="0" sz="12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lesions,</a:t>
                      </a:r>
                      <a:r>
                        <a:rPr dirty="0" sz="12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(%)*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Bef>
                          <a:spcPts val="409"/>
                        </a:spcBef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228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Bef>
                          <a:spcPts val="409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6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(5.2)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Bef>
                          <a:spcPts val="409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(2.7)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Bef>
                          <a:spcPts val="409"/>
                        </a:spcBef>
                      </a:pP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0.50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68580">
                        <a:lnSpc>
                          <a:spcPts val="1395"/>
                        </a:lnSpc>
                        <a:spcBef>
                          <a:spcPts val="405"/>
                        </a:spcBef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dirty="0" sz="1200" spc="-3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silent</a:t>
                      </a:r>
                      <a:r>
                        <a:rPr dirty="0" sz="12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cerebral</a:t>
                      </a:r>
                      <a:r>
                        <a:rPr dirty="0" sz="12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events*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  <a:spcBef>
                          <a:spcPts val="405"/>
                        </a:spcBef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27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  <a:spcBef>
                          <a:spcPts val="405"/>
                        </a:spcBef>
                      </a:pP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1.00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144780">
                        <a:lnSpc>
                          <a:spcPts val="1400"/>
                        </a:lnSpc>
                        <a:spcBef>
                          <a:spcPts val="400"/>
                        </a:spcBef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lesion,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40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12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(75.0)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40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8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(72.7)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144780">
                        <a:lnSpc>
                          <a:spcPts val="1410"/>
                        </a:lnSpc>
                        <a:spcBef>
                          <a:spcPts val="390"/>
                        </a:spcBef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≥2</a:t>
                      </a:r>
                      <a:r>
                        <a:rPr dirty="0" sz="12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lesions,</a:t>
                      </a:r>
                      <a:r>
                        <a:rPr dirty="0" sz="12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39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(25.0)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39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(27.3)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68580">
                        <a:lnSpc>
                          <a:spcPts val="1415"/>
                        </a:lnSpc>
                        <a:spcBef>
                          <a:spcPts val="385"/>
                        </a:spcBef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dirty="0" sz="1200" spc="-3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2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silent</a:t>
                      </a:r>
                      <a:r>
                        <a:rPr dirty="0" sz="12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cerebral</a:t>
                      </a:r>
                      <a:r>
                        <a:rPr dirty="0" sz="12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lesions*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385"/>
                        </a:spcBef>
                      </a:pPr>
                      <a:r>
                        <a:rPr dirty="0" sz="1200" spc="-50">
                          <a:latin typeface="Times New Roman"/>
                          <a:cs typeface="Times New Roman"/>
                        </a:rPr>
                        <a:t>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385"/>
                        </a:spcBef>
                      </a:pP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0.23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144780">
                        <a:lnSpc>
                          <a:spcPts val="1395"/>
                        </a:lnSpc>
                        <a:spcBef>
                          <a:spcPts val="405"/>
                        </a:spcBef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lesion,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  <a:spcBef>
                          <a:spcPts val="40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(83.3)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  <a:spcBef>
                          <a:spcPts val="40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(33.3)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144780">
                        <a:lnSpc>
                          <a:spcPts val="1400"/>
                        </a:lnSpc>
                        <a:spcBef>
                          <a:spcPts val="400"/>
                        </a:spcBef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≥2</a:t>
                      </a:r>
                      <a:r>
                        <a:rPr dirty="0" sz="12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lesions,</a:t>
                      </a:r>
                      <a:r>
                        <a:rPr dirty="0" sz="12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40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(16.7)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40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(66.7)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68580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Microbleeds,</a:t>
                      </a:r>
                      <a:r>
                        <a:rPr dirty="0" sz="12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228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19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(16.5)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(9.7)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0.13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/>
          <p:nvPr/>
        </p:nvSpPr>
        <p:spPr>
          <a:xfrm>
            <a:off x="474132" y="4507968"/>
            <a:ext cx="6443345" cy="0"/>
          </a:xfrm>
          <a:custGeom>
            <a:avLst/>
            <a:gdLst/>
            <a:ahLst/>
            <a:cxnLst/>
            <a:rect l="l" t="t" r="r" b="b"/>
            <a:pathLst>
              <a:path w="6443345" h="0">
                <a:moveTo>
                  <a:pt x="0" y="0"/>
                </a:moveTo>
                <a:lnTo>
                  <a:pt x="644313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474132" y="3965356"/>
            <a:ext cx="6443345" cy="0"/>
          </a:xfrm>
          <a:custGeom>
            <a:avLst/>
            <a:gdLst/>
            <a:ahLst/>
            <a:cxnLst/>
            <a:rect l="l" t="t" r="r" b="b"/>
            <a:pathLst>
              <a:path w="6443345" h="0">
                <a:moveTo>
                  <a:pt x="0" y="0"/>
                </a:moveTo>
                <a:lnTo>
                  <a:pt x="644313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474132" y="5510234"/>
            <a:ext cx="6443345" cy="0"/>
          </a:xfrm>
          <a:custGeom>
            <a:avLst/>
            <a:gdLst/>
            <a:ahLst/>
            <a:cxnLst/>
            <a:rect l="l" t="t" r="r" b="b"/>
            <a:pathLst>
              <a:path w="6443345" h="0">
                <a:moveTo>
                  <a:pt x="0" y="0"/>
                </a:moveTo>
                <a:lnTo>
                  <a:pt x="644313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3053026" y="3997452"/>
            <a:ext cx="722630" cy="4552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3335" marR="5080" indent="-1270">
              <a:lnSpc>
                <a:spcPct val="101400"/>
              </a:lnSpc>
              <a:spcBef>
                <a:spcPts val="75"/>
              </a:spcBef>
            </a:pPr>
            <a:r>
              <a:rPr dirty="0" sz="1400">
                <a:latin typeface="Times New Roman"/>
                <a:cs typeface="Times New Roman"/>
              </a:rPr>
              <a:t>CB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group </a:t>
            </a:r>
            <a:r>
              <a:rPr dirty="0" sz="1400">
                <a:latin typeface="Times New Roman"/>
                <a:cs typeface="Times New Roman"/>
              </a:rPr>
              <a:t>(N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=</a:t>
            </a:r>
            <a:r>
              <a:rPr dirty="0" sz="1400" spc="-15">
                <a:latin typeface="Times New Roman"/>
                <a:cs typeface="Times New Roman"/>
              </a:rPr>
              <a:t> 115)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260447" y="3997452"/>
            <a:ext cx="721360" cy="4552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8890">
              <a:lnSpc>
                <a:spcPct val="101400"/>
              </a:lnSpc>
              <a:spcBef>
                <a:spcPts val="75"/>
              </a:spcBef>
            </a:pPr>
            <a:r>
              <a:rPr dirty="0" sz="1400">
                <a:latin typeface="Times New Roman"/>
                <a:cs typeface="Times New Roman"/>
              </a:rPr>
              <a:t>RF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group </a:t>
            </a:r>
            <a:r>
              <a:rPr dirty="0" sz="1400">
                <a:latin typeface="Times New Roman"/>
                <a:cs typeface="Times New Roman"/>
              </a:rPr>
              <a:t>(N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=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113)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513419" y="3997452"/>
            <a:ext cx="1114425" cy="4552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06045" marR="5080" indent="-93980">
              <a:lnSpc>
                <a:spcPct val="101400"/>
              </a:lnSpc>
              <a:spcBef>
                <a:spcPts val="75"/>
              </a:spcBef>
            </a:pPr>
            <a:r>
              <a:rPr dirty="0" sz="1400">
                <a:latin typeface="Times New Roman"/>
                <a:cs typeface="Times New Roman"/>
              </a:rPr>
              <a:t>Risk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difference </a:t>
            </a:r>
            <a:r>
              <a:rPr dirty="0" sz="1400">
                <a:latin typeface="Times New Roman"/>
                <a:cs typeface="Times New Roman"/>
              </a:rPr>
              <a:t>(95%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CI),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%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30012" y="4494276"/>
            <a:ext cx="2218690" cy="942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45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Primary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endpoint</a:t>
            </a:r>
            <a:endParaRPr sz="1400">
              <a:latin typeface="Times New Roman"/>
              <a:cs typeface="Times New Roman"/>
            </a:endParaRPr>
          </a:p>
          <a:p>
            <a:pPr marL="146050">
              <a:lnSpc>
                <a:spcPts val="1645"/>
              </a:lnSpc>
            </a:pPr>
            <a:r>
              <a:rPr dirty="0" sz="1400">
                <a:latin typeface="Times New Roman"/>
                <a:cs typeface="Times New Roman"/>
              </a:rPr>
              <a:t>Silent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cerebral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events,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(%)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30"/>
              </a:lnSpc>
              <a:spcBef>
                <a:spcPts val="670"/>
              </a:spcBef>
            </a:pPr>
            <a:r>
              <a:rPr dirty="0" sz="1400">
                <a:latin typeface="Times New Roman"/>
                <a:cs typeface="Times New Roman"/>
              </a:rPr>
              <a:t>Secondary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endpoint</a:t>
            </a:r>
            <a:endParaRPr sz="1400">
              <a:latin typeface="Times New Roman"/>
              <a:cs typeface="Times New Roman"/>
            </a:endParaRPr>
          </a:p>
          <a:p>
            <a:pPr marL="146050">
              <a:lnSpc>
                <a:spcPts val="1630"/>
              </a:lnSpc>
            </a:pPr>
            <a:r>
              <a:rPr dirty="0" sz="1400">
                <a:latin typeface="Times New Roman"/>
                <a:cs typeface="Times New Roman"/>
              </a:rPr>
              <a:t>Silent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cerebral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lesions,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</a:t>
            </a:r>
            <a:r>
              <a:rPr dirty="0" sz="1400" spc="-25">
                <a:latin typeface="Times New Roman"/>
                <a:cs typeface="Times New Roman"/>
              </a:rPr>
              <a:t> (%)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921391" y="4625340"/>
            <a:ext cx="9861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16/115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(13.9)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175643" y="4625340"/>
            <a:ext cx="8909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Times New Roman"/>
                <a:cs typeface="Times New Roman"/>
              </a:rPr>
              <a:t>11/113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(9.7)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436393" y="4625340"/>
            <a:ext cx="12693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4.18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(-4.18–12.5)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010291" y="5128260"/>
            <a:ext cx="8083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6/115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(5.2)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216791" y="5128260"/>
            <a:ext cx="8083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3/113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(2.7)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436393" y="5128260"/>
            <a:ext cx="12693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2.56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(-2.47–7.59)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6989424" y="3959776"/>
            <a:ext cx="4809490" cy="1833880"/>
            <a:chOff x="6989424" y="3959776"/>
            <a:chExt cx="4809490" cy="1833880"/>
          </a:xfrm>
        </p:grpSpPr>
        <p:sp>
          <p:nvSpPr>
            <p:cNvPr id="18" name="object 18" descr=""/>
            <p:cNvSpPr/>
            <p:nvPr/>
          </p:nvSpPr>
          <p:spPr>
            <a:xfrm>
              <a:off x="8720599" y="3965356"/>
              <a:ext cx="0" cy="1824355"/>
            </a:xfrm>
            <a:custGeom>
              <a:avLst/>
              <a:gdLst/>
              <a:ahLst/>
              <a:cxnLst/>
              <a:rect l="l" t="t" r="r" b="b"/>
              <a:pathLst>
                <a:path w="0" h="1824354">
                  <a:moveTo>
                    <a:pt x="0" y="0"/>
                  </a:moveTo>
                  <a:lnTo>
                    <a:pt x="1" y="182413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992599" y="5644414"/>
              <a:ext cx="3456304" cy="0"/>
            </a:xfrm>
            <a:custGeom>
              <a:avLst/>
              <a:gdLst/>
              <a:ahLst/>
              <a:cxnLst/>
              <a:rect l="l" t="t" r="r" b="b"/>
              <a:pathLst>
                <a:path w="3456304" h="0">
                  <a:moveTo>
                    <a:pt x="0" y="0"/>
                  </a:moveTo>
                  <a:lnTo>
                    <a:pt x="3456000" y="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152600" y="5644414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0"/>
                  </a:moveTo>
                  <a:lnTo>
                    <a:pt x="1" y="14400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584599" y="5646010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0"/>
                  </a:moveTo>
                  <a:lnTo>
                    <a:pt x="1" y="14400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0016600" y="5646010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0"/>
                  </a:moveTo>
                  <a:lnTo>
                    <a:pt x="1" y="14400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0448599" y="5646010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0"/>
                  </a:moveTo>
                  <a:lnTo>
                    <a:pt x="1" y="14400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288599" y="5646010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0"/>
                  </a:moveTo>
                  <a:lnTo>
                    <a:pt x="1" y="14400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856599" y="5646010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0"/>
                  </a:moveTo>
                  <a:lnTo>
                    <a:pt x="1" y="14400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424598" y="5646010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0"/>
                  </a:moveTo>
                  <a:lnTo>
                    <a:pt x="1" y="14400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992599" y="5646010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w="0" h="144145">
                  <a:moveTo>
                    <a:pt x="0" y="0"/>
                  </a:moveTo>
                  <a:lnTo>
                    <a:pt x="1" y="14400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8310856" y="4512610"/>
              <a:ext cx="1419860" cy="0"/>
            </a:xfrm>
            <a:custGeom>
              <a:avLst/>
              <a:gdLst/>
              <a:ahLst/>
              <a:cxnLst/>
              <a:rect l="l" t="t" r="r" b="b"/>
              <a:pathLst>
                <a:path w="1419859" h="0">
                  <a:moveTo>
                    <a:pt x="0" y="0"/>
                  </a:moveTo>
                  <a:lnTo>
                    <a:pt x="1419652" y="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485814" y="5110486"/>
              <a:ext cx="898525" cy="0"/>
            </a:xfrm>
            <a:custGeom>
              <a:avLst/>
              <a:gdLst/>
              <a:ahLst/>
              <a:cxnLst/>
              <a:rect l="l" t="t" r="r" b="b"/>
              <a:pathLst>
                <a:path w="898525" h="0">
                  <a:moveTo>
                    <a:pt x="0" y="0"/>
                  </a:moveTo>
                  <a:lnTo>
                    <a:pt x="898339" y="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914202" y="4436409"/>
              <a:ext cx="137795" cy="154305"/>
            </a:xfrm>
            <a:custGeom>
              <a:avLst/>
              <a:gdLst/>
              <a:ahLst/>
              <a:cxnLst/>
              <a:rect l="l" t="t" r="r" b="b"/>
              <a:pathLst>
                <a:path w="137795" h="154304">
                  <a:moveTo>
                    <a:pt x="137421" y="0"/>
                  </a:moveTo>
                  <a:lnTo>
                    <a:pt x="0" y="0"/>
                  </a:lnTo>
                  <a:lnTo>
                    <a:pt x="0" y="154002"/>
                  </a:lnTo>
                  <a:lnTo>
                    <a:pt x="137421" y="154002"/>
                  </a:lnTo>
                  <a:lnTo>
                    <a:pt x="1374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914202" y="4436409"/>
              <a:ext cx="137795" cy="154305"/>
            </a:xfrm>
            <a:custGeom>
              <a:avLst/>
              <a:gdLst/>
              <a:ahLst/>
              <a:cxnLst/>
              <a:rect l="l" t="t" r="r" b="b"/>
              <a:pathLst>
                <a:path w="137795" h="154304">
                  <a:moveTo>
                    <a:pt x="0" y="0"/>
                  </a:moveTo>
                  <a:lnTo>
                    <a:pt x="137422" y="0"/>
                  </a:lnTo>
                  <a:lnTo>
                    <a:pt x="137422" y="154003"/>
                  </a:lnTo>
                  <a:lnTo>
                    <a:pt x="0" y="15400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8872637" y="5018302"/>
              <a:ext cx="137795" cy="154305"/>
            </a:xfrm>
            <a:custGeom>
              <a:avLst/>
              <a:gdLst/>
              <a:ahLst/>
              <a:cxnLst/>
              <a:rect l="l" t="t" r="r" b="b"/>
              <a:pathLst>
                <a:path w="137795" h="154304">
                  <a:moveTo>
                    <a:pt x="137421" y="0"/>
                  </a:moveTo>
                  <a:lnTo>
                    <a:pt x="0" y="0"/>
                  </a:lnTo>
                  <a:lnTo>
                    <a:pt x="0" y="154002"/>
                  </a:lnTo>
                  <a:lnTo>
                    <a:pt x="137421" y="154002"/>
                  </a:lnTo>
                  <a:lnTo>
                    <a:pt x="1374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8872637" y="5018302"/>
              <a:ext cx="137795" cy="154305"/>
            </a:xfrm>
            <a:custGeom>
              <a:avLst/>
              <a:gdLst/>
              <a:ahLst/>
              <a:cxnLst/>
              <a:rect l="l" t="t" r="r" b="b"/>
              <a:pathLst>
                <a:path w="137795" h="154304">
                  <a:moveTo>
                    <a:pt x="0" y="0"/>
                  </a:moveTo>
                  <a:lnTo>
                    <a:pt x="137422" y="0"/>
                  </a:lnTo>
                  <a:lnTo>
                    <a:pt x="137422" y="154003"/>
                  </a:lnTo>
                  <a:lnTo>
                    <a:pt x="0" y="15400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0411528" y="3966126"/>
              <a:ext cx="1381125" cy="1544955"/>
            </a:xfrm>
            <a:custGeom>
              <a:avLst/>
              <a:gdLst/>
              <a:ahLst/>
              <a:cxnLst/>
              <a:rect l="l" t="t" r="r" b="b"/>
              <a:pathLst>
                <a:path w="1381125" h="1544954">
                  <a:moveTo>
                    <a:pt x="0" y="542612"/>
                  </a:moveTo>
                  <a:lnTo>
                    <a:pt x="1380931" y="542612"/>
                  </a:lnTo>
                </a:path>
                <a:path w="1381125" h="1544954">
                  <a:moveTo>
                    <a:pt x="0" y="0"/>
                  </a:moveTo>
                  <a:lnTo>
                    <a:pt x="1380931" y="0"/>
                  </a:lnTo>
                </a:path>
                <a:path w="1381125" h="1544954">
                  <a:moveTo>
                    <a:pt x="0" y="1544878"/>
                  </a:moveTo>
                  <a:lnTo>
                    <a:pt x="1380931" y="154487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7818918" y="6576059"/>
            <a:ext cx="182498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Risk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difference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(95%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CI)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0470963" y="3997452"/>
            <a:ext cx="1262380" cy="455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Times New Roman"/>
                <a:cs typeface="Times New Roman"/>
              </a:rPr>
              <a:t>P-Value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400">
                <a:latin typeface="Times New Roman"/>
                <a:cs typeface="Times New Roman"/>
              </a:rPr>
              <a:t>for</a:t>
            </a:r>
            <a:r>
              <a:rPr dirty="0" sz="1400" spc="-10">
                <a:latin typeface="Times New Roman"/>
                <a:cs typeface="Times New Roman"/>
              </a:rPr>
              <a:t> noninferiority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0933718" y="4628388"/>
            <a:ext cx="3365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Times New Roman"/>
                <a:cs typeface="Times New Roman"/>
              </a:rPr>
              <a:t>0.02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0889268" y="5128260"/>
            <a:ext cx="4254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Times New Roman"/>
                <a:cs typeface="Times New Roman"/>
              </a:rPr>
              <a:t>0.002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10016600" y="3965355"/>
            <a:ext cx="0" cy="1679575"/>
          </a:xfrm>
          <a:custGeom>
            <a:avLst/>
            <a:gdLst/>
            <a:ahLst/>
            <a:cxnLst/>
            <a:rect l="l" t="t" r="r" b="b"/>
            <a:pathLst>
              <a:path w="0" h="1679575">
                <a:moveTo>
                  <a:pt x="0" y="1679059"/>
                </a:moveTo>
                <a:lnTo>
                  <a:pt x="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8872637" y="6128320"/>
            <a:ext cx="936625" cy="76200"/>
          </a:xfrm>
          <a:custGeom>
            <a:avLst/>
            <a:gdLst/>
            <a:ahLst/>
            <a:cxnLst/>
            <a:rect l="l" t="t" r="r" b="b"/>
            <a:pathLst>
              <a:path w="936625" h="76200">
                <a:moveTo>
                  <a:pt x="859942" y="41274"/>
                </a:moveTo>
                <a:lnTo>
                  <a:pt x="859942" y="76200"/>
                </a:lnTo>
                <a:lnTo>
                  <a:pt x="929792" y="41275"/>
                </a:lnTo>
                <a:lnTo>
                  <a:pt x="859942" y="41274"/>
                </a:lnTo>
                <a:close/>
              </a:path>
              <a:path w="936625" h="76200">
                <a:moveTo>
                  <a:pt x="859942" y="34924"/>
                </a:moveTo>
                <a:lnTo>
                  <a:pt x="859942" y="41274"/>
                </a:lnTo>
                <a:lnTo>
                  <a:pt x="872642" y="41275"/>
                </a:lnTo>
                <a:lnTo>
                  <a:pt x="872642" y="34925"/>
                </a:lnTo>
                <a:lnTo>
                  <a:pt x="859942" y="34924"/>
                </a:lnTo>
                <a:close/>
              </a:path>
              <a:path w="936625" h="76200">
                <a:moveTo>
                  <a:pt x="859942" y="0"/>
                </a:moveTo>
                <a:lnTo>
                  <a:pt x="859942" y="34924"/>
                </a:lnTo>
                <a:lnTo>
                  <a:pt x="872642" y="34925"/>
                </a:lnTo>
                <a:lnTo>
                  <a:pt x="872642" y="41275"/>
                </a:lnTo>
                <a:lnTo>
                  <a:pt x="929794" y="41273"/>
                </a:lnTo>
                <a:lnTo>
                  <a:pt x="936142" y="38100"/>
                </a:lnTo>
                <a:lnTo>
                  <a:pt x="859942" y="0"/>
                </a:lnTo>
                <a:close/>
              </a:path>
              <a:path w="936625" h="76200">
                <a:moveTo>
                  <a:pt x="0" y="34923"/>
                </a:moveTo>
                <a:lnTo>
                  <a:pt x="0" y="41273"/>
                </a:lnTo>
                <a:lnTo>
                  <a:pt x="859942" y="41274"/>
                </a:lnTo>
                <a:lnTo>
                  <a:pt x="859942" y="34924"/>
                </a:lnTo>
                <a:lnTo>
                  <a:pt x="0" y="349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 txBox="1"/>
          <p:nvPr/>
        </p:nvSpPr>
        <p:spPr>
          <a:xfrm>
            <a:off x="8961795" y="5789676"/>
            <a:ext cx="1561465" cy="683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6525">
              <a:lnSpc>
                <a:spcPct val="100000"/>
              </a:lnSpc>
              <a:spcBef>
                <a:spcPts val="100"/>
              </a:spcBef>
              <a:tabLst>
                <a:tab pos="506095" algn="l"/>
                <a:tab pos="937894" algn="l"/>
                <a:tab pos="1370330" algn="l"/>
              </a:tabLst>
            </a:pPr>
            <a:r>
              <a:rPr dirty="0" sz="1400" spc="-50">
                <a:latin typeface="Times New Roman"/>
                <a:cs typeface="Times New Roman"/>
              </a:rPr>
              <a:t>5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10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15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25">
                <a:latin typeface="Times New Roman"/>
                <a:cs typeface="Times New Roman"/>
              </a:rPr>
              <a:t>20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Times New Roman"/>
                <a:cs typeface="Times New Roman"/>
              </a:rPr>
              <a:t>RF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better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2" name="object 42" descr=""/>
          <p:cNvSpPr/>
          <p:nvPr/>
        </p:nvSpPr>
        <p:spPr>
          <a:xfrm>
            <a:off x="7629306" y="6128320"/>
            <a:ext cx="936625" cy="76200"/>
          </a:xfrm>
          <a:custGeom>
            <a:avLst/>
            <a:gdLst/>
            <a:ahLst/>
            <a:cxnLst/>
            <a:rect l="l" t="t" r="r" b="b"/>
            <a:pathLst>
              <a:path w="93662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1275"/>
                </a:lnTo>
                <a:lnTo>
                  <a:pt x="63500" y="41275"/>
                </a:lnTo>
                <a:lnTo>
                  <a:pt x="63500" y="34925"/>
                </a:lnTo>
                <a:lnTo>
                  <a:pt x="76200" y="34924"/>
                </a:lnTo>
                <a:lnTo>
                  <a:pt x="76200" y="0"/>
                </a:lnTo>
                <a:close/>
              </a:path>
              <a:path w="936625" h="76200">
                <a:moveTo>
                  <a:pt x="76200" y="34924"/>
                </a:moveTo>
                <a:lnTo>
                  <a:pt x="63500" y="34925"/>
                </a:lnTo>
                <a:lnTo>
                  <a:pt x="63500" y="41275"/>
                </a:lnTo>
                <a:lnTo>
                  <a:pt x="76200" y="41274"/>
                </a:lnTo>
                <a:lnTo>
                  <a:pt x="76200" y="34924"/>
                </a:lnTo>
                <a:close/>
              </a:path>
              <a:path w="936625" h="76200">
                <a:moveTo>
                  <a:pt x="76200" y="41274"/>
                </a:moveTo>
                <a:lnTo>
                  <a:pt x="63500" y="41275"/>
                </a:lnTo>
                <a:lnTo>
                  <a:pt x="76200" y="41275"/>
                </a:lnTo>
                <a:close/>
              </a:path>
              <a:path w="936625" h="76200">
                <a:moveTo>
                  <a:pt x="936143" y="34923"/>
                </a:moveTo>
                <a:lnTo>
                  <a:pt x="76200" y="34924"/>
                </a:lnTo>
                <a:lnTo>
                  <a:pt x="76200" y="41274"/>
                </a:lnTo>
                <a:lnTo>
                  <a:pt x="936143" y="41273"/>
                </a:lnTo>
                <a:lnTo>
                  <a:pt x="936143" y="349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 txBox="1"/>
          <p:nvPr/>
        </p:nvSpPr>
        <p:spPr>
          <a:xfrm>
            <a:off x="6828885" y="5789676"/>
            <a:ext cx="1939289" cy="683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1484" algn="l"/>
                <a:tab pos="869315" algn="l"/>
                <a:tab pos="1384300" algn="l"/>
                <a:tab pos="1837055" algn="l"/>
              </a:tabLst>
            </a:pPr>
            <a:r>
              <a:rPr dirty="0" sz="1400" spc="-10">
                <a:latin typeface="Times New Roman"/>
                <a:cs typeface="Times New Roman"/>
              </a:rPr>
              <a:t>-</a:t>
            </a:r>
            <a:r>
              <a:rPr dirty="0" sz="1400" spc="-25">
                <a:latin typeface="Times New Roman"/>
                <a:cs typeface="Times New Roman"/>
              </a:rPr>
              <a:t>20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-</a:t>
            </a:r>
            <a:r>
              <a:rPr dirty="0" sz="1400" spc="-25">
                <a:latin typeface="Times New Roman"/>
                <a:cs typeface="Times New Roman"/>
              </a:rPr>
              <a:t>15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-</a:t>
            </a:r>
            <a:r>
              <a:rPr dirty="0" sz="1400" spc="-25">
                <a:latin typeface="Times New Roman"/>
                <a:cs typeface="Times New Roman"/>
              </a:rPr>
              <a:t>10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10">
                <a:latin typeface="Times New Roman"/>
                <a:cs typeface="Times New Roman"/>
              </a:rPr>
              <a:t>-</a:t>
            </a:r>
            <a:r>
              <a:rPr dirty="0" sz="1400" spc="-50">
                <a:latin typeface="Times New Roman"/>
                <a:cs typeface="Times New Roman"/>
              </a:rPr>
              <a:t>5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400">
              <a:latin typeface="Times New Roman"/>
              <a:cs typeface="Times New Roman"/>
            </a:endParaRPr>
          </a:p>
          <a:p>
            <a:pPr marL="1002665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Times New Roman"/>
                <a:cs typeface="Times New Roman"/>
              </a:rPr>
              <a:t>CB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better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9469010" y="3482340"/>
            <a:ext cx="1051560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97180" marR="5080" indent="-285115">
              <a:lnSpc>
                <a:spcPts val="1610"/>
              </a:lnSpc>
              <a:spcBef>
                <a:spcPts val="210"/>
              </a:spcBef>
            </a:pPr>
            <a:r>
              <a:rPr dirty="0" sz="1400" spc="-10">
                <a:latin typeface="Times New Roman"/>
                <a:cs typeface="Times New Roman"/>
              </a:rPr>
              <a:t>Noninferiority margin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5" name="object 45" descr=""/>
          <p:cNvSpPr/>
          <p:nvPr/>
        </p:nvSpPr>
        <p:spPr>
          <a:xfrm>
            <a:off x="382138" y="3275462"/>
            <a:ext cx="11431270" cy="0"/>
          </a:xfrm>
          <a:custGeom>
            <a:avLst/>
            <a:gdLst/>
            <a:ahLst/>
            <a:cxnLst/>
            <a:rect l="l" t="t" r="r" b="b"/>
            <a:pathLst>
              <a:path w="11431270" h="0">
                <a:moveTo>
                  <a:pt x="0" y="0"/>
                </a:moveTo>
                <a:lnTo>
                  <a:pt x="11430794" y="1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554" y="234188"/>
            <a:ext cx="14732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0000"/>
                </a:solidFill>
              </a:rPr>
              <a:t>Brain</a:t>
            </a:r>
            <a:r>
              <a:rPr dirty="0" sz="2400" spc="-30">
                <a:solidFill>
                  <a:srgbClr val="000000"/>
                </a:solidFill>
              </a:rPr>
              <a:t> </a:t>
            </a:r>
            <a:r>
              <a:rPr dirty="0" sz="2400" spc="-25">
                <a:solidFill>
                  <a:srgbClr val="000000"/>
                </a:solidFill>
              </a:rPr>
              <a:t>MRI</a:t>
            </a:r>
            <a:endParaRPr sz="2400"/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458176" y="111428"/>
          <a:ext cx="8806180" cy="6658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0980"/>
                <a:gridCol w="1737360"/>
                <a:gridCol w="1737360"/>
                <a:gridCol w="1539239"/>
                <a:gridCol w="942340"/>
              </a:tblGrid>
              <a:tr h="426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  <a:tabLst>
                          <a:tab pos="967740" algn="l"/>
                        </a:tabLst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SCE/SCL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(-</a:t>
                      </a:r>
                      <a:r>
                        <a:rPr dirty="0" sz="1200" spc="-5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8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(N</a:t>
                      </a:r>
                      <a:r>
                        <a:rPr dirty="0" sz="8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z="8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194)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0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  <a:tabLst>
                          <a:tab pos="1004569" algn="l"/>
                        </a:tabLst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SCE/SCL</a:t>
                      </a:r>
                      <a:r>
                        <a:rPr dirty="0" sz="1200" spc="-3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(+)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8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(N</a:t>
                      </a:r>
                      <a:r>
                        <a:rPr dirty="0" sz="8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z="8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34)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0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363855" algn="l"/>
                        </a:tabLst>
                      </a:pPr>
                      <a:r>
                        <a:rPr dirty="0" sz="12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8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(95%</a:t>
                      </a:r>
                      <a:r>
                        <a:rPr dirty="0" sz="8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CI)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800" spc="-3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value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marL="1206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Age,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68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(60-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75)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70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(66-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75)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1.02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(0.98–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1.06)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24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0.27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marL="1206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Female,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58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(29.9)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12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(35.3)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1.28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(0.59–2.76)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24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0.53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marL="1206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AF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type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marL="7556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Paroxysmal</a:t>
                      </a:r>
                      <a:r>
                        <a:rPr dirty="0" sz="1000" spc="-5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AF,</a:t>
                      </a:r>
                      <a:r>
                        <a:rPr dirty="0" sz="1000" spc="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000" spc="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135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(69.6)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24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(70.6)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ref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marL="7556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Persistent</a:t>
                      </a:r>
                      <a:r>
                        <a:rPr dirty="0" sz="1000" spc="-5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AF,</a:t>
                      </a:r>
                      <a:r>
                        <a:rPr dirty="0" sz="1000" spc="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000" spc="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35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(18.0)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7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(20.6)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1.13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(0.45–2.82)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24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0.80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marL="7556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Long-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standing</a:t>
                      </a:r>
                      <a:r>
                        <a:rPr dirty="0" sz="1000" spc="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persistent</a:t>
                      </a:r>
                      <a:r>
                        <a:rPr dirty="0" sz="1000" spc="-5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AF,</a:t>
                      </a:r>
                      <a:r>
                        <a:rPr dirty="0" sz="1000" spc="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000" spc="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24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(12.4)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(8.8)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0.70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(0.20–2.52)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24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0.59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marL="1206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Stroke/TIA,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(%)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12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(6.2)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(2.9)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0.46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(0.06–3.65)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24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0.46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marL="1206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Congestive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heart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failure,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27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(14.0)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(8.8)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0.59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(0.17–2.08)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24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0.42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marL="1206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CHADS</a:t>
                      </a:r>
                      <a:r>
                        <a:rPr dirty="0" baseline="-15873" sz="105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baseline="-15873" sz="1050" spc="52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score,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Median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0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(0-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2)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0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(0-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2)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0.94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(0.67–1.31)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24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0.70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marL="1206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CHA</a:t>
                      </a:r>
                      <a:r>
                        <a:rPr dirty="0" baseline="-15873" sz="105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DS</a:t>
                      </a:r>
                      <a:r>
                        <a:rPr dirty="0" baseline="-15873" sz="105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000" spc="-4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VASc</a:t>
                      </a:r>
                      <a:r>
                        <a:rPr dirty="0" sz="1000" spc="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score,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Median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0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(1-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3)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10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(1-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4)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1.07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(0.86–1.33)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24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0.55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marL="1206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dirty="0" sz="1000" spc="-5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diameter,</a:t>
                      </a:r>
                      <a:r>
                        <a:rPr dirty="0" sz="1000" spc="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mm</a:t>
                      </a:r>
                      <a:r>
                        <a:rPr dirty="0" sz="1000" spc="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40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(36-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44)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39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(35-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42)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0.94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(0.87–1.01)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24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0.09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marL="1206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 spc="-5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LV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ejection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fraction,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61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(56-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65)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62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(59-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66)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1.02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(0.97–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1.07)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24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0.41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marL="1206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Spontaneous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echo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contrast,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13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(6.9)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4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(12.1)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1.86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(0.57–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6.09)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242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0.31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marL="1206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Cryoballoon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94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(48.5)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21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(61.8)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1.72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(0.81–3.63)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242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0.16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marL="1206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Cardioversion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during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ablation,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78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(40.2)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16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(47.1)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1.32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(0.64–2.75)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242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0.46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marL="1206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dirty="0" sz="1000" spc="-3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procedure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time,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min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130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(90-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178)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129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(96-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166)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1.00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(0.99–1.00)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242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0.53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marL="1206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dirty="0" sz="1000" spc="-5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dwell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time,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min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102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(64-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145)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94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(70-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137)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1.00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(0.99–1.00)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242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0.44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marL="1206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Mean</a:t>
                      </a:r>
                      <a:r>
                        <a:rPr dirty="0" sz="1000" spc="-5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ACT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during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ablation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366</a:t>
                      </a:r>
                      <a:r>
                        <a:rPr dirty="0" sz="10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(342-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378)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358</a:t>
                      </a:r>
                      <a:r>
                        <a:rPr dirty="0" sz="10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(332-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374)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0.99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(0.98–1.01)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242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0.34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marL="1206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RF,</a:t>
                      </a:r>
                      <a:r>
                        <a:rPr dirty="0" sz="1000" spc="-4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RF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application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time,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1563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(1160-2096)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1260</a:t>
                      </a:r>
                      <a:r>
                        <a:rPr dirty="0" sz="10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(992-2057)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1.00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(1.00–1.00)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242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0.64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marL="1206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CB,</a:t>
                      </a:r>
                      <a:r>
                        <a:rPr dirty="0" sz="1000" spc="-4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freeze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cycles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PVs,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10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(4-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6)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10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(4-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6)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0.95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(0.69–1.32)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242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0.77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marL="1206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CB,</a:t>
                      </a:r>
                      <a:r>
                        <a:rPr dirty="0" sz="1000" spc="-4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freeze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time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PVs,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780</a:t>
                      </a:r>
                      <a:r>
                        <a:rPr dirty="0" sz="10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(720-1007)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720</a:t>
                      </a:r>
                      <a:r>
                        <a:rPr dirty="0" sz="10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(658-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988)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1.00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(1.00–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1.00)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242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0.83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00660">
                <a:tc gridSpan="5"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Transcarotid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echography during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z="1000" spc="-5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procedure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0660">
                <a:tc>
                  <a:txBody>
                    <a:bodyPr/>
                    <a:lstStyle/>
                    <a:p>
                      <a:pPr marL="1206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Microembolic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signals,</a:t>
                      </a:r>
                      <a:r>
                        <a:rPr dirty="0" sz="1000" spc="-3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270</a:t>
                      </a:r>
                      <a:r>
                        <a:rPr dirty="0" sz="10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(173-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485)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175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(96-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346)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1.00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(1.00–1.00)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242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0.34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marL="1206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High intensity</a:t>
                      </a:r>
                      <a:r>
                        <a:rPr dirty="0" sz="1000" spc="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transient signals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(microparticles),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49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(26-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83)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32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(14-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71)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1.00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(1.00–1.01)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242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0.41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marL="1206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Microbubbles,</a:t>
                      </a:r>
                      <a:r>
                        <a:rPr dirty="0" sz="1000" spc="-3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210</a:t>
                      </a:r>
                      <a:r>
                        <a:rPr dirty="0" sz="10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(135-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367)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132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(81-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262)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1.00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(1.00–1.00)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242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0.21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00660">
                <a:tc gridSpan="5"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Laboratory</a:t>
                      </a:r>
                      <a:r>
                        <a:rPr dirty="0" sz="1000" spc="-4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data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0660">
                <a:tc>
                  <a:txBody>
                    <a:bodyPr/>
                    <a:lstStyle/>
                    <a:p>
                      <a:pPr marL="1206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eGFR,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ml/min/1.73m²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60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(52-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70)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65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(51-</a:t>
                      </a:r>
                      <a:r>
                        <a:rPr dirty="0" sz="1000" spc="-25">
                          <a:latin typeface="Times New Roman"/>
                          <a:cs typeface="Times New Roman"/>
                        </a:rPr>
                        <a:t>75)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1.01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(0.99–1.04)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242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0.31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marL="1206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BNP,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pg/ml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422909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70.5</a:t>
                      </a:r>
                      <a:r>
                        <a:rPr dirty="0" sz="10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(24.0-125.9)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91160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100.9</a:t>
                      </a:r>
                      <a:r>
                        <a:rPr dirty="0" sz="10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(22.6-158.0)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1.00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(1.00–1.00)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2425">
                        <a:lnSpc>
                          <a:spcPts val="1085"/>
                        </a:lnSpc>
                        <a:spcBef>
                          <a:spcPts val="395"/>
                        </a:spcBef>
                      </a:pP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0.80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04470">
                <a:tc>
                  <a:txBody>
                    <a:bodyPr/>
                    <a:lstStyle/>
                    <a:p>
                      <a:pPr marL="12065">
                        <a:lnSpc>
                          <a:spcPts val="1090"/>
                        </a:lnSpc>
                        <a:spcBef>
                          <a:spcPts val="42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D-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dimer,</a:t>
                      </a:r>
                      <a:r>
                        <a:rPr dirty="0" sz="1000" spc="-5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µg/ml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549910">
                        <a:lnSpc>
                          <a:spcPts val="1090"/>
                        </a:lnSpc>
                        <a:spcBef>
                          <a:spcPts val="420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0.4</a:t>
                      </a:r>
                      <a:r>
                        <a:rPr dirty="0" sz="10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(0.4-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0.5)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549910">
                        <a:lnSpc>
                          <a:spcPts val="1090"/>
                        </a:lnSpc>
                        <a:spcBef>
                          <a:spcPts val="420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0.4</a:t>
                      </a:r>
                      <a:r>
                        <a:rPr dirty="0" sz="10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(0.4-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0.6)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ts val="1090"/>
                        </a:lnSpc>
                        <a:spcBef>
                          <a:spcPts val="420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0.75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(0.21–2.64)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2425">
                        <a:lnSpc>
                          <a:spcPts val="1090"/>
                        </a:lnSpc>
                        <a:spcBef>
                          <a:spcPts val="420"/>
                        </a:spcBef>
                      </a:pP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0.66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04470">
                <a:tc>
                  <a:txBody>
                    <a:bodyPr/>
                    <a:lstStyle/>
                    <a:p>
                      <a:pPr marL="12065">
                        <a:lnSpc>
                          <a:spcPts val="1090"/>
                        </a:lnSpc>
                        <a:spcBef>
                          <a:spcPts val="420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Thrombin-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Antithrombin.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III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Complex,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ng/ml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549910">
                        <a:lnSpc>
                          <a:spcPts val="1090"/>
                        </a:lnSpc>
                        <a:spcBef>
                          <a:spcPts val="420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0.7</a:t>
                      </a:r>
                      <a:r>
                        <a:rPr dirty="0" sz="10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(0.5-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1.0)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49910">
                        <a:lnSpc>
                          <a:spcPts val="1090"/>
                        </a:lnSpc>
                        <a:spcBef>
                          <a:spcPts val="420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0.7</a:t>
                      </a:r>
                      <a:r>
                        <a:rPr dirty="0" sz="10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(0.4-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1.0)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ts val="1090"/>
                        </a:lnSpc>
                        <a:spcBef>
                          <a:spcPts val="420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0.94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(0.69–1.27)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2425">
                        <a:lnSpc>
                          <a:spcPts val="1090"/>
                        </a:lnSpc>
                        <a:spcBef>
                          <a:spcPts val="420"/>
                        </a:spcBef>
                      </a:pP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0.67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04470">
                <a:tc>
                  <a:txBody>
                    <a:bodyPr/>
                    <a:lstStyle/>
                    <a:p>
                      <a:pPr marL="12065">
                        <a:lnSpc>
                          <a:spcPts val="1095"/>
                        </a:lnSpc>
                        <a:spcBef>
                          <a:spcPts val="415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Soluble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fibrinmonomer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complex,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µg/ml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549910">
                        <a:lnSpc>
                          <a:spcPts val="1095"/>
                        </a:lnSpc>
                        <a:spcBef>
                          <a:spcPts val="41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0.8</a:t>
                      </a:r>
                      <a:r>
                        <a:rPr dirty="0" sz="10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(0.3-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2.2)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549910">
                        <a:lnSpc>
                          <a:spcPts val="1095"/>
                        </a:lnSpc>
                        <a:spcBef>
                          <a:spcPts val="41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0.8</a:t>
                      </a:r>
                      <a:r>
                        <a:rPr dirty="0" sz="1000" spc="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(0.3-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2.8)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ts val="1095"/>
                        </a:lnSpc>
                        <a:spcBef>
                          <a:spcPts val="415"/>
                        </a:spcBef>
                      </a:pPr>
                      <a:r>
                        <a:rPr dirty="0" sz="1000">
                          <a:latin typeface="Times New Roman"/>
                          <a:cs typeface="Times New Roman"/>
                        </a:rPr>
                        <a:t>0.94 </a:t>
                      </a:r>
                      <a:r>
                        <a:rPr dirty="0" sz="1000" spc="-10">
                          <a:latin typeface="Times New Roman"/>
                          <a:cs typeface="Times New Roman"/>
                        </a:rPr>
                        <a:t>(0.83–1.07)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2425">
                        <a:lnSpc>
                          <a:spcPts val="1095"/>
                        </a:lnSpc>
                        <a:spcBef>
                          <a:spcPts val="415"/>
                        </a:spcBef>
                      </a:pP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0.36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9898" y="1183067"/>
            <a:ext cx="7772400" cy="565461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216726" y="1800578"/>
            <a:ext cx="710565" cy="36957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429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dirty="0" sz="1800" spc="-10">
                <a:latin typeface="Times New Roman"/>
                <a:cs typeface="Times New Roman"/>
              </a:rPr>
              <a:t>1,000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693221" y="2568978"/>
            <a:ext cx="369570" cy="1838960"/>
          </a:xfrm>
          <a:custGeom>
            <a:avLst/>
            <a:gdLst/>
            <a:ahLst/>
            <a:cxnLst/>
            <a:rect l="l" t="t" r="r" b="b"/>
            <a:pathLst>
              <a:path w="369569" h="1838960">
                <a:moveTo>
                  <a:pt x="369332" y="0"/>
                </a:moveTo>
                <a:lnTo>
                  <a:pt x="0" y="0"/>
                </a:lnTo>
                <a:lnTo>
                  <a:pt x="0" y="1838965"/>
                </a:lnTo>
                <a:lnTo>
                  <a:pt x="369332" y="1838965"/>
                </a:lnTo>
                <a:lnTo>
                  <a:pt x="3693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738432" y="2664911"/>
            <a:ext cx="278765" cy="16643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65"/>
              </a:lnSpc>
            </a:pPr>
            <a:r>
              <a:rPr dirty="0" sz="1800">
                <a:latin typeface="Times New Roman"/>
                <a:cs typeface="Times New Roman"/>
              </a:rPr>
              <a:t>Number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MES*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210376" y="2757117"/>
            <a:ext cx="708660" cy="1626870"/>
            <a:chOff x="2210376" y="2757117"/>
            <a:chExt cx="708660" cy="1626870"/>
          </a:xfrm>
        </p:grpSpPr>
        <p:sp>
          <p:nvSpPr>
            <p:cNvPr id="7" name="object 7" descr=""/>
            <p:cNvSpPr/>
            <p:nvPr/>
          </p:nvSpPr>
          <p:spPr>
            <a:xfrm>
              <a:off x="2216726" y="2763467"/>
              <a:ext cx="213360" cy="1614170"/>
            </a:xfrm>
            <a:custGeom>
              <a:avLst/>
              <a:gdLst/>
              <a:ahLst/>
              <a:cxnLst/>
              <a:rect l="l" t="t" r="r" b="b"/>
              <a:pathLst>
                <a:path w="213360" h="1614170">
                  <a:moveTo>
                    <a:pt x="212975" y="0"/>
                  </a:moveTo>
                  <a:lnTo>
                    <a:pt x="0" y="0"/>
                  </a:lnTo>
                  <a:lnTo>
                    <a:pt x="0" y="1614054"/>
                  </a:lnTo>
                  <a:lnTo>
                    <a:pt x="212975" y="1614054"/>
                  </a:lnTo>
                  <a:lnTo>
                    <a:pt x="2129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216726" y="2763467"/>
              <a:ext cx="213360" cy="1614170"/>
            </a:xfrm>
            <a:custGeom>
              <a:avLst/>
              <a:gdLst/>
              <a:ahLst/>
              <a:cxnLst/>
              <a:rect l="l" t="t" r="r" b="b"/>
              <a:pathLst>
                <a:path w="213360" h="1614170">
                  <a:moveTo>
                    <a:pt x="0" y="0"/>
                  </a:moveTo>
                  <a:lnTo>
                    <a:pt x="212975" y="0"/>
                  </a:lnTo>
                  <a:lnTo>
                    <a:pt x="212975" y="1614055"/>
                  </a:lnTo>
                  <a:lnTo>
                    <a:pt x="0" y="16140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359230" y="3496665"/>
              <a:ext cx="559435" cy="369570"/>
            </a:xfrm>
            <a:custGeom>
              <a:avLst/>
              <a:gdLst/>
              <a:ahLst/>
              <a:cxnLst/>
              <a:rect l="l" t="t" r="r" b="b"/>
              <a:pathLst>
                <a:path w="559435" h="369570">
                  <a:moveTo>
                    <a:pt x="559248" y="0"/>
                  </a:moveTo>
                  <a:lnTo>
                    <a:pt x="0" y="0"/>
                  </a:lnTo>
                  <a:lnTo>
                    <a:pt x="0" y="369332"/>
                  </a:lnTo>
                  <a:lnTo>
                    <a:pt x="559248" y="369332"/>
                  </a:lnTo>
                  <a:lnTo>
                    <a:pt x="559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359230" y="3496665"/>
            <a:ext cx="559435" cy="36957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59"/>
              </a:spcBef>
            </a:pPr>
            <a:r>
              <a:rPr dirty="0" sz="1800" spc="-25">
                <a:latin typeface="Times New Roman"/>
                <a:cs typeface="Times New Roman"/>
              </a:rPr>
              <a:t>500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715491" y="5207702"/>
            <a:ext cx="215900" cy="36957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175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dirty="0" sz="1800" spc="-50"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4409702" y="5644119"/>
            <a:ext cx="1264285" cy="400685"/>
          </a:xfrm>
          <a:custGeom>
            <a:avLst/>
            <a:gdLst/>
            <a:ahLst/>
            <a:cxnLst/>
            <a:rect l="l" t="t" r="r" b="b"/>
            <a:pathLst>
              <a:path w="1264285" h="400685">
                <a:moveTo>
                  <a:pt x="1263732" y="0"/>
                </a:moveTo>
                <a:lnTo>
                  <a:pt x="0" y="0"/>
                </a:lnTo>
                <a:lnTo>
                  <a:pt x="0" y="400109"/>
                </a:lnTo>
                <a:lnTo>
                  <a:pt x="1263732" y="400109"/>
                </a:lnTo>
                <a:lnTo>
                  <a:pt x="1263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4409702" y="5644119"/>
            <a:ext cx="1264285" cy="3124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3020" rIns="0" bIns="0" rtlCol="0" vert="horz">
            <a:spAutoFit/>
          </a:bodyPr>
          <a:lstStyle/>
          <a:p>
            <a:pPr marL="90805">
              <a:lnSpc>
                <a:spcPts val="2200"/>
              </a:lnSpc>
              <a:spcBef>
                <a:spcPts val="260"/>
              </a:spcBef>
            </a:pPr>
            <a:r>
              <a:rPr dirty="0" sz="2000" b="1">
                <a:latin typeface="Times New Roman"/>
                <a:cs typeface="Times New Roman"/>
              </a:rPr>
              <a:t>CB</a:t>
            </a:r>
            <a:r>
              <a:rPr dirty="0" sz="2000" spc="-25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group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4501142" y="5644119"/>
            <a:ext cx="4102735" cy="400685"/>
            <a:chOff x="4501142" y="5644119"/>
            <a:chExt cx="4102735" cy="400685"/>
          </a:xfrm>
        </p:grpSpPr>
        <p:sp>
          <p:nvSpPr>
            <p:cNvPr id="15" name="object 15" descr=""/>
            <p:cNvSpPr/>
            <p:nvPr/>
          </p:nvSpPr>
          <p:spPr>
            <a:xfrm>
              <a:off x="4501142" y="5956539"/>
              <a:ext cx="1066800" cy="12700"/>
            </a:xfrm>
            <a:custGeom>
              <a:avLst/>
              <a:gdLst/>
              <a:ahLst/>
              <a:cxnLst/>
              <a:rect l="l" t="t" r="r" b="b"/>
              <a:pathLst>
                <a:path w="1066800" h="12700">
                  <a:moveTo>
                    <a:pt x="10668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66800" y="12700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339941" y="5644119"/>
              <a:ext cx="1264285" cy="400685"/>
            </a:xfrm>
            <a:custGeom>
              <a:avLst/>
              <a:gdLst/>
              <a:ahLst/>
              <a:cxnLst/>
              <a:rect l="l" t="t" r="r" b="b"/>
              <a:pathLst>
                <a:path w="1264284" h="400685">
                  <a:moveTo>
                    <a:pt x="1263733" y="0"/>
                  </a:moveTo>
                  <a:lnTo>
                    <a:pt x="0" y="0"/>
                  </a:lnTo>
                  <a:lnTo>
                    <a:pt x="0" y="400109"/>
                  </a:lnTo>
                  <a:lnTo>
                    <a:pt x="1263733" y="400109"/>
                  </a:lnTo>
                  <a:lnTo>
                    <a:pt x="12637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7339941" y="5644119"/>
            <a:ext cx="1264285" cy="32575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3020" rIns="0" bIns="0" rtlCol="0" vert="horz">
            <a:spAutoFit/>
          </a:bodyPr>
          <a:lstStyle/>
          <a:p>
            <a:pPr marL="90805">
              <a:lnSpc>
                <a:spcPts val="2300"/>
              </a:lnSpc>
              <a:spcBef>
                <a:spcPts val="260"/>
              </a:spcBef>
            </a:pPr>
            <a:r>
              <a:rPr dirty="0" u="sng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RF</a:t>
            </a:r>
            <a:r>
              <a:rPr dirty="0" u="sng" sz="2000" spc="-1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group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4617516" y="5969711"/>
            <a:ext cx="4533900" cy="369570"/>
          </a:xfrm>
          <a:custGeom>
            <a:avLst/>
            <a:gdLst/>
            <a:ahLst/>
            <a:cxnLst/>
            <a:rect l="l" t="t" r="r" b="b"/>
            <a:pathLst>
              <a:path w="4533900" h="369570">
                <a:moveTo>
                  <a:pt x="709549" y="0"/>
                </a:moveTo>
                <a:lnTo>
                  <a:pt x="0" y="0"/>
                </a:lnTo>
                <a:lnTo>
                  <a:pt x="0" y="369328"/>
                </a:lnTo>
                <a:lnTo>
                  <a:pt x="709549" y="369328"/>
                </a:lnTo>
                <a:lnTo>
                  <a:pt x="709549" y="0"/>
                </a:lnTo>
                <a:close/>
              </a:path>
              <a:path w="4533900" h="369570">
                <a:moveTo>
                  <a:pt x="4533404" y="0"/>
                </a:moveTo>
                <a:lnTo>
                  <a:pt x="3015945" y="0"/>
                </a:lnTo>
                <a:lnTo>
                  <a:pt x="3015945" y="369328"/>
                </a:lnTo>
                <a:lnTo>
                  <a:pt x="4533404" y="369328"/>
                </a:lnTo>
                <a:lnTo>
                  <a:pt x="4533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7633465" y="6044229"/>
            <a:ext cx="1517650" cy="29527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ts val="1825"/>
              </a:lnSpc>
            </a:pPr>
            <a:r>
              <a:rPr dirty="0" sz="1800" spc="-10">
                <a:latin typeface="Times New Roman"/>
                <a:cs typeface="Times New Roman"/>
              </a:rPr>
              <a:t>Microbubbles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715491" y="6403694"/>
            <a:ext cx="2314575" cy="36957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365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dirty="0" sz="1800">
                <a:latin typeface="Times New Roman"/>
                <a:cs typeface="Times New Roman"/>
              </a:rPr>
              <a:t>Exclude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outside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values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428678" y="932179"/>
            <a:ext cx="8445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P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&lt;0.001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752175" y="2541523"/>
            <a:ext cx="8445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P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&lt;0.001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926845" y="651763"/>
            <a:ext cx="8445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P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&lt;0.001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3699741" y="1043349"/>
            <a:ext cx="5150485" cy="2554605"/>
            <a:chOff x="3699741" y="1043349"/>
            <a:chExt cx="5150485" cy="2554605"/>
          </a:xfrm>
        </p:grpSpPr>
        <p:sp>
          <p:nvSpPr>
            <p:cNvPr id="25" name="object 25" descr=""/>
            <p:cNvSpPr/>
            <p:nvPr/>
          </p:nvSpPr>
          <p:spPr>
            <a:xfrm>
              <a:off x="3706091" y="1281032"/>
              <a:ext cx="3283585" cy="1011555"/>
            </a:xfrm>
            <a:custGeom>
              <a:avLst/>
              <a:gdLst/>
              <a:ahLst/>
              <a:cxnLst/>
              <a:rect l="l" t="t" r="r" b="b"/>
              <a:pathLst>
                <a:path w="3283584" h="1011555">
                  <a:moveTo>
                    <a:pt x="0" y="1011382"/>
                  </a:moveTo>
                  <a:lnTo>
                    <a:pt x="0" y="0"/>
                  </a:lnTo>
                  <a:lnTo>
                    <a:pt x="3283527" y="0"/>
                  </a:lnTo>
                  <a:lnTo>
                    <a:pt x="3283527" y="21474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646719" y="2926321"/>
              <a:ext cx="3283585" cy="665480"/>
            </a:xfrm>
            <a:custGeom>
              <a:avLst/>
              <a:gdLst/>
              <a:ahLst/>
              <a:cxnLst/>
              <a:rect l="l" t="t" r="r" b="b"/>
              <a:pathLst>
                <a:path w="3283584" h="665479">
                  <a:moveTo>
                    <a:pt x="0" y="665018"/>
                  </a:moveTo>
                  <a:lnTo>
                    <a:pt x="0" y="0"/>
                  </a:lnTo>
                  <a:lnTo>
                    <a:pt x="3283527" y="0"/>
                  </a:lnTo>
                  <a:lnTo>
                    <a:pt x="3283527" y="214746"/>
                  </a:lnTo>
                  <a:lnTo>
                    <a:pt x="3283527" y="63038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560273" y="1049699"/>
              <a:ext cx="3283585" cy="1218565"/>
            </a:xfrm>
            <a:custGeom>
              <a:avLst/>
              <a:gdLst/>
              <a:ahLst/>
              <a:cxnLst/>
              <a:rect l="l" t="t" r="r" b="b"/>
              <a:pathLst>
                <a:path w="3283584" h="1218564">
                  <a:moveTo>
                    <a:pt x="0" y="1218531"/>
                  </a:moveTo>
                  <a:lnTo>
                    <a:pt x="0" y="0"/>
                  </a:lnTo>
                  <a:lnTo>
                    <a:pt x="3283527" y="0"/>
                  </a:lnTo>
                  <a:lnTo>
                    <a:pt x="3283527" y="238305"/>
                  </a:lnTo>
                  <a:lnTo>
                    <a:pt x="3283527" y="3768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463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Real-</a:t>
            </a:r>
            <a:r>
              <a:rPr dirty="0"/>
              <a:t>Time</a:t>
            </a:r>
            <a:r>
              <a:rPr dirty="0" spc="-65"/>
              <a:t> </a:t>
            </a:r>
            <a:r>
              <a:rPr dirty="0"/>
              <a:t>Microemboli</a:t>
            </a:r>
            <a:r>
              <a:rPr dirty="0" spc="-60"/>
              <a:t> </a:t>
            </a:r>
            <a:r>
              <a:rPr dirty="0" spc="-10"/>
              <a:t>Monitoring </a:t>
            </a:r>
            <a:r>
              <a:rPr dirty="0"/>
              <a:t>via</a:t>
            </a:r>
            <a:r>
              <a:rPr dirty="0" spc="-75"/>
              <a:t> </a:t>
            </a:r>
            <a:r>
              <a:rPr dirty="0" u="sng" spc="-20">
                <a:uFill>
                  <a:solidFill>
                    <a:srgbClr val="0D0D0D"/>
                  </a:solidFill>
                </a:uFill>
              </a:rPr>
              <a:t>Transcarotid</a:t>
            </a:r>
            <a:r>
              <a:rPr dirty="0" u="sng" spc="-35">
                <a:uFill>
                  <a:solidFill>
                    <a:srgbClr val="0D0D0D"/>
                  </a:solidFill>
                </a:uFill>
              </a:rPr>
              <a:t> </a:t>
            </a:r>
            <a:r>
              <a:rPr dirty="0" u="sng">
                <a:uFill>
                  <a:solidFill>
                    <a:srgbClr val="0D0D0D"/>
                  </a:solidFill>
                </a:uFill>
              </a:rPr>
              <a:t>Echography</a:t>
            </a:r>
            <a:r>
              <a:rPr dirty="0" u="sng" spc="-6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none">
                <a:solidFill>
                  <a:srgbClr val="000000"/>
                </a:solidFill>
              </a:rPr>
              <a:t>during</a:t>
            </a:r>
            <a:r>
              <a:rPr dirty="0" u="none" spc="-35">
                <a:solidFill>
                  <a:srgbClr val="000000"/>
                </a:solidFill>
              </a:rPr>
              <a:t> </a:t>
            </a:r>
            <a:r>
              <a:rPr dirty="0" u="none" spc="-25">
                <a:solidFill>
                  <a:srgbClr val="000000"/>
                </a:solidFill>
              </a:rPr>
              <a:t>CA</a:t>
            </a:r>
          </a:p>
        </p:txBody>
      </p:sp>
      <p:sp>
        <p:nvSpPr>
          <p:cNvPr id="29" name="object 29" descr=""/>
          <p:cNvSpPr txBox="1"/>
          <p:nvPr/>
        </p:nvSpPr>
        <p:spPr>
          <a:xfrm>
            <a:off x="212970" y="5970523"/>
            <a:ext cx="2431415" cy="385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*MESs: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Microembolic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signals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5"/>
              </a:lnSpc>
            </a:pPr>
            <a:r>
              <a:rPr dirty="0" sz="1200">
                <a:latin typeface="Times New Roman"/>
                <a:cs typeface="Times New Roman"/>
              </a:rPr>
              <a:t>*HITS: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imes New Roman"/>
                <a:cs typeface="Times New Roman"/>
              </a:rPr>
              <a:t>High-</a:t>
            </a:r>
            <a:r>
              <a:rPr dirty="0" sz="1200">
                <a:solidFill>
                  <a:srgbClr val="0D0D0D"/>
                </a:solidFill>
                <a:latin typeface="Times New Roman"/>
                <a:cs typeface="Times New Roman"/>
              </a:rPr>
              <a:t>intensity</a:t>
            </a:r>
            <a:r>
              <a:rPr dirty="0" sz="1200" spc="-3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D0D0D"/>
                </a:solidFill>
                <a:latin typeface="Times New Roman"/>
                <a:cs typeface="Times New Roman"/>
              </a:rPr>
              <a:t>transient</a:t>
            </a:r>
            <a:r>
              <a:rPr dirty="0" sz="1200" spc="-3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imes New Roman"/>
                <a:cs typeface="Times New Roman"/>
              </a:rPr>
              <a:t>signals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617519" y="6044229"/>
            <a:ext cx="709930" cy="29527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ts val="1825"/>
              </a:lnSpc>
            </a:pPr>
            <a:r>
              <a:rPr dirty="0" sz="1800" spc="-20">
                <a:latin typeface="Times New Roman"/>
                <a:cs typeface="Times New Roman"/>
              </a:rPr>
              <a:t>MES</a:t>
            </a:r>
            <a:r>
              <a:rPr dirty="0" baseline="4629" sz="2700" spc="-30">
                <a:latin typeface="Calibri"/>
                <a:cs typeface="Calibri"/>
              </a:rPr>
              <a:t>*</a:t>
            </a:r>
            <a:endParaRPr baseline="4629" sz="27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127276" y="5969702"/>
            <a:ext cx="709930" cy="36957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175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dirty="0" sz="1800" spc="-15">
                <a:latin typeface="Times New Roman"/>
                <a:cs typeface="Times New Roman"/>
              </a:rPr>
              <a:t>HITS</a:t>
            </a:r>
            <a:r>
              <a:rPr dirty="0" baseline="4629" sz="2700" spc="-22">
                <a:latin typeface="Calibri"/>
                <a:cs typeface="Calibri"/>
              </a:rPr>
              <a:t>*</a:t>
            </a:r>
            <a:endParaRPr baseline="4629"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0520" y="1182030"/>
            <a:ext cx="7772400" cy="565461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279079" y="1757982"/>
            <a:ext cx="644525" cy="36957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429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dirty="0" sz="1800" spc="-20">
                <a:latin typeface="Times New Roman"/>
                <a:cs typeface="Times New Roman"/>
              </a:rPr>
              <a:t>1,00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738432" y="2701376"/>
            <a:ext cx="278765" cy="15881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65"/>
              </a:lnSpc>
            </a:pPr>
            <a:r>
              <a:rPr dirty="0" sz="1800">
                <a:latin typeface="Times New Roman"/>
                <a:cs typeface="Times New Roman"/>
              </a:rPr>
              <a:t>Number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HITS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2511629" y="3474850"/>
            <a:ext cx="439420" cy="369570"/>
          </a:xfrm>
          <a:custGeom>
            <a:avLst/>
            <a:gdLst/>
            <a:ahLst/>
            <a:cxnLst/>
            <a:rect l="l" t="t" r="r" b="b"/>
            <a:pathLst>
              <a:path w="439419" h="369570">
                <a:moveTo>
                  <a:pt x="439386" y="0"/>
                </a:moveTo>
                <a:lnTo>
                  <a:pt x="0" y="0"/>
                </a:lnTo>
                <a:lnTo>
                  <a:pt x="0" y="369332"/>
                </a:lnTo>
                <a:lnTo>
                  <a:pt x="439386" y="369332"/>
                </a:lnTo>
                <a:lnTo>
                  <a:pt x="4393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511629" y="3474850"/>
            <a:ext cx="439420" cy="36957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dirty="0" sz="1800" spc="-25">
                <a:latin typeface="Times New Roman"/>
                <a:cs typeface="Times New Roman"/>
              </a:rPr>
              <a:t>50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722416" y="5185886"/>
            <a:ext cx="215900" cy="36957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2384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dirty="0" sz="1800" spc="-50"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4409702" y="5643085"/>
            <a:ext cx="1264285" cy="400685"/>
          </a:xfrm>
          <a:custGeom>
            <a:avLst/>
            <a:gdLst/>
            <a:ahLst/>
            <a:cxnLst/>
            <a:rect l="l" t="t" r="r" b="b"/>
            <a:pathLst>
              <a:path w="1264285" h="400685">
                <a:moveTo>
                  <a:pt x="1263732" y="0"/>
                </a:moveTo>
                <a:lnTo>
                  <a:pt x="0" y="0"/>
                </a:lnTo>
                <a:lnTo>
                  <a:pt x="0" y="400110"/>
                </a:lnTo>
                <a:lnTo>
                  <a:pt x="1263732" y="400110"/>
                </a:lnTo>
                <a:lnTo>
                  <a:pt x="1263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4488442" y="5664708"/>
            <a:ext cx="108775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Times New Roman"/>
                <a:cs typeface="Times New Roman"/>
              </a:rPr>
              <a:t>CB</a:t>
            </a:r>
            <a:r>
              <a:rPr dirty="0" sz="2000" spc="-25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group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4501142" y="5955505"/>
            <a:ext cx="1066800" cy="12700"/>
          </a:xfrm>
          <a:custGeom>
            <a:avLst/>
            <a:gdLst/>
            <a:ahLst/>
            <a:cxnLst/>
            <a:rect l="l" t="t" r="r" b="b"/>
            <a:pathLst>
              <a:path w="1066800" h="12700">
                <a:moveTo>
                  <a:pt x="1066800" y="0"/>
                </a:moveTo>
                <a:lnTo>
                  <a:pt x="0" y="0"/>
                </a:lnTo>
                <a:lnTo>
                  <a:pt x="0" y="12699"/>
                </a:lnTo>
                <a:lnTo>
                  <a:pt x="1066800" y="12699"/>
                </a:lnTo>
                <a:lnTo>
                  <a:pt x="1066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7418682" y="5664708"/>
            <a:ext cx="106426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Times New Roman"/>
                <a:cs typeface="Times New Roman"/>
              </a:rPr>
              <a:t>RF</a:t>
            </a:r>
            <a:r>
              <a:rPr dirty="0" sz="2000" spc="-10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group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721428" y="5955505"/>
            <a:ext cx="3751579" cy="382905"/>
            <a:chOff x="4721428" y="5955505"/>
            <a:chExt cx="3751579" cy="382905"/>
          </a:xfrm>
        </p:grpSpPr>
        <p:sp>
          <p:nvSpPr>
            <p:cNvPr id="13" name="object 13" descr=""/>
            <p:cNvSpPr/>
            <p:nvPr/>
          </p:nvSpPr>
          <p:spPr>
            <a:xfrm>
              <a:off x="7431382" y="5955505"/>
              <a:ext cx="1041400" cy="12700"/>
            </a:xfrm>
            <a:custGeom>
              <a:avLst/>
              <a:gdLst/>
              <a:ahLst/>
              <a:cxnLst/>
              <a:rect l="l" t="t" r="r" b="b"/>
              <a:pathLst>
                <a:path w="1041400" h="12700">
                  <a:moveTo>
                    <a:pt x="1041400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1041400" y="12699"/>
                  </a:lnTo>
                  <a:lnTo>
                    <a:pt x="1041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721428" y="5968667"/>
              <a:ext cx="864869" cy="369570"/>
            </a:xfrm>
            <a:custGeom>
              <a:avLst/>
              <a:gdLst/>
              <a:ahLst/>
              <a:cxnLst/>
              <a:rect l="l" t="t" r="r" b="b"/>
              <a:pathLst>
                <a:path w="864870" h="369570">
                  <a:moveTo>
                    <a:pt x="864529" y="0"/>
                  </a:moveTo>
                  <a:lnTo>
                    <a:pt x="0" y="0"/>
                  </a:lnTo>
                  <a:lnTo>
                    <a:pt x="0" y="369332"/>
                  </a:lnTo>
                  <a:lnTo>
                    <a:pt x="864529" y="369332"/>
                  </a:lnTo>
                  <a:lnTo>
                    <a:pt x="8645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4800168" y="5988811"/>
            <a:ext cx="682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Times New Roman"/>
                <a:cs typeface="Times New Roman"/>
              </a:rPr>
              <a:t>&lt;10μm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6360030" y="5963925"/>
            <a:ext cx="1038860" cy="369570"/>
          </a:xfrm>
          <a:custGeom>
            <a:avLst/>
            <a:gdLst/>
            <a:ahLst/>
            <a:cxnLst/>
            <a:rect l="l" t="t" r="r" b="b"/>
            <a:pathLst>
              <a:path w="1038859" h="369570">
                <a:moveTo>
                  <a:pt x="1038297" y="0"/>
                </a:moveTo>
                <a:lnTo>
                  <a:pt x="0" y="0"/>
                </a:lnTo>
                <a:lnTo>
                  <a:pt x="0" y="369332"/>
                </a:lnTo>
                <a:lnTo>
                  <a:pt x="1038297" y="369332"/>
                </a:lnTo>
                <a:lnTo>
                  <a:pt x="1038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6438770" y="5985764"/>
            <a:ext cx="8591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Times New Roman"/>
                <a:cs typeface="Times New Roman"/>
              </a:rPr>
              <a:t>10-</a:t>
            </a:r>
            <a:r>
              <a:rPr dirty="0" sz="1800" spc="-20">
                <a:latin typeface="Times New Roman"/>
                <a:cs typeface="Times New Roman"/>
              </a:rPr>
              <a:t>20μm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8166867" y="5968667"/>
            <a:ext cx="898525" cy="369570"/>
          </a:xfrm>
          <a:custGeom>
            <a:avLst/>
            <a:gdLst/>
            <a:ahLst/>
            <a:cxnLst/>
            <a:rect l="l" t="t" r="r" b="b"/>
            <a:pathLst>
              <a:path w="898525" h="369570">
                <a:moveTo>
                  <a:pt x="897967" y="0"/>
                </a:moveTo>
                <a:lnTo>
                  <a:pt x="0" y="0"/>
                </a:lnTo>
                <a:lnTo>
                  <a:pt x="0" y="369332"/>
                </a:lnTo>
                <a:lnTo>
                  <a:pt x="897967" y="369332"/>
                </a:lnTo>
                <a:lnTo>
                  <a:pt x="8979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8245606" y="5988811"/>
            <a:ext cx="6794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Times New Roman"/>
                <a:cs typeface="Times New Roman"/>
              </a:rPr>
              <a:t>≥20μm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715491" y="6402658"/>
            <a:ext cx="2314575" cy="36957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175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dirty="0" sz="1800">
                <a:latin typeface="Times New Roman"/>
                <a:cs typeface="Times New Roman"/>
              </a:rPr>
              <a:t>Exclude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outside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values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2355851" y="2756082"/>
            <a:ext cx="226060" cy="1626870"/>
            <a:chOff x="2355851" y="2756082"/>
            <a:chExt cx="226060" cy="1626870"/>
          </a:xfrm>
        </p:grpSpPr>
        <p:sp>
          <p:nvSpPr>
            <p:cNvPr id="22" name="object 22" descr=""/>
            <p:cNvSpPr/>
            <p:nvPr/>
          </p:nvSpPr>
          <p:spPr>
            <a:xfrm>
              <a:off x="2362201" y="2762432"/>
              <a:ext cx="213360" cy="1614170"/>
            </a:xfrm>
            <a:custGeom>
              <a:avLst/>
              <a:gdLst/>
              <a:ahLst/>
              <a:cxnLst/>
              <a:rect l="l" t="t" r="r" b="b"/>
              <a:pathLst>
                <a:path w="213360" h="1614170">
                  <a:moveTo>
                    <a:pt x="212975" y="0"/>
                  </a:moveTo>
                  <a:lnTo>
                    <a:pt x="0" y="0"/>
                  </a:lnTo>
                  <a:lnTo>
                    <a:pt x="0" y="1614055"/>
                  </a:lnTo>
                  <a:lnTo>
                    <a:pt x="212975" y="1614055"/>
                  </a:lnTo>
                  <a:lnTo>
                    <a:pt x="2129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362201" y="2762432"/>
              <a:ext cx="213360" cy="1614170"/>
            </a:xfrm>
            <a:custGeom>
              <a:avLst/>
              <a:gdLst/>
              <a:ahLst/>
              <a:cxnLst/>
              <a:rect l="l" t="t" r="r" b="b"/>
              <a:pathLst>
                <a:path w="213360" h="1614170">
                  <a:moveTo>
                    <a:pt x="0" y="0"/>
                  </a:moveTo>
                  <a:lnTo>
                    <a:pt x="212975" y="0"/>
                  </a:lnTo>
                  <a:lnTo>
                    <a:pt x="212975" y="1614055"/>
                  </a:lnTo>
                  <a:lnTo>
                    <a:pt x="0" y="161405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4449459" y="2005076"/>
            <a:ext cx="901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P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=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0.039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883793" y="709676"/>
            <a:ext cx="8445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P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&lt;0.001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904297" y="2687828"/>
            <a:ext cx="901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P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=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0.007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3720522" y="1090132"/>
            <a:ext cx="5185410" cy="3171825"/>
            <a:chOff x="3720522" y="1090132"/>
            <a:chExt cx="5185410" cy="3171825"/>
          </a:xfrm>
        </p:grpSpPr>
        <p:sp>
          <p:nvSpPr>
            <p:cNvPr id="28" name="object 28" descr=""/>
            <p:cNvSpPr/>
            <p:nvPr/>
          </p:nvSpPr>
          <p:spPr>
            <a:xfrm>
              <a:off x="3726872" y="2353722"/>
              <a:ext cx="3283585" cy="1011555"/>
            </a:xfrm>
            <a:custGeom>
              <a:avLst/>
              <a:gdLst/>
              <a:ahLst/>
              <a:cxnLst/>
              <a:rect l="l" t="t" r="r" b="b"/>
              <a:pathLst>
                <a:path w="3283584" h="1011554">
                  <a:moveTo>
                    <a:pt x="0" y="1011382"/>
                  </a:moveTo>
                  <a:lnTo>
                    <a:pt x="0" y="0"/>
                  </a:lnTo>
                  <a:lnTo>
                    <a:pt x="3283527" y="0"/>
                  </a:lnTo>
                  <a:lnTo>
                    <a:pt x="3283527" y="21474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750624" y="1096482"/>
              <a:ext cx="3283585" cy="665480"/>
            </a:xfrm>
            <a:custGeom>
              <a:avLst/>
              <a:gdLst/>
              <a:ahLst/>
              <a:cxnLst/>
              <a:rect l="l" t="t" r="r" b="b"/>
              <a:pathLst>
                <a:path w="3283584" h="665480">
                  <a:moveTo>
                    <a:pt x="0" y="665018"/>
                  </a:moveTo>
                  <a:lnTo>
                    <a:pt x="0" y="0"/>
                  </a:lnTo>
                  <a:lnTo>
                    <a:pt x="3283527" y="0"/>
                  </a:lnTo>
                  <a:lnTo>
                    <a:pt x="3283527" y="214746"/>
                  </a:lnTo>
                  <a:lnTo>
                    <a:pt x="3283527" y="33943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615689" y="3036792"/>
              <a:ext cx="3283585" cy="1218565"/>
            </a:xfrm>
            <a:custGeom>
              <a:avLst/>
              <a:gdLst/>
              <a:ahLst/>
              <a:cxnLst/>
              <a:rect l="l" t="t" r="r" b="b"/>
              <a:pathLst>
                <a:path w="3283584" h="1218564">
                  <a:moveTo>
                    <a:pt x="0" y="1218531"/>
                  </a:moveTo>
                  <a:lnTo>
                    <a:pt x="0" y="0"/>
                  </a:lnTo>
                  <a:lnTo>
                    <a:pt x="3283527" y="0"/>
                  </a:lnTo>
                  <a:lnTo>
                    <a:pt x="3283527" y="238305"/>
                  </a:lnTo>
                  <a:lnTo>
                    <a:pt x="3283527" y="3768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463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Real-</a:t>
            </a:r>
            <a:r>
              <a:rPr dirty="0"/>
              <a:t>Time</a:t>
            </a:r>
            <a:r>
              <a:rPr dirty="0" spc="-65"/>
              <a:t> </a:t>
            </a:r>
            <a:r>
              <a:rPr dirty="0"/>
              <a:t>Microemboli</a:t>
            </a:r>
            <a:r>
              <a:rPr dirty="0" spc="-60"/>
              <a:t> </a:t>
            </a:r>
            <a:r>
              <a:rPr dirty="0" spc="-10"/>
              <a:t>Monitoring </a:t>
            </a:r>
            <a:r>
              <a:rPr dirty="0"/>
              <a:t>via</a:t>
            </a:r>
            <a:r>
              <a:rPr dirty="0" spc="-75"/>
              <a:t> </a:t>
            </a:r>
            <a:r>
              <a:rPr dirty="0" u="sng" spc="-20">
                <a:uFill>
                  <a:solidFill>
                    <a:srgbClr val="0D0D0D"/>
                  </a:solidFill>
                </a:uFill>
              </a:rPr>
              <a:t>Transcarotid</a:t>
            </a:r>
            <a:r>
              <a:rPr dirty="0" u="sng" spc="-35">
                <a:uFill>
                  <a:solidFill>
                    <a:srgbClr val="0D0D0D"/>
                  </a:solidFill>
                </a:uFill>
              </a:rPr>
              <a:t> </a:t>
            </a:r>
            <a:r>
              <a:rPr dirty="0" u="sng">
                <a:uFill>
                  <a:solidFill>
                    <a:srgbClr val="0D0D0D"/>
                  </a:solidFill>
                </a:uFill>
              </a:rPr>
              <a:t>Echography</a:t>
            </a:r>
            <a:r>
              <a:rPr dirty="0" u="sng" spc="-6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none">
                <a:solidFill>
                  <a:srgbClr val="000000"/>
                </a:solidFill>
              </a:rPr>
              <a:t>during</a:t>
            </a:r>
            <a:r>
              <a:rPr dirty="0" u="none" spc="-35">
                <a:solidFill>
                  <a:srgbClr val="000000"/>
                </a:solidFill>
              </a:rPr>
              <a:t> </a:t>
            </a:r>
            <a:r>
              <a:rPr dirty="0" u="none" spc="-25">
                <a:solidFill>
                  <a:srgbClr val="000000"/>
                </a:solidFill>
              </a:rPr>
              <a:t>CA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4327" y="1182135"/>
            <a:ext cx="7772400" cy="565461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320635" y="1383036"/>
            <a:ext cx="699770" cy="36957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429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dirty="0" sz="1800" spc="-10">
                <a:latin typeface="Times New Roman"/>
                <a:cs typeface="Times New Roman"/>
              </a:rPr>
              <a:t>1,000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738432" y="2317211"/>
            <a:ext cx="278765" cy="23501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65"/>
              </a:lnSpc>
            </a:pPr>
            <a:r>
              <a:rPr dirty="0" sz="1800">
                <a:latin typeface="Times New Roman"/>
                <a:cs typeface="Times New Roman"/>
              </a:rPr>
              <a:t>Number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Microbubbles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777834" y="5213700"/>
            <a:ext cx="215900" cy="36957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175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dirty="0" sz="1800" spc="-50"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4409702" y="5636262"/>
            <a:ext cx="1264285" cy="400685"/>
          </a:xfrm>
          <a:custGeom>
            <a:avLst/>
            <a:gdLst/>
            <a:ahLst/>
            <a:cxnLst/>
            <a:rect l="l" t="t" r="r" b="b"/>
            <a:pathLst>
              <a:path w="1264285" h="400685">
                <a:moveTo>
                  <a:pt x="1263732" y="0"/>
                </a:moveTo>
                <a:lnTo>
                  <a:pt x="0" y="0"/>
                </a:lnTo>
                <a:lnTo>
                  <a:pt x="0" y="400110"/>
                </a:lnTo>
                <a:lnTo>
                  <a:pt x="1263732" y="400110"/>
                </a:lnTo>
                <a:lnTo>
                  <a:pt x="1263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4409702" y="5636262"/>
            <a:ext cx="1264285" cy="3124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1750" rIns="0" bIns="0" rtlCol="0" vert="horz">
            <a:spAutoFit/>
          </a:bodyPr>
          <a:lstStyle/>
          <a:p>
            <a:pPr marL="90805">
              <a:lnSpc>
                <a:spcPts val="2210"/>
              </a:lnSpc>
              <a:spcBef>
                <a:spcPts val="250"/>
              </a:spcBef>
            </a:pPr>
            <a:r>
              <a:rPr dirty="0" sz="2000" b="1">
                <a:latin typeface="Times New Roman"/>
                <a:cs typeface="Times New Roman"/>
              </a:rPr>
              <a:t>CB</a:t>
            </a:r>
            <a:r>
              <a:rPr dirty="0" sz="2000" spc="-25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group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4501142" y="5636262"/>
            <a:ext cx="4102735" cy="400685"/>
            <a:chOff x="4501142" y="5636262"/>
            <a:chExt cx="4102735" cy="400685"/>
          </a:xfrm>
        </p:grpSpPr>
        <p:sp>
          <p:nvSpPr>
            <p:cNvPr id="9" name="object 9" descr=""/>
            <p:cNvSpPr/>
            <p:nvPr/>
          </p:nvSpPr>
          <p:spPr>
            <a:xfrm>
              <a:off x="4501142" y="5948682"/>
              <a:ext cx="1066800" cy="12700"/>
            </a:xfrm>
            <a:custGeom>
              <a:avLst/>
              <a:gdLst/>
              <a:ahLst/>
              <a:cxnLst/>
              <a:rect l="l" t="t" r="r" b="b"/>
              <a:pathLst>
                <a:path w="1066800" h="12700">
                  <a:moveTo>
                    <a:pt x="1066800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1066800" y="12699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339941" y="5636262"/>
              <a:ext cx="1264285" cy="400685"/>
            </a:xfrm>
            <a:custGeom>
              <a:avLst/>
              <a:gdLst/>
              <a:ahLst/>
              <a:cxnLst/>
              <a:rect l="l" t="t" r="r" b="b"/>
              <a:pathLst>
                <a:path w="1264284" h="400685">
                  <a:moveTo>
                    <a:pt x="1263733" y="0"/>
                  </a:moveTo>
                  <a:lnTo>
                    <a:pt x="0" y="0"/>
                  </a:lnTo>
                  <a:lnTo>
                    <a:pt x="0" y="400110"/>
                  </a:lnTo>
                  <a:lnTo>
                    <a:pt x="1263733" y="400110"/>
                  </a:lnTo>
                  <a:lnTo>
                    <a:pt x="12637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7339941" y="5636262"/>
            <a:ext cx="1264285" cy="3124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1750" rIns="0" bIns="0" rtlCol="0" vert="horz">
            <a:spAutoFit/>
          </a:bodyPr>
          <a:lstStyle/>
          <a:p>
            <a:pPr marL="90805">
              <a:lnSpc>
                <a:spcPts val="2210"/>
              </a:lnSpc>
              <a:spcBef>
                <a:spcPts val="250"/>
              </a:spcBef>
            </a:pPr>
            <a:r>
              <a:rPr dirty="0" sz="2000" b="1">
                <a:latin typeface="Times New Roman"/>
                <a:cs typeface="Times New Roman"/>
              </a:rPr>
              <a:t>RF</a:t>
            </a:r>
            <a:r>
              <a:rPr dirty="0" sz="2000" spc="-10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group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721428" y="5948682"/>
            <a:ext cx="3751579" cy="382905"/>
            <a:chOff x="4721428" y="5948682"/>
            <a:chExt cx="3751579" cy="382905"/>
          </a:xfrm>
        </p:grpSpPr>
        <p:sp>
          <p:nvSpPr>
            <p:cNvPr id="13" name="object 13" descr=""/>
            <p:cNvSpPr/>
            <p:nvPr/>
          </p:nvSpPr>
          <p:spPr>
            <a:xfrm>
              <a:off x="7431382" y="5948682"/>
              <a:ext cx="1041400" cy="12700"/>
            </a:xfrm>
            <a:custGeom>
              <a:avLst/>
              <a:gdLst/>
              <a:ahLst/>
              <a:cxnLst/>
              <a:rect l="l" t="t" r="r" b="b"/>
              <a:pathLst>
                <a:path w="1041400" h="12700">
                  <a:moveTo>
                    <a:pt x="1041400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1041400" y="12699"/>
                  </a:lnTo>
                  <a:lnTo>
                    <a:pt x="1041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721428" y="5961845"/>
              <a:ext cx="864869" cy="369570"/>
            </a:xfrm>
            <a:custGeom>
              <a:avLst/>
              <a:gdLst/>
              <a:ahLst/>
              <a:cxnLst/>
              <a:rect l="l" t="t" r="r" b="b"/>
              <a:pathLst>
                <a:path w="864870" h="369570">
                  <a:moveTo>
                    <a:pt x="864529" y="0"/>
                  </a:moveTo>
                  <a:lnTo>
                    <a:pt x="0" y="0"/>
                  </a:lnTo>
                  <a:lnTo>
                    <a:pt x="0" y="369332"/>
                  </a:lnTo>
                  <a:lnTo>
                    <a:pt x="864529" y="369332"/>
                  </a:lnTo>
                  <a:lnTo>
                    <a:pt x="8645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4721428" y="6036372"/>
            <a:ext cx="864869" cy="29527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ts val="1839"/>
              </a:lnSpc>
            </a:pPr>
            <a:r>
              <a:rPr dirty="0" sz="1800" spc="-10">
                <a:latin typeface="Times New Roman"/>
                <a:cs typeface="Times New Roman"/>
              </a:rPr>
              <a:t>&lt;10μm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6360030" y="5957103"/>
            <a:ext cx="1038860" cy="369570"/>
          </a:xfrm>
          <a:custGeom>
            <a:avLst/>
            <a:gdLst/>
            <a:ahLst/>
            <a:cxnLst/>
            <a:rect l="l" t="t" r="r" b="b"/>
            <a:pathLst>
              <a:path w="1038859" h="369570">
                <a:moveTo>
                  <a:pt x="1038297" y="0"/>
                </a:moveTo>
                <a:lnTo>
                  <a:pt x="0" y="0"/>
                </a:lnTo>
                <a:lnTo>
                  <a:pt x="0" y="369332"/>
                </a:lnTo>
                <a:lnTo>
                  <a:pt x="1038297" y="369332"/>
                </a:lnTo>
                <a:lnTo>
                  <a:pt x="1038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6360030" y="6036372"/>
            <a:ext cx="1038860" cy="29273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ts val="1789"/>
              </a:lnSpc>
            </a:pPr>
            <a:r>
              <a:rPr dirty="0" sz="1800" spc="-10">
                <a:latin typeface="Times New Roman"/>
                <a:cs typeface="Times New Roman"/>
              </a:rPr>
              <a:t>10-</a:t>
            </a:r>
            <a:r>
              <a:rPr dirty="0" sz="1800" spc="-20">
                <a:latin typeface="Times New Roman"/>
                <a:cs typeface="Times New Roman"/>
              </a:rPr>
              <a:t>20μm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8166867" y="5961845"/>
            <a:ext cx="898525" cy="369570"/>
          </a:xfrm>
          <a:custGeom>
            <a:avLst/>
            <a:gdLst/>
            <a:ahLst/>
            <a:cxnLst/>
            <a:rect l="l" t="t" r="r" b="b"/>
            <a:pathLst>
              <a:path w="898525" h="369570">
                <a:moveTo>
                  <a:pt x="897967" y="0"/>
                </a:moveTo>
                <a:lnTo>
                  <a:pt x="0" y="0"/>
                </a:lnTo>
                <a:lnTo>
                  <a:pt x="0" y="369332"/>
                </a:lnTo>
                <a:lnTo>
                  <a:pt x="897967" y="369332"/>
                </a:lnTo>
                <a:lnTo>
                  <a:pt x="8979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8166867" y="6036372"/>
            <a:ext cx="898525" cy="29273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ts val="1839"/>
              </a:lnSpc>
            </a:pPr>
            <a:r>
              <a:rPr dirty="0" sz="1800" spc="-10">
                <a:latin typeface="Times New Roman"/>
                <a:cs typeface="Times New Roman"/>
              </a:rPr>
              <a:t>≥20μm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715491" y="6395837"/>
            <a:ext cx="2314575" cy="36957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2384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dirty="0" sz="1800">
                <a:latin typeface="Times New Roman"/>
                <a:cs typeface="Times New Roman"/>
              </a:rPr>
              <a:t>Exclude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outside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values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21" name="object 21" descr=""/>
          <p:cNvGraphicFramePr>
            <a:graphicFrameLocks noGrp="1"/>
          </p:cNvGraphicFramePr>
          <p:nvPr/>
        </p:nvGraphicFramePr>
        <p:xfrm>
          <a:off x="2219923" y="2151964"/>
          <a:ext cx="862330" cy="265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335"/>
                <a:gridCol w="505459"/>
              </a:tblGrid>
              <a:tr h="298450">
                <a:tc gridSpan="2">
                  <a:txBody>
                    <a:bodyPr/>
                    <a:lstStyle/>
                    <a:p>
                      <a:pPr marL="314325">
                        <a:lnSpc>
                          <a:spcPts val="1989"/>
                        </a:lnSpc>
                        <a:spcBef>
                          <a:spcPts val="260"/>
                        </a:spcBef>
                      </a:pPr>
                      <a:r>
                        <a:rPr dirty="0" sz="1800" spc="-25">
                          <a:latin typeface="Times New Roman"/>
                          <a:cs typeface="Times New Roman"/>
                        </a:rPr>
                        <a:t>800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02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94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39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25">
                          <a:latin typeface="Times New Roman"/>
                          <a:cs typeface="Times New Roman"/>
                        </a:rPr>
                        <a:t>600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6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dirty="0" sz="1800" spc="-25">
                          <a:latin typeface="Times New Roman"/>
                          <a:cs typeface="Times New Roman"/>
                        </a:rPr>
                        <a:t>400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ts val="1295"/>
                        </a:lnSpc>
                      </a:pPr>
                      <a:r>
                        <a:rPr dirty="0" sz="1800" spc="-25">
                          <a:latin typeface="Times New Roman"/>
                          <a:cs typeface="Times New Roman"/>
                        </a:rPr>
                        <a:t>200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0979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587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2" name="object 22" descr=""/>
          <p:cNvSpPr txBox="1"/>
          <p:nvPr/>
        </p:nvSpPr>
        <p:spPr>
          <a:xfrm>
            <a:off x="4990386" y="1617979"/>
            <a:ext cx="8445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P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&lt;0.001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804514" y="2096515"/>
            <a:ext cx="7956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Times New Roman"/>
                <a:cs typeface="Times New Roman"/>
              </a:rPr>
              <a:t>P&lt;0.001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477067" y="3367532"/>
            <a:ext cx="8445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P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&lt;0.001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3775937" y="1987261"/>
            <a:ext cx="5157470" cy="2953385"/>
            <a:chOff x="3775937" y="1987261"/>
            <a:chExt cx="5157470" cy="2953385"/>
          </a:xfrm>
        </p:grpSpPr>
        <p:sp>
          <p:nvSpPr>
            <p:cNvPr id="26" name="object 26" descr=""/>
            <p:cNvSpPr/>
            <p:nvPr/>
          </p:nvSpPr>
          <p:spPr>
            <a:xfrm>
              <a:off x="3782287" y="1993611"/>
              <a:ext cx="3283585" cy="1011555"/>
            </a:xfrm>
            <a:custGeom>
              <a:avLst/>
              <a:gdLst/>
              <a:ahLst/>
              <a:cxnLst/>
              <a:rect l="l" t="t" r="r" b="b"/>
              <a:pathLst>
                <a:path w="3283584" h="1011555">
                  <a:moveTo>
                    <a:pt x="0" y="1011382"/>
                  </a:moveTo>
                  <a:lnTo>
                    <a:pt x="0" y="0"/>
                  </a:lnTo>
                  <a:lnTo>
                    <a:pt x="3283527" y="0"/>
                  </a:lnTo>
                  <a:lnTo>
                    <a:pt x="3283527" y="21474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639788" y="2440480"/>
              <a:ext cx="3283585" cy="665480"/>
            </a:xfrm>
            <a:custGeom>
              <a:avLst/>
              <a:gdLst/>
              <a:ahLst/>
              <a:cxnLst/>
              <a:rect l="l" t="t" r="r" b="b"/>
              <a:pathLst>
                <a:path w="3283584" h="665480">
                  <a:moveTo>
                    <a:pt x="0" y="665018"/>
                  </a:moveTo>
                  <a:lnTo>
                    <a:pt x="0" y="0"/>
                  </a:lnTo>
                  <a:lnTo>
                    <a:pt x="3283527" y="0"/>
                  </a:lnTo>
                  <a:lnTo>
                    <a:pt x="3283527" y="214746"/>
                  </a:lnTo>
                  <a:lnTo>
                    <a:pt x="3283527" y="33943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643397" y="3715769"/>
              <a:ext cx="3283585" cy="1218565"/>
            </a:xfrm>
            <a:custGeom>
              <a:avLst/>
              <a:gdLst/>
              <a:ahLst/>
              <a:cxnLst/>
              <a:rect l="l" t="t" r="r" b="b"/>
              <a:pathLst>
                <a:path w="3283584" h="1218564">
                  <a:moveTo>
                    <a:pt x="0" y="1218531"/>
                  </a:moveTo>
                  <a:lnTo>
                    <a:pt x="0" y="0"/>
                  </a:lnTo>
                  <a:lnTo>
                    <a:pt x="3283527" y="0"/>
                  </a:lnTo>
                  <a:lnTo>
                    <a:pt x="3283527" y="238305"/>
                  </a:lnTo>
                  <a:lnTo>
                    <a:pt x="3283527" y="3768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463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Real-</a:t>
            </a:r>
            <a:r>
              <a:rPr dirty="0"/>
              <a:t>Time</a:t>
            </a:r>
            <a:r>
              <a:rPr dirty="0" spc="-65"/>
              <a:t> </a:t>
            </a:r>
            <a:r>
              <a:rPr dirty="0"/>
              <a:t>Microemboli</a:t>
            </a:r>
            <a:r>
              <a:rPr dirty="0" spc="-60"/>
              <a:t> </a:t>
            </a:r>
            <a:r>
              <a:rPr dirty="0" spc="-10"/>
              <a:t>Monitoring </a:t>
            </a:r>
            <a:r>
              <a:rPr dirty="0"/>
              <a:t>via</a:t>
            </a:r>
            <a:r>
              <a:rPr dirty="0" spc="-75"/>
              <a:t> </a:t>
            </a:r>
            <a:r>
              <a:rPr dirty="0" u="sng" spc="-20">
                <a:uFill>
                  <a:solidFill>
                    <a:srgbClr val="0D0D0D"/>
                  </a:solidFill>
                </a:uFill>
              </a:rPr>
              <a:t>Transcarotid</a:t>
            </a:r>
            <a:r>
              <a:rPr dirty="0" u="sng" spc="-35">
                <a:uFill>
                  <a:solidFill>
                    <a:srgbClr val="0D0D0D"/>
                  </a:solidFill>
                </a:uFill>
              </a:rPr>
              <a:t> </a:t>
            </a:r>
            <a:r>
              <a:rPr dirty="0" u="sng">
                <a:uFill>
                  <a:solidFill>
                    <a:srgbClr val="0D0D0D"/>
                  </a:solidFill>
                </a:uFill>
              </a:rPr>
              <a:t>Echography</a:t>
            </a:r>
            <a:r>
              <a:rPr dirty="0" u="sng" spc="-6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none">
                <a:solidFill>
                  <a:srgbClr val="000000"/>
                </a:solidFill>
              </a:rPr>
              <a:t>during</a:t>
            </a:r>
            <a:r>
              <a:rPr dirty="0" u="none" spc="-35">
                <a:solidFill>
                  <a:srgbClr val="000000"/>
                </a:solidFill>
              </a:rPr>
              <a:t> </a:t>
            </a:r>
            <a:r>
              <a:rPr dirty="0" u="none" spc="-25">
                <a:solidFill>
                  <a:srgbClr val="000000"/>
                </a:solidFill>
              </a:rPr>
              <a:t>CA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739" y="115315"/>
            <a:ext cx="38569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Complications</a:t>
            </a:r>
            <a:r>
              <a:rPr dirty="0" sz="1800" spc="-5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of</a:t>
            </a:r>
            <a:r>
              <a:rPr dirty="0" sz="1800" spc="-2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the</a:t>
            </a:r>
            <a:r>
              <a:rPr dirty="0" sz="1800" spc="-2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Catheter</a:t>
            </a:r>
            <a:r>
              <a:rPr dirty="0" sz="1800" spc="-13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Ablation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333037" y="458679"/>
          <a:ext cx="9806305" cy="6313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7975"/>
                <a:gridCol w="1402079"/>
                <a:gridCol w="1524634"/>
                <a:gridCol w="1524634"/>
                <a:gridCol w="1148715"/>
              </a:tblGrid>
              <a:tr h="598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Available</a:t>
                      </a:r>
                      <a:r>
                        <a:rPr dirty="0" sz="1100" spc="-4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687705" algn="l"/>
                        </a:tabLst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CB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group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	(N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115)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671830" algn="l"/>
                        </a:tabLst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RF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group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	(N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114)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100" spc="-5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value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Complications,</a:t>
                      </a:r>
                      <a:r>
                        <a:rPr dirty="0" sz="1100" spc="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3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(%)*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84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229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84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(2.6)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84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(2.6)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84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1.00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84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Cerebral</a:t>
                      </a:r>
                      <a:r>
                        <a:rPr dirty="0" sz="1100" spc="-3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infarction,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7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229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7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7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7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Transient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ischemic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attack,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03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229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03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03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03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Air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embolism,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229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Cardiac</a:t>
                      </a:r>
                      <a:r>
                        <a:rPr dirty="0" sz="11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tamponade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requiring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drainage,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(%)*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84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229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84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84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(0.9)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84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0.50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84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Pericardial</a:t>
                      </a:r>
                      <a:r>
                        <a:rPr dirty="0" sz="1100" spc="-3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effusion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dirty="0" sz="11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requiring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drainage,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(%)*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7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229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7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7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(1.8)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7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0.25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7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Cerebral</a:t>
                      </a:r>
                      <a:r>
                        <a:rPr dirty="0" sz="11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hemorrhage,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229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Transient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phrenic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nerve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paralysis,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229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Prolonged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phrenic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nerve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paralysis,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(%)*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229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(0.9)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(0.9)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1.00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Severe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pulmonary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vein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stenosis,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84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229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84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84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84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Angina</a:t>
                      </a:r>
                      <a:r>
                        <a:rPr dirty="0" sz="1100" spc="-3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pectoris/Acute</a:t>
                      </a:r>
                      <a:r>
                        <a:rPr dirty="0" sz="1100" spc="-3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myocardial</a:t>
                      </a:r>
                      <a:r>
                        <a:rPr dirty="0" sz="1100" spc="-3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infarction,</a:t>
                      </a:r>
                      <a:r>
                        <a:rPr dirty="0" sz="11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7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229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7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7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7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Hematoma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requiring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blood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transfusion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z="11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puncture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site,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229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Pseudoaneurysm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puncture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site,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229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Arteriovenous</a:t>
                      </a:r>
                      <a:r>
                        <a:rPr dirty="0" sz="1100" spc="-3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fistula,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84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229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84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84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84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Gastric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hypomotility,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(%)*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7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229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7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(0.9)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7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7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1.00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7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Atrio-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esophageal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fistula,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03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229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03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03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03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Others,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(%)*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229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(1.7)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100" spc="-20">
                          <a:latin typeface="Times New Roman"/>
                          <a:cs typeface="Times New Roman"/>
                        </a:rPr>
                        <a:t>0.50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Death,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100" spc="-25">
                          <a:latin typeface="Times New Roman"/>
                          <a:cs typeface="Times New Roman"/>
                        </a:rPr>
                        <a:t>229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1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1100" spc="-10">
                          <a:latin typeface="Times New Roman"/>
                          <a:cs typeface="Times New Roman"/>
                        </a:rPr>
                        <a:t>(0.0)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713105"/>
          </a:xfrm>
          <a:custGeom>
            <a:avLst/>
            <a:gdLst/>
            <a:ahLst/>
            <a:cxnLst/>
            <a:rect l="l" t="t" r="r" b="b"/>
            <a:pathLst>
              <a:path w="12192000" h="713105">
                <a:moveTo>
                  <a:pt x="0" y="0"/>
                </a:moveTo>
                <a:lnTo>
                  <a:pt x="12192000" y="0"/>
                </a:lnTo>
                <a:lnTo>
                  <a:pt x="12192000" y="713110"/>
                </a:lnTo>
                <a:lnTo>
                  <a:pt x="0" y="713110"/>
                </a:lnTo>
                <a:lnTo>
                  <a:pt x="0" y="0"/>
                </a:lnTo>
                <a:close/>
              </a:path>
            </a:pathLst>
          </a:custGeom>
          <a:solidFill>
            <a:srgbClr val="002060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7371" y="86868"/>
            <a:ext cx="160528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 b="0">
                <a:solidFill>
                  <a:srgbClr val="FFFFFF"/>
                </a:solidFill>
                <a:latin typeface="Times New Roman"/>
                <a:cs typeface="Times New Roman"/>
              </a:rPr>
              <a:t>Summary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22385" y="1364996"/>
            <a:ext cx="11010900" cy="4469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 marR="1216025" indent="-171450">
              <a:lnSpc>
                <a:spcPct val="115599"/>
              </a:lnSpc>
              <a:spcBef>
                <a:spcPts val="100"/>
              </a:spcBef>
            </a:pPr>
            <a:r>
              <a:rPr dirty="0" sz="1800">
                <a:latin typeface="MS Gothic"/>
                <a:cs typeface="MS Gothic"/>
              </a:rPr>
              <a:t>・</a:t>
            </a:r>
            <a:r>
              <a:rPr dirty="0" sz="1800" spc="-60">
                <a:latin typeface="Times New Roman"/>
                <a:cs typeface="Times New Roman"/>
              </a:rPr>
              <a:t>We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investigated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hypothesis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noninferiority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CB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ablation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compared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RF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ablation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concerning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the </a:t>
            </a:r>
            <a:r>
              <a:rPr dirty="0" sz="1800">
                <a:latin typeface="Times New Roman"/>
                <a:cs typeface="Times New Roman"/>
              </a:rPr>
              <a:t>incidence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SCEs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detected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on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brain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DWI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MRI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following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CA</a:t>
            </a:r>
            <a:r>
              <a:rPr dirty="0" sz="1800" spc="-10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prospective</a:t>
            </a:r>
            <a:r>
              <a:rPr dirty="0" sz="1800" spc="-15">
                <a:latin typeface="Times New Roman"/>
                <a:cs typeface="Times New Roman"/>
              </a:rPr>
              <a:t>, </a:t>
            </a:r>
            <a:r>
              <a:rPr dirty="0" sz="1800" spc="-10">
                <a:latin typeface="Times New Roman"/>
                <a:cs typeface="Times New Roman"/>
              </a:rPr>
              <a:t>multicenter</a:t>
            </a:r>
            <a:r>
              <a:rPr dirty="0" sz="1800" spc="-20">
                <a:latin typeface="Times New Roman"/>
                <a:cs typeface="Times New Roman"/>
              </a:rPr>
              <a:t>, </a:t>
            </a:r>
            <a:r>
              <a:rPr dirty="0" sz="1800" spc="-10">
                <a:latin typeface="Times New Roman"/>
                <a:cs typeface="Times New Roman"/>
              </a:rPr>
              <a:t>randomized,</a:t>
            </a:r>
            <a:endParaRPr sz="1800">
              <a:latin typeface="Times New Roman"/>
              <a:cs typeface="Times New Roman"/>
            </a:endParaRPr>
          </a:p>
          <a:p>
            <a:pPr marL="184150">
              <a:lnSpc>
                <a:spcPct val="100000"/>
              </a:lnSpc>
              <a:spcBef>
                <a:spcPts val="335"/>
              </a:spcBef>
            </a:pPr>
            <a:r>
              <a:rPr dirty="0" sz="1800" spc="-10">
                <a:latin typeface="Times New Roman"/>
                <a:cs typeface="Times New Roman"/>
              </a:rPr>
              <a:t>parallel-</a:t>
            </a:r>
            <a:r>
              <a:rPr dirty="0" sz="1800">
                <a:latin typeface="Times New Roman"/>
                <a:cs typeface="Times New Roman"/>
              </a:rPr>
              <a:t>group,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open-</a:t>
            </a:r>
            <a:r>
              <a:rPr dirty="0" sz="1800">
                <a:latin typeface="Times New Roman"/>
                <a:cs typeface="Times New Roman"/>
              </a:rPr>
              <a:t>label,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noninferiority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trial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fashion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at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three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Japanese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centers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between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May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2021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January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2024.</a:t>
            </a:r>
            <a:endParaRPr sz="1800">
              <a:latin typeface="Times New Roman"/>
              <a:cs typeface="Times New Roman"/>
            </a:endParaRPr>
          </a:p>
          <a:p>
            <a:pPr marL="184150" marR="535305" indent="-171450">
              <a:lnSpc>
                <a:spcPct val="115599"/>
              </a:lnSpc>
            </a:pPr>
            <a:r>
              <a:rPr dirty="0" sz="1800">
                <a:latin typeface="MS Gothic"/>
                <a:cs typeface="MS Gothic"/>
              </a:rPr>
              <a:t>・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-11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total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230</a:t>
            </a:r>
            <a:r>
              <a:rPr dirty="0" sz="1800" spc="-11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AF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patients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undergoing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CA</a:t>
            </a:r>
            <a:r>
              <a:rPr dirty="0" sz="1800" spc="-10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were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enrolled.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Patients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were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randomly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assigned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1-to-</a:t>
            </a:r>
            <a:r>
              <a:rPr dirty="0" sz="1800">
                <a:latin typeface="Times New Roman"/>
                <a:cs typeface="Times New Roman"/>
              </a:rPr>
              <a:t>1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fashion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to </a:t>
            </a:r>
            <a:r>
              <a:rPr dirty="0" sz="1800">
                <a:latin typeface="Times New Roman"/>
                <a:cs typeface="Times New Roman"/>
              </a:rPr>
              <a:t>undergo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either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CB</a:t>
            </a:r>
            <a:r>
              <a:rPr dirty="0" sz="1800" spc="-15">
                <a:latin typeface="Times New Roman"/>
                <a:cs typeface="Times New Roman"/>
              </a:rPr>
              <a:t> (</a:t>
            </a:r>
            <a:r>
              <a:rPr dirty="0" sz="1800">
                <a:latin typeface="Times New Roman"/>
                <a:cs typeface="Times New Roman"/>
              </a:rPr>
              <a:t>N</a:t>
            </a:r>
            <a:r>
              <a:rPr dirty="0" sz="1800" spc="-25">
                <a:latin typeface="Times New Roman"/>
                <a:cs typeface="Times New Roman"/>
              </a:rPr>
              <a:t> = </a:t>
            </a:r>
            <a:r>
              <a:rPr dirty="0" sz="1800">
                <a:latin typeface="Times New Roman"/>
                <a:cs typeface="Times New Roman"/>
              </a:rPr>
              <a:t>115)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or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RF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ablation</a:t>
            </a:r>
            <a:r>
              <a:rPr dirty="0" sz="1800" spc="-15">
                <a:latin typeface="Times New Roman"/>
                <a:cs typeface="Times New Roman"/>
              </a:rPr>
              <a:t> (</a:t>
            </a:r>
            <a:r>
              <a:rPr dirty="0" sz="1800">
                <a:latin typeface="Times New Roman"/>
                <a:cs typeface="Times New Roman"/>
              </a:rPr>
              <a:t>N</a:t>
            </a:r>
            <a:r>
              <a:rPr dirty="0" sz="1800" spc="-25">
                <a:latin typeface="Times New Roman"/>
                <a:cs typeface="Times New Roman"/>
              </a:rPr>
              <a:t> = </a:t>
            </a:r>
            <a:r>
              <a:rPr dirty="0" sz="1800" spc="-10">
                <a:latin typeface="Times New Roman"/>
                <a:cs typeface="Times New Roman"/>
              </a:rPr>
              <a:t>115).</a:t>
            </a:r>
            <a:endParaRPr sz="1800">
              <a:latin typeface="Times New Roman"/>
              <a:cs typeface="Times New Roman"/>
            </a:endParaRPr>
          </a:p>
          <a:p>
            <a:pPr marL="184150" marR="72390" indent="-171450">
              <a:lnSpc>
                <a:spcPts val="2520"/>
              </a:lnSpc>
              <a:spcBef>
                <a:spcPts val="120"/>
              </a:spcBef>
            </a:pPr>
            <a:r>
              <a:rPr dirty="0" sz="1750" b="1">
                <a:latin typeface="Microsoft JhengHei"/>
                <a:cs typeface="Microsoft JhengHei"/>
              </a:rPr>
              <a:t>・</a:t>
            </a:r>
            <a:r>
              <a:rPr dirty="0" sz="1800">
                <a:latin typeface="Times New Roman"/>
                <a:cs typeface="Times New Roman"/>
              </a:rPr>
              <a:t>CB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ablation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demonstrated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noninferiority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compared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RF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ablation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for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primary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endpoint</a:t>
            </a:r>
            <a:r>
              <a:rPr dirty="0" sz="1800" spc="-15">
                <a:latin typeface="Times New Roman"/>
                <a:cs typeface="Times New Roman"/>
              </a:rPr>
              <a:t>, </a:t>
            </a:r>
            <a:r>
              <a:rPr dirty="0" sz="1800">
                <a:latin typeface="Times New Roman"/>
                <a:cs typeface="Times New Roman"/>
              </a:rPr>
              <a:t>defined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as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incidence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SCEs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detected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on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post-CA</a:t>
            </a:r>
            <a:r>
              <a:rPr dirty="0" sz="1800" spc="-10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brain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DWI-</a:t>
            </a:r>
            <a:r>
              <a:rPr dirty="0" sz="1800">
                <a:latin typeface="Times New Roman"/>
                <a:cs typeface="Times New Roman"/>
              </a:rPr>
              <a:t>MRI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(risk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difference</a:t>
            </a:r>
            <a:r>
              <a:rPr dirty="0" sz="1800" spc="-15">
                <a:latin typeface="Times New Roman"/>
                <a:cs typeface="Times New Roman"/>
              </a:rPr>
              <a:t>, </a:t>
            </a:r>
            <a:r>
              <a:rPr dirty="0" sz="1800">
                <a:latin typeface="Times New Roman"/>
                <a:cs typeface="Times New Roman"/>
              </a:rPr>
              <a:t>4.18%</a:t>
            </a:r>
            <a:r>
              <a:rPr dirty="0" sz="1800" spc="-20">
                <a:latin typeface="Times New Roman"/>
                <a:cs typeface="Times New Roman"/>
              </a:rPr>
              <a:t> [</a:t>
            </a:r>
            <a:r>
              <a:rPr dirty="0" sz="1800">
                <a:latin typeface="Times New Roman"/>
                <a:cs typeface="Times New Roman"/>
              </a:rPr>
              <a:t>95%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confidence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interval</a:t>
            </a:r>
            <a:r>
              <a:rPr dirty="0" sz="1800" spc="-20">
                <a:latin typeface="Times New Roman"/>
                <a:cs typeface="Times New Roman"/>
              </a:rPr>
              <a:t>, -</a:t>
            </a:r>
            <a:r>
              <a:rPr dirty="0" sz="1800">
                <a:latin typeface="Times New Roman"/>
                <a:cs typeface="Times New Roman"/>
              </a:rPr>
              <a:t>4.18%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12.5%</a:t>
            </a:r>
            <a:r>
              <a:rPr dirty="0" sz="1800" spc="-15">
                <a:latin typeface="Times New Roman"/>
                <a:cs typeface="Times New Roman"/>
              </a:rPr>
              <a:t>]; </a:t>
            </a:r>
            <a:r>
              <a:rPr dirty="0" sz="1800" spc="-50">
                <a:latin typeface="Times New Roman"/>
                <a:cs typeface="Times New Roman"/>
              </a:rPr>
              <a:t>P</a:t>
            </a:r>
            <a:endParaRPr sz="1800">
              <a:latin typeface="Times New Roman"/>
              <a:cs typeface="Times New Roman"/>
            </a:endParaRPr>
          </a:p>
          <a:p>
            <a:pPr marL="184150">
              <a:lnSpc>
                <a:spcPct val="100000"/>
              </a:lnSpc>
              <a:spcBef>
                <a:spcPts val="190"/>
              </a:spcBef>
            </a:pPr>
            <a:r>
              <a:rPr dirty="0" sz="1800">
                <a:latin typeface="Times New Roman"/>
                <a:cs typeface="Times New Roman"/>
              </a:rPr>
              <a:t>=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0.02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for</a:t>
            </a:r>
            <a:r>
              <a:rPr dirty="0" sz="1800" spc="-10">
                <a:latin typeface="Times New Roman"/>
                <a:cs typeface="Times New Roman"/>
              </a:rPr>
              <a:t> noninferiority).</a:t>
            </a:r>
            <a:endParaRPr sz="1800">
              <a:latin typeface="Times New Roman"/>
              <a:cs typeface="Times New Roman"/>
            </a:endParaRPr>
          </a:p>
          <a:p>
            <a:pPr marL="184150" marR="5080" indent="-171450">
              <a:lnSpc>
                <a:spcPct val="115599"/>
              </a:lnSpc>
            </a:pPr>
            <a:r>
              <a:rPr dirty="0" sz="1800">
                <a:latin typeface="MS Gothic"/>
                <a:cs typeface="MS Gothic"/>
              </a:rPr>
              <a:t>・</a:t>
            </a:r>
            <a:r>
              <a:rPr dirty="0" sz="1800">
                <a:latin typeface="Times New Roman"/>
                <a:cs typeface="Times New Roman"/>
              </a:rPr>
              <a:t>Microembolic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signals</a:t>
            </a:r>
            <a:r>
              <a:rPr dirty="0" sz="1800" spc="-25">
                <a:latin typeface="Times New Roman"/>
                <a:cs typeface="Times New Roman"/>
              </a:rPr>
              <a:t> (</a:t>
            </a:r>
            <a:r>
              <a:rPr dirty="0" sz="1800">
                <a:latin typeface="Times New Roman"/>
                <a:cs typeface="Times New Roman"/>
              </a:rPr>
              <a:t>MESs</a:t>
            </a:r>
            <a:r>
              <a:rPr dirty="0" sz="1800" spc="-20">
                <a:latin typeface="Times New Roman"/>
                <a:cs typeface="Times New Roman"/>
              </a:rPr>
              <a:t>) </a:t>
            </a:r>
            <a:r>
              <a:rPr dirty="0" sz="1800">
                <a:latin typeface="Times New Roman"/>
                <a:cs typeface="Times New Roman"/>
              </a:rPr>
              <a:t>detected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by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real-</a:t>
            </a:r>
            <a:r>
              <a:rPr dirty="0" sz="1800">
                <a:latin typeface="Times New Roman"/>
                <a:cs typeface="Times New Roman"/>
              </a:rPr>
              <a:t>time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microemboli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monitoring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with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transcarotid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echography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during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the </a:t>
            </a:r>
            <a:r>
              <a:rPr dirty="0" sz="1800" spc="-10">
                <a:latin typeface="Times New Roman"/>
                <a:cs typeface="Times New Roman"/>
              </a:rPr>
              <a:t>CA</a:t>
            </a:r>
            <a:r>
              <a:rPr dirty="0" sz="1800" spc="-10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procedure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were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significantly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higher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CB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ablation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than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RF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ablation;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however</a:t>
            </a:r>
            <a:r>
              <a:rPr dirty="0" sz="1800" spc="-20">
                <a:latin typeface="Times New Roman"/>
                <a:cs typeface="Times New Roman"/>
              </a:rPr>
              <a:t>,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number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MESs</a:t>
            </a:r>
            <a:r>
              <a:rPr dirty="0" sz="1800" spc="-15">
                <a:latin typeface="Times New Roman"/>
                <a:cs typeface="Times New Roman"/>
              </a:rPr>
              <a:t>, </a:t>
            </a:r>
            <a:r>
              <a:rPr dirty="0" sz="1800" spc="-10">
                <a:latin typeface="Times New Roman"/>
                <a:cs typeface="Times New Roman"/>
              </a:rPr>
              <a:t>high- </a:t>
            </a:r>
            <a:r>
              <a:rPr dirty="0" sz="1800">
                <a:latin typeface="Times New Roman"/>
                <a:cs typeface="Times New Roman"/>
              </a:rPr>
              <a:t>intensity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transient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signals</a:t>
            </a:r>
            <a:r>
              <a:rPr dirty="0" sz="1800" spc="-15">
                <a:latin typeface="Times New Roman"/>
                <a:cs typeface="Times New Roman"/>
              </a:rPr>
              <a:t>, </a:t>
            </a:r>
            <a:r>
              <a:rPr dirty="0" sz="1800">
                <a:latin typeface="Times New Roman"/>
                <a:cs typeface="Times New Roman"/>
              </a:rPr>
              <a:t>and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micro-</a:t>
            </a:r>
            <a:r>
              <a:rPr dirty="0" sz="1800">
                <a:latin typeface="Times New Roman"/>
                <a:cs typeface="Times New Roman"/>
              </a:rPr>
              <a:t>bubbles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during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CA</a:t>
            </a:r>
            <a:r>
              <a:rPr dirty="0" sz="1800" spc="-10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procedure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were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not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associated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with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incidence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of </a:t>
            </a:r>
            <a:r>
              <a:rPr dirty="0" sz="1800">
                <a:latin typeface="Times New Roman"/>
                <a:cs typeface="Times New Roman"/>
              </a:rPr>
              <a:t>cerebral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embolisms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detected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on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brain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DWI-</a:t>
            </a:r>
            <a:r>
              <a:rPr dirty="0" sz="1800">
                <a:latin typeface="Times New Roman"/>
                <a:cs typeface="Times New Roman"/>
              </a:rPr>
              <a:t>MRI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D0D0D"/>
                </a:solidFill>
                <a:latin typeface="Times New Roman"/>
                <a:cs typeface="Times New Roman"/>
              </a:rPr>
              <a:t>within</a:t>
            </a:r>
            <a:r>
              <a:rPr dirty="0" sz="1800" spc="-1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D0D0D"/>
                </a:solidFill>
                <a:latin typeface="Times New Roman"/>
                <a:cs typeface="Times New Roman"/>
              </a:rPr>
              <a:t>1</a:t>
            </a:r>
            <a:r>
              <a:rPr dirty="0" sz="1800" spc="-1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D0D0D"/>
                </a:solidFill>
                <a:latin typeface="Times New Roman"/>
                <a:cs typeface="Times New Roman"/>
              </a:rPr>
              <a:t>to</a:t>
            </a:r>
            <a:r>
              <a:rPr dirty="0" sz="1800" spc="-1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D0D0D"/>
                </a:solidFill>
                <a:latin typeface="Times New Roman"/>
                <a:cs typeface="Times New Roman"/>
              </a:rPr>
              <a:t>3</a:t>
            </a:r>
            <a:r>
              <a:rPr dirty="0" sz="1800" spc="-1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D0D0D"/>
                </a:solidFill>
                <a:latin typeface="Times New Roman"/>
                <a:cs typeface="Times New Roman"/>
              </a:rPr>
              <a:t>days</a:t>
            </a:r>
            <a:r>
              <a:rPr dirty="0" sz="1800" spc="-2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Times New Roman"/>
                <a:cs typeface="Times New Roman"/>
              </a:rPr>
              <a:t>post-CA</a:t>
            </a:r>
            <a:r>
              <a:rPr dirty="0" sz="1800" spc="-10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Times New Roman"/>
                <a:cs typeface="Times New Roman"/>
              </a:rPr>
              <a:t>of</a:t>
            </a:r>
            <a:r>
              <a:rPr dirty="0" sz="1800" spc="-10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0D0D0D"/>
                </a:solidFill>
                <a:latin typeface="Times New Roman"/>
                <a:cs typeface="Times New Roman"/>
              </a:rPr>
              <a:t>AF</a:t>
            </a:r>
            <a:r>
              <a:rPr dirty="0" sz="1800" spc="-25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84150" marR="716915" indent="-171450">
              <a:lnSpc>
                <a:spcPct val="115599"/>
              </a:lnSpc>
              <a:spcBef>
                <a:spcPts val="20"/>
              </a:spcBef>
            </a:pPr>
            <a:r>
              <a:rPr dirty="0" sz="1800">
                <a:latin typeface="MS Gothic"/>
                <a:cs typeface="MS Gothic"/>
              </a:rPr>
              <a:t>・</a:t>
            </a:r>
            <a:r>
              <a:rPr dirty="0" sz="1800">
                <a:latin typeface="Times New Roman"/>
                <a:cs typeface="Times New Roman"/>
              </a:rPr>
              <a:t>No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independent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patient-</a:t>
            </a:r>
            <a:r>
              <a:rPr dirty="0" sz="1800">
                <a:latin typeface="Times New Roman"/>
                <a:cs typeface="Times New Roman"/>
              </a:rPr>
              <a:t>related,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procedure-</a:t>
            </a:r>
            <a:r>
              <a:rPr dirty="0" sz="1800">
                <a:latin typeface="Times New Roman"/>
                <a:cs typeface="Times New Roman"/>
              </a:rPr>
              <a:t>related,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or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MESs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during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CA-</a:t>
            </a:r>
            <a:r>
              <a:rPr dirty="0" sz="1800">
                <a:latin typeface="Times New Roman"/>
                <a:cs typeface="Times New Roman"/>
              </a:rPr>
              <a:t>related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risk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factors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were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identified</a:t>
            </a:r>
            <a:r>
              <a:rPr dirty="0" sz="1800" spc="-25">
                <a:latin typeface="Times New Roman"/>
                <a:cs typeface="Times New Roman"/>
              </a:rPr>
              <a:t> for </a:t>
            </a:r>
            <a:r>
              <a:rPr dirty="0" sz="1800">
                <a:latin typeface="Times New Roman"/>
                <a:cs typeface="Times New Roman"/>
              </a:rPr>
              <a:t>cerebral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embolisms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detected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by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brain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MRI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following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CA.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713105"/>
          </a:xfrm>
          <a:custGeom>
            <a:avLst/>
            <a:gdLst/>
            <a:ahLst/>
            <a:cxnLst/>
            <a:rect l="l" t="t" r="r" b="b"/>
            <a:pathLst>
              <a:path w="12192000" h="713105">
                <a:moveTo>
                  <a:pt x="0" y="0"/>
                </a:moveTo>
                <a:lnTo>
                  <a:pt x="12192000" y="0"/>
                </a:lnTo>
                <a:lnTo>
                  <a:pt x="12192000" y="713110"/>
                </a:lnTo>
                <a:lnTo>
                  <a:pt x="0" y="713110"/>
                </a:lnTo>
                <a:lnTo>
                  <a:pt x="0" y="0"/>
                </a:lnTo>
                <a:close/>
              </a:path>
            </a:pathLst>
          </a:custGeom>
          <a:solidFill>
            <a:srgbClr val="002060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1471" y="86868"/>
            <a:ext cx="203644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 b="0">
                <a:solidFill>
                  <a:srgbClr val="FFFFFF"/>
                </a:solidFill>
                <a:latin typeface="Times New Roman"/>
                <a:cs typeface="Times New Roman"/>
              </a:rPr>
              <a:t>Conclusions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algn="just" marL="12700" marR="20320">
              <a:lnSpc>
                <a:spcPct val="100800"/>
              </a:lnSpc>
              <a:spcBef>
                <a:spcPts val="75"/>
              </a:spcBef>
            </a:pPr>
            <a:r>
              <a:rPr dirty="0"/>
              <a:t>In</a:t>
            </a:r>
            <a:r>
              <a:rPr dirty="0" spc="-30"/>
              <a:t> </a:t>
            </a:r>
            <a:r>
              <a:rPr dirty="0"/>
              <a:t>a</a:t>
            </a:r>
            <a:r>
              <a:rPr dirty="0" spc="-35"/>
              <a:t> </a:t>
            </a:r>
            <a:r>
              <a:rPr dirty="0"/>
              <a:t>prospective,</a:t>
            </a:r>
            <a:r>
              <a:rPr dirty="0" spc="-30"/>
              <a:t> </a:t>
            </a:r>
            <a:r>
              <a:rPr dirty="0"/>
              <a:t>multicenter,</a:t>
            </a:r>
            <a:r>
              <a:rPr dirty="0" spc="-30"/>
              <a:t> </a:t>
            </a:r>
            <a:r>
              <a:rPr dirty="0"/>
              <a:t>randomized,</a:t>
            </a:r>
            <a:r>
              <a:rPr dirty="0" spc="-30"/>
              <a:t> </a:t>
            </a:r>
            <a:r>
              <a:rPr dirty="0" spc="-10"/>
              <a:t>parallel-</a:t>
            </a:r>
            <a:r>
              <a:rPr dirty="0"/>
              <a:t>group,</a:t>
            </a:r>
            <a:r>
              <a:rPr dirty="0" spc="-30"/>
              <a:t> </a:t>
            </a:r>
            <a:r>
              <a:rPr dirty="0" spc="-10"/>
              <a:t>open-</a:t>
            </a:r>
            <a:r>
              <a:rPr dirty="0"/>
              <a:t>label</a:t>
            </a:r>
            <a:r>
              <a:rPr dirty="0" spc="-35"/>
              <a:t> </a:t>
            </a:r>
            <a:r>
              <a:rPr dirty="0"/>
              <a:t>study</a:t>
            </a:r>
            <a:r>
              <a:rPr dirty="0" spc="-30"/>
              <a:t> </a:t>
            </a:r>
            <a:r>
              <a:rPr dirty="0" spc="-10"/>
              <a:t>involving </a:t>
            </a:r>
            <a:r>
              <a:rPr dirty="0"/>
              <a:t>patients</a:t>
            </a:r>
            <a:r>
              <a:rPr dirty="0" spc="-50"/>
              <a:t> </a:t>
            </a:r>
            <a:r>
              <a:rPr dirty="0" spc="-10"/>
              <a:t>with</a:t>
            </a:r>
            <a:r>
              <a:rPr dirty="0" spc="-140"/>
              <a:t> </a:t>
            </a:r>
            <a:r>
              <a:rPr dirty="0"/>
              <a:t>AF</a:t>
            </a:r>
            <a:r>
              <a:rPr dirty="0" spc="-30"/>
              <a:t> </a:t>
            </a:r>
            <a:r>
              <a:rPr dirty="0"/>
              <a:t>who</a:t>
            </a:r>
            <a:r>
              <a:rPr dirty="0" spc="-30"/>
              <a:t> </a:t>
            </a:r>
            <a:r>
              <a:rPr dirty="0"/>
              <a:t>underwent</a:t>
            </a:r>
            <a:r>
              <a:rPr dirty="0" spc="-35"/>
              <a:t> </a:t>
            </a:r>
            <a:r>
              <a:rPr dirty="0"/>
              <a:t>CA,</a:t>
            </a:r>
            <a:r>
              <a:rPr dirty="0" spc="-25"/>
              <a:t> </a:t>
            </a:r>
            <a:r>
              <a:rPr dirty="0"/>
              <a:t>CB</a:t>
            </a:r>
            <a:r>
              <a:rPr dirty="0" spc="-35"/>
              <a:t> </a:t>
            </a:r>
            <a:r>
              <a:rPr dirty="0"/>
              <a:t>ablation</a:t>
            </a:r>
            <a:r>
              <a:rPr dirty="0" spc="-30"/>
              <a:t> </a:t>
            </a:r>
            <a:r>
              <a:rPr dirty="0"/>
              <a:t>demonstrated</a:t>
            </a:r>
            <a:r>
              <a:rPr dirty="0" spc="-30"/>
              <a:t> </a:t>
            </a:r>
            <a:r>
              <a:rPr dirty="0"/>
              <a:t>noninferiority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 spc="-25"/>
              <a:t>RF </a:t>
            </a:r>
            <a:r>
              <a:rPr dirty="0"/>
              <a:t>ablation</a:t>
            </a:r>
            <a:r>
              <a:rPr dirty="0" spc="-25"/>
              <a:t> </a:t>
            </a:r>
            <a:r>
              <a:rPr dirty="0"/>
              <a:t>in</a:t>
            </a:r>
            <a:r>
              <a:rPr dirty="0" spc="-25"/>
              <a:t> </a:t>
            </a:r>
            <a:r>
              <a:rPr dirty="0"/>
              <a:t>terms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/>
              <a:t>incidence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SCEs</a:t>
            </a:r>
            <a:r>
              <a:rPr dirty="0" spc="-25"/>
              <a:t> </a:t>
            </a:r>
            <a:r>
              <a:rPr dirty="0"/>
              <a:t>detected</a:t>
            </a:r>
            <a:r>
              <a:rPr dirty="0" spc="-25"/>
              <a:t> </a:t>
            </a:r>
            <a:r>
              <a:rPr dirty="0"/>
              <a:t>by</a:t>
            </a:r>
            <a:r>
              <a:rPr dirty="0" spc="-25"/>
              <a:t> </a:t>
            </a:r>
            <a:r>
              <a:rPr dirty="0"/>
              <a:t>brain</a:t>
            </a:r>
            <a:r>
              <a:rPr dirty="0" spc="-25"/>
              <a:t> </a:t>
            </a:r>
            <a:r>
              <a:rPr dirty="0" spc="-10"/>
              <a:t>DWI-</a:t>
            </a:r>
            <a:r>
              <a:rPr dirty="0"/>
              <a:t>MRI</a:t>
            </a:r>
            <a:r>
              <a:rPr dirty="0" spc="-25"/>
              <a:t> </a:t>
            </a:r>
            <a:r>
              <a:rPr dirty="0"/>
              <a:t>following</a:t>
            </a:r>
            <a:r>
              <a:rPr dirty="0" spc="-25"/>
              <a:t> the </a:t>
            </a:r>
            <a:r>
              <a:rPr dirty="0" spc="-10"/>
              <a:t>CA</a:t>
            </a:r>
            <a:r>
              <a:rPr dirty="0" spc="-135"/>
              <a:t> </a:t>
            </a:r>
            <a:r>
              <a:rPr dirty="0" spc="-10"/>
              <a:t>procedure.</a:t>
            </a:r>
          </a:p>
          <a:p>
            <a:pPr algn="just" marL="12700" marR="5080" indent="363855">
              <a:lnSpc>
                <a:spcPts val="2880"/>
              </a:lnSpc>
              <a:spcBef>
                <a:spcPts val="25"/>
              </a:spcBef>
            </a:pPr>
            <a:r>
              <a:rPr dirty="0" spc="-10"/>
              <a:t>Additionally,</a:t>
            </a:r>
            <a:r>
              <a:rPr dirty="0" spc="-25"/>
              <a:t> </a:t>
            </a:r>
            <a:r>
              <a:rPr dirty="0"/>
              <a:t>no</a:t>
            </a:r>
            <a:r>
              <a:rPr dirty="0" spc="-25"/>
              <a:t> </a:t>
            </a:r>
            <a:r>
              <a:rPr dirty="0"/>
              <a:t>independent</a:t>
            </a:r>
            <a:r>
              <a:rPr dirty="0" spc="-30"/>
              <a:t> </a:t>
            </a:r>
            <a:r>
              <a:rPr dirty="0" spc="-10"/>
              <a:t>patient-</a:t>
            </a:r>
            <a:r>
              <a:rPr dirty="0"/>
              <a:t>related,</a:t>
            </a:r>
            <a:r>
              <a:rPr dirty="0" spc="-20"/>
              <a:t> </a:t>
            </a:r>
            <a:r>
              <a:rPr dirty="0" spc="-10"/>
              <a:t>procedure-</a:t>
            </a:r>
            <a:r>
              <a:rPr dirty="0"/>
              <a:t>related,</a:t>
            </a:r>
            <a:r>
              <a:rPr dirty="0" spc="-25"/>
              <a:t> </a:t>
            </a:r>
            <a:r>
              <a:rPr dirty="0"/>
              <a:t>or</a:t>
            </a:r>
            <a:r>
              <a:rPr dirty="0" spc="-25"/>
              <a:t> </a:t>
            </a:r>
            <a:r>
              <a:rPr dirty="0"/>
              <a:t>MESs</a:t>
            </a:r>
            <a:r>
              <a:rPr dirty="0" spc="-25"/>
              <a:t> </a:t>
            </a:r>
            <a:r>
              <a:rPr dirty="0" spc="-10"/>
              <a:t>during </a:t>
            </a:r>
            <a:r>
              <a:rPr dirty="0" spc="-25"/>
              <a:t>CA-</a:t>
            </a:r>
            <a:r>
              <a:rPr dirty="0"/>
              <a:t>related</a:t>
            </a:r>
            <a:r>
              <a:rPr dirty="0" spc="-30"/>
              <a:t> </a:t>
            </a:r>
            <a:r>
              <a:rPr dirty="0"/>
              <a:t>risk</a:t>
            </a:r>
            <a:r>
              <a:rPr dirty="0" spc="-30"/>
              <a:t> </a:t>
            </a:r>
            <a:r>
              <a:rPr dirty="0"/>
              <a:t>factors</a:t>
            </a:r>
            <a:r>
              <a:rPr dirty="0" spc="-30"/>
              <a:t> </a:t>
            </a:r>
            <a:r>
              <a:rPr dirty="0"/>
              <a:t>were</a:t>
            </a:r>
            <a:r>
              <a:rPr dirty="0" spc="-35"/>
              <a:t> </a:t>
            </a:r>
            <a:r>
              <a:rPr dirty="0"/>
              <a:t>identified</a:t>
            </a:r>
            <a:r>
              <a:rPr dirty="0" spc="-30"/>
              <a:t> </a:t>
            </a:r>
            <a:r>
              <a:rPr dirty="0"/>
              <a:t>for</a:t>
            </a:r>
            <a:r>
              <a:rPr dirty="0" spc="-30"/>
              <a:t> </a:t>
            </a:r>
            <a:r>
              <a:rPr dirty="0"/>
              <a:t>cerebral</a:t>
            </a:r>
            <a:r>
              <a:rPr dirty="0" spc="-35"/>
              <a:t> </a:t>
            </a:r>
            <a:r>
              <a:rPr dirty="0"/>
              <a:t>embolisms</a:t>
            </a:r>
            <a:r>
              <a:rPr dirty="0" spc="-30"/>
              <a:t> </a:t>
            </a:r>
            <a:r>
              <a:rPr dirty="0"/>
              <a:t>detected</a:t>
            </a:r>
            <a:r>
              <a:rPr dirty="0" spc="-30"/>
              <a:t> </a:t>
            </a:r>
            <a:r>
              <a:rPr dirty="0"/>
              <a:t>by</a:t>
            </a:r>
            <a:r>
              <a:rPr dirty="0" spc="-30"/>
              <a:t> </a:t>
            </a:r>
            <a:r>
              <a:rPr dirty="0"/>
              <a:t>brain</a:t>
            </a:r>
            <a:r>
              <a:rPr dirty="0" spc="-30"/>
              <a:t> </a:t>
            </a:r>
            <a:r>
              <a:rPr dirty="0" spc="-25"/>
              <a:t>MRI</a:t>
            </a:r>
          </a:p>
          <a:p>
            <a:pPr algn="just" marL="12700">
              <a:lnSpc>
                <a:spcPts val="2810"/>
              </a:lnSpc>
            </a:pPr>
            <a:r>
              <a:rPr dirty="0"/>
              <a:t>following</a:t>
            </a:r>
            <a:r>
              <a:rPr dirty="0" spc="-35"/>
              <a:t> </a:t>
            </a:r>
            <a:r>
              <a:rPr dirty="0"/>
              <a:t>the</a:t>
            </a:r>
            <a:r>
              <a:rPr dirty="0" spc="-35"/>
              <a:t> </a:t>
            </a:r>
            <a:r>
              <a:rPr dirty="0" spc="-25"/>
              <a:t>CA.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075639"/>
            <a:ext cx="12192000" cy="127000"/>
            <a:chOff x="0" y="2075639"/>
            <a:chExt cx="12192000" cy="127000"/>
          </a:xfrm>
        </p:grpSpPr>
        <p:sp>
          <p:nvSpPr>
            <p:cNvPr id="3" name="object 3" descr=""/>
            <p:cNvSpPr/>
            <p:nvPr/>
          </p:nvSpPr>
          <p:spPr>
            <a:xfrm>
              <a:off x="0" y="2139139"/>
              <a:ext cx="6096000" cy="0"/>
            </a:xfrm>
            <a:custGeom>
              <a:avLst/>
              <a:gdLst/>
              <a:ahLst/>
              <a:cxnLst/>
              <a:rect l="l" t="t" r="r" b="b"/>
              <a:pathLst>
                <a:path w="6096000" h="0">
                  <a:moveTo>
                    <a:pt x="0" y="0"/>
                  </a:moveTo>
                  <a:lnTo>
                    <a:pt x="6096000" y="1"/>
                  </a:lnTo>
                </a:path>
              </a:pathLst>
            </a:custGeom>
            <a:ln w="127000">
              <a:solidFill>
                <a:srgbClr val="005BA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096000" y="2139139"/>
              <a:ext cx="6096000" cy="0"/>
            </a:xfrm>
            <a:custGeom>
              <a:avLst/>
              <a:gdLst/>
              <a:ahLst/>
              <a:cxnLst/>
              <a:rect l="l" t="t" r="r" b="b"/>
              <a:pathLst>
                <a:path w="6096000" h="0">
                  <a:moveTo>
                    <a:pt x="0" y="0"/>
                  </a:moveTo>
                  <a:lnTo>
                    <a:pt x="6096000" y="1"/>
                  </a:lnTo>
                </a:path>
              </a:pathLst>
            </a:custGeom>
            <a:ln w="127000">
              <a:solidFill>
                <a:srgbClr val="D0121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54945" y="432307"/>
            <a:ext cx="321310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000000"/>
                </a:solidFill>
              </a:rPr>
              <a:t>Thank</a:t>
            </a:r>
            <a:r>
              <a:rPr dirty="0" sz="4800" spc="-90">
                <a:solidFill>
                  <a:srgbClr val="000000"/>
                </a:solidFill>
              </a:rPr>
              <a:t> </a:t>
            </a:r>
            <a:r>
              <a:rPr dirty="0" sz="4800">
                <a:solidFill>
                  <a:srgbClr val="000000"/>
                </a:solidFill>
              </a:rPr>
              <a:t>you</a:t>
            </a:r>
            <a:r>
              <a:rPr dirty="0" sz="4800" spc="-90">
                <a:solidFill>
                  <a:srgbClr val="000000"/>
                </a:solidFill>
              </a:rPr>
              <a:t> </a:t>
            </a:r>
            <a:r>
              <a:rPr dirty="0" sz="4800" spc="-60">
                <a:solidFill>
                  <a:srgbClr val="000000"/>
                </a:solidFill>
              </a:rPr>
              <a:t>!</a:t>
            </a:r>
            <a:endParaRPr sz="4800"/>
          </a:p>
        </p:txBody>
      </p:sp>
      <p:sp>
        <p:nvSpPr>
          <p:cNvPr id="6" name="object 6" descr=""/>
          <p:cNvSpPr txBox="1"/>
          <p:nvPr/>
        </p:nvSpPr>
        <p:spPr>
          <a:xfrm>
            <a:off x="4846296" y="1663700"/>
            <a:ext cx="24307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Times New Roman"/>
                <a:cs typeface="Times New Roman"/>
              </a:rPr>
              <a:t>Acknowledgement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17004" y="2445584"/>
            <a:ext cx="11748135" cy="311658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dirty="0" sz="2000" spc="-10" b="1">
                <a:latin typeface="Times New Roman"/>
                <a:cs typeface="Times New Roman"/>
              </a:rPr>
              <a:t>Embo-</a:t>
            </a:r>
            <a:r>
              <a:rPr dirty="0" sz="2000" b="1">
                <a:latin typeface="Times New Roman"/>
                <a:cs typeface="Times New Roman"/>
              </a:rPr>
              <a:t>Abl</a:t>
            </a:r>
            <a:r>
              <a:rPr dirty="0" sz="2000" spc="-2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study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member:</a:t>
            </a:r>
            <a:endParaRPr sz="2000">
              <a:latin typeface="Times New Roman"/>
              <a:cs typeface="Times New Roman"/>
            </a:endParaRPr>
          </a:p>
          <a:p>
            <a:pPr algn="ctr" marL="50800" marR="43180">
              <a:lnSpc>
                <a:spcPct val="97900"/>
              </a:lnSpc>
              <a:spcBef>
                <a:spcPts val="155"/>
              </a:spcBef>
            </a:pPr>
            <a:r>
              <a:rPr dirty="0" sz="1400">
                <a:latin typeface="Times New Roman"/>
                <a:cs typeface="Times New Roman"/>
              </a:rPr>
              <a:t>Koji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Miyamoto,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MD,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PhD</a:t>
            </a:r>
            <a:r>
              <a:rPr dirty="0" baseline="24691" sz="1350">
                <a:latin typeface="Times New Roman"/>
                <a:cs typeface="Times New Roman"/>
              </a:rPr>
              <a:t>#1</a:t>
            </a:r>
            <a:r>
              <a:rPr dirty="0" sz="1400">
                <a:latin typeface="Times New Roman"/>
                <a:cs typeface="Times New Roman"/>
              </a:rPr>
              <a:t>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Koshiro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Kanaoka,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MD,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PhD</a:t>
            </a:r>
            <a:r>
              <a:rPr dirty="0" baseline="24691" sz="1350">
                <a:latin typeface="Times New Roman"/>
                <a:cs typeface="Times New Roman"/>
              </a:rPr>
              <a:t>#2</a:t>
            </a:r>
            <a:r>
              <a:rPr dirty="0" sz="1400">
                <a:latin typeface="Times New Roman"/>
                <a:cs typeface="Times New Roman"/>
              </a:rPr>
              <a:t>,</a:t>
            </a:r>
            <a:r>
              <a:rPr dirty="0" sz="1400" spc="-7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Yasutoshi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Ohta,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MD,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PhD</a:t>
            </a:r>
            <a:r>
              <a:rPr dirty="0" baseline="24691" sz="1350">
                <a:latin typeface="Times New Roman"/>
                <a:cs typeface="Times New Roman"/>
              </a:rPr>
              <a:t>#3</a:t>
            </a:r>
            <a:r>
              <a:rPr dirty="0" sz="1400">
                <a:latin typeface="Times New Roman"/>
                <a:cs typeface="Times New Roman"/>
              </a:rPr>
              <a:t>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Masue</a:t>
            </a:r>
            <a:r>
              <a:rPr dirty="0" sz="1400" spc="-7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Yoh,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MD,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PhD</a:t>
            </a:r>
            <a:r>
              <a:rPr dirty="0" baseline="24691" sz="1350">
                <a:latin typeface="Times New Roman"/>
                <a:cs typeface="Times New Roman"/>
              </a:rPr>
              <a:t>#4</a:t>
            </a:r>
            <a:r>
              <a:rPr dirty="0" sz="1400">
                <a:latin typeface="Times New Roman"/>
                <a:cs typeface="Times New Roman"/>
              </a:rPr>
              <a:t>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Hiroki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Takahashi,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MD,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PhD</a:t>
            </a:r>
            <a:r>
              <a:rPr dirty="0" baseline="24691" sz="1350">
                <a:latin typeface="Times New Roman"/>
                <a:cs typeface="Times New Roman"/>
              </a:rPr>
              <a:t>#4</a:t>
            </a:r>
            <a:r>
              <a:rPr dirty="0" sz="1400">
                <a:latin typeface="Times New Roman"/>
                <a:cs typeface="Times New Roman"/>
              </a:rPr>
              <a:t>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Rena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Tonegawa- </a:t>
            </a:r>
            <a:r>
              <a:rPr dirty="0" sz="1400">
                <a:latin typeface="Times New Roman"/>
                <a:cs typeface="Times New Roman"/>
              </a:rPr>
              <a:t>Kuji,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MD</a:t>
            </a:r>
            <a:r>
              <a:rPr dirty="0" baseline="24691" sz="1350">
                <a:latin typeface="Times New Roman"/>
                <a:cs typeface="Times New Roman"/>
              </a:rPr>
              <a:t>#2</a:t>
            </a:r>
            <a:r>
              <a:rPr dirty="0" sz="1400">
                <a:latin typeface="Times New Roman"/>
                <a:cs typeface="Times New Roman"/>
              </a:rPr>
              <a:t>,</a:t>
            </a:r>
            <a:r>
              <a:rPr dirty="0" sz="1400" spc="3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Yuichiro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Miyazaki,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MD</a:t>
            </a:r>
            <a:r>
              <a:rPr dirty="0" baseline="24691" sz="1350">
                <a:latin typeface="Times New Roman"/>
                <a:cs typeface="Times New Roman"/>
              </a:rPr>
              <a:t>#1</a:t>
            </a:r>
            <a:r>
              <a:rPr dirty="0" sz="1400">
                <a:latin typeface="Times New Roman"/>
                <a:cs typeface="Times New Roman"/>
              </a:rPr>
              <a:t>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Akinori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Wakamiya,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MD,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PhD</a:t>
            </a:r>
            <a:r>
              <a:rPr dirty="0" baseline="24691" sz="1350">
                <a:latin typeface="Times New Roman"/>
                <a:cs typeface="Times New Roman"/>
              </a:rPr>
              <a:t>#1</a:t>
            </a:r>
            <a:r>
              <a:rPr dirty="0" sz="1400">
                <a:latin typeface="Times New Roman"/>
                <a:cs typeface="Times New Roman"/>
              </a:rPr>
              <a:t>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Nobuhiko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Ueda,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MD,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PhD</a:t>
            </a:r>
            <a:r>
              <a:rPr dirty="0" baseline="24691" sz="1350">
                <a:latin typeface="Times New Roman"/>
                <a:cs typeface="Times New Roman"/>
              </a:rPr>
              <a:t>#1</a:t>
            </a:r>
            <a:r>
              <a:rPr dirty="0" sz="1400">
                <a:latin typeface="Times New Roman"/>
                <a:cs typeface="Times New Roman"/>
              </a:rPr>
              <a:t>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Kenzaburo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Nakajima,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MD,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PhD</a:t>
            </a:r>
            <a:r>
              <a:rPr dirty="0" baseline="24691" sz="1350">
                <a:latin typeface="Times New Roman"/>
                <a:cs typeface="Times New Roman"/>
              </a:rPr>
              <a:t>#1</a:t>
            </a:r>
            <a:r>
              <a:rPr dirty="0" sz="1400">
                <a:latin typeface="Times New Roman"/>
                <a:cs typeface="Times New Roman"/>
              </a:rPr>
              <a:t>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Tsukasa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Kamakura,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MD, </a:t>
            </a:r>
            <a:r>
              <a:rPr dirty="0" sz="1400">
                <a:latin typeface="Times New Roman"/>
                <a:cs typeface="Times New Roman"/>
              </a:rPr>
              <a:t>PhD</a:t>
            </a:r>
            <a:r>
              <a:rPr dirty="0" baseline="24691" sz="1350">
                <a:latin typeface="Times New Roman"/>
                <a:cs typeface="Times New Roman"/>
              </a:rPr>
              <a:t>#1</a:t>
            </a:r>
            <a:r>
              <a:rPr dirty="0" sz="1400">
                <a:latin typeface="Times New Roman"/>
                <a:cs typeface="Times New Roman"/>
              </a:rPr>
              <a:t>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Mitsuru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Wada,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MD</a:t>
            </a:r>
            <a:r>
              <a:rPr dirty="0" baseline="24691" sz="1350">
                <a:latin typeface="Times New Roman"/>
                <a:cs typeface="Times New Roman"/>
              </a:rPr>
              <a:t>#1</a:t>
            </a:r>
            <a:r>
              <a:rPr dirty="0" sz="1400">
                <a:latin typeface="Times New Roman"/>
                <a:cs typeface="Times New Roman"/>
              </a:rPr>
              <a:t>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Kohei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Ishibashi,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MD,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PhD</a:t>
            </a:r>
            <a:r>
              <a:rPr dirty="0" baseline="24691" sz="1350">
                <a:latin typeface="Times New Roman"/>
                <a:cs typeface="Times New Roman"/>
              </a:rPr>
              <a:t>#1</a:t>
            </a:r>
            <a:r>
              <a:rPr dirty="0" sz="1400">
                <a:latin typeface="Times New Roman"/>
                <a:cs typeface="Times New Roman"/>
              </a:rPr>
              <a:t>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35">
                <a:latin typeface="Times New Roman"/>
                <a:cs typeface="Times New Roman"/>
              </a:rPr>
              <a:t>Yuko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Inoue,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MD,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PhD</a:t>
            </a:r>
            <a:r>
              <a:rPr dirty="0" baseline="24691" sz="1350">
                <a:latin typeface="Times New Roman"/>
                <a:cs typeface="Times New Roman"/>
              </a:rPr>
              <a:t>#1</a:t>
            </a:r>
            <a:r>
              <a:rPr dirty="0" sz="1400">
                <a:latin typeface="Times New Roman"/>
                <a:cs typeface="Times New Roman"/>
              </a:rPr>
              <a:t>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Satoshi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Nagase,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MD,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PhD</a:t>
            </a:r>
            <a:r>
              <a:rPr dirty="0" baseline="24691" sz="1350">
                <a:latin typeface="Times New Roman"/>
                <a:cs typeface="Times New Roman"/>
              </a:rPr>
              <a:t>#1</a:t>
            </a:r>
            <a:r>
              <a:rPr dirty="0" sz="1400">
                <a:latin typeface="Times New Roman"/>
                <a:cs typeface="Times New Roman"/>
              </a:rPr>
              <a:t>,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Takeshi</a:t>
            </a:r>
            <a:r>
              <a:rPr dirty="0" sz="1400" spc="-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Aiba,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MD,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PhD</a:t>
            </a:r>
            <a:r>
              <a:rPr dirty="0" baseline="24691" sz="1350">
                <a:latin typeface="Times New Roman"/>
                <a:cs typeface="Times New Roman"/>
              </a:rPr>
              <a:t>#1</a:t>
            </a:r>
            <a:r>
              <a:rPr dirty="0" sz="1400">
                <a:latin typeface="Times New Roman"/>
                <a:cs typeface="Times New Roman"/>
              </a:rPr>
              <a:t>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Hironobu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Ichikawa</a:t>
            </a:r>
            <a:r>
              <a:rPr dirty="0" baseline="24691" sz="1350" spc="-15">
                <a:latin typeface="Times New Roman"/>
                <a:cs typeface="Times New Roman"/>
              </a:rPr>
              <a:t>#5</a:t>
            </a:r>
            <a:r>
              <a:rPr dirty="0" sz="1400" spc="-1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400">
                <a:latin typeface="Times New Roman"/>
                <a:cs typeface="Times New Roman"/>
              </a:rPr>
              <a:t>Akihisa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Narai</a:t>
            </a:r>
            <a:r>
              <a:rPr dirty="0" baseline="24691" sz="1350">
                <a:latin typeface="Times New Roman"/>
                <a:cs typeface="Times New Roman"/>
              </a:rPr>
              <a:t>#5</a:t>
            </a:r>
            <a:r>
              <a:rPr dirty="0" sz="1400">
                <a:latin typeface="Times New Roman"/>
                <a:cs typeface="Times New Roman"/>
              </a:rPr>
              <a:t>,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Tomohiro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Nakase</a:t>
            </a:r>
            <a:r>
              <a:rPr dirty="0" baseline="24691" sz="1350">
                <a:latin typeface="Times New Roman"/>
                <a:cs typeface="Times New Roman"/>
              </a:rPr>
              <a:t>#5</a:t>
            </a:r>
            <a:r>
              <a:rPr dirty="0" sz="1400">
                <a:latin typeface="Times New Roman"/>
                <a:cs typeface="Times New Roman"/>
              </a:rPr>
              <a:t>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Masatoshi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Koga,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MD,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PhD</a:t>
            </a:r>
            <a:r>
              <a:rPr dirty="0" baseline="24691" sz="1350">
                <a:latin typeface="Times New Roman"/>
                <a:cs typeface="Times New Roman"/>
              </a:rPr>
              <a:t>#6</a:t>
            </a:r>
            <a:r>
              <a:rPr dirty="0" sz="1400">
                <a:latin typeface="Times New Roman"/>
                <a:cs typeface="Times New Roman"/>
              </a:rPr>
              <a:t>,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Tetsuya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Fukuda,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MD</a:t>
            </a:r>
            <a:r>
              <a:rPr dirty="0" baseline="24691" sz="1350">
                <a:latin typeface="Times New Roman"/>
                <a:cs typeface="Times New Roman"/>
              </a:rPr>
              <a:t>#3</a:t>
            </a:r>
            <a:r>
              <a:rPr dirty="0" sz="1400">
                <a:latin typeface="Times New Roman"/>
                <a:cs typeface="Times New Roman"/>
              </a:rPr>
              <a:t>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PhD,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Naoya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Kataoka,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MD,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PhD</a:t>
            </a:r>
            <a:r>
              <a:rPr dirty="0" baseline="24691" sz="1350">
                <a:latin typeface="Times New Roman"/>
                <a:cs typeface="Times New Roman"/>
              </a:rPr>
              <a:t>#7</a:t>
            </a:r>
            <a:r>
              <a:rPr dirty="0" sz="1400">
                <a:latin typeface="Times New Roman"/>
                <a:cs typeface="Times New Roman"/>
              </a:rPr>
              <a:t>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Masahiko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Takagi,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MD,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PhD</a:t>
            </a:r>
            <a:r>
              <a:rPr dirty="0" baseline="24691" sz="1350" spc="-15">
                <a:latin typeface="Times New Roman"/>
                <a:cs typeface="Times New Roman"/>
              </a:rPr>
              <a:t>#4</a:t>
            </a:r>
            <a:endParaRPr baseline="24691"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400">
              <a:latin typeface="Times New Roman"/>
              <a:cs typeface="Times New Roman"/>
            </a:endParaRPr>
          </a:p>
          <a:p>
            <a:pPr marL="686435">
              <a:lnSpc>
                <a:spcPts val="1645"/>
              </a:lnSpc>
            </a:pPr>
            <a:r>
              <a:rPr dirty="0" sz="1400">
                <a:latin typeface="Times New Roman"/>
                <a:cs typeface="Times New Roman"/>
              </a:rPr>
              <a:t>#1.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Department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Cardiovascular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Medicine,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National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Cerebral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Cardiovascular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Center,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Suita,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Japan</a:t>
            </a:r>
            <a:endParaRPr sz="1400">
              <a:latin typeface="Times New Roman"/>
              <a:cs typeface="Times New Roman"/>
            </a:endParaRPr>
          </a:p>
          <a:p>
            <a:pPr marL="686435" marR="392430">
              <a:lnSpc>
                <a:spcPts val="1680"/>
              </a:lnSpc>
              <a:spcBef>
                <a:spcPts val="20"/>
              </a:spcBef>
            </a:pPr>
            <a:r>
              <a:rPr dirty="0" sz="1400">
                <a:latin typeface="Times New Roman"/>
                <a:cs typeface="Times New Roman"/>
              </a:rPr>
              <a:t>#2.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Department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Medical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Health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Information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Management,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Open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Innovation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Center,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National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Cerebral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Cardiovascular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Center,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Suita,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Japan </a:t>
            </a:r>
            <a:r>
              <a:rPr dirty="0" sz="1400">
                <a:latin typeface="Times New Roman"/>
                <a:cs typeface="Times New Roman"/>
              </a:rPr>
              <a:t>#3.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Department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Radiology,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National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Cerebral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Cardiovascular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Center,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Suita,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Japan</a:t>
            </a:r>
            <a:endParaRPr sz="1400">
              <a:latin typeface="Times New Roman"/>
              <a:cs typeface="Times New Roman"/>
            </a:endParaRPr>
          </a:p>
          <a:p>
            <a:pPr marL="686435">
              <a:lnSpc>
                <a:spcPts val="1650"/>
              </a:lnSpc>
            </a:pPr>
            <a:r>
              <a:rPr dirty="0" sz="1400">
                <a:latin typeface="Times New Roman"/>
                <a:cs typeface="Times New Roman"/>
              </a:rPr>
              <a:t>#4.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Department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Medicine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II,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Kansai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Medical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University,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Moriguchi,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Japan</a:t>
            </a:r>
            <a:endParaRPr sz="1400">
              <a:latin typeface="Times New Roman"/>
              <a:cs typeface="Times New Roman"/>
            </a:endParaRPr>
          </a:p>
          <a:p>
            <a:pPr marL="686435">
              <a:lnSpc>
                <a:spcPct val="100000"/>
              </a:lnSpc>
              <a:spcBef>
                <a:spcPts val="25"/>
              </a:spcBef>
            </a:pPr>
            <a:r>
              <a:rPr dirty="0" sz="1400">
                <a:latin typeface="Times New Roman"/>
                <a:cs typeface="Times New Roman"/>
              </a:rPr>
              <a:t>#5.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New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Development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Group,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Hashimoto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Electronic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Industry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Co.,Ltd.,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Matsusaka,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Japan</a:t>
            </a:r>
            <a:endParaRPr sz="1400">
              <a:latin typeface="Times New Roman"/>
              <a:cs typeface="Times New Roman"/>
            </a:endParaRPr>
          </a:p>
          <a:p>
            <a:pPr marL="686435" marR="3580765">
              <a:lnSpc>
                <a:spcPts val="1610"/>
              </a:lnSpc>
              <a:spcBef>
                <a:spcPts val="135"/>
              </a:spcBef>
            </a:pPr>
            <a:r>
              <a:rPr dirty="0" sz="1400">
                <a:latin typeface="Times New Roman"/>
                <a:cs typeface="Times New Roman"/>
              </a:rPr>
              <a:t>#6.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Department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Cerebrovascular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Medicine,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National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Cerebral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Cardiovascular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Center,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Suita,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Japan </a:t>
            </a:r>
            <a:r>
              <a:rPr dirty="0" sz="1400">
                <a:latin typeface="Times New Roman"/>
                <a:cs typeface="Times New Roman"/>
              </a:rPr>
              <a:t>#7.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Second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Department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Internal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Medicine,University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Toyama,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Toyama, Japan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47232"/>
            <a:ext cx="12192000" cy="81076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0657" y="810986"/>
            <a:ext cx="2685727" cy="399057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788394" y="3182425"/>
            <a:ext cx="38100" cy="12700"/>
          </a:xfrm>
          <a:custGeom>
            <a:avLst/>
            <a:gdLst/>
            <a:ahLst/>
            <a:cxnLst/>
            <a:rect l="l" t="t" r="r" b="b"/>
            <a:pathLst>
              <a:path w="38100" h="12700">
                <a:moveTo>
                  <a:pt x="38100" y="0"/>
                </a:moveTo>
                <a:lnTo>
                  <a:pt x="0" y="0"/>
                </a:lnTo>
                <a:lnTo>
                  <a:pt x="0" y="12700"/>
                </a:lnTo>
                <a:lnTo>
                  <a:pt x="38100" y="127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077194" y="2345435"/>
            <a:ext cx="10276205" cy="2372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Dr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Koji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Miyamoto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reports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funding/grants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received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from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Medtronic,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Biosense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Webster,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Abbott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speakers'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bureaus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from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Medtronic, </a:t>
            </a:r>
            <a:r>
              <a:rPr dirty="0" sz="1400">
                <a:latin typeface="Times New Roman"/>
                <a:cs typeface="Times New Roman"/>
              </a:rPr>
              <a:t>Biosense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Webster,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Abbott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outside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submitted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work.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Dr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Akinori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Wakamiya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reports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speakers'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bureaus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from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Medtronic,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Biosense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Webster,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Abbott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outside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submitted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work.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Dr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Nobuhiko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Ueda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reports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speakers'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bureaus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from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Medtronic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outside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submitted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work.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Kenzaburo </a:t>
            </a:r>
            <a:r>
              <a:rPr dirty="0" sz="1400">
                <a:latin typeface="Times New Roman"/>
                <a:cs typeface="Times New Roman"/>
              </a:rPr>
              <a:t>Nakajima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reports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speakers'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bureaus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from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Medtronic,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Biosense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Webster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outside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submitted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work.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Dr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Tsukasa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Kamakura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reports</a:t>
            </a:r>
            <a:r>
              <a:rPr dirty="0" sz="1400" spc="50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speakers'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bureaus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from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Medtronic,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Biosense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Webster,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Abbott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outside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submitted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work.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Dr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Kohei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Ishibashi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reports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speakers'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bureaus</a:t>
            </a:r>
            <a:r>
              <a:rPr dirty="0" sz="1400" spc="5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from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Medtronic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Abbott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outside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submitted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work.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Dr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Satoshi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Nagase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affiliated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with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department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endowed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Medtronic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outside</a:t>
            </a:r>
            <a:r>
              <a:rPr dirty="0" sz="1400" spc="-25">
                <a:latin typeface="Times New Roman"/>
                <a:cs typeface="Times New Roman"/>
              </a:rPr>
              <a:t> the </a:t>
            </a:r>
            <a:r>
              <a:rPr dirty="0" sz="1400">
                <a:latin typeface="Times New Roman"/>
                <a:cs typeface="Times New Roman"/>
              </a:rPr>
              <a:t>submitted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work.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Dr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Naoya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Kataoka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reports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funding/grants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received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from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Medtronic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speakers'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bureaus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from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Medtronic,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Biosense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Webster,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Abbott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outside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submitted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work.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Dr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Masahiko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Takagi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reports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funding/grants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received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from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Medtronic,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Biosense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Webster,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Abbott</a:t>
            </a:r>
            <a:r>
              <a:rPr dirty="0" sz="1400" spc="5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speakers'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bureaus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from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Medtronic,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Biosense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Webster,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Abbott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outside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submitted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work.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Dr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Kengo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Kusano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reports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funding/grants </a:t>
            </a:r>
            <a:r>
              <a:rPr dirty="0" sz="1400">
                <a:latin typeface="Times New Roman"/>
                <a:cs typeface="Times New Roman"/>
              </a:rPr>
              <a:t>received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from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Medtronic,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Biosense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Webster,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Abbott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speakers'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bureaus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from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Medtronic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Biosense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Webster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outside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submitted </a:t>
            </a:r>
            <a:r>
              <a:rPr dirty="0" sz="1400" spc="-20">
                <a:latin typeface="Times New Roman"/>
                <a:cs typeface="Times New Roman"/>
              </a:rPr>
              <a:t>work.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713105"/>
          </a:xfrm>
          <a:custGeom>
            <a:avLst/>
            <a:gdLst/>
            <a:ahLst/>
            <a:cxnLst/>
            <a:rect l="l" t="t" r="r" b="b"/>
            <a:pathLst>
              <a:path w="12192000" h="713105">
                <a:moveTo>
                  <a:pt x="0" y="0"/>
                </a:moveTo>
                <a:lnTo>
                  <a:pt x="12192000" y="0"/>
                </a:lnTo>
                <a:lnTo>
                  <a:pt x="12192000" y="713110"/>
                </a:lnTo>
                <a:lnTo>
                  <a:pt x="0" y="713110"/>
                </a:lnTo>
                <a:lnTo>
                  <a:pt x="0" y="0"/>
                </a:lnTo>
                <a:close/>
              </a:path>
            </a:pathLst>
          </a:custGeom>
          <a:solidFill>
            <a:srgbClr val="002060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3058" y="86868"/>
            <a:ext cx="203390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 b="0">
                <a:solidFill>
                  <a:srgbClr val="FFFFFF"/>
                </a:solidFill>
                <a:latin typeface="Times New Roman"/>
                <a:cs typeface="Times New Roman"/>
              </a:rPr>
              <a:t>Introduction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78563" y="1105915"/>
            <a:ext cx="10443210" cy="368046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dirty="0" sz="2400">
                <a:latin typeface="MS PGothic"/>
                <a:cs typeface="MS PGothic"/>
              </a:rPr>
              <a:t>・</a:t>
            </a:r>
            <a:r>
              <a:rPr dirty="0" sz="2400">
                <a:latin typeface="Times New Roman"/>
                <a:cs typeface="Times New Roman"/>
              </a:rPr>
              <a:t>Pulmonary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vein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isolation</a:t>
            </a:r>
            <a:r>
              <a:rPr dirty="0" sz="2400" spc="-15">
                <a:latin typeface="Times New Roman"/>
                <a:cs typeface="Times New Roman"/>
              </a:rPr>
              <a:t> (</a:t>
            </a:r>
            <a:r>
              <a:rPr dirty="0" sz="2400">
                <a:latin typeface="Times New Roman"/>
                <a:cs typeface="Times New Roman"/>
              </a:rPr>
              <a:t>PVI)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by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catheter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ablation</a:t>
            </a:r>
            <a:r>
              <a:rPr dirty="0" sz="2400" spc="-20">
                <a:latin typeface="Times New Roman"/>
                <a:cs typeface="Times New Roman"/>
              </a:rPr>
              <a:t> (</a:t>
            </a:r>
            <a:r>
              <a:rPr dirty="0" sz="2400">
                <a:latin typeface="Times New Roman"/>
                <a:cs typeface="Times New Roman"/>
              </a:rPr>
              <a:t>CA</a:t>
            </a:r>
            <a:r>
              <a:rPr dirty="0" sz="2400" spc="-20">
                <a:latin typeface="Times New Roman"/>
                <a:cs typeface="Times New Roman"/>
              </a:rPr>
              <a:t>) </a:t>
            </a:r>
            <a:r>
              <a:rPr dirty="0" sz="2400">
                <a:latin typeface="Times New Roman"/>
                <a:cs typeface="Times New Roman"/>
              </a:rPr>
              <a:t>for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atrial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fibrillation</a:t>
            </a:r>
            <a:r>
              <a:rPr dirty="0" sz="2400" spc="-25">
                <a:latin typeface="Times New Roman"/>
                <a:cs typeface="Times New Roman"/>
              </a:rPr>
              <a:t> (</a:t>
            </a:r>
            <a:r>
              <a:rPr dirty="0" sz="2400" spc="-10">
                <a:latin typeface="Times New Roman"/>
                <a:cs typeface="Times New Roman"/>
              </a:rPr>
              <a:t>AF), </a:t>
            </a:r>
            <a:r>
              <a:rPr dirty="0" sz="2400">
                <a:latin typeface="Times New Roman"/>
                <a:cs typeface="Times New Roman"/>
              </a:rPr>
              <a:t>representing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standard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therapeutic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approach,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2400">
              <a:latin typeface="Times New Roman"/>
              <a:cs typeface="Times New Roman"/>
            </a:endParaRPr>
          </a:p>
          <a:p>
            <a:pPr marL="927100" marR="120650" indent="-914400">
              <a:lnSpc>
                <a:spcPts val="2810"/>
              </a:lnSpc>
              <a:tabLst>
                <a:tab pos="5498465" algn="l"/>
              </a:tabLst>
            </a:pPr>
            <a:r>
              <a:rPr dirty="0" sz="2400">
                <a:latin typeface="MS PGothic"/>
                <a:cs typeface="MS PGothic"/>
              </a:rPr>
              <a:t>・</a:t>
            </a:r>
            <a:r>
              <a:rPr dirty="0" sz="2400" spc="-10">
                <a:latin typeface="Times New Roman"/>
                <a:cs typeface="Times New Roman"/>
              </a:rPr>
              <a:t>However,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CA</a:t>
            </a:r>
            <a:r>
              <a:rPr dirty="0" sz="2400" spc="-14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of</a:t>
            </a:r>
            <a:r>
              <a:rPr dirty="0" sz="2400" spc="-1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AF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carries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modest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yet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noteworthy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serious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risk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complications., </a:t>
            </a:r>
            <a:r>
              <a:rPr dirty="0" u="sng" sz="2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Thromboembolisms: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0.5%</a:t>
            </a:r>
            <a:r>
              <a:rPr dirty="0" u="sng" sz="2400" spc="-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</a:t>
            </a:r>
            <a:r>
              <a:rPr dirty="0" u="sng" sz="2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400" spc="-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1%.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ts val="2820"/>
              </a:lnSpc>
              <a:tabLst>
                <a:tab pos="5498465" algn="l"/>
              </a:tabLst>
            </a:pPr>
            <a:r>
              <a:rPr dirty="0" u="sng" sz="2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Silent</a:t>
            </a:r>
            <a:r>
              <a:rPr dirty="0" u="sng" sz="2400" spc="-4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cerebral</a:t>
            </a:r>
            <a:r>
              <a:rPr dirty="0" u="sng" sz="2400" spc="-4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embolisms</a:t>
            </a:r>
            <a:r>
              <a:rPr dirty="0" u="sng" sz="2400" spc="-4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(SCE):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10%</a:t>
            </a:r>
            <a:r>
              <a:rPr dirty="0" u="sng" sz="2400" spc="-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</a:t>
            </a:r>
            <a:r>
              <a:rPr dirty="0" u="sng" sz="2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4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40%.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2400">
              <a:latin typeface="Times New Roman"/>
              <a:cs typeface="Times New Roman"/>
            </a:endParaRPr>
          </a:p>
          <a:p>
            <a:pPr marL="927100" marR="5911215" indent="-914400">
              <a:lnSpc>
                <a:spcPct val="98700"/>
              </a:lnSpc>
            </a:pPr>
            <a:r>
              <a:rPr dirty="0" sz="2400">
                <a:latin typeface="MS PGothic"/>
                <a:cs typeface="MS PGothic"/>
              </a:rPr>
              <a:t>・</a:t>
            </a:r>
            <a:r>
              <a:rPr dirty="0" sz="2400" spc="-30">
                <a:latin typeface="Times New Roman"/>
                <a:cs typeface="Times New Roman"/>
              </a:rPr>
              <a:t>Two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different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energy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source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for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CA </a:t>
            </a:r>
            <a:r>
              <a:rPr dirty="0" sz="2400">
                <a:latin typeface="Times New Roman"/>
                <a:cs typeface="Times New Roman"/>
              </a:rPr>
              <a:t>Cryoballoon</a:t>
            </a:r>
            <a:r>
              <a:rPr dirty="0" sz="2400" spc="-30">
                <a:latin typeface="Times New Roman"/>
                <a:cs typeface="Times New Roman"/>
              </a:rPr>
              <a:t> (</a:t>
            </a:r>
            <a:r>
              <a:rPr dirty="0" sz="2400" spc="-20">
                <a:latin typeface="Times New Roman"/>
                <a:cs typeface="Times New Roman"/>
              </a:rPr>
              <a:t>CB) </a:t>
            </a:r>
            <a:r>
              <a:rPr dirty="0" sz="2400">
                <a:latin typeface="Times New Roman"/>
                <a:cs typeface="Times New Roman"/>
              </a:rPr>
              <a:t>Radiofrequency</a:t>
            </a:r>
            <a:r>
              <a:rPr dirty="0" sz="2400" spc="-40">
                <a:latin typeface="Times New Roman"/>
                <a:cs typeface="Times New Roman"/>
              </a:rPr>
              <a:t> (</a:t>
            </a:r>
            <a:r>
              <a:rPr dirty="0" sz="2400" spc="-20">
                <a:latin typeface="Times New Roman"/>
                <a:cs typeface="Times New Roman"/>
              </a:rPr>
              <a:t>RF)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78563" y="5132323"/>
            <a:ext cx="10472420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dirty="0" sz="2400">
                <a:latin typeface="MS PGothic"/>
                <a:cs typeface="MS PGothic"/>
              </a:rPr>
              <a:t>・</a:t>
            </a:r>
            <a:r>
              <a:rPr dirty="0" sz="2400">
                <a:latin typeface="Times New Roman"/>
                <a:cs typeface="Times New Roman"/>
              </a:rPr>
              <a:t>There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is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paucity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prospective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data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comparing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the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incidence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cerebral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embolism </a:t>
            </a:r>
            <a:r>
              <a:rPr dirty="0" sz="2400">
                <a:latin typeface="Times New Roman"/>
                <a:cs typeface="Times New Roman"/>
              </a:rPr>
              <a:t>following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CA</a:t>
            </a:r>
            <a:r>
              <a:rPr dirty="0" sz="2400" spc="-14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of</a:t>
            </a:r>
            <a:r>
              <a:rPr dirty="0" sz="2400" spc="-1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AF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between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CB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and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RF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ablation.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5674" y="2670377"/>
            <a:ext cx="2952834" cy="223699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9940386" y="4761854"/>
            <a:ext cx="1852295" cy="369570"/>
          </a:xfrm>
          <a:prstGeom prst="rect">
            <a:avLst/>
          </a:prstGeom>
          <a:solidFill>
            <a:srgbClr val="BBE0E3"/>
          </a:solidFill>
        </p:spPr>
        <p:txBody>
          <a:bodyPr wrap="square" lIns="0" tIns="44450" rIns="0" bIns="0" rtlCol="0" vert="horz">
            <a:spAutoFit/>
          </a:bodyPr>
          <a:lstStyle/>
          <a:p>
            <a:pPr marL="108585">
              <a:lnSpc>
                <a:spcPct val="100000"/>
              </a:lnSpc>
              <a:spcBef>
                <a:spcPts val="350"/>
              </a:spcBef>
            </a:pPr>
            <a:r>
              <a:rPr dirty="0" sz="1800" i="1">
                <a:solidFill>
                  <a:srgbClr val="FF0000"/>
                </a:solidFill>
                <a:latin typeface="Arial"/>
                <a:cs typeface="Arial"/>
              </a:rPr>
              <a:t>Circulation</a:t>
            </a:r>
            <a:r>
              <a:rPr dirty="0" sz="1800" spc="-6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20" i="1">
                <a:solidFill>
                  <a:srgbClr val="FF0000"/>
                </a:solidFill>
                <a:latin typeface="Arial"/>
                <a:cs typeface="Arial"/>
              </a:rPr>
              <a:t>2010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2332" y="3201924"/>
            <a:ext cx="455295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0" b="0">
                <a:solidFill>
                  <a:srgbClr val="FFFFFF"/>
                </a:solidFill>
                <a:latin typeface="Times New Roman"/>
                <a:cs typeface="Times New Roman"/>
              </a:rPr>
              <a:t>Methods</a:t>
            </a:r>
            <a:r>
              <a:rPr dirty="0" sz="3200" spc="-20" b="0">
                <a:solidFill>
                  <a:srgbClr val="FFFFFF"/>
                </a:solidFill>
                <a:latin typeface="Malgun Gothic"/>
                <a:cs typeface="Malgun Gothic"/>
              </a:rPr>
              <a:t>：</a:t>
            </a:r>
            <a:r>
              <a:rPr dirty="0" sz="3200" spc="-20" b="0">
                <a:solidFill>
                  <a:srgbClr val="FFFFFF"/>
                </a:solidFill>
                <a:latin typeface="Times New Roman"/>
                <a:cs typeface="Times New Roman"/>
              </a:rPr>
              <a:t>Embo-</a:t>
            </a:r>
            <a:r>
              <a:rPr dirty="0" sz="3200" b="0">
                <a:solidFill>
                  <a:srgbClr val="FFFFFF"/>
                </a:solidFill>
                <a:latin typeface="Times New Roman"/>
                <a:cs typeface="Times New Roman"/>
              </a:rPr>
              <a:t>Abl</a:t>
            </a:r>
            <a:r>
              <a:rPr dirty="0" sz="3200" spc="95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0">
                <a:solidFill>
                  <a:srgbClr val="FFFFFF"/>
                </a:solidFill>
                <a:latin typeface="Times New Roman"/>
                <a:cs typeface="Times New Roman"/>
              </a:rPr>
              <a:t>study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850" y="133603"/>
            <a:ext cx="10670540" cy="83311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>
                <a:uFill>
                  <a:solidFill>
                    <a:srgbClr val="0D0D0D"/>
                  </a:solidFill>
                </a:uFill>
              </a:rPr>
              <a:t>The</a:t>
            </a:r>
            <a:r>
              <a:rPr dirty="0" u="sng" sz="2400" spc="-35">
                <a:uFill>
                  <a:solidFill>
                    <a:srgbClr val="0D0D0D"/>
                  </a:solidFill>
                </a:uFill>
              </a:rPr>
              <a:t> </a:t>
            </a:r>
            <a:r>
              <a:rPr dirty="0" u="sng" sz="2400" spc="-10">
                <a:uFill>
                  <a:solidFill>
                    <a:srgbClr val="0D0D0D"/>
                  </a:solidFill>
                </a:uFill>
              </a:rPr>
              <a:t>Embo-</a:t>
            </a:r>
            <a:r>
              <a:rPr dirty="0" u="sng" sz="2400">
                <a:uFill>
                  <a:solidFill>
                    <a:srgbClr val="0D0D0D"/>
                  </a:solidFill>
                </a:uFill>
              </a:rPr>
              <a:t>Abl</a:t>
            </a:r>
            <a:r>
              <a:rPr dirty="0" u="sng" sz="2400" spc="-35">
                <a:uFill>
                  <a:solidFill>
                    <a:srgbClr val="0D0D0D"/>
                  </a:solidFill>
                </a:uFill>
              </a:rPr>
              <a:t> </a:t>
            </a:r>
            <a:r>
              <a:rPr dirty="0" u="sng" sz="2400">
                <a:uFill>
                  <a:solidFill>
                    <a:srgbClr val="0D0D0D"/>
                  </a:solidFill>
                </a:uFill>
              </a:rPr>
              <a:t>study</a:t>
            </a:r>
            <a:r>
              <a:rPr dirty="0" u="sng" sz="2400" spc="-30">
                <a:uFill>
                  <a:solidFill>
                    <a:srgbClr val="0D0D0D"/>
                  </a:solidFill>
                </a:uFill>
              </a:rPr>
              <a:t> </a:t>
            </a:r>
            <a:r>
              <a:rPr dirty="0" u="none" sz="1800" b="0">
                <a:latin typeface="Times New Roman"/>
                <a:cs typeface="Times New Roman"/>
              </a:rPr>
              <a:t>was</a:t>
            </a:r>
            <a:r>
              <a:rPr dirty="0" u="none" sz="1800" spc="-25" b="0">
                <a:latin typeface="Times New Roman"/>
                <a:cs typeface="Times New Roman"/>
              </a:rPr>
              <a:t> </a:t>
            </a:r>
            <a:r>
              <a:rPr dirty="0" u="none" sz="1800" b="0">
                <a:latin typeface="Times New Roman"/>
                <a:cs typeface="Times New Roman"/>
              </a:rPr>
              <a:t>a</a:t>
            </a:r>
            <a:r>
              <a:rPr dirty="0" u="none" sz="1800" spc="-25" b="0">
                <a:latin typeface="Times New Roman"/>
                <a:cs typeface="Times New Roman"/>
              </a:rPr>
              <a:t> </a:t>
            </a:r>
            <a:r>
              <a:rPr dirty="0" u="none" sz="1800" b="0">
                <a:latin typeface="Times New Roman"/>
                <a:cs typeface="Times New Roman"/>
              </a:rPr>
              <a:t>prospective,</a:t>
            </a:r>
            <a:r>
              <a:rPr dirty="0" u="none" sz="1800" spc="-20" b="0">
                <a:latin typeface="Times New Roman"/>
                <a:cs typeface="Times New Roman"/>
              </a:rPr>
              <a:t> </a:t>
            </a:r>
            <a:r>
              <a:rPr dirty="0" u="none" sz="1800" spc="-10" b="0">
                <a:latin typeface="Times New Roman"/>
                <a:cs typeface="Times New Roman"/>
              </a:rPr>
              <a:t>multicenter,</a:t>
            </a:r>
            <a:r>
              <a:rPr dirty="0" u="none" sz="1800" spc="-20" b="0">
                <a:latin typeface="Times New Roman"/>
                <a:cs typeface="Times New Roman"/>
              </a:rPr>
              <a:t> </a:t>
            </a:r>
            <a:r>
              <a:rPr dirty="0" u="none" sz="1800" b="0">
                <a:latin typeface="Times New Roman"/>
                <a:cs typeface="Times New Roman"/>
              </a:rPr>
              <a:t>randomized,</a:t>
            </a:r>
            <a:r>
              <a:rPr dirty="0" u="none" sz="1800" spc="-25" b="0">
                <a:latin typeface="Times New Roman"/>
                <a:cs typeface="Times New Roman"/>
              </a:rPr>
              <a:t> </a:t>
            </a:r>
            <a:r>
              <a:rPr dirty="0" u="none" sz="1800" spc="-10" b="0">
                <a:latin typeface="Times New Roman"/>
                <a:cs typeface="Times New Roman"/>
              </a:rPr>
              <a:t>parallel-</a:t>
            </a:r>
            <a:r>
              <a:rPr dirty="0" u="none" sz="1800" b="0">
                <a:latin typeface="Times New Roman"/>
                <a:cs typeface="Times New Roman"/>
              </a:rPr>
              <a:t>group,</a:t>
            </a:r>
            <a:r>
              <a:rPr dirty="0" u="none" sz="1800" spc="-20" b="0">
                <a:latin typeface="Times New Roman"/>
                <a:cs typeface="Times New Roman"/>
              </a:rPr>
              <a:t> </a:t>
            </a:r>
            <a:r>
              <a:rPr dirty="0" u="none" sz="1800" spc="-10" b="0">
                <a:latin typeface="Times New Roman"/>
                <a:cs typeface="Times New Roman"/>
              </a:rPr>
              <a:t>open-</a:t>
            </a:r>
            <a:r>
              <a:rPr dirty="0" u="none" sz="1800" b="0">
                <a:latin typeface="Times New Roman"/>
                <a:cs typeface="Times New Roman"/>
              </a:rPr>
              <a:t>label,</a:t>
            </a:r>
            <a:r>
              <a:rPr dirty="0" u="none" sz="1800" spc="-25" b="0">
                <a:latin typeface="Times New Roman"/>
                <a:cs typeface="Times New Roman"/>
              </a:rPr>
              <a:t> </a:t>
            </a:r>
            <a:r>
              <a:rPr dirty="0" u="none" sz="1800" spc="-10" b="0">
                <a:latin typeface="Times New Roman"/>
                <a:cs typeface="Times New Roman"/>
              </a:rPr>
              <a:t>noninferiority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dirty="0" sz="1800" b="0">
                <a:latin typeface="Times New Roman"/>
                <a:cs typeface="Times New Roman"/>
              </a:rPr>
              <a:t>trial</a:t>
            </a:r>
            <a:r>
              <a:rPr dirty="0" sz="1800" spc="-6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Times New Roman"/>
                <a:cs typeface="Times New Roman"/>
              </a:rPr>
              <a:t>designed</a:t>
            </a:r>
            <a:r>
              <a:rPr dirty="0" sz="1800" spc="-30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Times New Roman"/>
                <a:cs typeface="Times New Roman"/>
              </a:rPr>
              <a:t>to</a:t>
            </a:r>
            <a:r>
              <a:rPr dirty="0" sz="1800" spc="-3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Times New Roman"/>
                <a:cs typeface="Times New Roman"/>
              </a:rPr>
              <a:t>compare</a:t>
            </a:r>
            <a:r>
              <a:rPr dirty="0" sz="1800" spc="-30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Times New Roman"/>
                <a:cs typeface="Times New Roman"/>
              </a:rPr>
              <a:t>the</a:t>
            </a:r>
            <a:r>
              <a:rPr dirty="0" sz="1800" spc="-40" b="0">
                <a:latin typeface="Times New Roman"/>
                <a:cs typeface="Times New Roman"/>
              </a:rPr>
              <a:t> </a:t>
            </a:r>
            <a:r>
              <a:rPr dirty="0" sz="1800" b="0">
                <a:solidFill>
                  <a:srgbClr val="000000"/>
                </a:solidFill>
                <a:latin typeface="Times New Roman"/>
                <a:cs typeface="Times New Roman"/>
              </a:rPr>
              <a:t>incidence</a:t>
            </a:r>
            <a:r>
              <a:rPr dirty="0" sz="1800" spc="-3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0">
                <a:latin typeface="Times New Roman"/>
                <a:cs typeface="Times New Roman"/>
              </a:rPr>
              <a:t>of</a:t>
            </a:r>
            <a:r>
              <a:rPr dirty="0" sz="1800" spc="-3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Times New Roman"/>
                <a:cs typeface="Times New Roman"/>
              </a:rPr>
              <a:t>periprocedural</a:t>
            </a:r>
            <a:r>
              <a:rPr dirty="0" sz="1800" spc="-3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Times New Roman"/>
                <a:cs typeface="Times New Roman"/>
              </a:rPr>
              <a:t>cerebral</a:t>
            </a:r>
            <a:r>
              <a:rPr dirty="0" sz="1800" spc="-40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Times New Roman"/>
                <a:cs typeface="Times New Roman"/>
              </a:rPr>
              <a:t>embolisms</a:t>
            </a:r>
            <a:r>
              <a:rPr dirty="0" sz="1800" spc="-3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Times New Roman"/>
                <a:cs typeface="Times New Roman"/>
              </a:rPr>
              <a:t>between</a:t>
            </a:r>
            <a:r>
              <a:rPr dirty="0" sz="1800" spc="-3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Times New Roman"/>
                <a:cs typeface="Times New Roman"/>
              </a:rPr>
              <a:t>CB</a:t>
            </a:r>
            <a:r>
              <a:rPr dirty="0" sz="1800" spc="-3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Times New Roman"/>
                <a:cs typeface="Times New Roman"/>
              </a:rPr>
              <a:t>and</a:t>
            </a:r>
            <a:r>
              <a:rPr dirty="0" sz="1800" spc="-3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Times New Roman"/>
                <a:cs typeface="Times New Roman"/>
              </a:rPr>
              <a:t>RF</a:t>
            </a:r>
            <a:r>
              <a:rPr dirty="0" sz="1800" spc="-3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Times New Roman"/>
                <a:cs typeface="Times New Roman"/>
              </a:rPr>
              <a:t>ablation</a:t>
            </a:r>
            <a:r>
              <a:rPr dirty="0" sz="1800" spc="-35" b="0">
                <a:latin typeface="Times New Roman"/>
                <a:cs typeface="Times New Roman"/>
              </a:rPr>
              <a:t> </a:t>
            </a:r>
            <a:r>
              <a:rPr dirty="0" sz="1800" spc="-10" b="0">
                <a:latin typeface="Times New Roman"/>
                <a:cs typeface="Times New Roman"/>
              </a:rPr>
              <a:t>of</a:t>
            </a:r>
            <a:r>
              <a:rPr dirty="0" sz="1800" spc="-100" b="0">
                <a:latin typeface="Times New Roman"/>
                <a:cs typeface="Times New Roman"/>
              </a:rPr>
              <a:t> </a:t>
            </a:r>
            <a:r>
              <a:rPr dirty="0" sz="1800" spc="-25" b="0">
                <a:latin typeface="Times New Roman"/>
                <a:cs typeface="Times New Roman"/>
              </a:rPr>
              <a:t>AF.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96900" y="1339985"/>
            <a:ext cx="11598275" cy="0"/>
          </a:xfrm>
          <a:custGeom>
            <a:avLst/>
            <a:gdLst/>
            <a:ahLst/>
            <a:cxnLst/>
            <a:rect l="l" t="t" r="r" b="b"/>
            <a:pathLst>
              <a:path w="11598275" h="0">
                <a:moveTo>
                  <a:pt x="0" y="0"/>
                </a:moveTo>
                <a:lnTo>
                  <a:pt x="1159819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96900" y="3130939"/>
            <a:ext cx="11598275" cy="0"/>
          </a:xfrm>
          <a:custGeom>
            <a:avLst/>
            <a:gdLst/>
            <a:ahLst/>
            <a:cxnLst/>
            <a:rect l="l" t="t" r="r" b="b"/>
            <a:pathLst>
              <a:path w="11598275" h="0">
                <a:moveTo>
                  <a:pt x="0" y="0"/>
                </a:moveTo>
                <a:lnTo>
                  <a:pt x="1159819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96900" y="3458853"/>
            <a:ext cx="11598275" cy="0"/>
          </a:xfrm>
          <a:custGeom>
            <a:avLst/>
            <a:gdLst/>
            <a:ahLst/>
            <a:cxnLst/>
            <a:rect l="l" t="t" r="r" b="b"/>
            <a:pathLst>
              <a:path w="11598275" h="0">
                <a:moveTo>
                  <a:pt x="0" y="0"/>
                </a:moveTo>
                <a:lnTo>
                  <a:pt x="1159819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96900" y="1012071"/>
            <a:ext cx="11598275" cy="0"/>
          </a:xfrm>
          <a:custGeom>
            <a:avLst/>
            <a:gdLst/>
            <a:ahLst/>
            <a:cxnLst/>
            <a:rect l="l" t="t" r="r" b="b"/>
            <a:pathLst>
              <a:path w="11598275" h="0">
                <a:moveTo>
                  <a:pt x="0" y="0"/>
                </a:moveTo>
                <a:lnTo>
                  <a:pt x="1159819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96900" y="5981327"/>
            <a:ext cx="11598275" cy="0"/>
          </a:xfrm>
          <a:custGeom>
            <a:avLst/>
            <a:gdLst/>
            <a:ahLst/>
            <a:cxnLst/>
            <a:rect l="l" t="t" r="r" b="b"/>
            <a:pathLst>
              <a:path w="11598275" h="0">
                <a:moveTo>
                  <a:pt x="0" y="0"/>
                </a:moveTo>
                <a:lnTo>
                  <a:pt x="1159819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352780" y="994156"/>
            <a:ext cx="10603230" cy="4981575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1600" b="1">
                <a:latin typeface="Times New Roman"/>
                <a:cs typeface="Times New Roman"/>
              </a:rPr>
              <a:t>Inclusion</a:t>
            </a:r>
            <a:r>
              <a:rPr dirty="0" sz="1600" spc="-50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Criteria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600">
                <a:latin typeface="Times New Roman"/>
                <a:cs typeface="Times New Roman"/>
              </a:rPr>
              <a:t>Subjects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must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meet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all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following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criteria:</a:t>
            </a:r>
            <a:endParaRPr sz="1600">
              <a:latin typeface="Times New Roman"/>
              <a:cs typeface="Times New Roman"/>
            </a:endParaRPr>
          </a:p>
          <a:p>
            <a:pPr marL="215900" indent="-203200">
              <a:lnSpc>
                <a:spcPct val="100000"/>
              </a:lnSpc>
              <a:spcBef>
                <a:spcPts val="885"/>
              </a:spcBef>
              <a:buAutoNum type="arabicPeriod"/>
              <a:tabLst>
                <a:tab pos="215900" algn="l"/>
              </a:tabLst>
            </a:pPr>
            <a:r>
              <a:rPr dirty="0" sz="1600">
                <a:latin typeface="Times New Roman"/>
                <a:cs typeface="Times New Roman"/>
              </a:rPr>
              <a:t>Diagnosed</a:t>
            </a:r>
            <a:r>
              <a:rPr dirty="0" sz="1600" spc="-6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with</a:t>
            </a:r>
            <a:r>
              <a:rPr dirty="0" sz="1600" spc="-9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AF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with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at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least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1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episode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documented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(≥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30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seconds)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in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accordance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with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2023</a:t>
            </a:r>
            <a:r>
              <a:rPr dirty="0" sz="1600" spc="-10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AHA/ACC/HRS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guidelines</a:t>
            </a:r>
            <a:endParaRPr sz="1600">
              <a:latin typeface="Times New Roman"/>
              <a:cs typeface="Times New Roman"/>
            </a:endParaRPr>
          </a:p>
          <a:p>
            <a:pPr marL="215900" indent="-203200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215900" algn="l"/>
              </a:tabLst>
            </a:pPr>
            <a:r>
              <a:rPr dirty="0" sz="1600">
                <a:latin typeface="Times New Roman"/>
                <a:cs typeface="Times New Roman"/>
              </a:rPr>
              <a:t>Planned</a:t>
            </a:r>
            <a:r>
              <a:rPr dirty="0" sz="1600" spc="-6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cryoballoon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or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radiofrequency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catheter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ablation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</a:t>
            </a:r>
            <a:r>
              <a:rPr dirty="0" sz="1600" spc="-100">
                <a:latin typeface="Times New Roman"/>
                <a:cs typeface="Times New Roman"/>
              </a:rPr>
              <a:t> </a:t>
            </a:r>
            <a:r>
              <a:rPr dirty="0" sz="1600" spc="-25">
                <a:latin typeface="Times New Roman"/>
                <a:cs typeface="Times New Roman"/>
              </a:rPr>
              <a:t>AF</a:t>
            </a:r>
            <a:endParaRPr sz="1600">
              <a:latin typeface="Times New Roman"/>
              <a:cs typeface="Times New Roman"/>
            </a:endParaRPr>
          </a:p>
          <a:p>
            <a:pPr marL="204470" indent="-191770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204470" algn="l"/>
              </a:tabLst>
            </a:pPr>
            <a:r>
              <a:rPr dirty="0" sz="1600">
                <a:latin typeface="Times New Roman"/>
                <a:cs typeface="Times New Roman"/>
              </a:rPr>
              <a:t>Age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20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-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85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years</a:t>
            </a:r>
            <a:endParaRPr sz="1600">
              <a:latin typeface="Times New Roman"/>
              <a:cs typeface="Times New Roman"/>
            </a:endParaRPr>
          </a:p>
          <a:p>
            <a:pPr marL="215900" indent="-20320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215900" algn="l"/>
              </a:tabLst>
            </a:pPr>
            <a:r>
              <a:rPr dirty="0" sz="1600">
                <a:latin typeface="Times New Roman"/>
                <a:cs typeface="Times New Roman"/>
              </a:rPr>
              <a:t>Capable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complying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with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protocol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and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providing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written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informed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consent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600" b="1">
                <a:latin typeface="Times New Roman"/>
                <a:cs typeface="Times New Roman"/>
              </a:rPr>
              <a:t>Exclusion</a:t>
            </a:r>
            <a:r>
              <a:rPr dirty="0" sz="1600" spc="-50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Criteria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600">
                <a:latin typeface="Times New Roman"/>
                <a:cs typeface="Times New Roman"/>
              </a:rPr>
              <a:t>Those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who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meet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any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following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criteria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are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ineligible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for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the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study:</a:t>
            </a:r>
            <a:endParaRPr sz="1600">
              <a:latin typeface="Times New Roman"/>
              <a:cs typeface="Times New Roman"/>
            </a:endParaRPr>
          </a:p>
          <a:p>
            <a:pPr lvl="1" marL="215900" indent="-203200">
              <a:lnSpc>
                <a:spcPct val="100000"/>
              </a:lnSpc>
              <a:spcBef>
                <a:spcPts val="885"/>
              </a:spcBef>
              <a:buAutoNum type="arabicPeriod"/>
              <a:tabLst>
                <a:tab pos="215900" algn="l"/>
              </a:tabLst>
            </a:pPr>
            <a:r>
              <a:rPr dirty="0" sz="1600">
                <a:latin typeface="Times New Roman"/>
                <a:cs typeface="Times New Roman"/>
              </a:rPr>
              <a:t>History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of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AF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ablation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or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cardiac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surgery</a:t>
            </a:r>
            <a:endParaRPr sz="1600">
              <a:latin typeface="Times New Roman"/>
              <a:cs typeface="Times New Roman"/>
            </a:endParaRPr>
          </a:p>
          <a:p>
            <a:pPr lvl="1" marL="215900" indent="-203200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215900" algn="l"/>
              </a:tabLst>
            </a:pPr>
            <a:r>
              <a:rPr dirty="0" sz="1600">
                <a:latin typeface="Times New Roman"/>
                <a:cs typeface="Times New Roman"/>
              </a:rPr>
              <a:t>Left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atrial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dimension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&gt;55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mm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(parasternal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long-</a:t>
            </a:r>
            <a:r>
              <a:rPr dirty="0" sz="1600">
                <a:latin typeface="Times New Roman"/>
                <a:cs typeface="Times New Roman"/>
              </a:rPr>
              <a:t>axis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view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in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transthoracic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echocartiography)</a:t>
            </a:r>
            <a:endParaRPr sz="1600">
              <a:latin typeface="Times New Roman"/>
              <a:cs typeface="Times New Roman"/>
            </a:endParaRPr>
          </a:p>
          <a:p>
            <a:pPr lvl="1" marL="215900" indent="-203200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215900" algn="l"/>
              </a:tabLst>
            </a:pPr>
            <a:r>
              <a:rPr dirty="0" sz="1600">
                <a:latin typeface="Times New Roman"/>
                <a:cs typeface="Times New Roman"/>
              </a:rPr>
              <a:t>Inability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to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undergo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brain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magnetic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resonance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imaging</a:t>
            </a:r>
            <a:endParaRPr sz="1600">
              <a:latin typeface="Times New Roman"/>
              <a:cs typeface="Times New Roman"/>
            </a:endParaRPr>
          </a:p>
          <a:p>
            <a:pPr lvl="1" marL="215900" indent="-203200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215900" algn="l"/>
              </a:tabLst>
            </a:pPr>
            <a:r>
              <a:rPr dirty="0" sz="1600">
                <a:latin typeface="Times New Roman"/>
                <a:cs typeface="Times New Roman"/>
              </a:rPr>
              <a:t>Women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currently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or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possibly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pregnant</a:t>
            </a:r>
            <a:endParaRPr sz="1600">
              <a:latin typeface="Times New Roman"/>
              <a:cs typeface="Times New Roman"/>
            </a:endParaRPr>
          </a:p>
          <a:p>
            <a:pPr lvl="1" marL="215900" indent="-20320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215900" algn="l"/>
              </a:tabLst>
            </a:pPr>
            <a:r>
              <a:rPr dirty="0" sz="1600">
                <a:latin typeface="Times New Roman"/>
                <a:cs typeface="Times New Roman"/>
              </a:rPr>
              <a:t>Concomitant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participation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in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another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intervention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study</a:t>
            </a:r>
            <a:endParaRPr sz="1600">
              <a:latin typeface="Times New Roman"/>
              <a:cs typeface="Times New Roman"/>
            </a:endParaRPr>
          </a:p>
          <a:p>
            <a:pPr lvl="1" marL="215900" indent="-203200">
              <a:lnSpc>
                <a:spcPct val="100000"/>
              </a:lnSpc>
              <a:spcBef>
                <a:spcPts val="885"/>
              </a:spcBef>
              <a:buAutoNum type="arabicPeriod"/>
              <a:tabLst>
                <a:tab pos="215900" algn="l"/>
              </a:tabLst>
            </a:pPr>
            <a:r>
              <a:rPr dirty="0" sz="1600">
                <a:latin typeface="Times New Roman"/>
                <a:cs typeface="Times New Roman"/>
              </a:rPr>
              <a:t>Patients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in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whom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doctors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responsible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for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this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study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judge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to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be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inappropriate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4053" y="481076"/>
            <a:ext cx="10293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-1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Endpoints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4053" y="901700"/>
            <a:ext cx="439483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0">
                <a:latin typeface="Times New Roman"/>
                <a:cs typeface="Times New Roman"/>
              </a:rPr>
              <a:t>The</a:t>
            </a:r>
            <a:r>
              <a:rPr dirty="0" sz="1800" spc="-25" b="0">
                <a:latin typeface="Times New Roman"/>
                <a:cs typeface="Times New Roman"/>
              </a:rPr>
              <a:t> </a:t>
            </a:r>
            <a:r>
              <a:rPr dirty="0" sz="1800"/>
              <a:t>primary</a:t>
            </a:r>
            <a:r>
              <a:rPr dirty="0" sz="1800" spc="-25"/>
              <a:t> </a:t>
            </a:r>
            <a:r>
              <a:rPr dirty="0" sz="1800"/>
              <a:t>endpoint</a:t>
            </a:r>
            <a:r>
              <a:rPr dirty="0" sz="1800" spc="-25"/>
              <a:t> </a:t>
            </a:r>
            <a:r>
              <a:rPr dirty="0" sz="1800" b="0">
                <a:latin typeface="Times New Roman"/>
                <a:cs typeface="Times New Roman"/>
              </a:rPr>
              <a:t>of</a:t>
            </a:r>
            <a:r>
              <a:rPr dirty="0" sz="1800" spc="-2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Times New Roman"/>
                <a:cs typeface="Times New Roman"/>
              </a:rPr>
              <a:t>the</a:t>
            </a:r>
            <a:r>
              <a:rPr dirty="0" sz="1800" spc="-25" b="0">
                <a:latin typeface="Times New Roman"/>
                <a:cs typeface="Times New Roman"/>
              </a:rPr>
              <a:t> </a:t>
            </a:r>
            <a:r>
              <a:rPr dirty="0" sz="1800" spc="-10" b="0">
                <a:latin typeface="Times New Roman"/>
                <a:cs typeface="Times New Roman"/>
              </a:rPr>
              <a:t>Embo-</a:t>
            </a:r>
            <a:r>
              <a:rPr dirty="0" sz="1800" b="0">
                <a:latin typeface="Times New Roman"/>
                <a:cs typeface="Times New Roman"/>
              </a:rPr>
              <a:t>Abl</a:t>
            </a:r>
            <a:r>
              <a:rPr dirty="0" sz="1800" spc="-25" b="0">
                <a:latin typeface="Times New Roman"/>
                <a:cs typeface="Times New Roman"/>
              </a:rPr>
              <a:t> </a:t>
            </a:r>
            <a:r>
              <a:rPr dirty="0" sz="1800" spc="-10" b="0">
                <a:latin typeface="Times New Roman"/>
                <a:cs typeface="Times New Roman"/>
              </a:rPr>
              <a:t>study: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27938" y="1163828"/>
            <a:ext cx="11004550" cy="4829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8275" marR="925830" indent="1047115">
              <a:lnSpc>
                <a:spcPct val="152200"/>
              </a:lnSpc>
              <a:spcBef>
                <a:spcPts val="100"/>
              </a:spcBef>
              <a:buChar char="-"/>
              <a:tabLst>
                <a:tab pos="1215390" algn="l"/>
              </a:tabLst>
            </a:pPr>
            <a:r>
              <a:rPr dirty="0" sz="1800">
                <a:solidFill>
                  <a:srgbClr val="0D0D0D"/>
                </a:solidFill>
                <a:latin typeface="Times New Roman"/>
                <a:cs typeface="Times New Roman"/>
              </a:rPr>
              <a:t>the</a:t>
            </a:r>
            <a:r>
              <a:rPr dirty="0" sz="1800" spc="-6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incidence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D0D0D"/>
                </a:solidFill>
                <a:latin typeface="Times New Roman"/>
                <a:cs typeface="Times New Roman"/>
              </a:rPr>
              <a:t>of</a:t>
            </a:r>
            <a:r>
              <a:rPr dirty="0" sz="1800" spc="-2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Times New Roman"/>
                <a:cs typeface="Times New Roman"/>
              </a:rPr>
              <a:t>MRI-</a:t>
            </a:r>
            <a:r>
              <a:rPr dirty="0" sz="1800">
                <a:solidFill>
                  <a:srgbClr val="0D0D0D"/>
                </a:solidFill>
                <a:latin typeface="Times New Roman"/>
                <a:cs typeface="Times New Roman"/>
              </a:rPr>
              <a:t>detected</a:t>
            </a:r>
            <a:r>
              <a:rPr dirty="0" sz="1800" spc="-2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u="sng" sz="180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silent</a:t>
            </a:r>
            <a:r>
              <a:rPr dirty="0" u="sng" sz="1800" spc="-2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cerebral</a:t>
            </a:r>
            <a:r>
              <a:rPr dirty="0" u="sng" sz="1800" spc="-3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events</a:t>
            </a:r>
            <a:r>
              <a:rPr dirty="0" u="sng" sz="1800" spc="-25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(SCEs)</a:t>
            </a:r>
            <a:r>
              <a:rPr dirty="0" u="sng" sz="1800" spc="-25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within</a:t>
            </a:r>
            <a:r>
              <a:rPr dirty="0" u="sng" sz="1800" spc="-25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1</a:t>
            </a:r>
            <a:r>
              <a:rPr dirty="0" u="sng" sz="1800" spc="-25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to</a:t>
            </a:r>
            <a:r>
              <a:rPr dirty="0" u="sng" sz="1800" spc="-25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3</a:t>
            </a:r>
            <a:r>
              <a:rPr dirty="0" u="sng" sz="1800" spc="-2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days</a:t>
            </a:r>
            <a:r>
              <a:rPr dirty="0" u="sng" sz="1800" spc="-3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none" sz="1800" spc="-10">
                <a:solidFill>
                  <a:srgbClr val="0D0D0D"/>
                </a:solidFill>
                <a:latin typeface="Times New Roman"/>
                <a:cs typeface="Times New Roman"/>
              </a:rPr>
              <a:t>post-CA</a:t>
            </a:r>
            <a:r>
              <a:rPr dirty="0" u="none" sz="1800" spc="-10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u="none" sz="1800" spc="-10">
                <a:solidFill>
                  <a:srgbClr val="0D0D0D"/>
                </a:solidFill>
                <a:latin typeface="Times New Roman"/>
                <a:cs typeface="Times New Roman"/>
              </a:rPr>
              <a:t>of</a:t>
            </a:r>
            <a:r>
              <a:rPr dirty="0" u="none" sz="1800" spc="-10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u="none" sz="1800" spc="-25">
                <a:solidFill>
                  <a:srgbClr val="0D0D0D"/>
                </a:solidFill>
                <a:latin typeface="Times New Roman"/>
                <a:cs typeface="Times New Roman"/>
              </a:rPr>
              <a:t>AF. </a:t>
            </a:r>
            <a:r>
              <a:rPr dirty="0" u="none" sz="1800">
                <a:solidFill>
                  <a:srgbClr val="0D0D0D"/>
                </a:solidFill>
                <a:latin typeface="Times New Roman"/>
                <a:cs typeface="Times New Roman"/>
              </a:rPr>
              <a:t>The</a:t>
            </a:r>
            <a:r>
              <a:rPr dirty="0" u="none" sz="1800" spc="-4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u="none" sz="1800">
                <a:solidFill>
                  <a:srgbClr val="0D0D0D"/>
                </a:solidFill>
                <a:latin typeface="Times New Roman"/>
                <a:cs typeface="Times New Roman"/>
              </a:rPr>
              <a:t>major</a:t>
            </a:r>
            <a:r>
              <a:rPr dirty="0" u="none" sz="1800" spc="-4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u="none" sz="1800" b="1">
                <a:solidFill>
                  <a:srgbClr val="0D0D0D"/>
                </a:solidFill>
                <a:latin typeface="Times New Roman"/>
                <a:cs typeface="Times New Roman"/>
              </a:rPr>
              <a:t>secondary</a:t>
            </a:r>
            <a:r>
              <a:rPr dirty="0" u="none" sz="1800" spc="-35" b="1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u="none" sz="1800" spc="-10" b="1">
                <a:solidFill>
                  <a:srgbClr val="0D0D0D"/>
                </a:solidFill>
                <a:latin typeface="Times New Roman"/>
                <a:cs typeface="Times New Roman"/>
              </a:rPr>
              <a:t>endpoints</a:t>
            </a:r>
            <a:endParaRPr sz="1800">
              <a:latin typeface="Times New Roman"/>
              <a:cs typeface="Times New Roman"/>
            </a:endParaRPr>
          </a:p>
          <a:p>
            <a:pPr marL="1215390" indent="-132715">
              <a:lnSpc>
                <a:spcPct val="100000"/>
              </a:lnSpc>
              <a:spcBef>
                <a:spcPts val="1055"/>
              </a:spcBef>
              <a:buFont typeface="Times New Roman"/>
              <a:buChar char="-"/>
              <a:tabLst>
                <a:tab pos="1215390" algn="l"/>
              </a:tabLst>
            </a:pPr>
            <a:r>
              <a:rPr dirty="0" sz="1800">
                <a:solidFill>
                  <a:srgbClr val="0D0D0D"/>
                </a:solidFill>
                <a:latin typeface="Times New Roman"/>
                <a:cs typeface="Times New Roman"/>
              </a:rPr>
              <a:t>the</a:t>
            </a:r>
            <a:r>
              <a:rPr dirty="0" sz="1800" spc="-6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D0D0D"/>
                </a:solidFill>
                <a:latin typeface="Times New Roman"/>
                <a:cs typeface="Times New Roman"/>
              </a:rPr>
              <a:t>occurrence</a:t>
            </a:r>
            <a:r>
              <a:rPr dirty="0" sz="1800" spc="-2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D0D0D"/>
                </a:solidFill>
                <a:latin typeface="Times New Roman"/>
                <a:cs typeface="Times New Roman"/>
              </a:rPr>
              <a:t>of</a:t>
            </a:r>
            <a:r>
              <a:rPr dirty="0" sz="1800" spc="-2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u="sng" sz="180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silent</a:t>
            </a:r>
            <a:r>
              <a:rPr dirty="0" u="sng" sz="1800" spc="-25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cerebral</a:t>
            </a:r>
            <a:r>
              <a:rPr dirty="0" u="sng" sz="1800" spc="-25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lesions</a:t>
            </a:r>
            <a:r>
              <a:rPr dirty="0" u="sng" sz="1800" spc="-3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(SCLs)</a:t>
            </a:r>
            <a:r>
              <a:rPr dirty="0" u="sng" sz="1800" spc="-2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none" sz="1800">
                <a:solidFill>
                  <a:srgbClr val="0D0D0D"/>
                </a:solidFill>
                <a:latin typeface="Times New Roman"/>
                <a:cs typeface="Times New Roman"/>
              </a:rPr>
              <a:t>detected</a:t>
            </a:r>
            <a:r>
              <a:rPr dirty="0" u="none" sz="1800" spc="-2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u="none" sz="1800">
                <a:solidFill>
                  <a:srgbClr val="0D0D0D"/>
                </a:solidFill>
                <a:latin typeface="Times New Roman"/>
                <a:cs typeface="Times New Roman"/>
              </a:rPr>
              <a:t>by</a:t>
            </a:r>
            <a:r>
              <a:rPr dirty="0" u="none" sz="1800" spc="-2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u="none" sz="1800">
                <a:solidFill>
                  <a:srgbClr val="0D0D0D"/>
                </a:solidFill>
                <a:latin typeface="Times New Roman"/>
                <a:cs typeface="Times New Roman"/>
              </a:rPr>
              <a:t>brain</a:t>
            </a:r>
            <a:r>
              <a:rPr dirty="0" u="none" sz="1800" spc="-2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u="none" sz="1800">
                <a:solidFill>
                  <a:srgbClr val="0D0D0D"/>
                </a:solidFill>
                <a:latin typeface="Times New Roman"/>
                <a:cs typeface="Times New Roman"/>
              </a:rPr>
              <a:t>MRI</a:t>
            </a:r>
            <a:r>
              <a:rPr dirty="0" u="none" sz="1800" spc="-2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u="sng" sz="180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within</a:t>
            </a:r>
            <a:r>
              <a:rPr dirty="0" u="sng" sz="1800" spc="-25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1</a:t>
            </a:r>
            <a:r>
              <a:rPr dirty="0" u="sng" sz="1800" spc="-25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to</a:t>
            </a:r>
            <a:r>
              <a:rPr dirty="0" u="sng" sz="1800" spc="-25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3</a:t>
            </a:r>
            <a:r>
              <a:rPr dirty="0" u="sng" sz="1800" spc="-2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days</a:t>
            </a:r>
            <a:r>
              <a:rPr dirty="0" u="sng" sz="1800" spc="-45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none" sz="1800" spc="-10">
                <a:solidFill>
                  <a:srgbClr val="0D0D0D"/>
                </a:solidFill>
                <a:latin typeface="Times New Roman"/>
                <a:cs typeface="Times New Roman"/>
              </a:rPr>
              <a:t>post-CA</a:t>
            </a:r>
            <a:r>
              <a:rPr dirty="0" u="none" sz="1800" spc="-10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u="none" sz="1800" spc="-10">
                <a:solidFill>
                  <a:srgbClr val="0D0D0D"/>
                </a:solidFill>
                <a:latin typeface="Times New Roman"/>
                <a:cs typeface="Times New Roman"/>
              </a:rPr>
              <a:t>of</a:t>
            </a:r>
            <a:r>
              <a:rPr dirty="0" u="none" sz="1800" spc="-10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u="none" sz="1800" spc="-25">
                <a:solidFill>
                  <a:srgbClr val="0D0D0D"/>
                </a:solidFill>
                <a:latin typeface="Times New Roman"/>
                <a:cs typeface="Times New Roman"/>
              </a:rPr>
              <a:t>AF</a:t>
            </a:r>
            <a:endParaRPr sz="1800">
              <a:latin typeface="Times New Roman"/>
              <a:cs typeface="Times New Roman"/>
            </a:endParaRPr>
          </a:p>
          <a:p>
            <a:pPr marL="1215390" indent="-132715">
              <a:lnSpc>
                <a:spcPct val="100000"/>
              </a:lnSpc>
              <a:spcBef>
                <a:spcPts val="1030"/>
              </a:spcBef>
              <a:buChar char="-"/>
              <a:tabLst>
                <a:tab pos="1215390" algn="l"/>
              </a:tabLst>
            </a:pPr>
            <a:r>
              <a:rPr dirty="0" sz="1800">
                <a:solidFill>
                  <a:srgbClr val="0D0D0D"/>
                </a:solidFill>
                <a:latin typeface="Times New Roman"/>
                <a:cs typeface="Times New Roman"/>
              </a:rPr>
              <a:t>the</a:t>
            </a:r>
            <a:r>
              <a:rPr dirty="0" sz="1800" spc="-7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D0D0D"/>
                </a:solidFill>
                <a:latin typeface="Times New Roman"/>
                <a:cs typeface="Times New Roman"/>
              </a:rPr>
              <a:t>number</a:t>
            </a:r>
            <a:r>
              <a:rPr dirty="0" sz="1800" spc="-2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D0D0D"/>
                </a:solidFill>
                <a:latin typeface="Times New Roman"/>
                <a:cs typeface="Times New Roman"/>
              </a:rPr>
              <a:t>of</a:t>
            </a:r>
            <a:r>
              <a:rPr dirty="0" sz="1800" spc="-3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D0D0D"/>
                </a:solidFill>
                <a:latin typeface="Times New Roman"/>
                <a:cs typeface="Times New Roman"/>
              </a:rPr>
              <a:t>microembolic</a:t>
            </a:r>
            <a:r>
              <a:rPr dirty="0" sz="1800" spc="-3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D0D0D"/>
                </a:solidFill>
                <a:latin typeface="Times New Roman"/>
                <a:cs typeface="Times New Roman"/>
              </a:rPr>
              <a:t>signals</a:t>
            </a:r>
            <a:r>
              <a:rPr dirty="0" sz="1800" spc="-3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D0D0D"/>
                </a:solidFill>
                <a:latin typeface="Times New Roman"/>
                <a:cs typeface="Times New Roman"/>
              </a:rPr>
              <a:t>(MESs)</a:t>
            </a:r>
            <a:r>
              <a:rPr dirty="0" sz="1800" spc="-3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D0D0D"/>
                </a:solidFill>
                <a:latin typeface="Times New Roman"/>
                <a:cs typeface="Times New Roman"/>
              </a:rPr>
              <a:t>observed</a:t>
            </a:r>
            <a:r>
              <a:rPr dirty="0" sz="1800" spc="-2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D0D0D"/>
                </a:solidFill>
                <a:latin typeface="Times New Roman"/>
                <a:cs typeface="Times New Roman"/>
              </a:rPr>
              <a:t>during</a:t>
            </a:r>
            <a:r>
              <a:rPr dirty="0" sz="1800" spc="-3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Times New Roman"/>
                <a:cs typeface="Times New Roman"/>
              </a:rPr>
              <a:t>CA</a:t>
            </a:r>
            <a:r>
              <a:rPr dirty="0" sz="1800" spc="-10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Times New Roman"/>
                <a:cs typeface="Times New Roman"/>
              </a:rPr>
              <a:t>of</a:t>
            </a:r>
            <a:r>
              <a:rPr dirty="0" sz="1800" spc="-10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800" spc="-35">
                <a:solidFill>
                  <a:srgbClr val="0D0D0D"/>
                </a:solidFill>
                <a:latin typeface="Times New Roman"/>
                <a:cs typeface="Times New Roman"/>
              </a:rPr>
              <a:t>AF</a:t>
            </a:r>
            <a:endParaRPr sz="1800">
              <a:latin typeface="Times New Roman"/>
              <a:cs typeface="Times New Roman"/>
            </a:endParaRPr>
          </a:p>
          <a:p>
            <a:pPr marL="1215390" indent="-132715">
              <a:lnSpc>
                <a:spcPct val="100000"/>
              </a:lnSpc>
              <a:spcBef>
                <a:spcPts val="1155"/>
              </a:spcBef>
              <a:buChar char="-"/>
              <a:tabLst>
                <a:tab pos="1215390" algn="l"/>
              </a:tabLst>
            </a:pPr>
            <a:r>
              <a:rPr dirty="0" sz="1800">
                <a:solidFill>
                  <a:srgbClr val="0D0D0D"/>
                </a:solidFill>
                <a:latin typeface="Times New Roman"/>
                <a:cs typeface="Times New Roman"/>
              </a:rPr>
              <a:t>the</a:t>
            </a:r>
            <a:r>
              <a:rPr dirty="0" sz="1800" spc="-7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D0D0D"/>
                </a:solidFill>
                <a:latin typeface="Times New Roman"/>
                <a:cs typeface="Times New Roman"/>
              </a:rPr>
              <a:t>complications</a:t>
            </a:r>
            <a:r>
              <a:rPr dirty="0" sz="1800" spc="-3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D0D0D"/>
                </a:solidFill>
                <a:latin typeface="Times New Roman"/>
                <a:cs typeface="Times New Roman"/>
              </a:rPr>
              <a:t>following</a:t>
            </a:r>
            <a:r>
              <a:rPr dirty="0" sz="1800" spc="-2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Times New Roman"/>
                <a:cs typeface="Times New Roman"/>
              </a:rPr>
              <a:t>CA</a:t>
            </a:r>
            <a:r>
              <a:rPr dirty="0" sz="1800" spc="-10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Times New Roman"/>
                <a:cs typeface="Times New Roman"/>
              </a:rPr>
              <a:t>of</a:t>
            </a:r>
            <a:r>
              <a:rPr dirty="0" sz="1800" spc="-10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0D0D0D"/>
                </a:solidFill>
                <a:latin typeface="Times New Roman"/>
                <a:cs typeface="Times New Roman"/>
              </a:rPr>
              <a:t>AF.</a:t>
            </a:r>
            <a:endParaRPr sz="1800">
              <a:latin typeface="Times New Roman"/>
              <a:cs typeface="Times New Roman"/>
            </a:endParaRPr>
          </a:p>
          <a:p>
            <a:pPr marL="614680" indent="-254000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614680" algn="l"/>
              </a:tabLst>
            </a:pPr>
            <a:r>
              <a:rPr dirty="0" u="sng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SCE</a:t>
            </a:r>
            <a:r>
              <a:rPr dirty="0" u="sng" sz="2000" spc="-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=</a:t>
            </a:r>
            <a:r>
              <a:rPr dirty="0" u="sng" sz="2000" spc="-4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diffusion</a:t>
            </a:r>
            <a:r>
              <a:rPr dirty="0" u="sng" sz="2000" spc="-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positive</a:t>
            </a:r>
            <a:r>
              <a:rPr dirty="0" u="sng" sz="2000" spc="-4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(DWI</a:t>
            </a:r>
            <a:r>
              <a:rPr dirty="0" u="sng" sz="2000" spc="-4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hyperintense)</a:t>
            </a:r>
            <a:r>
              <a:rPr dirty="0" u="sng" sz="2000" spc="-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+</a:t>
            </a:r>
            <a:r>
              <a:rPr dirty="0" u="sng" sz="2000" spc="-1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ADC</a:t>
            </a:r>
            <a:r>
              <a:rPr dirty="0" u="sng" sz="2000" spc="-3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reduced</a:t>
            </a:r>
            <a:r>
              <a:rPr dirty="0" u="sng" sz="2000" spc="-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+</a:t>
            </a:r>
            <a:r>
              <a:rPr dirty="0" u="sng" sz="2000" spc="-4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FLAIR</a:t>
            </a:r>
            <a:r>
              <a:rPr dirty="0" u="sng" sz="2000" spc="-3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negative</a:t>
            </a:r>
            <a:endParaRPr sz="2000">
              <a:latin typeface="Times New Roman"/>
              <a:cs typeface="Times New Roman"/>
            </a:endParaRPr>
          </a:p>
          <a:p>
            <a:pPr marL="614680" indent="-2540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614680" algn="l"/>
              </a:tabLst>
            </a:pPr>
            <a:r>
              <a:rPr dirty="0" u="sng" sz="20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SCL</a:t>
            </a:r>
            <a:r>
              <a:rPr dirty="0" u="sng" sz="2000" spc="-114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=</a:t>
            </a:r>
            <a:r>
              <a:rPr dirty="0" u="sng" sz="2000" spc="-9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diffusion</a:t>
            </a:r>
            <a:r>
              <a:rPr dirty="0" u="sng" sz="2000" spc="-3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positive</a:t>
            </a:r>
            <a:r>
              <a:rPr dirty="0" u="sng" sz="2000" spc="-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(DWI</a:t>
            </a:r>
            <a:r>
              <a:rPr dirty="0" u="sng" sz="2000" spc="-4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hyperintense)</a:t>
            </a:r>
            <a:r>
              <a:rPr dirty="0" u="sng" sz="2000" spc="-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+</a:t>
            </a:r>
            <a:r>
              <a:rPr dirty="0" u="sng" sz="2000" spc="-1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ADC</a:t>
            </a:r>
            <a:r>
              <a:rPr dirty="0" u="sng" sz="2000" spc="-3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reduced</a:t>
            </a:r>
            <a:r>
              <a:rPr dirty="0" u="sng" sz="2000" spc="-3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+</a:t>
            </a:r>
            <a:r>
              <a:rPr dirty="0" u="sng" sz="2000" spc="-4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FLAIR</a:t>
            </a:r>
            <a:r>
              <a:rPr dirty="0" u="sng" sz="2000" spc="-7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spc="-1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positive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dirty="0" u="heavy" sz="1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Statistical</a:t>
            </a:r>
            <a:r>
              <a:rPr dirty="0" u="heavy" sz="1800" spc="-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analysis</a:t>
            </a:r>
            <a:endParaRPr sz="1800">
              <a:latin typeface="Times New Roman"/>
              <a:cs typeface="Times New Roman"/>
            </a:endParaRPr>
          </a:p>
          <a:p>
            <a:pPr marL="12700" marR="255270">
              <a:lnSpc>
                <a:spcPct val="99400"/>
              </a:lnSpc>
              <a:spcBef>
                <a:spcPts val="470"/>
              </a:spcBef>
            </a:pP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study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aimed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assess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whether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CB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ablation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was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noninferior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RF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ablation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terms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incidence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20">
                <a:latin typeface="Times New Roman"/>
                <a:cs typeface="Times New Roman"/>
              </a:rPr>
              <a:t> SCEs </a:t>
            </a:r>
            <a:r>
              <a:rPr dirty="0" sz="1800" spc="-10">
                <a:latin typeface="Times New Roman"/>
                <a:cs typeface="Times New Roman"/>
              </a:rPr>
              <a:t>post-CA</a:t>
            </a:r>
            <a:r>
              <a:rPr dirty="0" sz="1800" spc="-10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of</a:t>
            </a:r>
            <a:r>
              <a:rPr dirty="0" sz="1800" spc="-105">
                <a:latin typeface="Times New Roman"/>
                <a:cs typeface="Times New Roman"/>
              </a:rPr>
              <a:t> </a:t>
            </a:r>
            <a:r>
              <a:rPr dirty="0" sz="1800" spc="-50">
                <a:latin typeface="Times New Roman"/>
                <a:cs typeface="Times New Roman"/>
              </a:rPr>
              <a:t>AF.</a:t>
            </a:r>
            <a:r>
              <a:rPr dirty="0" sz="1800" spc="-10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Assuming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20%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rate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10">
                <a:latin typeface="Times New Roman"/>
                <a:cs typeface="Times New Roman"/>
              </a:rPr>
              <a:t> MRI-</a:t>
            </a:r>
            <a:r>
              <a:rPr dirty="0" sz="1800">
                <a:latin typeface="Times New Roman"/>
                <a:cs typeface="Times New Roman"/>
              </a:rPr>
              <a:t>detected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SCEs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after</a:t>
            </a:r>
            <a:r>
              <a:rPr dirty="0" sz="1800" spc="-10">
                <a:latin typeface="Times New Roman"/>
                <a:cs typeface="Times New Roman"/>
              </a:rPr>
              <a:t> CA</a:t>
            </a:r>
            <a:r>
              <a:rPr dirty="0" sz="1800" spc="-10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of</a:t>
            </a:r>
            <a:r>
              <a:rPr dirty="0" sz="1800" spc="-10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AF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both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groups,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with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-10">
                <a:latin typeface="Times New Roman"/>
                <a:cs typeface="Times New Roman"/>
              </a:rPr>
              <a:t> noninferiority </a:t>
            </a:r>
            <a:r>
              <a:rPr dirty="0" sz="1800">
                <a:latin typeface="Times New Roman"/>
                <a:cs typeface="Times New Roman"/>
              </a:rPr>
              <a:t>absolute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risk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difference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margin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15%,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sample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size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112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patients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per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group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was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calculated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achieve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80% </a:t>
            </a:r>
            <a:r>
              <a:rPr dirty="0" sz="1800">
                <a:latin typeface="Times New Roman"/>
                <a:cs typeface="Times New Roman"/>
              </a:rPr>
              <a:t>power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at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significance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level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of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5%.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 spc="-30">
                <a:latin typeface="Times New Roman"/>
                <a:cs typeface="Times New Roman"/>
              </a:rPr>
              <a:t>To </a:t>
            </a:r>
            <a:r>
              <a:rPr dirty="0" sz="1800">
                <a:latin typeface="Times New Roman"/>
                <a:cs typeface="Times New Roman"/>
              </a:rPr>
              <a:t>account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for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potential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failure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conduct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MRI,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230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patients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(115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per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group) </a:t>
            </a:r>
            <a:r>
              <a:rPr dirty="0" sz="1800">
                <a:latin typeface="Times New Roman"/>
                <a:cs typeface="Times New Roman"/>
              </a:rPr>
              <a:t>were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enrolled.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389543" y="1299090"/>
            <a:ext cx="0" cy="306070"/>
          </a:xfrm>
          <a:custGeom>
            <a:avLst/>
            <a:gdLst/>
            <a:ahLst/>
            <a:cxnLst/>
            <a:rect l="l" t="t" r="r" b="b"/>
            <a:pathLst>
              <a:path w="0" h="306069">
                <a:moveTo>
                  <a:pt x="0" y="0"/>
                </a:moveTo>
                <a:lnTo>
                  <a:pt x="0" y="306024"/>
                </a:lnTo>
              </a:path>
            </a:pathLst>
          </a:custGeom>
          <a:ln w="63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6389543" y="594513"/>
            <a:ext cx="0" cy="335280"/>
          </a:xfrm>
          <a:custGeom>
            <a:avLst/>
            <a:gdLst/>
            <a:ahLst/>
            <a:cxnLst/>
            <a:rect l="l" t="t" r="r" b="b"/>
            <a:pathLst>
              <a:path w="0" h="335280">
                <a:moveTo>
                  <a:pt x="0" y="0"/>
                </a:moveTo>
                <a:lnTo>
                  <a:pt x="0" y="335245"/>
                </a:lnTo>
              </a:path>
            </a:pathLst>
          </a:custGeom>
          <a:ln w="63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4969681" y="1600352"/>
            <a:ext cx="2811780" cy="1049655"/>
            <a:chOff x="4969681" y="1600352"/>
            <a:chExt cx="2811780" cy="1049655"/>
          </a:xfrm>
        </p:grpSpPr>
        <p:sp>
          <p:nvSpPr>
            <p:cNvPr id="5" name="object 5" descr=""/>
            <p:cNvSpPr/>
            <p:nvPr/>
          </p:nvSpPr>
          <p:spPr>
            <a:xfrm>
              <a:off x="5183705" y="1605114"/>
              <a:ext cx="2434590" cy="690245"/>
            </a:xfrm>
            <a:custGeom>
              <a:avLst/>
              <a:gdLst/>
              <a:ahLst/>
              <a:cxnLst/>
              <a:rect l="l" t="t" r="r" b="b"/>
              <a:pathLst>
                <a:path w="2434590" h="690244">
                  <a:moveTo>
                    <a:pt x="0" y="345027"/>
                  </a:moveTo>
                  <a:lnTo>
                    <a:pt x="8189" y="304790"/>
                  </a:lnTo>
                  <a:lnTo>
                    <a:pt x="32148" y="265915"/>
                  </a:lnTo>
                  <a:lnTo>
                    <a:pt x="70964" y="228663"/>
                  </a:lnTo>
                  <a:lnTo>
                    <a:pt x="123722" y="193293"/>
                  </a:lnTo>
                  <a:lnTo>
                    <a:pt x="189511" y="160062"/>
                  </a:lnTo>
                  <a:lnTo>
                    <a:pt x="227006" y="144330"/>
                  </a:lnTo>
                  <a:lnTo>
                    <a:pt x="267416" y="129230"/>
                  </a:lnTo>
                  <a:lnTo>
                    <a:pt x="310627" y="114794"/>
                  </a:lnTo>
                  <a:lnTo>
                    <a:pt x="356524" y="101056"/>
                  </a:lnTo>
                  <a:lnTo>
                    <a:pt x="404994" y="88046"/>
                  </a:lnTo>
                  <a:lnTo>
                    <a:pt x="455922" y="75798"/>
                  </a:lnTo>
                  <a:lnTo>
                    <a:pt x="509194" y="64344"/>
                  </a:lnTo>
                  <a:lnTo>
                    <a:pt x="564697" y="53716"/>
                  </a:lnTo>
                  <a:lnTo>
                    <a:pt x="622315" y="43947"/>
                  </a:lnTo>
                  <a:lnTo>
                    <a:pt x="681934" y="35068"/>
                  </a:lnTo>
                  <a:lnTo>
                    <a:pt x="743442" y="27113"/>
                  </a:lnTo>
                  <a:lnTo>
                    <a:pt x="806722" y="20114"/>
                  </a:lnTo>
                  <a:lnTo>
                    <a:pt x="871662" y="14103"/>
                  </a:lnTo>
                  <a:lnTo>
                    <a:pt x="938146" y="9112"/>
                  </a:lnTo>
                  <a:lnTo>
                    <a:pt x="1006061" y="5174"/>
                  </a:lnTo>
                  <a:lnTo>
                    <a:pt x="1075293" y="2321"/>
                  </a:lnTo>
                  <a:lnTo>
                    <a:pt x="1145728" y="585"/>
                  </a:lnTo>
                  <a:lnTo>
                    <a:pt x="1217251" y="0"/>
                  </a:lnTo>
                  <a:lnTo>
                    <a:pt x="1288773" y="585"/>
                  </a:lnTo>
                  <a:lnTo>
                    <a:pt x="1359208" y="2321"/>
                  </a:lnTo>
                  <a:lnTo>
                    <a:pt x="1428440" y="5174"/>
                  </a:lnTo>
                  <a:lnTo>
                    <a:pt x="1496355" y="9112"/>
                  </a:lnTo>
                  <a:lnTo>
                    <a:pt x="1562840" y="14103"/>
                  </a:lnTo>
                  <a:lnTo>
                    <a:pt x="1627780" y="20114"/>
                  </a:lnTo>
                  <a:lnTo>
                    <a:pt x="1691060" y="27113"/>
                  </a:lnTo>
                  <a:lnTo>
                    <a:pt x="1752567" y="35068"/>
                  </a:lnTo>
                  <a:lnTo>
                    <a:pt x="1812187" y="43947"/>
                  </a:lnTo>
                  <a:lnTo>
                    <a:pt x="1869805" y="53716"/>
                  </a:lnTo>
                  <a:lnTo>
                    <a:pt x="1925307" y="64344"/>
                  </a:lnTo>
                  <a:lnTo>
                    <a:pt x="1978580" y="75798"/>
                  </a:lnTo>
                  <a:lnTo>
                    <a:pt x="2029508" y="88046"/>
                  </a:lnTo>
                  <a:lnTo>
                    <a:pt x="2077978" y="101056"/>
                  </a:lnTo>
                  <a:lnTo>
                    <a:pt x="2123875" y="114794"/>
                  </a:lnTo>
                  <a:lnTo>
                    <a:pt x="2167086" y="129230"/>
                  </a:lnTo>
                  <a:lnTo>
                    <a:pt x="2207496" y="144330"/>
                  </a:lnTo>
                  <a:lnTo>
                    <a:pt x="2244991" y="160062"/>
                  </a:lnTo>
                  <a:lnTo>
                    <a:pt x="2279457" y="176394"/>
                  </a:lnTo>
                  <a:lnTo>
                    <a:pt x="2338845" y="210727"/>
                  </a:lnTo>
                  <a:lnTo>
                    <a:pt x="2384746" y="247070"/>
                  </a:lnTo>
                  <a:lnTo>
                    <a:pt x="2416248" y="285166"/>
                  </a:lnTo>
                  <a:lnTo>
                    <a:pt x="2432436" y="324754"/>
                  </a:lnTo>
                  <a:lnTo>
                    <a:pt x="2434503" y="345027"/>
                  </a:lnTo>
                  <a:lnTo>
                    <a:pt x="2432436" y="365300"/>
                  </a:lnTo>
                  <a:lnTo>
                    <a:pt x="2416248" y="404888"/>
                  </a:lnTo>
                  <a:lnTo>
                    <a:pt x="2384746" y="442984"/>
                  </a:lnTo>
                  <a:lnTo>
                    <a:pt x="2338845" y="479327"/>
                  </a:lnTo>
                  <a:lnTo>
                    <a:pt x="2279457" y="513660"/>
                  </a:lnTo>
                  <a:lnTo>
                    <a:pt x="2244991" y="529992"/>
                  </a:lnTo>
                  <a:lnTo>
                    <a:pt x="2207496" y="545724"/>
                  </a:lnTo>
                  <a:lnTo>
                    <a:pt x="2167086" y="560824"/>
                  </a:lnTo>
                  <a:lnTo>
                    <a:pt x="2123875" y="575260"/>
                  </a:lnTo>
                  <a:lnTo>
                    <a:pt x="2077978" y="588998"/>
                  </a:lnTo>
                  <a:lnTo>
                    <a:pt x="2029508" y="602008"/>
                  </a:lnTo>
                  <a:lnTo>
                    <a:pt x="1978580" y="614256"/>
                  </a:lnTo>
                  <a:lnTo>
                    <a:pt x="1925307" y="625710"/>
                  </a:lnTo>
                  <a:lnTo>
                    <a:pt x="1869805" y="636338"/>
                  </a:lnTo>
                  <a:lnTo>
                    <a:pt x="1812187" y="646107"/>
                  </a:lnTo>
                  <a:lnTo>
                    <a:pt x="1752567" y="654986"/>
                  </a:lnTo>
                  <a:lnTo>
                    <a:pt x="1691060" y="662941"/>
                  </a:lnTo>
                  <a:lnTo>
                    <a:pt x="1627780" y="669940"/>
                  </a:lnTo>
                  <a:lnTo>
                    <a:pt x="1562840" y="675951"/>
                  </a:lnTo>
                  <a:lnTo>
                    <a:pt x="1496355" y="680942"/>
                  </a:lnTo>
                  <a:lnTo>
                    <a:pt x="1428440" y="684880"/>
                  </a:lnTo>
                  <a:lnTo>
                    <a:pt x="1359208" y="687733"/>
                  </a:lnTo>
                  <a:lnTo>
                    <a:pt x="1288773" y="689469"/>
                  </a:lnTo>
                  <a:lnTo>
                    <a:pt x="1217251" y="690055"/>
                  </a:lnTo>
                  <a:lnTo>
                    <a:pt x="1145728" y="689469"/>
                  </a:lnTo>
                  <a:lnTo>
                    <a:pt x="1075293" y="687733"/>
                  </a:lnTo>
                  <a:lnTo>
                    <a:pt x="1006061" y="684880"/>
                  </a:lnTo>
                  <a:lnTo>
                    <a:pt x="938146" y="680942"/>
                  </a:lnTo>
                  <a:lnTo>
                    <a:pt x="871662" y="675951"/>
                  </a:lnTo>
                  <a:lnTo>
                    <a:pt x="806722" y="669940"/>
                  </a:lnTo>
                  <a:lnTo>
                    <a:pt x="743442" y="662941"/>
                  </a:lnTo>
                  <a:lnTo>
                    <a:pt x="681934" y="654986"/>
                  </a:lnTo>
                  <a:lnTo>
                    <a:pt x="622315" y="646107"/>
                  </a:lnTo>
                  <a:lnTo>
                    <a:pt x="564697" y="636338"/>
                  </a:lnTo>
                  <a:lnTo>
                    <a:pt x="509194" y="625710"/>
                  </a:lnTo>
                  <a:lnTo>
                    <a:pt x="455922" y="614256"/>
                  </a:lnTo>
                  <a:lnTo>
                    <a:pt x="404994" y="602008"/>
                  </a:lnTo>
                  <a:lnTo>
                    <a:pt x="356524" y="588998"/>
                  </a:lnTo>
                  <a:lnTo>
                    <a:pt x="310627" y="575260"/>
                  </a:lnTo>
                  <a:lnTo>
                    <a:pt x="267416" y="560824"/>
                  </a:lnTo>
                  <a:lnTo>
                    <a:pt x="227006" y="545724"/>
                  </a:lnTo>
                  <a:lnTo>
                    <a:pt x="189511" y="529992"/>
                  </a:lnTo>
                  <a:lnTo>
                    <a:pt x="155045" y="513660"/>
                  </a:lnTo>
                  <a:lnTo>
                    <a:pt x="95657" y="479327"/>
                  </a:lnTo>
                  <a:lnTo>
                    <a:pt x="49756" y="442984"/>
                  </a:lnTo>
                  <a:lnTo>
                    <a:pt x="18254" y="404888"/>
                  </a:lnTo>
                  <a:lnTo>
                    <a:pt x="2066" y="365300"/>
                  </a:lnTo>
                  <a:lnTo>
                    <a:pt x="0" y="34502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969675" y="2191638"/>
              <a:ext cx="2811780" cy="458470"/>
            </a:xfrm>
            <a:custGeom>
              <a:avLst/>
              <a:gdLst/>
              <a:ahLst/>
              <a:cxnLst/>
              <a:rect l="l" t="t" r="r" b="b"/>
              <a:pathLst>
                <a:path w="2811779" h="458469">
                  <a:moveTo>
                    <a:pt x="572528" y="4965"/>
                  </a:moveTo>
                  <a:lnTo>
                    <a:pt x="568566" y="0"/>
                  </a:lnTo>
                  <a:lnTo>
                    <a:pt x="57581" y="407847"/>
                  </a:lnTo>
                  <a:lnTo>
                    <a:pt x="35788" y="380542"/>
                  </a:lnTo>
                  <a:lnTo>
                    <a:pt x="0" y="457860"/>
                  </a:lnTo>
                  <a:lnTo>
                    <a:pt x="83324" y="440105"/>
                  </a:lnTo>
                  <a:lnTo>
                    <a:pt x="67856" y="420725"/>
                  </a:lnTo>
                  <a:lnTo>
                    <a:pt x="61531" y="412800"/>
                  </a:lnTo>
                  <a:lnTo>
                    <a:pt x="572528" y="4965"/>
                  </a:lnTo>
                  <a:close/>
                </a:path>
                <a:path w="2811779" h="458469">
                  <a:moveTo>
                    <a:pt x="2811576" y="457860"/>
                  </a:moveTo>
                  <a:lnTo>
                    <a:pt x="2795460" y="418388"/>
                  </a:lnTo>
                  <a:lnTo>
                    <a:pt x="2779382" y="378980"/>
                  </a:lnTo>
                  <a:lnTo>
                    <a:pt x="2756357" y="405244"/>
                  </a:lnTo>
                  <a:lnTo>
                    <a:pt x="2294090" y="88"/>
                  </a:lnTo>
                  <a:lnTo>
                    <a:pt x="2289911" y="4864"/>
                  </a:lnTo>
                  <a:lnTo>
                    <a:pt x="2752179" y="410019"/>
                  </a:lnTo>
                  <a:lnTo>
                    <a:pt x="2729153" y="436283"/>
                  </a:lnTo>
                  <a:lnTo>
                    <a:pt x="2811576" y="457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/>
          <p:nvPr/>
        </p:nvSpPr>
        <p:spPr>
          <a:xfrm>
            <a:off x="4916373" y="3295827"/>
            <a:ext cx="2903220" cy="2487930"/>
          </a:xfrm>
          <a:custGeom>
            <a:avLst/>
            <a:gdLst/>
            <a:ahLst/>
            <a:cxnLst/>
            <a:rect l="l" t="t" r="r" b="b"/>
            <a:pathLst>
              <a:path w="2903220" h="2487929">
                <a:moveTo>
                  <a:pt x="76200" y="2411158"/>
                </a:moveTo>
                <a:lnTo>
                  <a:pt x="41275" y="2411158"/>
                </a:lnTo>
                <a:lnTo>
                  <a:pt x="41275" y="228"/>
                </a:lnTo>
                <a:lnTo>
                  <a:pt x="34925" y="228"/>
                </a:lnTo>
                <a:lnTo>
                  <a:pt x="34925" y="2411158"/>
                </a:lnTo>
                <a:lnTo>
                  <a:pt x="0" y="2411158"/>
                </a:lnTo>
                <a:lnTo>
                  <a:pt x="38100" y="2487358"/>
                </a:lnTo>
                <a:lnTo>
                  <a:pt x="69850" y="2423858"/>
                </a:lnTo>
                <a:lnTo>
                  <a:pt x="76200" y="2411158"/>
                </a:lnTo>
                <a:close/>
              </a:path>
              <a:path w="2903220" h="2487929">
                <a:moveTo>
                  <a:pt x="2902978" y="2411158"/>
                </a:moveTo>
                <a:lnTo>
                  <a:pt x="2868053" y="2411158"/>
                </a:lnTo>
                <a:lnTo>
                  <a:pt x="2868053" y="0"/>
                </a:lnTo>
                <a:lnTo>
                  <a:pt x="2861703" y="0"/>
                </a:lnTo>
                <a:lnTo>
                  <a:pt x="2861703" y="2411158"/>
                </a:lnTo>
                <a:lnTo>
                  <a:pt x="2826778" y="2411158"/>
                </a:lnTo>
                <a:lnTo>
                  <a:pt x="2864878" y="2487358"/>
                </a:lnTo>
                <a:lnTo>
                  <a:pt x="2896628" y="2423858"/>
                </a:lnTo>
                <a:lnTo>
                  <a:pt x="2902978" y="24111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736499" y="1822196"/>
            <a:ext cx="142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Times New Roman"/>
                <a:cs typeface="Times New Roman"/>
              </a:rPr>
              <a:t>Randomization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89994" y="258571"/>
            <a:ext cx="80073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0">
                <a:solidFill>
                  <a:srgbClr val="000000"/>
                </a:solidFill>
                <a:latin typeface="Times New Roman"/>
                <a:cs typeface="Times New Roman"/>
              </a:rPr>
              <a:t>Subjects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96369" y="2785364"/>
            <a:ext cx="10147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Times New Roman"/>
                <a:cs typeface="Times New Roman"/>
              </a:rPr>
              <a:t>Trial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Arms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54656" y="5808979"/>
            <a:ext cx="16579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Primary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Endpoint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742266" y="5783181"/>
            <a:ext cx="7214870" cy="6464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dirty="0" sz="1800" spc="-10">
                <a:latin typeface="Times New Roman"/>
                <a:cs typeface="Times New Roman"/>
              </a:rPr>
              <a:t>3-</a:t>
            </a:r>
            <a:r>
              <a:rPr dirty="0" sz="1800">
                <a:latin typeface="Times New Roman"/>
                <a:cs typeface="Times New Roman"/>
              </a:rPr>
              <a:t>Tesla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MRI-</a:t>
            </a:r>
            <a:r>
              <a:rPr dirty="0" sz="1800">
                <a:latin typeface="Times New Roman"/>
                <a:cs typeface="Times New Roman"/>
              </a:rPr>
              <a:t>Detected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Silent</a:t>
            </a:r>
            <a:r>
              <a:rPr dirty="0" u="heavy" sz="1800" spc="-3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Cerebral</a:t>
            </a:r>
            <a:r>
              <a:rPr dirty="0" u="heavy" sz="1800" spc="-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Embolism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1800">
                <a:latin typeface="Times New Roman"/>
                <a:cs typeface="Times New Roman"/>
              </a:rPr>
              <a:t>1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3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Days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after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Catheter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Ablation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2742261" y="2644954"/>
            <a:ext cx="7336155" cy="2898775"/>
            <a:chOff x="2742261" y="2644954"/>
            <a:chExt cx="7336155" cy="2898775"/>
          </a:xfrm>
        </p:grpSpPr>
        <p:sp>
          <p:nvSpPr>
            <p:cNvPr id="14" name="object 14" descr=""/>
            <p:cNvSpPr/>
            <p:nvPr/>
          </p:nvSpPr>
          <p:spPr>
            <a:xfrm>
              <a:off x="6903821" y="2649716"/>
              <a:ext cx="3169920" cy="646430"/>
            </a:xfrm>
            <a:custGeom>
              <a:avLst/>
              <a:gdLst/>
              <a:ahLst/>
              <a:cxnLst/>
              <a:rect l="l" t="t" r="r" b="b"/>
              <a:pathLst>
                <a:path w="3169920" h="646429">
                  <a:moveTo>
                    <a:pt x="0" y="0"/>
                  </a:moveTo>
                  <a:lnTo>
                    <a:pt x="3169433" y="0"/>
                  </a:lnTo>
                  <a:lnTo>
                    <a:pt x="3169433" y="646331"/>
                  </a:lnTo>
                  <a:lnTo>
                    <a:pt x="0" y="6463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742261" y="4897135"/>
              <a:ext cx="7214870" cy="646430"/>
            </a:xfrm>
            <a:custGeom>
              <a:avLst/>
              <a:gdLst/>
              <a:ahLst/>
              <a:cxnLst/>
              <a:rect l="l" t="t" r="r" b="b"/>
              <a:pathLst>
                <a:path w="7214870" h="646429">
                  <a:moveTo>
                    <a:pt x="7214509" y="0"/>
                  </a:moveTo>
                  <a:lnTo>
                    <a:pt x="0" y="0"/>
                  </a:lnTo>
                  <a:lnTo>
                    <a:pt x="0" y="646330"/>
                  </a:lnTo>
                  <a:lnTo>
                    <a:pt x="7214509" y="646330"/>
                  </a:lnTo>
                  <a:lnTo>
                    <a:pt x="7214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2742261" y="4897135"/>
            <a:ext cx="7214870" cy="6464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2790825" marR="205740" indent="-2577465">
              <a:lnSpc>
                <a:spcPct val="101099"/>
              </a:lnSpc>
              <a:spcBef>
                <a:spcPts val="245"/>
              </a:spcBef>
            </a:pPr>
            <a:r>
              <a:rPr dirty="0" u="sng" sz="1800" spc="-1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Real-</a:t>
            </a:r>
            <a:r>
              <a:rPr dirty="0" u="sng" sz="180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Time</a:t>
            </a:r>
            <a:r>
              <a:rPr dirty="0" u="sng" sz="1800" spc="-4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1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Microemboli</a:t>
            </a:r>
            <a:r>
              <a:rPr dirty="0" u="sng" sz="1800" spc="-30" b="1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none" sz="1800">
                <a:solidFill>
                  <a:srgbClr val="0D0D0D"/>
                </a:solidFill>
                <a:latin typeface="Times New Roman"/>
                <a:cs typeface="Times New Roman"/>
              </a:rPr>
              <a:t>Monitoring</a:t>
            </a:r>
            <a:r>
              <a:rPr dirty="0" u="none" sz="1800" spc="-3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u="none" sz="1800">
                <a:solidFill>
                  <a:srgbClr val="0D0D0D"/>
                </a:solidFill>
                <a:latin typeface="Times New Roman"/>
                <a:cs typeface="Times New Roman"/>
              </a:rPr>
              <a:t>via</a:t>
            </a:r>
            <a:r>
              <a:rPr dirty="0" u="none" sz="1800" spc="-6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u="none" sz="1800" spc="-10">
                <a:solidFill>
                  <a:srgbClr val="0D0D0D"/>
                </a:solidFill>
                <a:latin typeface="Times New Roman"/>
                <a:cs typeface="Times New Roman"/>
              </a:rPr>
              <a:t>Transcarotid</a:t>
            </a:r>
            <a:r>
              <a:rPr dirty="0" u="none" sz="1800" spc="-3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u="none" sz="1800">
                <a:solidFill>
                  <a:srgbClr val="0D0D0D"/>
                </a:solidFill>
                <a:latin typeface="Times New Roman"/>
                <a:cs typeface="Times New Roman"/>
              </a:rPr>
              <a:t>Echography</a:t>
            </a:r>
            <a:r>
              <a:rPr dirty="0" u="none" sz="1800" spc="-25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u="none" sz="1800" spc="-10">
                <a:latin typeface="Times New Roman"/>
                <a:cs typeface="Times New Roman"/>
              </a:rPr>
              <a:t>during </a:t>
            </a:r>
            <a:r>
              <a:rPr dirty="0" u="none" sz="1800">
                <a:latin typeface="Times New Roman"/>
                <a:cs typeface="Times New Roman"/>
              </a:rPr>
              <a:t>Catheter</a:t>
            </a:r>
            <a:r>
              <a:rPr dirty="0" u="none" sz="1800" spc="-55">
                <a:latin typeface="Times New Roman"/>
                <a:cs typeface="Times New Roman"/>
              </a:rPr>
              <a:t> </a:t>
            </a:r>
            <a:r>
              <a:rPr dirty="0" u="none" sz="1800" spc="-10">
                <a:latin typeface="Times New Roman"/>
                <a:cs typeface="Times New Roman"/>
              </a:rPr>
              <a:t>Ablation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012506" y="280923"/>
            <a:ext cx="7028815" cy="435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258445">
              <a:lnSpc>
                <a:spcPts val="1964"/>
              </a:lnSpc>
            </a:pPr>
            <a:r>
              <a:rPr dirty="0" sz="1800">
                <a:latin typeface="Times New Roman"/>
                <a:cs typeface="Times New Roman"/>
              </a:rPr>
              <a:t>Patients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with</a:t>
            </a:r>
            <a:r>
              <a:rPr dirty="0" sz="1800" spc="-1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Atrial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Fibrillation</a:t>
            </a:r>
            <a:endParaRPr sz="1800">
              <a:latin typeface="Times New Roman"/>
              <a:cs typeface="Times New Roman"/>
            </a:endParaRPr>
          </a:p>
          <a:p>
            <a:pPr algn="ctr" marL="2491105" marR="2782570" indent="28575">
              <a:lnSpc>
                <a:spcPts val="6480"/>
              </a:lnSpc>
              <a:spcBef>
                <a:spcPts val="20"/>
              </a:spcBef>
            </a:pPr>
            <a:r>
              <a:rPr dirty="0" sz="1800">
                <a:latin typeface="Times New Roman"/>
                <a:cs typeface="Times New Roman"/>
              </a:rPr>
              <a:t>Informed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Consent </a:t>
            </a:r>
            <a:r>
              <a:rPr dirty="0" sz="1800">
                <a:latin typeface="Times New Roman"/>
                <a:cs typeface="Times New Roman"/>
              </a:rPr>
              <a:t>Randomization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1:1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45"/>
              </a:spcBef>
            </a:pPr>
            <a:endParaRPr sz="1800">
              <a:latin typeface="Times New Roman"/>
              <a:cs typeface="Times New Roman"/>
            </a:endParaRPr>
          </a:p>
          <a:p>
            <a:pPr marL="942975" marR="71120" indent="-943610">
              <a:lnSpc>
                <a:spcPct val="102200"/>
              </a:lnSpc>
              <a:tabLst>
                <a:tab pos="4002404" algn="l"/>
                <a:tab pos="5104765" algn="l"/>
              </a:tabLst>
            </a:pPr>
            <a:r>
              <a:rPr dirty="0" sz="1800" spc="-10">
                <a:latin typeface="Times New Roman"/>
                <a:cs typeface="Times New Roman"/>
              </a:rPr>
              <a:t>Cryoballoon</a:t>
            </a:r>
            <a:r>
              <a:rPr dirty="0" sz="1800" spc="-9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Ablation</a:t>
            </a:r>
            <a:r>
              <a:rPr dirty="0" sz="1800" spc="2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Group</a:t>
            </a:r>
            <a:r>
              <a:rPr dirty="0" sz="1800">
                <a:latin typeface="Times New Roman"/>
                <a:cs typeface="Times New Roman"/>
              </a:rPr>
              <a:t>	</a:t>
            </a:r>
            <a:r>
              <a:rPr dirty="0" sz="1800" spc="-10">
                <a:latin typeface="Times New Roman"/>
                <a:cs typeface="Times New Roman"/>
              </a:rPr>
              <a:t>Radiofrequency</a:t>
            </a:r>
            <a:r>
              <a:rPr dirty="0" sz="1800" spc="-9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Ablation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Group </a:t>
            </a:r>
            <a:r>
              <a:rPr dirty="0" sz="1800">
                <a:latin typeface="Times New Roman"/>
                <a:cs typeface="Times New Roman"/>
              </a:rPr>
              <a:t>N =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115</a:t>
            </a:r>
            <a:r>
              <a:rPr dirty="0" sz="1800">
                <a:latin typeface="Times New Roman"/>
                <a:cs typeface="Times New Roman"/>
              </a:rPr>
              <a:t>		N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=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115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1800">
              <a:latin typeface="Times New Roman"/>
              <a:cs typeface="Times New Roman"/>
            </a:endParaRPr>
          </a:p>
          <a:p>
            <a:pPr marL="5294630">
              <a:lnSpc>
                <a:spcPct val="100000"/>
              </a:lnSpc>
            </a:pPr>
            <a:r>
              <a:rPr dirty="0" sz="1800" spc="-10">
                <a:latin typeface="Times New Roman"/>
                <a:cs typeface="Times New Roman"/>
              </a:rPr>
              <a:t>Withdrew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consent,</a:t>
            </a:r>
            <a:endParaRPr sz="1800">
              <a:latin typeface="Times New Roman"/>
              <a:cs typeface="Times New Roman"/>
            </a:endParaRPr>
          </a:p>
          <a:p>
            <a:pPr marL="5294630">
              <a:lnSpc>
                <a:spcPct val="101099"/>
              </a:lnSpc>
              <a:spcBef>
                <a:spcPts val="1920"/>
              </a:spcBef>
            </a:pPr>
            <a:r>
              <a:rPr dirty="0" sz="1800">
                <a:latin typeface="Times New Roman"/>
                <a:cs typeface="Times New Roman"/>
              </a:rPr>
              <a:t>No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Evaluation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of </a:t>
            </a:r>
            <a:r>
              <a:rPr dirty="0" sz="1800">
                <a:latin typeface="Times New Roman"/>
                <a:cs typeface="Times New Roman"/>
              </a:rPr>
              <a:t>due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to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</a:t>
            </a:r>
            <a:r>
              <a:rPr dirty="0" sz="1800" spc="-10">
                <a:latin typeface="Times New Roman"/>
                <a:cs typeface="Times New Roman"/>
              </a:rPr>
              <a:t> Complicat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32929" y="5056123"/>
            <a:ext cx="18865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Secondary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Endpoint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8210974" y="3522563"/>
            <a:ext cx="3474720" cy="1176020"/>
            <a:chOff x="8210974" y="3522563"/>
            <a:chExt cx="3474720" cy="1176020"/>
          </a:xfrm>
        </p:grpSpPr>
        <p:sp>
          <p:nvSpPr>
            <p:cNvPr id="20" name="object 20" descr=""/>
            <p:cNvSpPr/>
            <p:nvPr/>
          </p:nvSpPr>
          <p:spPr>
            <a:xfrm>
              <a:off x="8215737" y="4047085"/>
              <a:ext cx="3465195" cy="646430"/>
            </a:xfrm>
            <a:custGeom>
              <a:avLst/>
              <a:gdLst/>
              <a:ahLst/>
              <a:cxnLst/>
              <a:rect l="l" t="t" r="r" b="b"/>
              <a:pathLst>
                <a:path w="3465195" h="646429">
                  <a:moveTo>
                    <a:pt x="0" y="0"/>
                  </a:moveTo>
                  <a:lnTo>
                    <a:pt x="3464723" y="0"/>
                  </a:lnTo>
                  <a:lnTo>
                    <a:pt x="3464723" y="646331"/>
                  </a:lnTo>
                  <a:lnTo>
                    <a:pt x="0" y="6463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215736" y="3527325"/>
              <a:ext cx="3465195" cy="369570"/>
            </a:xfrm>
            <a:custGeom>
              <a:avLst/>
              <a:gdLst/>
              <a:ahLst/>
              <a:cxnLst/>
              <a:rect l="l" t="t" r="r" b="b"/>
              <a:pathLst>
                <a:path w="3465195" h="369570">
                  <a:moveTo>
                    <a:pt x="0" y="0"/>
                  </a:moveTo>
                  <a:lnTo>
                    <a:pt x="3464715" y="0"/>
                  </a:lnTo>
                  <a:lnTo>
                    <a:pt x="3464715" y="369332"/>
                  </a:lnTo>
                  <a:lnTo>
                    <a:pt x="0" y="3693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9926475" y="3547364"/>
            <a:ext cx="1625600" cy="1098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557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N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=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5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 marL="114300" marR="5080" indent="-102235">
              <a:lnSpc>
                <a:spcPct val="101099"/>
              </a:lnSpc>
              <a:spcBef>
                <a:spcPts val="1920"/>
              </a:spcBef>
            </a:pPr>
            <a:r>
              <a:rPr dirty="0" sz="1800" spc="-10">
                <a:latin typeface="Times New Roman"/>
                <a:cs typeface="Times New Roman"/>
              </a:rPr>
              <a:t>MRI/Echography </a:t>
            </a:r>
            <a:r>
              <a:rPr dirty="0" sz="1800">
                <a:latin typeface="Times New Roman"/>
                <a:cs typeface="Times New Roman"/>
              </a:rPr>
              <a:t>ion,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 =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5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2459027" y="18374"/>
            <a:ext cx="7603490" cy="4862830"/>
            <a:chOff x="2459027" y="18374"/>
            <a:chExt cx="7603490" cy="4862830"/>
          </a:xfrm>
        </p:grpSpPr>
        <p:sp>
          <p:nvSpPr>
            <p:cNvPr id="24" name="object 24" descr=""/>
            <p:cNvSpPr/>
            <p:nvPr/>
          </p:nvSpPr>
          <p:spPr>
            <a:xfrm>
              <a:off x="2465377" y="24724"/>
              <a:ext cx="7590790" cy="4850130"/>
            </a:xfrm>
            <a:custGeom>
              <a:avLst/>
              <a:gdLst/>
              <a:ahLst/>
              <a:cxnLst/>
              <a:rect l="l" t="t" r="r" b="b"/>
              <a:pathLst>
                <a:path w="7590790" h="4850130">
                  <a:moveTo>
                    <a:pt x="7590252" y="0"/>
                  </a:moveTo>
                  <a:lnTo>
                    <a:pt x="0" y="0"/>
                  </a:lnTo>
                  <a:lnTo>
                    <a:pt x="0" y="4850067"/>
                  </a:lnTo>
                  <a:lnTo>
                    <a:pt x="7590252" y="4850067"/>
                  </a:lnTo>
                  <a:lnTo>
                    <a:pt x="75902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465377" y="24724"/>
              <a:ext cx="7590790" cy="4850130"/>
            </a:xfrm>
            <a:custGeom>
              <a:avLst/>
              <a:gdLst/>
              <a:ahLst/>
              <a:cxnLst/>
              <a:rect l="l" t="t" r="r" b="b"/>
              <a:pathLst>
                <a:path w="7590790" h="4850130">
                  <a:moveTo>
                    <a:pt x="0" y="0"/>
                  </a:moveTo>
                  <a:lnTo>
                    <a:pt x="7590254" y="0"/>
                  </a:lnTo>
                  <a:lnTo>
                    <a:pt x="7590254" y="4850068"/>
                  </a:lnTo>
                  <a:lnTo>
                    <a:pt x="0" y="485006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7188" y="644817"/>
              <a:ext cx="1409040" cy="1991667"/>
            </a:xfrm>
            <a:prstGeom prst="rect">
              <a:avLst/>
            </a:prstGeom>
          </p:spPr>
        </p:pic>
      </p:grpSp>
      <p:pic>
        <p:nvPicPr>
          <p:cNvPr id="27" name="object 2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0816" y="2716577"/>
            <a:ext cx="2110099" cy="879574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90756" y="24724"/>
            <a:ext cx="3967356" cy="2346490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90756" y="2565193"/>
            <a:ext cx="3963484" cy="22848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7871" y="3211068"/>
            <a:ext cx="122364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 b="0">
                <a:solidFill>
                  <a:srgbClr val="FFFFFF"/>
                </a:solidFill>
                <a:latin typeface="Times New Roman"/>
                <a:cs typeface="Times New Roman"/>
              </a:rPr>
              <a:t>Results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2425319" y="454079"/>
          <a:ext cx="8595360" cy="5897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7185"/>
                <a:gridCol w="1433194"/>
                <a:gridCol w="2098040"/>
                <a:gridCol w="2098040"/>
              </a:tblGrid>
              <a:tr h="245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Available</a:t>
                      </a:r>
                      <a:r>
                        <a:rPr dirty="0" sz="1100" spc="-4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  <a:tabLst>
                          <a:tab pos="687705" algn="l"/>
                        </a:tabLst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CB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group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	(N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115)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09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  <a:tabLst>
                          <a:tab pos="671830" algn="l"/>
                        </a:tabLst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RF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group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	(N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114)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09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Age,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222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Bef>
                          <a:spcPts val="409"/>
                        </a:spcBef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229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Bef>
                          <a:spcPts val="409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69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(61-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77)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Bef>
                          <a:spcPts val="409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68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(60-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74)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Female,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229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33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(28.7)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37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(32.5)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AF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type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425"/>
                        </a:spcBef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229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Paroxysmal</a:t>
                      </a:r>
                      <a:r>
                        <a:rPr dirty="0" sz="1100" spc="-7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AF,</a:t>
                      </a:r>
                      <a:r>
                        <a:rPr dirty="0" sz="1100" spc="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Bef>
                          <a:spcPts val="409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80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(69.6)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Bef>
                          <a:spcPts val="409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80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(70.2)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Persistent</a:t>
                      </a:r>
                      <a:r>
                        <a:rPr dirty="0" sz="1100" spc="-6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AF,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Bef>
                          <a:spcPts val="41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20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(17.4)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Bef>
                          <a:spcPts val="41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22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(19.3)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Long-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standing</a:t>
                      </a:r>
                      <a:r>
                        <a:rPr dirty="0" sz="1100" spc="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persistent</a:t>
                      </a:r>
                      <a:r>
                        <a:rPr dirty="0" sz="1100" spc="-6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AF,</a:t>
                      </a:r>
                      <a:r>
                        <a:rPr dirty="0" sz="1100" spc="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42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15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(13.0)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42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12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(10.5)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Hypertension,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5"/>
                        </a:spcBef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229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71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(61.7)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66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(57.9)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Diabetes</a:t>
                      </a:r>
                      <a:r>
                        <a:rPr dirty="0" sz="1100" spc="-3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mellitus,</a:t>
                      </a:r>
                      <a:r>
                        <a:rPr dirty="0" sz="11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(%)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Bef>
                          <a:spcPts val="414"/>
                        </a:spcBef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229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7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Bef>
                          <a:spcPts val="414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21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(18.3)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7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Bef>
                          <a:spcPts val="414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13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(11.4)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7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Stroke/TIA,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229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10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(8.7)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(2.6)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Structural</a:t>
                      </a:r>
                      <a:r>
                        <a:rPr dirty="0" sz="11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heart</a:t>
                      </a:r>
                      <a:r>
                        <a:rPr dirty="0" sz="1100" spc="-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disease,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425"/>
                        </a:spcBef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229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42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15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(13.0)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42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10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(8.8)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Congestive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heart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failure,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Bef>
                          <a:spcPts val="409"/>
                        </a:spcBef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228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Bef>
                          <a:spcPts val="409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16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(14.0)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Bef>
                          <a:spcPts val="409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14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(12.3)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Vascular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disease,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Bef>
                          <a:spcPts val="415"/>
                        </a:spcBef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229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Bef>
                          <a:spcPts val="41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15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(13.0)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Bef>
                          <a:spcPts val="41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8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(7.0)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CHADS</a:t>
                      </a:r>
                      <a:r>
                        <a:rPr dirty="0" baseline="-15873" sz="105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baseline="-15873" sz="1050" spc="127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score,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Median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(IQR)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7465">
                        <a:lnSpc>
                          <a:spcPts val="1410"/>
                        </a:lnSpc>
                        <a:spcBef>
                          <a:spcPts val="425"/>
                        </a:spcBef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228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42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(0-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2)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42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(0-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2)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CHA</a:t>
                      </a:r>
                      <a:r>
                        <a:rPr dirty="0" baseline="-15873" sz="105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DS</a:t>
                      </a:r>
                      <a:r>
                        <a:rPr dirty="0" baseline="-15873" sz="105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100" spc="-4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VASc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score,</a:t>
                      </a:r>
                      <a:r>
                        <a:rPr dirty="0" sz="1100" spc="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Median</a:t>
                      </a:r>
                      <a:r>
                        <a:rPr dirty="0" sz="1100" spc="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(IQR)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7465">
                        <a:lnSpc>
                          <a:spcPts val="1430"/>
                        </a:lnSpc>
                        <a:spcBef>
                          <a:spcPts val="405"/>
                        </a:spcBef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228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(1-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4)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(1-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3)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dirty="0" sz="1100" spc="-5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diameter,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3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Bef>
                          <a:spcPts val="415"/>
                        </a:spcBef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229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Bef>
                          <a:spcPts val="41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39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(35-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43)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Bef>
                          <a:spcPts val="41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40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(36-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44)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-6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LV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ejection</a:t>
                      </a:r>
                      <a:r>
                        <a:rPr dirty="0" sz="1100" spc="-3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fraction,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228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62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(55-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65)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61</a:t>
                      </a:r>
                      <a:r>
                        <a:rPr dirty="0" sz="12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(56-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66)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Anticoagulation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  <a:spcBef>
                          <a:spcPts val="430"/>
                        </a:spcBef>
                      </a:pP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229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Dabigatran,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Bef>
                          <a:spcPts val="409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7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(6.1)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Bef>
                          <a:spcPts val="409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10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(8.8)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Rivaroxaban,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20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(17.4)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20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(17.5)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Apixaban,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42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41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(35.7)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42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31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(27.2)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Edoxaban,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Bef>
                          <a:spcPts val="409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41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(35.7)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Bef>
                          <a:spcPts val="409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52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(45.6)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Warfarin,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Bef>
                          <a:spcPts val="41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(3.5)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  <a:spcBef>
                          <a:spcPts val="415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(0.9)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None,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(%)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(1.7)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Bef>
                          <a:spcPts val="42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(0.0)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sp>
        <p:nvSpPr>
          <p:cNvPr id="3" name="object 3" descr=""/>
          <p:cNvSpPr txBox="1"/>
          <p:nvPr/>
        </p:nvSpPr>
        <p:spPr>
          <a:xfrm>
            <a:off x="212554" y="121411"/>
            <a:ext cx="22675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Patient</a:t>
            </a:r>
            <a:r>
              <a:rPr dirty="0" sz="1800" spc="-5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Characteristics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2024-04-08T15:26:34Z</dcterms:created>
  <dcterms:modified xsi:type="dcterms:W3CDTF">2024-04-08T15:26:34Z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2024-04-05T00:00:00Z</vt:filetime>
  </property>
  <property fmtid="{D5CDD505-2E9C-101B-9397-08002B2CF9AE}" pid="3" name="LastSaved">
    <vt:filetime>2024-04-08T00:00:00Z</vt:filetime>
  </property>
  <property fmtid="{D5CDD505-2E9C-101B-9397-08002B2CF9AE}" pid="4" name="Producer">
    <vt:lpwstr>macOS Version 13.2.1 (Build 22D68) Quartz PDFContext</vt:lpwstr>
  </property>
</Properties>
</file>