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7"/>
  </p:notesMasterIdLst>
  <p:sldIdLst>
    <p:sldId id="256" r:id="rId3"/>
    <p:sldId id="257" r:id="rId4"/>
    <p:sldId id="266" r:id="rId5"/>
    <p:sldId id="259" r:id="rId6"/>
    <p:sldId id="260" r:id="rId7"/>
    <p:sldId id="280" r:id="rId8"/>
    <p:sldId id="271" r:id="rId9"/>
    <p:sldId id="262" r:id="rId10"/>
    <p:sldId id="273" r:id="rId11"/>
    <p:sldId id="274" r:id="rId12"/>
    <p:sldId id="276" r:id="rId13"/>
    <p:sldId id="278" r:id="rId14"/>
    <p:sldId id="279" r:id="rId15"/>
    <p:sldId id="26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2"/>
  </p:normalViewPr>
  <p:slideViewPr>
    <p:cSldViewPr>
      <p:cViewPr>
        <p:scale>
          <a:sx n="66" d="100"/>
          <a:sy n="66" d="100"/>
        </p:scale>
        <p:origin x="-2298" y="-9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779D7-DC14-427B-AF69-0AFA79B5A349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F5AF90-BE98-4227-8653-78E833FF1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36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Through </a:t>
            </a:r>
            <a:r>
              <a:rPr lang="nl-NL" dirty="0" err="1" smtClean="0"/>
              <a:t>diagnostic</a:t>
            </a:r>
            <a:r>
              <a:rPr lang="nl-NL" dirty="0" smtClean="0"/>
              <a:t> MP</a:t>
            </a:r>
            <a:r>
              <a:rPr lang="nl-NL" baseline="0" dirty="0" smtClean="0"/>
              <a:t> </a:t>
            </a:r>
            <a:r>
              <a:rPr lang="nl-NL" dirty="0" smtClean="0"/>
              <a:t>6F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5AF90-BE98-4227-8653-78E833FF14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73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To</a:t>
            </a:r>
            <a:r>
              <a:rPr lang="nl-NL" dirty="0" smtClean="0"/>
              <a:t> exchange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sheathless</a:t>
            </a:r>
            <a:r>
              <a:rPr lang="nl-NL" dirty="0" smtClean="0"/>
              <a:t> 7,5F JR4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5AF90-BE98-4227-8653-78E833FF14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21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Plug</a:t>
            </a:r>
            <a:r>
              <a:rPr lang="nl-NL" baseline="0" dirty="0" smtClean="0"/>
              <a:t> positioning </a:t>
            </a:r>
            <a:r>
              <a:rPr lang="nl-NL" baseline="0" dirty="0" err="1" smtClean="0"/>
              <a:t>through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sheathless</a:t>
            </a:r>
            <a:r>
              <a:rPr lang="nl-NL" baseline="0" dirty="0" smtClean="0"/>
              <a:t> 7,5F guide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5AF90-BE98-4227-8653-78E833FF14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89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Title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Name </a:t>
            </a:r>
          </a:p>
          <a:p>
            <a:r>
              <a:rPr lang="en-US" dirty="0" smtClean="0"/>
              <a:t>Affiliation </a:t>
            </a:r>
          </a:p>
          <a:p>
            <a:r>
              <a:rPr lang="en-US" dirty="0" smtClean="0"/>
              <a:t>Twitter handle @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3124200" y="62642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Twitter account @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Title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Name</a:t>
            </a:r>
          </a:p>
          <a:p>
            <a:r>
              <a:rPr lang="en-US" dirty="0" smtClean="0"/>
              <a:t>Affiliation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27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EKG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09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40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07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38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3900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667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Clinical presentation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Clinical Presentation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14D02-CC6A-4E13-8063-E7D2D92DA659}" type="datetimeFigureOut">
              <a:rPr lang="en-US" smtClean="0"/>
              <a:pPr/>
              <a:t>12/15/2016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73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Clinical Presentation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14D02-CC6A-4E13-8063-E7D2D92DA659}" type="datetimeFigureOut">
              <a:rPr lang="en-US" smtClean="0"/>
              <a:pPr/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5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wmv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Coronary Tools and Tricks to Treat </a:t>
            </a:r>
            <a:r>
              <a:rPr lang="en-US" sz="4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4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aravalvular</a:t>
            </a:r>
            <a:r>
              <a:rPr lang="en-US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US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eak 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3600" b="1" u="sng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Nahid</a:t>
            </a:r>
            <a:r>
              <a:rPr lang="en-US" sz="3600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 Faquir</a:t>
            </a:r>
            <a:r>
              <a:rPr lang="en-US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Anne-Marie Maugenest, </a:t>
            </a:r>
          </a:p>
          <a:p>
            <a:r>
              <a:rPr lang="en-US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Mihai </a:t>
            </a:r>
            <a:r>
              <a:rPr lang="en-US" sz="36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Strachinaru</a:t>
            </a:r>
            <a:r>
              <a:rPr lang="en-US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Peter PT de Jaegere, </a:t>
            </a:r>
          </a:p>
          <a:p>
            <a:r>
              <a:rPr lang="en-US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Nicolas M van </a:t>
            </a:r>
            <a:r>
              <a:rPr lang="en-US" sz="36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Mieghem</a:t>
            </a:r>
            <a:endParaRPr lang="en-US" sz="36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NL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Erasmus University </a:t>
            </a:r>
            <a:r>
              <a:rPr lang="nl-NL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Medical</a:t>
            </a:r>
            <a:r>
              <a:rPr lang="nl-NL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Center, </a:t>
            </a:r>
          </a:p>
          <a:p>
            <a:r>
              <a:rPr lang="nl-NL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Rotterdam, The Netherlands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Nahid5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36.3246"/>
                </p14:media>
              </p:ext>
            </p:extLst>
          </p:nvPr>
        </p:nvPicPr>
        <p:blipFill rotWithShape="1">
          <a:blip r:embed="rId5"/>
          <a:srcRect l="9239" t="9869" r="9020" b="9317"/>
          <a:stretch/>
        </p:blipFill>
        <p:spPr>
          <a:xfrm>
            <a:off x="2281142" y="1413830"/>
            <a:ext cx="4581717" cy="452977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Introducing pre-shaped Safari guide wire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28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Nahid8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684" t="15431" r="21542" b="15618"/>
          <a:stretch/>
        </p:blipFill>
        <p:spPr>
          <a:xfrm>
            <a:off x="2299853" y="1452908"/>
            <a:ext cx="4544294" cy="449069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AV-Plug positioning through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sheathless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catheter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92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Nahid9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610" t="15060" r="19865" b="15248"/>
          <a:stretch/>
        </p:blipFill>
        <p:spPr>
          <a:xfrm>
            <a:off x="2297269" y="1447800"/>
            <a:ext cx="4549462" cy="449579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Final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angio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7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TEE - post AV-Plug implantation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NahidCase6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824"/>
          <a:stretch/>
        </p:blipFill>
        <p:spPr>
          <a:xfrm>
            <a:off x="1007029" y="1144317"/>
            <a:ext cx="7129943" cy="479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4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Take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ome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essages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Coronary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wires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simplify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crossing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paravalvular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leak</a:t>
            </a:r>
            <a:endParaRPr lang="nl-NL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nl-NL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Coronary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balloons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additional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support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help advance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catheters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challenging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(serpentine) PVL</a:t>
            </a:r>
          </a:p>
          <a:p>
            <a:pPr>
              <a:buFont typeface="Wingdings" panose="05000000000000000000" pitchFamily="2" charset="2"/>
              <a:buChar char="Ø"/>
            </a:pPr>
            <a:endParaRPr lang="nl-NL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Sheathless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7,5F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guiding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catheters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excellent platforms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deliver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plugs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PVL</a:t>
            </a:r>
          </a:p>
          <a:p>
            <a:pPr>
              <a:buFont typeface="Wingdings" panose="05000000000000000000" pitchFamily="2" charset="2"/>
              <a:buChar char="Ø"/>
            </a:pPr>
            <a:endParaRPr lang="nl-NL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nl-NL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11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143000"/>
            <a:ext cx="7239000" cy="4191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Nahid</a:t>
            </a: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 El Faquir, MD</a:t>
            </a:r>
            <a:endParaRPr 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TradeGothic" pitchFamily="2" charset="0"/>
            </a:endParaRPr>
          </a:p>
          <a:p>
            <a:pPr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 </a:t>
            </a:r>
          </a:p>
          <a:p>
            <a:pPr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I have no relevant financial relationships </a:t>
            </a:r>
          </a:p>
          <a:p>
            <a:pPr>
              <a:buNone/>
            </a:pPr>
            <a:endParaRPr lang="en-US" sz="2000" dirty="0">
              <a:solidFill>
                <a:schemeClr val="tx2"/>
              </a:solidFill>
              <a:latin typeface="TradeGothic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objectives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illustrate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coronary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tools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tricks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paravalvular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leak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closure</a:t>
            </a:r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Clinical Presentation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57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old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Medical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history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nl-NL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1981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Hodgkin’s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Lymphoma</a:t>
            </a:r>
            <a:endParaRPr lang="nl-NL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09-2016 Severe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aortic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stenosis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457200" lvl="1" indent="0">
              <a:buNone/>
            </a:pP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SAVR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Mechanical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prosthesis 25mm</a:t>
            </a:r>
            <a:endParaRPr lang="nl-NL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lvl="1"/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NYHA III</a:t>
            </a:r>
          </a:p>
          <a:p>
            <a:pPr lvl="1"/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Holodiastolic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murmur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parasternal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left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ICS 3</a:t>
            </a:r>
          </a:p>
          <a:p>
            <a:pPr lvl="1"/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Normal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kidney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function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mild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hemolysis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anemia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Hb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6,9 </a:t>
            </a:r>
            <a:r>
              <a:rPr lang="nl-NL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mmol</a:t>
            </a:r>
            <a:r>
              <a:rPr lang="nl-N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/L)</a:t>
            </a:r>
          </a:p>
        </p:txBody>
      </p:sp>
    </p:spTree>
    <p:extLst>
      <p:ext uri="{BB962C8B-B14F-4D97-AF65-F5344CB8AC3E}">
        <p14:creationId xmlns:p14="http://schemas.microsoft.com/office/powerpoint/2010/main" val="207236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EKG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54" y="1166019"/>
            <a:ext cx="711949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20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TEE - PVL after SAVR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NahidCase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0172"/>
          <a:stretch/>
        </p:blipFill>
        <p:spPr>
          <a:xfrm>
            <a:off x="992991" y="1121146"/>
            <a:ext cx="7158018" cy="4822454"/>
          </a:xfrm>
          <a:prstGeom prst="rect">
            <a:avLst/>
          </a:prstGeom>
        </p:spPr>
      </p:pic>
      <p:sp>
        <p:nvSpPr>
          <p:cNvPr id="7" name="PIJL-OMLAAG 6"/>
          <p:cNvSpPr/>
          <p:nvPr/>
        </p:nvSpPr>
        <p:spPr>
          <a:xfrm>
            <a:off x="3005959" y="2895601"/>
            <a:ext cx="304800" cy="470786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840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 –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Periprosthetic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PVL space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Na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86.7542"/>
                </p14:media>
              </p:ext>
            </p:extLst>
          </p:nvPr>
        </p:nvPicPr>
        <p:blipFill rotWithShape="1">
          <a:blip r:embed="rId4"/>
          <a:srcRect l="20861" t="16723" r="22434" b="29461"/>
          <a:stretch>
            <a:fillRect/>
          </a:stretch>
        </p:blipFill>
        <p:spPr>
          <a:xfrm>
            <a:off x="2475967" y="1295401"/>
            <a:ext cx="4192066" cy="4648199"/>
          </a:xfrm>
        </p:spPr>
      </p:pic>
    </p:spTree>
    <p:extLst>
      <p:ext uri="{BB962C8B-B14F-4D97-AF65-F5344CB8AC3E}">
        <p14:creationId xmlns:p14="http://schemas.microsoft.com/office/powerpoint/2010/main" val="170420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Diagnostic 6F MP catheter &amp; coronary wire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h3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6.6109"/>
                </p14:media>
              </p:ext>
            </p:extLst>
          </p:nvPr>
        </p:nvPicPr>
        <p:blipFill rotWithShape="1">
          <a:blip r:embed="rId4"/>
          <a:srcRect l="9890" t="10468" r="9338" b="9752"/>
          <a:stretch/>
        </p:blipFill>
        <p:spPr>
          <a:xfrm>
            <a:off x="2201739" y="1261285"/>
            <a:ext cx="4740522" cy="468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7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Coronary balloon facilitated PVL crossing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Nahid4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23.7231"/>
                </p14:media>
              </p:ext>
            </p:extLst>
          </p:nvPr>
        </p:nvPicPr>
        <p:blipFill rotWithShape="1">
          <a:blip r:embed="rId5"/>
          <a:srcRect l="9425" t="9500" r="9019" b="9686"/>
          <a:stretch/>
        </p:blipFill>
        <p:spPr>
          <a:xfrm>
            <a:off x="2209363" y="1261284"/>
            <a:ext cx="4725274" cy="468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0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599</TotalTime>
  <Words>196</Words>
  <Application>Microsoft Office PowerPoint</Application>
  <PresentationFormat>On-screen Show (4:3)</PresentationFormat>
  <Paragraphs>42</Paragraphs>
  <Slides>14</Slides>
  <Notes>3</Notes>
  <HiddenSlides>0</HiddenSlides>
  <MMClips>8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1_Office Theme</vt:lpstr>
      <vt:lpstr>Coronary Tools and Tricks to Treat Paravalvular Leak </vt:lpstr>
      <vt:lpstr>PowerPoint Presentation</vt:lpstr>
      <vt:lpstr>Learning objectives</vt:lpstr>
      <vt:lpstr>Clinical Presentation </vt:lpstr>
      <vt:lpstr>EKG</vt:lpstr>
      <vt:lpstr>TEE - PVL after SAVR</vt:lpstr>
      <vt:lpstr>CT – Periprosthetic PVL space </vt:lpstr>
      <vt:lpstr>Diagnostic 6F MP catheter &amp; coronary wire </vt:lpstr>
      <vt:lpstr>Coronary balloon facilitated PVL crossing</vt:lpstr>
      <vt:lpstr>Introducing pre-shaped Safari guide wire</vt:lpstr>
      <vt:lpstr>AV-Plug positioning through sheathless catheter </vt:lpstr>
      <vt:lpstr>Final angio</vt:lpstr>
      <vt:lpstr>TEE - post AV-Plug implantation</vt:lpstr>
      <vt:lpstr>Take Home Messages </vt:lpstr>
    </vt:vector>
  </TitlesOfParts>
  <Company>MedStar Health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vxm133</dc:creator>
  <cp:lastModifiedBy>N. El Faquir</cp:lastModifiedBy>
  <cp:revision>71</cp:revision>
  <dcterms:created xsi:type="dcterms:W3CDTF">2015-01-08T17:01:57Z</dcterms:created>
  <dcterms:modified xsi:type="dcterms:W3CDTF">2016-12-15T18:17:09Z</dcterms:modified>
</cp:coreProperties>
</file>