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</p:sldMasterIdLst>
  <p:notesMasterIdLst>
    <p:notesMasterId r:id="rId31"/>
  </p:notesMasterIdLst>
  <p:sldIdLst>
    <p:sldId id="257" r:id="rId3"/>
    <p:sldId id="350" r:id="rId4"/>
    <p:sldId id="293" r:id="rId5"/>
    <p:sldId id="294" r:id="rId6"/>
    <p:sldId id="295" r:id="rId7"/>
    <p:sldId id="296" r:id="rId8"/>
    <p:sldId id="298" r:id="rId9"/>
    <p:sldId id="299" r:id="rId10"/>
    <p:sldId id="302" r:id="rId11"/>
    <p:sldId id="343" r:id="rId12"/>
    <p:sldId id="309" r:id="rId13"/>
    <p:sldId id="313" r:id="rId14"/>
    <p:sldId id="345" r:id="rId15"/>
    <p:sldId id="346" r:id="rId16"/>
    <p:sldId id="347" r:id="rId17"/>
    <p:sldId id="348" r:id="rId18"/>
    <p:sldId id="349" r:id="rId19"/>
    <p:sldId id="314" r:id="rId20"/>
    <p:sldId id="316" r:id="rId21"/>
    <p:sldId id="317" r:id="rId22"/>
    <p:sldId id="318" r:id="rId23"/>
    <p:sldId id="322" r:id="rId24"/>
    <p:sldId id="323" r:id="rId25"/>
    <p:sldId id="324" r:id="rId26"/>
    <p:sldId id="327" r:id="rId27"/>
    <p:sldId id="328" r:id="rId28"/>
    <p:sldId id="330" r:id="rId29"/>
    <p:sldId id="331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28">
          <p15:clr>
            <a:srgbClr val="A4A3A4"/>
          </p15:clr>
        </p15:guide>
        <p15:guide id="3" pos="2880">
          <p15:clr>
            <a:srgbClr val="A4A3A4"/>
          </p15:clr>
        </p15:guide>
        <p15:guide id="4" pos="334">
          <p15:clr>
            <a:srgbClr val="A4A3A4"/>
          </p15:clr>
        </p15:guide>
        <p15:guide id="5" pos="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3DCCDE-FF53-45B4-A8DE-54518BC9AD90}" v="4" dt="2019-02-27T21:33:53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4516" autoAdjust="0"/>
  </p:normalViewPr>
  <p:slideViewPr>
    <p:cSldViewPr snapToGrid="0">
      <p:cViewPr varScale="1">
        <p:scale>
          <a:sx n="115" d="100"/>
          <a:sy n="115" d="100"/>
        </p:scale>
        <p:origin x="864" y="102"/>
      </p:cViewPr>
      <p:guideLst>
        <p:guide orient="horz" pos="2160"/>
        <p:guide orient="horz" pos="228"/>
        <p:guide pos="2880"/>
        <p:guide pos="334"/>
        <p:guide pos="9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Hergenrother" userId="6e8394f1-8db2-4c7f-a10b-7fc82660e39e" providerId="ADAL" clId="{663DCCDE-FF53-45B4-A8DE-54518BC9AD90}"/>
    <pc:docChg chg="modSld">
      <pc:chgData name="Allison Hergenrother" userId="6e8394f1-8db2-4c7f-a10b-7fc82660e39e" providerId="ADAL" clId="{663DCCDE-FF53-45B4-A8DE-54518BC9AD90}" dt="2019-02-27T21:35:08.587" v="70" actId="14100"/>
      <pc:docMkLst>
        <pc:docMk/>
      </pc:docMkLst>
      <pc:sldChg chg="modSp">
        <pc:chgData name="Allison Hergenrother" userId="6e8394f1-8db2-4c7f-a10b-7fc82660e39e" providerId="ADAL" clId="{663DCCDE-FF53-45B4-A8DE-54518BC9AD90}" dt="2019-02-27T21:31:25.580" v="2" actId="2085"/>
        <pc:sldMkLst>
          <pc:docMk/>
          <pc:sldMk cId="2921588609" sldId="294"/>
        </pc:sldMkLst>
        <pc:spChg chg="mod">
          <ac:chgData name="Allison Hergenrother" userId="6e8394f1-8db2-4c7f-a10b-7fc82660e39e" providerId="ADAL" clId="{663DCCDE-FF53-45B4-A8DE-54518BC9AD90}" dt="2019-02-27T21:31:25.580" v="2" actId="2085"/>
          <ac:spMkLst>
            <pc:docMk/>
            <pc:sldMk cId="2921588609" sldId="294"/>
            <ac:spMk id="19466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25.580" v="2" actId="2085"/>
          <ac:spMkLst>
            <pc:docMk/>
            <pc:sldMk cId="2921588609" sldId="294"/>
            <ac:spMk id="19467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25.580" v="2" actId="2085"/>
          <ac:spMkLst>
            <pc:docMk/>
            <pc:sldMk cId="2921588609" sldId="294"/>
            <ac:spMk id="19468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25.580" v="2" actId="2085"/>
          <ac:spMkLst>
            <pc:docMk/>
            <pc:sldMk cId="2921588609" sldId="294"/>
            <ac:spMk id="19471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25.580" v="2" actId="2085"/>
          <ac:spMkLst>
            <pc:docMk/>
            <pc:sldMk cId="2921588609" sldId="294"/>
            <ac:spMk id="19472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25.580" v="2" actId="2085"/>
          <ac:spMkLst>
            <pc:docMk/>
            <pc:sldMk cId="2921588609" sldId="294"/>
            <ac:spMk id="19473" creationId="{00000000-0000-0000-0000-000000000000}"/>
          </ac:spMkLst>
        </pc:spChg>
        <pc:picChg chg="mod">
          <ac:chgData name="Allison Hergenrother" userId="6e8394f1-8db2-4c7f-a10b-7fc82660e39e" providerId="ADAL" clId="{663DCCDE-FF53-45B4-A8DE-54518BC9AD90}" dt="2019-02-27T21:31:25.580" v="2" actId="2085"/>
          <ac:picMkLst>
            <pc:docMk/>
            <pc:sldMk cId="2921588609" sldId="294"/>
            <ac:picMk id="19464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25.580" v="2" actId="2085"/>
          <ac:picMkLst>
            <pc:docMk/>
            <pc:sldMk cId="2921588609" sldId="294"/>
            <ac:picMk id="19465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25.580" v="2" actId="2085"/>
          <ac:picMkLst>
            <pc:docMk/>
            <pc:sldMk cId="2921588609" sldId="294"/>
            <ac:picMk id="19469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25.580" v="2" actId="2085"/>
          <ac:picMkLst>
            <pc:docMk/>
            <pc:sldMk cId="2921588609" sldId="294"/>
            <ac:picMk id="19470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30.229" v="3" actId="2085"/>
        <pc:sldMkLst>
          <pc:docMk/>
          <pc:sldMk cId="2767256442" sldId="295"/>
        </pc:sldMkLst>
        <pc:spChg chg="mod">
          <ac:chgData name="Allison Hergenrother" userId="6e8394f1-8db2-4c7f-a10b-7fc82660e39e" providerId="ADAL" clId="{663DCCDE-FF53-45B4-A8DE-54518BC9AD90}" dt="2019-02-27T21:31:30.229" v="3" actId="2085"/>
          <ac:spMkLst>
            <pc:docMk/>
            <pc:sldMk cId="2767256442" sldId="295"/>
            <ac:spMk id="20488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30.229" v="3" actId="2085"/>
          <ac:spMkLst>
            <pc:docMk/>
            <pc:sldMk cId="2767256442" sldId="295"/>
            <ac:spMk id="20491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30.229" v="3" actId="2085"/>
          <ac:spMkLst>
            <pc:docMk/>
            <pc:sldMk cId="2767256442" sldId="295"/>
            <ac:spMk id="20492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30.229" v="3" actId="2085"/>
          <ac:spMkLst>
            <pc:docMk/>
            <pc:sldMk cId="2767256442" sldId="295"/>
            <ac:spMk id="20495" creationId="{00000000-0000-0000-0000-000000000000}"/>
          </ac:spMkLst>
        </pc:spChg>
        <pc:picChg chg="mod">
          <ac:chgData name="Allison Hergenrother" userId="6e8394f1-8db2-4c7f-a10b-7fc82660e39e" providerId="ADAL" clId="{663DCCDE-FF53-45B4-A8DE-54518BC9AD90}" dt="2019-02-27T21:31:30.229" v="3" actId="2085"/>
          <ac:picMkLst>
            <pc:docMk/>
            <pc:sldMk cId="2767256442" sldId="295"/>
            <ac:picMk id="20489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30.229" v="3" actId="2085"/>
          <ac:picMkLst>
            <pc:docMk/>
            <pc:sldMk cId="2767256442" sldId="295"/>
            <ac:picMk id="20490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30.229" v="3" actId="2085"/>
          <ac:picMkLst>
            <pc:docMk/>
            <pc:sldMk cId="2767256442" sldId="295"/>
            <ac:picMk id="20493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30.229" v="3" actId="2085"/>
          <ac:picMkLst>
            <pc:docMk/>
            <pc:sldMk cId="2767256442" sldId="295"/>
            <ac:picMk id="20494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37.514" v="5" actId="2085"/>
        <pc:sldMkLst>
          <pc:docMk/>
          <pc:sldMk cId="2163613608" sldId="296"/>
        </pc:sldMkLst>
        <pc:picChg chg="mod">
          <ac:chgData name="Allison Hergenrother" userId="6e8394f1-8db2-4c7f-a10b-7fc82660e39e" providerId="ADAL" clId="{663DCCDE-FF53-45B4-A8DE-54518BC9AD90}" dt="2019-02-27T21:31:35.969" v="4" actId="2085"/>
          <ac:picMkLst>
            <pc:docMk/>
            <pc:sldMk cId="2163613608" sldId="296"/>
            <ac:picMk id="21510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37.514" v="5" actId="2085"/>
          <ac:picMkLst>
            <pc:docMk/>
            <pc:sldMk cId="2163613608" sldId="296"/>
            <ac:picMk id="21514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42.163" v="6" actId="2085"/>
        <pc:sldMkLst>
          <pc:docMk/>
          <pc:sldMk cId="3079249927" sldId="297"/>
        </pc:sldMkLst>
        <pc:spChg chg="mod">
          <ac:chgData name="Allison Hergenrother" userId="6e8394f1-8db2-4c7f-a10b-7fc82660e39e" providerId="ADAL" clId="{663DCCDE-FF53-45B4-A8DE-54518BC9AD90}" dt="2019-02-27T21:31:42.163" v="6" actId="2085"/>
          <ac:spMkLst>
            <pc:docMk/>
            <pc:sldMk cId="3079249927" sldId="297"/>
            <ac:spMk id="22536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42.163" v="6" actId="2085"/>
          <ac:spMkLst>
            <pc:docMk/>
            <pc:sldMk cId="3079249927" sldId="297"/>
            <ac:spMk id="22538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42.163" v="6" actId="2085"/>
          <ac:spMkLst>
            <pc:docMk/>
            <pc:sldMk cId="3079249927" sldId="297"/>
            <ac:spMk id="22540" creationId="{00000000-0000-0000-0000-000000000000}"/>
          </ac:spMkLst>
        </pc:spChg>
        <pc:picChg chg="mod">
          <ac:chgData name="Allison Hergenrother" userId="6e8394f1-8db2-4c7f-a10b-7fc82660e39e" providerId="ADAL" clId="{663DCCDE-FF53-45B4-A8DE-54518BC9AD90}" dt="2019-02-27T21:31:42.163" v="6" actId="2085"/>
          <ac:picMkLst>
            <pc:docMk/>
            <pc:sldMk cId="3079249927" sldId="297"/>
            <ac:picMk id="22535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42.163" v="6" actId="2085"/>
          <ac:picMkLst>
            <pc:docMk/>
            <pc:sldMk cId="3079249927" sldId="297"/>
            <ac:picMk id="22537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17.312" v="1" actId="2085"/>
        <pc:sldMkLst>
          <pc:docMk/>
          <pc:sldMk cId="1247244461" sldId="298"/>
        </pc:sldMkLst>
        <pc:picChg chg="mod">
          <ac:chgData name="Allison Hergenrother" userId="6e8394f1-8db2-4c7f-a10b-7fc82660e39e" providerId="ADAL" clId="{663DCCDE-FF53-45B4-A8DE-54518BC9AD90}" dt="2019-02-27T21:31:15.393" v="0" actId="2085"/>
          <ac:picMkLst>
            <pc:docMk/>
            <pc:sldMk cId="1247244461" sldId="298"/>
            <ac:picMk id="23557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17.312" v="1" actId="2085"/>
          <ac:picMkLst>
            <pc:docMk/>
            <pc:sldMk cId="1247244461" sldId="298"/>
            <ac:picMk id="23558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48.548" v="8" actId="2085"/>
        <pc:sldMkLst>
          <pc:docMk/>
          <pc:sldMk cId="272811613" sldId="299"/>
        </pc:sldMkLst>
        <pc:spChg chg="mod">
          <ac:chgData name="Allison Hergenrother" userId="6e8394f1-8db2-4c7f-a10b-7fc82660e39e" providerId="ADAL" clId="{663DCCDE-FF53-45B4-A8DE-54518BC9AD90}" dt="2019-02-27T21:31:48.548" v="8" actId="2085"/>
          <ac:spMkLst>
            <pc:docMk/>
            <pc:sldMk cId="272811613" sldId="299"/>
            <ac:spMk id="24585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48.548" v="8" actId="2085"/>
          <ac:spMkLst>
            <pc:docMk/>
            <pc:sldMk cId="272811613" sldId="299"/>
            <ac:spMk id="24586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46.754" v="7" actId="2085"/>
          <ac:spMkLst>
            <pc:docMk/>
            <pc:sldMk cId="272811613" sldId="299"/>
            <ac:spMk id="24588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1:46.754" v="7" actId="2085"/>
          <ac:spMkLst>
            <pc:docMk/>
            <pc:sldMk cId="272811613" sldId="299"/>
            <ac:spMk id="24589" creationId="{00000000-0000-0000-0000-000000000000}"/>
          </ac:spMkLst>
        </pc:spChg>
        <pc:picChg chg="mod">
          <ac:chgData name="Allison Hergenrother" userId="6e8394f1-8db2-4c7f-a10b-7fc82660e39e" providerId="ADAL" clId="{663DCCDE-FF53-45B4-A8DE-54518BC9AD90}" dt="2019-02-27T21:31:48.548" v="8" actId="2085"/>
          <ac:picMkLst>
            <pc:docMk/>
            <pc:sldMk cId="272811613" sldId="299"/>
            <ac:picMk id="24584" creationId="{00000000-0000-0000-0000-000000000000}"/>
          </ac:picMkLst>
        </pc:picChg>
        <pc:picChg chg="mod">
          <ac:chgData name="Allison Hergenrother" userId="6e8394f1-8db2-4c7f-a10b-7fc82660e39e" providerId="ADAL" clId="{663DCCDE-FF53-45B4-A8DE-54518BC9AD90}" dt="2019-02-27T21:31:46.754" v="7" actId="2085"/>
          <ac:picMkLst>
            <pc:docMk/>
            <pc:sldMk cId="272811613" sldId="299"/>
            <ac:picMk id="24587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53.150" v="9" actId="2085"/>
        <pc:sldMkLst>
          <pc:docMk/>
          <pc:sldMk cId="495147732" sldId="300"/>
        </pc:sldMkLst>
        <pc:picChg chg="mod">
          <ac:chgData name="Allison Hergenrother" userId="6e8394f1-8db2-4c7f-a10b-7fc82660e39e" providerId="ADAL" clId="{663DCCDE-FF53-45B4-A8DE-54518BC9AD90}" dt="2019-02-27T21:31:53.150" v="9" actId="2085"/>
          <ac:picMkLst>
            <pc:docMk/>
            <pc:sldMk cId="495147732" sldId="300"/>
            <ac:picMk id="25606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1:55.490" v="10" actId="2085"/>
        <pc:sldMkLst>
          <pc:docMk/>
          <pc:sldMk cId="1907589701" sldId="301"/>
        </pc:sldMkLst>
        <pc:picChg chg="mod">
          <ac:chgData name="Allison Hergenrother" userId="6e8394f1-8db2-4c7f-a10b-7fc82660e39e" providerId="ADAL" clId="{663DCCDE-FF53-45B4-A8DE-54518BC9AD90}" dt="2019-02-27T21:31:55.490" v="10" actId="2085"/>
          <ac:picMkLst>
            <pc:docMk/>
            <pc:sldMk cId="1907589701" sldId="301"/>
            <ac:picMk id="26630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2:15.583" v="15" actId="2085"/>
        <pc:sldMkLst>
          <pc:docMk/>
          <pc:sldMk cId="1113157094" sldId="302"/>
        </pc:sldMkLst>
        <pc:spChg chg="mod">
          <ac:chgData name="Allison Hergenrother" userId="6e8394f1-8db2-4c7f-a10b-7fc82660e39e" providerId="ADAL" clId="{663DCCDE-FF53-45B4-A8DE-54518BC9AD90}" dt="2019-02-27T21:32:00.046" v="11" actId="2085"/>
          <ac:spMkLst>
            <pc:docMk/>
            <pc:sldMk cId="1113157094" sldId="302"/>
            <ac:spMk id="27659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00.046" v="11" actId="2085"/>
          <ac:spMkLst>
            <pc:docMk/>
            <pc:sldMk cId="1113157094" sldId="302"/>
            <ac:spMk id="27660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00.046" v="11" actId="2085"/>
          <ac:spMkLst>
            <pc:docMk/>
            <pc:sldMk cId="1113157094" sldId="302"/>
            <ac:spMk id="27661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12.214" v="13" actId="2085"/>
          <ac:spMkLst>
            <pc:docMk/>
            <pc:sldMk cId="1113157094" sldId="302"/>
            <ac:spMk id="27663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12.214" v="13" actId="2085"/>
          <ac:spMkLst>
            <pc:docMk/>
            <pc:sldMk cId="1113157094" sldId="302"/>
            <ac:spMk id="27664" creationId="{00000000-0000-0000-0000-000000000000}"/>
          </ac:spMkLst>
        </pc:spChg>
        <pc:graphicFrameChg chg="mod">
          <ac:chgData name="Allison Hergenrother" userId="6e8394f1-8db2-4c7f-a10b-7fc82660e39e" providerId="ADAL" clId="{663DCCDE-FF53-45B4-A8DE-54518BC9AD90}" dt="2019-02-27T21:32:15.583" v="15" actId="2085"/>
          <ac:graphicFrameMkLst>
            <pc:docMk/>
            <pc:sldMk cId="1113157094" sldId="302"/>
            <ac:graphicFrameMk id="27662" creationId="{00000000-0000-0000-0000-000000000000}"/>
          </ac:graphicFrameMkLst>
        </pc:graphicFrameChg>
        <pc:picChg chg="mod">
          <ac:chgData name="Allison Hergenrother" userId="6e8394f1-8db2-4c7f-a10b-7fc82660e39e" providerId="ADAL" clId="{663DCCDE-FF53-45B4-A8DE-54518BC9AD90}" dt="2019-02-27T21:32:00.046" v="11" actId="2085"/>
          <ac:picMkLst>
            <pc:docMk/>
            <pc:sldMk cId="1113157094" sldId="302"/>
            <ac:picMk id="27658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2:20.903" v="16" actId="2085"/>
        <pc:sldMkLst>
          <pc:docMk/>
          <pc:sldMk cId="3447921281" sldId="303"/>
        </pc:sldMkLst>
        <pc:spChg chg="mod">
          <ac:chgData name="Allison Hergenrother" userId="6e8394f1-8db2-4c7f-a10b-7fc82660e39e" providerId="ADAL" clId="{663DCCDE-FF53-45B4-A8DE-54518BC9AD90}" dt="2019-02-27T21:32:20.903" v="16" actId="2085"/>
          <ac:spMkLst>
            <pc:docMk/>
            <pc:sldMk cId="3447921281" sldId="303"/>
            <ac:spMk id="28680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20.903" v="16" actId="2085"/>
          <ac:spMkLst>
            <pc:docMk/>
            <pc:sldMk cId="3447921281" sldId="303"/>
            <ac:spMk id="28681" creationId="{00000000-0000-0000-0000-000000000000}"/>
          </ac:spMkLst>
        </pc:spChg>
        <pc:picChg chg="mod">
          <ac:chgData name="Allison Hergenrother" userId="6e8394f1-8db2-4c7f-a10b-7fc82660e39e" providerId="ADAL" clId="{663DCCDE-FF53-45B4-A8DE-54518BC9AD90}" dt="2019-02-27T21:32:20.903" v="16" actId="2085"/>
          <ac:picMkLst>
            <pc:docMk/>
            <pc:sldMk cId="3447921281" sldId="303"/>
            <ac:picMk id="28679" creationId="{00000000-0000-0000-0000-000000000000}"/>
          </ac:picMkLst>
        </pc:picChg>
      </pc:sldChg>
      <pc:sldChg chg="modSp">
        <pc:chgData name="Allison Hergenrother" userId="6e8394f1-8db2-4c7f-a10b-7fc82660e39e" providerId="ADAL" clId="{663DCCDE-FF53-45B4-A8DE-54518BC9AD90}" dt="2019-02-27T21:32:46.440" v="23" actId="2085"/>
        <pc:sldMkLst>
          <pc:docMk/>
          <pc:sldMk cId="2000255661" sldId="306"/>
        </pc:sldMkLst>
        <pc:spChg chg="mod">
          <ac:chgData name="Allison Hergenrother" userId="6e8394f1-8db2-4c7f-a10b-7fc82660e39e" providerId="ADAL" clId="{663DCCDE-FF53-45B4-A8DE-54518BC9AD90}" dt="2019-02-27T21:32:38.141" v="20" actId="2085"/>
          <ac:spMkLst>
            <pc:docMk/>
            <pc:sldMk cId="2000255661" sldId="306"/>
            <ac:spMk id="32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41.323" v="21" actId="2085"/>
          <ac:spMkLst>
            <pc:docMk/>
            <pc:sldMk cId="2000255661" sldId="306"/>
            <ac:spMk id="33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46.440" v="23" actId="2085"/>
          <ac:spMkLst>
            <pc:docMk/>
            <pc:sldMk cId="2000255661" sldId="306"/>
            <ac:spMk id="36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44.630" v="22" actId="2085"/>
          <ac:spMkLst>
            <pc:docMk/>
            <pc:sldMk cId="2000255661" sldId="306"/>
            <ac:spMk id="37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3:06.252" v="25" actId="14100"/>
        <pc:sldMkLst>
          <pc:docMk/>
          <pc:sldMk cId="3392419142" sldId="307"/>
        </pc:sldMkLst>
        <pc:spChg chg="mod">
          <ac:chgData name="Allison Hergenrother" userId="6e8394f1-8db2-4c7f-a10b-7fc82660e39e" providerId="ADAL" clId="{663DCCDE-FF53-45B4-A8DE-54518BC9AD90}" dt="2019-02-27T21:33:06.252" v="25" actId="14100"/>
          <ac:spMkLst>
            <pc:docMk/>
            <pc:sldMk cId="3392419142" sldId="307"/>
            <ac:spMk id="19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3:26.750" v="27" actId="1076"/>
        <pc:sldMkLst>
          <pc:docMk/>
          <pc:sldMk cId="3377686119" sldId="312"/>
        </pc:sldMkLst>
        <pc:spChg chg="mod">
          <ac:chgData name="Allison Hergenrother" userId="6e8394f1-8db2-4c7f-a10b-7fc82660e39e" providerId="ADAL" clId="{663DCCDE-FF53-45B4-A8DE-54518BC9AD90}" dt="2019-02-27T21:33:26.750" v="27" actId="1076"/>
          <ac:spMkLst>
            <pc:docMk/>
            <pc:sldMk cId="3377686119" sldId="312"/>
            <ac:spMk id="8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3:59.791" v="31" actId="1076"/>
        <pc:sldMkLst>
          <pc:docMk/>
          <pc:sldMk cId="889500289" sldId="327"/>
        </pc:sldMkLst>
        <pc:spChg chg="mod">
          <ac:chgData name="Allison Hergenrother" userId="6e8394f1-8db2-4c7f-a10b-7fc82660e39e" providerId="ADAL" clId="{663DCCDE-FF53-45B4-A8DE-54518BC9AD90}" dt="2019-02-27T21:33:59.791" v="31" actId="1076"/>
          <ac:spMkLst>
            <pc:docMk/>
            <pc:sldMk cId="889500289" sldId="327"/>
            <ac:spMk id="12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3:53.068" v="29" actId="207"/>
          <ac:spMkLst>
            <pc:docMk/>
            <pc:sldMk cId="889500289" sldId="327"/>
            <ac:spMk id="53255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4:06.406" v="34" actId="1076"/>
        <pc:sldMkLst>
          <pc:docMk/>
          <pc:sldMk cId="3760237264" sldId="328"/>
        </pc:sldMkLst>
        <pc:spChg chg="mod">
          <ac:chgData name="Allison Hergenrother" userId="6e8394f1-8db2-4c7f-a10b-7fc82660e39e" providerId="ADAL" clId="{663DCCDE-FF53-45B4-A8DE-54518BC9AD90}" dt="2019-02-27T21:34:06.406" v="34" actId="1076"/>
          <ac:spMkLst>
            <pc:docMk/>
            <pc:sldMk cId="3760237264" sldId="328"/>
            <ac:spMk id="14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4:13.769" v="36" actId="1076"/>
        <pc:sldMkLst>
          <pc:docMk/>
          <pc:sldMk cId="3506194633" sldId="329"/>
        </pc:sldMkLst>
        <pc:spChg chg="mod">
          <ac:chgData name="Allison Hergenrother" userId="6e8394f1-8db2-4c7f-a10b-7fc82660e39e" providerId="ADAL" clId="{663DCCDE-FF53-45B4-A8DE-54518BC9AD90}" dt="2019-02-27T21:34:13.769" v="36" actId="1076"/>
          <ac:spMkLst>
            <pc:docMk/>
            <pc:sldMk cId="3506194633" sldId="329"/>
            <ac:spMk id="9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4:19.713" v="38" actId="1076"/>
        <pc:sldMkLst>
          <pc:docMk/>
          <pc:sldMk cId="1135228485" sldId="330"/>
        </pc:sldMkLst>
        <pc:spChg chg="mod">
          <ac:chgData name="Allison Hergenrother" userId="6e8394f1-8db2-4c7f-a10b-7fc82660e39e" providerId="ADAL" clId="{663DCCDE-FF53-45B4-A8DE-54518BC9AD90}" dt="2019-02-27T21:34:19.713" v="38" actId="1076"/>
          <ac:spMkLst>
            <pc:docMk/>
            <pc:sldMk cId="1135228485" sldId="330"/>
            <ac:spMk id="19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5:08.587" v="70" actId="14100"/>
        <pc:sldMkLst>
          <pc:docMk/>
          <pc:sldMk cId="1680222729" sldId="332"/>
        </pc:sldMkLst>
        <pc:spChg chg="mod">
          <ac:chgData name="Allison Hergenrother" userId="6e8394f1-8db2-4c7f-a10b-7fc82660e39e" providerId="ADAL" clId="{663DCCDE-FF53-45B4-A8DE-54518BC9AD90}" dt="2019-02-27T21:34:52.941" v="67" actId="1036"/>
          <ac:spMkLst>
            <pc:docMk/>
            <pc:sldMk cId="1680222729" sldId="332"/>
            <ac:spMk id="4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4:52.941" v="67" actId="1036"/>
          <ac:spMkLst>
            <pc:docMk/>
            <pc:sldMk cId="1680222729" sldId="332"/>
            <ac:spMk id="58370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5:08.587" v="70" actId="14100"/>
          <ac:spMkLst>
            <pc:docMk/>
            <pc:sldMk cId="1680222729" sldId="332"/>
            <ac:spMk id="58372" creationId="{00000000-0000-0000-0000-000000000000}"/>
          </ac:spMkLst>
        </pc:spChg>
      </pc:sldChg>
      <pc:sldChg chg="modSp">
        <pc:chgData name="Allison Hergenrother" userId="6e8394f1-8db2-4c7f-a10b-7fc82660e39e" providerId="ADAL" clId="{663DCCDE-FF53-45B4-A8DE-54518BC9AD90}" dt="2019-02-27T21:32:31.745" v="19" actId="2085"/>
        <pc:sldMkLst>
          <pc:docMk/>
          <pc:sldMk cId="594390962" sldId="343"/>
        </pc:sldMkLst>
        <pc:spChg chg="mod">
          <ac:chgData name="Allison Hergenrother" userId="6e8394f1-8db2-4c7f-a10b-7fc82660e39e" providerId="ADAL" clId="{663DCCDE-FF53-45B4-A8DE-54518BC9AD90}" dt="2019-02-27T21:32:26.956" v="17" actId="2085"/>
          <ac:spMkLst>
            <pc:docMk/>
            <pc:sldMk cId="594390962" sldId="343"/>
            <ac:spMk id="10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31.745" v="19" actId="2085"/>
          <ac:spMkLst>
            <pc:docMk/>
            <pc:sldMk cId="594390962" sldId="343"/>
            <ac:spMk id="32" creationId="{00000000-0000-0000-0000-000000000000}"/>
          </ac:spMkLst>
        </pc:spChg>
        <pc:spChg chg="mod">
          <ac:chgData name="Allison Hergenrother" userId="6e8394f1-8db2-4c7f-a10b-7fc82660e39e" providerId="ADAL" clId="{663DCCDE-FF53-45B4-A8DE-54518BC9AD90}" dt="2019-02-27T21:32:30.076" v="18" actId="2085"/>
          <ac:spMkLst>
            <pc:docMk/>
            <pc:sldMk cId="594390962" sldId="343"/>
            <ac:spMk id="33" creationId="{00000000-0000-0000-0000-000000000000}"/>
          </ac:spMkLst>
        </pc:spChg>
      </pc:sldChg>
    </pc:docChg>
  </pc:docChgLst>
  <pc:docChgLst>
    <pc:chgData name="Allison Hergenrother" userId="6e8394f1-8db2-4c7f-a10b-7fc82660e39e" providerId="ADAL" clId="{FF45EC6C-0BFE-474A-89A1-BB8066560510}"/>
    <pc:docChg chg="modSld">
      <pc:chgData name="Allison Hergenrother" userId="6e8394f1-8db2-4c7f-a10b-7fc82660e39e" providerId="ADAL" clId="{FF45EC6C-0BFE-474A-89A1-BB8066560510}" dt="2019-02-28T18:35:16.519" v="12" actId="14100"/>
      <pc:docMkLst>
        <pc:docMk/>
      </pc:docMkLst>
      <pc:sldChg chg="modSp">
        <pc:chgData name="Allison Hergenrother" userId="6e8394f1-8db2-4c7f-a10b-7fc82660e39e" providerId="ADAL" clId="{FF45EC6C-0BFE-474A-89A1-BB8066560510}" dt="2019-02-28T18:34:22.098" v="3" actId="1076"/>
        <pc:sldMkLst>
          <pc:docMk/>
          <pc:sldMk cId="272811613" sldId="299"/>
        </pc:sldMkLst>
        <pc:grpChg chg="mod">
          <ac:chgData name="Allison Hergenrother" userId="6e8394f1-8db2-4c7f-a10b-7fc82660e39e" providerId="ADAL" clId="{FF45EC6C-0BFE-474A-89A1-BB8066560510}" dt="2019-02-28T18:34:20.110" v="2" actId="1076"/>
          <ac:grpSpMkLst>
            <pc:docMk/>
            <pc:sldMk cId="272811613" sldId="299"/>
            <ac:grpSpMk id="24581" creationId="{00000000-0000-0000-0000-000000000000}"/>
          </ac:grpSpMkLst>
        </pc:grpChg>
        <pc:grpChg chg="mod">
          <ac:chgData name="Allison Hergenrother" userId="6e8394f1-8db2-4c7f-a10b-7fc82660e39e" providerId="ADAL" clId="{FF45EC6C-0BFE-474A-89A1-BB8066560510}" dt="2019-02-28T18:34:22.098" v="3" actId="1076"/>
          <ac:grpSpMkLst>
            <pc:docMk/>
            <pc:sldMk cId="272811613" sldId="299"/>
            <ac:grpSpMk id="24582" creationId="{00000000-0000-0000-0000-000000000000}"/>
          </ac:grpSpMkLst>
        </pc:grpChg>
        <pc:picChg chg="mod">
          <ac:chgData name="Allison Hergenrother" userId="6e8394f1-8db2-4c7f-a10b-7fc82660e39e" providerId="ADAL" clId="{FF45EC6C-0BFE-474A-89A1-BB8066560510}" dt="2019-02-28T18:33:56.811" v="0" actId="2085"/>
          <ac:picMkLst>
            <pc:docMk/>
            <pc:sldMk cId="272811613" sldId="299"/>
            <ac:picMk id="24587" creationId="{00000000-0000-0000-0000-000000000000}"/>
          </ac:picMkLst>
        </pc:picChg>
      </pc:sldChg>
      <pc:sldChg chg="modSp">
        <pc:chgData name="Allison Hergenrother" userId="6e8394f1-8db2-4c7f-a10b-7fc82660e39e" providerId="ADAL" clId="{FF45EC6C-0BFE-474A-89A1-BB8066560510}" dt="2019-02-28T18:34:45.264" v="5" actId="1076"/>
        <pc:sldMkLst>
          <pc:docMk/>
          <pc:sldMk cId="65016276" sldId="314"/>
        </pc:sldMkLst>
        <pc:spChg chg="mod">
          <ac:chgData name="Allison Hergenrother" userId="6e8394f1-8db2-4c7f-a10b-7fc82660e39e" providerId="ADAL" clId="{FF45EC6C-0BFE-474A-89A1-BB8066560510}" dt="2019-02-28T18:34:45.264" v="5" actId="1076"/>
          <ac:spMkLst>
            <pc:docMk/>
            <pc:sldMk cId="65016276" sldId="314"/>
            <ac:spMk id="12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4:50.334" v="6" actId="14100"/>
        <pc:sldMkLst>
          <pc:docMk/>
          <pc:sldMk cId="2920802332" sldId="317"/>
        </pc:sldMkLst>
        <pc:spChg chg="mod">
          <ac:chgData name="Allison Hergenrother" userId="6e8394f1-8db2-4c7f-a10b-7fc82660e39e" providerId="ADAL" clId="{FF45EC6C-0BFE-474A-89A1-BB8066560510}" dt="2019-02-28T18:34:50.334" v="6" actId="14100"/>
          <ac:spMkLst>
            <pc:docMk/>
            <pc:sldMk cId="2920802332" sldId="317"/>
            <ac:spMk id="10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4:54.707" v="7" actId="14100"/>
        <pc:sldMkLst>
          <pc:docMk/>
          <pc:sldMk cId="2185590427" sldId="318"/>
        </pc:sldMkLst>
        <pc:spChg chg="mod">
          <ac:chgData name="Allison Hergenrother" userId="6e8394f1-8db2-4c7f-a10b-7fc82660e39e" providerId="ADAL" clId="{FF45EC6C-0BFE-474A-89A1-BB8066560510}" dt="2019-02-28T18:34:54.707" v="7" actId="14100"/>
          <ac:spMkLst>
            <pc:docMk/>
            <pc:sldMk cId="2185590427" sldId="318"/>
            <ac:spMk id="7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4:59.137" v="8" actId="14100"/>
        <pc:sldMkLst>
          <pc:docMk/>
          <pc:sldMk cId="2249600395" sldId="319"/>
        </pc:sldMkLst>
        <pc:spChg chg="mod">
          <ac:chgData name="Allison Hergenrother" userId="6e8394f1-8db2-4c7f-a10b-7fc82660e39e" providerId="ADAL" clId="{FF45EC6C-0BFE-474A-89A1-BB8066560510}" dt="2019-02-28T18:34:59.137" v="8" actId="14100"/>
          <ac:spMkLst>
            <pc:docMk/>
            <pc:sldMk cId="2249600395" sldId="319"/>
            <ac:spMk id="18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5:03.470" v="9" actId="14100"/>
        <pc:sldMkLst>
          <pc:docMk/>
          <pc:sldMk cId="1968150186" sldId="320"/>
        </pc:sldMkLst>
        <pc:spChg chg="mod">
          <ac:chgData name="Allison Hergenrother" userId="6e8394f1-8db2-4c7f-a10b-7fc82660e39e" providerId="ADAL" clId="{FF45EC6C-0BFE-474A-89A1-BB8066560510}" dt="2019-02-28T18:35:03.470" v="9" actId="14100"/>
          <ac:spMkLst>
            <pc:docMk/>
            <pc:sldMk cId="1968150186" sldId="320"/>
            <ac:spMk id="20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5:07.314" v="10" actId="14100"/>
        <pc:sldMkLst>
          <pc:docMk/>
          <pc:sldMk cId="551169679" sldId="321"/>
        </pc:sldMkLst>
        <pc:spChg chg="mod">
          <ac:chgData name="Allison Hergenrother" userId="6e8394f1-8db2-4c7f-a10b-7fc82660e39e" providerId="ADAL" clId="{FF45EC6C-0BFE-474A-89A1-BB8066560510}" dt="2019-02-28T18:35:07.314" v="10" actId="14100"/>
          <ac:spMkLst>
            <pc:docMk/>
            <pc:sldMk cId="551169679" sldId="321"/>
            <ac:spMk id="13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5:12.135" v="11" actId="14100"/>
        <pc:sldMkLst>
          <pc:docMk/>
          <pc:sldMk cId="1613693958" sldId="322"/>
        </pc:sldMkLst>
        <pc:spChg chg="mod">
          <ac:chgData name="Allison Hergenrother" userId="6e8394f1-8db2-4c7f-a10b-7fc82660e39e" providerId="ADAL" clId="{FF45EC6C-0BFE-474A-89A1-BB8066560510}" dt="2019-02-28T18:35:12.135" v="11" actId="14100"/>
          <ac:spMkLst>
            <pc:docMk/>
            <pc:sldMk cId="1613693958" sldId="322"/>
            <ac:spMk id="11" creationId="{00000000-0000-0000-0000-000000000000}"/>
          </ac:spMkLst>
        </pc:spChg>
      </pc:sldChg>
      <pc:sldChg chg="modSp">
        <pc:chgData name="Allison Hergenrother" userId="6e8394f1-8db2-4c7f-a10b-7fc82660e39e" providerId="ADAL" clId="{FF45EC6C-0BFE-474A-89A1-BB8066560510}" dt="2019-02-28T18:35:16.519" v="12" actId="14100"/>
        <pc:sldMkLst>
          <pc:docMk/>
          <pc:sldMk cId="1277817221" sldId="324"/>
        </pc:sldMkLst>
        <pc:spChg chg="mod">
          <ac:chgData name="Allison Hergenrother" userId="6e8394f1-8db2-4c7f-a10b-7fc82660e39e" providerId="ADAL" clId="{FF45EC6C-0BFE-474A-89A1-BB8066560510}" dt="2019-02-28T18:35:16.519" v="12" actId="14100"/>
          <ac:spMkLst>
            <pc:docMk/>
            <pc:sldMk cId="1277817221" sldId="324"/>
            <ac:spMk id="8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808A1-0A63-488B-A893-6B9315BFD5A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22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2B971D0-216C-4A59-8B76-77D972A475ED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4986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D71383-BC63-4C6B-A384-CDA15829AC14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626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3A64B30-FC7A-4AD8-937D-075002B0EF59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8465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18ED474-53BD-48F2-82DC-E6F9DED2D2A5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689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3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4D1C62E-0E3D-41B3-B6BF-E60751715B94}" type="slidenum">
              <a:rPr lang="en-US" alt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65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BCE40AC-85F6-479E-BFC0-45AA0906700A}" type="slidenum">
              <a:rPr lang="en-US" alt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06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0D8B47-0C8A-41D3-94D4-6801A617A1DF}" type="slidenum">
              <a:rPr lang="en-US" alt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9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922060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2192BE-FD77-47C0-ABCA-3F6A6EB4501E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949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8EDEF13-F92A-4B2F-916C-D0866F4F01F3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447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29392F-A323-471F-9116-EB5844BEA40B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43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8" rIns="91439" bIns="45718" numCol="1" anchorCtr="0" compatLnSpc="1">
            <a:prstTxWarp prst="textNoShape">
              <a:avLst/>
            </a:prstTxWarp>
          </a:bodyPr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8663" indent="-2794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0775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038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7713" indent="-223838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49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21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93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6513" indent="-223838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0A44C5-6BE6-437E-9FA4-F2987F55C7C7}" type="slidenum">
              <a:rPr lang="en-US" altLang="en-US" smtClean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4275" y="701675"/>
            <a:ext cx="4643438" cy="3481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8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4519456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©2017 Abbott. All rights reserved.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Not to be reproduced, distributed or excerpted. 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AP2943600-US Rev. 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3106738"/>
            <a:ext cx="73152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3308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5538"/>
            <a:ext cx="484632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3974592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E78C-3417-4946-8D0A-B4979FDD508E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4214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3974592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E78C-3417-4946-8D0A-B4979FDD508E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355386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3974592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E78C-3417-4946-8D0A-B4979FDD508E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5145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82296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9D07-943F-4C24-B41A-FA639365359B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02670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5ED3-1863-4C40-A3B2-EF73292AFE0A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2950" y="6428231"/>
            <a:ext cx="535948" cy="291339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82296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4B02-659B-4C45-BBAD-5D8F82CC34AE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463040"/>
            <a:ext cx="82296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2920" y="2286000"/>
            <a:ext cx="82296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365760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82718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3BD96-CB53-49A0-8C2C-F35EED0D8903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45058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©2017 Abbott. All rights reserved. 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Not to be reproduced, distributed or excerpted. </a:t>
            </a: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AP2943600-US Rev. A</a:t>
            </a:r>
          </a:p>
        </p:txBody>
      </p:sp>
    </p:spTree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5177D9-67ED-4092-A6F5-BFEC147C0634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457200" y="640080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2E9FF2-6DDD-4C44-B3FA-2D50F58FAFBC}" type="datetime4">
              <a:rPr lang="en-US" smtClean="0"/>
              <a:pPr/>
              <a:t>March 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6188A9-C105-4CCE-B009-A8E24D25E943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2011680"/>
            <a:ext cx="6858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3106738"/>
            <a:ext cx="73152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3308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5538"/>
            <a:ext cx="484632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3" y="75119"/>
            <a:ext cx="1526398" cy="16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11" y="1511301"/>
            <a:ext cx="3338978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2919" y="1454150"/>
            <a:ext cx="82296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CBD156-6A9D-4A80-868B-D18F7CEBDD01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7450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5A7C73-6293-4511-A40B-51867E5F0CED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301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4F128-C011-48AE-B06D-FA8533C7DDD7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30468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BB3942-A54F-4EF3-B38E-B3BF9AB1C97B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4074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6344"/>
            <a:ext cx="3974592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2AE78C-3417-4946-8D0A-B4979FDD508E}" type="datetime4">
              <a:rPr lang="en-US" smtClean="0"/>
              <a:pPr/>
              <a:t>March 5,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7542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6344"/>
            <a:ext cx="3974592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2AE78C-3417-4946-8D0A-B4979FDD508E}" type="datetime4">
              <a:rPr lang="en-US" smtClean="0"/>
              <a:pPr/>
              <a:t>March 5,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97722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6344"/>
            <a:ext cx="3974592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2AE78C-3417-4946-8D0A-B4979FDD508E}" type="datetime4">
              <a:rPr lang="en-US" smtClean="0"/>
              <a:pPr/>
              <a:t>March 5,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104988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65138"/>
            <a:ext cx="82296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A9A014-9467-4898-931D-DBA723B62832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3495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36930-4BE4-4517-BAB8-631D86707330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1274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844040"/>
            <a:ext cx="73152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106680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657600"/>
            <a:ext cx="484632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591196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7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ED6C1-09B1-472F-A8A0-982624131CB9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6218" y="1463040"/>
            <a:ext cx="82296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506218" y="2286000"/>
            <a:ext cx="82296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02920" y="6035040"/>
            <a:ext cx="82296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52925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_symbol_wordm_below_w_rgb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52400"/>
            <a:ext cx="1371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 userDrawn="1"/>
        </p:nvSpPr>
        <p:spPr bwMode="auto">
          <a:xfrm>
            <a:off x="425450" y="6305550"/>
            <a:ext cx="423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Endo GW Basics CEU. </a:t>
            </a:r>
            <a:r>
              <a:rPr 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Not to be reproduced, distributed or excerpted.</a:t>
            </a: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©2017 Abbott. All rights reserved.  AP2942552-US Rev. 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6245352" cy="841248"/>
          </a:xfrm>
        </p:spPr>
        <p:txBody>
          <a:bodyPr anchor="t"/>
          <a:lstStyle>
            <a:lvl1pPr>
              <a:defRPr sz="32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713232"/>
            <a:ext cx="6245352" cy="1289304"/>
          </a:xfrm>
        </p:spPr>
        <p:txBody>
          <a:bodyPr/>
          <a:lstStyle>
            <a:lvl1pPr marL="0" indent="0" algn="l">
              <a:spcBef>
                <a:spcPts val="400"/>
              </a:spcBef>
              <a:buNone/>
              <a:defRPr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242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9F75AB60-768B-4A35-9104-C4579078A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98979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_symbol_wordm_below_w_rgb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52400"/>
            <a:ext cx="1371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425450" y="6305550"/>
            <a:ext cx="423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Endo GW Basics CEU. </a:t>
            </a:r>
            <a:r>
              <a:rPr 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Not to be reproduced, distributed or excerpted.</a:t>
            </a: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©2017 Abbott. All rights reserved.  AP2942552-US Rev. 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248400" cy="930275"/>
          </a:xfrm>
        </p:spPr>
        <p:txBody>
          <a:bodyPr anchor="t"/>
          <a:lstStyle>
            <a:lvl1pPr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38399" y="785119"/>
            <a:ext cx="6248400" cy="12858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2000" b="0">
                <a:latin typeface="Georgia" panose="02040502050405020303" pitchFamily="18" charset="0"/>
              </a:defRPr>
            </a:lvl1pPr>
            <a:lvl2pPr marL="203200" indent="0">
              <a:buFontTx/>
              <a:buNone/>
              <a:defRPr sz="1800" b="1"/>
            </a:lvl2pPr>
            <a:lvl3pPr marL="533400" indent="0">
              <a:buFontTx/>
              <a:buNone/>
              <a:defRPr sz="1800" b="1"/>
            </a:lvl3pPr>
            <a:lvl4pPr marL="762000" indent="0">
              <a:buFontTx/>
              <a:buNone/>
              <a:defRPr sz="1800" b="1"/>
            </a:lvl4pPr>
            <a:lvl5pPr marL="990600" indent="0">
              <a:buFontTx/>
              <a:buNone/>
              <a:defRPr sz="18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54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5559552"/>
            <a:ext cx="8229600" cy="612648"/>
          </a:xfr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800"/>
            </a:lvl2pPr>
            <a:lvl3pPr marL="0" indent="0">
              <a:spcBef>
                <a:spcPts val="0"/>
              </a:spcBef>
              <a:buFontTx/>
              <a:buNone/>
              <a:defRPr sz="800"/>
            </a:lvl3pPr>
            <a:lvl4pPr marL="0" indent="0">
              <a:spcBef>
                <a:spcPts val="0"/>
              </a:spcBef>
              <a:buFontTx/>
              <a:buNone/>
              <a:defRPr sz="800"/>
            </a:lvl4pPr>
            <a:lvl5pPr marL="0" indent="0">
              <a:spcBef>
                <a:spcPts val="0"/>
              </a:spcBef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fld id="{88860D31-FF73-4C53-8071-8BF86260D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986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921795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BCE90B-D153-644A-8F79-F7FC3BF5F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11" y="3872678"/>
            <a:ext cx="7886700" cy="1458148"/>
          </a:xfrm>
        </p:spPr>
        <p:txBody>
          <a:bodyPr anchor="b"/>
          <a:lstStyle>
            <a:lvl1pPr>
              <a:defRPr sz="33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F6FC3916-F05C-5E43-9EFC-36A049EEF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911" y="535781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accent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1E2C23F2-0A47-4649-8FA4-9397644F2D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_symbol_wordm_below_w_rgb-01.png">
            <a:extLst>
              <a:ext uri="{FF2B5EF4-FFF2-40B4-BE49-F238E27FC236}">
                <a16:creationId xmlns:a16="http://schemas.microsoft.com/office/drawing/2014/main" xmlns="" id="{D0A25037-07D9-4FF7-9D33-364815FE75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52400"/>
            <a:ext cx="1371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xmlns="" id="{C1D030E7-D315-4A10-B049-F9BBF37F24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5450" y="6305550"/>
            <a:ext cx="423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Endo GW Basics CEU. </a:t>
            </a:r>
            <a:r>
              <a:rPr 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Not to be reproduced, distributed or excerpted.</a:t>
            </a: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sz="1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©2017 Abbott. All rights reserved.  AP2942552-US Rev. A</a:t>
            </a:r>
          </a:p>
        </p:txBody>
      </p:sp>
    </p:spTree>
    <p:extLst>
      <p:ext uri="{BB962C8B-B14F-4D97-AF65-F5344CB8AC3E}">
        <p14:creationId xmlns:p14="http://schemas.microsoft.com/office/powerpoint/2010/main" val="3745774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EC9EB40-8027-2846-B937-D945161A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11" y="960699"/>
            <a:ext cx="7886700" cy="1458148"/>
          </a:xfrm>
        </p:spPr>
        <p:txBody>
          <a:bodyPr anchor="b"/>
          <a:lstStyle>
            <a:lvl1pPr>
              <a:defRPr sz="33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5E12DE0-D500-4A4B-8025-D4DF65430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911" y="244583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accent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097005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xmlns="" id="{F4E24A6D-5CB7-B04B-9271-B2AB660765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214533"/>
            <a:ext cx="30861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xmlns="" id="{8C024643-C887-3242-99D7-F0FB213D5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0F2B739-4F98-4B9A-85FF-5869096A78D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48328" y="6468413"/>
            <a:ext cx="4805160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©2017 Abbott. All rights reserved.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Not to be reproduced, distributed or excerpted. </a:t>
            </a: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AP2943600-US Rev. 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12A6D57-1C58-4943-AAD9-7C8E93EBACAE}"/>
              </a:ext>
            </a:extLst>
          </p:cNvPr>
          <p:cNvCxnSpPr/>
          <p:nvPr userDrawn="1"/>
        </p:nvCxnSpPr>
        <p:spPr>
          <a:xfrm flipV="1">
            <a:off x="0" y="6321975"/>
            <a:ext cx="9144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623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5700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844040"/>
            <a:ext cx="73152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106680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657600"/>
            <a:ext cx="484632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591196" cy="1735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68" y="4862268"/>
            <a:ext cx="1767582" cy="19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175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2879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44828"/>
            <a:ext cx="3868340" cy="82391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68742"/>
            <a:ext cx="3868340" cy="27732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944828"/>
            <a:ext cx="3887391" cy="82391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768742"/>
            <a:ext cx="3887391" cy="27732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xmlns="" id="{1D5C89D4-7DB4-5547-A6A2-653C605032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180667"/>
            <a:ext cx="3086100" cy="366184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xmlns="" id="{29681EB8-22F9-A14B-A198-B2F1F729E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58751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xmlns="" id="{54D62752-5600-D742-A336-109F166B2D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180667"/>
            <a:ext cx="3086100" cy="366184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xmlns="" id="{378110D8-3647-8E4D-80F7-574B6B199C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4E1AF32-0481-4B50-BC00-83845058B4F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9353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2"/>
          </p:nvPr>
        </p:nvSpPr>
        <p:spPr>
          <a:xfrm>
            <a:off x="3891599" y="447674"/>
            <a:ext cx="4622482" cy="5424807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975989328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49844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2"/>
          </p:nvPr>
        </p:nvSpPr>
        <p:spPr>
          <a:xfrm>
            <a:off x="3921761" y="477521"/>
            <a:ext cx="4653280" cy="5078329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xmlns="" id="{8680A8B9-A611-024C-8B97-86F5A5EA1D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28950" y="6180667"/>
            <a:ext cx="3086100" cy="366184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xmlns="" id="{8FA012B3-9C76-4848-A77B-CC315455D7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93031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xmlns="" id="{42AB9906-CA6F-5446-A59B-A81281F35D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180667"/>
            <a:ext cx="3086100" cy="366184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68462DD1-D195-2048-A8E2-CEBB4311B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36270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222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7940" y="365126"/>
            <a:ext cx="507398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665261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1A931C-E09A-E445-9E46-6D77A1CE7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04FB1CAC-AC2A-B74D-ABAB-99CCE995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D1450C-9C0C-4E44-BE38-D30995F2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fld id="{A6901EC5-387D-4FE2-BA32-5A9BCEA0E16D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3E05C3-DE89-7E41-A624-90145F90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5CF5DA-ADF1-FD45-B090-5344422E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08398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4519456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©2017 Abbott. All rights reserved.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Not to be reproduced, distributed or excerpted. 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AP2943600-US Rev. 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3106738"/>
            <a:ext cx="73152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2333308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4935538"/>
            <a:ext cx="484632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9" y="152400"/>
            <a:ext cx="13716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6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3108959"/>
            <a:ext cx="82296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2331720"/>
            <a:ext cx="77724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3BD96-CB53-49A0-8C2C-F35EED0D8903}" type="datetime4">
              <a:rPr lang="en-US" smtClean="0">
                <a:solidFill>
                  <a:prstClr val="white"/>
                </a:solidFill>
              </a:rPr>
              <a:pPr/>
              <a:t>March 5, 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45058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©2017 Abbott. All rights reserved. 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Not to be reproduced, distributed or excerpted. </a:t>
            </a: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AP2943600-US Rev. A</a:t>
            </a:r>
          </a:p>
        </p:txBody>
      </p:sp>
    </p:spTree>
    <p:extLst>
      <p:ext uri="{BB962C8B-B14F-4D97-AF65-F5344CB8AC3E}">
        <p14:creationId xmlns:p14="http://schemas.microsoft.com/office/powerpoint/2010/main" val="4016117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844040"/>
            <a:ext cx="73152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20" y="1066800"/>
            <a:ext cx="73152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657600"/>
            <a:ext cx="484632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591196" cy="1735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68" y="4862268"/>
            <a:ext cx="1767582" cy="19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1950"/>
            <a:ext cx="82296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2920" y="1462088"/>
            <a:ext cx="8229600" cy="475488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C40-F59A-41C3-9A85-CFDD09A2BD2D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290" y="6461973"/>
            <a:ext cx="537710" cy="291339"/>
          </a:xfr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448328" y="6468413"/>
            <a:ext cx="4805160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©2017 Abbott. All rights reserved.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Not to be reproduced, distributed or excerpted. </a:t>
            </a:r>
            <a:r>
              <a:rPr lang="en-US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AP2943600-US Rev. A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6321975"/>
            <a:ext cx="9144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527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xmlns="" id="{789F6DEE-6879-4B81-BAD5-290D08B4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F2EFB-9F74-4380-9684-1643DE32C0A5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xmlns="" id="{3DEEB9F1-B331-48E5-B660-9C9B5A2D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xmlns="" id="{2EB056C2-422D-4E1C-AB65-4C73CF20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22B81-6751-4450-8974-3A0CC41EE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09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82296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2920" y="1462088"/>
            <a:ext cx="82296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0C40-F59A-41C3-9A85-CFDD09A2BD2D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</a:t>
            </a:r>
            <a:r>
              <a:rPr lang="en-US" dirty="0">
                <a:solidFill>
                  <a:srgbClr val="000000"/>
                </a:solidFill>
              </a:rPr>
              <a:t>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4302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82296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3040"/>
            <a:ext cx="6675120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F6AD-07A3-4F9C-A606-F3D9FA505A21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4127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82296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1463040"/>
            <a:ext cx="3977640" cy="4754880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4880" y="1463040"/>
            <a:ext cx="397764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BABD-2AB3-41FA-ACDD-C2572390AC8B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16312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65760"/>
            <a:ext cx="82296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20" y="2743200"/>
            <a:ext cx="3977640" cy="347472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4880" y="2743200"/>
            <a:ext cx="397764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9122-CDBE-4667-82BC-FDB0DC49A71F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02920" y="1463040"/>
            <a:ext cx="82296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502920" y="6427470"/>
            <a:ext cx="3057981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39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65760"/>
            <a:ext cx="82296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63040"/>
            <a:ext cx="8229600" cy="4754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173" y="6356350"/>
            <a:ext cx="118872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6901EC5-387D-4FE2-BA32-5A9BCEA0E16D}" type="datetime4">
              <a:rPr lang="en-US" smtClean="0">
                <a:solidFill>
                  <a:srgbClr val="000000"/>
                </a:solidFill>
              </a:rPr>
              <a:pPr/>
              <a:t>March 5,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4471" y="6356350"/>
            <a:ext cx="44805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6290" y="6428232"/>
            <a:ext cx="292608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662" r:id="rId3"/>
    <p:sldLayoutId id="2147483704" r:id="rId4"/>
    <p:sldLayoutId id="2147483663" r:id="rId5"/>
    <p:sldLayoutId id="2147483693" r:id="rId6"/>
    <p:sldLayoutId id="2147483664" r:id="rId7"/>
    <p:sldLayoutId id="2147483692" r:id="rId8"/>
    <p:sldLayoutId id="2147483666" r:id="rId9"/>
    <p:sldLayoutId id="2147483694" r:id="rId10"/>
    <p:sldLayoutId id="2147483695" r:id="rId11"/>
    <p:sldLayoutId id="2147483696" r:id="rId12"/>
    <p:sldLayoutId id="2147483668" r:id="rId13"/>
    <p:sldLayoutId id="2147483669" r:id="rId14"/>
    <p:sldLayoutId id="2147483670" r:id="rId15"/>
    <p:sldLayoutId id="2147483672" r:id="rId16"/>
    <p:sldLayoutId id="2147483675" r:id="rId17"/>
    <p:sldLayoutId id="2147483676" r:id="rId18"/>
    <p:sldLayoutId id="2147483678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00" r:id="rId25"/>
    <p:sldLayoutId id="2147483701" r:id="rId26"/>
    <p:sldLayoutId id="2147483702" r:id="rId27"/>
    <p:sldLayoutId id="2147483686" r:id="rId28"/>
    <p:sldLayoutId id="2147483687" r:id="rId29"/>
    <p:sldLayoutId id="2147483688" r:id="rId30"/>
    <p:sldLayoutId id="2147483705" r:id="rId31"/>
    <p:sldLayoutId id="2147483706" r:id="rId32"/>
    <p:sldLayoutId id="2147483707" r:id="rId33"/>
    <p:sldLayoutId id="2147483708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7A27D2D-31A6-8841-963F-F151D9A9E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417"/>
            <a:ext cx="78867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EC5082-4880-894F-B08C-D1E0CCE5D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368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CD41AA-F1D1-4A4C-9556-A799736BF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7550" y="6180667"/>
            <a:ext cx="698500" cy="366184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1879DB9A-DF28-C34E-BD82-F22C6BA54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3088" y="6180667"/>
            <a:ext cx="30861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Enter title via "insert&gt;header and footer&gt;footer" |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68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25" r:id="rId15"/>
    <p:sldLayoutId id="2147483742" r:id="rId16"/>
  </p:sldLayoutIdLst>
  <p:hf hdr="0"/>
  <p:txStyles>
    <p:titleStyle>
      <a:lvl1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Black" panose="020B0604020202020204" pitchFamily="34" charset="0"/>
        </a:defRPr>
      </a:lvl2pPr>
      <a:lvl3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Black" panose="020B0604020202020204" pitchFamily="34" charset="0"/>
        </a:defRPr>
      </a:lvl3pPr>
      <a:lvl4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Black" panose="020B0604020202020204" pitchFamily="34" charset="0"/>
        </a:defRPr>
      </a:lvl4pPr>
      <a:lvl5pPr algn="l" defTabSz="5143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 Black" panose="020B0604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28588" indent="-128588" algn="l" defTabSz="514350" rtl="0" eaLnBrk="1" fontAlgn="base" hangingPunct="1">
        <a:lnSpc>
          <a:spcPct val="90000"/>
        </a:lnSpc>
        <a:spcBef>
          <a:spcPts val="563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385763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300" kern="1200">
          <a:solidFill>
            <a:schemeClr val="tx2"/>
          </a:solidFill>
          <a:latin typeface="+mn-lt"/>
          <a:ea typeface="+mn-ea"/>
          <a:cs typeface="+mn-cs"/>
        </a:defRPr>
      </a:lvl2pPr>
      <a:lvl3pPr marL="642938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900113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1157288" indent="-128588" algn="l" defTabSz="514350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287722" y="1317035"/>
            <a:ext cx="7315200" cy="1645920"/>
          </a:xfrm>
        </p:spPr>
        <p:txBody>
          <a:bodyPr/>
          <a:lstStyle/>
          <a:p>
            <a:r>
              <a:rPr lang="en-US" dirty="0"/>
              <a:t>Navigating Complex Vessels and Guidewire Selection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1103" y="3736439"/>
            <a:ext cx="7315200" cy="1913733"/>
          </a:xfrm>
        </p:spPr>
        <p:txBody>
          <a:bodyPr/>
          <a:lstStyle/>
          <a:p>
            <a:endParaRPr lang="en-US" sz="1400" b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641CE86B-3F37-49BF-943F-62097E3C5D11}"/>
              </a:ext>
            </a:extLst>
          </p:cNvPr>
          <p:cNvSpPr txBox="1">
            <a:spLocks/>
          </p:cNvSpPr>
          <p:nvPr/>
        </p:nvSpPr>
        <p:spPr bwMode="gray"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ctr" defTabSz="514350" rtl="0" eaLnBrk="1" fontAlgn="base" hangingPunct="1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 kern="1200" cap="all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514350" rtl="0" eaLnBrk="1" fontAlgn="base" hangingPunct="1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514350" rtl="0" eaLnBrk="1" fontAlgn="base" hangingPunct="1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514350" rtl="0" eaLnBrk="1" fontAlgn="base" hangingPunct="1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514350" rtl="0" eaLnBrk="1" fontAlgn="base" hangingPunct="1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Rajesh Dave, MD</a:t>
            </a:r>
          </a:p>
          <a:p>
            <a:r>
              <a:rPr lang="en-US"/>
              <a:t>Chief, Department of Cardiology</a:t>
            </a:r>
          </a:p>
          <a:p>
            <a:r>
              <a:rPr lang="en-US"/>
              <a:t>Holy Spirit Hospital</a:t>
            </a:r>
          </a:p>
          <a:p>
            <a:r>
              <a:rPr lang="en-US"/>
              <a:t>Camp Hill, 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58"/>
          <p:cNvSpPr txBox="1">
            <a:spLocks noChangeArrowheads="1"/>
          </p:cNvSpPr>
          <p:nvPr/>
        </p:nvSpPr>
        <p:spPr bwMode="auto">
          <a:xfrm>
            <a:off x="-533400" y="1193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950" y="1563688"/>
            <a:ext cx="8407400" cy="46698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/>
              <a:t>Each </a:t>
            </a:r>
            <a:r>
              <a:rPr lang="en-US" sz="2200" dirty="0"/>
              <a:t>component</a:t>
            </a:r>
            <a:r>
              <a:rPr lang="en-US" sz="2200" b="0" dirty="0"/>
              <a:t> affects </a:t>
            </a:r>
            <a:r>
              <a:rPr lang="en-US" sz="2200" dirty="0"/>
              <a:t>a technical attribute </a:t>
            </a:r>
            <a:r>
              <a:rPr lang="en-US" sz="2200" b="0" dirty="0"/>
              <a:t>and each attribute in turn has an impact on </a:t>
            </a:r>
            <a:r>
              <a:rPr lang="en-US" sz="2200" dirty="0"/>
              <a:t>performance properties </a:t>
            </a:r>
            <a:r>
              <a:rPr lang="en-US" sz="2200" b="0" dirty="0"/>
              <a:t>of the wire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2"/>
                </a:solidFill>
              </a:rPr>
              <a:t>All leading to the goal of </a:t>
            </a:r>
            <a:r>
              <a:rPr lang="en-US" sz="1600" dirty="0">
                <a:solidFill>
                  <a:schemeClr val="bg2"/>
                </a:solidFill>
              </a:rPr>
              <a:t>Reaching the Lesion, Crossing the Lesion, and Deliver the Treatment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</p:txBody>
      </p:sp>
      <p:sp>
        <p:nvSpPr>
          <p:cNvPr id="1638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Each Component Impacts Wire Performance</a:t>
            </a:r>
          </a:p>
        </p:txBody>
      </p:sp>
      <p:sp>
        <p:nvSpPr>
          <p:cNvPr id="1639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9792DA0-E3F3-45E2-80C0-3C5DDC40FDE6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10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2427288"/>
            <a:ext cx="2438400" cy="2743200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b="1" dirty="0">
                <a:latin typeface="Georgia" panose="02040502050405020303" pitchFamily="18" charset="0"/>
                <a:cs typeface="Calibri" panose="020F0502020204030204" pitchFamily="34" charset="0"/>
              </a:rPr>
              <a:t>Component</a:t>
            </a:r>
            <a:endParaRPr lang="en-US" sz="2800" b="1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Core diameter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Core taper/grind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Core material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Tip style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Coils &amp; covers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Coatings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6265863" y="2427288"/>
            <a:ext cx="2455862" cy="2743200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b="1" dirty="0">
                <a:latin typeface="Georgia" panose="02040502050405020303" pitchFamily="18" charset="0"/>
                <a:cs typeface="Calibri" panose="020F0502020204030204" pitchFamily="34" charset="0"/>
              </a:rPr>
              <a:t>Properties</a:t>
            </a:r>
            <a:endParaRPr lang="en-US" sz="2800" b="1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Steerability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Trackability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Pushability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Crossability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Visibility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Durability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Tactile Feedback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187700" y="2427288"/>
            <a:ext cx="2557463" cy="2743200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b="1" dirty="0">
                <a:latin typeface="Georgia" panose="02040502050405020303" pitchFamily="18" charset="0"/>
                <a:cs typeface="Calibri" panose="020F0502020204030204" pitchFamily="34" charset="0"/>
              </a:rPr>
              <a:t>Technical</a:t>
            </a:r>
            <a:endParaRPr lang="en-US" sz="2800" b="1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Support ↔ Flexibility 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Torque Response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Lubricity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Radiopacity</a:t>
            </a:r>
          </a:p>
          <a:p>
            <a:pPr marL="285750" indent="-285750">
              <a:buClr>
                <a:srgbClr val="FF7A0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Force Transmission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2667000" y="3570288"/>
            <a:ext cx="520700" cy="457200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Right Arrow 34"/>
          <p:cNvSpPr/>
          <p:nvPr/>
        </p:nvSpPr>
        <p:spPr bwMode="auto">
          <a:xfrm>
            <a:off x="5745163" y="3570288"/>
            <a:ext cx="520700" cy="457200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9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13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91440" bIns="45720" rtlCol="0">
            <a:noAutofit/>
          </a:bodyPr>
          <a:lstStyle/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0.035 platform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0.018 platform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0.014 platform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Different wire platforms have different advantages and disadvantages</a:t>
            </a:r>
          </a:p>
          <a:p>
            <a:pPr lvl="2"/>
            <a:r>
              <a:rPr lang="en-US" dirty="0"/>
              <a:t>Properties of the wires</a:t>
            </a:r>
          </a:p>
          <a:p>
            <a:pPr lvl="2"/>
            <a:r>
              <a:rPr lang="en-US" dirty="0"/>
              <a:t>Devices over which these wires can be delivered</a:t>
            </a:r>
          </a:p>
          <a:p>
            <a:pPr lvl="1"/>
            <a:endParaRPr lang="en-US" sz="24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Guidewire</a:t>
            </a:r>
            <a:r>
              <a:rPr lang="en-US" altLang="en-US" dirty="0"/>
              <a:t> Platforms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C84D7744-651E-4EE4-BDED-2BC0349F3A0B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11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3400" y="1219200"/>
            <a:ext cx="4267200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Georgia" panose="02040502050405020303" pitchFamily="18" charset="0"/>
                <a:cs typeface="Calibri" panose="020F0502020204030204" pitchFamily="34" charset="0"/>
              </a:rPr>
              <a:t>Personal preference vs. different wire for different purposes? </a:t>
            </a:r>
          </a:p>
        </p:txBody>
      </p:sp>
    </p:spTree>
    <p:extLst>
      <p:ext uri="{BB962C8B-B14F-4D97-AF65-F5344CB8AC3E}">
        <p14:creationId xmlns:p14="http://schemas.microsoft.com/office/powerpoint/2010/main" val="20734661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86" y="1727200"/>
            <a:ext cx="7886700" cy="3683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/>
              <a:t>Access and Sheath placement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/>
              <a:t>Contralateral sheath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/>
              <a:t>Delivery of 035 system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/>
              <a:t>Recanalization of heavily calcified vessels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0.035 </a:t>
            </a:r>
            <a:r>
              <a:rPr lang="en-US" sz="2400" dirty="0" err="1"/>
              <a:t>Supracore</a:t>
            </a:r>
            <a:r>
              <a:rPr lang="en-US" sz="2400" dirty="0"/>
              <a:t> is my lab’s workhorse </a:t>
            </a:r>
            <a:endParaRPr lang="en-US" sz="2400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89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0.035 </a:t>
            </a:r>
            <a:r>
              <a:rPr lang="en-US" altLang="en-US" dirty="0" err="1"/>
              <a:t>Guidewire</a:t>
            </a:r>
            <a:r>
              <a:rPr lang="en-US" altLang="en-US" dirty="0"/>
              <a:t> Uses</a:t>
            </a:r>
          </a:p>
        </p:txBody>
      </p:sp>
      <p:sp>
        <p:nvSpPr>
          <p:cNvPr id="3891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D8ACDD2-C91F-46A8-9676-EE6513E44485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8915" name="Picture 3" descr="E:\Odom V - 4685688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r="28079"/>
          <a:stretch>
            <a:fillRect/>
          </a:stretch>
        </p:blipFill>
        <p:spPr bwMode="auto">
          <a:xfrm>
            <a:off x="6342063" y="1447800"/>
            <a:ext cx="2609850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399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1E64E0FF-E151-4F9C-9E5B-8B4EBF9A8E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1800"/>
              <a:t/>
            </a:r>
            <a:br>
              <a:rPr lang="en-US" altLang="en-US" sz="1800"/>
            </a:br>
            <a:r>
              <a:rPr lang="en-US" altLang="en-US" sz="4400"/>
              <a:t>Patient History</a:t>
            </a:r>
            <a:endParaRPr lang="en-US" altLang="en-US" sz="2800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xmlns="" id="{36BECB7E-6383-48FD-A18A-A154B6DB23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/>
              <a:t>53 year old male</a:t>
            </a:r>
          </a:p>
          <a:p>
            <a:pPr eaLnBrk="1" hangingPunct="1">
              <a:buFontTx/>
              <a:buNone/>
            </a:pPr>
            <a:r>
              <a:rPr lang="en-US" altLang="en-US" sz="2000"/>
              <a:t>Diabetes, Hypertension, Hyperlipidemia</a:t>
            </a:r>
          </a:p>
          <a:p>
            <a:pPr eaLnBrk="1" hangingPunct="1">
              <a:buFontTx/>
              <a:buNone/>
            </a:pPr>
            <a:r>
              <a:rPr lang="en-US" altLang="en-US" sz="2000"/>
              <a:t>Left Lower Extremity severe claudication</a:t>
            </a:r>
          </a:p>
          <a:p>
            <a:pPr eaLnBrk="1" hangingPunct="1"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se006.jpg">
            <a:extLst>
              <a:ext uri="{FF2B5EF4-FFF2-40B4-BE49-F238E27FC236}">
                <a16:creationId xmlns:a16="http://schemas.microsoft.com/office/drawing/2014/main" xmlns="" id="{C2236237-196E-4B05-96EB-4CBA670CD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9252B48-1A66-448D-83CB-08EA490A5CD2}"/>
              </a:ext>
            </a:extLst>
          </p:cNvPr>
          <p:cNvCxnSpPr/>
          <p:nvPr/>
        </p:nvCxnSpPr>
        <p:spPr>
          <a:xfrm rot="10800000" flipV="1">
            <a:off x="3200400" y="914400"/>
            <a:ext cx="2057400" cy="1143000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C3FB249-E47B-415D-B9BC-AC79C5D1993D}"/>
              </a:ext>
            </a:extLst>
          </p:cNvPr>
          <p:cNvCxnSpPr/>
          <p:nvPr/>
        </p:nvCxnSpPr>
        <p:spPr>
          <a:xfrm rot="10800000" flipV="1">
            <a:off x="5181600" y="3962400"/>
            <a:ext cx="2057400" cy="1143000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>
            <a:extLst>
              <a:ext uri="{FF2B5EF4-FFF2-40B4-BE49-F238E27FC236}">
                <a16:creationId xmlns:a16="http://schemas.microsoft.com/office/drawing/2014/main" xmlns="" id="{471A9A89-23B2-416E-AA16-F370538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9" y="938645"/>
            <a:ext cx="43942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007.jpg">
            <a:extLst>
              <a:ext uri="{FF2B5EF4-FFF2-40B4-BE49-F238E27FC236}">
                <a16:creationId xmlns:a16="http://schemas.microsoft.com/office/drawing/2014/main" xmlns="" id="{B2C70C10-11CA-4CAA-9175-769DCB25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" y="772391"/>
            <a:ext cx="4194464" cy="41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292F4B-0AE3-47EE-8E94-90B5F4C47E9C}"/>
              </a:ext>
            </a:extLst>
          </p:cNvPr>
          <p:cNvSpPr txBox="1"/>
          <p:nvPr/>
        </p:nvSpPr>
        <p:spPr>
          <a:xfrm>
            <a:off x="4797136" y="1610591"/>
            <a:ext cx="41601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This is an excellent place for</a:t>
            </a:r>
          </a:p>
          <a:p>
            <a:r>
              <a:rPr lang="en-US" dirty="0">
                <a:solidFill>
                  <a:srgbClr val="0070C0"/>
                </a:solidFill>
              </a:rPr>
              <a:t>Use of </a:t>
            </a:r>
            <a:r>
              <a:rPr lang="en-US" dirty="0" err="1">
                <a:solidFill>
                  <a:srgbClr val="0070C0"/>
                </a:solidFill>
              </a:rPr>
              <a:t>supracore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Atraumatic soft tip allows wire handling</a:t>
            </a:r>
          </a:p>
          <a:p>
            <a:r>
              <a:rPr lang="en-US" dirty="0">
                <a:solidFill>
                  <a:srgbClr val="0070C0"/>
                </a:solidFill>
              </a:rPr>
              <a:t>From Brachial approach without</a:t>
            </a:r>
          </a:p>
          <a:p>
            <a:r>
              <a:rPr lang="en-US" dirty="0">
                <a:solidFill>
                  <a:srgbClr val="0070C0"/>
                </a:solidFill>
              </a:rPr>
              <a:t>Risk of perforation distally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se008.jpg">
            <a:extLst>
              <a:ext uri="{FF2B5EF4-FFF2-40B4-BE49-F238E27FC236}">
                <a16:creationId xmlns:a16="http://schemas.microsoft.com/office/drawing/2014/main" xmlns="" id="{FAE1BC0C-A059-4D3B-9E5B-5150A2908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200" y="1462088"/>
            <a:ext cx="6019800" cy="524578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Escalating approach to contralateral sheath placement:</a:t>
            </a:r>
          </a:p>
          <a:p>
            <a:pPr marL="742950" lvl="2" indent="-342900"/>
            <a:r>
              <a:rPr lang="en-US" sz="1600" b="0" dirty="0" err="1"/>
              <a:t>Bentson</a:t>
            </a:r>
            <a:r>
              <a:rPr lang="en-US" sz="1600" b="0" dirty="0"/>
              <a:t>® cerebral wire </a:t>
            </a:r>
          </a:p>
          <a:p>
            <a:pPr marL="742950" lvl="2" indent="-342900"/>
            <a:r>
              <a:rPr lang="en-US" sz="1600" b="0" dirty="0"/>
              <a:t>HT </a:t>
            </a:r>
            <a:r>
              <a:rPr lang="en-US" sz="1600" b="0" dirty="0" err="1"/>
              <a:t>Versacore</a:t>
            </a:r>
            <a:r>
              <a:rPr lang="en-US" sz="1600" b="0" dirty="0"/>
              <a:t>® / Wholey® wire</a:t>
            </a:r>
          </a:p>
          <a:p>
            <a:pPr marL="742950" lvl="2" indent="-342900"/>
            <a:r>
              <a:rPr lang="en-US" sz="1600" b="0" dirty="0"/>
              <a:t>Stiff Angled </a:t>
            </a:r>
            <a:r>
              <a:rPr lang="en-US" sz="1600" b="0" dirty="0" err="1"/>
              <a:t>Glidewire</a:t>
            </a:r>
            <a:r>
              <a:rPr lang="en-US" sz="1600" b="0" dirty="0"/>
              <a:t>®</a:t>
            </a:r>
          </a:p>
          <a:p>
            <a:pPr marL="742950" lvl="2" indent="-342900"/>
            <a:r>
              <a:rPr lang="en-US" sz="1600" b="0" dirty="0" err="1"/>
              <a:t>Amplatz</a:t>
            </a:r>
            <a:r>
              <a:rPr lang="en-US" sz="1600" b="0" dirty="0"/>
              <a:t>® Super Stiff wire</a:t>
            </a:r>
          </a:p>
          <a:p>
            <a:pPr marL="742950" lvl="2" indent="-342900"/>
            <a:r>
              <a:rPr lang="en-US" sz="1600" b="0" dirty="0"/>
              <a:t>HT </a:t>
            </a:r>
            <a:r>
              <a:rPr lang="en-US" sz="1600" b="0" dirty="0" err="1"/>
              <a:t>Supracore</a:t>
            </a:r>
            <a:r>
              <a:rPr lang="en-US" sz="1600" b="0" dirty="0"/>
              <a:t>® wire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Crossing heavily calcified / tortuous </a:t>
            </a:r>
            <a:r>
              <a:rPr lang="en-US" sz="2000" b="0" dirty="0" err="1"/>
              <a:t>iliacs</a:t>
            </a:r>
            <a:r>
              <a:rPr lang="en-US" sz="2000" b="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Switch out to floppier wire to reduce friction along greater / lesser curves of iliac vessels</a:t>
            </a:r>
          </a:p>
          <a:p>
            <a:r>
              <a:rPr lang="en-US" sz="2000" b="0" dirty="0"/>
              <a:t>In my Lab 95% cases are being done by </a:t>
            </a:r>
            <a:r>
              <a:rPr lang="en-US" sz="2000" b="0" dirty="0" err="1"/>
              <a:t>Supracore</a:t>
            </a:r>
            <a:r>
              <a:rPr lang="en-US" sz="2000" b="0" dirty="0"/>
              <a:t> Wire for last 18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sp>
        <p:nvSpPr>
          <p:cNvPr id="399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0.035 </a:t>
            </a:r>
            <a:r>
              <a:rPr lang="en-US" altLang="en-US" dirty="0" err="1"/>
              <a:t>Guidewire</a:t>
            </a:r>
            <a:r>
              <a:rPr lang="en-US" altLang="en-US" dirty="0"/>
              <a:t> Uses</a:t>
            </a:r>
          </a:p>
        </p:txBody>
      </p:sp>
      <p:sp>
        <p:nvSpPr>
          <p:cNvPr id="3994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E5327C3-2F85-4BA1-8F2E-E3736A191818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18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938" name="Picture 14" descr="Calcified tortuous aor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 b="18019"/>
          <a:stretch>
            <a:fillRect/>
          </a:stretch>
        </p:blipFill>
        <p:spPr bwMode="auto">
          <a:xfrm>
            <a:off x="173038" y="3810000"/>
            <a:ext cx="27051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0" descr="Grossman_Irma_a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9723" r="20833" b="41505"/>
          <a:stretch>
            <a:fillRect/>
          </a:stretch>
        </p:blipFill>
        <p:spPr bwMode="auto">
          <a:xfrm>
            <a:off x="173038" y="1371600"/>
            <a:ext cx="27051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7464139" y="2073161"/>
            <a:ext cx="596900" cy="1241854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6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0.018” </a:t>
            </a:r>
            <a:r>
              <a:rPr lang="en-US" altLang="en-US" dirty="0" err="1">
                <a:solidFill>
                  <a:schemeClr val="bg1"/>
                </a:solidFill>
              </a:rPr>
              <a:t>Guidewire</a:t>
            </a:r>
            <a:r>
              <a:rPr lang="en-US" altLang="en-US" dirty="0">
                <a:solidFill>
                  <a:schemeClr val="bg1"/>
                </a:solidFill>
              </a:rPr>
              <a:t> Platform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7" name="Slide Number Placeholder 4"/>
          <p:cNvSpPr txBox="1">
            <a:spLocks/>
          </p:cNvSpPr>
          <p:nvPr/>
        </p:nvSpPr>
        <p:spPr bwMode="auto">
          <a:xfrm>
            <a:off x="3886200" y="6300788"/>
            <a:ext cx="27432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defTabSz="45720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defTabSz="4572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defTabSz="4572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defTabSz="4572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201E179-FA1D-4BBB-B7C7-8C6EB1868A9E}" type="slidenum">
              <a:rPr lang="en-US" altLang="en-US" sz="800">
                <a:solidFill>
                  <a:schemeClr val="tx1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20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8DFA35-1F59-4DAB-9B66-E2C4669EE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1F7047-C524-4825-9578-180974689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84" y="3694318"/>
            <a:ext cx="4846320" cy="640080"/>
          </a:xfrm>
        </p:spPr>
        <p:txBody>
          <a:bodyPr/>
          <a:lstStyle/>
          <a:p>
            <a:r>
              <a:rPr lang="en-US" dirty="0"/>
              <a:t>Abbott Vascular: Speaker, Proctor</a:t>
            </a:r>
          </a:p>
        </p:txBody>
      </p:sp>
    </p:spTree>
    <p:extLst>
      <p:ext uri="{BB962C8B-B14F-4D97-AF65-F5344CB8AC3E}">
        <p14:creationId xmlns:p14="http://schemas.microsoft.com/office/powerpoint/2010/main" val="303197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4395788"/>
            <a:ext cx="8896350" cy="8620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dirty="0">
                <a:latin typeface="Georgia" panose="02040502050405020303" pitchFamily="18" charset="0"/>
                <a:cs typeface="Calibri" panose="020F0502020204030204" pitchFamily="34" charset="0"/>
              </a:rPr>
              <a:t>Examples:	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HT Connect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   HT Connect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Flex	HT Connect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250T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	V-18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Control	   Treasure-12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	</a:t>
            </a:r>
            <a:r>
              <a:rPr lang="en-US" sz="2000" dirty="0" err="1">
                <a:latin typeface="Georgia" panose="02040502050405020303" pitchFamily="18" charset="0"/>
                <a:cs typeface="Calibri" panose="020F0502020204030204" pitchFamily="34" charset="0"/>
              </a:rPr>
              <a:t>Astato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30 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502920" y="1458913"/>
            <a:ext cx="8229600" cy="4754880"/>
          </a:xfrm>
        </p:spPr>
        <p:txBody>
          <a:bodyPr>
            <a:normAutofit/>
          </a:bodyPr>
          <a:lstStyle/>
          <a:p>
            <a:pPr marL="457200" lvl="1" indent="-60325">
              <a:spcBef>
                <a:spcPts val="1368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chemeClr val="bg2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Advantages</a:t>
            </a:r>
            <a:endParaRPr lang="en-US" sz="3000" b="1" dirty="0">
              <a:solidFill>
                <a:schemeClr val="bg2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Support (&gt; than 014 platform)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Relatively low profile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Potential to function as “workhorse”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Penetration Power</a:t>
            </a:r>
          </a:p>
          <a:p>
            <a:pPr marL="457200" lvl="1" indent="0">
              <a:spcBef>
                <a:spcPts val="1368"/>
              </a:spcBef>
              <a:spcAft>
                <a:spcPts val="600"/>
              </a:spcAft>
              <a:buFont typeface="Arial" charset="0"/>
              <a:buNone/>
              <a:defRPr/>
            </a:pPr>
            <a:endParaRPr lang="en-US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0.018 </a:t>
            </a:r>
            <a:r>
              <a:rPr lang="en-US" altLang="en-US" dirty="0" err="1"/>
              <a:t>Guidewire</a:t>
            </a:r>
            <a:r>
              <a:rPr lang="en-US" altLang="en-US" dirty="0"/>
              <a:t> Platform</a:t>
            </a:r>
          </a:p>
        </p:txBody>
      </p:sp>
      <p:sp>
        <p:nvSpPr>
          <p:cNvPr id="4301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3BBDADB6-7E24-45A6-8BB2-8D712CB7A509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20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843463" y="1458913"/>
            <a:ext cx="42052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indent="-22860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lvl="1" indent="0">
              <a:spcBef>
                <a:spcPts val="1363"/>
              </a:spcBef>
              <a:spcAft>
                <a:spcPts val="600"/>
              </a:spcAft>
              <a:buClrTx/>
              <a:buFontTx/>
              <a:buNone/>
              <a:defRPr/>
            </a:pPr>
            <a:r>
              <a:rPr lang="en-US" altLang="en-US" sz="2400" b="1" dirty="0">
                <a:solidFill>
                  <a:schemeClr val="bg2"/>
                </a:solidFill>
                <a:latin typeface="Georgia" pitchFamily="18" charset="0"/>
                <a:cs typeface="Calibri" pitchFamily="34" charset="0"/>
              </a:rPr>
              <a:t>Disadvantages</a:t>
            </a:r>
          </a:p>
          <a:p>
            <a:pPr lvl="1">
              <a:lnSpc>
                <a:spcPct val="90000"/>
              </a:lnSpc>
              <a:spcBef>
                <a:spcPts val="1363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Georgia" pitchFamily="18" charset="0"/>
                <a:cs typeface="Calibri" pitchFamily="34" charset="0"/>
              </a:rPr>
              <a:t>Relatively few wire options available until recently</a:t>
            </a:r>
          </a:p>
          <a:p>
            <a:pPr lvl="1">
              <a:lnSpc>
                <a:spcPct val="90000"/>
              </a:lnSpc>
              <a:spcBef>
                <a:spcPts val="1363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altLang="en-US" sz="2000" dirty="0">
                <a:solidFill>
                  <a:schemeClr val="tx2"/>
                </a:solidFill>
                <a:latin typeface="Georgia" pitchFamily="18" charset="0"/>
                <a:cs typeface="Calibri" pitchFamily="34" charset="0"/>
              </a:rPr>
              <a:t>Lack of familiarity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71488" y="5334000"/>
            <a:ext cx="8256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0.018 Wires offer excellent balance between profile, support, and applicability for specialty applications </a:t>
            </a:r>
          </a:p>
        </p:txBody>
      </p:sp>
    </p:spTree>
    <p:extLst>
      <p:ext uri="{BB962C8B-B14F-4D97-AF65-F5344CB8AC3E}">
        <p14:creationId xmlns:p14="http://schemas.microsoft.com/office/powerpoint/2010/main" val="2920802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458097"/>
            <a:ext cx="7886700" cy="40515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Low profile tip combined with high gram tip load leads to increased penetration power and increased ability to locate and utilize the </a:t>
            </a:r>
            <a:r>
              <a:rPr lang="en-US" sz="2000" b="0" dirty="0" err="1"/>
              <a:t>microchannels</a:t>
            </a:r>
            <a:r>
              <a:rPr lang="en-US" sz="2000" b="0" dirty="0"/>
              <a:t> present in most complex lesions</a:t>
            </a:r>
          </a:p>
          <a:p>
            <a:endParaRPr lang="en-US" sz="2000" b="0" dirty="0"/>
          </a:p>
        </p:txBody>
      </p:sp>
      <p:sp>
        <p:nvSpPr>
          <p:cNvPr id="4408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0.018 </a:t>
            </a:r>
            <a:r>
              <a:rPr lang="en-US" altLang="en-US" dirty="0" err="1"/>
              <a:t>Guidewires</a:t>
            </a:r>
            <a:r>
              <a:rPr lang="en-US" altLang="en-US" dirty="0"/>
              <a:t> </a:t>
            </a:r>
          </a:p>
        </p:txBody>
      </p:sp>
      <p:sp>
        <p:nvSpPr>
          <p:cNvPr id="4409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BBB427C-7D1D-406C-A96E-6DC9A4DA1331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21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33490"/>
              </p:ext>
            </p:extLst>
          </p:nvPr>
        </p:nvGraphicFramePr>
        <p:xfrm>
          <a:off x="304800" y="2438400"/>
          <a:ext cx="8610601" cy="358806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87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1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5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38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694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81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Wire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Tip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Penetration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52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Victory</a:t>
                      </a:r>
                      <a:r>
                        <a:rPr lang="en-US" sz="1800" baseline="30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Boston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Stainless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12, 18, 30gm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++/+++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HT Connect</a:t>
                      </a:r>
                      <a:r>
                        <a:rPr lang="en-US" sz="1800" baseline="30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Abbott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Stainless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4gm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HT Connect</a:t>
                      </a:r>
                      <a:r>
                        <a:rPr lang="en-US" sz="1800" baseline="30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 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Abbott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Stainless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12gm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HT Connect</a:t>
                      </a:r>
                      <a:r>
                        <a:rPr lang="en-US" sz="1800" baseline="30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 250T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Abbott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Stainless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30gm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Astato</a:t>
                      </a:r>
                      <a:r>
                        <a:rPr lang="en-US" sz="1800" baseline="30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800" baseline="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 30</a:t>
                      </a:r>
                      <a:endParaRPr lang="en-US" sz="1800" dirty="0"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Asahi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Stainless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30gm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81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Treasure</a:t>
                      </a:r>
                      <a:r>
                        <a:rPr lang="en-US" sz="1800" baseline="30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Asahi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Stainless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12gm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590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462088"/>
            <a:ext cx="4942537" cy="47548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/>
              <a:t>Some of these newer 0.018 wires have durable enough tips along with the added support compared to 0.014 wires that allow them to be reasonably good wires for SFA sub-intimal dissections:</a:t>
            </a:r>
          </a:p>
          <a:p>
            <a:pPr marL="685800" lvl="2" indent="-285750"/>
            <a:r>
              <a:rPr lang="en-US" sz="2000" b="0" dirty="0"/>
              <a:t>Hi-Torque Connect</a:t>
            </a:r>
            <a:r>
              <a:rPr lang="en-US" sz="2000" b="0" baseline="30000" dirty="0"/>
              <a:t>®</a:t>
            </a:r>
          </a:p>
          <a:p>
            <a:pPr marL="685800" lvl="2" indent="-285750"/>
            <a:r>
              <a:rPr lang="en-US" sz="2000" b="0" dirty="0"/>
              <a:t>Hi-Torque Connect</a:t>
            </a:r>
            <a:r>
              <a:rPr lang="en-US" sz="2000" b="0" baseline="30000" dirty="0"/>
              <a:t>®</a:t>
            </a:r>
            <a:r>
              <a:rPr lang="en-US" sz="2000" b="0" dirty="0"/>
              <a:t> Flex</a:t>
            </a:r>
          </a:p>
          <a:p>
            <a:pPr marL="685800" lvl="2" indent="-285750"/>
            <a:r>
              <a:rPr lang="en-US" sz="2000" b="0" dirty="0"/>
              <a:t>V-18</a:t>
            </a:r>
            <a:r>
              <a:rPr lang="en-US" sz="2000" b="0" baseline="30000" dirty="0"/>
              <a:t>®</a:t>
            </a:r>
            <a:r>
              <a:rPr lang="en-US" sz="2000" b="0" dirty="0"/>
              <a:t> Control</a:t>
            </a:r>
          </a:p>
          <a:p>
            <a:pPr marL="685800" lvl="2" indent="-285750"/>
            <a:endParaRPr lang="en-US" sz="2200" b="0" dirty="0"/>
          </a:p>
        </p:txBody>
      </p:sp>
      <p:sp>
        <p:nvSpPr>
          <p:cNvPr id="4813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Sub-intimal Dissection for </a:t>
            </a:r>
            <a:r>
              <a:rPr lang="en-US" altLang="en-US" dirty="0" err="1"/>
              <a:t>Femoropopliteal</a:t>
            </a:r>
            <a:r>
              <a:rPr lang="en-US" altLang="en-US" dirty="0"/>
              <a:t> Occlusions</a:t>
            </a:r>
          </a:p>
        </p:txBody>
      </p:sp>
      <p:sp>
        <p:nvSpPr>
          <p:cNvPr id="4813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75059CE-781E-4033-A049-3CECD810BA85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22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8130" name="Picture 1" descr="Terumo glide J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 r="4437" b="6012"/>
          <a:stretch>
            <a:fillRect/>
          </a:stretch>
        </p:blipFill>
        <p:spPr bwMode="auto">
          <a:xfrm>
            <a:off x="5772150" y="1311320"/>
            <a:ext cx="3101975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5772149" y="5556059"/>
            <a:ext cx="3101975" cy="4365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Sub-intimal wire loop with 0.018 wire</a:t>
            </a:r>
          </a:p>
        </p:txBody>
      </p:sp>
    </p:spTree>
    <p:extLst>
      <p:ext uri="{BB962C8B-B14F-4D97-AF65-F5344CB8AC3E}">
        <p14:creationId xmlns:p14="http://schemas.microsoft.com/office/powerpoint/2010/main" val="1613693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0.014” </a:t>
            </a:r>
            <a:r>
              <a:rPr lang="en-US" altLang="en-US" dirty="0" err="1"/>
              <a:t>Guidewire</a:t>
            </a:r>
            <a:r>
              <a:rPr lang="en-US" altLang="en-US" dirty="0"/>
              <a:t> platform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155" name="Slide Number Placeholder 4"/>
          <p:cNvSpPr txBox="1">
            <a:spLocks/>
          </p:cNvSpPr>
          <p:nvPr/>
        </p:nvSpPr>
        <p:spPr bwMode="auto">
          <a:xfrm>
            <a:off x="3886200" y="6300788"/>
            <a:ext cx="27432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defTabSz="45720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defTabSz="4572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defTabSz="4572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defTabSz="4572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2133958-1855-4E43-87F1-92122AE61B38}" type="slidenum">
              <a:rPr lang="en-US" altLang="en-US" sz="800">
                <a:solidFill>
                  <a:schemeClr val="tx1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18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>
          <a:xfrm>
            <a:off x="502920" y="1333500"/>
            <a:ext cx="8229600" cy="4754880"/>
          </a:xfrm>
        </p:spPr>
        <p:txBody>
          <a:bodyPr>
            <a:normAutofit/>
          </a:bodyPr>
          <a:lstStyle/>
          <a:p>
            <a:pPr marL="457200" lvl="1" indent="-228600">
              <a:spcBef>
                <a:spcPts val="1368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chemeClr val="bg2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Advantages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Familiarity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Lower profile device systems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Less tissue trauma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Finesse </a:t>
            </a:r>
          </a:p>
          <a:p>
            <a:pPr lvl="1">
              <a:spcBef>
                <a:spcPts val="1368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Variety</a:t>
            </a:r>
          </a:p>
        </p:txBody>
      </p:sp>
      <p:sp>
        <p:nvSpPr>
          <p:cNvPr id="50178" name="Title 2"/>
          <p:cNvSpPr>
            <a:spLocks noGrp="1"/>
          </p:cNvSpPr>
          <p:nvPr>
            <p:ph type="title"/>
          </p:nvPr>
        </p:nvSpPr>
        <p:spPr>
          <a:xfrm>
            <a:off x="628650" y="624417"/>
            <a:ext cx="7886700" cy="709083"/>
          </a:xfrm>
        </p:spPr>
        <p:txBody>
          <a:bodyPr/>
          <a:lstStyle/>
          <a:p>
            <a:r>
              <a:rPr lang="en-US" altLang="en-US" dirty="0"/>
              <a:t>0.014 </a:t>
            </a:r>
            <a:r>
              <a:rPr lang="en-US" altLang="en-US" dirty="0" err="1"/>
              <a:t>Guidewire</a:t>
            </a:r>
            <a:r>
              <a:rPr lang="en-US" altLang="en-US" dirty="0"/>
              <a:t> Platform</a:t>
            </a:r>
          </a:p>
        </p:txBody>
      </p:sp>
      <p:sp>
        <p:nvSpPr>
          <p:cNvPr id="5018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E8D1865-5AA4-4A32-B012-E71C946FBAC6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711700"/>
            <a:ext cx="8915400" cy="1384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dirty="0">
                <a:latin typeface="Georgia" panose="02040502050405020303" pitchFamily="18" charset="0"/>
                <a:cs typeface="Calibri" panose="020F0502020204030204" pitchFamily="34" charset="0"/>
              </a:rPr>
              <a:t>Examples:	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HT Command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   HT Command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ES	HT Spartacore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Confianza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 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Grand Slam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  	   Miracle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Bros		HT Fielder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 XT</a:t>
            </a:r>
          </a:p>
          <a:p>
            <a:pPr>
              <a:spcBef>
                <a:spcPts val="1200"/>
              </a:spcBef>
              <a:defRPr/>
            </a:pP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HT BMW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 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HT Ironman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 </a:t>
            </a:r>
            <a:r>
              <a:rPr lang="en-US" sz="2000" dirty="0">
                <a:latin typeface="Georgia" panose="02040502050405020303" pitchFamily="18" charset="0"/>
                <a:cs typeface="Calibri" panose="020F0502020204030204" pitchFamily="34" charset="0"/>
              </a:rPr>
              <a:t>	   V-14</a:t>
            </a:r>
            <a:r>
              <a:rPr lang="en-US" sz="2000" baseline="30000" dirty="0">
                <a:latin typeface="Georgia" panose="02040502050405020303" pitchFamily="18" charset="0"/>
                <a:cs typeface="Calibri" panose="020F0502020204030204" pitchFamily="34" charset="0"/>
              </a:rPr>
              <a:t>®</a:t>
            </a:r>
            <a:endParaRPr lang="en-US" sz="20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843463" y="1333500"/>
            <a:ext cx="4205287" cy="3276600"/>
          </a:xfrm>
          <a:prstGeom prst="rect">
            <a:avLst/>
          </a:prstGeom>
          <a:extLst/>
        </p:spPr>
        <p:txBody>
          <a:bodyPr vert="horz" lIns="0" tIns="0" rIns="91440" bIns="45720" rtlCol="0">
            <a:norm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indent="-228600">
              <a:lnSpc>
                <a:spcPct val="100000"/>
              </a:lnSpc>
              <a:spcBef>
                <a:spcPts val="1368"/>
              </a:spcBef>
              <a:spcAft>
                <a:spcPts val="600"/>
              </a:spcAft>
              <a:buFont typeface="Arial" charset="0"/>
              <a:buNone/>
              <a:defRPr sz="2400" b="1">
                <a:latin typeface="Georgia" panose="02040502050405020303" pitchFamily="18" charset="0"/>
                <a:cs typeface="Calibri" panose="020F0502020204030204" pitchFamily="34" charset="0"/>
              </a:defRPr>
            </a:lvl2pPr>
            <a:lvl3pPr marL="4000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/>
            </a:lvl3pPr>
            <a:lvl4pPr marL="627063" indent="-16986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4pPr>
            <a:lvl5pPr marL="8572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1"/>
            <a:r>
              <a:rPr lang="en-US" altLang="en-US" dirty="0">
                <a:solidFill>
                  <a:schemeClr val="bg2"/>
                </a:solidFill>
              </a:rPr>
              <a:t>Disadvantages</a:t>
            </a:r>
          </a:p>
          <a:p>
            <a:pPr marL="5715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tx2"/>
                </a:solidFill>
              </a:rPr>
              <a:t>Lack of support</a:t>
            </a:r>
          </a:p>
          <a:p>
            <a:pPr marL="5715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tx2"/>
                </a:solidFill>
              </a:rPr>
              <a:t>Tip shaft deformability</a:t>
            </a:r>
          </a:p>
          <a:p>
            <a:pPr marL="5715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chemeClr val="tx2"/>
                </a:solidFill>
              </a:rPr>
              <a:t>Durability</a:t>
            </a:r>
          </a:p>
        </p:txBody>
      </p:sp>
    </p:spTree>
    <p:extLst>
      <p:ext uri="{BB962C8B-B14F-4D97-AF65-F5344CB8AC3E}">
        <p14:creationId xmlns:p14="http://schemas.microsoft.com/office/powerpoint/2010/main" val="1277817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Command</a:t>
            </a:r>
            <a:r>
              <a:rPr lang="en-US" baseline="30000" dirty="0"/>
              <a:t>®</a:t>
            </a:r>
            <a:r>
              <a:rPr lang="en-US" dirty="0"/>
              <a:t> Use</a:t>
            </a:r>
          </a:p>
        </p:txBody>
      </p:sp>
      <p:sp>
        <p:nvSpPr>
          <p:cNvPr id="5325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1F4E225-38B6-4F7E-8303-5F2E9809502F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25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3250" name="Picture 3" descr="Command J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8" t="13802" b="7506"/>
          <a:stretch>
            <a:fillRect/>
          </a:stretch>
        </p:blipFill>
        <p:spPr bwMode="auto">
          <a:xfrm>
            <a:off x="576263" y="1397000"/>
            <a:ext cx="2078037" cy="462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4" descr="Command J 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t="5054" r="16624"/>
          <a:stretch>
            <a:fillRect/>
          </a:stretch>
        </p:blipFill>
        <p:spPr bwMode="auto">
          <a:xfrm>
            <a:off x="3209925" y="1397000"/>
            <a:ext cx="2468563" cy="4543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5" descr="Command J 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8" t="7310" r="17249"/>
          <a:stretch>
            <a:fillRect/>
          </a:stretch>
        </p:blipFill>
        <p:spPr bwMode="auto">
          <a:xfrm>
            <a:off x="6286500" y="1371600"/>
            <a:ext cx="2527300" cy="4576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2071688" y="5410200"/>
            <a:ext cx="2192337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cs typeface="Calibri" pitchFamily="34" charset="0"/>
              </a:rPr>
              <a:t>HT Command</a:t>
            </a:r>
            <a:r>
              <a:rPr lang="en-US" altLang="en-US" sz="1800" baseline="30000" dirty="0">
                <a:solidFill>
                  <a:schemeClr val="bg2"/>
                </a:solidFill>
                <a:cs typeface="Calibri" pitchFamily="34" charset="0"/>
              </a:rPr>
              <a:t>®</a:t>
            </a:r>
            <a:r>
              <a:rPr lang="en-US" altLang="en-US" sz="1800" dirty="0">
                <a:solidFill>
                  <a:schemeClr val="bg2"/>
                </a:solidFill>
                <a:cs typeface="Calibri" pitchFamily="34" charset="0"/>
              </a:rPr>
              <a:t> ES</a:t>
            </a:r>
          </a:p>
        </p:txBody>
      </p:sp>
    </p:spTree>
    <p:extLst>
      <p:ext uri="{BB962C8B-B14F-4D97-AF65-F5344CB8AC3E}">
        <p14:creationId xmlns:p14="http://schemas.microsoft.com/office/powerpoint/2010/main" val="8895002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Command</a:t>
            </a:r>
            <a:r>
              <a:rPr lang="en-US" baseline="30000" dirty="0"/>
              <a:t>®</a:t>
            </a:r>
            <a:r>
              <a:rPr lang="en-US" dirty="0"/>
              <a:t> Use</a:t>
            </a:r>
          </a:p>
        </p:txBody>
      </p:sp>
      <p:sp>
        <p:nvSpPr>
          <p:cNvPr id="5428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C2A3A5A-AEE1-402F-B4C9-2B961E660BAE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26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6832600" y="41259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4275" name="Picture 13" descr="ln0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t="2174" r="26572" b="2344"/>
          <a:stretch>
            <a:fillRect/>
          </a:stretch>
        </p:blipFill>
        <p:spPr bwMode="auto">
          <a:xfrm>
            <a:off x="1339850" y="1219200"/>
            <a:ext cx="15811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ln0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47517"/>
          <a:stretch>
            <a:fillRect/>
          </a:stretch>
        </p:blipFill>
        <p:spPr bwMode="auto">
          <a:xfrm>
            <a:off x="4724400" y="1219200"/>
            <a:ext cx="160972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ln0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44608"/>
          <a:stretch>
            <a:fillRect/>
          </a:stretch>
        </p:blipFill>
        <p:spPr bwMode="auto">
          <a:xfrm>
            <a:off x="6594475" y="1219200"/>
            <a:ext cx="169227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78" name="Straight Arrow Connector 6"/>
          <p:cNvCxnSpPr>
            <a:cxnSpLocks noChangeShapeType="1"/>
          </p:cNvCxnSpPr>
          <p:nvPr/>
        </p:nvCxnSpPr>
        <p:spPr bwMode="auto">
          <a:xfrm flipV="1">
            <a:off x="2286000" y="4699000"/>
            <a:ext cx="168275" cy="29051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9" name="TextBox 22"/>
          <p:cNvSpPr txBox="1">
            <a:spLocks noChangeArrowheads="1"/>
          </p:cNvSpPr>
          <p:nvPr/>
        </p:nvSpPr>
        <p:spPr bwMode="auto">
          <a:xfrm>
            <a:off x="325438" y="5080000"/>
            <a:ext cx="3919537" cy="1016000"/>
          </a:xfrm>
          <a:prstGeom prst="rect">
            <a:avLst/>
          </a:prstGeom>
          <a:solidFill>
            <a:schemeClr val="bg1">
              <a:alpha val="50195"/>
            </a:schemeClr>
          </a:solidFill>
          <a:ln w="15875">
            <a:solidFill>
              <a:schemeClr val="tx1">
                <a:alpha val="52156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Calibri" pitchFamily="34" charset="0"/>
              </a:rPr>
              <a:t>Tight guide wire loop in Hi-Torque Command</a:t>
            </a:r>
            <a:r>
              <a:rPr lang="en-US" altLang="en-US" baseline="30000">
                <a:solidFill>
                  <a:schemeClr val="tx1"/>
                </a:solidFill>
                <a:cs typeface="Calibri" pitchFamily="34" charset="0"/>
              </a:rPr>
              <a:t>®</a:t>
            </a:r>
            <a:r>
              <a:rPr lang="en-US" altLang="en-US">
                <a:solidFill>
                  <a:schemeClr val="tx1"/>
                </a:solidFill>
                <a:cs typeface="Calibri" pitchFamily="34" charset="0"/>
              </a:rPr>
              <a:t> wire prevents large dissection channel </a:t>
            </a:r>
          </a:p>
        </p:txBody>
      </p:sp>
      <p:sp>
        <p:nvSpPr>
          <p:cNvPr id="54280" name="TextBox 22"/>
          <p:cNvSpPr txBox="1">
            <a:spLocks noChangeArrowheads="1"/>
          </p:cNvSpPr>
          <p:nvPr/>
        </p:nvSpPr>
        <p:spPr bwMode="auto">
          <a:xfrm>
            <a:off x="4724400" y="5080000"/>
            <a:ext cx="3562350" cy="1016000"/>
          </a:xfrm>
          <a:prstGeom prst="rect">
            <a:avLst/>
          </a:prstGeom>
          <a:solidFill>
            <a:schemeClr val="bg1">
              <a:alpha val="50195"/>
            </a:schemeClr>
          </a:solidFill>
          <a:ln w="15875">
            <a:solidFill>
              <a:schemeClr val="tx1">
                <a:alpha val="52156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Calibri" pitchFamily="34" charset="0"/>
              </a:rPr>
              <a:t>Durable polymer-coated Nitinol wire tip reforms into steerable floppy tip</a:t>
            </a:r>
          </a:p>
        </p:txBody>
      </p:sp>
    </p:spTree>
    <p:extLst>
      <p:ext uri="{BB962C8B-B14F-4D97-AF65-F5344CB8AC3E}">
        <p14:creationId xmlns:p14="http://schemas.microsoft.com/office/powerpoint/2010/main" val="37602372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2"/>
          <p:cNvSpPr txBox="1">
            <a:spLocks noChangeArrowheads="1"/>
          </p:cNvSpPr>
          <p:nvPr/>
        </p:nvSpPr>
        <p:spPr bwMode="auto">
          <a:xfrm>
            <a:off x="211138" y="4800600"/>
            <a:ext cx="2722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altLang="en-US" dirty="0">
                <a:solidFill>
                  <a:schemeClr val="bg2"/>
                </a:solidFill>
                <a:cs typeface="Calibri" pitchFamily="34" charset="0"/>
              </a:rPr>
              <a:t>Lesion in lateral plantar artery and absence of plantar arch</a:t>
            </a:r>
          </a:p>
        </p:txBody>
      </p:sp>
      <p:grpSp>
        <p:nvGrpSpPr>
          <p:cNvPr id="56323" name="Group 15"/>
          <p:cNvGrpSpPr>
            <a:grpSpLocks/>
          </p:cNvGrpSpPr>
          <p:nvPr/>
        </p:nvGrpSpPr>
        <p:grpSpPr bwMode="auto">
          <a:xfrm>
            <a:off x="228600" y="1584325"/>
            <a:ext cx="2679700" cy="3063875"/>
            <a:chOff x="515008" y="1557800"/>
            <a:chExt cx="3938079" cy="4480503"/>
          </a:xfrm>
        </p:grpSpPr>
        <p:pic>
          <p:nvPicPr>
            <p:cNvPr id="56332" name="Picture 1" descr="image0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08" y="1557800"/>
              <a:ext cx="3938079" cy="4480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6333" name="Straight Connector 8"/>
            <p:cNvCxnSpPr>
              <a:cxnSpLocks noChangeShapeType="1"/>
            </p:cNvCxnSpPr>
            <p:nvPr/>
          </p:nvCxnSpPr>
          <p:spPr bwMode="auto">
            <a:xfrm>
              <a:off x="3675063" y="3662363"/>
              <a:ext cx="0" cy="114300"/>
            </a:xfrm>
            <a:prstGeom prst="line">
              <a:avLst/>
            </a:prstGeom>
            <a:noFill/>
            <a:ln w="12700">
              <a:solidFill>
                <a:srgbClr val="FF0000">
                  <a:alpha val="7803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4" name="Straight Connector 12"/>
            <p:cNvCxnSpPr>
              <a:cxnSpLocks noChangeShapeType="1"/>
            </p:cNvCxnSpPr>
            <p:nvPr/>
          </p:nvCxnSpPr>
          <p:spPr bwMode="auto">
            <a:xfrm flipH="1">
              <a:off x="3649664" y="3930650"/>
              <a:ext cx="25400" cy="152400"/>
            </a:xfrm>
            <a:prstGeom prst="line">
              <a:avLst/>
            </a:prstGeom>
            <a:noFill/>
            <a:ln w="12700">
              <a:solidFill>
                <a:srgbClr val="FF0000">
                  <a:alpha val="7803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5" name="Straight Connector 14"/>
            <p:cNvCxnSpPr>
              <a:cxnSpLocks noChangeShapeType="1"/>
            </p:cNvCxnSpPr>
            <p:nvPr/>
          </p:nvCxnSpPr>
          <p:spPr bwMode="auto">
            <a:xfrm flipH="1">
              <a:off x="3224213" y="4649788"/>
              <a:ext cx="101600" cy="114300"/>
            </a:xfrm>
            <a:prstGeom prst="line">
              <a:avLst/>
            </a:prstGeom>
            <a:noFill/>
            <a:ln w="12700">
              <a:solidFill>
                <a:srgbClr val="FF0000">
                  <a:alpha val="7803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6" name="Straight Connector 16"/>
            <p:cNvCxnSpPr>
              <a:cxnSpLocks noChangeShapeType="1"/>
            </p:cNvCxnSpPr>
            <p:nvPr/>
          </p:nvCxnSpPr>
          <p:spPr bwMode="auto">
            <a:xfrm flipH="1">
              <a:off x="3006725" y="4883150"/>
              <a:ext cx="101600" cy="114300"/>
            </a:xfrm>
            <a:prstGeom prst="line">
              <a:avLst/>
            </a:prstGeom>
            <a:noFill/>
            <a:ln w="12700">
              <a:solidFill>
                <a:srgbClr val="FF0000">
                  <a:alpha val="7803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7" name="Straight Connector 17"/>
            <p:cNvCxnSpPr>
              <a:cxnSpLocks noChangeShapeType="1"/>
            </p:cNvCxnSpPr>
            <p:nvPr/>
          </p:nvCxnSpPr>
          <p:spPr bwMode="auto">
            <a:xfrm flipH="1">
              <a:off x="2747963" y="5056188"/>
              <a:ext cx="101600" cy="114300"/>
            </a:xfrm>
            <a:prstGeom prst="line">
              <a:avLst/>
            </a:prstGeom>
            <a:noFill/>
            <a:ln w="12700">
              <a:solidFill>
                <a:srgbClr val="FF0000">
                  <a:alpha val="7803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63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Plantar Arch Case</a:t>
            </a:r>
          </a:p>
        </p:txBody>
      </p:sp>
      <p:sp>
        <p:nvSpPr>
          <p:cNvPr id="5633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2F16684-03A0-4964-9928-179E82511E2F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27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6325" name="Picture 2" descr="image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546225"/>
            <a:ext cx="27273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971800" y="4814888"/>
            <a:ext cx="3048000" cy="13239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Calibri" pitchFamily="34" charset="0"/>
              </a:rPr>
              <a:t>0.014” support catheter + Hi-Torque Command</a:t>
            </a:r>
            <a:r>
              <a:rPr lang="en-US" altLang="en-US" baseline="30000">
                <a:solidFill>
                  <a:schemeClr val="tx1"/>
                </a:solidFill>
                <a:cs typeface="Calibri" pitchFamily="34" charset="0"/>
              </a:rPr>
              <a:t>®</a:t>
            </a:r>
            <a:r>
              <a:rPr lang="en-US" altLang="en-US">
                <a:solidFill>
                  <a:schemeClr val="tx1"/>
                </a:solidFill>
                <a:cs typeface="Calibri" pitchFamily="34" charset="0"/>
              </a:rPr>
              <a:t> followed by 2 x 100 0.014” balloon</a:t>
            </a:r>
          </a:p>
        </p:txBody>
      </p:sp>
      <p:pic>
        <p:nvPicPr>
          <p:cNvPr id="56327" name="Picture 15" descr="image0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82738"/>
            <a:ext cx="271621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65838" y="4800600"/>
            <a:ext cx="3124200" cy="13239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ts val="400"/>
              </a:spcBef>
              <a:spcAft>
                <a:spcPts val="40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Calibri" pitchFamily="34" charset="0"/>
              </a:rPr>
              <a:t>Restoration of lateral plantar artery with communication to plantar arch and tarsal arteries</a:t>
            </a:r>
          </a:p>
        </p:txBody>
      </p:sp>
    </p:spTree>
    <p:extLst>
      <p:ext uri="{BB962C8B-B14F-4D97-AF65-F5344CB8AC3E}">
        <p14:creationId xmlns:p14="http://schemas.microsoft.com/office/powerpoint/2010/main" val="11352284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91440" bIns="45720" rtlCol="0">
            <a:noAutofit/>
          </a:bodyPr>
          <a:lstStyle/>
          <a:p>
            <a:pPr marL="285750" indent="-285750">
              <a:buChar char="•"/>
            </a:pPr>
            <a:r>
              <a:rPr lang="en-US" altLang="en-US" sz="2400" b="0" dirty="0"/>
              <a:t>Guide wire selection depends on lesion, location, and strategy</a:t>
            </a:r>
          </a:p>
          <a:p>
            <a:pPr marL="285750" indent="-285750">
              <a:buChar char="•"/>
            </a:pPr>
            <a:r>
              <a:rPr lang="en-US" altLang="en-US" sz="2400" b="0" dirty="0"/>
              <a:t>An increasing array of available wires has increased our ability to cross lesions and delivery therapy</a:t>
            </a:r>
          </a:p>
          <a:p>
            <a:pPr marL="285750" indent="-285750">
              <a:buChar char="•"/>
            </a:pPr>
            <a:r>
              <a:rPr lang="en-US" altLang="en-US" sz="2400" b="0" dirty="0"/>
              <a:t>Understanding wire construction leads to an increased understanding of a specific wire’s performance properties, and helps us choose the proper wire for the specific goal.</a:t>
            </a: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Summary &amp; Conclusions</a:t>
            </a: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AF66649-2979-475B-BB27-4EAF101053F7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28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8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Guide Wire Components</a:t>
            </a:r>
          </a:p>
        </p:txBody>
      </p:sp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2F02562-E6A5-4D9D-99BC-687C66156807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8436" name="Group 7"/>
          <p:cNvGrpSpPr>
            <a:grpSpLocks/>
          </p:cNvGrpSpPr>
          <p:nvPr/>
        </p:nvGrpSpPr>
        <p:grpSpPr bwMode="auto">
          <a:xfrm>
            <a:off x="803275" y="2102708"/>
            <a:ext cx="7696200" cy="1847850"/>
            <a:chOff x="482" y="2640"/>
            <a:chExt cx="4848" cy="1164"/>
          </a:xfrm>
        </p:grpSpPr>
        <p:grpSp>
          <p:nvGrpSpPr>
            <p:cNvPr id="18438" name="Group 8"/>
            <p:cNvGrpSpPr>
              <a:grpSpLocks/>
            </p:cNvGrpSpPr>
            <p:nvPr/>
          </p:nvGrpSpPr>
          <p:grpSpPr bwMode="auto">
            <a:xfrm>
              <a:off x="482" y="2640"/>
              <a:ext cx="4848" cy="1164"/>
              <a:chOff x="482" y="2640"/>
              <a:chExt cx="4848" cy="1164"/>
            </a:xfrm>
          </p:grpSpPr>
          <p:grpSp>
            <p:nvGrpSpPr>
              <p:cNvPr id="18441" name="Group 9"/>
              <p:cNvGrpSpPr>
                <a:grpSpLocks/>
              </p:cNvGrpSpPr>
              <p:nvPr/>
            </p:nvGrpSpPr>
            <p:grpSpPr bwMode="auto">
              <a:xfrm>
                <a:off x="482" y="2640"/>
                <a:ext cx="4848" cy="1164"/>
                <a:chOff x="482" y="2640"/>
                <a:chExt cx="4848" cy="1164"/>
              </a:xfrm>
            </p:grpSpPr>
            <p:graphicFrame>
              <p:nvGraphicFramePr>
                <p:cNvPr id="18443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9009916"/>
                    </p:ext>
                  </p:extLst>
                </p:nvPr>
              </p:nvGraphicFramePr>
              <p:xfrm>
                <a:off x="482" y="2855"/>
                <a:ext cx="4848" cy="64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" name="Photo Editor Photo" r:id="rId3" imgW="15647619" imgH="2085714" progId="MSPhotoEd.3">
                        <p:embed/>
                      </p:oleObj>
                    </mc:Choice>
                    <mc:Fallback>
                      <p:oleObj name="Photo Editor Photo" r:id="rId3" imgW="15647619" imgH="2085714" progId="MSPhotoEd.3">
                        <p:embed/>
                        <p:pic>
                          <p:nvPicPr>
                            <p:cNvPr id="18443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alphaModFix/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2" y="2855"/>
                              <a:ext cx="4848" cy="64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44" name="Line 11"/>
                <p:cNvSpPr>
                  <a:spLocks noChangeShapeType="1"/>
                </p:cNvSpPr>
                <p:nvPr/>
              </p:nvSpPr>
              <p:spPr bwMode="auto">
                <a:xfrm>
                  <a:off x="1920" y="288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45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920" y="32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4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248" y="2640"/>
                  <a:ext cx="1161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ts val="8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2000">
                      <a:solidFill>
                        <a:srgbClr val="796F69"/>
                      </a:solidFill>
                      <a:latin typeface="Georgia" pitchFamily="18" charset="0"/>
                      <a:ea typeface="MS PGothic" pitchFamily="34" charset="-128"/>
                      <a:cs typeface="Georgia" pitchFamily="18" charset="0"/>
                    </a:defRPr>
                  </a:lvl1pPr>
                  <a:lvl2pPr marL="742950" indent="-285750" eaLnBrk="0" hangingPunct="0">
                    <a:spcBef>
                      <a:spcPts val="7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28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6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14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4pPr>
                  <a:lvl5pPr marL="2057400" indent="-228600" eaLnBrk="0" hangingPunct="0">
                    <a:spcBef>
                      <a:spcPts val="4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5pPr>
                  <a:lvl6pPr marL="25146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6pPr>
                  <a:lvl7pPr marL="29718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7pPr>
                  <a:lvl8pPr marL="34290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8pPr>
                  <a:lvl9pPr marL="38862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lang="en-US" altLang="en-US" dirty="0">
                      <a:solidFill>
                        <a:schemeClr val="bg2"/>
                      </a:solidFill>
                    </a:rPr>
                    <a:t>Core Diameter</a:t>
                  </a:r>
                </a:p>
              </p:txBody>
            </p:sp>
            <p:sp>
              <p:nvSpPr>
                <p:cNvPr id="184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840" y="2640"/>
                  <a:ext cx="1405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ts val="8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2000">
                      <a:solidFill>
                        <a:srgbClr val="796F69"/>
                      </a:solidFill>
                      <a:latin typeface="Georgia" pitchFamily="18" charset="0"/>
                      <a:ea typeface="MS PGothic" pitchFamily="34" charset="-128"/>
                      <a:cs typeface="Georgia" pitchFamily="18" charset="0"/>
                    </a:defRPr>
                  </a:lvl1pPr>
                  <a:lvl2pPr marL="742950" indent="-285750" eaLnBrk="0" hangingPunct="0">
                    <a:spcBef>
                      <a:spcPts val="7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28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6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14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4pPr>
                  <a:lvl5pPr marL="2057400" indent="-228600" eaLnBrk="0" hangingPunct="0">
                    <a:spcBef>
                      <a:spcPts val="4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5pPr>
                  <a:lvl6pPr marL="25146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6pPr>
                  <a:lvl7pPr marL="29718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7pPr>
                  <a:lvl8pPr marL="34290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8pPr>
                  <a:lvl9pPr marL="38862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lang="en-US" altLang="en-US" dirty="0">
                      <a:solidFill>
                        <a:schemeClr val="bg2"/>
                      </a:solidFill>
                    </a:rPr>
                    <a:t>Core Taper/Grind</a:t>
                  </a:r>
                </a:p>
              </p:txBody>
            </p:sp>
            <p:sp>
              <p:nvSpPr>
                <p:cNvPr id="1844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544" y="2640"/>
                  <a:ext cx="1098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ts val="8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2000">
                      <a:solidFill>
                        <a:srgbClr val="796F69"/>
                      </a:solidFill>
                      <a:latin typeface="Georgia" pitchFamily="18" charset="0"/>
                      <a:ea typeface="MS PGothic" pitchFamily="34" charset="-128"/>
                      <a:cs typeface="Georgia" pitchFamily="18" charset="0"/>
                    </a:defRPr>
                  </a:lvl1pPr>
                  <a:lvl2pPr marL="742950" indent="-285750" eaLnBrk="0" hangingPunct="0">
                    <a:spcBef>
                      <a:spcPts val="7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28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6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14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4pPr>
                  <a:lvl5pPr marL="2057400" indent="-228600" eaLnBrk="0" hangingPunct="0">
                    <a:spcBef>
                      <a:spcPts val="4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5pPr>
                  <a:lvl6pPr marL="25146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6pPr>
                  <a:lvl7pPr marL="29718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7pPr>
                  <a:lvl8pPr marL="34290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8pPr>
                  <a:lvl9pPr marL="38862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lang="en-US" altLang="en-US" dirty="0">
                      <a:solidFill>
                        <a:schemeClr val="bg2"/>
                      </a:solidFill>
                    </a:rPr>
                    <a:t>Core Material</a:t>
                  </a:r>
                </a:p>
              </p:txBody>
            </p:sp>
            <p:sp>
              <p:nvSpPr>
                <p:cNvPr id="18449" name="AutoShape 16"/>
                <p:cNvSpPr>
                  <a:spLocks/>
                </p:cNvSpPr>
                <p:nvPr/>
              </p:nvSpPr>
              <p:spPr bwMode="auto">
                <a:xfrm rot="-5400000">
                  <a:off x="4512" y="3315"/>
                  <a:ext cx="192" cy="284"/>
                </a:xfrm>
                <a:prstGeom prst="leftBrace">
                  <a:avLst>
                    <a:gd name="adj1" fmla="val 29166"/>
                    <a:gd name="adj2" fmla="val 52153"/>
                  </a:avLst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ts val="8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2000">
                      <a:solidFill>
                        <a:srgbClr val="796F69"/>
                      </a:solidFill>
                      <a:latin typeface="Georgia" pitchFamily="18" charset="0"/>
                      <a:ea typeface="MS PGothic" pitchFamily="34" charset="-128"/>
                      <a:cs typeface="Georgia" pitchFamily="18" charset="0"/>
                    </a:defRPr>
                  </a:lvl1pPr>
                  <a:lvl2pPr marL="742950" indent="-285750" eaLnBrk="0" hangingPunct="0">
                    <a:spcBef>
                      <a:spcPts val="7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28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6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14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4pPr>
                  <a:lvl5pPr marL="2057400" indent="-228600" eaLnBrk="0" hangingPunct="0">
                    <a:spcBef>
                      <a:spcPts val="4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5pPr>
                  <a:lvl6pPr marL="25146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6pPr>
                  <a:lvl7pPr marL="29718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7pPr>
                  <a:lvl8pPr marL="34290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8pPr>
                  <a:lvl9pPr marL="38862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5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320" y="3552"/>
                  <a:ext cx="745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ts val="8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2000">
                      <a:solidFill>
                        <a:srgbClr val="796F69"/>
                      </a:solidFill>
                      <a:latin typeface="Georgia" pitchFamily="18" charset="0"/>
                      <a:ea typeface="MS PGothic" pitchFamily="34" charset="-128"/>
                      <a:cs typeface="Georgia" pitchFamily="18" charset="0"/>
                    </a:defRPr>
                  </a:lvl1pPr>
                  <a:lvl2pPr marL="742950" indent="-285750" eaLnBrk="0" hangingPunct="0">
                    <a:spcBef>
                      <a:spcPts val="7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28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6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14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4pPr>
                  <a:lvl5pPr marL="2057400" indent="-228600" eaLnBrk="0" hangingPunct="0">
                    <a:spcBef>
                      <a:spcPts val="4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5pPr>
                  <a:lvl6pPr marL="25146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6pPr>
                  <a:lvl7pPr marL="29718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7pPr>
                  <a:lvl8pPr marL="34290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8pPr>
                  <a:lvl9pPr marL="38862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lang="en-US" altLang="en-US" dirty="0">
                      <a:solidFill>
                        <a:schemeClr val="bg2"/>
                      </a:solidFill>
                    </a:rPr>
                    <a:t>Tip Style</a:t>
                  </a:r>
                </a:p>
              </p:txBody>
            </p:sp>
            <p:sp>
              <p:nvSpPr>
                <p:cNvPr id="18451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2880" y="3312"/>
                  <a:ext cx="480" cy="24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5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3360" y="326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45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80" y="3552"/>
                  <a:ext cx="1149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ts val="8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2000">
                      <a:solidFill>
                        <a:srgbClr val="796F69"/>
                      </a:solidFill>
                      <a:latin typeface="Georgia" pitchFamily="18" charset="0"/>
                      <a:ea typeface="MS PGothic" pitchFamily="34" charset="-128"/>
                      <a:cs typeface="Georgia" pitchFamily="18" charset="0"/>
                    </a:defRPr>
                  </a:lvl1pPr>
                  <a:lvl2pPr marL="742950" indent="-285750" eaLnBrk="0" hangingPunct="0">
                    <a:spcBef>
                      <a:spcPts val="7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28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2pPr>
                  <a:lvl3pPr marL="1143000" indent="-228600" eaLnBrk="0" hangingPunct="0">
                    <a:spcBef>
                      <a:spcPts val="6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6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rgbClr val="F79646"/>
                    </a:buClr>
                    <a:buFont typeface="Arial" charset="0"/>
                    <a:buChar char="–"/>
                    <a:defRPr sz="14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4pPr>
                  <a:lvl5pPr marL="2057400" indent="-228600" eaLnBrk="0" hangingPunct="0">
                    <a:spcBef>
                      <a:spcPts val="400"/>
                    </a:spcBef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5pPr>
                  <a:lvl6pPr marL="25146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6pPr>
                  <a:lvl7pPr marL="29718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7pPr>
                  <a:lvl8pPr marL="34290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8pPr>
                  <a:lvl9pPr marL="3886200" indent="-228600" eaLnBrk="0" fontAlgn="base" hangingPunct="0">
                    <a:spcBef>
                      <a:spcPts val="400"/>
                    </a:spcBef>
                    <a:spcAft>
                      <a:spcPct val="0"/>
                    </a:spcAft>
                    <a:buClr>
                      <a:srgbClr val="F79646"/>
                    </a:buClr>
                    <a:buFont typeface="Arial" charset="0"/>
                    <a:buChar char="•"/>
                    <a:defRPr sz="1200">
                      <a:solidFill>
                        <a:srgbClr val="796F69"/>
                      </a:solidFill>
                      <a:latin typeface="Arial" charset="0"/>
                      <a:ea typeface="MS PGothic" pitchFamily="34" charset="-128"/>
                      <a:cs typeface="Georgia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lang="en-US" altLang="en-US" dirty="0">
                      <a:solidFill>
                        <a:schemeClr val="bg2"/>
                      </a:solidFill>
                    </a:rPr>
                    <a:t>Coils &amp; Covers</a:t>
                  </a:r>
                </a:p>
              </p:txBody>
            </p:sp>
            <p:sp>
              <p:nvSpPr>
                <p:cNvPr id="18454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208" y="3312"/>
                  <a:ext cx="192" cy="28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 type="none" w="sm" len="sm"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42" name="Text Box 22"/>
              <p:cNvSpPr txBox="1">
                <a:spLocks noChangeArrowheads="1"/>
              </p:cNvSpPr>
              <p:nvPr/>
            </p:nvSpPr>
            <p:spPr bwMode="auto">
              <a:xfrm>
                <a:off x="1584" y="3552"/>
                <a:ext cx="73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ts val="800"/>
                  </a:spcBef>
                  <a:buClr>
                    <a:srgbClr val="F79646"/>
                  </a:buClr>
                  <a:buFont typeface="Arial" charset="0"/>
                  <a:buChar char="•"/>
                  <a:defRPr sz="2000">
                    <a:solidFill>
                      <a:srgbClr val="796F69"/>
                    </a:solidFill>
                    <a:latin typeface="Georgia" pitchFamily="18" charset="0"/>
                    <a:ea typeface="MS PGothic" pitchFamily="34" charset="-128"/>
                    <a:cs typeface="Georgia" pitchFamily="18" charset="0"/>
                  </a:defRPr>
                </a:lvl1pPr>
                <a:lvl2pPr marL="742950" indent="-285750" eaLnBrk="0" hangingPunct="0">
                  <a:spcBef>
                    <a:spcPts val="700"/>
                  </a:spcBef>
                  <a:buClr>
                    <a:srgbClr val="F79646"/>
                  </a:buClr>
                  <a:buFont typeface="Arial" charset="0"/>
                  <a:buChar char="–"/>
                  <a:defRPr sz="28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2pPr>
                <a:lvl3pPr marL="1143000" indent="-228600" eaLnBrk="0" hangingPunct="0">
                  <a:spcBef>
                    <a:spcPts val="600"/>
                  </a:spcBef>
                  <a:buClr>
                    <a:srgbClr val="F79646"/>
                  </a:buClr>
                  <a:buFont typeface="Arial" charset="0"/>
                  <a:buChar char="•"/>
                  <a:defRPr sz="16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3pPr>
                <a:lvl4pPr marL="1600200" indent="-228600" eaLnBrk="0" hangingPunct="0">
                  <a:spcBef>
                    <a:spcPts val="500"/>
                  </a:spcBef>
                  <a:buClr>
                    <a:srgbClr val="F79646"/>
                  </a:buClr>
                  <a:buFont typeface="Arial" charset="0"/>
                  <a:buChar char="–"/>
                  <a:defRPr sz="14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4pPr>
                <a:lvl5pPr marL="2057400" indent="-228600" eaLnBrk="0" hangingPunct="0">
                  <a:spcBef>
                    <a:spcPts val="400"/>
                  </a:spcBef>
                  <a:buClr>
                    <a:srgbClr val="F79646"/>
                  </a:buClr>
                  <a:buFont typeface="Arial" charset="0"/>
                  <a:buChar char="•"/>
                  <a:defRPr sz="12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5pPr>
                <a:lvl6pPr marL="2514600" indent="-2286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F79646"/>
                  </a:buClr>
                  <a:buFont typeface="Arial" charset="0"/>
                  <a:buChar char="•"/>
                  <a:defRPr sz="12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6pPr>
                <a:lvl7pPr marL="2971800" indent="-2286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F79646"/>
                  </a:buClr>
                  <a:buFont typeface="Arial" charset="0"/>
                  <a:buChar char="•"/>
                  <a:defRPr sz="12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7pPr>
                <a:lvl8pPr marL="3429000" indent="-2286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F79646"/>
                  </a:buClr>
                  <a:buFont typeface="Arial" charset="0"/>
                  <a:buChar char="•"/>
                  <a:defRPr sz="12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8pPr>
                <a:lvl9pPr marL="3886200" indent="-2286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F79646"/>
                  </a:buClr>
                  <a:buFont typeface="Arial" charset="0"/>
                  <a:buChar char="•"/>
                  <a:defRPr sz="1200">
                    <a:solidFill>
                      <a:srgbClr val="796F69"/>
                    </a:solidFill>
                    <a:latin typeface="Arial" charset="0"/>
                    <a:ea typeface="MS PGothic" pitchFamily="34" charset="-128"/>
                    <a:cs typeface="Georgia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dirty="0">
                    <a:solidFill>
                      <a:schemeClr val="bg2"/>
                    </a:solidFill>
                  </a:rPr>
                  <a:t>Coatings</a:t>
                </a:r>
              </a:p>
            </p:txBody>
          </p:sp>
        </p:grpSp>
        <p:sp>
          <p:nvSpPr>
            <p:cNvPr id="18439" name="Line 23"/>
            <p:cNvSpPr>
              <a:spLocks noChangeShapeType="1"/>
            </p:cNvSpPr>
            <p:nvPr/>
          </p:nvSpPr>
          <p:spPr bwMode="auto">
            <a:xfrm flipH="1">
              <a:off x="3744" y="2832"/>
              <a:ext cx="288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440" name="Line 24"/>
            <p:cNvSpPr>
              <a:spLocks noChangeShapeType="1"/>
            </p:cNvSpPr>
            <p:nvPr/>
          </p:nvSpPr>
          <p:spPr bwMode="auto">
            <a:xfrm flipH="1">
              <a:off x="2688" y="2832"/>
              <a:ext cx="240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8437" name="Text Box 25"/>
          <p:cNvSpPr txBox="1">
            <a:spLocks noChangeArrowheads="1"/>
          </p:cNvSpPr>
          <p:nvPr/>
        </p:nvSpPr>
        <p:spPr bwMode="auto">
          <a:xfrm>
            <a:off x="342900" y="5656791"/>
            <a:ext cx="84582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47650" indent="-247650"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 err="1">
                <a:solidFill>
                  <a:srgbClr val="FF0000"/>
                </a:solidFill>
              </a:rPr>
              <a:t>Lanzer</a:t>
            </a:r>
            <a:r>
              <a:rPr lang="en-US" altLang="en-US" sz="1000" dirty="0">
                <a:solidFill>
                  <a:srgbClr val="FF0000"/>
                </a:solidFill>
              </a:rPr>
              <a:t>, P., (2006)  Mastering Endovascular Techniques:  A Guide to Excellence.  Lippincott Williams &amp; Wilkins, Chapter 8: 226-235</a:t>
            </a:r>
          </a:p>
        </p:txBody>
      </p:sp>
    </p:spTree>
    <p:extLst>
      <p:ext uri="{BB962C8B-B14F-4D97-AF65-F5344CB8AC3E}">
        <p14:creationId xmlns:p14="http://schemas.microsoft.com/office/powerpoint/2010/main" val="342217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16"/>
          <p:cNvSpPr>
            <a:spLocks noGrp="1" noChangeArrowheads="1"/>
          </p:cNvSpPr>
          <p:nvPr>
            <p:ph idx="1"/>
          </p:nvPr>
        </p:nvSpPr>
        <p:spPr>
          <a:xfrm>
            <a:off x="393928" y="1021897"/>
            <a:ext cx="7886700" cy="4383088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/>
              <a:t>Diameter affects flexibility, support and torque</a:t>
            </a:r>
          </a:p>
        </p:txBody>
      </p:sp>
      <p:sp>
        <p:nvSpPr>
          <p:cNvPr id="19460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Core Diameter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45F9445-660F-4C6F-B883-9CB2F7C16965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4294967295"/>
          </p:nvPr>
        </p:nvSpPr>
        <p:spPr bwMode="auto">
          <a:xfrm>
            <a:off x="7954963" y="6356350"/>
            <a:ext cx="118903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19462" name="Group 4"/>
          <p:cNvGrpSpPr>
            <a:grpSpLocks/>
          </p:cNvGrpSpPr>
          <p:nvPr/>
        </p:nvGrpSpPr>
        <p:grpSpPr bwMode="auto">
          <a:xfrm>
            <a:off x="282575" y="1774069"/>
            <a:ext cx="8186738" cy="3959226"/>
            <a:chOff x="319" y="1488"/>
            <a:chExt cx="5157" cy="2494"/>
          </a:xfrm>
          <a:noFill/>
        </p:grpSpPr>
        <p:pic>
          <p:nvPicPr>
            <p:cNvPr id="19464" name="Picture 5" descr="small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6" t="31737" r="20357" b="3859"/>
            <a:stretch>
              <a:fillRect/>
            </a:stretch>
          </p:blipFill>
          <p:spPr bwMode="auto">
            <a:xfrm>
              <a:off x="336" y="1488"/>
              <a:ext cx="1248" cy="868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  <a:extLst/>
          </p:spPr>
        </p:pic>
        <p:pic>
          <p:nvPicPr>
            <p:cNvPr id="19465" name="Picture 6" descr="014 HT Floppy 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3" r="38246" b="10527"/>
            <a:stretch>
              <a:fillRect/>
            </a:stretch>
          </p:blipFill>
          <p:spPr bwMode="auto">
            <a:xfrm>
              <a:off x="1440" y="1536"/>
              <a:ext cx="3792" cy="720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  <a:extLst/>
          </p:spPr>
        </p:pic>
        <p:sp>
          <p:nvSpPr>
            <p:cNvPr id="19466" name="Text Box 7"/>
            <p:cNvSpPr txBox="1">
              <a:spLocks noChangeArrowheads="1"/>
            </p:cNvSpPr>
            <p:nvPr/>
          </p:nvSpPr>
          <p:spPr bwMode="auto">
            <a:xfrm>
              <a:off x="1878" y="2334"/>
              <a:ext cx="3212" cy="291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/>
                <a:t>Smaller Diameter = More Flexibility</a:t>
              </a:r>
            </a:p>
          </p:txBody>
        </p:sp>
        <p:sp>
          <p:nvSpPr>
            <p:cNvPr id="19467" name="Line 8"/>
            <p:cNvSpPr>
              <a:spLocks noChangeShapeType="1"/>
            </p:cNvSpPr>
            <p:nvPr/>
          </p:nvSpPr>
          <p:spPr bwMode="auto">
            <a:xfrm>
              <a:off x="3552" y="1584"/>
              <a:ext cx="0" cy="144"/>
            </a:xfrm>
            <a:prstGeom prst="line">
              <a:avLst/>
            </a:prstGeom>
            <a:grpFill/>
            <a:ln w="38100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68" name="Line 9"/>
            <p:cNvSpPr>
              <a:spLocks noChangeShapeType="1"/>
            </p:cNvSpPr>
            <p:nvPr/>
          </p:nvSpPr>
          <p:spPr bwMode="auto">
            <a:xfrm flipV="1">
              <a:off x="3552" y="1968"/>
              <a:ext cx="0" cy="144"/>
            </a:xfrm>
            <a:prstGeom prst="line">
              <a:avLst/>
            </a:prstGeom>
            <a:grpFill/>
            <a:ln w="38100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pic>
          <p:nvPicPr>
            <p:cNvPr id="19469" name="Picture 10" descr="larg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8" t="21155" r="13493" b="3328"/>
            <a:stretch>
              <a:fillRect/>
            </a:stretch>
          </p:blipFill>
          <p:spPr bwMode="auto">
            <a:xfrm>
              <a:off x="319" y="2767"/>
              <a:ext cx="1248" cy="901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  <a:extLst/>
          </p:spPr>
        </p:pic>
        <p:pic>
          <p:nvPicPr>
            <p:cNvPr id="19470" name="Picture 11" descr="IRON MAN 10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680"/>
            <a:stretch>
              <a:fillRect/>
            </a:stretch>
          </p:blipFill>
          <p:spPr bwMode="auto">
            <a:xfrm>
              <a:off x="1440" y="2880"/>
              <a:ext cx="3792" cy="698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  <a:extLst/>
          </p:spPr>
        </p:pic>
        <p:sp>
          <p:nvSpPr>
            <p:cNvPr id="19471" name="Text Box 12"/>
            <p:cNvSpPr txBox="1">
              <a:spLocks noChangeArrowheads="1"/>
            </p:cNvSpPr>
            <p:nvPr/>
          </p:nvSpPr>
          <p:spPr bwMode="auto">
            <a:xfrm>
              <a:off x="1584" y="3691"/>
              <a:ext cx="3892" cy="291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/>
                <a:t>Larger Diameter  =  More Support &amp; Torque</a:t>
              </a:r>
            </a:p>
          </p:txBody>
        </p:sp>
        <p:sp>
          <p:nvSpPr>
            <p:cNvPr id="19472" name="Line 13"/>
            <p:cNvSpPr>
              <a:spLocks noChangeShapeType="1"/>
            </p:cNvSpPr>
            <p:nvPr/>
          </p:nvSpPr>
          <p:spPr bwMode="auto">
            <a:xfrm>
              <a:off x="3579" y="2832"/>
              <a:ext cx="0" cy="144"/>
            </a:xfrm>
            <a:prstGeom prst="line">
              <a:avLst/>
            </a:prstGeom>
            <a:grpFill/>
            <a:ln w="38100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73" name="Line 14"/>
            <p:cNvSpPr>
              <a:spLocks noChangeShapeType="1"/>
            </p:cNvSpPr>
            <p:nvPr/>
          </p:nvSpPr>
          <p:spPr bwMode="auto">
            <a:xfrm flipV="1">
              <a:off x="3579" y="3408"/>
              <a:ext cx="0" cy="144"/>
            </a:xfrm>
            <a:prstGeom prst="line">
              <a:avLst/>
            </a:prstGeom>
            <a:grpFill/>
            <a:ln w="38100">
              <a:noFill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158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idx="1"/>
          </p:nvPr>
        </p:nvSpPr>
        <p:spPr>
          <a:xfrm>
            <a:off x="319881" y="1011192"/>
            <a:ext cx="8229600" cy="4754880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/>
              <a:t>Tracking</a:t>
            </a:r>
          </a:p>
          <a:p>
            <a:pPr marL="742950" lvl="2" indent="-342900"/>
            <a:r>
              <a:rPr lang="en-US" altLang="en-US" dirty="0">
                <a:latin typeface="Georgia" pitchFamily="18" charset="0"/>
              </a:rPr>
              <a:t>Ability of wire body to follow tip around bends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/>
              <a:t>Degree of support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Core Taper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2502253-4A49-4C12-9FEF-E9027D2493A7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482" name="Date Placeholder 3"/>
          <p:cNvSpPr>
            <a:spLocks noGrp="1"/>
          </p:cNvSpPr>
          <p:nvPr>
            <p:ph type="dt" sz="half" idx="4294967295"/>
          </p:nvPr>
        </p:nvSpPr>
        <p:spPr bwMode="auto">
          <a:xfrm>
            <a:off x="7954963" y="6356350"/>
            <a:ext cx="118903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484103" y="1986453"/>
            <a:ext cx="7415441" cy="4122510"/>
            <a:chOff x="720" y="1104"/>
            <a:chExt cx="4962" cy="2762"/>
          </a:xfrm>
        </p:grpSpPr>
        <p:sp>
          <p:nvSpPr>
            <p:cNvPr id="20488" name="Rectangle 14"/>
            <p:cNvSpPr>
              <a:spLocks noChangeArrowheads="1"/>
            </p:cNvSpPr>
            <p:nvPr/>
          </p:nvSpPr>
          <p:spPr bwMode="auto">
            <a:xfrm>
              <a:off x="2089" y="3530"/>
              <a:ext cx="3534" cy="33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228600" indent="-165100"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635000" indent="-22860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965200" indent="-1651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9144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1714500" indent="-1651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1717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6289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0861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5433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D13B05"/>
                </a:buClr>
                <a:buFontTx/>
                <a:buNone/>
              </a:pPr>
              <a:r>
                <a:rPr lang="en-US" altLang="en-US" sz="1600" dirty="0">
                  <a:solidFill>
                    <a:schemeClr val="bg2"/>
                  </a:solidFill>
                </a:rPr>
                <a:t>Shorter taper = More Flexibility</a:t>
              </a:r>
            </a:p>
          </p:txBody>
        </p:sp>
        <p:pic>
          <p:nvPicPr>
            <p:cNvPr id="20489" name="Picture 7" descr="long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061" b="4166"/>
            <a:stretch>
              <a:fillRect/>
            </a:stretch>
          </p:blipFill>
          <p:spPr bwMode="auto">
            <a:xfrm>
              <a:off x="720" y="1104"/>
              <a:ext cx="1488" cy="92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0" name="Picture 8" descr="014 HT Traverse 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7" b="14413"/>
            <a:stretch>
              <a:fillRect/>
            </a:stretch>
          </p:blipFill>
          <p:spPr bwMode="auto">
            <a:xfrm>
              <a:off x="1974" y="1166"/>
              <a:ext cx="3018" cy="77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1" name="Rectangle 9"/>
            <p:cNvSpPr>
              <a:spLocks noChangeArrowheads="1"/>
            </p:cNvSpPr>
            <p:nvPr/>
          </p:nvSpPr>
          <p:spPr bwMode="auto">
            <a:xfrm>
              <a:off x="2397" y="2026"/>
              <a:ext cx="3285" cy="28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228600" indent="-165100"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635000" indent="-22860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965200" indent="-1651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9144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1714500" indent="-1651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1717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6289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0861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543300" indent="-1651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D13B05"/>
                </a:buClr>
                <a:buFontTx/>
                <a:buNone/>
              </a:pPr>
              <a:r>
                <a:rPr lang="en-US" altLang="en-US" dirty="0">
                  <a:solidFill>
                    <a:srgbClr val="FF0000"/>
                  </a:solidFill>
                </a:rPr>
                <a:t>Longer taper = More Support</a:t>
              </a:r>
              <a:endParaRPr lang="en-US" alt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0492" name="AutoShape 10"/>
            <p:cNvSpPr>
              <a:spLocks/>
            </p:cNvSpPr>
            <p:nvPr/>
          </p:nvSpPr>
          <p:spPr bwMode="auto">
            <a:xfrm rot="5400000">
              <a:off x="2941" y="864"/>
              <a:ext cx="298" cy="2068"/>
            </a:xfrm>
            <a:prstGeom prst="rightBrace">
              <a:avLst>
                <a:gd name="adj1" fmla="val 37493"/>
                <a:gd name="adj2" fmla="val 50000"/>
              </a:avLst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</a:endParaRPr>
            </a:p>
          </p:txBody>
        </p:sp>
        <p:pic>
          <p:nvPicPr>
            <p:cNvPr id="20493" name="Picture 11" descr="short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48" r="2908" b="3984"/>
            <a:stretch>
              <a:fillRect/>
            </a:stretch>
          </p:blipFill>
          <p:spPr bwMode="auto">
            <a:xfrm>
              <a:off x="720" y="2388"/>
              <a:ext cx="1488" cy="9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4" name="Picture 12" descr="014 HT Stand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7" b="13643"/>
            <a:stretch>
              <a:fillRect/>
            </a:stretch>
          </p:blipFill>
          <p:spPr bwMode="auto">
            <a:xfrm>
              <a:off x="1968" y="2450"/>
              <a:ext cx="3018" cy="77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5" name="AutoShape 13"/>
            <p:cNvSpPr>
              <a:spLocks/>
            </p:cNvSpPr>
            <p:nvPr/>
          </p:nvSpPr>
          <p:spPr bwMode="auto">
            <a:xfrm rot="5400000">
              <a:off x="3480" y="3039"/>
              <a:ext cx="144" cy="322"/>
            </a:xfrm>
            <a:prstGeom prst="rightBrace">
              <a:avLst>
                <a:gd name="adj1" fmla="val 22227"/>
                <a:gd name="adj2" fmla="val 50000"/>
              </a:avLst>
            </a:prstGeom>
            <a:noFill/>
            <a:ln w="9525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25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6"/>
          <p:cNvSpPr>
            <a:spLocks noGrp="1" noChangeArrowheads="1"/>
          </p:cNvSpPr>
          <p:nvPr>
            <p:ph idx="1"/>
          </p:nvPr>
        </p:nvSpPr>
        <p:spPr>
          <a:xfrm>
            <a:off x="502920" y="1328384"/>
            <a:ext cx="3987193" cy="4754880"/>
          </a:xfrm>
        </p:spPr>
        <p:txBody>
          <a:bodyPr/>
          <a:lstStyle/>
          <a:p>
            <a:pPr marL="285750" indent="-285750" eaLnBrk="1" hangingPunct="1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en-US" sz="2000" b="0" dirty="0"/>
              <a:t>Broad, gradual or long tapers produce a core which offers greater  support and wire, which tracks successfully</a:t>
            </a:r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Core Taper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B00A494-721F-47CA-BB95-83E53A04BDF5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6" name="Date Placeholder 3"/>
          <p:cNvSpPr>
            <a:spLocks noGrp="1"/>
          </p:cNvSpPr>
          <p:nvPr>
            <p:ph type="dt" sz="half" idx="4294967295"/>
          </p:nvPr>
        </p:nvSpPr>
        <p:spPr bwMode="auto">
          <a:xfrm>
            <a:off x="7954963" y="6356350"/>
            <a:ext cx="118903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</p:txBody>
      </p:sp>
      <p:pic>
        <p:nvPicPr>
          <p:cNvPr id="21510" name="Picture 4" descr="G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23322" r="13620" b="4051"/>
          <a:stretch>
            <a:fillRect/>
          </a:stretch>
        </p:blipFill>
        <p:spPr bwMode="auto">
          <a:xfrm>
            <a:off x="207963" y="2605088"/>
            <a:ext cx="4135437" cy="2747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5181600" y="3276600"/>
            <a:ext cx="304800" cy="1143000"/>
          </a:xfrm>
          <a:prstGeom prst="right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200">
              <a:solidFill>
                <a:schemeClr val="tx1"/>
              </a:solidFill>
            </a:endParaRP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5029200" y="3276600"/>
            <a:ext cx="304800" cy="1295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200">
              <a:solidFill>
                <a:schemeClr val="tx1"/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703763" y="1328384"/>
            <a:ext cx="4135437" cy="4876800"/>
          </a:xfrm>
          <a:prstGeom prst="rect">
            <a:avLst/>
          </a:prstGeom>
          <a:extLst/>
        </p:spPr>
        <p:txBody>
          <a:bodyPr vert="horz" lIns="0" tIns="0" rIns="91440" bIns="45720" rtlCol="0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2"/>
                </a:solidFill>
                <a:cs typeface="Calibri" panose="020F0502020204030204" pitchFamily="34" charset="0"/>
              </a:rPr>
              <a:t>Abrupt or short tapers produce a core which has a greater tendency to prolapse </a:t>
            </a: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605088"/>
            <a:ext cx="4183063" cy="2747962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7527925" y="3584575"/>
            <a:ext cx="10826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247650" indent="-247650"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bg1"/>
                </a:solidFill>
              </a:rPr>
              <a:t>Prolapse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7162800" y="3919538"/>
            <a:ext cx="4572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17" name="Text Box 18"/>
          <p:cNvSpPr txBox="1">
            <a:spLocks noChangeArrowheads="1"/>
          </p:cNvSpPr>
          <p:nvPr/>
        </p:nvSpPr>
        <p:spPr bwMode="auto">
          <a:xfrm>
            <a:off x="414338" y="5902325"/>
            <a:ext cx="85010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000">
                <a:solidFill>
                  <a:schemeClr val="tx1"/>
                </a:solidFill>
              </a:rPr>
              <a:t>Lanzer, P., (2006)  Mastering Endovascular Techniques:  A Guide to Excellence.  Lippincott W. &amp; W., 8: 226-235</a:t>
            </a:r>
            <a:r>
              <a:rPr lang="en-US" altLang="en-US" sz="1000" u="sng">
                <a:solidFill>
                  <a:schemeClr val="tx1"/>
                </a:solidFill>
              </a:rPr>
              <a:t>; </a:t>
            </a:r>
            <a:r>
              <a:rPr lang="en-US" altLang="en-US" sz="1000">
                <a:solidFill>
                  <a:schemeClr val="tx1"/>
                </a:solidFill>
              </a:rPr>
              <a:t>Kähler J. et al. </a:t>
            </a:r>
            <a:r>
              <a:rPr lang="en-US" altLang="en-US" sz="1000"/>
              <a:t>Initial Experience With a Hydrophilic-Coated GW for Recanalization of Chronic Coronary Occlusions. Catheterization and Cardiovascular Interventions 49:45–50 (2000)</a:t>
            </a:r>
            <a:endParaRPr lang="en-U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12"/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91440" bIns="45720" rtlCol="0">
            <a:noAutofit/>
          </a:bodyPr>
          <a:lstStyle/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Affects steering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Design options</a:t>
            </a:r>
          </a:p>
        </p:txBody>
      </p:sp>
      <p:sp>
        <p:nvSpPr>
          <p:cNvPr id="2355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Tip Style</a:t>
            </a:r>
          </a:p>
        </p:txBody>
      </p:sp>
      <p:sp>
        <p:nvSpPr>
          <p:cNvPr id="2355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364CB86E-D91D-4EC0-987B-F4D31485F8D5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3557" name="Picture 5" descr="inter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15030" r="2722" b="26074"/>
          <a:stretch>
            <a:fillRect/>
          </a:stretch>
        </p:blipFill>
        <p:spPr bwMode="auto">
          <a:xfrm>
            <a:off x="552450" y="2555081"/>
            <a:ext cx="5562600" cy="904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8" descr="flopp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5" t="15877" r="1465" b="30641"/>
          <a:stretch>
            <a:fillRect/>
          </a:stretch>
        </p:blipFill>
        <p:spPr bwMode="auto">
          <a:xfrm>
            <a:off x="552450" y="4275720"/>
            <a:ext cx="5562600" cy="860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6253957" y="2555081"/>
            <a:ext cx="2890044" cy="144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Core-to-tip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Georgia" pitchFamily="18" charset="0"/>
              </a:rPr>
              <a:t>Precise steering and tip control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Georgia" pitchFamily="18" charset="0"/>
              </a:rPr>
              <a:t>Soft </a:t>
            </a:r>
            <a:r>
              <a:rPr lang="en-US" altLang="en-US" sz="1200" i="1" dirty="0">
                <a:solidFill>
                  <a:srgbClr val="FF0000"/>
                </a:solidFill>
                <a:latin typeface="Georgia" pitchFamily="18" charset="0"/>
              </a:rPr>
              <a:t>(gentle)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Georgia" pitchFamily="18" charset="0"/>
              </a:rPr>
              <a:t>Stiffer to assist with resistant lesions</a:t>
            </a:r>
          </a:p>
        </p:txBody>
      </p:sp>
      <p:sp>
        <p:nvSpPr>
          <p:cNvPr id="23560" name="Text Box 14"/>
          <p:cNvSpPr txBox="1">
            <a:spLocks noChangeArrowheads="1"/>
          </p:cNvSpPr>
          <p:nvPr/>
        </p:nvSpPr>
        <p:spPr bwMode="auto">
          <a:xfrm>
            <a:off x="6253956" y="4267782"/>
            <a:ext cx="2447925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Shaping Ribbon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Georgia" pitchFamily="18" charset="0"/>
              </a:rPr>
              <a:t>Flexible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Georgia" pitchFamily="18" charset="0"/>
              </a:rPr>
              <a:t>Softer tip, gentle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Georgia" pitchFamily="18" charset="0"/>
              </a:rPr>
              <a:t>Allows shape retention</a:t>
            </a:r>
          </a:p>
        </p:txBody>
      </p:sp>
    </p:spTree>
    <p:extLst>
      <p:ext uri="{BB962C8B-B14F-4D97-AF65-F5344CB8AC3E}">
        <p14:creationId xmlns:p14="http://schemas.microsoft.com/office/powerpoint/2010/main" val="124724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2"/>
          <p:cNvSpPr>
            <a:spLocks noGrp="1" noChangeArrowheads="1"/>
          </p:cNvSpPr>
          <p:nvPr>
            <p:ph idx="1"/>
          </p:nvPr>
        </p:nvSpPr>
        <p:spPr>
          <a:xfrm>
            <a:off x="628650" y="1691217"/>
            <a:ext cx="7886700" cy="3818467"/>
          </a:xfrm>
        </p:spPr>
        <p:txBody>
          <a:bodyPr vert="horz" lIns="0" tIns="0" rIns="91440" bIns="45720" rtlCol="0">
            <a:noAutofit/>
          </a:bodyPr>
          <a:lstStyle/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Affect support, steering, tracking and visibility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Impact dimension of wire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Affect tactile feedback</a:t>
            </a:r>
          </a:p>
        </p:txBody>
      </p:sp>
      <p:sp>
        <p:nvSpPr>
          <p:cNvPr id="2458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Coils</a:t>
            </a:r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12781BD-45EA-44C0-A910-AB4F2AA5E280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4581" name="Group 17"/>
          <p:cNvGrpSpPr>
            <a:grpSpLocks/>
          </p:cNvGrpSpPr>
          <p:nvPr/>
        </p:nvGrpSpPr>
        <p:grpSpPr bwMode="auto">
          <a:xfrm>
            <a:off x="1308100" y="2758016"/>
            <a:ext cx="6859587" cy="1174750"/>
            <a:chOff x="795" y="1824"/>
            <a:chExt cx="4321" cy="740"/>
          </a:xfrm>
        </p:grpSpPr>
        <p:pic>
          <p:nvPicPr>
            <p:cNvPr id="24587" name="Picture 4" descr="Traver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" y="1824"/>
              <a:ext cx="4321" cy="4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8" name="Rectangle 6"/>
            <p:cNvSpPr>
              <a:spLocks noChangeArrowheads="1"/>
            </p:cNvSpPr>
            <p:nvPr/>
          </p:nvSpPr>
          <p:spPr bwMode="auto">
            <a:xfrm>
              <a:off x="2851" y="2273"/>
              <a:ext cx="1152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/>
                <a:t>Outer Coils</a:t>
              </a:r>
              <a:endParaRPr lang="en-US" altLang="en-US" sz="2400" baseline="30000" dirty="0"/>
            </a:p>
          </p:txBody>
        </p:sp>
        <p:sp>
          <p:nvSpPr>
            <p:cNvPr id="24589" name="AutoShape 5"/>
            <p:cNvSpPr>
              <a:spLocks/>
            </p:cNvSpPr>
            <p:nvPr/>
          </p:nvSpPr>
          <p:spPr bwMode="auto">
            <a:xfrm rot="-5400000">
              <a:off x="3182" y="850"/>
              <a:ext cx="308" cy="3024"/>
            </a:xfrm>
            <a:prstGeom prst="leftBrace">
              <a:avLst>
                <a:gd name="adj1" fmla="val 81818"/>
                <a:gd name="adj2" fmla="val 50560"/>
              </a:avLst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24582" name="Group 15"/>
          <p:cNvGrpSpPr>
            <a:grpSpLocks/>
          </p:cNvGrpSpPr>
          <p:nvPr/>
        </p:nvGrpSpPr>
        <p:grpSpPr bwMode="auto">
          <a:xfrm>
            <a:off x="1308100" y="4351867"/>
            <a:ext cx="6859587" cy="1270000"/>
            <a:chOff x="815" y="2976"/>
            <a:chExt cx="4321" cy="800"/>
          </a:xfrm>
        </p:grpSpPr>
        <p:pic>
          <p:nvPicPr>
            <p:cNvPr id="24584" name="Picture 8" descr="bh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" y="2976"/>
              <a:ext cx="4321" cy="4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5" name="AutoShape 9"/>
            <p:cNvSpPr>
              <a:spLocks/>
            </p:cNvSpPr>
            <p:nvPr/>
          </p:nvSpPr>
          <p:spPr bwMode="auto">
            <a:xfrm rot="-5400000">
              <a:off x="4142" y="2848"/>
              <a:ext cx="175" cy="1296"/>
            </a:xfrm>
            <a:prstGeom prst="leftBrace">
              <a:avLst>
                <a:gd name="adj1" fmla="val 61714"/>
                <a:gd name="adj2" fmla="val 50000"/>
              </a:avLst>
            </a:prstGeom>
            <a:noFill/>
            <a:ln w="9525">
              <a:noFill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3380" y="3485"/>
              <a:ext cx="1344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 dirty="0"/>
                <a:t>Tip Coils Only</a:t>
              </a:r>
              <a:endParaRPr lang="en-US" altLang="en-US" sz="2400" dirty="0"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1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9"/>
          <p:cNvSpPr>
            <a:spLocks noGrp="1" noChangeArrowheads="1"/>
          </p:cNvSpPr>
          <p:nvPr>
            <p:ph idx="1"/>
          </p:nvPr>
        </p:nvSpPr>
        <p:spPr>
          <a:xfrm>
            <a:off x="628650" y="1691217"/>
            <a:ext cx="7886700" cy="3818467"/>
          </a:xfrm>
        </p:spPr>
        <p:txBody>
          <a:bodyPr vert="horz" lIns="0" tIns="0" rIns="91440" bIns="45720" rtlCol="0">
            <a:noAutofit/>
          </a:bodyPr>
          <a:lstStyle/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Polymer or plastic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lubricity</a:t>
            </a:r>
          </a:p>
          <a:p>
            <a:pPr lvl="1"/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Smooth tracking through tortuosity</a:t>
            </a:r>
          </a:p>
          <a:p>
            <a:pPr lvl="1"/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Radiopacity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for visualization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Covers</a:t>
            </a:r>
          </a:p>
        </p:txBody>
      </p:sp>
      <p:sp>
        <p:nvSpPr>
          <p:cNvPr id="2765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AEB225C-A0FB-4A26-8183-E0B300840E42}" type="slidenum">
              <a:rPr lang="en-US" altLang="en-US" sz="800" smtClean="0">
                <a:solidFill>
                  <a:schemeClr val="tx1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en-US" altLang="en-US" sz="8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7653" name="Group 12"/>
          <p:cNvGrpSpPr>
            <a:grpSpLocks/>
          </p:cNvGrpSpPr>
          <p:nvPr/>
        </p:nvGrpSpPr>
        <p:grpSpPr bwMode="auto">
          <a:xfrm>
            <a:off x="2438400" y="4027488"/>
            <a:ext cx="6248400" cy="1501775"/>
            <a:chOff x="528" y="1819"/>
            <a:chExt cx="4368" cy="1050"/>
          </a:xfrm>
        </p:grpSpPr>
        <p:graphicFrame>
          <p:nvGraphicFramePr>
            <p:cNvPr id="2766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0404336"/>
                </p:ext>
              </p:extLst>
            </p:nvPr>
          </p:nvGraphicFramePr>
          <p:xfrm>
            <a:off x="528" y="1819"/>
            <a:ext cx="4368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" name="Photo Editor Photo" r:id="rId4" imgW="36323810" imgH="6314286" progId="MSPhotoEd.3">
                    <p:embed/>
                  </p:oleObj>
                </mc:Choice>
                <mc:Fallback>
                  <p:oleObj name="Photo Editor Photo" r:id="rId4" imgW="36323810" imgH="6314286" progId="MSPhotoEd.3">
                    <p:embed/>
                    <p:pic>
                      <p:nvPicPr>
                        <p:cNvPr id="27662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2327" r="1086" b="21860"/>
                        <a:stretch>
                          <a:fillRect/>
                        </a:stretch>
                      </p:blipFill>
                      <p:spPr bwMode="auto">
                        <a:xfrm>
                          <a:off x="528" y="1819"/>
                          <a:ext cx="4368" cy="428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38100">
                          <a:noFill/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63" name="AutoShape 6"/>
            <p:cNvSpPr>
              <a:spLocks/>
            </p:cNvSpPr>
            <p:nvPr/>
          </p:nvSpPr>
          <p:spPr bwMode="auto">
            <a:xfrm rot="-5400000">
              <a:off x="2598" y="314"/>
              <a:ext cx="188" cy="4142"/>
            </a:xfrm>
            <a:prstGeom prst="leftBrace">
              <a:avLst>
                <a:gd name="adj1" fmla="val 101184"/>
                <a:gd name="adj2" fmla="val 50000"/>
              </a:avLst>
            </a:prstGeom>
            <a:noFill/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27664" name="Text Box 7"/>
            <p:cNvSpPr txBox="1">
              <a:spLocks noChangeArrowheads="1"/>
            </p:cNvSpPr>
            <p:nvPr/>
          </p:nvSpPr>
          <p:spPr bwMode="auto">
            <a:xfrm>
              <a:off x="1876" y="2589"/>
              <a:ext cx="163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dirty="0">
                  <a:solidFill>
                    <a:srgbClr val="0070C0"/>
                  </a:solidFill>
                </a:rPr>
                <a:t>Polymer Cover</a:t>
              </a:r>
            </a:p>
          </p:txBody>
        </p:sp>
      </p:grpSp>
      <p:pic>
        <p:nvPicPr>
          <p:cNvPr id="27654" name="Picture 10" descr="Glidewir_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0013"/>
            <a:ext cx="21717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6324600" y="3268663"/>
            <a:ext cx="24431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247650" indent="-247650" eaLnBrk="0" hangingPunct="0">
              <a:spcBef>
                <a:spcPts val="800"/>
              </a:spcBef>
              <a:buClr>
                <a:srgbClr val="F79646"/>
              </a:buClr>
              <a:buFont typeface="Arial" charset="0"/>
              <a:buChar char="•"/>
              <a:defRPr sz="2000">
                <a:solidFill>
                  <a:srgbClr val="796F69"/>
                </a:solidFill>
                <a:latin typeface="Georgia" pitchFamily="18" charset="0"/>
                <a:ea typeface="MS PGothic" pitchFamily="34" charset="-128"/>
                <a:cs typeface="Georgia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79646"/>
              </a:buClr>
              <a:buFont typeface="Arial" charset="0"/>
              <a:buChar char="–"/>
              <a:defRPr sz="28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79646"/>
              </a:buClr>
              <a:buFont typeface="Arial" charset="0"/>
              <a:buChar char="•"/>
              <a:defRPr sz="16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79646"/>
              </a:buClr>
              <a:buFont typeface="Arial" charset="0"/>
              <a:buChar char="–"/>
              <a:defRPr sz="14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79646"/>
              </a:buClr>
              <a:buFont typeface="Arial" charset="0"/>
              <a:buChar char="•"/>
              <a:defRPr sz="1200">
                <a:solidFill>
                  <a:srgbClr val="796F69"/>
                </a:solidFill>
                <a:latin typeface="Arial" charset="0"/>
                <a:ea typeface="MS PGothic" pitchFamily="34" charset="-128"/>
                <a:cs typeface="Georg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solidFill>
                  <a:srgbClr val="0070C0"/>
                </a:solidFill>
              </a:rPr>
              <a:t>Glidewire</a:t>
            </a:r>
            <a:r>
              <a:rPr lang="en-US" altLang="en-US" sz="1800" baseline="30000" dirty="0">
                <a:solidFill>
                  <a:srgbClr val="0070C0"/>
                </a:solidFill>
                <a:cs typeface="Calibri" pitchFamily="34" charset="0"/>
              </a:rPr>
              <a:t>®</a:t>
            </a:r>
            <a:r>
              <a:rPr lang="en-US" altLang="en-US" sz="1800" dirty="0">
                <a:solidFill>
                  <a:srgbClr val="0070C0"/>
                </a:solidFill>
              </a:rPr>
              <a:t> Polymer Tip</a:t>
            </a:r>
          </a:p>
        </p:txBody>
      </p:sp>
      <p:grpSp>
        <p:nvGrpSpPr>
          <p:cNvPr id="27656" name="Group 12"/>
          <p:cNvGrpSpPr>
            <a:grpSpLocks/>
          </p:cNvGrpSpPr>
          <p:nvPr/>
        </p:nvGrpSpPr>
        <p:grpSpPr bwMode="auto">
          <a:xfrm>
            <a:off x="688975" y="3284538"/>
            <a:ext cx="2663825" cy="2582862"/>
            <a:chOff x="3265" y="1248"/>
            <a:chExt cx="2810" cy="2419"/>
          </a:xfrm>
        </p:grpSpPr>
        <p:pic>
          <p:nvPicPr>
            <p:cNvPr id="27658" name="Picture 4"/>
            <p:cNvPicPr>
              <a:picLocks noChangeAspect="1" noChangeArrowheads="1"/>
            </p:cNvPicPr>
            <p:nvPr/>
          </p:nvPicPr>
          <p:blipFill>
            <a:blip r:embed="rId7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7" t="21602" r="28998" b="14622"/>
            <a:stretch>
              <a:fillRect/>
            </a:stretch>
          </p:blipFill>
          <p:spPr bwMode="auto">
            <a:xfrm>
              <a:off x="3265" y="1248"/>
              <a:ext cx="1151" cy="24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9" name="Oval 6"/>
            <p:cNvSpPr>
              <a:spLocks noChangeArrowheads="1"/>
            </p:cNvSpPr>
            <p:nvPr/>
          </p:nvSpPr>
          <p:spPr bwMode="auto">
            <a:xfrm>
              <a:off x="3806" y="2311"/>
              <a:ext cx="610" cy="995"/>
            </a:xfrm>
            <a:prstGeom prst="ellipse">
              <a:avLst/>
            </a:prstGeom>
            <a:noFill/>
            <a:ln w="25400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200">
                <a:solidFill>
                  <a:schemeClr val="tx1"/>
                </a:solidFill>
              </a:endParaRPr>
            </a:p>
          </p:txBody>
        </p:sp>
        <p:sp>
          <p:nvSpPr>
            <p:cNvPr id="27660" name="Text Box 7"/>
            <p:cNvSpPr txBox="1">
              <a:spLocks noChangeArrowheads="1"/>
            </p:cNvSpPr>
            <p:nvPr/>
          </p:nvSpPr>
          <p:spPr bwMode="auto">
            <a:xfrm>
              <a:off x="4778" y="3321"/>
              <a:ext cx="1297" cy="34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buClr>
                  <a:srgbClr val="F79646"/>
                </a:buClr>
                <a:buFont typeface="Arial" charset="0"/>
                <a:buChar char="•"/>
                <a:defRPr sz="2000">
                  <a:solidFill>
                    <a:srgbClr val="796F69"/>
                  </a:solidFill>
                  <a:latin typeface="Georgia" pitchFamily="18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 eaLnBrk="0" hangingPunct="0">
                <a:spcBef>
                  <a:spcPts val="700"/>
                </a:spcBef>
                <a:buClr>
                  <a:srgbClr val="F79646"/>
                </a:buClr>
                <a:buFont typeface="Arial" charset="0"/>
                <a:buChar char="–"/>
                <a:defRPr sz="28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F79646"/>
                </a:buClr>
                <a:buFont typeface="Arial" charset="0"/>
                <a:buChar char="•"/>
                <a:defRPr sz="16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3pPr>
              <a:lvl4pPr marL="1600200" indent="-228600" eaLnBrk="0" hangingPunct="0">
                <a:spcBef>
                  <a:spcPts val="500"/>
                </a:spcBef>
                <a:buClr>
                  <a:srgbClr val="F79646"/>
                </a:buClr>
                <a:buFont typeface="Arial" charset="0"/>
                <a:buChar char="–"/>
                <a:defRPr sz="14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79646"/>
                </a:buClr>
                <a:buFont typeface="Arial" charset="0"/>
                <a:buChar char="•"/>
                <a:defRPr sz="1200">
                  <a:solidFill>
                    <a:srgbClr val="796F69"/>
                  </a:solidFill>
                  <a:latin typeface="Arial" charset="0"/>
                  <a:ea typeface="MS PGothic" pitchFamily="34" charset="-128"/>
                  <a:cs typeface="Georg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rgbClr val="0070C0"/>
                  </a:solidFill>
                </a:rPr>
                <a:t>Tip Coils</a:t>
              </a:r>
            </a:p>
          </p:txBody>
        </p:sp>
        <p:sp>
          <p:nvSpPr>
            <p:cNvPr id="27661" name="Line 8"/>
            <p:cNvSpPr>
              <a:spLocks noChangeShapeType="1"/>
            </p:cNvSpPr>
            <p:nvPr/>
          </p:nvSpPr>
          <p:spPr bwMode="auto">
            <a:xfrm flipH="1" flipV="1">
              <a:off x="4216" y="2940"/>
              <a:ext cx="626" cy="496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315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3_XV_standard">
  <a:themeElements>
    <a:clrScheme name="Custom 4">
      <a:dk1>
        <a:srgbClr val="000000"/>
      </a:dk1>
      <a:lt1>
        <a:srgbClr val="FFFFFF"/>
      </a:lt1>
      <a:dk2>
        <a:srgbClr val="941100"/>
      </a:dk2>
      <a:lt2>
        <a:srgbClr val="58595A"/>
      </a:lt2>
      <a:accent1>
        <a:srgbClr val="967900"/>
      </a:accent1>
      <a:accent2>
        <a:srgbClr val="D5D5D5"/>
      </a:accent2>
      <a:accent3>
        <a:srgbClr val="941100"/>
      </a:accent3>
      <a:accent4>
        <a:srgbClr val="1C4932"/>
      </a:accent4>
      <a:accent5>
        <a:srgbClr val="094B71"/>
      </a:accent5>
      <a:accent6>
        <a:srgbClr val="6C8B3B"/>
      </a:accent6>
      <a:hlink>
        <a:srgbClr val="A03218"/>
      </a:hlink>
      <a:folHlink>
        <a:srgbClr val="CD780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BBD64343-8C76-9B49-BBFA-A7459FC266D2}" vid="{87684FB1-524F-4741-B41A-2E9031D527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3489</TotalTime>
  <Words>922</Words>
  <Application>Microsoft Office PowerPoint</Application>
  <PresentationFormat>On-screen Show (4:3)</PresentationFormat>
  <Paragraphs>248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ＭＳ Ｐゴシック</vt:lpstr>
      <vt:lpstr>ＭＳ Ｐゴシック</vt:lpstr>
      <vt:lpstr>Arial</vt:lpstr>
      <vt:lpstr>Arial Black</vt:lpstr>
      <vt:lpstr>Calibri</vt:lpstr>
      <vt:lpstr>Georgia</vt:lpstr>
      <vt:lpstr>Tahoma</vt:lpstr>
      <vt:lpstr>Times New Roman</vt:lpstr>
      <vt:lpstr>Wingdings</vt:lpstr>
      <vt:lpstr>PPT Basic_White_v5_prophet_edit</vt:lpstr>
      <vt:lpstr>C3_XV_standard</vt:lpstr>
      <vt:lpstr>Photo Editor Photo</vt:lpstr>
      <vt:lpstr>Navigating Complex Vessels and Guidewire Selection</vt:lpstr>
      <vt:lpstr>PowerPoint Presentation</vt:lpstr>
      <vt:lpstr>Guide Wire Components</vt:lpstr>
      <vt:lpstr>Core Diameter</vt:lpstr>
      <vt:lpstr>Core Taper</vt:lpstr>
      <vt:lpstr>Core Taper</vt:lpstr>
      <vt:lpstr>Tip Style</vt:lpstr>
      <vt:lpstr>Coils</vt:lpstr>
      <vt:lpstr>Covers</vt:lpstr>
      <vt:lpstr>How Each Component Impacts Wire Performance</vt:lpstr>
      <vt:lpstr>Guidewire Platforms</vt:lpstr>
      <vt:lpstr>0.035 Guidewire Uses</vt:lpstr>
      <vt:lpstr> Patient History</vt:lpstr>
      <vt:lpstr>PowerPoint Presentation</vt:lpstr>
      <vt:lpstr>PowerPoint Presentation</vt:lpstr>
      <vt:lpstr>PowerPoint Presentation</vt:lpstr>
      <vt:lpstr>PowerPoint Presentation</vt:lpstr>
      <vt:lpstr>0.035 Guidewire Uses</vt:lpstr>
      <vt:lpstr>0.018” Guidewire Platform</vt:lpstr>
      <vt:lpstr>0.018 Guidewire Platform</vt:lpstr>
      <vt:lpstr>0.018 Guidewires </vt:lpstr>
      <vt:lpstr>Sub-intimal Dissection for Femoropopliteal Occlusions</vt:lpstr>
      <vt:lpstr>0.014” Guidewire platform</vt:lpstr>
      <vt:lpstr>0.014 Guidewire Platform</vt:lpstr>
      <vt:lpstr>HT Command® Use</vt:lpstr>
      <vt:lpstr>HT Command® Use</vt:lpstr>
      <vt:lpstr>Plantar Arch Case</vt:lpstr>
      <vt:lpstr>Summary &amp; 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Headlines Georgia 44pt regular, 2-line max</dc:title>
  <cp:lastModifiedBy>Checkin 003</cp:lastModifiedBy>
  <cp:revision>99</cp:revision>
  <cp:lastPrinted>2015-05-11T20:24:53Z</cp:lastPrinted>
  <dcterms:created xsi:type="dcterms:W3CDTF">2015-03-10T21:26:18Z</dcterms:created>
  <dcterms:modified xsi:type="dcterms:W3CDTF">2019-03-05T11:50:03Z</dcterms:modified>
</cp:coreProperties>
</file>