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21" autoAdjust="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1126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62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0202e0c4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f0202e0c4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f0202e0c4_1_8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24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301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048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403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106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338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763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fbef2b351124a5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fbef2b351124a59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7fbef2b351124a59_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27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10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fe6c0dec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fe6c0decc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4fe6c0decc_0_13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72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27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efd3c1c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efd3c1c4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4efd3c1c4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2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38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efd3c1c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efd3c1c4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4efd3c1c4d_0_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5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Today, the goal of many in the medical community is to avoid amputation as a first-line treatment for CLI patients.  To facilitate this goal, it is necessary to elucidate the predictors of amputation risk in order to design an effective, alternative treatment algorithm.  A holistic approach to identifying such risk factors, both physiological and socioeconomic, affords the greatest opportunity for the medical community to recognize and intervene for these patients.</a:t>
            </a:r>
            <a:endParaRPr/>
          </a:p>
        </p:txBody>
      </p:sp>
      <p:sp>
        <p:nvSpPr>
          <p:cNvPr id="150" name="Google Shape;150;p1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12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91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e6c0de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e6c0dec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4fe6c0decc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67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lvl="0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I_Coronary_Body_Text">
  <p:cSld name="CSI_Coronary_Body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09600" y="715942"/>
            <a:ext cx="11074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b="1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09601" y="1490134"/>
            <a:ext cx="11051100" cy="45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82562" y="6581775"/>
            <a:ext cx="1252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of 21</a:t>
            </a:r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4635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4635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50165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5016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99225" y="566091"/>
            <a:ext cx="102792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/>
              <a:t>Closing the Racial Disparity in PAD Care and Amputations</a:t>
            </a:r>
            <a:endParaRPr sz="44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i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1" dirty="0"/>
              <a:t>Paradigm for Parity</a:t>
            </a:r>
            <a:endParaRPr i="1"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5219662" y="1828050"/>
            <a:ext cx="90948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Foluso Fakorede, MD</a:t>
            </a: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Interventional Cardiologist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4" descr="Screen shot 2018-02-03 at 10.10.1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37" y="3630625"/>
            <a:ext cx="5126037" cy="14303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552100" y="4863725"/>
            <a:ext cx="82476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Follow us on Facebook at Cardiovascular Solutions of Mississippi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Follow us on Instagram @ padadvocate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body" idx="4294967295"/>
          </p:nvPr>
        </p:nvSpPr>
        <p:spPr>
          <a:xfrm>
            <a:off x="0" y="628350"/>
            <a:ext cx="12376800" cy="61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</a:rPr>
              <a:t>Angiographic Screening Yields Dramatic </a:t>
            </a:r>
            <a:br>
              <a:rPr lang="en-US" sz="2400" i="0" u="none" strike="noStrike" cap="none">
                <a:solidFill>
                  <a:schemeClr val="dk1"/>
                </a:solidFill>
              </a:rPr>
            </a:br>
            <a:r>
              <a:rPr lang="en-US" sz="2400" i="0" u="none" strike="noStrike" cap="none">
                <a:solidFill>
                  <a:schemeClr val="dk1"/>
                </a:solidFill>
              </a:rPr>
              <a:t>Reduction in Amputations</a:t>
            </a:r>
            <a:endParaRPr sz="2400" i="0" u="none" strike="noStrike" cap="none">
              <a:solidFill>
                <a:schemeClr val="dk1"/>
              </a:solidFill>
            </a:endParaRPr>
          </a:p>
          <a:p>
            <a:pPr marL="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Foluso A. Fakorede, MD; Bynthia M. Anose, PhD; Mary L. Yost, Brad J. Martinsen, PhD</a:t>
            </a:r>
            <a:endParaRPr sz="2400"/>
          </a:p>
          <a:p>
            <a:pPr marL="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Goal: avoid amputation as first-line treatment for CLI patients.  To facilitate this goal, it is necessary to:</a:t>
            </a:r>
            <a:endParaRPr sz="240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elucidate the predictors of amputation risk </a:t>
            </a:r>
            <a:endParaRPr sz="240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design an effective, alternative treatment algorithm  </a:t>
            </a:r>
            <a:endParaRPr sz="240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take a holistic approach to identifying such risk factors, both physiological and socioeconomic (address biases and misconceptions)</a:t>
            </a:r>
            <a:endParaRPr sz="2400"/>
          </a:p>
          <a:p>
            <a:pPr marL="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Cardiovascular Solutions of Central Mississippi</a:t>
            </a:r>
            <a:endParaRPr sz="240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Our treatment approach and results</a:t>
            </a:r>
            <a:endParaRPr sz="2400"/>
          </a:p>
        </p:txBody>
      </p:sp>
      <p:sp>
        <p:nvSpPr>
          <p:cNvPr id="178" name="Google Shape;178;p22"/>
          <p:cNvSpPr txBox="1"/>
          <p:nvPr/>
        </p:nvSpPr>
        <p:spPr>
          <a:xfrm>
            <a:off x="9150775" y="5153650"/>
            <a:ext cx="2414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 conjunction with CSI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>
            <a:spLocks noGrp="1"/>
          </p:cNvSpPr>
          <p:nvPr>
            <p:ph type="title" idx="4294967295"/>
          </p:nvPr>
        </p:nvSpPr>
        <p:spPr>
          <a:xfrm>
            <a:off x="653950" y="-132087"/>
            <a:ext cx="105156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</a:pPr>
            <a:r>
              <a:rPr lang="en-US" sz="4800" i="0" u="none">
                <a:solidFill>
                  <a:schemeClr val="dk1"/>
                </a:solidFill>
              </a:rPr>
              <a:t>Mississippi Delta Miracle</a:t>
            </a:r>
            <a:endParaRPr/>
          </a:p>
        </p:txBody>
      </p:sp>
      <p:pic>
        <p:nvPicPr>
          <p:cNvPr id="180" name="Google Shape;180;p22" descr="Screen shot 2018-02-03 at 10.10.10 AM.png"/>
          <p:cNvPicPr preferRelativeResize="0"/>
          <p:nvPr/>
        </p:nvPicPr>
        <p:blipFill rotWithShape="1">
          <a:blip r:embed="rId3">
            <a:alphaModFix/>
          </a:blip>
          <a:srcRect r="65681"/>
          <a:stretch/>
        </p:blipFill>
        <p:spPr>
          <a:xfrm>
            <a:off x="5762100" y="5982200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t="11953" r="111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639762" y="639762"/>
            <a:ext cx="2752725" cy="2709862"/>
          </a:xfrm>
          <a:prstGeom prst="ellipse">
            <a:avLst/>
          </a:prstGeom>
          <a:solidFill>
            <a:srgbClr val="231815"/>
          </a:solidFill>
          <a:ln w="174625" cap="flat" cmpd="thinThick">
            <a:solidFill>
              <a:srgbClr val="2318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CVSCM Bolivar Medical Center Procedures</a:t>
            </a:r>
            <a:endParaRPr/>
          </a:p>
        </p:txBody>
      </p:sp>
      <p:pic>
        <p:nvPicPr>
          <p:cNvPr id="187" name="Google Shape;187;p23" descr="Screen shot 2018-02-03 at 10.10.10 AM.png"/>
          <p:cNvPicPr preferRelativeResize="0"/>
          <p:nvPr/>
        </p:nvPicPr>
        <p:blipFill rotWithShape="1">
          <a:blip r:embed="rId4">
            <a:alphaModFix/>
          </a:blip>
          <a:srcRect r="65681"/>
          <a:stretch/>
        </p:blipFill>
        <p:spPr>
          <a:xfrm>
            <a:off x="11276000" y="6007100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 descr="Screen shot 2018-02-07 at 5.26.09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6800" y="0"/>
            <a:ext cx="5692600" cy="57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 descr="Screen shot 2018-02-10 at 2.46.01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350" y="0"/>
            <a:ext cx="5554700" cy="56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 descr="Screen shot 2018-02-03 at 10.10.10 AM.png"/>
          <p:cNvPicPr preferRelativeResize="0"/>
          <p:nvPr/>
        </p:nvPicPr>
        <p:blipFill rotWithShape="1">
          <a:blip r:embed="rId5">
            <a:alphaModFix/>
          </a:blip>
          <a:srcRect r="65681"/>
          <a:stretch/>
        </p:blipFill>
        <p:spPr>
          <a:xfrm>
            <a:off x="5651975" y="5905650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 descr="Screen shot 2018-02-07 at 4.55.28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213" y="268820"/>
            <a:ext cx="11283575" cy="52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 descr="Screen shot 2018-02-03 at 10.10.10 AM.png"/>
          <p:cNvPicPr preferRelativeResize="0"/>
          <p:nvPr/>
        </p:nvPicPr>
        <p:blipFill rotWithShape="1">
          <a:blip r:embed="rId4">
            <a:alphaModFix/>
          </a:blip>
          <a:srcRect r="65681"/>
          <a:stretch/>
        </p:blipFill>
        <p:spPr>
          <a:xfrm>
            <a:off x="5651988" y="5925925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1096962" y="109537"/>
            <a:ext cx="10058400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SCREENING/EDUCATIONAL AWARENESS</a:t>
            </a:r>
            <a:endParaRPr/>
          </a:p>
        </p:txBody>
      </p:sp>
      <p:sp>
        <p:nvSpPr>
          <p:cNvPr id="206" name="Google Shape;206;p26"/>
          <p:cNvSpPr txBox="1"/>
          <p:nvPr/>
        </p:nvSpPr>
        <p:spPr>
          <a:xfrm>
            <a:off x="0" y="1252537"/>
            <a:ext cx="60960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0487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Ms. Gwendolyn Hughes</a:t>
            </a:r>
            <a:endParaRPr/>
          </a:p>
          <a:p>
            <a:pPr marL="90487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Military wife for 40 years and worked as a technician for the pentagon. Husband retired from service to care for her. </a:t>
            </a:r>
            <a:endParaRPr/>
          </a:p>
          <a:p>
            <a:pPr marL="90487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Diagnosed with CVA &amp; diabetes, but wheelchair bound due to undiagnosed PAD. </a:t>
            </a:r>
            <a:endParaRPr/>
          </a:p>
          <a:p>
            <a:pPr marL="90487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Screened in August 2017 (despite USPSTF saying not to screen “atypical” patients) </a:t>
            </a:r>
            <a:endParaRPr/>
          </a:p>
        </p:txBody>
      </p:sp>
      <p:pic>
        <p:nvPicPr>
          <p:cNvPr id="207" name="Google Shape;207;p26" descr="Screen shot 2018-02-07 at 5.31.12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500" y="1225550"/>
            <a:ext cx="5173741" cy="44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 descr="Screen shot 2018-02-03 at 10.10.10 AM.png"/>
          <p:cNvPicPr preferRelativeResize="0"/>
          <p:nvPr/>
        </p:nvPicPr>
        <p:blipFill rotWithShape="1">
          <a:blip r:embed="rId4">
            <a:alphaModFix/>
          </a:blip>
          <a:srcRect r="65681"/>
          <a:stretch/>
        </p:blipFill>
        <p:spPr>
          <a:xfrm>
            <a:off x="5651975" y="5946250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/>
          <p:nvPr/>
        </p:nvSpPr>
        <p:spPr>
          <a:xfrm>
            <a:off x="1191700" y="730450"/>
            <a:ext cx="304800" cy="364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2112" y="882850"/>
            <a:ext cx="27369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 rotWithShape="1">
          <a:blip r:embed="rId4">
            <a:alphaModFix/>
          </a:blip>
          <a:srcRect t="3418"/>
          <a:stretch/>
        </p:blipFill>
        <p:spPr>
          <a:xfrm>
            <a:off x="2895600" y="841300"/>
            <a:ext cx="2527299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/>
          <p:nvPr/>
        </p:nvSpPr>
        <p:spPr>
          <a:xfrm>
            <a:off x="1727200" y="1219200"/>
            <a:ext cx="1097100" cy="631800"/>
          </a:xfrm>
          <a:prstGeom prst="leftArrow">
            <a:avLst>
              <a:gd name="adj1" fmla="val 6214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1930400" y="1600200"/>
            <a:ext cx="304800" cy="46037"/>
          </a:xfrm>
          <a:prstGeom prst="leftArrow">
            <a:avLst>
              <a:gd name="adj1" fmla="val 162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5">
            <a:alphaModFix/>
          </a:blip>
          <a:srcRect l="25442" r="8248" b="6559"/>
          <a:stretch/>
        </p:blipFill>
        <p:spPr>
          <a:xfrm>
            <a:off x="6265625" y="876300"/>
            <a:ext cx="2527299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 rotWithShape="1">
          <a:blip r:embed="rId6">
            <a:alphaModFix/>
          </a:blip>
          <a:srcRect l="7450" b="8071"/>
          <a:stretch/>
        </p:blipFill>
        <p:spPr>
          <a:xfrm>
            <a:off x="8739550" y="914400"/>
            <a:ext cx="3122001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1716975" y="4341750"/>
            <a:ext cx="1365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</a:t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7835075" y="4379800"/>
            <a:ext cx="1171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</a:t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1267900" y="731350"/>
            <a:ext cx="372900" cy="4343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6593900" y="959950"/>
            <a:ext cx="697800" cy="4343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909600" y="77400"/>
            <a:ext cx="103728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TIMELY SCREENING AND INTERVENTION IS KEY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1739525" y="2171025"/>
            <a:ext cx="372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630100" y="883750"/>
            <a:ext cx="372900" cy="2697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3949325" y="2171025"/>
            <a:ext cx="372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9311550" y="723900"/>
            <a:ext cx="1097100" cy="4731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7" descr="Screen shot 2018-02-03 at 10.10.10 AM.png"/>
          <p:cNvPicPr preferRelativeResize="0"/>
          <p:nvPr/>
        </p:nvPicPr>
        <p:blipFill rotWithShape="1">
          <a:blip r:embed="rId7">
            <a:alphaModFix/>
          </a:blip>
          <a:srcRect r="65681"/>
          <a:stretch/>
        </p:blipFill>
        <p:spPr>
          <a:xfrm>
            <a:off x="5559175" y="5946225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 descr="Screen shot 2018-02-07 at 5.42.11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400" y="914400"/>
            <a:ext cx="5352175" cy="47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1066800" y="212725"/>
            <a:ext cx="10058400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 WEEKS POST REVASCULARIZATION</a:t>
            </a:r>
            <a:endParaRPr/>
          </a:p>
        </p:txBody>
      </p:sp>
      <p:sp>
        <p:nvSpPr>
          <p:cNvPr id="236" name="Google Shape;236;p28"/>
          <p:cNvSpPr txBox="1"/>
          <p:nvPr/>
        </p:nvSpPr>
        <p:spPr>
          <a:xfrm>
            <a:off x="10974387" y="6478587"/>
            <a:ext cx="131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/>
          </a:p>
        </p:txBody>
      </p:sp>
      <p:pic>
        <p:nvPicPr>
          <p:cNvPr id="237" name="Google Shape;237;p28" descr="Screen shot 2018-02-03 at 10.10.10 AM.png"/>
          <p:cNvPicPr preferRelativeResize="0"/>
          <p:nvPr/>
        </p:nvPicPr>
        <p:blipFill rotWithShape="1">
          <a:blip r:embed="rId4">
            <a:alphaModFix/>
          </a:blip>
          <a:srcRect r="65681"/>
          <a:stretch/>
        </p:blipFill>
        <p:spPr>
          <a:xfrm>
            <a:off x="5789600" y="6007100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 t="7175"/>
          <a:stretch/>
        </p:blipFill>
        <p:spPr>
          <a:xfrm>
            <a:off x="1832975" y="0"/>
            <a:ext cx="9529401" cy="591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 descr="Screen shot 2018-02-03 at 10.10.10 AM.png"/>
          <p:cNvPicPr preferRelativeResize="0"/>
          <p:nvPr/>
        </p:nvPicPr>
        <p:blipFill rotWithShape="1">
          <a:blip r:embed="rId4">
            <a:alphaModFix/>
          </a:blip>
          <a:srcRect r="65681"/>
          <a:stretch/>
        </p:blipFill>
        <p:spPr>
          <a:xfrm>
            <a:off x="5863550" y="6000875"/>
            <a:ext cx="888050" cy="7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365225" y="202900"/>
            <a:ext cx="1560900" cy="1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PAD POLICY ACTION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1096962" y="109537"/>
            <a:ext cx="100584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dirty="0"/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1165950" y="935475"/>
            <a:ext cx="10602300" cy="54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should be done to incorporate a higher representation of 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minorities/women regarding best evidence-based treatment and longitudinal community research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 campaigns that parallel that of oncology/celebrity-led messages at appropriate scientific literacy levels</a:t>
            </a:r>
            <a:endParaRPr sz="4000" dirty="0"/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DIS-INCENTIVIZE 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amputations and publicize amputation rates in all hospitals-Policy action. </a:t>
            </a:r>
            <a:endParaRPr sz="4000" dirty="0"/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Revamping our PAD curriculums in all professional and allied professional training programs. </a:t>
            </a:r>
            <a:endParaRPr sz="4000" dirty="0"/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Patient, providers, policy and community navigators understand social determinants of health, loss of productivity to society and economic cost of death.</a:t>
            </a:r>
            <a:endParaRPr sz="4000" dirty="0"/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Recruitment and retention of multi-disciplinary specialists to the epicenters of PAD/CLI. Benefit of regionalized centers to address fragmentation of protocols? </a:t>
            </a:r>
            <a:endParaRPr sz="4000" dirty="0"/>
          </a:p>
          <a:p>
            <a:pPr marL="228600" marR="0" lvl="0" indent="-88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88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9901237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  <p:pic>
        <p:nvPicPr>
          <p:cNvPr id="253" name="Google Shape;253;p30" descr="Screen shot 2018-02-03 at 10.10.10 AM.png"/>
          <p:cNvPicPr preferRelativeResize="0"/>
          <p:nvPr/>
        </p:nvPicPr>
        <p:blipFill rotWithShape="1">
          <a:blip r:embed="rId3">
            <a:alphaModFix/>
          </a:blip>
          <a:srcRect r="65681"/>
          <a:stretch/>
        </p:blipFill>
        <p:spPr>
          <a:xfrm>
            <a:off x="5682125" y="5905650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508000" y="76200"/>
            <a:ext cx="110745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US" sz="42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Disclosure Statement of Financial Interest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11200" y="898525"/>
            <a:ext cx="108711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latin typeface="Arial"/>
                <a:ea typeface="Arial"/>
                <a:cs typeface="Arial"/>
                <a:sym typeface="Arial"/>
              </a:rPr>
              <a:t>Within the past 12 months, I or my spouse/partner have had a financial interest/arrangement or affiliation with the organization(s) listed below.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731837" y="1752600"/>
            <a:ext cx="4949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latin typeface="Arial"/>
                <a:ea typeface="Arial"/>
                <a:cs typeface="Arial"/>
                <a:sym typeface="Arial"/>
              </a:rPr>
              <a:t>Affiliation/Financial Relationship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711200" y="2299998"/>
            <a:ext cx="5079900" cy="5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5612" lvl="0" indent="-455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10"/>
              <a:buFont typeface="Arial"/>
              <a:buChar char="•"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Grant/Research Support</a:t>
            </a:r>
            <a:endParaRPr dirty="0">
              <a:solidFill>
                <a:srgbClr val="000000"/>
              </a:solidFill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ts val="2310"/>
              <a:buFont typeface="Arial"/>
              <a:buChar char="•"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Consulting Fees/Honoraria</a:t>
            </a:r>
            <a:endParaRPr dirty="0">
              <a:solidFill>
                <a:srgbClr val="000000"/>
              </a:solidFill>
            </a:endParaRPr>
          </a:p>
          <a:p>
            <a:pPr marL="455612" lvl="0" indent="-308927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2310"/>
              <a:buFont typeface="Arial"/>
              <a:buNone/>
            </a:pPr>
            <a:endParaRPr sz="21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5612" lvl="0" indent="-308927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2310"/>
              <a:buFont typeface="Arial"/>
              <a:buNone/>
            </a:pPr>
            <a:endParaRPr sz="21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5612" lvl="0" indent="-308927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2310"/>
              <a:buFont typeface="Arial"/>
              <a:buNone/>
            </a:pPr>
            <a:endParaRPr sz="21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5612" lvl="0" indent="-308927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2310"/>
              <a:buFont typeface="Arial"/>
              <a:buNone/>
            </a:pPr>
            <a:endParaRPr sz="21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2310"/>
              <a:buFont typeface="Arial"/>
              <a:buNone/>
            </a:pPr>
            <a:endParaRPr sz="21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ts val="2310"/>
              <a:buFont typeface="Arial"/>
              <a:buChar char="•"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Ownership/Founder</a:t>
            </a:r>
            <a:endParaRPr dirty="0">
              <a:solidFill>
                <a:srgbClr val="000000"/>
              </a:solidFill>
            </a:endParaRPr>
          </a:p>
          <a:p>
            <a:pPr marL="455612" lvl="0" indent="-308927" algn="l" rtl="0">
              <a:spcBef>
                <a:spcPts val="630"/>
              </a:spcBef>
              <a:spcAft>
                <a:spcPts val="0"/>
              </a:spcAft>
              <a:buSzPts val="2310"/>
              <a:buFont typeface="Arial"/>
              <a:buNone/>
            </a:pPr>
            <a:endParaRPr sz="21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680200" y="1752600"/>
            <a:ext cx="1587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latin typeface="Arial"/>
                <a:ea typeface="Arial"/>
                <a:cs typeface="Arial"/>
                <a:sym typeface="Arial"/>
              </a:rPr>
              <a:t>Company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299200" y="2244020"/>
            <a:ext cx="6147600" cy="54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5612" lvl="0" indent="-455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10"/>
              <a:buFont typeface="Arial"/>
              <a:buChar char="•"/>
            </a:pPr>
            <a:r>
              <a:rPr lang="en-US" sz="21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Medicure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Pharma, </a:t>
            </a:r>
            <a:r>
              <a:rPr lang="en-US" sz="21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endParaRPr dirty="0">
              <a:solidFill>
                <a:srgbClr val="000000"/>
              </a:solidFill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ts val="2310"/>
              <a:buFont typeface="Arial"/>
              <a:buChar char="•"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Association of Black Cardiologist, </a:t>
            </a:r>
            <a:r>
              <a:rPr lang="en-US" sz="21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dirty="0">
              <a:solidFill>
                <a:srgbClr val="000000"/>
              </a:solidFill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SzPts val="2310"/>
              <a:buFont typeface="Arial"/>
              <a:buNone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Bard Peripheral Vascular, </a:t>
            </a:r>
            <a:r>
              <a:rPr lang="en-US" sz="21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endParaRPr dirty="0">
              <a:solidFill>
                <a:srgbClr val="000000"/>
              </a:solidFill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SzPts val="2310"/>
              <a:buFont typeface="Arial"/>
              <a:buNone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1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Biotronik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endParaRPr dirty="0">
              <a:solidFill>
                <a:srgbClr val="000000"/>
              </a:solidFill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SzPts val="2310"/>
              <a:buFont typeface="Arial"/>
              <a:buNone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1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BlackHagen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Design </a:t>
            </a:r>
            <a:endParaRPr dirty="0">
              <a:solidFill>
                <a:srgbClr val="000000"/>
              </a:solidFill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SzPts val="2310"/>
              <a:buFont typeface="Arial"/>
              <a:buNone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Cardiovascular Systems, </a:t>
            </a:r>
            <a:r>
              <a:rPr lang="en-US" sz="21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dirty="0">
              <a:solidFill>
                <a:srgbClr val="000000"/>
              </a:solidFill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SzPts val="2310"/>
              <a:buFont typeface="Arial"/>
              <a:buNone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Janssen Scientific Affairs, LLC</a:t>
            </a:r>
            <a:endParaRPr dirty="0">
              <a:solidFill>
                <a:srgbClr val="000000"/>
              </a:solidFill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ts val="2310"/>
              <a:buFont typeface="Arial"/>
              <a:buChar char="•"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Cardiovascular Solutions of Central Mississippi,  LLC</a:t>
            </a:r>
            <a:endParaRPr dirty="0">
              <a:solidFill>
                <a:srgbClr val="000000"/>
              </a:solidFill>
            </a:endParaRPr>
          </a:p>
          <a:p>
            <a:pPr marL="455612" lvl="0" indent="-455612" algn="l" rtl="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SzPts val="2310"/>
              <a:buFont typeface="Arial"/>
              <a:buNone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Fusion Vascular LL</a:t>
            </a:r>
            <a:r>
              <a:rPr lang="en-US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Diabetes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" y="554037"/>
            <a:ext cx="9383713" cy="531336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3" name="Google Shape;113;p16"/>
          <p:cNvSpPr txBox="1"/>
          <p:nvPr/>
        </p:nvSpPr>
        <p:spPr>
          <a:xfrm>
            <a:off x="420687" y="34925"/>
            <a:ext cx="10734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Perfect Storm</a:t>
            </a:r>
            <a:endParaRPr/>
          </a:p>
        </p:txBody>
      </p:sp>
      <p:pic>
        <p:nvPicPr>
          <p:cNvPr id="114" name="Google Shape;114;p16" descr="Screen shot 2018-02-03 at 10.10.10 AM.png"/>
          <p:cNvPicPr preferRelativeResize="0"/>
          <p:nvPr/>
        </p:nvPicPr>
        <p:blipFill rotWithShape="1">
          <a:blip r:embed="rId4">
            <a:alphaModFix/>
          </a:blip>
          <a:srcRect r="65681"/>
          <a:stretch/>
        </p:blipFill>
        <p:spPr>
          <a:xfrm>
            <a:off x="5903588" y="5900800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l="30033" t="30801" r="30623" b="26784"/>
          <a:stretch/>
        </p:blipFill>
        <p:spPr>
          <a:xfrm>
            <a:off x="323275" y="49600"/>
            <a:ext cx="5221501" cy="31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l="27341" t="31181" r="32661" b="27308"/>
          <a:stretch/>
        </p:blipFill>
        <p:spPr>
          <a:xfrm>
            <a:off x="336325" y="3185525"/>
            <a:ext cx="5816025" cy="352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5">
            <a:alphaModFix/>
          </a:blip>
          <a:srcRect l="28513" t="32122" r="41329" b="27526"/>
          <a:stretch/>
        </p:blipFill>
        <p:spPr>
          <a:xfrm>
            <a:off x="6939150" y="218800"/>
            <a:ext cx="5008026" cy="38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8278300" y="4666675"/>
            <a:ext cx="3205800" cy="15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7405825" y="4438075"/>
            <a:ext cx="45414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REGIONAL VARIABILITY IN DELIVERY OF CARE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7" descr="Screen shot 2018-02-03 at 10.10.10 AM.png"/>
          <p:cNvPicPr preferRelativeResize="0"/>
          <p:nvPr/>
        </p:nvPicPr>
        <p:blipFill rotWithShape="1">
          <a:blip r:embed="rId6">
            <a:alphaModFix/>
          </a:blip>
          <a:srcRect r="65681"/>
          <a:stretch/>
        </p:blipFill>
        <p:spPr>
          <a:xfrm>
            <a:off x="6314425" y="6062050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1831975" y="109537"/>
            <a:ext cx="8718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Amputation Lottery: It’s not a game</a:t>
            </a:r>
            <a:endParaRPr dirty="0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64579" y="722343"/>
            <a:ext cx="6515608" cy="5114964"/>
            <a:chOff x="0" y="0"/>
            <a:chExt cx="2147483647" cy="2147483647"/>
          </a:xfrm>
        </p:grpSpPr>
        <p:sp>
          <p:nvSpPr>
            <p:cNvPr id="132" name="Google Shape;132;p18"/>
            <p:cNvSpPr/>
            <p:nvPr/>
          </p:nvSpPr>
          <p:spPr>
            <a:xfrm>
              <a:off x="99580260" y="47126365"/>
              <a:ext cx="2047903386" cy="1964179111"/>
            </a:xfrm>
            <a:prstGeom prst="roundRect">
              <a:avLst>
                <a:gd name="adj" fmla="val 1309"/>
              </a:avLst>
            </a:prstGeom>
            <a:gradFill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8"/>
            <p:cNvSpPr txBox="1"/>
            <p:nvPr/>
          </p:nvSpPr>
          <p:spPr>
            <a:xfrm>
              <a:off x="0" y="0"/>
              <a:ext cx="1994009016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➢"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Probability of major amputation depends on:</a:t>
              </a:r>
              <a:endParaRPr/>
            </a:p>
            <a:p>
              <a:pPr marL="742950" marR="0" lvl="1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Who you are and where you live</a:t>
              </a:r>
              <a:endParaRPr/>
            </a:p>
            <a:p>
              <a:pPr marL="742950" marR="0" lvl="1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Race/Ethnicity</a:t>
              </a:r>
              <a:endParaRPr/>
            </a:p>
            <a:p>
              <a:pPr marL="285750" marR="0" lvl="0" indent="-133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endPara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➢"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Hospital-related costs account for the majority of total costs</a:t>
              </a:r>
              <a:endParaRPr/>
            </a:p>
            <a:p>
              <a:pPr marL="285750" marR="0" lvl="0" indent="-133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endPara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➢"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Majority undergoing amputations are Medicaid/Medicare recipients</a:t>
              </a:r>
              <a:endParaRPr/>
            </a:p>
            <a:p>
              <a:pPr marL="285750" marR="0" lvl="0" indent="-133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endPara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➢"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Economic burden of PAD / CLI exceeds diabetes and all cancers</a:t>
              </a:r>
              <a:endParaRPr/>
            </a:p>
          </p:txBody>
        </p:sp>
      </p:grpSp>
      <p:sp>
        <p:nvSpPr>
          <p:cNvPr id="134" name="Google Shape;134;p18"/>
          <p:cNvSpPr txBox="1"/>
          <p:nvPr/>
        </p:nvSpPr>
        <p:spPr>
          <a:xfrm>
            <a:off x="182562" y="6581775"/>
            <a:ext cx="1252537" cy="15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r>
              <a:rPr lang="en-US" sz="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21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750" y="741350"/>
            <a:ext cx="5688851" cy="505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10974387" y="6478587"/>
            <a:ext cx="131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pic>
        <p:nvPicPr>
          <p:cNvPr id="137" name="Google Shape;137;p18" descr="Screen shot 2018-02-03 at 10.10.10 AM.png"/>
          <p:cNvPicPr preferRelativeResize="0"/>
          <p:nvPr/>
        </p:nvPicPr>
        <p:blipFill rotWithShape="1">
          <a:blip r:embed="rId4">
            <a:alphaModFix/>
          </a:blip>
          <a:srcRect r="65681"/>
          <a:stretch/>
        </p:blipFill>
        <p:spPr>
          <a:xfrm>
            <a:off x="5965000" y="5893800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200"/>
            <a:ext cx="5941100" cy="594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76200"/>
            <a:ext cx="5875073" cy="587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 descr="Screen shot 2018-02-03 at 10.10.10 AM.png"/>
          <p:cNvPicPr preferRelativeResize="0"/>
          <p:nvPr/>
        </p:nvPicPr>
        <p:blipFill rotWithShape="1">
          <a:blip r:embed="rId5">
            <a:alphaModFix/>
          </a:blip>
          <a:srcRect r="65681"/>
          <a:stretch/>
        </p:blipFill>
        <p:spPr>
          <a:xfrm>
            <a:off x="5651975" y="5951275"/>
            <a:ext cx="888050" cy="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USPSTF SCREENING AND RISK ASSESSMENT-  </a:t>
            </a:r>
            <a:r>
              <a:rPr lang="en-US" sz="3600" b="0" i="0" u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(I)</a:t>
            </a: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ASYMPTOMATIC SCREENING!</a:t>
            </a:r>
            <a:endParaRPr/>
          </a:p>
        </p:txBody>
      </p:sp>
      <p:pic>
        <p:nvPicPr>
          <p:cNvPr id="153" name="Google Shape;153;p20" descr="Screen shot 2018-08-26 at 11.02.09 AM.png"/>
          <p:cNvPicPr preferRelativeResize="0"/>
          <p:nvPr/>
        </p:nvPicPr>
        <p:blipFill rotWithShape="1">
          <a:blip r:embed="rId3">
            <a:alphaModFix/>
          </a:blip>
          <a:srcRect b="60580"/>
          <a:stretch/>
        </p:blipFill>
        <p:spPr>
          <a:xfrm>
            <a:off x="43850" y="1096949"/>
            <a:ext cx="11716300" cy="45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1668462" y="36512"/>
            <a:ext cx="185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0" descr="Screen shot 2018-02-03 at 10.10.10 AM.png"/>
          <p:cNvPicPr preferRelativeResize="0"/>
          <p:nvPr/>
        </p:nvPicPr>
        <p:blipFill rotWithShape="1">
          <a:blip r:embed="rId4">
            <a:alphaModFix/>
          </a:blip>
          <a:srcRect r="65681"/>
          <a:stretch/>
        </p:blipFill>
        <p:spPr>
          <a:xfrm>
            <a:off x="5762100" y="5982200"/>
            <a:ext cx="888050" cy="79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0"/>
          <p:cNvCxnSpPr/>
          <p:nvPr/>
        </p:nvCxnSpPr>
        <p:spPr>
          <a:xfrm rot="10800000" flipH="1">
            <a:off x="266125" y="2529450"/>
            <a:ext cx="11361900" cy="20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0"/>
          <p:cNvCxnSpPr/>
          <p:nvPr/>
        </p:nvCxnSpPr>
        <p:spPr>
          <a:xfrm rot="10800000" flipH="1">
            <a:off x="266125" y="2986650"/>
            <a:ext cx="11361900" cy="20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0"/>
          <p:cNvCxnSpPr/>
          <p:nvPr/>
        </p:nvCxnSpPr>
        <p:spPr>
          <a:xfrm rot="10800000" flipH="1">
            <a:off x="189925" y="3418650"/>
            <a:ext cx="8694900" cy="45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Minus Sign 1">
            <a:extLst>
              <a:ext uri="{FF2B5EF4-FFF2-40B4-BE49-F238E27FC236}">
                <a16:creationId xmlns="" xmlns:a16="http://schemas.microsoft.com/office/drawing/2014/main" id="{D14A3283-8429-4DE9-9422-C7FAF9D0F8E4}"/>
              </a:ext>
            </a:extLst>
          </p:cNvPr>
          <p:cNvSpPr/>
          <p:nvPr/>
        </p:nvSpPr>
        <p:spPr>
          <a:xfrm>
            <a:off x="8707902" y="4615229"/>
            <a:ext cx="2920123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Minus Sign 2">
            <a:extLst>
              <a:ext uri="{FF2B5EF4-FFF2-40B4-BE49-F238E27FC236}">
                <a16:creationId xmlns="" xmlns:a16="http://schemas.microsoft.com/office/drawing/2014/main" id="{7664CB22-37B0-4BB5-AD75-5197B88461F6}"/>
              </a:ext>
            </a:extLst>
          </p:cNvPr>
          <p:cNvSpPr/>
          <p:nvPr/>
        </p:nvSpPr>
        <p:spPr>
          <a:xfrm flipV="1">
            <a:off x="-1174642" y="5029082"/>
            <a:ext cx="11922359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33"/>
          <a:stretch/>
        </p:blipFill>
        <p:spPr>
          <a:xfrm>
            <a:off x="-242596" y="0"/>
            <a:ext cx="12685395" cy="57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0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609600" y="715942"/>
            <a:ext cx="11074500" cy="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Baseline Characteristics of the Participants.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814326" y="1482859"/>
            <a:ext cx="11051100" cy="451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Noto Sans Symbols"/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Eikelboom JW et al. N Engl J Med ;377:1319-1330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433920" y="381641"/>
            <a:ext cx="113262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"/>
              <a:buFont typeface="Noto Sans Symbols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Baseline Characteristics of the Participants.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1" descr="Image"/>
          <p:cNvPicPr preferRelativeResize="0"/>
          <p:nvPr/>
        </p:nvPicPr>
        <p:blipFill rotWithShape="1">
          <a:blip r:embed="rId3">
            <a:alphaModFix/>
          </a:blip>
          <a:srcRect b="18804"/>
          <a:stretch/>
        </p:blipFill>
        <p:spPr>
          <a:xfrm>
            <a:off x="129125" y="189925"/>
            <a:ext cx="6509974" cy="556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9004346" y="1825683"/>
            <a:ext cx="40191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Eikelboom JW et al. N Engl J Med ;377:1319-1330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5961" y="5051218"/>
            <a:ext cx="2566350" cy="43204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5936775" y="1453475"/>
            <a:ext cx="6632700" cy="2681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71" name="Google Shape;171;p21" descr="Image"/>
          <p:cNvPicPr preferRelativeResize="0"/>
          <p:nvPr/>
        </p:nvPicPr>
        <p:blipFill rotWithShape="1">
          <a:blip r:embed="rId3">
            <a:alphaModFix/>
          </a:blip>
          <a:srcRect l="1799" t="42890" r="4461" b="47207"/>
          <a:stretch/>
        </p:blipFill>
        <p:spPr>
          <a:xfrm>
            <a:off x="6331425" y="2127150"/>
            <a:ext cx="5895826" cy="145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514</Words>
  <Application>Microsoft Office PowerPoint</Application>
  <PresentationFormat>Widescreen</PresentationFormat>
  <Paragraphs>93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Noto Sans Symbols</vt:lpstr>
      <vt:lpstr>Times New Roman</vt:lpstr>
      <vt:lpstr>Theme1</vt:lpstr>
      <vt:lpstr>Closing the Racial Disparity in PAD Care and Amputations  Paradigm for Parity</vt:lpstr>
      <vt:lpstr>Disclosure Statement of Financial Interest</vt:lpstr>
      <vt:lpstr>PowerPoint Presentation</vt:lpstr>
      <vt:lpstr>PowerPoint Presentation</vt:lpstr>
      <vt:lpstr>PowerPoint Presentation</vt:lpstr>
      <vt:lpstr>PowerPoint Presentation</vt:lpstr>
      <vt:lpstr>USPSTF SCREENING AND RISK ASSESSMENT-  (I) NO TO ASYMPTOMATIC SCREENING!</vt:lpstr>
      <vt:lpstr>PowerPoint Presentation</vt:lpstr>
      <vt:lpstr>Baseline Characteristics of the Participants. </vt:lpstr>
      <vt:lpstr>Mississippi Delta Miracle</vt:lpstr>
      <vt:lpstr>PowerPoint Presentation</vt:lpstr>
      <vt:lpstr>PowerPoint Presentation</vt:lpstr>
      <vt:lpstr>PowerPoint Presentation</vt:lpstr>
      <vt:lpstr>POPULATION SCREENING/EDUCATIONAL AWARENESS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Racial Disparity in PAD Care and Amputations  Paradigm for Parity</dc:title>
  <dc:creator>AVA</dc:creator>
  <cp:lastModifiedBy>Checkin 010</cp:lastModifiedBy>
  <cp:revision>12</cp:revision>
  <dcterms:modified xsi:type="dcterms:W3CDTF">2019-03-04T16:03:06Z</dcterms:modified>
</cp:coreProperties>
</file>