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charts/chart2.xml" ContentType="application/vnd.openxmlformats-officedocument.drawingml.chart+xml"/>
  <Override PartName="/ppt/tags/tag7.xml" ContentType="application/vnd.openxmlformats-officedocument.presentationml.tags+xml"/>
  <Override PartName="/ppt/notesSlides/notesSlide12.xml" ContentType="application/vnd.openxmlformats-officedocument.presentationml.notesSlide+xml"/>
  <Override PartName="/ppt/charts/chart3.xml" ContentType="application/vnd.openxmlformats-officedocument.drawingml.chart+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64" r:id="rId2"/>
    <p:sldId id="258" r:id="rId3"/>
    <p:sldId id="587" r:id="rId4"/>
    <p:sldId id="261" r:id="rId5"/>
    <p:sldId id="601" r:id="rId6"/>
    <p:sldId id="588" r:id="rId7"/>
    <p:sldId id="591" r:id="rId8"/>
    <p:sldId id="586" r:id="rId9"/>
    <p:sldId id="596" r:id="rId10"/>
    <p:sldId id="270" r:id="rId11"/>
    <p:sldId id="599" r:id="rId12"/>
    <p:sldId id="600" r:id="rId13"/>
    <p:sldId id="575" r:id="rId14"/>
    <p:sldId id="267"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BF9EE"/>
    <a:srgbClr val="F6F4E9"/>
    <a:srgbClr val="F4F3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68779" autoAdjust="0"/>
  </p:normalViewPr>
  <p:slideViewPr>
    <p:cSldViewPr snapToGrid="0" snapToObjects="1">
      <p:cViewPr varScale="1">
        <p:scale>
          <a:sx n="48" d="100"/>
          <a:sy n="48" d="100"/>
        </p:scale>
        <p:origin x="618" y="36"/>
      </p:cViewPr>
      <p:guideLst>
        <p:guide orient="horz" pos="2160"/>
        <p:guide pos="3840"/>
      </p:guideLst>
    </p:cSldViewPr>
  </p:slideViewPr>
  <p:notesTextViewPr>
    <p:cViewPr>
      <p:scale>
        <a:sx n="125" d="100"/>
        <a:sy n="125" d="100"/>
      </p:scale>
      <p:origin x="0" y="0"/>
    </p:cViewPr>
  </p:notesTextViewPr>
  <p:sorterViewPr>
    <p:cViewPr varScale="1">
      <p:scale>
        <a:sx n="1" d="1"/>
        <a:sy n="1" d="1"/>
      </p:scale>
      <p:origin x="0" y="-2800"/>
    </p:cViewPr>
  </p:sorterViewPr>
  <p:notesViewPr>
    <p:cSldViewPr snapToGrid="0" snapToObjects="1">
      <p:cViewPr varScale="1">
        <p:scale>
          <a:sx n="99" d="100"/>
          <a:sy n="99" d="100"/>
        </p:scale>
        <p:origin x="357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604892927047602E-2"/>
          <c:y val="5.1549254240773897E-2"/>
          <c:w val="0.88930583750400305"/>
          <c:h val="0.81756923533949"/>
        </c:manualLayout>
      </c:layout>
      <c:barChart>
        <c:barDir val="col"/>
        <c:grouping val="percentStacked"/>
        <c:varyColors val="0"/>
        <c:ser>
          <c:idx val="3"/>
          <c:order val="0"/>
          <c:tx>
            <c:strRef>
              <c:f>Sheet1!$A$5</c:f>
              <c:strCache>
                <c:ptCount val="1"/>
                <c:pt idx="0">
                  <c:v>Impella® Only</c:v>
                </c:pt>
              </c:strCache>
            </c:strRef>
          </c:tx>
          <c:spPr>
            <a:solidFill>
              <a:schemeClr val="accent1"/>
            </a:solidFill>
            <a:ln>
              <a:noFill/>
            </a:ln>
            <a:effectLst/>
          </c:spPr>
          <c:invertIfNegative val="0"/>
          <c:dLbls>
            <c:dLbl>
              <c:idx val="0"/>
              <c:tx>
                <c:rich>
                  <a:bodyPr/>
                  <a:lstStyle/>
                  <a:p>
                    <a:fld id="{71187DDB-0BE9-4ADF-BB32-1F0506959FCA}" type="CELLRANGE">
                      <a:rPr lang="en-US"/>
                      <a:pPr/>
                      <a:t>[CELLRANGE]</a:t>
                    </a:fld>
                    <a:endParaRPr lang="en-US"/>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17F-4B37-9B54-6967B955A089}"/>
                </c:ext>
              </c:extLst>
            </c:dLbl>
            <c:dLbl>
              <c:idx val="1"/>
              <c:tx>
                <c:rich>
                  <a:bodyPr/>
                  <a:lstStyle/>
                  <a:p>
                    <a:fld id="{40A2FB25-2E42-4450-8D7E-A429B78F3EF5}" type="CELLRANGE">
                      <a:rPr lang="en-US"/>
                      <a:pPr/>
                      <a:t>[CELLRANGE]</a:t>
                    </a:fld>
                    <a:endParaRPr lang="en-US"/>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217F-4B37-9B54-6967B955A089}"/>
                </c:ext>
              </c:extLst>
            </c:dLbl>
            <c:dLbl>
              <c:idx val="2"/>
              <c:tx>
                <c:rich>
                  <a:bodyPr/>
                  <a:lstStyle/>
                  <a:p>
                    <a:fld id="{5740609B-2609-4893-B2D9-0A5FAD14F850}" type="CELLRANGE">
                      <a:rPr lang="en-US"/>
                      <a:pPr/>
                      <a:t>[CELLRANGE]</a:t>
                    </a:fld>
                    <a:endParaRPr lang="en-US"/>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217F-4B37-9B54-6967B955A089}"/>
                </c:ext>
              </c:extLst>
            </c:dLbl>
            <c:dLbl>
              <c:idx val="3"/>
              <c:tx>
                <c:rich>
                  <a:bodyPr/>
                  <a:lstStyle/>
                  <a:p>
                    <a:fld id="{DC4A45B1-86D3-46BF-AA9E-FE86B5843550}" type="CELLRANGE">
                      <a:rPr lang="en-US"/>
                      <a:pPr/>
                      <a:t>[CELLRANGE]</a:t>
                    </a:fld>
                    <a:endParaRPr lang="en-US"/>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217F-4B37-9B54-6967B955A089}"/>
                </c:ext>
              </c:extLst>
            </c:dLbl>
            <c:dLbl>
              <c:idx val="4"/>
              <c:tx>
                <c:rich>
                  <a:bodyPr/>
                  <a:lstStyle/>
                  <a:p>
                    <a:fld id="{83C94C8B-C8B6-47B7-BC4E-9088CE4D1EBD}" type="CELLRANGE">
                      <a:rPr lang="en-US"/>
                      <a:pPr/>
                      <a:t>[CELLRANGE]</a:t>
                    </a:fld>
                    <a:endParaRPr lang="en-US"/>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217F-4B37-9B54-6967B955A089}"/>
                </c:ext>
              </c:extLst>
            </c:dLbl>
            <c:dLbl>
              <c:idx val="5"/>
              <c:tx>
                <c:rich>
                  <a:bodyPr/>
                  <a:lstStyle/>
                  <a:p>
                    <a:fld id="{E7661EF4-8C2B-4AF4-9068-8C50CBE205CD}" type="CELLRANGE">
                      <a:rPr lang="en-US"/>
                      <a:pPr/>
                      <a:t>[CELLRANGE]</a:t>
                    </a:fld>
                    <a:endParaRPr lang="en-US"/>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217F-4B37-9B54-6967B955A089}"/>
                </c:ext>
              </c:extLst>
            </c:dLbl>
            <c:dLbl>
              <c:idx val="6"/>
              <c:tx>
                <c:rich>
                  <a:bodyPr/>
                  <a:lstStyle/>
                  <a:p>
                    <a:fld id="{1880CD87-4CAE-43D0-9A62-8CE60B3BB439}" type="CELLRANGE">
                      <a:rPr lang="en-US"/>
                      <a:pPr/>
                      <a:t>[CELLRANGE]</a:t>
                    </a:fld>
                    <a:endParaRPr lang="en-US"/>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217F-4B37-9B54-6967B955A089}"/>
                </c:ext>
              </c:extLst>
            </c:dLbl>
            <c:dLbl>
              <c:idx val="7"/>
              <c:tx>
                <c:rich>
                  <a:bodyPr/>
                  <a:lstStyle/>
                  <a:p>
                    <a:fld id="{E6697EF2-D9C4-4AA4-B19B-70FD60156EEF}" type="CELLRANGE">
                      <a:rPr lang="en-US"/>
                      <a:pPr/>
                      <a:t>[CELLRANGE]</a:t>
                    </a:fld>
                    <a:endParaRPr lang="en-US"/>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217F-4B37-9B54-6967B955A089}"/>
                </c:ext>
              </c:extLst>
            </c:dLbl>
            <c:dLbl>
              <c:idx val="8"/>
              <c:tx>
                <c:rich>
                  <a:bodyPr/>
                  <a:lstStyle/>
                  <a:p>
                    <a:fld id="{A7C57B33-62E2-4743-8EBF-F449AA0A2788}" type="CELLRANGE">
                      <a:rPr lang="en-US"/>
                      <a:pPr/>
                      <a:t>[CELLRANGE]</a:t>
                    </a:fld>
                    <a:endParaRPr lang="en-US"/>
                  </a:p>
                </c:rich>
              </c:tx>
              <c:dLblPos val="ctr"/>
              <c:showLegendKey val="0"/>
              <c:showVal val="0"/>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217F-4B37-9B54-6967B955A08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Q4 2015</c:v>
                </c:pt>
                <c:pt idx="1">
                  <c:v>Q1 2016</c:v>
                </c:pt>
                <c:pt idx="2">
                  <c:v>Q2 2016</c:v>
                </c:pt>
                <c:pt idx="3">
                  <c:v>Q3 2016</c:v>
                </c:pt>
                <c:pt idx="4">
                  <c:v>Q4 2016</c:v>
                </c:pt>
                <c:pt idx="5">
                  <c:v>Q1 2017</c:v>
                </c:pt>
                <c:pt idx="6">
                  <c:v>Q2 2017</c:v>
                </c:pt>
                <c:pt idx="7">
                  <c:v>Q3 2017</c:v>
                </c:pt>
                <c:pt idx="8">
                  <c:v>Q4 2017</c:v>
                </c:pt>
              </c:strCache>
            </c:strRef>
          </c:cat>
          <c:val>
            <c:numRef>
              <c:f>Sheet1!$B$5:$J$5</c:f>
              <c:numCache>
                <c:formatCode>General</c:formatCode>
                <c:ptCount val="9"/>
                <c:pt idx="0">
                  <c:v>105</c:v>
                </c:pt>
                <c:pt idx="1">
                  <c:v>151</c:v>
                </c:pt>
                <c:pt idx="2">
                  <c:v>156</c:v>
                </c:pt>
                <c:pt idx="3">
                  <c:v>188</c:v>
                </c:pt>
                <c:pt idx="4">
                  <c:v>196</c:v>
                </c:pt>
                <c:pt idx="5">
                  <c:v>225</c:v>
                </c:pt>
                <c:pt idx="6">
                  <c:v>245</c:v>
                </c:pt>
                <c:pt idx="7">
                  <c:v>250</c:v>
                </c:pt>
                <c:pt idx="8">
                  <c:v>252</c:v>
                </c:pt>
              </c:numCache>
            </c:numRef>
          </c:val>
          <c:extLst>
            <c:ext xmlns:c15="http://schemas.microsoft.com/office/drawing/2012/chart" uri="{02D57815-91ED-43cb-92C2-25804820EDAC}">
              <c15:datalabelsRange>
                <c15:f>Sheet1!$B$11:$J$11</c15:f>
                <c15:dlblRangeCache>
                  <c:ptCount val="9"/>
                  <c:pt idx="0">
                    <c:v>3.5%</c:v>
                  </c:pt>
                  <c:pt idx="1">
                    <c:v>4.7%</c:v>
                  </c:pt>
                  <c:pt idx="2">
                    <c:v>5.0%</c:v>
                  </c:pt>
                  <c:pt idx="3">
                    <c:v>6.1%</c:v>
                  </c:pt>
                  <c:pt idx="4">
                    <c:v>6.0%</c:v>
                  </c:pt>
                  <c:pt idx="5">
                    <c:v>6.7%</c:v>
                  </c:pt>
                  <c:pt idx="6">
                    <c:v>7.6%</c:v>
                  </c:pt>
                  <c:pt idx="7">
                    <c:v>7.8%</c:v>
                  </c:pt>
                  <c:pt idx="8">
                    <c:v>8.7%</c:v>
                  </c:pt>
                </c15:dlblRangeCache>
              </c15:datalabelsRange>
            </c:ext>
            <c:ext xmlns:c16="http://schemas.microsoft.com/office/drawing/2014/chart" uri="{C3380CC4-5D6E-409C-BE32-E72D297353CC}">
              <c16:uniqueId val="{00000027-217F-4B37-9B54-6967B955A089}"/>
            </c:ext>
          </c:extLst>
        </c:ser>
        <c:ser>
          <c:idx val="2"/>
          <c:order val="1"/>
          <c:tx>
            <c:strRef>
              <c:f>Sheet1!$A$4</c:f>
              <c:strCache>
                <c:ptCount val="1"/>
                <c:pt idx="0">
                  <c:v>IABP Only</c:v>
                </c:pt>
              </c:strCache>
            </c:strRef>
          </c:tx>
          <c:spPr>
            <a:solidFill>
              <a:schemeClr val="accent2"/>
            </a:solidFill>
            <a:ln>
              <a:noFill/>
            </a:ln>
            <a:effectLst/>
          </c:spPr>
          <c:invertIfNegative val="0"/>
          <c:dLbls>
            <c:dLbl>
              <c:idx val="0"/>
              <c:tx>
                <c:rich>
                  <a:bodyPr/>
                  <a:lstStyle/>
                  <a:p>
                    <a:fld id="{F88C71E8-FCC7-4EEB-87EF-12DC2C4D0C2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217F-4B37-9B54-6967B955A089}"/>
                </c:ext>
              </c:extLst>
            </c:dLbl>
            <c:dLbl>
              <c:idx val="1"/>
              <c:tx>
                <c:rich>
                  <a:bodyPr/>
                  <a:lstStyle/>
                  <a:p>
                    <a:fld id="{754357EF-6C46-4DEA-BA74-AE9F39DDA70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17F-4B37-9B54-6967B955A089}"/>
                </c:ext>
              </c:extLst>
            </c:dLbl>
            <c:dLbl>
              <c:idx val="2"/>
              <c:tx>
                <c:rich>
                  <a:bodyPr/>
                  <a:lstStyle/>
                  <a:p>
                    <a:fld id="{48726427-6FB3-482F-9E53-BAC85A470A9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17F-4B37-9B54-6967B955A089}"/>
                </c:ext>
              </c:extLst>
            </c:dLbl>
            <c:dLbl>
              <c:idx val="3"/>
              <c:tx>
                <c:rich>
                  <a:bodyPr/>
                  <a:lstStyle/>
                  <a:p>
                    <a:fld id="{0C0B088A-FF10-47C5-8EF6-4175BB09FEE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217F-4B37-9B54-6967B955A089}"/>
                </c:ext>
              </c:extLst>
            </c:dLbl>
            <c:dLbl>
              <c:idx val="4"/>
              <c:tx>
                <c:rich>
                  <a:bodyPr/>
                  <a:lstStyle/>
                  <a:p>
                    <a:fld id="{765822B8-1BF9-4114-8099-D1529AF09CD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217F-4B37-9B54-6967B955A089}"/>
                </c:ext>
              </c:extLst>
            </c:dLbl>
            <c:dLbl>
              <c:idx val="5"/>
              <c:tx>
                <c:rich>
                  <a:bodyPr/>
                  <a:lstStyle/>
                  <a:p>
                    <a:fld id="{D0F75582-004C-4781-BD6C-83104E5088F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217F-4B37-9B54-6967B955A089}"/>
                </c:ext>
              </c:extLst>
            </c:dLbl>
            <c:dLbl>
              <c:idx val="6"/>
              <c:tx>
                <c:rich>
                  <a:bodyPr/>
                  <a:lstStyle/>
                  <a:p>
                    <a:fld id="{EC08CABC-DA83-4EB5-BC86-BA1F85E645A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217F-4B37-9B54-6967B955A089}"/>
                </c:ext>
              </c:extLst>
            </c:dLbl>
            <c:dLbl>
              <c:idx val="7"/>
              <c:tx>
                <c:rich>
                  <a:bodyPr/>
                  <a:lstStyle/>
                  <a:p>
                    <a:fld id="{2AB734E9-E628-4507-AF6E-C47EA15467B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217F-4B37-9B54-6967B955A089}"/>
                </c:ext>
              </c:extLst>
            </c:dLbl>
            <c:dLbl>
              <c:idx val="8"/>
              <c:tx>
                <c:rich>
                  <a:bodyPr/>
                  <a:lstStyle/>
                  <a:p>
                    <a:fld id="{C7ADA9B4-F323-43B3-9767-AA20E0FBA52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217F-4B37-9B54-6967B955A08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Q4 2015</c:v>
                </c:pt>
                <c:pt idx="1">
                  <c:v>Q1 2016</c:v>
                </c:pt>
                <c:pt idx="2">
                  <c:v>Q2 2016</c:v>
                </c:pt>
                <c:pt idx="3">
                  <c:v>Q3 2016</c:v>
                </c:pt>
                <c:pt idx="4">
                  <c:v>Q4 2016</c:v>
                </c:pt>
                <c:pt idx="5">
                  <c:v>Q1 2017</c:v>
                </c:pt>
                <c:pt idx="6">
                  <c:v>Q2 2017</c:v>
                </c:pt>
                <c:pt idx="7">
                  <c:v>Q3 2017</c:v>
                </c:pt>
                <c:pt idx="8">
                  <c:v>Q4 2017</c:v>
                </c:pt>
              </c:strCache>
            </c:strRef>
          </c:cat>
          <c:val>
            <c:numRef>
              <c:f>Sheet1!$B$4:$J$4</c:f>
              <c:numCache>
                <c:formatCode>General</c:formatCode>
                <c:ptCount val="9"/>
                <c:pt idx="0">
                  <c:v>954</c:v>
                </c:pt>
                <c:pt idx="1">
                  <c:v>993</c:v>
                </c:pt>
                <c:pt idx="2">
                  <c:v>951</c:v>
                </c:pt>
                <c:pt idx="3">
                  <c:v>884</c:v>
                </c:pt>
                <c:pt idx="4">
                  <c:v>1057</c:v>
                </c:pt>
                <c:pt idx="5">
                  <c:v>954</c:v>
                </c:pt>
                <c:pt idx="6">
                  <c:v>964</c:v>
                </c:pt>
                <c:pt idx="7">
                  <c:v>920</c:v>
                </c:pt>
                <c:pt idx="8">
                  <c:v>794</c:v>
                </c:pt>
              </c:numCache>
            </c:numRef>
          </c:val>
          <c:extLst>
            <c:ext xmlns:c15="http://schemas.microsoft.com/office/drawing/2012/chart" uri="{02D57815-91ED-43cb-92C2-25804820EDAC}">
              <c15:datalabelsRange>
                <c15:f>Sheet1!$B$10:$J$10</c15:f>
                <c15:dlblRangeCache>
                  <c:ptCount val="9"/>
                  <c:pt idx="0">
                    <c:v>32.1%</c:v>
                  </c:pt>
                  <c:pt idx="1">
                    <c:v>31.1%</c:v>
                  </c:pt>
                  <c:pt idx="2">
                    <c:v>30.6%</c:v>
                  </c:pt>
                  <c:pt idx="3">
                    <c:v>28.8%</c:v>
                  </c:pt>
                  <c:pt idx="4">
                    <c:v>32.3%</c:v>
                  </c:pt>
                  <c:pt idx="5">
                    <c:v>28.6%</c:v>
                  </c:pt>
                  <c:pt idx="6">
                    <c:v>29.8%</c:v>
                  </c:pt>
                  <c:pt idx="7">
                    <c:v>28.7%</c:v>
                  </c:pt>
                  <c:pt idx="8">
                    <c:v>27.3%</c:v>
                  </c:pt>
                </c15:dlblRangeCache>
              </c15:datalabelsRange>
            </c:ext>
            <c:ext xmlns:c16="http://schemas.microsoft.com/office/drawing/2014/chart" uri="{C3380CC4-5D6E-409C-BE32-E72D297353CC}">
              <c16:uniqueId val="{0000001D-217F-4B37-9B54-6967B955A089}"/>
            </c:ext>
          </c:extLst>
        </c:ser>
        <c:ser>
          <c:idx val="1"/>
          <c:order val="2"/>
          <c:tx>
            <c:strRef>
              <c:f>Sheet1!$A$3</c:f>
              <c:strCache>
                <c:ptCount val="1"/>
                <c:pt idx="0">
                  <c:v>Other/Multiple Devices </c:v>
                </c:pt>
              </c:strCache>
            </c:strRef>
          </c:tx>
          <c:spPr>
            <a:solidFill>
              <a:schemeClr val="accent6"/>
            </a:solidFill>
            <a:ln>
              <a:noFill/>
            </a:ln>
            <a:effectLst/>
          </c:spPr>
          <c:invertIfNegative val="0"/>
          <c:dLbls>
            <c:dLbl>
              <c:idx val="0"/>
              <c:tx>
                <c:rich>
                  <a:bodyPr/>
                  <a:lstStyle/>
                  <a:p>
                    <a:fld id="{9E0E5D93-A0B1-452C-8AE5-C3CEF700AAA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17F-4B37-9B54-6967B955A089}"/>
                </c:ext>
              </c:extLst>
            </c:dLbl>
            <c:dLbl>
              <c:idx val="1"/>
              <c:tx>
                <c:rich>
                  <a:bodyPr/>
                  <a:lstStyle/>
                  <a:p>
                    <a:fld id="{CDC445F2-9DAD-43CB-AD7B-6B2D5603671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17F-4B37-9B54-6967B955A089}"/>
                </c:ext>
              </c:extLst>
            </c:dLbl>
            <c:dLbl>
              <c:idx val="2"/>
              <c:tx>
                <c:rich>
                  <a:bodyPr/>
                  <a:lstStyle/>
                  <a:p>
                    <a:fld id="{8ED132A9-463F-4BDF-A30A-5B67DD97F7F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17F-4B37-9B54-6967B955A089}"/>
                </c:ext>
              </c:extLst>
            </c:dLbl>
            <c:dLbl>
              <c:idx val="3"/>
              <c:tx>
                <c:rich>
                  <a:bodyPr/>
                  <a:lstStyle/>
                  <a:p>
                    <a:fld id="{26467AE5-2DDD-4A6A-8332-55888D9BA19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17F-4B37-9B54-6967B955A089}"/>
                </c:ext>
              </c:extLst>
            </c:dLbl>
            <c:dLbl>
              <c:idx val="4"/>
              <c:tx>
                <c:rich>
                  <a:bodyPr/>
                  <a:lstStyle/>
                  <a:p>
                    <a:fld id="{75D19968-ADBB-4D43-A8D0-5BC95A207E3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217F-4B37-9B54-6967B955A089}"/>
                </c:ext>
              </c:extLst>
            </c:dLbl>
            <c:dLbl>
              <c:idx val="5"/>
              <c:tx>
                <c:rich>
                  <a:bodyPr/>
                  <a:lstStyle/>
                  <a:p>
                    <a:fld id="{8596A3A7-A3B3-4B35-AB64-5E32E756852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17F-4B37-9B54-6967B955A089}"/>
                </c:ext>
              </c:extLst>
            </c:dLbl>
            <c:dLbl>
              <c:idx val="6"/>
              <c:tx>
                <c:rich>
                  <a:bodyPr/>
                  <a:lstStyle/>
                  <a:p>
                    <a:fld id="{71BC2FFD-FEA0-4288-83EC-01951B35F11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217F-4B37-9B54-6967B955A089}"/>
                </c:ext>
              </c:extLst>
            </c:dLbl>
            <c:dLbl>
              <c:idx val="7"/>
              <c:tx>
                <c:rich>
                  <a:bodyPr/>
                  <a:lstStyle/>
                  <a:p>
                    <a:fld id="{1A882663-145F-44B9-9C8E-09C71077B26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17F-4B37-9B54-6967B955A089}"/>
                </c:ext>
              </c:extLst>
            </c:dLbl>
            <c:dLbl>
              <c:idx val="8"/>
              <c:tx>
                <c:rich>
                  <a:bodyPr/>
                  <a:lstStyle/>
                  <a:p>
                    <a:fld id="{B6F5A873-75C9-4F45-8635-33E404AC392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17F-4B37-9B54-6967B955A08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Q4 2015</c:v>
                </c:pt>
                <c:pt idx="1">
                  <c:v>Q1 2016</c:v>
                </c:pt>
                <c:pt idx="2">
                  <c:v>Q2 2016</c:v>
                </c:pt>
                <c:pt idx="3">
                  <c:v>Q3 2016</c:v>
                </c:pt>
                <c:pt idx="4">
                  <c:v>Q4 2016</c:v>
                </c:pt>
                <c:pt idx="5">
                  <c:v>Q1 2017</c:v>
                </c:pt>
                <c:pt idx="6">
                  <c:v>Q2 2017</c:v>
                </c:pt>
                <c:pt idx="7">
                  <c:v>Q3 2017</c:v>
                </c:pt>
                <c:pt idx="8">
                  <c:v>Q4 2017</c:v>
                </c:pt>
              </c:strCache>
            </c:strRef>
          </c:cat>
          <c:val>
            <c:numRef>
              <c:f>Sheet1!$B$3:$J$3</c:f>
              <c:numCache>
                <c:formatCode>General</c:formatCode>
                <c:ptCount val="9"/>
                <c:pt idx="0">
                  <c:v>184</c:v>
                </c:pt>
                <c:pt idx="1">
                  <c:v>183</c:v>
                </c:pt>
                <c:pt idx="2">
                  <c:v>217</c:v>
                </c:pt>
                <c:pt idx="3">
                  <c:v>184</c:v>
                </c:pt>
                <c:pt idx="4">
                  <c:v>207</c:v>
                </c:pt>
                <c:pt idx="5">
                  <c:v>248</c:v>
                </c:pt>
                <c:pt idx="6">
                  <c:v>202</c:v>
                </c:pt>
                <c:pt idx="7">
                  <c:v>205</c:v>
                </c:pt>
                <c:pt idx="8">
                  <c:v>208</c:v>
                </c:pt>
              </c:numCache>
            </c:numRef>
          </c:val>
          <c:extLst>
            <c:ext xmlns:c15="http://schemas.microsoft.com/office/drawing/2012/chart" uri="{02D57815-91ED-43cb-92C2-25804820EDAC}">
              <c15:datalabelsRange>
                <c15:f>Sheet1!$B$9:$J$9</c15:f>
                <c15:dlblRangeCache>
                  <c:ptCount val="9"/>
                  <c:pt idx="0">
                    <c:v>6.2%</c:v>
                  </c:pt>
                  <c:pt idx="1">
                    <c:v>5.7%</c:v>
                  </c:pt>
                  <c:pt idx="2">
                    <c:v>7.0%</c:v>
                  </c:pt>
                  <c:pt idx="3">
                    <c:v>6.0%</c:v>
                  </c:pt>
                  <c:pt idx="4">
                    <c:v>6.3%</c:v>
                  </c:pt>
                  <c:pt idx="5">
                    <c:v>7.4%</c:v>
                  </c:pt>
                  <c:pt idx="6">
                    <c:v>6.2%</c:v>
                  </c:pt>
                  <c:pt idx="7">
                    <c:v>6.4%</c:v>
                  </c:pt>
                  <c:pt idx="8">
                    <c:v>7.1%</c:v>
                  </c:pt>
                </c15:dlblRangeCache>
              </c15:datalabelsRange>
            </c:ext>
            <c:ext xmlns:c16="http://schemas.microsoft.com/office/drawing/2014/chart" uri="{C3380CC4-5D6E-409C-BE32-E72D297353CC}">
              <c16:uniqueId val="{00000013-217F-4B37-9B54-6967B955A089}"/>
            </c:ext>
          </c:extLst>
        </c:ser>
        <c:ser>
          <c:idx val="0"/>
          <c:order val="3"/>
          <c:tx>
            <c:strRef>
              <c:f>Sheet1!$A$2</c:f>
              <c:strCache>
                <c:ptCount val="1"/>
                <c:pt idx="0">
                  <c:v>Medical Therapy Alone</c:v>
                </c:pt>
              </c:strCache>
            </c:strRef>
          </c:tx>
          <c:spPr>
            <a:solidFill>
              <a:schemeClr val="bg1">
                <a:lumMod val="65000"/>
              </a:schemeClr>
            </a:solidFill>
            <a:ln>
              <a:noFill/>
            </a:ln>
            <a:effectLst/>
          </c:spPr>
          <c:invertIfNegative val="0"/>
          <c:dLbls>
            <c:dLbl>
              <c:idx val="0"/>
              <c:tx>
                <c:rich>
                  <a:bodyPr/>
                  <a:lstStyle/>
                  <a:p>
                    <a:fld id="{B3463421-7F5A-4C31-8472-14C107471B0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217F-4B37-9B54-6967B955A089}"/>
                </c:ext>
              </c:extLst>
            </c:dLbl>
            <c:dLbl>
              <c:idx val="1"/>
              <c:tx>
                <c:rich>
                  <a:bodyPr/>
                  <a:lstStyle/>
                  <a:p>
                    <a:fld id="{3B45185A-96FA-4533-A7C1-D7FC89B7F90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17F-4B37-9B54-6967B955A089}"/>
                </c:ext>
              </c:extLst>
            </c:dLbl>
            <c:dLbl>
              <c:idx val="2"/>
              <c:tx>
                <c:rich>
                  <a:bodyPr/>
                  <a:lstStyle/>
                  <a:p>
                    <a:fld id="{ECCF28E8-1B8F-4058-8B6B-5D9A45BEFE8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17F-4B37-9B54-6967B955A089}"/>
                </c:ext>
              </c:extLst>
            </c:dLbl>
            <c:dLbl>
              <c:idx val="3"/>
              <c:tx>
                <c:rich>
                  <a:bodyPr/>
                  <a:lstStyle/>
                  <a:p>
                    <a:fld id="{AEBCED8D-BB69-4D8E-800D-3E5B997D017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17F-4B37-9B54-6967B955A089}"/>
                </c:ext>
              </c:extLst>
            </c:dLbl>
            <c:dLbl>
              <c:idx val="4"/>
              <c:tx>
                <c:rich>
                  <a:bodyPr/>
                  <a:lstStyle/>
                  <a:p>
                    <a:fld id="{7317A972-A8A9-4BB2-AD4B-2DF524C9DE4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17F-4B37-9B54-6967B955A089}"/>
                </c:ext>
              </c:extLst>
            </c:dLbl>
            <c:dLbl>
              <c:idx val="5"/>
              <c:tx>
                <c:rich>
                  <a:bodyPr/>
                  <a:lstStyle/>
                  <a:p>
                    <a:fld id="{6A6B5AFC-4382-4896-9CB6-F658D0E8547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17F-4B37-9B54-6967B955A089}"/>
                </c:ext>
              </c:extLst>
            </c:dLbl>
            <c:dLbl>
              <c:idx val="6"/>
              <c:tx>
                <c:rich>
                  <a:bodyPr/>
                  <a:lstStyle/>
                  <a:p>
                    <a:fld id="{5A0F8241-D9EA-4D00-B559-BA0F9791D47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17F-4B37-9B54-6967B955A089}"/>
                </c:ext>
              </c:extLst>
            </c:dLbl>
            <c:dLbl>
              <c:idx val="7"/>
              <c:tx>
                <c:rich>
                  <a:bodyPr/>
                  <a:lstStyle/>
                  <a:p>
                    <a:fld id="{4775ED75-FA77-4AC6-89EE-A9B0218C92A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17F-4B37-9B54-6967B955A089}"/>
                </c:ext>
              </c:extLst>
            </c:dLbl>
            <c:dLbl>
              <c:idx val="8"/>
              <c:tx>
                <c:rich>
                  <a:bodyPr/>
                  <a:lstStyle/>
                  <a:p>
                    <a:fld id="{25D0DA96-A5EC-4717-8F41-7E014B339DE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17F-4B37-9B54-6967B955A08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Q4 2015</c:v>
                </c:pt>
                <c:pt idx="1">
                  <c:v>Q1 2016</c:v>
                </c:pt>
                <c:pt idx="2">
                  <c:v>Q2 2016</c:v>
                </c:pt>
                <c:pt idx="3">
                  <c:v>Q3 2016</c:v>
                </c:pt>
                <c:pt idx="4">
                  <c:v>Q4 2016</c:v>
                </c:pt>
                <c:pt idx="5">
                  <c:v>Q1 2017</c:v>
                </c:pt>
                <c:pt idx="6">
                  <c:v>Q2 2017</c:v>
                </c:pt>
                <c:pt idx="7">
                  <c:v>Q3 2017</c:v>
                </c:pt>
                <c:pt idx="8">
                  <c:v>Q4 2017</c:v>
                </c:pt>
              </c:strCache>
            </c:strRef>
          </c:cat>
          <c:val>
            <c:numRef>
              <c:f>Sheet1!$B$2:$J$2</c:f>
              <c:numCache>
                <c:formatCode>#,##0</c:formatCode>
                <c:ptCount val="9"/>
                <c:pt idx="0">
                  <c:v>1725</c:v>
                </c:pt>
                <c:pt idx="1">
                  <c:v>1868</c:v>
                </c:pt>
                <c:pt idx="2">
                  <c:v>1785</c:v>
                </c:pt>
                <c:pt idx="3">
                  <c:v>1812</c:v>
                </c:pt>
                <c:pt idx="4">
                  <c:v>1808</c:v>
                </c:pt>
                <c:pt idx="5">
                  <c:v>1912</c:v>
                </c:pt>
                <c:pt idx="6">
                  <c:v>1828</c:v>
                </c:pt>
                <c:pt idx="7">
                  <c:v>1831</c:v>
                </c:pt>
                <c:pt idx="8">
                  <c:v>1658</c:v>
                </c:pt>
              </c:numCache>
            </c:numRef>
          </c:val>
          <c:extLst>
            <c:ext xmlns:c15="http://schemas.microsoft.com/office/drawing/2012/chart" uri="{02D57815-91ED-43cb-92C2-25804820EDAC}">
              <c15:datalabelsRange>
                <c15:f>Sheet1!$B$8:$J$8</c15:f>
                <c15:dlblRangeCache>
                  <c:ptCount val="9"/>
                  <c:pt idx="0">
                    <c:v>58.1%</c:v>
                  </c:pt>
                  <c:pt idx="1">
                    <c:v>58.5%</c:v>
                  </c:pt>
                  <c:pt idx="2">
                    <c:v>57.4%</c:v>
                  </c:pt>
                  <c:pt idx="3">
                    <c:v>59.1%</c:v>
                  </c:pt>
                  <c:pt idx="4">
                    <c:v>55.3%</c:v>
                  </c:pt>
                  <c:pt idx="5">
                    <c:v>57.3%</c:v>
                  </c:pt>
                  <c:pt idx="6">
                    <c:v>56.4%</c:v>
                  </c:pt>
                  <c:pt idx="7">
                    <c:v>57.1%</c:v>
                  </c:pt>
                  <c:pt idx="8">
                    <c:v>56.9%</c:v>
                  </c:pt>
                </c15:dlblRangeCache>
              </c15:datalabelsRange>
            </c:ext>
            <c:ext xmlns:c16="http://schemas.microsoft.com/office/drawing/2014/chart" uri="{C3380CC4-5D6E-409C-BE32-E72D297353CC}">
              <c16:uniqueId val="{00000009-217F-4B37-9B54-6967B955A089}"/>
            </c:ext>
          </c:extLst>
        </c:ser>
        <c:dLbls>
          <c:dLblPos val="ctr"/>
          <c:showLegendKey val="0"/>
          <c:showVal val="1"/>
          <c:showCatName val="0"/>
          <c:showSerName val="0"/>
          <c:showPercent val="0"/>
          <c:showBubbleSize val="0"/>
        </c:dLbls>
        <c:gapWidth val="79"/>
        <c:overlap val="100"/>
        <c:axId val="-2139884232"/>
        <c:axId val="-2139923112"/>
      </c:barChart>
      <c:catAx>
        <c:axId val="-2139884232"/>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2139923112"/>
        <c:crosses val="autoZero"/>
        <c:auto val="1"/>
        <c:lblAlgn val="ctr"/>
        <c:lblOffset val="100"/>
        <c:noMultiLvlLbl val="0"/>
      </c:catAx>
      <c:valAx>
        <c:axId val="-2139923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13988423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Entry>
      <c:layout>
        <c:manualLayout>
          <c:xMode val="edge"/>
          <c:yMode val="edge"/>
          <c:x val="0.123514556520191"/>
          <c:y val="0.95817676895436799"/>
          <c:w val="0.68303041211234805"/>
          <c:h val="4.07870527018213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433939579150906E-2"/>
          <c:y val="0.105072248531211"/>
          <c:w val="0.89778324354818495"/>
          <c:h val="0.828311336527774"/>
        </c:manualLayout>
      </c:layout>
      <c:barChart>
        <c:barDir val="col"/>
        <c:grouping val="clustered"/>
        <c:varyColors val="0"/>
        <c:ser>
          <c:idx val="1"/>
          <c:order val="0"/>
          <c:tx>
            <c:strRef>
              <c:f>Sheet1!$C$1</c:f>
              <c:strCache>
                <c:ptCount val="1"/>
                <c:pt idx="0">
                  <c:v>Impella</c:v>
                </c:pt>
              </c:strCache>
            </c:strRef>
          </c:tx>
          <c:spPr>
            <a:solidFill>
              <a:schemeClr val="accent2"/>
            </a:solidFill>
            <a:ln>
              <a:noFill/>
            </a:ln>
            <a:effectLst/>
          </c:spPr>
          <c:invertIfNegative val="0"/>
          <c:dLbls>
            <c:dLbl>
              <c:idx val="0"/>
              <c:layout>
                <c:manualLayout>
                  <c:x val="7.38619210338343E-3"/>
                  <c:y val="-8.7763050970942197E-3"/>
                </c:manualLayout>
              </c:layout>
              <c:tx>
                <c:rich>
                  <a:bodyPr/>
                  <a:lstStyle/>
                  <a:p>
                    <a:fld id="{AB9A41AD-70D2-422E-94E7-F2E43328D94D}"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5.643727526175512E-2"/>
                      <c:h val="5.7153024911032031E-2"/>
                    </c:manualLayout>
                  </c15:layout>
                  <c15:dlblFieldTable/>
                  <c15:showDataLabelsRange val="0"/>
                </c:ext>
                <c:ext xmlns:c16="http://schemas.microsoft.com/office/drawing/2014/chart" uri="{C3380CC4-5D6E-409C-BE32-E72D297353CC}">
                  <c16:uniqueId val="{00000004-ED7F-4BB9-AE3A-A5224A724E3D}"/>
                </c:ext>
              </c:extLst>
            </c:dLbl>
            <c:dLbl>
              <c:idx val="1"/>
              <c:tx>
                <c:rich>
                  <a:bodyPr/>
                  <a:lstStyle/>
                  <a:p>
                    <a:fld id="{523F1485-547E-4C04-AD96-74C54DB2CFCA}"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C1E-4751-859E-02748E241676}"/>
                </c:ext>
              </c:extLst>
            </c:dLbl>
            <c:dLbl>
              <c:idx val="4"/>
              <c:layout>
                <c:manualLayout>
                  <c:x val="2.3228803716608599E-3"/>
                  <c:y val="4.03143247588676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D7F-4BB9-AE3A-A5224A724E3D}"/>
                </c:ext>
              </c:extLst>
            </c:dLbl>
            <c:numFmt formatCode="#,##0.0" sourceLinked="0"/>
            <c:spPr>
              <a:noFill/>
              <a:ln>
                <a:noFill/>
              </a:ln>
              <a:effectLst/>
            </c:spPr>
            <c:txPr>
              <a:bodyPr rot="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Sheet1!$A$2:$A$3</c:f>
              <c:strCache>
                <c:ptCount val="2"/>
                <c:pt idx="0">
                  <c:v>Death</c:v>
                </c:pt>
                <c:pt idx="1">
                  <c:v>Major Bleeding</c:v>
                </c:pt>
              </c:strCache>
            </c:strRef>
          </c:cat>
          <c:val>
            <c:numRef>
              <c:f>Sheet1!$C$2:$C$3</c:f>
              <c:numCache>
                <c:formatCode>General</c:formatCode>
                <c:ptCount val="2"/>
                <c:pt idx="0">
                  <c:v>34.1</c:v>
                </c:pt>
                <c:pt idx="1">
                  <c:v>16</c:v>
                </c:pt>
              </c:numCache>
            </c:numRef>
          </c:val>
          <c:extLst>
            <c:ext xmlns:c16="http://schemas.microsoft.com/office/drawing/2014/chart" uri="{C3380CC4-5D6E-409C-BE32-E72D297353CC}">
              <c16:uniqueId val="{00000006-ED7F-4BB9-AE3A-A5224A724E3D}"/>
            </c:ext>
          </c:extLst>
        </c:ser>
        <c:ser>
          <c:idx val="0"/>
          <c:order val="1"/>
          <c:tx>
            <c:strRef>
              <c:f>Sheet1!$B$1</c:f>
              <c:strCache>
                <c:ptCount val="1"/>
                <c:pt idx="0">
                  <c:v>IABP</c:v>
                </c:pt>
              </c:strCache>
            </c:strRef>
          </c:tx>
          <c:spPr>
            <a:solidFill>
              <a:schemeClr val="accent1"/>
            </a:solidFill>
            <a:ln>
              <a:noFill/>
            </a:ln>
            <a:effectLst/>
          </c:spPr>
          <c:invertIfNegative val="0"/>
          <c:dLbls>
            <c:dLbl>
              <c:idx val="0"/>
              <c:layout>
                <c:manualLayout>
                  <c:x val="5.2871811739040503E-8"/>
                  <c:y val="-2.1747475145372299E-17"/>
                </c:manualLayout>
              </c:layout>
              <c:tx>
                <c:rich>
                  <a:bodyPr/>
                  <a:lstStyle/>
                  <a:p>
                    <a:fld id="{3C0E3A97-0BF4-4EBE-8A44-7E4B70A3263B}" type="VALUE">
                      <a:rPr lang="en-US" smtClean="0"/>
                      <a:pPr/>
                      <a:t>[VALUE]</a:t>
                    </a:fld>
                    <a:r>
                      <a:rPr lang="en-US" dirty="0"/>
                      <a:t>%</a:t>
                    </a:r>
                  </a:p>
                </c:rich>
              </c:tx>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7.3895547506115933E-2"/>
                      <c:h val="5.7153024911032031E-2"/>
                    </c:manualLayout>
                  </c15:layout>
                  <c15:dlblFieldTable/>
                  <c15:showDataLabelsRange val="0"/>
                </c:ext>
                <c:ext xmlns:c16="http://schemas.microsoft.com/office/drawing/2014/chart" uri="{C3380CC4-5D6E-409C-BE32-E72D297353CC}">
                  <c16:uniqueId val="{00000000-AC1E-4751-859E-02748E241676}"/>
                </c:ext>
              </c:extLst>
            </c:dLbl>
            <c:dLbl>
              <c:idx val="1"/>
              <c:tx>
                <c:rich>
                  <a:bodyPr/>
                  <a:lstStyle/>
                  <a:p>
                    <a:fld id="{1CCECC55-9D8A-4303-A908-2F849E8E7397}" type="VALUE">
                      <a:rPr lang="en-US" smtClean="0"/>
                      <a:pPr/>
                      <a:t>[VALUE]</a:t>
                    </a:fld>
                    <a:r>
                      <a:rPr lang="en-US" dirty="0"/>
                      <a:t>%</a:t>
                    </a:r>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AC1E-4751-859E-02748E241676}"/>
                </c:ext>
              </c:extLst>
            </c:dLbl>
            <c:dLbl>
              <c:idx val="3"/>
              <c:layout>
                <c:manualLayout>
                  <c:x val="-1.1614401858304299E-3"/>
                  <c:y val="6.0471487138301899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ED7F-4BB9-AE3A-A5224A724E3D}"/>
                </c:ext>
              </c:extLst>
            </c:dLbl>
            <c:dLbl>
              <c:idx val="4"/>
              <c:layout>
                <c:manualLayout>
                  <c:x val="-8.5171296388147799E-17"/>
                  <c:y val="8.0628649517735605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ED7F-4BB9-AE3A-A5224A724E3D}"/>
                </c:ext>
              </c:extLst>
            </c:dLbl>
            <c:dLbl>
              <c:idx val="5"/>
              <c:layout>
                <c:manualLayout>
                  <c:x val="-2.3228803716606899E-3"/>
                  <c:y val="-2.01571623794344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ED7F-4BB9-AE3A-A5224A724E3D}"/>
                </c:ext>
              </c:extLst>
            </c:dLbl>
            <c:numFmt formatCode="#,##0.0" sourceLinked="0"/>
            <c:spPr>
              <a:noFill/>
              <a:ln>
                <a:noFill/>
              </a:ln>
              <a:effectLst/>
            </c:spPr>
            <c:txPr>
              <a:bodyPr rot="0" vert="horz"/>
              <a:lstStyle/>
              <a:p>
                <a:pPr>
                  <a:defRPr b="1"/>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Sheet1!$A$2:$A$3</c:f>
              <c:strCache>
                <c:ptCount val="2"/>
                <c:pt idx="0">
                  <c:v>Death</c:v>
                </c:pt>
                <c:pt idx="1">
                  <c:v>Major Bleeding</c:v>
                </c:pt>
              </c:strCache>
            </c:strRef>
          </c:cat>
          <c:val>
            <c:numRef>
              <c:f>Sheet1!$B$2:$B$3</c:f>
              <c:numCache>
                <c:formatCode>General</c:formatCode>
                <c:ptCount val="2"/>
                <c:pt idx="0">
                  <c:v>45</c:v>
                </c:pt>
                <c:pt idx="1">
                  <c:v>31.3</c:v>
                </c:pt>
              </c:numCache>
            </c:numRef>
          </c:val>
          <c:extLst>
            <c:ext xmlns:c16="http://schemas.microsoft.com/office/drawing/2014/chart" uri="{C3380CC4-5D6E-409C-BE32-E72D297353CC}">
              <c16:uniqueId val="{00000003-ED7F-4BB9-AE3A-A5224A724E3D}"/>
            </c:ext>
          </c:extLst>
        </c:ser>
        <c:dLbls>
          <c:showLegendKey val="0"/>
          <c:showVal val="0"/>
          <c:showCatName val="0"/>
          <c:showSerName val="0"/>
          <c:showPercent val="0"/>
          <c:showBubbleSize val="0"/>
        </c:dLbls>
        <c:gapWidth val="100"/>
        <c:overlap val="-21"/>
        <c:axId val="2145615624"/>
        <c:axId val="2145619496"/>
      </c:barChart>
      <c:catAx>
        <c:axId val="2145615624"/>
        <c:scaling>
          <c:orientation val="minMax"/>
        </c:scaling>
        <c:delete val="0"/>
        <c:axPos val="b"/>
        <c:majorGridlines>
          <c:spPr>
            <a:ln w="63500" cap="flat" cmpd="sng" algn="ctr">
              <a:solidFill>
                <a:schemeClr val="tx1">
                  <a:lumMod val="65000"/>
                  <a:lumOff val="35000"/>
                </a:schemeClr>
              </a:solidFill>
              <a:round/>
            </a:ln>
            <a:effectLst/>
          </c:spPr>
        </c:majorGridlines>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vert="horz"/>
          <a:lstStyle/>
          <a:p>
            <a:pPr>
              <a:defRPr sz="2400" b="1"/>
            </a:pPr>
            <a:endParaRPr lang="en-US"/>
          </a:p>
        </c:txPr>
        <c:crossAx val="2145619496"/>
        <c:crosses val="autoZero"/>
        <c:auto val="0"/>
        <c:lblAlgn val="ctr"/>
        <c:lblOffset val="100"/>
        <c:tickLblSkip val="1"/>
        <c:noMultiLvlLbl val="0"/>
      </c:catAx>
      <c:valAx>
        <c:axId val="2145619496"/>
        <c:scaling>
          <c:orientation val="minMax"/>
          <c:max val="50"/>
          <c:min val="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800"/>
                </a:pPr>
                <a:r>
                  <a:rPr lang="en-US" sz="1800" dirty="0"/>
                  <a:t>Outcome Rate % </a:t>
                </a:r>
              </a:p>
            </c:rich>
          </c:tx>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n-US"/>
          </a:p>
        </c:txPr>
        <c:crossAx val="2145615624"/>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7192552017954E-2"/>
          <c:y val="0.15252182120767999"/>
          <c:w val="0.89912615542622398"/>
          <c:h val="0.76188184144329196"/>
        </c:manualLayout>
      </c:layout>
      <c:barChart>
        <c:barDir val="col"/>
        <c:grouping val="clustered"/>
        <c:varyColors val="0"/>
        <c:ser>
          <c:idx val="0"/>
          <c:order val="0"/>
          <c:tx>
            <c:strRef>
              <c:f>Sheet1!$B$1</c:f>
              <c:strCache>
                <c:ptCount val="1"/>
                <c:pt idx="0">
                  <c:v>IABP</c:v>
                </c:pt>
              </c:strCache>
            </c:strRef>
          </c:tx>
          <c:spPr>
            <a:solidFill>
              <a:schemeClr val="accent1"/>
            </a:solidFill>
            <a:ln>
              <a:noFill/>
            </a:ln>
            <a:effectLst/>
          </c:spPr>
          <c:invertIfNegative val="0"/>
          <c:dLbls>
            <c:dLbl>
              <c:idx val="0"/>
              <c:tx>
                <c:rich>
                  <a:bodyPr/>
                  <a:lstStyle/>
                  <a:p>
                    <a:fld id="{0519D0A7-66DE-421A-976A-E3C32C2DAEAB}" type="VALUE">
                      <a:rPr lang="en-US" smtClean="0"/>
                      <a:pPr/>
                      <a:t>[VALUE]</a:t>
                    </a:fld>
                    <a:r>
                      <a:rPr lang="en-US"/>
                      <a:t>%</a:t>
                    </a:r>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0-96BA-4F33-9D70-988060EB557F}"/>
                </c:ext>
              </c:extLst>
            </c:dLbl>
            <c:dLbl>
              <c:idx val="1"/>
              <c:tx>
                <c:rich>
                  <a:bodyPr/>
                  <a:lstStyle/>
                  <a:p>
                    <a:fld id="{3ABC6990-35D2-4437-9493-19A51355F01D}" type="VALUE">
                      <a:rPr lang="en-US" smtClean="0"/>
                      <a:pPr/>
                      <a:t>[VALUE]</a:t>
                    </a:fld>
                    <a:r>
                      <a:rPr lang="en-US"/>
                      <a:t>%</a:t>
                    </a:r>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96BA-4F33-9D70-988060EB557F}"/>
                </c:ext>
              </c:extLst>
            </c:dLbl>
            <c:dLbl>
              <c:idx val="2"/>
              <c:tx>
                <c:rich>
                  <a:bodyPr/>
                  <a:lstStyle/>
                  <a:p>
                    <a:fld id="{66AA9A20-043E-40DB-AA3C-602E7A468EEB}" type="VALUE">
                      <a:rPr lang="en-US" smtClean="0"/>
                      <a:pPr/>
                      <a:t>[VALUE]</a:t>
                    </a:fld>
                    <a:r>
                      <a:rPr lang="en-US"/>
                      <a:t>%</a:t>
                    </a:r>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96BA-4F33-9D70-988060EB557F}"/>
                </c:ext>
              </c:extLst>
            </c:dLbl>
            <c:dLbl>
              <c:idx val="3"/>
              <c:layout>
                <c:manualLayout>
                  <c:x val="-1.1614401858304299E-3"/>
                  <c:y val="6.0471487138301899E-3"/>
                </c:manualLayout>
              </c:layout>
              <c:tx>
                <c:rich>
                  <a:bodyPr/>
                  <a:lstStyle/>
                  <a:p>
                    <a:fld id="{E62FE13A-AFB3-41E5-A812-E27688D438A7}" type="VALUE">
                      <a:rPr lang="en-US" b="1" smtClean="0"/>
                      <a:pPr/>
                      <a:t>[VALUE]</a:t>
                    </a:fld>
                    <a:r>
                      <a:rPr lang="en-US" b="1" dirty="0"/>
                      <a:t>%</a:t>
                    </a:r>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0-6FBF-4DB9-B1DF-77620A748FA7}"/>
                </c:ext>
              </c:extLst>
            </c:dLbl>
            <c:dLbl>
              <c:idx val="4"/>
              <c:layout>
                <c:manualLayout>
                  <c:x val="-8.5171296388147799E-17"/>
                  <c:y val="8.0628649517735605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6FBF-4DB9-B1DF-77620A748FA7}"/>
                </c:ext>
              </c:extLst>
            </c:dLbl>
            <c:dLbl>
              <c:idx val="5"/>
              <c:layout>
                <c:manualLayout>
                  <c:x val="-2.3228803716606899E-3"/>
                  <c:y val="-2.01571623794344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6FBF-4DB9-B1DF-77620A748FA7}"/>
                </c:ext>
              </c:extLst>
            </c:dLbl>
            <c:numFmt formatCode="#,##0.0" sourceLinked="0"/>
            <c:spPr>
              <a:noFill/>
              <a:ln>
                <a:noFill/>
              </a:ln>
              <a:effectLst/>
            </c:spPr>
            <c:txPr>
              <a:bodyPr rot="0" vert="horz"/>
              <a:lstStyle/>
              <a:p>
                <a:pPr>
                  <a:defRPr b="1"/>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numRef>
              <c:f>Sheet1!$A$2:$A$5</c:f>
              <c:numCache>
                <c:formatCode>General</c:formatCode>
                <c:ptCount val="4"/>
              </c:numCache>
            </c:numRef>
          </c:cat>
          <c:val>
            <c:numRef>
              <c:f>Sheet1!$B$2:$B$5</c:f>
              <c:numCache>
                <c:formatCode>General</c:formatCode>
                <c:ptCount val="4"/>
                <c:pt idx="0">
                  <c:v>36.799999999999997</c:v>
                </c:pt>
                <c:pt idx="1">
                  <c:v>16.600000000000001</c:v>
                </c:pt>
                <c:pt idx="2">
                  <c:v>32.200000000000003</c:v>
                </c:pt>
                <c:pt idx="3">
                  <c:v>15.7</c:v>
                </c:pt>
              </c:numCache>
            </c:numRef>
          </c:val>
          <c:extLst>
            <c:ext xmlns:c16="http://schemas.microsoft.com/office/drawing/2014/chart" uri="{C3380CC4-5D6E-409C-BE32-E72D297353CC}">
              <c16:uniqueId val="{00000003-6FBF-4DB9-B1DF-77620A748FA7}"/>
            </c:ext>
          </c:extLst>
        </c:ser>
        <c:ser>
          <c:idx val="1"/>
          <c:order val="1"/>
          <c:tx>
            <c:strRef>
              <c:f>Sheet1!$C$1</c:f>
              <c:strCache>
                <c:ptCount val="1"/>
                <c:pt idx="0">
                  <c:v>Impella</c:v>
                </c:pt>
              </c:strCache>
            </c:strRef>
          </c:tx>
          <c:spPr>
            <a:solidFill>
              <a:schemeClr val="accent2"/>
            </a:solidFill>
            <a:ln>
              <a:noFill/>
            </a:ln>
            <a:effectLst/>
          </c:spPr>
          <c:invertIfNegative val="0"/>
          <c:dLbls>
            <c:dLbl>
              <c:idx val="0"/>
              <c:layout>
                <c:manualLayout>
                  <c:x val="0"/>
                  <c:y val="-4.0314324758868704E-3"/>
                </c:manualLayout>
              </c:layout>
              <c:tx>
                <c:rich>
                  <a:bodyPr/>
                  <a:lstStyle/>
                  <a:p>
                    <a:fld id="{5C277947-16C8-48AD-B978-E664CB59A76B}"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FBF-4DB9-B1DF-77620A748FA7}"/>
                </c:ext>
              </c:extLst>
            </c:dLbl>
            <c:dLbl>
              <c:idx val="1"/>
              <c:tx>
                <c:rich>
                  <a:bodyPr/>
                  <a:lstStyle/>
                  <a:p>
                    <a:fld id="{84A9625B-B047-4342-9F97-C86F97C2CDA7}"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6BA-4F33-9D70-988060EB557F}"/>
                </c:ext>
              </c:extLst>
            </c:dLbl>
            <c:dLbl>
              <c:idx val="2"/>
              <c:tx>
                <c:rich>
                  <a:bodyPr/>
                  <a:lstStyle/>
                  <a:p>
                    <a:fld id="{60FDC2B2-E229-4023-AF4B-BA6E53B7A835}"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6BA-4F33-9D70-988060EB557F}"/>
                </c:ext>
              </c:extLst>
            </c:dLbl>
            <c:dLbl>
              <c:idx val="3"/>
              <c:tx>
                <c:rich>
                  <a:bodyPr/>
                  <a:lstStyle/>
                  <a:p>
                    <a:fld id="{8EFC697F-9D27-47AE-B058-23566AA2F0FF}"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6BA-4F33-9D70-988060EB557F}"/>
                </c:ext>
              </c:extLst>
            </c:dLbl>
            <c:dLbl>
              <c:idx val="4"/>
              <c:layout>
                <c:manualLayout>
                  <c:x val="2.3228803716608599E-3"/>
                  <c:y val="4.03143247588676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FBF-4DB9-B1DF-77620A748FA7}"/>
                </c:ext>
              </c:extLst>
            </c:dLbl>
            <c:numFmt formatCode="#,##0.0" sourceLinked="0"/>
            <c:spPr>
              <a:noFill/>
              <a:ln>
                <a:noFill/>
              </a:ln>
              <a:effectLst/>
            </c:spPr>
            <c:txPr>
              <a:bodyPr rot="0" vert="horz"/>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Sheet1!$A$2:$A$5</c:f>
              <c:numCache>
                <c:formatCode>General</c:formatCode>
                <c:ptCount val="4"/>
              </c:numCache>
            </c:numRef>
          </c:cat>
          <c:val>
            <c:numRef>
              <c:f>Sheet1!$C$2:$C$5</c:f>
              <c:numCache>
                <c:formatCode>General</c:formatCode>
                <c:ptCount val="4"/>
                <c:pt idx="0">
                  <c:v>45.6</c:v>
                </c:pt>
                <c:pt idx="1">
                  <c:v>27.4</c:v>
                </c:pt>
                <c:pt idx="2">
                  <c:v>44</c:v>
                </c:pt>
                <c:pt idx="3">
                  <c:v>34.4</c:v>
                </c:pt>
              </c:numCache>
            </c:numRef>
          </c:val>
          <c:extLst>
            <c:ext xmlns:c16="http://schemas.microsoft.com/office/drawing/2014/chart" uri="{C3380CC4-5D6E-409C-BE32-E72D297353CC}">
              <c16:uniqueId val="{00000006-6FBF-4DB9-B1DF-77620A748FA7}"/>
            </c:ext>
          </c:extLst>
        </c:ser>
        <c:dLbls>
          <c:showLegendKey val="0"/>
          <c:showVal val="0"/>
          <c:showCatName val="0"/>
          <c:showSerName val="0"/>
          <c:showPercent val="0"/>
          <c:showBubbleSize val="0"/>
        </c:dLbls>
        <c:gapWidth val="100"/>
        <c:overlap val="-21"/>
        <c:axId val="-2140002888"/>
        <c:axId val="-2139964232"/>
      </c:barChart>
      <c:catAx>
        <c:axId val="-2140002888"/>
        <c:scaling>
          <c:orientation val="minMax"/>
        </c:scaling>
        <c:delete val="0"/>
        <c:axPos val="b"/>
        <c:majorGridlines>
          <c:spPr>
            <a:ln w="63500" cap="flat" cmpd="sng" algn="ctr">
              <a:solidFill>
                <a:schemeClr val="tx1">
                  <a:lumMod val="15000"/>
                  <a:lumOff val="85000"/>
                </a:schemeClr>
              </a:solidFill>
              <a:round/>
            </a:ln>
            <a:effectLst/>
          </c:spPr>
        </c:majorGridlines>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vert="horz"/>
          <a:lstStyle/>
          <a:p>
            <a:pPr>
              <a:defRPr sz="1800" b="1"/>
            </a:pPr>
            <a:endParaRPr lang="en-US"/>
          </a:p>
        </c:txPr>
        <c:crossAx val="-2139964232"/>
        <c:crosses val="autoZero"/>
        <c:auto val="0"/>
        <c:lblAlgn val="ctr"/>
        <c:lblOffset val="100"/>
        <c:tickLblSkip val="1"/>
        <c:noMultiLvlLbl val="0"/>
      </c:catAx>
      <c:valAx>
        <c:axId val="-2139964232"/>
        <c:scaling>
          <c:orientation val="minMax"/>
          <c:max val="50"/>
          <c:min val="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800"/>
                </a:pPr>
                <a:r>
                  <a:rPr lang="en-US" sz="1800"/>
                  <a:t>Outcome Rate % </a:t>
                </a:r>
              </a:p>
            </c:rich>
          </c:tx>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n-US"/>
          </a:p>
        </c:txPr>
        <c:crossAx val="-2140002888"/>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300" b="0">
          <a:solidFill>
            <a:schemeClr val="tx1"/>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43B04E-F259-4167-8B02-9B9208718114}"/>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62164CD0-9D1A-4ED5-8FF0-212109713DF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061878D-FBCB-4BF8-8568-EABD72C5D125}" type="datetimeFigureOut">
              <a:rPr lang="en-US" smtClean="0"/>
              <a:t>11/16/2019</a:t>
            </a:fld>
            <a:endParaRPr lang="en-US"/>
          </a:p>
        </p:txBody>
      </p:sp>
      <p:sp>
        <p:nvSpPr>
          <p:cNvPr id="4" name="Footer Placeholder 3">
            <a:extLst>
              <a:ext uri="{FF2B5EF4-FFF2-40B4-BE49-F238E27FC236}">
                <a16:creationId xmlns:a16="http://schemas.microsoft.com/office/drawing/2014/main" id="{1BF63A4E-4305-40AC-84A0-2E03CAF20B5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5D616C0-DD89-4B05-AA95-1C7001F9DECA}"/>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575283D-8310-46BD-BF76-5CC1BD1F738C}" type="slidenum">
              <a:rPr lang="en-US" smtClean="0"/>
              <a:t>‹#›</a:t>
            </a:fld>
            <a:endParaRPr lang="en-US"/>
          </a:p>
        </p:txBody>
      </p:sp>
    </p:spTree>
    <p:extLst>
      <p:ext uri="{BB962C8B-B14F-4D97-AF65-F5344CB8AC3E}">
        <p14:creationId xmlns:p14="http://schemas.microsoft.com/office/powerpoint/2010/main" val="4176771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88B641B-FD71-4677-9D92-DC5E226AA06A}" type="datetimeFigureOut">
              <a:rPr lang="en-US" smtClean="0"/>
              <a:t>11/16/2019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5F237A4-42FF-497F-A9BE-C6739BD45339}" type="slidenum">
              <a:rPr lang="en-US" smtClean="0"/>
              <a:t>‹#›</a:t>
            </a:fld>
            <a:endParaRPr lang="en-US"/>
          </a:p>
        </p:txBody>
      </p:sp>
    </p:spTree>
    <p:extLst>
      <p:ext uri="{BB962C8B-B14F-4D97-AF65-F5344CB8AC3E}">
        <p14:creationId xmlns:p14="http://schemas.microsoft.com/office/powerpoint/2010/main" val="1268834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FF0000"/>
                </a:solidFill>
                <a:effectLst/>
              </a:rPr>
              <a:t>On behalf of my co-investigators, I thank the AHA Scientific Sessions Program Committee for the opportunity to present our work, entitled “</a:t>
            </a:r>
            <a:r>
              <a:rPr lang="en-US" b="0" dirty="0"/>
              <a:t>Utilization and Outcomes of </a:t>
            </a:r>
            <a:r>
              <a:rPr lang="en-US" b="0" dirty="0" err="1"/>
              <a:t>Impella</a:t>
            </a:r>
            <a:r>
              <a:rPr lang="en-US" b="0" dirty="0"/>
              <a:t> vs IABP Among Patients with AMI Complicated by Cardiogenic Shock Undergoing PCI.”</a:t>
            </a:r>
          </a:p>
          <a:p>
            <a:endParaRPr lang="en-US" b="0" dirty="0"/>
          </a:p>
        </p:txBody>
      </p:sp>
      <p:sp>
        <p:nvSpPr>
          <p:cNvPr id="4" name="Slide Number Placeholder 3"/>
          <p:cNvSpPr>
            <a:spLocks noGrp="1"/>
          </p:cNvSpPr>
          <p:nvPr>
            <p:ph type="sldNum" sz="quarter" idx="10"/>
          </p:nvPr>
        </p:nvSpPr>
        <p:spPr/>
        <p:txBody>
          <a:bodyPr/>
          <a:lstStyle/>
          <a:p>
            <a:fld id="{F5F237A4-42FF-497F-A9BE-C6739BD45339}" type="slidenum">
              <a:rPr lang="en-US" smtClean="0"/>
              <a:t>1</a:t>
            </a:fld>
            <a:endParaRPr lang="en-US"/>
          </a:p>
        </p:txBody>
      </p:sp>
    </p:spTree>
    <p:extLst>
      <p:ext uri="{BB962C8B-B14F-4D97-AF65-F5344CB8AC3E}">
        <p14:creationId xmlns:p14="http://schemas.microsoft.com/office/powerpoint/2010/main" val="3835437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These are the characteristics of our propensity-matched cohort. The mean age was 64 years, 71% were male. Approximately 26% suffered cardiac arrest at first medical contact, 79% with STEMI, 51% with anterior MI, and 62% with left main or proximal LAD disease.</a:t>
            </a:r>
          </a:p>
          <a:p>
            <a:endParaRPr lang="en-US" b="0" dirty="0"/>
          </a:p>
          <a:p>
            <a:r>
              <a:rPr lang="en-US" b="0" dirty="0"/>
              <a:t>The standardized mean difference was &lt;0.10 for all 75 variables used for propensity score matching</a:t>
            </a:r>
          </a:p>
        </p:txBody>
      </p:sp>
      <p:sp>
        <p:nvSpPr>
          <p:cNvPr id="4" name="Slide Number Placeholder 3"/>
          <p:cNvSpPr>
            <a:spLocks noGrp="1"/>
          </p:cNvSpPr>
          <p:nvPr>
            <p:ph type="sldNum" sz="quarter" idx="5"/>
          </p:nvPr>
        </p:nvSpPr>
        <p:spPr/>
        <p:txBody>
          <a:bodyPr/>
          <a:lstStyle/>
          <a:p>
            <a:fld id="{83B27E11-5A28-429C-84F8-17D983A95691}" type="slidenum">
              <a:rPr lang="en-US" smtClean="0"/>
              <a:t>10</a:t>
            </a:fld>
            <a:endParaRPr lang="en-US"/>
          </a:p>
        </p:txBody>
      </p:sp>
    </p:spTree>
    <p:extLst>
      <p:ext uri="{BB962C8B-B14F-4D97-AF65-F5344CB8AC3E}">
        <p14:creationId xmlns:p14="http://schemas.microsoft.com/office/powerpoint/2010/main" val="842129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t>These are our in-hospital outcomes in our propensity-matched cohort.</a:t>
            </a:r>
          </a:p>
          <a:p>
            <a:pPr marL="0" indent="0">
              <a:buNone/>
            </a:pPr>
            <a:r>
              <a:rPr lang="en-US" b="0" dirty="0"/>
              <a:t>*Animation*</a:t>
            </a:r>
          </a:p>
          <a:p>
            <a:pPr marL="0" indent="0">
              <a:buNone/>
            </a:pPr>
            <a:r>
              <a:rPr lang="en-US" b="0" dirty="0"/>
              <a:t>34.1% of patients treated with IABP died in hospital.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*Animation*</a:t>
            </a:r>
          </a:p>
          <a:p>
            <a:pPr marL="0" indent="0">
              <a:buNone/>
            </a:pPr>
            <a:r>
              <a:rPr lang="en-US" b="0" dirty="0"/>
              <a:t>Compared to 45.0% of patients treated with </a:t>
            </a:r>
            <a:r>
              <a:rPr lang="en-US" b="0" dirty="0" err="1"/>
              <a:t>Impella</a:t>
            </a:r>
            <a:r>
              <a:rPr lang="en-US"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*Animation*</a:t>
            </a:r>
          </a:p>
          <a:p>
            <a:pPr marL="0" indent="0">
              <a:buNone/>
            </a:pPr>
            <a:r>
              <a:rPr lang="en-US" b="0" dirty="0"/>
              <a:t>This is an absolute risk difference of 10.9 percentage points higher in-hospital death among patients treated with </a:t>
            </a:r>
            <a:r>
              <a:rPr lang="en-US" b="0" dirty="0" err="1"/>
              <a:t>Impella</a:t>
            </a:r>
            <a:r>
              <a:rPr lang="en-US" b="0" dirty="0"/>
              <a:t>, with a 95% confidence interval of 7.6% to 14.2%.</a:t>
            </a:r>
          </a:p>
          <a:p>
            <a:pPr marL="0" indent="0">
              <a:buNone/>
            </a:pPr>
            <a:endParaRPr lang="en-US" b="0" dirty="0"/>
          </a:p>
          <a:p>
            <a:pPr marL="0" indent="0">
              <a:buNone/>
            </a:pPr>
            <a:r>
              <a:rPr lang="en-US" b="0" dirty="0"/>
              <a:t>For in-hospital major bleeding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*Animation*</a:t>
            </a:r>
          </a:p>
          <a:p>
            <a:pPr marL="0" indent="0">
              <a:buNone/>
            </a:pPr>
            <a:r>
              <a:rPr lang="en-US" b="0" dirty="0"/>
              <a:t>16.0% of patients with IABP had major bleeding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*Animation*</a:t>
            </a:r>
          </a:p>
          <a:p>
            <a:pPr marL="0" indent="0">
              <a:buNone/>
            </a:pPr>
            <a:r>
              <a:rPr lang="en-US" b="0" dirty="0"/>
              <a:t>Compared to 31.3% of patients treated with </a:t>
            </a:r>
            <a:r>
              <a:rPr lang="en-US" b="0" dirty="0" err="1"/>
              <a:t>Impella</a:t>
            </a:r>
            <a:r>
              <a:rPr lang="en-US"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*Animation*</a:t>
            </a:r>
          </a:p>
          <a:p>
            <a:pPr marL="0" indent="0">
              <a:buNone/>
            </a:pPr>
            <a:r>
              <a:rPr lang="en-US" b="0" dirty="0"/>
              <a:t>This is an absolute risk difference of 15.4 percentage points higher in-hospital bleeding among patients treated with </a:t>
            </a:r>
            <a:r>
              <a:rPr lang="en-US" b="0" dirty="0" err="1"/>
              <a:t>Impella</a:t>
            </a:r>
            <a:r>
              <a:rPr lang="en-US" b="0" dirty="0"/>
              <a:t>, with a 95% confidence interval of 12.5 to 18.2%.</a:t>
            </a:r>
          </a:p>
          <a:p>
            <a:endParaRPr lang="en-US" b="0" dirty="0"/>
          </a:p>
          <a:p>
            <a:endParaRPr lang="en-US" b="0" dirty="0"/>
          </a:p>
          <a:p>
            <a:r>
              <a:rPr lang="en-US" b="0" dirty="0"/>
              <a:t>Transfusion rates. were 37.7% in Impella vs 18.8% in IABP.</a:t>
            </a:r>
          </a:p>
        </p:txBody>
      </p:sp>
      <p:sp>
        <p:nvSpPr>
          <p:cNvPr id="4" name="Slide Number Placeholder 3"/>
          <p:cNvSpPr>
            <a:spLocks noGrp="1"/>
          </p:cNvSpPr>
          <p:nvPr>
            <p:ph type="sldNum" sz="quarter" idx="5"/>
          </p:nvPr>
        </p:nvSpPr>
        <p:spPr/>
        <p:txBody>
          <a:bodyPr/>
          <a:lstStyle/>
          <a:p>
            <a:fld id="{83B27E11-5A28-429C-84F8-17D983A95691}" type="slidenum">
              <a:rPr lang="en-US" smtClean="0"/>
              <a:t>11</a:t>
            </a:fld>
            <a:endParaRPr lang="en-US"/>
          </a:p>
        </p:txBody>
      </p:sp>
    </p:spTree>
    <p:extLst>
      <p:ext uri="{BB962C8B-B14F-4D97-AF65-F5344CB8AC3E}">
        <p14:creationId xmlns:p14="http://schemas.microsoft.com/office/powerpoint/2010/main" val="3595109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test the robustness of our approach, we also examined these outcomes with matching based on the timing of device placement.</a:t>
            </a:r>
          </a:p>
          <a:p>
            <a:endParaRPr lang="en-US" dirty="0"/>
          </a:p>
          <a:p>
            <a:r>
              <a:rPr lang="en-US" dirty="0"/>
              <a:t>*Animation*</a:t>
            </a:r>
          </a:p>
          <a:p>
            <a:endParaRPr lang="en-US" dirty="0"/>
          </a:p>
          <a:p>
            <a:r>
              <a:rPr lang="en-US" dirty="0"/>
              <a:t>Our results were consistent with higher death and major bleeding for patients receiving Impella compared to IABP both before or during PCI and post-PCI.</a:t>
            </a:r>
          </a:p>
          <a:p>
            <a:endParaRPr lang="en-US" dirty="0"/>
          </a:p>
          <a:p>
            <a:r>
              <a:rPr lang="en-US" dirty="0"/>
              <a:t>*Animation*</a:t>
            </a:r>
          </a:p>
        </p:txBody>
      </p:sp>
      <p:sp>
        <p:nvSpPr>
          <p:cNvPr id="4" name="Slide Number Placeholder 3"/>
          <p:cNvSpPr>
            <a:spLocks noGrp="1"/>
          </p:cNvSpPr>
          <p:nvPr>
            <p:ph type="sldNum" sz="quarter" idx="5"/>
          </p:nvPr>
        </p:nvSpPr>
        <p:spPr/>
        <p:txBody>
          <a:bodyPr/>
          <a:lstStyle/>
          <a:p>
            <a:fld id="{83B27E11-5A28-429C-84F8-17D983A95691}" type="slidenum">
              <a:rPr lang="en-US" smtClean="0"/>
              <a:t>12</a:t>
            </a:fld>
            <a:endParaRPr lang="en-US"/>
          </a:p>
        </p:txBody>
      </p:sp>
    </p:spTree>
    <p:extLst>
      <p:ext uri="{BB962C8B-B14F-4D97-AF65-F5344CB8AC3E}">
        <p14:creationId xmlns:p14="http://schemas.microsoft.com/office/powerpoint/2010/main" val="2366972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400" dirty="0"/>
              <a:t>Our study should be considered within the context of several possible limitations.</a:t>
            </a:r>
          </a:p>
          <a:p>
            <a:pPr marL="0" marR="0" lvl="0" indent="0" algn="l" defTabSz="931774" rtl="0" eaLnBrk="1" fontAlgn="auto" latinLnBrk="0" hangingPunct="1">
              <a:lnSpc>
                <a:spcPct val="100000"/>
              </a:lnSpc>
              <a:spcBef>
                <a:spcPts val="0"/>
              </a:spcBef>
              <a:spcAft>
                <a:spcPts val="0"/>
              </a:spcAft>
              <a:buClrTx/>
              <a:buSzTx/>
              <a:buFontTx/>
              <a:buNone/>
              <a:tabLst/>
              <a:defRPr/>
            </a:pPr>
            <a:r>
              <a:rPr lang="en-US" sz="3700" dirty="0"/>
              <a:t>“As with other observational analyses, there may be concern for residual confounding. </a:t>
            </a:r>
          </a:p>
          <a:p>
            <a:pPr marL="0" marR="0" lvl="0" indent="0" algn="l" defTabSz="931774" rtl="0" eaLnBrk="1" fontAlgn="auto" latinLnBrk="0" hangingPunct="1">
              <a:lnSpc>
                <a:spcPct val="100000"/>
              </a:lnSpc>
              <a:spcBef>
                <a:spcPts val="0"/>
              </a:spcBef>
              <a:spcAft>
                <a:spcPts val="0"/>
              </a:spcAft>
              <a:buClrTx/>
              <a:buSzTx/>
              <a:buFontTx/>
              <a:buNone/>
              <a:tabLst/>
              <a:defRPr/>
            </a:pPr>
            <a:r>
              <a:rPr lang="en-US" sz="3700" dirty="0"/>
              <a:t>*Animation*</a:t>
            </a:r>
          </a:p>
          <a:p>
            <a:pPr marL="0" marR="0" lvl="0" indent="0" algn="l" defTabSz="931774" rtl="0" eaLnBrk="1" fontAlgn="auto" latinLnBrk="0" hangingPunct="1">
              <a:lnSpc>
                <a:spcPct val="100000"/>
              </a:lnSpc>
              <a:spcBef>
                <a:spcPts val="0"/>
              </a:spcBef>
              <a:spcAft>
                <a:spcPts val="0"/>
              </a:spcAft>
              <a:buClrTx/>
              <a:buSzTx/>
              <a:buFontTx/>
              <a:buNone/>
              <a:tabLst/>
              <a:defRPr/>
            </a:pPr>
            <a:r>
              <a:rPr lang="en-US" sz="3700" dirty="0"/>
              <a:t>However, we had a robust propensity match using 77 detailed variables. </a:t>
            </a:r>
          </a:p>
          <a:p>
            <a:pPr marL="0" marR="0" lvl="0" indent="0" algn="l" defTabSz="931774" rtl="0" eaLnBrk="1" fontAlgn="auto" latinLnBrk="0" hangingPunct="1">
              <a:lnSpc>
                <a:spcPct val="100000"/>
              </a:lnSpc>
              <a:spcBef>
                <a:spcPts val="0"/>
              </a:spcBef>
              <a:spcAft>
                <a:spcPts val="0"/>
              </a:spcAft>
              <a:buClrTx/>
              <a:buSzTx/>
              <a:buFontTx/>
              <a:buNone/>
              <a:tabLst/>
              <a:defRPr/>
            </a:pPr>
            <a:r>
              <a:rPr lang="en-US" sz="3700" dirty="0"/>
              <a:t>95% of all Impella-only treated patients were matched. </a:t>
            </a:r>
          </a:p>
          <a:p>
            <a:pPr marL="0" marR="0" lvl="0" indent="0" algn="l" defTabSz="931774" rtl="0" eaLnBrk="1" fontAlgn="auto" latinLnBrk="0" hangingPunct="1">
              <a:lnSpc>
                <a:spcPct val="100000"/>
              </a:lnSpc>
              <a:spcBef>
                <a:spcPts val="0"/>
              </a:spcBef>
              <a:spcAft>
                <a:spcPts val="0"/>
              </a:spcAft>
              <a:buClrTx/>
              <a:buSzTx/>
              <a:buFontTx/>
              <a:buNone/>
              <a:tabLst/>
              <a:defRPr/>
            </a:pPr>
            <a:r>
              <a:rPr lang="en-US" sz="3700" dirty="0"/>
              <a:t>And our results were consistent across multiple sensitivity analyses, including when limiting to hospitals using both devices and when excluding transfer patients. </a:t>
            </a:r>
          </a:p>
          <a:p>
            <a:pPr defTabSz="931774">
              <a:defRPr/>
            </a:pPr>
            <a:endParaRPr lang="en-US" sz="3700" dirty="0"/>
          </a:p>
          <a:p>
            <a:pPr defTabSz="931774">
              <a:defRPr/>
            </a:pPr>
            <a:r>
              <a:rPr lang="en-US" sz="3700" dirty="0"/>
              <a:t>*Animation*</a:t>
            </a:r>
          </a:p>
          <a:p>
            <a:pPr defTabSz="931774">
              <a:defRPr/>
            </a:pPr>
            <a:r>
              <a:rPr lang="en-US" sz="3700"/>
              <a:t>Another question could have been the clinical severity of shock in patients </a:t>
            </a:r>
            <a:r>
              <a:rPr lang="en-US" sz="3700">
                <a:solidFill>
                  <a:schemeClr val="accent1">
                    <a:lumMod val="50000"/>
                  </a:schemeClr>
                </a:solidFill>
              </a:rPr>
              <a:t>with </a:t>
            </a:r>
            <a:r>
              <a:rPr lang="en-US" sz="3700" dirty="0">
                <a:solidFill>
                  <a:schemeClr val="accent1">
                    <a:lumMod val="50000"/>
                  </a:schemeClr>
                </a:solidFill>
              </a:rPr>
              <a:t>cardiogenic shock seen in clinical practice.</a:t>
            </a:r>
            <a:r>
              <a:rPr lang="en-US" sz="3700" dirty="0"/>
              <a:t> However, the registry definition used in our study is similar to clinical trials and the high event rate is consistent with contemporary trials and registries.</a:t>
            </a:r>
          </a:p>
          <a:p>
            <a:pPr defTabSz="931774">
              <a:defRPr/>
            </a:pPr>
            <a:endParaRPr lang="en-US" sz="3700" dirty="0"/>
          </a:p>
          <a:p>
            <a:r>
              <a:rPr lang="en-US" sz="3700" dirty="0"/>
              <a:t>*Animation*</a:t>
            </a:r>
          </a:p>
          <a:p>
            <a:r>
              <a:rPr lang="en-US" sz="3700" dirty="0"/>
              <a:t>We were also unable to distinguish between different types of Impella devices. However, these findings pertain to the Impella 2.5 and CP, because the 5.0 requires a surgical cutdown and is unlikely to be the first support device used and we excluded patients receiving multiple devices.</a:t>
            </a:r>
          </a:p>
        </p:txBody>
      </p:sp>
      <p:sp>
        <p:nvSpPr>
          <p:cNvPr id="4" name="Slide Number Placeholder 3"/>
          <p:cNvSpPr>
            <a:spLocks noGrp="1"/>
          </p:cNvSpPr>
          <p:nvPr>
            <p:ph type="sldNum" sz="quarter" idx="5"/>
          </p:nvPr>
        </p:nvSpPr>
        <p:spPr/>
        <p:txBody>
          <a:bodyPr/>
          <a:lstStyle/>
          <a:p>
            <a:fld id="{F5F237A4-42FF-497F-A9BE-C6739BD45339}" type="slidenum">
              <a:rPr lang="en-US" smtClean="0"/>
              <a:t>13</a:t>
            </a:fld>
            <a:endParaRPr lang="en-US"/>
          </a:p>
        </p:txBody>
      </p:sp>
    </p:spTree>
    <p:extLst>
      <p:ext uri="{BB962C8B-B14F-4D97-AF65-F5344CB8AC3E}">
        <p14:creationId xmlns:p14="http://schemas.microsoft.com/office/powerpoint/2010/main" val="3427706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83B27E11-5A28-429C-84F8-17D983A95691}" type="slidenum">
              <a:rPr lang="en-US" smtClean="0"/>
              <a:t>14</a:t>
            </a:fld>
            <a:endParaRPr lang="en-US"/>
          </a:p>
        </p:txBody>
      </p:sp>
    </p:spTree>
    <p:extLst>
      <p:ext uri="{BB962C8B-B14F-4D97-AF65-F5344CB8AC3E}">
        <p14:creationId xmlns:p14="http://schemas.microsoft.com/office/powerpoint/2010/main" val="1592021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dirty="0"/>
              <a:t>“This study was supported by FDA and ACC’s NCDR, but the contents and views are solely those of the authors and do not represent those of the Department of Health and Human Services, FDA, or NCDR.”</a:t>
            </a:r>
          </a:p>
        </p:txBody>
      </p:sp>
      <p:sp>
        <p:nvSpPr>
          <p:cNvPr id="4" name="Slide Number Placeholder 3"/>
          <p:cNvSpPr>
            <a:spLocks noGrp="1"/>
          </p:cNvSpPr>
          <p:nvPr>
            <p:ph type="sldNum" sz="quarter" idx="5"/>
          </p:nvPr>
        </p:nvSpPr>
        <p:spPr/>
        <p:txBody>
          <a:bodyPr/>
          <a:lstStyle/>
          <a:p>
            <a:fld id="{83B27E11-5A28-429C-84F8-17D983A95691}" type="slidenum">
              <a:rPr lang="en-US" smtClean="0"/>
              <a:t>2</a:t>
            </a:fld>
            <a:endParaRPr lang="en-US"/>
          </a:p>
        </p:txBody>
      </p:sp>
    </p:spTree>
    <p:extLst>
      <p:ext uri="{BB962C8B-B14F-4D97-AF65-F5344CB8AC3E}">
        <p14:creationId xmlns:p14="http://schemas.microsoft.com/office/powerpoint/2010/main" val="3307829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verbatim.”</a:t>
            </a:r>
          </a:p>
        </p:txBody>
      </p:sp>
      <p:sp>
        <p:nvSpPr>
          <p:cNvPr id="4" name="Slide Number Placeholder 3"/>
          <p:cNvSpPr>
            <a:spLocks noGrp="1"/>
          </p:cNvSpPr>
          <p:nvPr>
            <p:ph type="sldNum" sz="quarter" idx="5"/>
          </p:nvPr>
        </p:nvSpPr>
        <p:spPr/>
        <p:txBody>
          <a:bodyPr/>
          <a:lstStyle/>
          <a:p>
            <a:fld id="{83B27E11-5A28-429C-84F8-17D983A95691}" type="slidenum">
              <a:rPr lang="en-US" smtClean="0"/>
              <a:t>3</a:t>
            </a:fld>
            <a:endParaRPr lang="en-US"/>
          </a:p>
        </p:txBody>
      </p:sp>
    </p:spTree>
    <p:extLst>
      <p:ext uri="{BB962C8B-B14F-4D97-AF65-F5344CB8AC3E}">
        <p14:creationId xmlns:p14="http://schemas.microsoft.com/office/powerpoint/2010/main" val="3052361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83B27E11-5A28-429C-84F8-17D983A95691}" type="slidenum">
              <a:rPr lang="en-US" smtClean="0"/>
              <a:t>4</a:t>
            </a:fld>
            <a:endParaRPr lang="en-US"/>
          </a:p>
        </p:txBody>
      </p:sp>
    </p:spTree>
    <p:extLst>
      <p:ext uri="{BB962C8B-B14F-4D97-AF65-F5344CB8AC3E}">
        <p14:creationId xmlns:p14="http://schemas.microsoft.com/office/powerpoint/2010/main" val="2748999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identified patients with AMICS…</a:t>
            </a:r>
          </a:p>
          <a:p>
            <a:r>
              <a:rPr lang="en-US" dirty="0"/>
              <a:t>We generated a linked cohort in our data source, the….</a:t>
            </a:r>
          </a:p>
          <a:p>
            <a:r>
              <a:rPr lang="en-US" dirty="0"/>
              <a:t>Combining these registries allowed us to obtain standardized data elements, including demographics, clinical history, labs, procedural data. These registries have robust data  quality standards, including auditing. </a:t>
            </a:r>
          </a:p>
          <a:p>
            <a:endParaRPr lang="en-US" dirty="0"/>
          </a:p>
          <a:p>
            <a:r>
              <a:rPr lang="en-US" dirty="0"/>
              <a:t>Cardiogenic shock is defined in these registries as…”</a:t>
            </a:r>
          </a:p>
        </p:txBody>
      </p:sp>
      <p:sp>
        <p:nvSpPr>
          <p:cNvPr id="4" name="Slide Number Placeholder 3"/>
          <p:cNvSpPr>
            <a:spLocks noGrp="1"/>
          </p:cNvSpPr>
          <p:nvPr>
            <p:ph type="sldNum" sz="quarter" idx="5"/>
          </p:nvPr>
        </p:nvSpPr>
        <p:spPr/>
        <p:txBody>
          <a:bodyPr/>
          <a:lstStyle/>
          <a:p>
            <a:fld id="{83B27E11-5A28-429C-84F8-17D983A95691}" type="slidenum">
              <a:rPr lang="en-US" smtClean="0"/>
              <a:t>5</a:t>
            </a:fld>
            <a:endParaRPr lang="en-US"/>
          </a:p>
        </p:txBody>
      </p:sp>
    </p:spTree>
    <p:extLst>
      <p:ext uri="{BB962C8B-B14F-4D97-AF65-F5344CB8AC3E}">
        <p14:creationId xmlns:p14="http://schemas.microsoft.com/office/powerpoint/2010/main" val="3808191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86CB21-8082-41EF-8DB8-21CE2ED70289}"/>
              </a:ext>
            </a:extLst>
          </p:cNvPr>
          <p:cNvSpPr>
            <a:spLocks noGrp="1"/>
          </p:cNvSpPr>
          <p:nvPr>
            <p:ph type="body" idx="1"/>
          </p:nvPr>
        </p:nvSpPr>
        <p:spPr/>
        <p:txBody>
          <a:bodyPr/>
          <a:lstStyle/>
          <a:p>
            <a:r>
              <a:rPr lang="en-US" dirty="0"/>
              <a:t>We linked patients in these two registries, which led to a population of 28,304 patients with AMI-CS undergoing PCI. We then stratified these patients into those receiving Impella only, IABP only, medical therapy only, and other MCS devices or a combination of multiple devices.</a:t>
            </a:r>
          </a:p>
        </p:txBody>
      </p:sp>
    </p:spTree>
    <p:extLst>
      <p:ext uri="{BB962C8B-B14F-4D97-AF65-F5344CB8AC3E}">
        <p14:creationId xmlns:p14="http://schemas.microsoft.com/office/powerpoint/2010/main" val="2917068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t>These are the characteristics of our </a:t>
            </a:r>
            <a:r>
              <a:rPr lang="en-US" b="0" dirty="0" err="1"/>
              <a:t>pt</a:t>
            </a:r>
            <a:r>
              <a:rPr lang="en-US" b="0" dirty="0"/>
              <a:t> population. The mean age was approximately 65 years, approximately one-fourth had suffered cardiac arrest at first medical contact</a:t>
            </a:r>
            <a:r>
              <a:rPr lang="en-US" b="0"/>
              <a:t>, and </a:t>
            </a:r>
            <a:r>
              <a:rPr lang="en-US" b="0" dirty="0"/>
              <a:t>about 80% had ST elevation myocardial infarction.</a:t>
            </a:r>
          </a:p>
          <a:p>
            <a:pPr marL="0" indent="0">
              <a:buNone/>
            </a:pPr>
            <a:endParaRPr lang="en-US" b="1" dirty="0"/>
          </a:p>
          <a:p>
            <a:endParaRPr lang="en-US" b="1" dirty="0"/>
          </a:p>
        </p:txBody>
      </p:sp>
      <p:sp>
        <p:nvSpPr>
          <p:cNvPr id="4" name="Slide Number Placeholder 3"/>
          <p:cNvSpPr>
            <a:spLocks noGrp="1"/>
          </p:cNvSpPr>
          <p:nvPr>
            <p:ph type="sldNum" sz="quarter" idx="5"/>
          </p:nvPr>
        </p:nvSpPr>
        <p:spPr/>
        <p:txBody>
          <a:bodyPr/>
          <a:lstStyle/>
          <a:p>
            <a:fld id="{83B27E11-5A28-429C-84F8-17D983A95691}" type="slidenum">
              <a:rPr lang="en-US" smtClean="0"/>
              <a:t>7</a:t>
            </a:fld>
            <a:endParaRPr lang="en-US"/>
          </a:p>
        </p:txBody>
      </p:sp>
    </p:spTree>
    <p:extLst>
      <p:ext uri="{BB962C8B-B14F-4D97-AF65-F5344CB8AC3E}">
        <p14:creationId xmlns:p14="http://schemas.microsoft.com/office/powerpoint/2010/main" val="2448400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t>This figure shows change in utilization of MCS devices from the fourth quarter of 2015 to 2017.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*Animation*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a:t>Impella</a:t>
            </a:r>
            <a:r>
              <a:rPr lang="en-US" b="0" dirty="0"/>
              <a:t> use, shown in blue, had a statistically significant increase from 3.5% to 8.7%.</a:t>
            </a:r>
          </a:p>
          <a:p>
            <a:endParaRPr lang="en-US" b="1" dirty="0"/>
          </a:p>
        </p:txBody>
      </p:sp>
      <p:sp>
        <p:nvSpPr>
          <p:cNvPr id="4" name="Slide Number Placeholder 3"/>
          <p:cNvSpPr>
            <a:spLocks noGrp="1"/>
          </p:cNvSpPr>
          <p:nvPr>
            <p:ph type="sldNum" sz="quarter" idx="5"/>
          </p:nvPr>
        </p:nvSpPr>
        <p:spPr/>
        <p:txBody>
          <a:bodyPr/>
          <a:lstStyle/>
          <a:p>
            <a:fld id="{83B27E11-5A28-429C-84F8-17D983A95691}" type="slidenum">
              <a:rPr lang="en-US" smtClean="0"/>
              <a:t>8</a:t>
            </a:fld>
            <a:endParaRPr lang="en-US"/>
          </a:p>
        </p:txBody>
      </p:sp>
    </p:spTree>
    <p:extLst>
      <p:ext uri="{BB962C8B-B14F-4D97-AF65-F5344CB8AC3E}">
        <p14:creationId xmlns:p14="http://schemas.microsoft.com/office/powerpoint/2010/main" val="1442068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86CB21-8082-41EF-8DB8-21CE2ED70289}"/>
              </a:ext>
            </a:extLst>
          </p:cNvPr>
          <p:cNvSpPr>
            <a:spLocks noGrp="1"/>
          </p:cNvSpPr>
          <p:nvPr>
            <p:ph type="body" idx="1"/>
          </p:nvPr>
        </p:nvSpPr>
        <p:spPr/>
        <p:txBody>
          <a:bodyPr/>
          <a:lstStyle/>
          <a:p>
            <a:r>
              <a:rPr lang="en-US" b="0" dirty="0"/>
              <a:t>Here is our initial cohort.</a:t>
            </a:r>
          </a:p>
          <a:p>
            <a:r>
              <a:rPr lang="en-US" b="0" dirty="0"/>
              <a:t>*Animation*</a:t>
            </a:r>
          </a:p>
          <a:p>
            <a:r>
              <a:rPr lang="en-US" b="0" dirty="0"/>
              <a:t>We then propensity matched patients 1 to 1 receiving Impella only with those receiving IABP only, for a total of 1680 pairs and a total 3360 patients. </a:t>
            </a:r>
          </a:p>
          <a:p>
            <a:r>
              <a:rPr lang="en-US" b="0" dirty="0"/>
              <a:t>*Animation*</a:t>
            </a:r>
          </a:p>
          <a:p>
            <a:r>
              <a:rPr lang="en-US" b="0" dirty="0"/>
              <a:t>Our approach was successful in matching approximately 95% of Impella patients </a:t>
            </a:r>
          </a:p>
        </p:txBody>
      </p:sp>
    </p:spTree>
    <p:extLst>
      <p:ext uri="{BB962C8B-B14F-4D97-AF65-F5344CB8AC3E}">
        <p14:creationId xmlns:p14="http://schemas.microsoft.com/office/powerpoint/2010/main" val="4146627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BFA46FB-3A4F-DC4E-9D21-FE92C2888FE4}" type="slidenum">
              <a:rPr lang="en-US" smtClean="0"/>
              <a:t>‹#›</a:t>
            </a:fld>
            <a:endParaRPr lang="en-US"/>
          </a:p>
        </p:txBody>
      </p:sp>
      <p:cxnSp>
        <p:nvCxnSpPr>
          <p:cNvPr id="11" name="Straight Connector 10">
            <a:extLst>
              <a:ext uri="{FF2B5EF4-FFF2-40B4-BE49-F238E27FC236}">
                <a16:creationId xmlns:a16="http://schemas.microsoft.com/office/drawing/2014/main" id="{538AE00F-2E8E-4BC1-855A-7A3144E4BC14}"/>
              </a:ext>
            </a:extLst>
          </p:cNvPr>
          <p:cNvCxnSpPr/>
          <p:nvPr userDrawn="1"/>
        </p:nvCxnSpPr>
        <p:spPr>
          <a:xfrm flipV="1">
            <a:off x="1" y="1209405"/>
            <a:ext cx="12191999" cy="9526"/>
          </a:xfrm>
          <a:prstGeom prst="line">
            <a:avLst/>
          </a:prstGeom>
          <a:ln w="412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itle 6">
            <a:extLst>
              <a:ext uri="{FF2B5EF4-FFF2-40B4-BE49-F238E27FC236}">
                <a16:creationId xmlns:a16="http://schemas.microsoft.com/office/drawing/2014/main" id="{D4C772D4-5DF3-4118-8D3E-93E93EA2186E}"/>
              </a:ext>
            </a:extLst>
          </p:cNvPr>
          <p:cNvSpPr>
            <a:spLocks noGrp="1"/>
          </p:cNvSpPr>
          <p:nvPr>
            <p:ph type="title"/>
          </p:nvPr>
        </p:nvSpPr>
        <p:spPr>
          <a:xfrm>
            <a:off x="609600" y="261910"/>
            <a:ext cx="10972800" cy="1143000"/>
          </a:xfrm>
        </p:spPr>
        <p:txBody>
          <a:bodyPr/>
          <a:lstStyle/>
          <a:p>
            <a:endParaRPr lang="en-US" b="1" dirty="0">
              <a:solidFill>
                <a:srgbClr val="17375E"/>
              </a:solidFill>
            </a:endParaRPr>
          </a:p>
        </p:txBody>
      </p:sp>
      <p:pic>
        <p:nvPicPr>
          <p:cNvPr id="7" name="Picture 6">
            <a:extLst>
              <a:ext uri="{FF2B5EF4-FFF2-40B4-BE49-F238E27FC236}">
                <a16:creationId xmlns:a16="http://schemas.microsoft.com/office/drawing/2014/main" id="{58C07B6A-FAF6-4267-900F-D7E193A69058}"/>
              </a:ext>
            </a:extLst>
          </p:cNvPr>
          <p:cNvPicPr>
            <a:picLocks noChangeAspect="1"/>
          </p:cNvPicPr>
          <p:nvPr userDrawn="1"/>
        </p:nvPicPr>
        <p:blipFill>
          <a:blip r:embed="rId2"/>
          <a:stretch>
            <a:fillRect/>
          </a:stretch>
        </p:blipFill>
        <p:spPr>
          <a:xfrm>
            <a:off x="174839" y="97264"/>
            <a:ext cx="1181108" cy="1014495"/>
          </a:xfrm>
          <a:prstGeom prst="rect">
            <a:avLst/>
          </a:prstGeom>
        </p:spPr>
      </p:pic>
      <p:pic>
        <p:nvPicPr>
          <p:cNvPr id="8" name="Picture 7" descr="YCM-final-text.png">
            <a:extLst>
              <a:ext uri="{FF2B5EF4-FFF2-40B4-BE49-F238E27FC236}">
                <a16:creationId xmlns:a16="http://schemas.microsoft.com/office/drawing/2014/main" id="{E2628302-261F-4A6A-8D4F-310ED5154D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15962" y="139843"/>
            <a:ext cx="883447" cy="935047"/>
          </a:xfrm>
          <a:prstGeom prst="rect">
            <a:avLst/>
          </a:prstGeom>
        </p:spPr>
      </p:pic>
    </p:spTree>
    <p:extLst>
      <p:ext uri="{BB962C8B-B14F-4D97-AF65-F5344CB8AC3E}">
        <p14:creationId xmlns:p14="http://schemas.microsoft.com/office/powerpoint/2010/main" val="3546751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B2243D-F5B2-5D4C-961F-7DC940789779}" type="datetimeFigureOut">
              <a:rPr lang="en-US" smtClean="0"/>
              <a:t>11/16/2019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A46FB-3A4F-DC4E-9D21-FE92C2888FE4}" type="slidenum">
              <a:rPr lang="en-US" smtClean="0"/>
              <a:t>‹#›</a:t>
            </a:fld>
            <a:endParaRPr lang="en-US"/>
          </a:p>
        </p:txBody>
      </p:sp>
    </p:spTree>
    <p:extLst>
      <p:ext uri="{BB962C8B-B14F-4D97-AF65-F5344CB8AC3E}">
        <p14:creationId xmlns:p14="http://schemas.microsoft.com/office/powerpoint/2010/main" val="3955811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B2243D-F5B2-5D4C-961F-7DC940789779}" type="datetimeFigureOut">
              <a:rPr lang="en-US" smtClean="0"/>
              <a:t>11/16/2019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A46FB-3A4F-DC4E-9D21-FE92C2888FE4}" type="slidenum">
              <a:rPr lang="en-US" smtClean="0"/>
              <a:t>‹#›</a:t>
            </a:fld>
            <a:endParaRPr lang="en-US"/>
          </a:p>
        </p:txBody>
      </p:sp>
    </p:spTree>
    <p:extLst>
      <p:ext uri="{BB962C8B-B14F-4D97-AF65-F5344CB8AC3E}">
        <p14:creationId xmlns:p14="http://schemas.microsoft.com/office/powerpoint/2010/main" val="401294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B2243D-F5B2-5D4C-961F-7DC940789779}" type="datetimeFigureOut">
              <a:rPr lang="en-US" smtClean="0"/>
              <a:t>11/16/2019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A46FB-3A4F-DC4E-9D21-FE92C2888FE4}" type="slidenum">
              <a:rPr lang="en-US" smtClean="0"/>
              <a:t>‹#›</a:t>
            </a:fld>
            <a:endParaRPr lang="en-US"/>
          </a:p>
        </p:txBody>
      </p:sp>
    </p:spTree>
    <p:extLst>
      <p:ext uri="{BB962C8B-B14F-4D97-AF65-F5344CB8AC3E}">
        <p14:creationId xmlns:p14="http://schemas.microsoft.com/office/powerpoint/2010/main" val="3311734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B2243D-F5B2-5D4C-961F-7DC940789779}" type="datetimeFigureOut">
              <a:rPr lang="en-US" smtClean="0"/>
              <a:t>11/16/2019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A46FB-3A4F-DC4E-9D21-FE92C2888FE4}" type="slidenum">
              <a:rPr lang="en-US" smtClean="0"/>
              <a:t>‹#›</a:t>
            </a:fld>
            <a:endParaRPr lang="en-US"/>
          </a:p>
        </p:txBody>
      </p:sp>
    </p:spTree>
    <p:extLst>
      <p:ext uri="{BB962C8B-B14F-4D97-AF65-F5344CB8AC3E}">
        <p14:creationId xmlns:p14="http://schemas.microsoft.com/office/powerpoint/2010/main" val="2205489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B2243D-F5B2-5D4C-961F-7DC940789779}" type="datetimeFigureOut">
              <a:rPr lang="en-US" smtClean="0"/>
              <a:t>11/16/2019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FA46FB-3A4F-DC4E-9D21-FE92C2888FE4}" type="slidenum">
              <a:rPr lang="en-US" smtClean="0"/>
              <a:t>‹#›</a:t>
            </a:fld>
            <a:endParaRPr lang="en-US"/>
          </a:p>
        </p:txBody>
      </p:sp>
    </p:spTree>
    <p:extLst>
      <p:ext uri="{BB962C8B-B14F-4D97-AF65-F5344CB8AC3E}">
        <p14:creationId xmlns:p14="http://schemas.microsoft.com/office/powerpoint/2010/main" val="2214155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B2243D-F5B2-5D4C-961F-7DC940789779}" type="datetimeFigureOut">
              <a:rPr lang="en-US" smtClean="0"/>
              <a:t>11/16/2019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FA46FB-3A4F-DC4E-9D21-FE92C2888FE4}" type="slidenum">
              <a:rPr lang="en-US" smtClean="0"/>
              <a:t>‹#›</a:t>
            </a:fld>
            <a:endParaRPr lang="en-US"/>
          </a:p>
        </p:txBody>
      </p:sp>
    </p:spTree>
    <p:extLst>
      <p:ext uri="{BB962C8B-B14F-4D97-AF65-F5344CB8AC3E}">
        <p14:creationId xmlns:p14="http://schemas.microsoft.com/office/powerpoint/2010/main" val="3854811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B2243D-F5B2-5D4C-961F-7DC940789779}" type="datetimeFigureOut">
              <a:rPr lang="en-US" smtClean="0"/>
              <a:t>11/16/2019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FA46FB-3A4F-DC4E-9D21-FE92C2888FE4}" type="slidenum">
              <a:rPr lang="en-US" smtClean="0"/>
              <a:t>‹#›</a:t>
            </a:fld>
            <a:endParaRPr lang="en-US"/>
          </a:p>
        </p:txBody>
      </p:sp>
    </p:spTree>
    <p:extLst>
      <p:ext uri="{BB962C8B-B14F-4D97-AF65-F5344CB8AC3E}">
        <p14:creationId xmlns:p14="http://schemas.microsoft.com/office/powerpoint/2010/main" val="3657426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2243D-F5B2-5D4C-961F-7DC940789779}" type="datetimeFigureOut">
              <a:rPr lang="en-US" smtClean="0"/>
              <a:t>11/16/2019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FA46FB-3A4F-DC4E-9D21-FE92C2888FE4}" type="slidenum">
              <a:rPr lang="en-US" smtClean="0"/>
              <a:t>‹#›</a:t>
            </a:fld>
            <a:endParaRPr lang="en-US"/>
          </a:p>
        </p:txBody>
      </p:sp>
    </p:spTree>
    <p:extLst>
      <p:ext uri="{BB962C8B-B14F-4D97-AF65-F5344CB8AC3E}">
        <p14:creationId xmlns:p14="http://schemas.microsoft.com/office/powerpoint/2010/main" val="1267150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B2243D-F5B2-5D4C-961F-7DC940789779}" type="datetimeFigureOut">
              <a:rPr lang="en-US" smtClean="0"/>
              <a:t>11/16/2019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FA46FB-3A4F-DC4E-9D21-FE92C2888FE4}" type="slidenum">
              <a:rPr lang="en-US" smtClean="0"/>
              <a:t>‹#›</a:t>
            </a:fld>
            <a:endParaRPr lang="en-US"/>
          </a:p>
        </p:txBody>
      </p:sp>
    </p:spTree>
    <p:extLst>
      <p:ext uri="{BB962C8B-B14F-4D97-AF65-F5344CB8AC3E}">
        <p14:creationId xmlns:p14="http://schemas.microsoft.com/office/powerpoint/2010/main" val="930204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B2243D-F5B2-5D4C-961F-7DC940789779}" type="datetimeFigureOut">
              <a:rPr lang="en-US" smtClean="0"/>
              <a:t>11/16/2019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FA46FB-3A4F-DC4E-9D21-FE92C2888FE4}" type="slidenum">
              <a:rPr lang="en-US" smtClean="0"/>
              <a:t>‹#›</a:t>
            </a:fld>
            <a:endParaRPr lang="en-US"/>
          </a:p>
        </p:txBody>
      </p:sp>
    </p:spTree>
    <p:extLst>
      <p:ext uri="{BB962C8B-B14F-4D97-AF65-F5344CB8AC3E}">
        <p14:creationId xmlns:p14="http://schemas.microsoft.com/office/powerpoint/2010/main" val="1316836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2243D-F5B2-5D4C-961F-7DC940789779}" type="datetimeFigureOut">
              <a:rPr lang="en-US" smtClean="0"/>
              <a:t>11/16/2019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FA46FB-3A4F-DC4E-9D21-FE92C2888FE4}" type="slidenum">
              <a:rPr lang="en-US" smtClean="0"/>
              <a:t>‹#›</a:t>
            </a:fld>
            <a:endParaRPr lang="en-US"/>
          </a:p>
        </p:txBody>
      </p:sp>
    </p:spTree>
    <p:extLst>
      <p:ext uri="{BB962C8B-B14F-4D97-AF65-F5344CB8AC3E}">
        <p14:creationId xmlns:p14="http://schemas.microsoft.com/office/powerpoint/2010/main" val="2599044110"/>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accent1">
              <a:lumMod val="50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1">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1">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1">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61660D6-6D9A-4CFA-8919-7C5D5087BCB9}"/>
              </a:ext>
            </a:extLst>
          </p:cNvPr>
          <p:cNvPicPr>
            <a:picLocks noChangeAspect="1"/>
          </p:cNvPicPr>
          <p:nvPr/>
        </p:nvPicPr>
        <p:blipFill>
          <a:blip r:embed="rId3"/>
          <a:stretch>
            <a:fillRect/>
          </a:stretch>
        </p:blipFill>
        <p:spPr>
          <a:xfrm>
            <a:off x="10301547" y="5586353"/>
            <a:ext cx="1797155" cy="1246467"/>
          </a:xfrm>
          <a:prstGeom prst="rect">
            <a:avLst/>
          </a:prstGeom>
        </p:spPr>
      </p:pic>
      <p:sp>
        <p:nvSpPr>
          <p:cNvPr id="2" name="Subtitle 1"/>
          <p:cNvSpPr>
            <a:spLocks noGrp="1"/>
          </p:cNvSpPr>
          <p:nvPr>
            <p:ph type="subTitle" idx="1"/>
          </p:nvPr>
        </p:nvSpPr>
        <p:spPr>
          <a:xfrm>
            <a:off x="2895599" y="5389734"/>
            <a:ext cx="6400800" cy="1752600"/>
          </a:xfrm>
        </p:spPr>
        <p:txBody>
          <a:bodyPr>
            <a:normAutofit/>
          </a:bodyPr>
          <a:lstStyle/>
          <a:p>
            <a:br>
              <a:rPr lang="en-US" sz="2000" b="1" dirty="0">
                <a:solidFill>
                  <a:schemeClr val="tx2">
                    <a:lumMod val="75000"/>
                  </a:schemeClr>
                </a:solidFill>
                <a:latin typeface="+mj-lt"/>
              </a:rPr>
            </a:br>
            <a:endParaRPr lang="en-US" sz="2000" b="1" dirty="0">
              <a:solidFill>
                <a:schemeClr val="tx2">
                  <a:lumMod val="75000"/>
                </a:schemeClr>
              </a:solidFill>
              <a:latin typeface="+mj-lt"/>
            </a:endParaRPr>
          </a:p>
        </p:txBody>
      </p:sp>
      <p:pic>
        <p:nvPicPr>
          <p:cNvPr id="3" name="Picture 2" descr="YCM-final-tex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8491" y="5586353"/>
            <a:ext cx="1158233" cy="1225882"/>
          </a:xfrm>
          <a:prstGeom prst="rect">
            <a:avLst/>
          </a:prstGeom>
        </p:spPr>
      </p:pic>
      <p:pic>
        <p:nvPicPr>
          <p:cNvPr id="6" name="Picture 5">
            <a:extLst>
              <a:ext uri="{FF2B5EF4-FFF2-40B4-BE49-F238E27FC236}">
                <a16:creationId xmlns:a16="http://schemas.microsoft.com/office/drawing/2014/main" id="{19476290-DC7C-42C3-A5FC-790EC459DD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1215" y="5864165"/>
            <a:ext cx="3045708" cy="951784"/>
          </a:xfrm>
          <a:prstGeom prst="rect">
            <a:avLst/>
          </a:prstGeom>
        </p:spPr>
      </p:pic>
      <p:pic>
        <p:nvPicPr>
          <p:cNvPr id="7" name="Picture 6">
            <a:extLst>
              <a:ext uri="{FF2B5EF4-FFF2-40B4-BE49-F238E27FC236}">
                <a16:creationId xmlns:a16="http://schemas.microsoft.com/office/drawing/2014/main" id="{6A3898B6-E663-465E-95FD-B4F43A8C16F8}"/>
              </a:ext>
            </a:extLst>
          </p:cNvPr>
          <p:cNvPicPr>
            <a:picLocks noChangeAspect="1"/>
          </p:cNvPicPr>
          <p:nvPr/>
        </p:nvPicPr>
        <p:blipFill>
          <a:blip r:embed="rId6"/>
          <a:stretch>
            <a:fillRect/>
          </a:stretch>
        </p:blipFill>
        <p:spPr>
          <a:xfrm>
            <a:off x="572714" y="5655001"/>
            <a:ext cx="1366902" cy="1174081"/>
          </a:xfrm>
          <a:prstGeom prst="rect">
            <a:avLst/>
          </a:prstGeom>
        </p:spPr>
      </p:pic>
      <p:sp>
        <p:nvSpPr>
          <p:cNvPr id="9" name="Subtitle 1">
            <a:extLst>
              <a:ext uri="{FF2B5EF4-FFF2-40B4-BE49-F238E27FC236}">
                <a16:creationId xmlns:a16="http://schemas.microsoft.com/office/drawing/2014/main" id="{5A82C2C3-B83E-4E14-917F-4562EBE28F6F}"/>
              </a:ext>
            </a:extLst>
          </p:cNvPr>
          <p:cNvSpPr txBox="1">
            <a:spLocks/>
          </p:cNvSpPr>
          <p:nvPr/>
        </p:nvSpPr>
        <p:spPr>
          <a:xfrm>
            <a:off x="576943" y="3300368"/>
            <a:ext cx="10863943" cy="175260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endParaRPr lang="en-US" altLang="en-US" sz="2200" dirty="0">
              <a:solidFill>
                <a:schemeClr val="accent1">
                  <a:lumMod val="50000"/>
                </a:schemeClr>
              </a:solidFill>
            </a:endParaRPr>
          </a:p>
          <a:p>
            <a:pPr>
              <a:defRPr/>
            </a:pPr>
            <a:r>
              <a:rPr lang="en-US" altLang="en-US" sz="2200" u="sng" dirty="0">
                <a:solidFill>
                  <a:schemeClr val="accent1">
                    <a:lumMod val="50000"/>
                  </a:schemeClr>
                </a:solidFill>
              </a:rPr>
              <a:t>Sanket S. Dhruva, MD, MHS</a:t>
            </a:r>
            <a:r>
              <a:rPr lang="en-US" altLang="en-US" sz="2200" dirty="0">
                <a:solidFill>
                  <a:schemeClr val="accent1">
                    <a:lumMod val="50000"/>
                  </a:schemeClr>
                </a:solidFill>
              </a:rPr>
              <a:t>; Joseph S. Ross, MD, MHS; </a:t>
            </a:r>
            <a:r>
              <a:rPr lang="en-US" sz="2200" dirty="0">
                <a:solidFill>
                  <a:schemeClr val="accent1">
                    <a:lumMod val="50000"/>
                  </a:schemeClr>
                </a:solidFill>
              </a:rPr>
              <a:t>Bobak Mortazavi, PhD; Nate Hurley;</a:t>
            </a:r>
            <a:r>
              <a:rPr lang="en-US" sz="2200" baseline="30000" dirty="0">
                <a:solidFill>
                  <a:schemeClr val="accent1">
                    <a:lumMod val="50000"/>
                  </a:schemeClr>
                </a:solidFill>
              </a:rPr>
              <a:t> </a:t>
            </a:r>
            <a:r>
              <a:rPr lang="en-US" sz="2200" dirty="0">
                <a:solidFill>
                  <a:schemeClr val="accent1">
                    <a:lumMod val="50000"/>
                  </a:schemeClr>
                </a:solidFill>
              </a:rPr>
              <a:t>Harlan M. Krumholz, MD, SM; Jeptha P. Curtis, MD; Alyssa Berkowitz, MPH;  Frederick A. Masoudi, MD, MSPH; John C. Messenger, MD; Craig S. Parzynski, MS; Che Ngufor, PhD; Saket Girotra, MD, SM; Amit P. Amin, MD, MSc; Nilay D. Shah, PhD</a:t>
            </a:r>
            <a:r>
              <a:rPr lang="en-US" altLang="en-US" sz="2200" dirty="0">
                <a:solidFill>
                  <a:schemeClr val="accent1">
                    <a:lumMod val="50000"/>
                  </a:schemeClr>
                </a:solidFill>
              </a:rPr>
              <a:t>; Nihar R. Desai, MD, MPH</a:t>
            </a:r>
          </a:p>
        </p:txBody>
      </p:sp>
      <p:sp>
        <p:nvSpPr>
          <p:cNvPr id="14" name="Rectangle 2">
            <a:extLst>
              <a:ext uri="{FF2B5EF4-FFF2-40B4-BE49-F238E27FC236}">
                <a16:creationId xmlns:a16="http://schemas.microsoft.com/office/drawing/2014/main" id="{30FD48B2-B9F5-47F0-9BC6-C49BAA4805CE}"/>
              </a:ext>
            </a:extLst>
          </p:cNvPr>
          <p:cNvSpPr>
            <a:spLocks noGrp="1" noChangeArrowheads="1"/>
          </p:cNvSpPr>
          <p:nvPr>
            <p:ph type="ctrTitle"/>
          </p:nvPr>
        </p:nvSpPr>
        <p:spPr>
          <a:xfrm>
            <a:off x="576943" y="1119819"/>
            <a:ext cx="10863943" cy="1470025"/>
          </a:xfrm>
        </p:spPr>
        <p:txBody>
          <a:bodyPr>
            <a:noAutofit/>
          </a:bodyPr>
          <a:lstStyle/>
          <a:p>
            <a:r>
              <a:rPr lang="en-US" b="1" dirty="0"/>
              <a:t>Utilization and Outcomes of Impella vs IABP Among Patients with AMI Complicated by Cardiogenic Shock Undergoing PCI</a:t>
            </a:r>
            <a:endParaRPr lang="en-US" dirty="0"/>
          </a:p>
        </p:txBody>
      </p:sp>
      <p:pic>
        <p:nvPicPr>
          <p:cNvPr id="5" name="Picture 4" descr="A picture containing drawing&#10;&#10;Description automatically generated">
            <a:extLst>
              <a:ext uri="{FF2B5EF4-FFF2-40B4-BE49-F238E27FC236}">
                <a16:creationId xmlns:a16="http://schemas.microsoft.com/office/drawing/2014/main" id="{CDF0FD03-2001-40C3-BEDB-7C3E3D17445D}"/>
              </a:ext>
            </a:extLst>
          </p:cNvPr>
          <p:cNvPicPr>
            <a:picLocks noChangeAspect="1"/>
          </p:cNvPicPr>
          <p:nvPr/>
        </p:nvPicPr>
        <p:blipFill rotWithShape="1">
          <a:blip r:embed="rId7"/>
          <a:srcRect l="9482" t="6413" r="22667" b="47407"/>
          <a:stretch/>
        </p:blipFill>
        <p:spPr>
          <a:xfrm>
            <a:off x="4901872" y="5974671"/>
            <a:ext cx="1339836" cy="666830"/>
          </a:xfrm>
          <a:prstGeom prst="rect">
            <a:avLst/>
          </a:prstGeom>
        </p:spPr>
      </p:pic>
      <p:sp>
        <p:nvSpPr>
          <p:cNvPr id="4" name="TextBox 3">
            <a:extLst>
              <a:ext uri="{FF2B5EF4-FFF2-40B4-BE49-F238E27FC236}">
                <a16:creationId xmlns:a16="http://schemas.microsoft.com/office/drawing/2014/main" id="{11005CAB-907F-4C24-92CB-D3DDB94A16EE}"/>
              </a:ext>
            </a:extLst>
          </p:cNvPr>
          <p:cNvSpPr txBox="1"/>
          <p:nvPr/>
        </p:nvSpPr>
        <p:spPr>
          <a:xfrm>
            <a:off x="6698974" y="238539"/>
            <a:ext cx="5128591" cy="369332"/>
          </a:xfrm>
          <a:prstGeom prst="rect">
            <a:avLst/>
          </a:prstGeom>
          <a:noFill/>
        </p:spPr>
        <p:txBody>
          <a:bodyPr wrap="square" rtlCol="0">
            <a:spAutoFit/>
          </a:bodyPr>
          <a:lstStyle/>
          <a:p>
            <a:r>
              <a:rPr lang="en-US" b="1" dirty="0">
                <a:solidFill>
                  <a:srgbClr val="FF0000"/>
                </a:solidFill>
                <a:latin typeface="Lub Dub Medium" panose="020B0603030403020204" pitchFamily="34" charset="0"/>
              </a:rPr>
              <a:t>EMBARGOED for 9am ET 11-17-19</a:t>
            </a:r>
          </a:p>
        </p:txBody>
      </p:sp>
    </p:spTree>
    <p:extLst>
      <p:ext uri="{BB962C8B-B14F-4D97-AF65-F5344CB8AC3E}">
        <p14:creationId xmlns:p14="http://schemas.microsoft.com/office/powerpoint/2010/main" val="2456639167"/>
      </p:ext>
    </p:extLst>
  </p:cSld>
  <p:clrMapOvr>
    <a:masterClrMapping/>
  </p:clrMapOvr>
  <mc:AlternateContent xmlns:mc="http://schemas.openxmlformats.org/markup-compatibility/2006" xmlns:p14="http://schemas.microsoft.com/office/powerpoint/2010/main">
    <mc:Choice Requires="p14">
      <p:transition spd="slow" p14:dur="2000" advTm="18457"/>
    </mc:Choice>
    <mc:Fallback xmlns="">
      <p:transition spd="slow" advTm="1845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83D18-ADF3-4DA9-8A8E-72C514AA422B}"/>
              </a:ext>
            </a:extLst>
          </p:cNvPr>
          <p:cNvSpPr>
            <a:spLocks noGrp="1"/>
          </p:cNvSpPr>
          <p:nvPr>
            <p:ph type="title"/>
          </p:nvPr>
        </p:nvSpPr>
        <p:spPr>
          <a:xfrm>
            <a:off x="609600" y="10034"/>
            <a:ext cx="10972800" cy="1143000"/>
          </a:xfrm>
        </p:spPr>
        <p:txBody>
          <a:bodyPr>
            <a:noAutofit/>
          </a:bodyPr>
          <a:lstStyle/>
          <a:p>
            <a:r>
              <a:rPr lang="en-US" b="1" dirty="0">
                <a:solidFill>
                  <a:schemeClr val="accent1">
                    <a:lumMod val="50000"/>
                  </a:schemeClr>
                </a:solidFill>
              </a:rPr>
              <a:t>Characteristics of </a:t>
            </a:r>
            <a:br>
              <a:rPr lang="en-US" b="1" dirty="0">
                <a:solidFill>
                  <a:schemeClr val="accent1">
                    <a:lumMod val="50000"/>
                  </a:schemeClr>
                </a:solidFill>
              </a:rPr>
            </a:br>
            <a:r>
              <a:rPr lang="en-US" b="1" dirty="0">
                <a:solidFill>
                  <a:schemeClr val="accent1">
                    <a:lumMod val="50000"/>
                  </a:schemeClr>
                </a:solidFill>
              </a:rPr>
              <a:t>Propensity-Matched Cohort</a:t>
            </a:r>
          </a:p>
        </p:txBody>
      </p:sp>
      <p:sp>
        <p:nvSpPr>
          <p:cNvPr id="3" name="Content Placeholder 2">
            <a:extLst>
              <a:ext uri="{FF2B5EF4-FFF2-40B4-BE49-F238E27FC236}">
                <a16:creationId xmlns:a16="http://schemas.microsoft.com/office/drawing/2014/main" id="{BE7119A5-70A1-4346-B213-11CDCCDA932B}"/>
              </a:ext>
            </a:extLst>
          </p:cNvPr>
          <p:cNvSpPr>
            <a:spLocks noGrp="1"/>
          </p:cNvSpPr>
          <p:nvPr>
            <p:ph idx="1"/>
          </p:nvPr>
        </p:nvSpPr>
        <p:spPr>
          <a:xfrm>
            <a:off x="609600" y="5563880"/>
            <a:ext cx="10551693" cy="1021160"/>
          </a:xfrm>
        </p:spPr>
        <p:txBody>
          <a:bodyPr>
            <a:noAutofit/>
          </a:bodyPr>
          <a:lstStyle/>
          <a:p>
            <a:endParaRPr lang="en-US" sz="700" dirty="0"/>
          </a:p>
          <a:p>
            <a:pPr marL="0" indent="0">
              <a:buNone/>
            </a:pPr>
            <a:r>
              <a:rPr lang="en-US" sz="2400" b="1" dirty="0"/>
              <a:t>Standardized mean difference was &lt;0.10 for </a:t>
            </a:r>
            <a:r>
              <a:rPr lang="en-US" sz="2400" b="1" u="sng" dirty="0"/>
              <a:t>all</a:t>
            </a:r>
            <a:r>
              <a:rPr lang="en-US" sz="2400" b="1" dirty="0"/>
              <a:t> 75 variables used for propensity score matching: </a:t>
            </a:r>
            <a:r>
              <a:rPr lang="en-US" altLang="en-US" sz="2400" b="1" dirty="0"/>
              <a:t>demographics, clinical history and presentation, infarct location, coronary anatomy, and clinical laboratory data</a:t>
            </a:r>
            <a:r>
              <a:rPr lang="en-US" sz="2400" b="1" dirty="0"/>
              <a:t> </a:t>
            </a:r>
          </a:p>
        </p:txBody>
      </p:sp>
      <p:graphicFrame>
        <p:nvGraphicFramePr>
          <p:cNvPr id="4" name="Content Placeholder 3">
            <a:extLst>
              <a:ext uri="{FF2B5EF4-FFF2-40B4-BE49-F238E27FC236}">
                <a16:creationId xmlns:a16="http://schemas.microsoft.com/office/drawing/2014/main" id="{281F948D-BD09-4B70-A7E2-DD61DC4B1112}"/>
              </a:ext>
            </a:extLst>
          </p:cNvPr>
          <p:cNvGraphicFramePr>
            <a:graphicFrameLocks/>
          </p:cNvGraphicFramePr>
          <p:nvPr>
            <p:extLst>
              <p:ext uri="{D42A27DB-BD31-4B8C-83A1-F6EECF244321}">
                <p14:modId xmlns:p14="http://schemas.microsoft.com/office/powerpoint/2010/main" val="488143997"/>
              </p:ext>
            </p:extLst>
          </p:nvPr>
        </p:nvGraphicFramePr>
        <p:xfrm>
          <a:off x="609601" y="1256412"/>
          <a:ext cx="10551693" cy="4523764"/>
        </p:xfrm>
        <a:graphic>
          <a:graphicData uri="http://schemas.openxmlformats.org/drawingml/2006/table">
            <a:tbl>
              <a:tblPr firstRow="1" bandRow="1">
                <a:tableStyleId>{5C22544A-7EE6-4342-B048-85BDC9FD1C3A}</a:tableStyleId>
              </a:tblPr>
              <a:tblGrid>
                <a:gridCol w="4702628">
                  <a:extLst>
                    <a:ext uri="{9D8B030D-6E8A-4147-A177-3AD203B41FA5}">
                      <a16:colId xmlns:a16="http://schemas.microsoft.com/office/drawing/2014/main" val="597140469"/>
                    </a:ext>
                  </a:extLst>
                </a:gridCol>
                <a:gridCol w="3352800">
                  <a:extLst>
                    <a:ext uri="{9D8B030D-6E8A-4147-A177-3AD203B41FA5}">
                      <a16:colId xmlns:a16="http://schemas.microsoft.com/office/drawing/2014/main" val="2541838567"/>
                    </a:ext>
                  </a:extLst>
                </a:gridCol>
                <a:gridCol w="2496265">
                  <a:extLst>
                    <a:ext uri="{9D8B030D-6E8A-4147-A177-3AD203B41FA5}">
                      <a16:colId xmlns:a16="http://schemas.microsoft.com/office/drawing/2014/main" val="1317568595"/>
                    </a:ext>
                  </a:extLst>
                </a:gridCol>
              </a:tblGrid>
              <a:tr h="394695">
                <a:tc>
                  <a:txBody>
                    <a:bodyPr/>
                    <a:lstStyle/>
                    <a:p>
                      <a:pPr algn="l"/>
                      <a:r>
                        <a:rPr lang="en-US" sz="2000" dirty="0"/>
                        <a:t>Characteristic</a:t>
                      </a:r>
                    </a:p>
                  </a:txBody>
                  <a:tcPr>
                    <a:solidFill>
                      <a:schemeClr val="tx2"/>
                    </a:solidFill>
                  </a:tcPr>
                </a:tc>
                <a:tc>
                  <a:txBody>
                    <a:bodyPr/>
                    <a:lstStyle/>
                    <a:p>
                      <a:pPr algn="ctr"/>
                      <a:r>
                        <a:rPr lang="en-US" sz="2000" dirty="0" err="1"/>
                        <a:t>Impella</a:t>
                      </a:r>
                      <a:r>
                        <a:rPr lang="en-US" altLang="en-US" sz="2000" b="1" dirty="0"/>
                        <a:t>®</a:t>
                      </a:r>
                      <a:r>
                        <a:rPr lang="en-US" sz="2000" dirty="0"/>
                        <a:t> Only (n=1680)</a:t>
                      </a:r>
                    </a:p>
                  </a:txBody>
                  <a:tcPr>
                    <a:solidFill>
                      <a:schemeClr val="tx2"/>
                    </a:solidFill>
                  </a:tcPr>
                </a:tc>
                <a:tc>
                  <a:txBody>
                    <a:bodyPr/>
                    <a:lstStyle/>
                    <a:p>
                      <a:pPr algn="ctr"/>
                      <a:r>
                        <a:rPr lang="en-US" sz="2000" dirty="0"/>
                        <a:t>IABP Only (n=1680)</a:t>
                      </a:r>
                    </a:p>
                  </a:txBody>
                  <a:tcPr>
                    <a:solidFill>
                      <a:schemeClr val="tx2"/>
                    </a:solidFill>
                  </a:tcPr>
                </a:tc>
                <a:extLst>
                  <a:ext uri="{0D108BD9-81ED-4DB2-BD59-A6C34878D82A}">
                    <a16:rowId xmlns:a16="http://schemas.microsoft.com/office/drawing/2014/main" val="2533313672"/>
                  </a:ext>
                </a:extLst>
              </a:tr>
              <a:tr h="292340">
                <a:tc>
                  <a:txBody>
                    <a:bodyPr/>
                    <a:lstStyle/>
                    <a:p>
                      <a:pPr marL="0" marR="0" fontAlgn="b">
                        <a:lnSpc>
                          <a:spcPct val="107000"/>
                        </a:lnSpc>
                        <a:spcBef>
                          <a:spcPts val="0"/>
                        </a:spcBef>
                        <a:spcAft>
                          <a:spcPts val="0"/>
                        </a:spcAft>
                      </a:pPr>
                      <a:r>
                        <a:rPr lang="en-US" sz="1800" b="1" kern="1200" dirty="0">
                          <a:effectLst/>
                        </a:rPr>
                        <a:t>Age, mean (SD) years</a:t>
                      </a:r>
                      <a:endParaRPr lang="en-US" sz="1800" b="1" dirty="0">
                        <a:effectLst/>
                        <a:latin typeface="Calibri" panose="020F0502020204030204" pitchFamily="34" charset="0"/>
                        <a:ea typeface="+mn-ea"/>
                        <a:cs typeface="Times New Roman" panose="02020603050405020304" pitchFamily="18" charset="0"/>
                      </a:endParaRPr>
                    </a:p>
                  </a:txBody>
                  <a:tcPr marL="68580" marR="68580" marT="0" marB="0" anchor="ctr"/>
                </a:tc>
                <a:tc>
                  <a:txBody>
                    <a:bodyPr/>
                    <a:lstStyle/>
                    <a:p>
                      <a:pPr marL="0" marR="0" algn="ctr" fontAlgn="b">
                        <a:lnSpc>
                          <a:spcPct val="107000"/>
                        </a:lnSpc>
                        <a:spcBef>
                          <a:spcPts val="0"/>
                        </a:spcBef>
                        <a:spcAft>
                          <a:spcPts val="0"/>
                        </a:spcAft>
                      </a:pPr>
                      <a:r>
                        <a:rPr lang="en-US" sz="1800" b="1" kern="1200" dirty="0">
                          <a:effectLst/>
                        </a:rPr>
                        <a:t>64.3 (11.9)</a:t>
                      </a:r>
                      <a:endParaRPr lang="en-US" sz="1800" b="1" dirty="0">
                        <a:effectLst/>
                        <a:latin typeface="Calibri" panose="020F0502020204030204" pitchFamily="34" charset="0"/>
                        <a:ea typeface="+mn-ea"/>
                        <a:cs typeface="Times New Roman" panose="02020603050405020304" pitchFamily="18" charset="0"/>
                      </a:endParaRPr>
                    </a:p>
                  </a:txBody>
                  <a:tcPr marL="68580" marR="68580" marT="0" marB="0" anchor="ctr"/>
                </a:tc>
                <a:tc>
                  <a:txBody>
                    <a:bodyPr/>
                    <a:lstStyle/>
                    <a:p>
                      <a:pPr marL="0" marR="0" algn="ctr" fontAlgn="b">
                        <a:lnSpc>
                          <a:spcPct val="107000"/>
                        </a:lnSpc>
                        <a:spcBef>
                          <a:spcPts val="0"/>
                        </a:spcBef>
                        <a:spcAft>
                          <a:spcPts val="0"/>
                        </a:spcAft>
                      </a:pPr>
                      <a:r>
                        <a:rPr lang="en-US" sz="1800" b="1" kern="1200" dirty="0">
                          <a:effectLst/>
                        </a:rPr>
                        <a:t>64.0 (11.9)</a:t>
                      </a:r>
                      <a:endParaRPr lang="en-US" sz="1800" b="1" dirty="0">
                        <a:effectLst/>
                        <a:latin typeface="Calibri" panose="020F0502020204030204" pitchFamily="34"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99833864"/>
                  </a:ext>
                </a:extLst>
              </a:tr>
              <a:tr h="292340">
                <a:tc>
                  <a:txBody>
                    <a:bodyPr/>
                    <a:lstStyle/>
                    <a:p>
                      <a:pPr marL="0" marR="0" fontAlgn="b">
                        <a:lnSpc>
                          <a:spcPct val="107000"/>
                        </a:lnSpc>
                        <a:spcBef>
                          <a:spcPts val="0"/>
                        </a:spcBef>
                        <a:spcAft>
                          <a:spcPts val="0"/>
                        </a:spcAft>
                      </a:pPr>
                      <a:r>
                        <a:rPr lang="en-US" sz="1800" b="1" kern="1200" dirty="0">
                          <a:effectLst/>
                        </a:rPr>
                        <a:t>Male sex,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
                        <a:lnSpc>
                          <a:spcPct val="107000"/>
                        </a:lnSpc>
                        <a:spcBef>
                          <a:spcPts val="0"/>
                        </a:spcBef>
                        <a:spcAft>
                          <a:spcPts val="0"/>
                        </a:spcAft>
                      </a:pPr>
                      <a:r>
                        <a:rPr lang="en-US" sz="1800" b="1" kern="1200" dirty="0">
                          <a:effectLst/>
                        </a:rPr>
                        <a:t>71.1</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
                        <a:lnSpc>
                          <a:spcPct val="107000"/>
                        </a:lnSpc>
                        <a:spcBef>
                          <a:spcPts val="0"/>
                        </a:spcBef>
                        <a:spcAft>
                          <a:spcPts val="0"/>
                        </a:spcAft>
                      </a:pPr>
                      <a:r>
                        <a:rPr lang="en-US" sz="1800" b="1" kern="1200" dirty="0">
                          <a:effectLst/>
                        </a:rPr>
                        <a:t>71.3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2616928"/>
                  </a:ext>
                </a:extLst>
              </a:tr>
              <a:tr h="292340">
                <a:tc>
                  <a:txBody>
                    <a:bodyPr/>
                    <a:lstStyle/>
                    <a:p>
                      <a:pPr marL="0" marR="0" fontAlgn="b">
                        <a:lnSpc>
                          <a:spcPct val="107000"/>
                        </a:lnSpc>
                        <a:spcBef>
                          <a:spcPts val="0"/>
                        </a:spcBef>
                        <a:spcAft>
                          <a:spcPts val="0"/>
                        </a:spcAft>
                      </a:pPr>
                      <a:r>
                        <a:rPr lang="en-US" sz="1800" b="1" kern="1200" dirty="0">
                          <a:effectLst/>
                        </a:rPr>
                        <a:t>Transferred from outside facility,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
                        <a:lnSpc>
                          <a:spcPct val="107000"/>
                        </a:lnSpc>
                        <a:spcBef>
                          <a:spcPts val="0"/>
                        </a:spcBef>
                        <a:spcAft>
                          <a:spcPts val="0"/>
                        </a:spcAft>
                      </a:pPr>
                      <a:r>
                        <a:rPr lang="en-US" sz="1800" b="1" kern="1200" dirty="0">
                          <a:effectLst/>
                        </a:rPr>
                        <a:t>27.4</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
                        <a:lnSpc>
                          <a:spcPct val="107000"/>
                        </a:lnSpc>
                        <a:spcBef>
                          <a:spcPts val="0"/>
                        </a:spcBef>
                        <a:spcAft>
                          <a:spcPts val="0"/>
                        </a:spcAft>
                      </a:pPr>
                      <a:r>
                        <a:rPr lang="en-US" sz="1800" b="1" kern="1200" dirty="0">
                          <a:effectLst/>
                        </a:rPr>
                        <a:t>26.8</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8971492"/>
                  </a:ext>
                </a:extLst>
              </a:tr>
              <a:tr h="292340">
                <a:tc>
                  <a:txBody>
                    <a:bodyPr/>
                    <a:lstStyle/>
                    <a:p>
                      <a:pPr marL="0" marR="0" algn="l" defTabSz="457200" rtl="0" eaLnBrk="1" fontAlgn="b" latinLnBrk="0" hangingPunct="1">
                        <a:lnSpc>
                          <a:spcPct val="107000"/>
                        </a:lnSpc>
                        <a:spcBef>
                          <a:spcPts val="0"/>
                        </a:spcBef>
                        <a:spcAft>
                          <a:spcPts val="0"/>
                        </a:spcAft>
                      </a:pPr>
                      <a:r>
                        <a:rPr lang="en-US"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Medical History</a:t>
                      </a:r>
                      <a:r>
                        <a:rPr lang="en-US" sz="1800" b="1" kern="1200" dirty="0">
                          <a:effectLst/>
                        </a:rPr>
                        <a:t>, %</a:t>
                      </a:r>
                      <a:endParaRPr lang="en-US"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defTabSz="457200" rtl="0" eaLnBrk="1" fontAlgn="b" latinLnBrk="0" hangingPunct="1">
                        <a:lnSpc>
                          <a:spcPct val="107000"/>
                        </a:lnSpc>
                        <a:spcBef>
                          <a:spcPts val="0"/>
                        </a:spcBef>
                        <a:spcAft>
                          <a:spcPts val="0"/>
                        </a:spcAft>
                      </a:pPr>
                      <a:endParaRPr lang="en-US"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defTabSz="457200" rtl="0" eaLnBrk="1" fontAlgn="b" latinLnBrk="0" hangingPunct="1">
                        <a:lnSpc>
                          <a:spcPct val="107000"/>
                        </a:lnSpc>
                        <a:spcBef>
                          <a:spcPts val="0"/>
                        </a:spcBef>
                        <a:spcAft>
                          <a:spcPts val="0"/>
                        </a:spcAft>
                      </a:pPr>
                      <a:endParaRPr lang="en-US"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270817131"/>
                  </a:ext>
                </a:extLst>
              </a:tr>
              <a:tr h="292340">
                <a:tc>
                  <a:txBody>
                    <a:bodyPr/>
                    <a:lstStyle/>
                    <a:p>
                      <a:pPr marL="457200" marR="0" lvl="1" algn="l" defTabSz="457200" rtl="0" eaLnBrk="1" fontAlgn="b" latinLnBrk="0" hangingPunct="1">
                        <a:lnSpc>
                          <a:spcPct val="107000"/>
                        </a:lnSpc>
                        <a:spcBef>
                          <a:spcPts val="0"/>
                        </a:spcBef>
                        <a:spcAft>
                          <a:spcPts val="0"/>
                        </a:spcAft>
                      </a:pPr>
                      <a:r>
                        <a:rPr lang="en-US" sz="1800" b="1" kern="1200" dirty="0">
                          <a:effectLst/>
                        </a:rPr>
                        <a:t>Prior MI</a:t>
                      </a:r>
                      <a:endParaRPr lang="en-US"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defTabSz="457200" rtl="0" eaLnBrk="1" fontAlgn="b" latinLnBrk="0" hangingPunct="1">
                        <a:lnSpc>
                          <a:spcPct val="107000"/>
                        </a:lnSpc>
                        <a:spcBef>
                          <a:spcPts val="0"/>
                        </a:spcBef>
                        <a:spcAft>
                          <a:spcPts val="0"/>
                        </a:spcAft>
                      </a:pPr>
                      <a:r>
                        <a:rPr lang="en-US" sz="1800" b="1" kern="1200" dirty="0">
                          <a:effectLst/>
                        </a:rPr>
                        <a:t>22.9</a:t>
                      </a:r>
                      <a:endParaRPr lang="en-US"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defTabSz="457200" rtl="0" eaLnBrk="1" fontAlgn="b" latinLnBrk="0" hangingPunct="1">
                        <a:lnSpc>
                          <a:spcPct val="107000"/>
                        </a:lnSpc>
                        <a:spcBef>
                          <a:spcPts val="0"/>
                        </a:spcBef>
                        <a:spcAft>
                          <a:spcPts val="0"/>
                        </a:spcAft>
                      </a:pPr>
                      <a:r>
                        <a:rPr lang="en-US" sz="1800" b="1" kern="1200" dirty="0">
                          <a:effectLst/>
                        </a:rPr>
                        <a:t>22.7</a:t>
                      </a:r>
                      <a:endParaRPr lang="en-US"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250748157"/>
                  </a:ext>
                </a:extLst>
              </a:tr>
              <a:tr h="292340">
                <a:tc>
                  <a:txBody>
                    <a:bodyPr/>
                    <a:lstStyle/>
                    <a:p>
                      <a:pPr marL="457200" marR="0" lvl="1" algn="l" defTabSz="457200" rtl="0" eaLnBrk="1" fontAlgn="b" latinLnBrk="0" hangingPunct="1">
                        <a:lnSpc>
                          <a:spcPct val="107000"/>
                        </a:lnSpc>
                        <a:spcBef>
                          <a:spcPts val="0"/>
                        </a:spcBef>
                        <a:spcAft>
                          <a:spcPts val="0"/>
                        </a:spcAft>
                      </a:pPr>
                      <a:r>
                        <a:rPr lang="en-US" sz="1800" b="1" kern="1200" dirty="0">
                          <a:effectLst/>
                        </a:rPr>
                        <a:t>Cerebrovascular disease</a:t>
                      </a:r>
                      <a:endParaRPr lang="en-US"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defTabSz="457200" rtl="0" eaLnBrk="1" fontAlgn="b" latinLnBrk="0" hangingPunct="1">
                        <a:lnSpc>
                          <a:spcPct val="107000"/>
                        </a:lnSpc>
                        <a:spcBef>
                          <a:spcPts val="0"/>
                        </a:spcBef>
                        <a:spcAft>
                          <a:spcPts val="0"/>
                        </a:spcAft>
                      </a:pPr>
                      <a:r>
                        <a:rPr lang="en-US" sz="1800" b="1" kern="1200" dirty="0">
                          <a:effectLst/>
                        </a:rPr>
                        <a:t>11.8</a:t>
                      </a:r>
                      <a:endParaRPr lang="en-US"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defTabSz="457200" rtl="0" eaLnBrk="1" fontAlgn="b" latinLnBrk="0" hangingPunct="1">
                        <a:lnSpc>
                          <a:spcPct val="107000"/>
                        </a:lnSpc>
                        <a:spcBef>
                          <a:spcPts val="0"/>
                        </a:spcBef>
                        <a:spcAft>
                          <a:spcPts val="0"/>
                        </a:spcAft>
                      </a:pPr>
                      <a:r>
                        <a:rPr lang="en-US" sz="1800" b="1" kern="1200" dirty="0">
                          <a:effectLst/>
                        </a:rPr>
                        <a:t>13.6</a:t>
                      </a:r>
                      <a:endParaRPr lang="en-US"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56469108"/>
                  </a:ext>
                </a:extLst>
              </a:tr>
              <a:tr h="292340">
                <a:tc>
                  <a:txBody>
                    <a:bodyPr/>
                    <a:lstStyle/>
                    <a:p>
                      <a:pPr marL="457200" marR="0" lvl="1" algn="l" defTabSz="457200" rtl="0" eaLnBrk="1" fontAlgn="b" latinLnBrk="0" hangingPunct="1">
                        <a:lnSpc>
                          <a:spcPct val="107000"/>
                        </a:lnSpc>
                        <a:spcBef>
                          <a:spcPts val="0"/>
                        </a:spcBef>
                        <a:spcAft>
                          <a:spcPts val="0"/>
                        </a:spcAft>
                      </a:pPr>
                      <a:r>
                        <a:rPr lang="en-US" sz="1800" b="1" kern="1200" dirty="0">
                          <a:effectLst/>
                        </a:rPr>
                        <a:t>Peripheral artery disease</a:t>
                      </a:r>
                      <a:endParaRPr lang="en-US"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defTabSz="457200" rtl="0" eaLnBrk="1" fontAlgn="b" latinLnBrk="0" hangingPunct="1">
                        <a:lnSpc>
                          <a:spcPct val="107000"/>
                        </a:lnSpc>
                        <a:spcBef>
                          <a:spcPts val="0"/>
                        </a:spcBef>
                        <a:spcAft>
                          <a:spcPts val="0"/>
                        </a:spcAft>
                      </a:pPr>
                      <a:r>
                        <a:rPr lang="en-US" sz="1800" b="1" kern="1200" dirty="0">
                          <a:effectLst/>
                        </a:rPr>
                        <a:t>10.7</a:t>
                      </a:r>
                      <a:endParaRPr lang="en-US"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defTabSz="457200" rtl="0" eaLnBrk="1" fontAlgn="b" latinLnBrk="0" hangingPunct="1">
                        <a:lnSpc>
                          <a:spcPct val="107000"/>
                        </a:lnSpc>
                        <a:spcBef>
                          <a:spcPts val="0"/>
                        </a:spcBef>
                        <a:spcAft>
                          <a:spcPts val="0"/>
                        </a:spcAft>
                      </a:pPr>
                      <a:r>
                        <a:rPr lang="en-US" sz="1800" b="1" kern="1200" dirty="0">
                          <a:effectLst/>
                        </a:rPr>
                        <a:t>10.3</a:t>
                      </a:r>
                      <a:endParaRPr lang="en-US"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904502289"/>
                  </a:ext>
                </a:extLst>
              </a:tr>
              <a:tr h="292340">
                <a:tc>
                  <a:txBody>
                    <a:bodyPr/>
                    <a:lstStyle/>
                    <a:p>
                      <a:pPr marL="457200" marR="0" lvl="1" algn="l" defTabSz="457200" rtl="0" eaLnBrk="1" fontAlgn="b" latinLnBrk="0" hangingPunct="1">
                        <a:lnSpc>
                          <a:spcPct val="107000"/>
                        </a:lnSpc>
                        <a:spcBef>
                          <a:spcPts val="0"/>
                        </a:spcBef>
                        <a:spcAft>
                          <a:spcPts val="0"/>
                        </a:spcAft>
                      </a:pPr>
                      <a:r>
                        <a:rPr lang="en-US" sz="1800" b="1" kern="1200" dirty="0">
                          <a:effectLst/>
                        </a:rPr>
                        <a:t>Diabetes</a:t>
                      </a:r>
                      <a:endParaRPr lang="en-US"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defTabSz="457200" rtl="0" eaLnBrk="1" fontAlgn="b" latinLnBrk="0" hangingPunct="1">
                        <a:lnSpc>
                          <a:spcPct val="107000"/>
                        </a:lnSpc>
                        <a:spcBef>
                          <a:spcPts val="0"/>
                        </a:spcBef>
                        <a:spcAft>
                          <a:spcPts val="0"/>
                        </a:spcAft>
                      </a:pPr>
                      <a:r>
                        <a:rPr lang="en-US" sz="1800" b="1" kern="1200" dirty="0">
                          <a:effectLst/>
                        </a:rPr>
                        <a:t>34.2</a:t>
                      </a:r>
                      <a:endParaRPr lang="en-US"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defTabSz="457200" rtl="0" eaLnBrk="1" fontAlgn="b" latinLnBrk="0" hangingPunct="1">
                        <a:lnSpc>
                          <a:spcPct val="107000"/>
                        </a:lnSpc>
                        <a:spcBef>
                          <a:spcPts val="0"/>
                        </a:spcBef>
                        <a:spcAft>
                          <a:spcPts val="0"/>
                        </a:spcAft>
                      </a:pPr>
                      <a:r>
                        <a:rPr lang="en-US" sz="1800" b="1" kern="1200" dirty="0">
                          <a:effectLst/>
                        </a:rPr>
                        <a:t>34.8</a:t>
                      </a:r>
                      <a:endParaRPr lang="en-US"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06157961"/>
                  </a:ext>
                </a:extLst>
              </a:tr>
              <a:tr h="295540">
                <a:tc>
                  <a:txBody>
                    <a:bodyPr/>
                    <a:lstStyle/>
                    <a:p>
                      <a:pPr marL="0" marR="0" fontAlgn="b">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Clinical Characteristics</a:t>
                      </a:r>
                      <a:r>
                        <a:rPr lang="en-US" sz="1800" b="1" kern="1200" dirty="0">
                          <a:effectLst/>
                        </a:rPr>
                        <a:t>,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457200" rtl="0" eaLnBrk="1" fontAlgn="b" latinLnBrk="0" hangingPunct="1">
                        <a:lnSpc>
                          <a:spcPct val="107000"/>
                        </a:lnSpc>
                        <a:spcBef>
                          <a:spcPts val="0"/>
                        </a:spcBef>
                        <a:spcAft>
                          <a:spcPts val="0"/>
                        </a:spcAft>
                      </a:pPr>
                      <a:endParaRPr lang="en-US"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defTabSz="457200" rtl="0" eaLnBrk="1" fontAlgn="b" latinLnBrk="0" hangingPunct="1">
                        <a:lnSpc>
                          <a:spcPct val="107000"/>
                        </a:lnSpc>
                        <a:spcBef>
                          <a:spcPts val="0"/>
                        </a:spcBef>
                        <a:spcAft>
                          <a:spcPts val="0"/>
                        </a:spcAft>
                      </a:pPr>
                      <a:endParaRPr lang="en-US"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627415755"/>
                  </a:ext>
                </a:extLst>
              </a:tr>
              <a:tr h="295540">
                <a:tc>
                  <a:txBody>
                    <a:bodyPr/>
                    <a:lstStyle/>
                    <a:p>
                      <a:pPr marL="457200" marR="0" lvl="1" fontAlgn="b">
                        <a:lnSpc>
                          <a:spcPct val="107000"/>
                        </a:lnSpc>
                        <a:spcBef>
                          <a:spcPts val="0"/>
                        </a:spcBef>
                        <a:spcAft>
                          <a:spcPts val="0"/>
                        </a:spcAft>
                      </a:pPr>
                      <a:r>
                        <a:rPr lang="en-US" sz="1800" b="1" kern="1200" dirty="0">
                          <a:effectLst/>
                        </a:rPr>
                        <a:t>Cardiac arrest at first medical contact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457200" rtl="0" eaLnBrk="1" fontAlgn="b" latinLnBrk="0" hangingPunct="1">
                        <a:lnSpc>
                          <a:spcPct val="107000"/>
                        </a:lnSpc>
                        <a:spcBef>
                          <a:spcPts val="0"/>
                        </a:spcBef>
                        <a:spcAft>
                          <a:spcPts val="0"/>
                        </a:spcAft>
                      </a:pPr>
                      <a:r>
                        <a:rPr lang="en-US" sz="1800" b="1" kern="1200" dirty="0">
                          <a:effectLst/>
                        </a:rPr>
                        <a:t>25.1</a:t>
                      </a:r>
                      <a:endParaRPr lang="en-US"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defTabSz="457200" rtl="0" eaLnBrk="1" fontAlgn="b" latinLnBrk="0" hangingPunct="1">
                        <a:lnSpc>
                          <a:spcPct val="107000"/>
                        </a:lnSpc>
                        <a:spcBef>
                          <a:spcPts val="0"/>
                        </a:spcBef>
                        <a:spcAft>
                          <a:spcPts val="0"/>
                        </a:spcAft>
                      </a:pPr>
                      <a:r>
                        <a:rPr lang="en-US" sz="1800" b="1" kern="1200" dirty="0">
                          <a:effectLst/>
                        </a:rPr>
                        <a:t>27.1</a:t>
                      </a:r>
                      <a:endParaRPr lang="en-US"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051750473"/>
                  </a:ext>
                </a:extLst>
              </a:tr>
              <a:tr h="292340">
                <a:tc>
                  <a:txBody>
                    <a:bodyPr/>
                    <a:lstStyle/>
                    <a:p>
                      <a:pPr marL="457200" marR="0" lvl="1" fontAlgn="b">
                        <a:lnSpc>
                          <a:spcPct val="107000"/>
                        </a:lnSpc>
                        <a:spcBef>
                          <a:spcPts val="0"/>
                        </a:spcBef>
                        <a:spcAft>
                          <a:spcPts val="0"/>
                        </a:spcAft>
                      </a:pPr>
                      <a:r>
                        <a:rPr lang="en-US" sz="1800" b="1" kern="1200" dirty="0">
                          <a:effectLst/>
                        </a:rPr>
                        <a:t>STEMI</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457200" rtl="0" eaLnBrk="1" fontAlgn="b" latinLnBrk="0" hangingPunct="1">
                        <a:lnSpc>
                          <a:spcPct val="107000"/>
                        </a:lnSpc>
                        <a:spcBef>
                          <a:spcPts val="0"/>
                        </a:spcBef>
                        <a:spcAft>
                          <a:spcPts val="0"/>
                        </a:spcAft>
                      </a:pPr>
                      <a:r>
                        <a:rPr lang="en-US" sz="1800" b="1" kern="1200" dirty="0">
                          <a:effectLst/>
                        </a:rPr>
                        <a:t>78.8</a:t>
                      </a:r>
                      <a:endParaRPr lang="en-US"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defTabSz="457200" rtl="0" eaLnBrk="1" fontAlgn="b" latinLnBrk="0" hangingPunct="1">
                        <a:lnSpc>
                          <a:spcPct val="107000"/>
                        </a:lnSpc>
                        <a:spcBef>
                          <a:spcPts val="0"/>
                        </a:spcBef>
                        <a:spcAft>
                          <a:spcPts val="0"/>
                        </a:spcAft>
                      </a:pPr>
                      <a:r>
                        <a:rPr lang="en-US" sz="1800" b="1" kern="1200" dirty="0">
                          <a:effectLst/>
                        </a:rPr>
                        <a:t>79.0</a:t>
                      </a:r>
                      <a:endParaRPr lang="en-US"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690021680"/>
                  </a:ext>
                </a:extLst>
              </a:tr>
              <a:tr h="314304">
                <a:tc>
                  <a:txBody>
                    <a:bodyPr/>
                    <a:lstStyle/>
                    <a:p>
                      <a:pPr marL="457200" marR="0" lvl="1" fontAlgn="b">
                        <a:lnSpc>
                          <a:spcPct val="107000"/>
                        </a:lnSpc>
                        <a:spcBef>
                          <a:spcPts val="0"/>
                        </a:spcBef>
                        <a:spcAft>
                          <a:spcPts val="0"/>
                        </a:spcAft>
                      </a:pPr>
                      <a:r>
                        <a:rPr lang="en-US" sz="1800" b="1" kern="1200" dirty="0">
                          <a:effectLst/>
                        </a:rPr>
                        <a:t>Anterior infarction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
                        <a:lnSpc>
                          <a:spcPct val="107000"/>
                        </a:lnSpc>
                        <a:spcBef>
                          <a:spcPts val="0"/>
                        </a:spcBef>
                        <a:spcAft>
                          <a:spcPts val="0"/>
                        </a:spcAft>
                      </a:pPr>
                      <a:r>
                        <a:rPr lang="en-US" sz="1800" b="1" kern="1200" dirty="0">
                          <a:effectLst/>
                        </a:rPr>
                        <a:t>50.4</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
                        <a:lnSpc>
                          <a:spcPct val="107000"/>
                        </a:lnSpc>
                        <a:spcBef>
                          <a:spcPts val="0"/>
                        </a:spcBef>
                        <a:spcAft>
                          <a:spcPts val="0"/>
                        </a:spcAft>
                      </a:pPr>
                      <a:r>
                        <a:rPr lang="en-US" sz="1800" b="1" kern="1200" dirty="0">
                          <a:effectLst/>
                        </a:rPr>
                        <a:t>52.3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8140382"/>
                  </a:ext>
                </a:extLst>
              </a:tr>
              <a:tr h="295540">
                <a:tc>
                  <a:txBody>
                    <a:bodyPr/>
                    <a:lstStyle/>
                    <a:p>
                      <a:pPr marL="457200" marR="0" lvl="1" fontAlgn="b">
                        <a:lnSpc>
                          <a:spcPct val="107000"/>
                        </a:lnSpc>
                        <a:spcBef>
                          <a:spcPts val="0"/>
                        </a:spcBef>
                        <a:spcAft>
                          <a:spcPts val="0"/>
                        </a:spcAft>
                      </a:pPr>
                      <a:r>
                        <a:rPr lang="en-US" sz="1800" b="1" kern="1200" dirty="0">
                          <a:effectLst/>
                        </a:rPr>
                        <a:t>Left main and/or proximal LAD disease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
                        <a:lnSpc>
                          <a:spcPct val="107000"/>
                        </a:lnSpc>
                        <a:spcBef>
                          <a:spcPts val="0"/>
                        </a:spcBef>
                        <a:spcAft>
                          <a:spcPts val="0"/>
                        </a:spcAft>
                      </a:pPr>
                      <a:r>
                        <a:rPr lang="en-US" sz="1800" b="1" kern="1200" dirty="0">
                          <a:effectLst/>
                        </a:rPr>
                        <a:t>61.7</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
                        <a:lnSpc>
                          <a:spcPct val="107000"/>
                        </a:lnSpc>
                        <a:spcBef>
                          <a:spcPts val="0"/>
                        </a:spcBef>
                        <a:spcAft>
                          <a:spcPts val="0"/>
                        </a:spcAft>
                      </a:pPr>
                      <a:r>
                        <a:rPr lang="en-US" sz="1800" b="1" kern="1200" dirty="0">
                          <a:effectLst/>
                        </a:rPr>
                        <a:t>62.3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636650"/>
                  </a:ext>
                </a:extLst>
              </a:tr>
              <a:tr h="295540">
                <a:tc>
                  <a:txBody>
                    <a:bodyPr/>
                    <a:lstStyle/>
                    <a:p>
                      <a:pPr marL="457200" marR="0" lvl="1" fontAlgn="b">
                        <a:lnSpc>
                          <a:spcPct val="107000"/>
                        </a:lnSpc>
                        <a:spcBef>
                          <a:spcPts val="0"/>
                        </a:spcBef>
                        <a:spcAft>
                          <a:spcPts val="0"/>
                        </a:spcAft>
                      </a:pPr>
                      <a:r>
                        <a:rPr lang="en-US" sz="1800" b="1" kern="1200" dirty="0">
                          <a:effectLst/>
                        </a:rPr>
                        <a:t>Multivessel disease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
                        <a:lnSpc>
                          <a:spcPct val="107000"/>
                        </a:lnSpc>
                        <a:spcBef>
                          <a:spcPts val="0"/>
                        </a:spcBef>
                        <a:spcAft>
                          <a:spcPts val="0"/>
                        </a:spcAft>
                      </a:pPr>
                      <a:r>
                        <a:rPr lang="en-US" sz="1800" b="1" kern="1200" dirty="0">
                          <a:effectLst/>
                        </a:rPr>
                        <a:t>66.1</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
                        <a:lnSpc>
                          <a:spcPct val="107000"/>
                        </a:lnSpc>
                        <a:spcBef>
                          <a:spcPts val="0"/>
                        </a:spcBef>
                        <a:spcAft>
                          <a:spcPts val="0"/>
                        </a:spcAft>
                      </a:pPr>
                      <a:r>
                        <a:rPr lang="en-US" sz="1800" b="1" kern="1200" dirty="0">
                          <a:effectLst/>
                        </a:rPr>
                        <a:t>66.1</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63451289"/>
                  </a:ext>
                </a:extLst>
              </a:tr>
            </a:tbl>
          </a:graphicData>
        </a:graphic>
      </p:graphicFrame>
    </p:spTree>
    <p:custDataLst>
      <p:tags r:id="rId1"/>
    </p:custDataLst>
    <p:extLst>
      <p:ext uri="{BB962C8B-B14F-4D97-AF65-F5344CB8AC3E}">
        <p14:creationId xmlns:p14="http://schemas.microsoft.com/office/powerpoint/2010/main" val="2967496321"/>
      </p:ext>
    </p:extLst>
  </p:cSld>
  <p:clrMapOvr>
    <a:masterClrMapping/>
  </p:clrMapOvr>
  <mc:AlternateContent xmlns:mc="http://schemas.openxmlformats.org/markup-compatibility/2006" xmlns:p14="http://schemas.microsoft.com/office/powerpoint/2010/main">
    <mc:Choice Requires="p14">
      <p:transition spd="slow" p14:dur="2000" advTm="30135"/>
    </mc:Choice>
    <mc:Fallback xmlns="">
      <p:transition spd="slow" advTm="301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6B65A59-6F45-4083-83DC-2555EB91666A}"/>
              </a:ext>
            </a:extLst>
          </p:cNvPr>
          <p:cNvSpPr>
            <a:spLocks noGrp="1"/>
          </p:cNvSpPr>
          <p:nvPr>
            <p:ph type="title"/>
          </p:nvPr>
        </p:nvSpPr>
        <p:spPr>
          <a:xfrm>
            <a:off x="106017" y="0"/>
            <a:ext cx="11899716" cy="1143000"/>
          </a:xfrm>
        </p:spPr>
        <p:txBody>
          <a:bodyPr>
            <a:normAutofit/>
          </a:bodyPr>
          <a:lstStyle/>
          <a:p>
            <a:r>
              <a:rPr lang="en-US" altLang="en-US" b="1" dirty="0"/>
              <a:t>In-Hospital Clinical Outcomes</a:t>
            </a:r>
          </a:p>
        </p:txBody>
      </p:sp>
      <p:graphicFrame>
        <p:nvGraphicFramePr>
          <p:cNvPr id="26" name="Content Placeholder 5">
            <a:extLst>
              <a:ext uri="{FF2B5EF4-FFF2-40B4-BE49-F238E27FC236}">
                <a16:creationId xmlns:a16="http://schemas.microsoft.com/office/drawing/2014/main" id="{CC5E3424-243F-4D4B-AE83-D3F1B2F93E4D}"/>
              </a:ext>
            </a:extLst>
          </p:cNvPr>
          <p:cNvGraphicFramePr>
            <a:graphicFrameLocks noGrp="1"/>
          </p:cNvGraphicFramePr>
          <p:nvPr>
            <p:ph idx="1"/>
          </p:nvPr>
        </p:nvGraphicFramePr>
        <p:xfrm>
          <a:off x="1327457" y="1276446"/>
          <a:ext cx="9456835" cy="5353050"/>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23891755-34B2-4108-AE53-B9A1A1443311}"/>
              </a:ext>
            </a:extLst>
          </p:cNvPr>
          <p:cNvSpPr txBox="1"/>
          <p:nvPr/>
        </p:nvSpPr>
        <p:spPr>
          <a:xfrm>
            <a:off x="4312153" y="6229386"/>
            <a:ext cx="1319904" cy="400110"/>
          </a:xfrm>
          <a:prstGeom prst="rect">
            <a:avLst/>
          </a:prstGeom>
          <a:noFill/>
        </p:spPr>
        <p:txBody>
          <a:bodyPr wrap="square" rtlCol="0">
            <a:spAutoFit/>
          </a:bodyPr>
          <a:lstStyle/>
          <a:p>
            <a:pPr algn="ctr"/>
            <a:r>
              <a:rPr lang="en-US" sz="2000" b="1" dirty="0"/>
              <a:t>Impella®</a:t>
            </a:r>
            <a:endParaRPr lang="en-US" sz="1400" b="1" dirty="0"/>
          </a:p>
        </p:txBody>
      </p:sp>
      <p:sp>
        <p:nvSpPr>
          <p:cNvPr id="28" name="TextBox 27">
            <a:extLst>
              <a:ext uri="{FF2B5EF4-FFF2-40B4-BE49-F238E27FC236}">
                <a16:creationId xmlns:a16="http://schemas.microsoft.com/office/drawing/2014/main" id="{EF13E018-1AE8-48E7-860F-843DD1763384}"/>
              </a:ext>
            </a:extLst>
          </p:cNvPr>
          <p:cNvSpPr txBox="1"/>
          <p:nvPr/>
        </p:nvSpPr>
        <p:spPr>
          <a:xfrm>
            <a:off x="2709931" y="6256187"/>
            <a:ext cx="1319904" cy="400110"/>
          </a:xfrm>
          <a:prstGeom prst="rect">
            <a:avLst/>
          </a:prstGeom>
          <a:noFill/>
        </p:spPr>
        <p:txBody>
          <a:bodyPr wrap="square" rtlCol="0">
            <a:spAutoFit/>
          </a:bodyPr>
          <a:lstStyle/>
          <a:p>
            <a:pPr algn="ctr"/>
            <a:r>
              <a:rPr lang="en-US" sz="2000" b="1" dirty="0"/>
              <a:t>IABP</a:t>
            </a:r>
            <a:endParaRPr lang="en-US" sz="1400" b="1" dirty="0"/>
          </a:p>
        </p:txBody>
      </p:sp>
      <p:sp>
        <p:nvSpPr>
          <p:cNvPr id="31" name="TextBox 30">
            <a:extLst>
              <a:ext uri="{FF2B5EF4-FFF2-40B4-BE49-F238E27FC236}">
                <a16:creationId xmlns:a16="http://schemas.microsoft.com/office/drawing/2014/main" id="{99C1A5F9-EC9E-4D73-93C4-2E7B7CBE592E}"/>
              </a:ext>
            </a:extLst>
          </p:cNvPr>
          <p:cNvSpPr txBox="1"/>
          <p:nvPr/>
        </p:nvSpPr>
        <p:spPr>
          <a:xfrm>
            <a:off x="8550780" y="6190334"/>
            <a:ext cx="1319904" cy="400110"/>
          </a:xfrm>
          <a:prstGeom prst="rect">
            <a:avLst/>
          </a:prstGeom>
          <a:noFill/>
        </p:spPr>
        <p:txBody>
          <a:bodyPr wrap="square" rtlCol="0">
            <a:spAutoFit/>
          </a:bodyPr>
          <a:lstStyle/>
          <a:p>
            <a:pPr algn="ctr"/>
            <a:r>
              <a:rPr lang="en-US" sz="2000" b="1" dirty="0"/>
              <a:t>Impella®</a:t>
            </a:r>
            <a:endParaRPr lang="en-US" sz="1400" b="1" dirty="0"/>
          </a:p>
        </p:txBody>
      </p:sp>
      <p:sp>
        <p:nvSpPr>
          <p:cNvPr id="32" name="TextBox 31">
            <a:extLst>
              <a:ext uri="{FF2B5EF4-FFF2-40B4-BE49-F238E27FC236}">
                <a16:creationId xmlns:a16="http://schemas.microsoft.com/office/drawing/2014/main" id="{EDBF3C03-B49D-4590-A055-B3A2AEE02BA6}"/>
              </a:ext>
            </a:extLst>
          </p:cNvPr>
          <p:cNvSpPr txBox="1"/>
          <p:nvPr/>
        </p:nvSpPr>
        <p:spPr>
          <a:xfrm>
            <a:off x="6969257" y="6229386"/>
            <a:ext cx="1244301" cy="400110"/>
          </a:xfrm>
          <a:prstGeom prst="rect">
            <a:avLst/>
          </a:prstGeom>
          <a:noFill/>
        </p:spPr>
        <p:txBody>
          <a:bodyPr wrap="square" rtlCol="0">
            <a:spAutoFit/>
          </a:bodyPr>
          <a:lstStyle/>
          <a:p>
            <a:pPr algn="ctr"/>
            <a:r>
              <a:rPr lang="en-US" sz="2000" b="1" dirty="0"/>
              <a:t>IABP</a:t>
            </a:r>
            <a:endParaRPr lang="en-US" sz="1600" b="1" dirty="0"/>
          </a:p>
        </p:txBody>
      </p:sp>
      <p:sp>
        <p:nvSpPr>
          <p:cNvPr id="2" name="TextBox 1">
            <a:extLst>
              <a:ext uri="{FF2B5EF4-FFF2-40B4-BE49-F238E27FC236}">
                <a16:creationId xmlns:a16="http://schemas.microsoft.com/office/drawing/2014/main" id="{5E0A5917-3115-4779-9E40-2299FD5BA52D}"/>
              </a:ext>
            </a:extLst>
          </p:cNvPr>
          <p:cNvSpPr txBox="1"/>
          <p:nvPr/>
        </p:nvSpPr>
        <p:spPr>
          <a:xfrm>
            <a:off x="2807525" y="4991497"/>
            <a:ext cx="2824532" cy="923330"/>
          </a:xfrm>
          <a:prstGeom prst="rect">
            <a:avLst/>
          </a:prstGeom>
          <a:solidFill>
            <a:schemeClr val="bg1"/>
          </a:solidFill>
        </p:spPr>
        <p:txBody>
          <a:bodyPr wrap="square" rtlCol="0">
            <a:spAutoFit/>
          </a:bodyPr>
          <a:lstStyle/>
          <a:p>
            <a:pPr algn="ctr"/>
            <a:r>
              <a:rPr lang="en-US" b="1" dirty="0"/>
              <a:t>Absolute Risk Difference = 10.9 percentage points</a:t>
            </a:r>
          </a:p>
          <a:p>
            <a:pPr algn="ctr"/>
            <a:r>
              <a:rPr lang="en-US" b="1" dirty="0"/>
              <a:t>(95% CI, 7.6 to 14.2)</a:t>
            </a:r>
          </a:p>
        </p:txBody>
      </p:sp>
      <p:sp>
        <p:nvSpPr>
          <p:cNvPr id="12" name="TextBox 11">
            <a:extLst>
              <a:ext uri="{FF2B5EF4-FFF2-40B4-BE49-F238E27FC236}">
                <a16:creationId xmlns:a16="http://schemas.microsoft.com/office/drawing/2014/main" id="{E5EAE254-B8EC-4EBF-B515-91C5297D40B8}"/>
              </a:ext>
            </a:extLst>
          </p:cNvPr>
          <p:cNvSpPr txBox="1"/>
          <p:nvPr/>
        </p:nvSpPr>
        <p:spPr>
          <a:xfrm>
            <a:off x="7068081" y="4991497"/>
            <a:ext cx="2824532" cy="923330"/>
          </a:xfrm>
          <a:prstGeom prst="rect">
            <a:avLst/>
          </a:prstGeom>
          <a:solidFill>
            <a:schemeClr val="bg1"/>
          </a:solidFill>
        </p:spPr>
        <p:txBody>
          <a:bodyPr wrap="square" rtlCol="0">
            <a:spAutoFit/>
          </a:bodyPr>
          <a:lstStyle/>
          <a:p>
            <a:pPr algn="ctr"/>
            <a:r>
              <a:rPr lang="en-US" b="1" dirty="0"/>
              <a:t>Absolute Risk Difference = 15.4 percentage points</a:t>
            </a:r>
          </a:p>
          <a:p>
            <a:pPr algn="ctr"/>
            <a:r>
              <a:rPr lang="en-US" b="1" dirty="0"/>
              <a:t>(95% CI, 12.5 to 18.2)</a:t>
            </a:r>
          </a:p>
        </p:txBody>
      </p:sp>
      <p:sp>
        <p:nvSpPr>
          <p:cNvPr id="3" name="TextBox 2">
            <a:extLst>
              <a:ext uri="{FF2B5EF4-FFF2-40B4-BE49-F238E27FC236}">
                <a16:creationId xmlns:a16="http://schemas.microsoft.com/office/drawing/2014/main" id="{5775DF46-C329-4114-92F7-1527FD672E64}"/>
              </a:ext>
            </a:extLst>
          </p:cNvPr>
          <p:cNvSpPr txBox="1"/>
          <p:nvPr/>
        </p:nvSpPr>
        <p:spPr>
          <a:xfrm>
            <a:off x="3661045" y="1276446"/>
            <a:ext cx="1019959" cy="492443"/>
          </a:xfrm>
          <a:prstGeom prst="rect">
            <a:avLst/>
          </a:prstGeom>
          <a:solidFill>
            <a:schemeClr val="bg1"/>
          </a:solidFill>
        </p:spPr>
        <p:txBody>
          <a:bodyPr wrap="none" rtlCol="0">
            <a:spAutoFit/>
          </a:bodyPr>
          <a:lstStyle/>
          <a:p>
            <a:r>
              <a:rPr lang="en-US" sz="2600" b="1" dirty="0"/>
              <a:t>Death</a:t>
            </a:r>
          </a:p>
        </p:txBody>
      </p:sp>
      <p:sp>
        <p:nvSpPr>
          <p:cNvPr id="13" name="TextBox 12">
            <a:extLst>
              <a:ext uri="{FF2B5EF4-FFF2-40B4-BE49-F238E27FC236}">
                <a16:creationId xmlns:a16="http://schemas.microsoft.com/office/drawing/2014/main" id="{CDB8E8C8-3CE7-4CD2-A5B2-B605B3E0CBEE}"/>
              </a:ext>
            </a:extLst>
          </p:cNvPr>
          <p:cNvSpPr txBox="1"/>
          <p:nvPr/>
        </p:nvSpPr>
        <p:spPr>
          <a:xfrm>
            <a:off x="7398060" y="1265598"/>
            <a:ext cx="2305439" cy="492443"/>
          </a:xfrm>
          <a:prstGeom prst="rect">
            <a:avLst/>
          </a:prstGeom>
          <a:solidFill>
            <a:schemeClr val="bg1"/>
          </a:solidFill>
        </p:spPr>
        <p:txBody>
          <a:bodyPr wrap="none" rtlCol="0">
            <a:spAutoFit/>
          </a:bodyPr>
          <a:lstStyle/>
          <a:p>
            <a:r>
              <a:rPr lang="en-US" sz="2600" b="1" dirty="0"/>
              <a:t>Major Bleeding</a:t>
            </a:r>
          </a:p>
        </p:txBody>
      </p:sp>
    </p:spTree>
    <p:custDataLst>
      <p:tags r:id="rId1"/>
    </p:custDataLst>
    <p:extLst>
      <p:ext uri="{BB962C8B-B14F-4D97-AF65-F5344CB8AC3E}">
        <p14:creationId xmlns:p14="http://schemas.microsoft.com/office/powerpoint/2010/main" val="3813633326"/>
      </p:ext>
    </p:extLst>
  </p:cSld>
  <p:clrMapOvr>
    <a:masterClrMapping/>
  </p:clrMapOvr>
  <mc:AlternateContent xmlns:mc="http://schemas.openxmlformats.org/markup-compatibility/2006" xmlns:p14="http://schemas.microsoft.com/office/powerpoint/2010/main">
    <mc:Choice Requires="p14">
      <p:transition spd="slow" p14:dur="2000" advTm="39786"/>
    </mc:Choice>
    <mc:Fallback xmlns="">
      <p:transition spd="slow" advTm="397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graphicEl>
                                              <a:chart seriesIdx="0" categoryIdx="0" bldStep="ptInCategory"/>
                                            </p:graphicEl>
                                          </p:spTgt>
                                        </p:tgtEl>
                                        <p:attrNameLst>
                                          <p:attrName>style.visibility</p:attrName>
                                        </p:attrNameLst>
                                      </p:cBhvr>
                                      <p:to>
                                        <p:strVal val="visible"/>
                                      </p:to>
                                    </p:set>
                                    <p:animEffect transition="in" filter="wipe(down)">
                                      <p:cBhvr>
                                        <p:cTn id="7" dur="500"/>
                                        <p:tgtEl>
                                          <p:spTgt spid="26">
                                            <p:graphicEl>
                                              <a:chart seriesIdx="0" categoryIdx="0" bldStep="ptInCategory"/>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
                                            <p:graphicEl>
                                              <a:chart seriesIdx="1" categoryIdx="0" bldStep="ptInCategory"/>
                                            </p:graphicEl>
                                          </p:spTgt>
                                        </p:tgtEl>
                                        <p:attrNameLst>
                                          <p:attrName>style.visibility</p:attrName>
                                        </p:attrNameLst>
                                      </p:cBhvr>
                                      <p:to>
                                        <p:strVal val="visible"/>
                                      </p:to>
                                    </p:set>
                                    <p:animEffect transition="in" filter="wipe(down)">
                                      <p:cBhvr>
                                        <p:cTn id="12" dur="500"/>
                                        <p:tgtEl>
                                          <p:spTgt spid="26">
                                            <p:graphicEl>
                                              <a:chart seriesIdx="1" categoryIdx="0" bldStep="ptIn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6">
                                            <p:graphicEl>
                                              <a:chart seriesIdx="0" categoryIdx="1" bldStep="ptInCategory"/>
                                            </p:graphicEl>
                                          </p:spTgt>
                                        </p:tgtEl>
                                        <p:attrNameLst>
                                          <p:attrName>style.visibility</p:attrName>
                                        </p:attrNameLst>
                                      </p:cBhvr>
                                      <p:to>
                                        <p:strVal val="visible"/>
                                      </p:to>
                                    </p:set>
                                    <p:animEffect transition="in" filter="wipe(down)">
                                      <p:cBhvr>
                                        <p:cTn id="21" dur="500"/>
                                        <p:tgtEl>
                                          <p:spTgt spid="26">
                                            <p:graphicEl>
                                              <a:chart seriesIdx="0" categoryIdx="1" bldStep="ptInCategory"/>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6">
                                            <p:graphicEl>
                                              <a:chart seriesIdx="1" categoryIdx="1" bldStep="ptInCategory"/>
                                            </p:graphicEl>
                                          </p:spTgt>
                                        </p:tgtEl>
                                        <p:attrNameLst>
                                          <p:attrName>style.visibility</p:attrName>
                                        </p:attrNameLst>
                                      </p:cBhvr>
                                      <p:to>
                                        <p:strVal val="visible"/>
                                      </p:to>
                                    </p:set>
                                    <p:animEffect transition="in" filter="wipe(down)">
                                      <p:cBhvr>
                                        <p:cTn id="26" dur="500"/>
                                        <p:tgtEl>
                                          <p:spTgt spid="26">
                                            <p:graphicEl>
                                              <a:chart seriesIdx="1" categoryIdx="1" bldStep="ptInCategory"/>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uiExpand="1">
        <p:bldSub>
          <a:bldChart bld="categoryEl" animBg="0"/>
        </p:bldSub>
      </p:bldGraphic>
      <p:bldP spid="2"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6B65A59-6F45-4083-83DC-2555EB91666A}"/>
              </a:ext>
            </a:extLst>
          </p:cNvPr>
          <p:cNvSpPr>
            <a:spLocks noGrp="1"/>
          </p:cNvSpPr>
          <p:nvPr>
            <p:ph type="title"/>
          </p:nvPr>
        </p:nvSpPr>
        <p:spPr>
          <a:xfrm>
            <a:off x="1126610" y="29031"/>
            <a:ext cx="10115551" cy="1143000"/>
          </a:xfrm>
        </p:spPr>
        <p:txBody>
          <a:bodyPr>
            <a:noAutofit/>
          </a:bodyPr>
          <a:lstStyle/>
          <a:p>
            <a:r>
              <a:rPr lang="en-US" altLang="en-US" sz="4000" b="1" dirty="0"/>
              <a:t>In-Hospital Outcomes, </a:t>
            </a:r>
            <a:br>
              <a:rPr lang="en-US" altLang="en-US" sz="4000" b="1" dirty="0"/>
            </a:br>
            <a:r>
              <a:rPr lang="en-US" altLang="en-US" sz="4000" b="1" dirty="0"/>
              <a:t>Stratified by Timing of Device Placement</a:t>
            </a:r>
          </a:p>
        </p:txBody>
      </p:sp>
      <p:graphicFrame>
        <p:nvGraphicFramePr>
          <p:cNvPr id="13" name="Content Placeholder 5">
            <a:extLst>
              <a:ext uri="{FF2B5EF4-FFF2-40B4-BE49-F238E27FC236}">
                <a16:creationId xmlns:a16="http://schemas.microsoft.com/office/drawing/2014/main" id="{36C61973-7387-4483-A3CF-F91590861D4E}"/>
              </a:ext>
            </a:extLst>
          </p:cNvPr>
          <p:cNvGraphicFramePr>
            <a:graphicFrameLocks noGrp="1"/>
          </p:cNvGraphicFramePr>
          <p:nvPr>
            <p:ph idx="1"/>
            <p:extLst>
              <p:ext uri="{D42A27DB-BD31-4B8C-83A1-F6EECF244321}">
                <p14:modId xmlns:p14="http://schemas.microsoft.com/office/powerpoint/2010/main" val="1073347948"/>
              </p:ext>
            </p:extLst>
          </p:nvPr>
        </p:nvGraphicFramePr>
        <p:xfrm>
          <a:off x="1245245" y="1373546"/>
          <a:ext cx="9315450" cy="5400675"/>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64646633-8BAB-4A73-89B8-2B69725349EC}"/>
              </a:ext>
            </a:extLst>
          </p:cNvPr>
          <p:cNvSpPr txBox="1"/>
          <p:nvPr/>
        </p:nvSpPr>
        <p:spPr>
          <a:xfrm>
            <a:off x="2823583" y="6321409"/>
            <a:ext cx="1157715" cy="338554"/>
          </a:xfrm>
          <a:prstGeom prst="rect">
            <a:avLst/>
          </a:prstGeom>
          <a:noFill/>
        </p:spPr>
        <p:txBody>
          <a:bodyPr wrap="square" rtlCol="0">
            <a:spAutoFit/>
          </a:bodyPr>
          <a:lstStyle/>
          <a:p>
            <a:pPr algn="ctr"/>
            <a:r>
              <a:rPr lang="en-US" sz="1600" b="1" dirty="0"/>
              <a:t>Impella®</a:t>
            </a:r>
            <a:endParaRPr lang="en-US" sz="1350" b="1" dirty="0"/>
          </a:p>
        </p:txBody>
      </p:sp>
      <p:sp>
        <p:nvSpPr>
          <p:cNvPr id="17" name="TextBox 16">
            <a:extLst>
              <a:ext uri="{FF2B5EF4-FFF2-40B4-BE49-F238E27FC236}">
                <a16:creationId xmlns:a16="http://schemas.microsoft.com/office/drawing/2014/main" id="{2C9CFF50-54F3-45C4-A339-14EF6B1C47FB}"/>
              </a:ext>
            </a:extLst>
          </p:cNvPr>
          <p:cNvSpPr txBox="1"/>
          <p:nvPr/>
        </p:nvSpPr>
        <p:spPr>
          <a:xfrm>
            <a:off x="2257669" y="6321409"/>
            <a:ext cx="723901" cy="338554"/>
          </a:xfrm>
          <a:prstGeom prst="rect">
            <a:avLst/>
          </a:prstGeom>
          <a:noFill/>
        </p:spPr>
        <p:txBody>
          <a:bodyPr wrap="square" rtlCol="0">
            <a:spAutoFit/>
          </a:bodyPr>
          <a:lstStyle/>
          <a:p>
            <a:pPr algn="ctr"/>
            <a:r>
              <a:rPr lang="en-US" sz="1600" b="1" dirty="0"/>
              <a:t>IABP</a:t>
            </a:r>
            <a:endParaRPr lang="en-US" sz="1400" b="1" dirty="0"/>
          </a:p>
        </p:txBody>
      </p:sp>
      <p:cxnSp>
        <p:nvCxnSpPr>
          <p:cNvPr id="3" name="Straight Connector 2">
            <a:extLst>
              <a:ext uri="{FF2B5EF4-FFF2-40B4-BE49-F238E27FC236}">
                <a16:creationId xmlns:a16="http://schemas.microsoft.com/office/drawing/2014/main" id="{AD95003B-4866-4A28-B2F0-57859CEC32C2}"/>
              </a:ext>
            </a:extLst>
          </p:cNvPr>
          <p:cNvCxnSpPr>
            <a:cxnSpLocks/>
          </p:cNvCxnSpPr>
          <p:nvPr/>
        </p:nvCxnSpPr>
        <p:spPr>
          <a:xfrm>
            <a:off x="6155921" y="1373546"/>
            <a:ext cx="0" cy="4947863"/>
          </a:xfrm>
          <a:prstGeom prst="line">
            <a:avLst/>
          </a:prstGeom>
          <a:ln w="76200"/>
        </p:spPr>
        <p:style>
          <a:lnRef idx="2">
            <a:schemeClr val="dk1"/>
          </a:lnRef>
          <a:fillRef idx="0">
            <a:schemeClr val="dk1"/>
          </a:fillRef>
          <a:effectRef idx="1">
            <a:schemeClr val="dk1"/>
          </a:effectRef>
          <a:fontRef idx="minor">
            <a:schemeClr val="tx1"/>
          </a:fontRef>
        </p:style>
      </p:cxnSp>
      <p:sp>
        <p:nvSpPr>
          <p:cNvPr id="23" name="TextBox 22">
            <a:extLst>
              <a:ext uri="{FF2B5EF4-FFF2-40B4-BE49-F238E27FC236}">
                <a16:creationId xmlns:a16="http://schemas.microsoft.com/office/drawing/2014/main" id="{DE13E9F7-BD30-4277-B0E1-2459226A6D62}"/>
              </a:ext>
            </a:extLst>
          </p:cNvPr>
          <p:cNvSpPr txBox="1"/>
          <p:nvPr/>
        </p:nvSpPr>
        <p:spPr>
          <a:xfrm>
            <a:off x="2244387" y="1318469"/>
            <a:ext cx="3470756" cy="584775"/>
          </a:xfrm>
          <a:prstGeom prst="rect">
            <a:avLst/>
          </a:prstGeom>
          <a:noFill/>
        </p:spPr>
        <p:txBody>
          <a:bodyPr wrap="square" rtlCol="0">
            <a:spAutoFit/>
          </a:bodyPr>
          <a:lstStyle/>
          <a:p>
            <a:pPr algn="ctr"/>
            <a:r>
              <a:rPr lang="en-US" sz="1600" b="1" dirty="0"/>
              <a:t>MCS Placement Prior to or During PCI</a:t>
            </a:r>
          </a:p>
          <a:p>
            <a:pPr algn="ctr"/>
            <a:r>
              <a:rPr lang="en-US" sz="1600" b="1" dirty="0"/>
              <a:t>n=573 matched pairs</a:t>
            </a:r>
          </a:p>
        </p:txBody>
      </p:sp>
      <p:sp>
        <p:nvSpPr>
          <p:cNvPr id="22" name="TextBox 21">
            <a:extLst>
              <a:ext uri="{FF2B5EF4-FFF2-40B4-BE49-F238E27FC236}">
                <a16:creationId xmlns:a16="http://schemas.microsoft.com/office/drawing/2014/main" id="{904762C5-4EE7-4EA1-9171-734BE195C95A}"/>
              </a:ext>
            </a:extLst>
          </p:cNvPr>
          <p:cNvSpPr txBox="1"/>
          <p:nvPr/>
        </p:nvSpPr>
        <p:spPr>
          <a:xfrm>
            <a:off x="6741492" y="1318468"/>
            <a:ext cx="3008356" cy="584775"/>
          </a:xfrm>
          <a:prstGeom prst="rect">
            <a:avLst/>
          </a:prstGeom>
          <a:noFill/>
        </p:spPr>
        <p:txBody>
          <a:bodyPr wrap="square" rtlCol="0">
            <a:spAutoFit/>
          </a:bodyPr>
          <a:lstStyle/>
          <a:p>
            <a:pPr algn="ctr"/>
            <a:r>
              <a:rPr lang="en-US" sz="1600" b="1" dirty="0"/>
              <a:t>MCS Placement Post-PCI</a:t>
            </a:r>
          </a:p>
          <a:p>
            <a:pPr algn="ctr"/>
            <a:r>
              <a:rPr lang="en-US" sz="1600" b="1" dirty="0"/>
              <a:t>n=662 matched pairs</a:t>
            </a:r>
          </a:p>
        </p:txBody>
      </p:sp>
      <p:sp>
        <p:nvSpPr>
          <p:cNvPr id="24" name="TextBox 23">
            <a:extLst>
              <a:ext uri="{FF2B5EF4-FFF2-40B4-BE49-F238E27FC236}">
                <a16:creationId xmlns:a16="http://schemas.microsoft.com/office/drawing/2014/main" id="{7E1DD610-0BC8-442D-A36F-218FC53AF857}"/>
              </a:ext>
            </a:extLst>
          </p:cNvPr>
          <p:cNvSpPr txBox="1"/>
          <p:nvPr/>
        </p:nvSpPr>
        <p:spPr>
          <a:xfrm>
            <a:off x="1989826" y="5161288"/>
            <a:ext cx="2020699" cy="729430"/>
          </a:xfrm>
          <a:prstGeom prst="rect">
            <a:avLst/>
          </a:prstGeom>
          <a:solidFill>
            <a:schemeClr val="bg1"/>
          </a:solidFill>
        </p:spPr>
        <p:txBody>
          <a:bodyPr wrap="square" rtlCol="0">
            <a:spAutoFit/>
          </a:bodyPr>
          <a:lstStyle/>
          <a:p>
            <a:pPr algn="ctr"/>
            <a:r>
              <a:rPr lang="en-US" sz="1380" b="1" dirty="0"/>
              <a:t>Absolute Risk Difference  </a:t>
            </a:r>
          </a:p>
          <a:p>
            <a:pPr algn="ctr"/>
            <a:r>
              <a:rPr lang="en-US" sz="1380" b="1" dirty="0"/>
              <a:t>8.7 percentage points</a:t>
            </a:r>
          </a:p>
          <a:p>
            <a:pPr algn="ctr"/>
            <a:r>
              <a:rPr lang="en-US" sz="1380" b="1" dirty="0"/>
              <a:t>(95% CI 3.1 to 14.4)</a:t>
            </a:r>
          </a:p>
        </p:txBody>
      </p:sp>
      <p:sp>
        <p:nvSpPr>
          <p:cNvPr id="25" name="TextBox 24">
            <a:extLst>
              <a:ext uri="{FF2B5EF4-FFF2-40B4-BE49-F238E27FC236}">
                <a16:creationId xmlns:a16="http://schemas.microsoft.com/office/drawing/2014/main" id="{484EA75B-6ADD-4962-BA21-FA40050B6989}"/>
              </a:ext>
            </a:extLst>
          </p:cNvPr>
          <p:cNvSpPr txBox="1"/>
          <p:nvPr/>
        </p:nvSpPr>
        <p:spPr>
          <a:xfrm>
            <a:off x="4089992" y="5161288"/>
            <a:ext cx="2006007" cy="729430"/>
          </a:xfrm>
          <a:prstGeom prst="rect">
            <a:avLst/>
          </a:prstGeom>
          <a:solidFill>
            <a:schemeClr val="bg1"/>
          </a:solidFill>
        </p:spPr>
        <p:txBody>
          <a:bodyPr wrap="square" rtlCol="0">
            <a:spAutoFit/>
          </a:bodyPr>
          <a:lstStyle/>
          <a:p>
            <a:pPr algn="ctr"/>
            <a:r>
              <a:rPr lang="en-US" sz="1380" b="1" dirty="0"/>
              <a:t>Absolute Risk Difference  </a:t>
            </a:r>
          </a:p>
          <a:p>
            <a:pPr algn="ctr"/>
            <a:r>
              <a:rPr lang="en-US" sz="1380" b="1" dirty="0"/>
              <a:t>10.8  percentage points</a:t>
            </a:r>
          </a:p>
          <a:p>
            <a:pPr algn="ctr"/>
            <a:r>
              <a:rPr lang="en-US" sz="1380" b="1" dirty="0"/>
              <a:t>(95% CI 6.1 to 15.6)</a:t>
            </a:r>
          </a:p>
        </p:txBody>
      </p:sp>
      <p:sp>
        <p:nvSpPr>
          <p:cNvPr id="26" name="TextBox 25">
            <a:extLst>
              <a:ext uri="{FF2B5EF4-FFF2-40B4-BE49-F238E27FC236}">
                <a16:creationId xmlns:a16="http://schemas.microsoft.com/office/drawing/2014/main" id="{F737ED5B-04BE-4274-8C3F-79B834E64DAC}"/>
              </a:ext>
            </a:extLst>
          </p:cNvPr>
          <p:cNvSpPr txBox="1"/>
          <p:nvPr/>
        </p:nvSpPr>
        <p:spPr>
          <a:xfrm>
            <a:off x="6235389" y="5161288"/>
            <a:ext cx="1981672" cy="729430"/>
          </a:xfrm>
          <a:prstGeom prst="rect">
            <a:avLst/>
          </a:prstGeom>
          <a:solidFill>
            <a:schemeClr val="bg1"/>
          </a:solidFill>
        </p:spPr>
        <p:txBody>
          <a:bodyPr wrap="square" rtlCol="0">
            <a:spAutoFit/>
          </a:bodyPr>
          <a:lstStyle/>
          <a:p>
            <a:pPr algn="ctr"/>
            <a:r>
              <a:rPr lang="en-US" sz="1380" b="1" dirty="0"/>
              <a:t>Absolute Risk Difference  </a:t>
            </a:r>
          </a:p>
          <a:p>
            <a:pPr algn="ctr"/>
            <a:r>
              <a:rPr lang="en-US" sz="1380" b="1" dirty="0"/>
              <a:t>11.8 percentage points</a:t>
            </a:r>
          </a:p>
          <a:p>
            <a:pPr algn="ctr"/>
            <a:r>
              <a:rPr lang="en-US" sz="1380" b="1" dirty="0"/>
              <a:t>(95% CI 6.6 to 17.0)</a:t>
            </a:r>
          </a:p>
        </p:txBody>
      </p:sp>
      <p:sp>
        <p:nvSpPr>
          <p:cNvPr id="27" name="TextBox 26">
            <a:extLst>
              <a:ext uri="{FF2B5EF4-FFF2-40B4-BE49-F238E27FC236}">
                <a16:creationId xmlns:a16="http://schemas.microsoft.com/office/drawing/2014/main" id="{F647B57E-4D7F-4D1A-88B9-7526045B5F19}"/>
              </a:ext>
            </a:extLst>
          </p:cNvPr>
          <p:cNvSpPr txBox="1"/>
          <p:nvPr/>
        </p:nvSpPr>
        <p:spPr>
          <a:xfrm>
            <a:off x="8276984" y="5161288"/>
            <a:ext cx="2036862" cy="729430"/>
          </a:xfrm>
          <a:prstGeom prst="rect">
            <a:avLst/>
          </a:prstGeom>
          <a:solidFill>
            <a:schemeClr val="bg1"/>
          </a:solidFill>
        </p:spPr>
        <p:txBody>
          <a:bodyPr wrap="square" rtlCol="0">
            <a:spAutoFit/>
          </a:bodyPr>
          <a:lstStyle/>
          <a:p>
            <a:pPr algn="ctr"/>
            <a:r>
              <a:rPr lang="en-US" sz="1380" b="1" dirty="0"/>
              <a:t>Absolute Risk Difference  </a:t>
            </a:r>
          </a:p>
          <a:p>
            <a:pPr algn="ctr"/>
            <a:r>
              <a:rPr lang="en-US" sz="1380" b="1" dirty="0"/>
              <a:t>18.7 percentage points</a:t>
            </a:r>
          </a:p>
          <a:p>
            <a:pPr algn="ctr"/>
            <a:r>
              <a:rPr lang="en-US" sz="1380" b="1" dirty="0"/>
              <a:t>(95% CI 14.2 to 23.3)</a:t>
            </a:r>
          </a:p>
        </p:txBody>
      </p:sp>
      <p:sp>
        <p:nvSpPr>
          <p:cNvPr id="28" name="TextBox 27">
            <a:extLst>
              <a:ext uri="{FF2B5EF4-FFF2-40B4-BE49-F238E27FC236}">
                <a16:creationId xmlns:a16="http://schemas.microsoft.com/office/drawing/2014/main" id="{D6270049-45C4-4F8C-BF68-7393E9029D06}"/>
              </a:ext>
            </a:extLst>
          </p:cNvPr>
          <p:cNvSpPr txBox="1"/>
          <p:nvPr/>
        </p:nvSpPr>
        <p:spPr>
          <a:xfrm>
            <a:off x="5061103" y="6321409"/>
            <a:ext cx="943999" cy="338554"/>
          </a:xfrm>
          <a:prstGeom prst="rect">
            <a:avLst/>
          </a:prstGeom>
          <a:noFill/>
        </p:spPr>
        <p:txBody>
          <a:bodyPr wrap="square" rtlCol="0">
            <a:spAutoFit/>
          </a:bodyPr>
          <a:lstStyle/>
          <a:p>
            <a:pPr algn="ctr"/>
            <a:r>
              <a:rPr lang="en-US" sz="1600" b="1" dirty="0"/>
              <a:t>Impella®</a:t>
            </a:r>
            <a:endParaRPr lang="en-US" sz="1350" b="1" dirty="0"/>
          </a:p>
        </p:txBody>
      </p:sp>
      <p:sp>
        <p:nvSpPr>
          <p:cNvPr id="31" name="TextBox 30">
            <a:extLst>
              <a:ext uri="{FF2B5EF4-FFF2-40B4-BE49-F238E27FC236}">
                <a16:creationId xmlns:a16="http://schemas.microsoft.com/office/drawing/2014/main" id="{2B82489E-6F6F-4726-8F18-A72E6838D6AB}"/>
              </a:ext>
            </a:extLst>
          </p:cNvPr>
          <p:cNvSpPr txBox="1"/>
          <p:nvPr/>
        </p:nvSpPr>
        <p:spPr>
          <a:xfrm>
            <a:off x="4335808" y="6321409"/>
            <a:ext cx="723901" cy="338554"/>
          </a:xfrm>
          <a:prstGeom prst="rect">
            <a:avLst/>
          </a:prstGeom>
          <a:noFill/>
        </p:spPr>
        <p:txBody>
          <a:bodyPr wrap="square" rtlCol="0">
            <a:spAutoFit/>
          </a:bodyPr>
          <a:lstStyle/>
          <a:p>
            <a:pPr algn="ctr"/>
            <a:r>
              <a:rPr lang="en-US" sz="1600" b="1" dirty="0"/>
              <a:t>IABP</a:t>
            </a:r>
            <a:endParaRPr lang="en-US" sz="1350" b="1" dirty="0"/>
          </a:p>
        </p:txBody>
      </p:sp>
      <p:sp>
        <p:nvSpPr>
          <p:cNvPr id="32" name="TextBox 31">
            <a:extLst>
              <a:ext uri="{FF2B5EF4-FFF2-40B4-BE49-F238E27FC236}">
                <a16:creationId xmlns:a16="http://schemas.microsoft.com/office/drawing/2014/main" id="{5AA2661E-D3A5-48B8-9FA6-8667FD00060E}"/>
              </a:ext>
            </a:extLst>
          </p:cNvPr>
          <p:cNvSpPr txBox="1"/>
          <p:nvPr/>
        </p:nvSpPr>
        <p:spPr>
          <a:xfrm>
            <a:off x="7055716" y="6321409"/>
            <a:ext cx="1094781" cy="338554"/>
          </a:xfrm>
          <a:prstGeom prst="rect">
            <a:avLst/>
          </a:prstGeom>
          <a:noFill/>
        </p:spPr>
        <p:txBody>
          <a:bodyPr wrap="square" rtlCol="0">
            <a:spAutoFit/>
          </a:bodyPr>
          <a:lstStyle/>
          <a:p>
            <a:pPr algn="ctr"/>
            <a:r>
              <a:rPr lang="en-US" sz="1600" b="1" dirty="0"/>
              <a:t>Impella®</a:t>
            </a:r>
            <a:endParaRPr lang="en-US" sz="1350" b="1" dirty="0"/>
          </a:p>
        </p:txBody>
      </p:sp>
      <p:sp>
        <p:nvSpPr>
          <p:cNvPr id="33" name="TextBox 32">
            <a:extLst>
              <a:ext uri="{FF2B5EF4-FFF2-40B4-BE49-F238E27FC236}">
                <a16:creationId xmlns:a16="http://schemas.microsoft.com/office/drawing/2014/main" id="{1A33A10B-377A-4414-A185-5682C258698A}"/>
              </a:ext>
            </a:extLst>
          </p:cNvPr>
          <p:cNvSpPr txBox="1"/>
          <p:nvPr/>
        </p:nvSpPr>
        <p:spPr>
          <a:xfrm>
            <a:off x="6428920" y="6321409"/>
            <a:ext cx="723901" cy="338554"/>
          </a:xfrm>
          <a:prstGeom prst="rect">
            <a:avLst/>
          </a:prstGeom>
          <a:noFill/>
        </p:spPr>
        <p:txBody>
          <a:bodyPr wrap="square" rtlCol="0">
            <a:spAutoFit/>
          </a:bodyPr>
          <a:lstStyle/>
          <a:p>
            <a:pPr algn="ctr"/>
            <a:r>
              <a:rPr lang="en-US" sz="1600" b="1" dirty="0"/>
              <a:t>IABP</a:t>
            </a:r>
            <a:endParaRPr lang="en-US" sz="1350" b="1" dirty="0"/>
          </a:p>
        </p:txBody>
      </p:sp>
      <p:sp>
        <p:nvSpPr>
          <p:cNvPr id="34" name="TextBox 33">
            <a:extLst>
              <a:ext uri="{FF2B5EF4-FFF2-40B4-BE49-F238E27FC236}">
                <a16:creationId xmlns:a16="http://schemas.microsoft.com/office/drawing/2014/main" id="{F2E05C91-48A2-464C-9969-9C4D74AF7A0B}"/>
              </a:ext>
            </a:extLst>
          </p:cNvPr>
          <p:cNvSpPr txBox="1"/>
          <p:nvPr/>
        </p:nvSpPr>
        <p:spPr>
          <a:xfrm>
            <a:off x="9183741" y="6321409"/>
            <a:ext cx="1012223" cy="338554"/>
          </a:xfrm>
          <a:prstGeom prst="rect">
            <a:avLst/>
          </a:prstGeom>
          <a:noFill/>
        </p:spPr>
        <p:txBody>
          <a:bodyPr wrap="square" rtlCol="0">
            <a:spAutoFit/>
          </a:bodyPr>
          <a:lstStyle/>
          <a:p>
            <a:pPr algn="ctr"/>
            <a:r>
              <a:rPr lang="en-US" sz="1600" b="1" dirty="0"/>
              <a:t>Impella®</a:t>
            </a:r>
            <a:endParaRPr lang="en-US" sz="1350" b="1" dirty="0"/>
          </a:p>
        </p:txBody>
      </p:sp>
      <p:sp>
        <p:nvSpPr>
          <p:cNvPr id="35" name="TextBox 34">
            <a:extLst>
              <a:ext uri="{FF2B5EF4-FFF2-40B4-BE49-F238E27FC236}">
                <a16:creationId xmlns:a16="http://schemas.microsoft.com/office/drawing/2014/main" id="{0242D2DE-1334-44ED-9ADD-FAF0E3003095}"/>
              </a:ext>
            </a:extLst>
          </p:cNvPr>
          <p:cNvSpPr txBox="1"/>
          <p:nvPr/>
        </p:nvSpPr>
        <p:spPr>
          <a:xfrm>
            <a:off x="8524577" y="6321409"/>
            <a:ext cx="723901" cy="338554"/>
          </a:xfrm>
          <a:prstGeom prst="rect">
            <a:avLst/>
          </a:prstGeom>
          <a:noFill/>
        </p:spPr>
        <p:txBody>
          <a:bodyPr wrap="square" rtlCol="0">
            <a:spAutoFit/>
          </a:bodyPr>
          <a:lstStyle/>
          <a:p>
            <a:pPr algn="ctr"/>
            <a:r>
              <a:rPr lang="en-US" sz="1600" b="1" dirty="0"/>
              <a:t>IABP</a:t>
            </a:r>
            <a:endParaRPr lang="en-US" sz="1350" b="1" dirty="0"/>
          </a:p>
        </p:txBody>
      </p:sp>
      <p:sp>
        <p:nvSpPr>
          <p:cNvPr id="19" name="TextBox 18">
            <a:extLst>
              <a:ext uri="{FF2B5EF4-FFF2-40B4-BE49-F238E27FC236}">
                <a16:creationId xmlns:a16="http://schemas.microsoft.com/office/drawing/2014/main" id="{C059D3CB-F259-4C81-BBD3-2276B7E975AC}"/>
              </a:ext>
            </a:extLst>
          </p:cNvPr>
          <p:cNvSpPr txBox="1"/>
          <p:nvPr/>
        </p:nvSpPr>
        <p:spPr>
          <a:xfrm>
            <a:off x="2568019" y="1836003"/>
            <a:ext cx="1019959" cy="400110"/>
          </a:xfrm>
          <a:prstGeom prst="rect">
            <a:avLst/>
          </a:prstGeom>
          <a:noFill/>
        </p:spPr>
        <p:txBody>
          <a:bodyPr wrap="square" rtlCol="0">
            <a:spAutoFit/>
          </a:bodyPr>
          <a:lstStyle/>
          <a:p>
            <a:r>
              <a:rPr lang="en-US" sz="2000" b="1" dirty="0"/>
              <a:t>Death</a:t>
            </a:r>
          </a:p>
        </p:txBody>
      </p:sp>
      <p:sp>
        <p:nvSpPr>
          <p:cNvPr id="20" name="TextBox 19">
            <a:extLst>
              <a:ext uri="{FF2B5EF4-FFF2-40B4-BE49-F238E27FC236}">
                <a16:creationId xmlns:a16="http://schemas.microsoft.com/office/drawing/2014/main" id="{A28BCCF3-B675-41F0-890D-86F5E9E66FC6}"/>
              </a:ext>
            </a:extLst>
          </p:cNvPr>
          <p:cNvSpPr txBox="1"/>
          <p:nvPr/>
        </p:nvSpPr>
        <p:spPr>
          <a:xfrm>
            <a:off x="4282441" y="1834883"/>
            <a:ext cx="1829767" cy="400110"/>
          </a:xfrm>
          <a:prstGeom prst="rect">
            <a:avLst/>
          </a:prstGeom>
          <a:noFill/>
        </p:spPr>
        <p:txBody>
          <a:bodyPr wrap="square" rtlCol="0">
            <a:spAutoFit/>
          </a:bodyPr>
          <a:lstStyle/>
          <a:p>
            <a:r>
              <a:rPr lang="en-US" sz="2000" b="1" dirty="0"/>
              <a:t>Major Bleeding</a:t>
            </a:r>
          </a:p>
        </p:txBody>
      </p:sp>
      <p:sp>
        <p:nvSpPr>
          <p:cNvPr id="30" name="TextBox 29">
            <a:extLst>
              <a:ext uri="{FF2B5EF4-FFF2-40B4-BE49-F238E27FC236}">
                <a16:creationId xmlns:a16="http://schemas.microsoft.com/office/drawing/2014/main" id="{0B510087-BCB4-40FE-B883-E3114EA9024E}"/>
              </a:ext>
            </a:extLst>
          </p:cNvPr>
          <p:cNvSpPr txBox="1"/>
          <p:nvPr/>
        </p:nvSpPr>
        <p:spPr>
          <a:xfrm>
            <a:off x="6772981" y="1836003"/>
            <a:ext cx="863234" cy="400110"/>
          </a:xfrm>
          <a:prstGeom prst="rect">
            <a:avLst/>
          </a:prstGeom>
          <a:noFill/>
        </p:spPr>
        <p:txBody>
          <a:bodyPr wrap="square" rtlCol="0">
            <a:spAutoFit/>
          </a:bodyPr>
          <a:lstStyle/>
          <a:p>
            <a:r>
              <a:rPr lang="en-US" sz="2000" b="1" dirty="0"/>
              <a:t>Death</a:t>
            </a:r>
          </a:p>
        </p:txBody>
      </p:sp>
      <p:sp>
        <p:nvSpPr>
          <p:cNvPr id="36" name="TextBox 35">
            <a:extLst>
              <a:ext uri="{FF2B5EF4-FFF2-40B4-BE49-F238E27FC236}">
                <a16:creationId xmlns:a16="http://schemas.microsoft.com/office/drawing/2014/main" id="{3B1DE272-AE2B-4424-B55A-C8FC9C4CB248}"/>
              </a:ext>
            </a:extLst>
          </p:cNvPr>
          <p:cNvSpPr txBox="1"/>
          <p:nvPr/>
        </p:nvSpPr>
        <p:spPr>
          <a:xfrm>
            <a:off x="8458218" y="1834883"/>
            <a:ext cx="1829767" cy="400110"/>
          </a:xfrm>
          <a:prstGeom prst="rect">
            <a:avLst/>
          </a:prstGeom>
          <a:noFill/>
        </p:spPr>
        <p:txBody>
          <a:bodyPr wrap="square" rtlCol="0">
            <a:spAutoFit/>
          </a:bodyPr>
          <a:lstStyle/>
          <a:p>
            <a:r>
              <a:rPr lang="en-US" sz="2000" b="1" dirty="0"/>
              <a:t>Major Bleeding</a:t>
            </a:r>
          </a:p>
        </p:txBody>
      </p:sp>
    </p:spTree>
    <p:custDataLst>
      <p:tags r:id="rId1"/>
    </p:custDataLst>
    <p:extLst>
      <p:ext uri="{BB962C8B-B14F-4D97-AF65-F5344CB8AC3E}">
        <p14:creationId xmlns:p14="http://schemas.microsoft.com/office/powerpoint/2010/main" val="3749911190"/>
      </p:ext>
    </p:extLst>
  </p:cSld>
  <p:clrMapOvr>
    <a:masterClrMapping/>
  </p:clrMapOvr>
  <mc:AlternateContent xmlns:mc="http://schemas.openxmlformats.org/markup-compatibility/2006" xmlns:p14="http://schemas.microsoft.com/office/powerpoint/2010/main">
    <mc:Choice Requires="p14">
      <p:transition spd="slow" p14:dur="2000" advTm="19390"/>
    </mc:Choice>
    <mc:Fallback xmlns="">
      <p:transition spd="slow" advTm="193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graphicEl>
                                              <a:chart seriesIdx="0" categoryIdx="-4" bldStep="series"/>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graphicEl>
                                              <a:chart seriesIdx="1" categoryIdx="-4" bldStep="series"/>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Chart bld="series" animBg="0"/>
        </p:bldSub>
      </p:bldGraphic>
      <p:bldP spid="24" grpId="0" animBg="1"/>
      <p:bldP spid="25" grpId="0" animBg="1"/>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6B65A59-6F45-4083-83DC-2555EB91666A}"/>
              </a:ext>
            </a:extLst>
          </p:cNvPr>
          <p:cNvSpPr>
            <a:spLocks noGrp="1"/>
          </p:cNvSpPr>
          <p:nvPr>
            <p:ph type="title"/>
          </p:nvPr>
        </p:nvSpPr>
        <p:spPr>
          <a:xfrm>
            <a:off x="1981200" y="0"/>
            <a:ext cx="8229600" cy="1143000"/>
          </a:xfrm>
        </p:spPr>
        <p:txBody>
          <a:bodyPr/>
          <a:lstStyle/>
          <a:p>
            <a:r>
              <a:rPr lang="en-US" altLang="en-US" b="1" dirty="0">
                <a:solidFill>
                  <a:schemeClr val="accent1">
                    <a:lumMod val="50000"/>
                  </a:schemeClr>
                </a:solidFill>
              </a:rPr>
              <a:t>Limitations</a:t>
            </a:r>
          </a:p>
        </p:txBody>
      </p:sp>
      <p:sp>
        <p:nvSpPr>
          <p:cNvPr id="3" name="Content Placeholder 2">
            <a:extLst>
              <a:ext uri="{FF2B5EF4-FFF2-40B4-BE49-F238E27FC236}">
                <a16:creationId xmlns:a16="http://schemas.microsoft.com/office/drawing/2014/main" id="{FB1EFA01-D57E-4520-8E88-1491CFD90C57}"/>
              </a:ext>
            </a:extLst>
          </p:cNvPr>
          <p:cNvSpPr>
            <a:spLocks noGrp="1"/>
          </p:cNvSpPr>
          <p:nvPr>
            <p:ph idx="1"/>
          </p:nvPr>
        </p:nvSpPr>
        <p:spPr>
          <a:xfrm>
            <a:off x="0" y="1173316"/>
            <a:ext cx="12192000" cy="4708525"/>
          </a:xfrm>
        </p:spPr>
        <p:txBody>
          <a:bodyPr>
            <a:noAutofit/>
          </a:bodyPr>
          <a:lstStyle/>
          <a:p>
            <a:pPr>
              <a:buFont typeface="Arial" panose="020B0604020202020204" pitchFamily="34" charset="0"/>
              <a:buChar char="•"/>
              <a:defRPr/>
            </a:pPr>
            <a:r>
              <a:rPr lang="en-US" b="1" dirty="0">
                <a:solidFill>
                  <a:schemeClr val="accent1">
                    <a:lumMod val="50000"/>
                  </a:schemeClr>
                </a:solidFill>
              </a:rPr>
              <a:t>Residual confounding</a:t>
            </a:r>
          </a:p>
          <a:p>
            <a:pPr lvl="1">
              <a:buFont typeface="Wingdings" panose="05000000000000000000" pitchFamily="2" charset="2"/>
              <a:buChar char="§"/>
              <a:defRPr/>
            </a:pPr>
            <a:r>
              <a:rPr lang="en-US" b="1" dirty="0"/>
              <a:t>Robust propensity match: standardized difference &lt;0.10 for all 75 variables.</a:t>
            </a:r>
            <a:endParaRPr lang="en-US" b="1" dirty="0">
              <a:highlight>
                <a:srgbClr val="FFFF00"/>
              </a:highlight>
            </a:endParaRPr>
          </a:p>
          <a:p>
            <a:pPr lvl="1">
              <a:buFont typeface="Wingdings" panose="05000000000000000000" pitchFamily="2" charset="2"/>
              <a:buChar char="§"/>
              <a:defRPr/>
            </a:pPr>
            <a:r>
              <a:rPr lang="en-US" b="1" dirty="0"/>
              <a:t>95% of patients treated with Impella</a:t>
            </a:r>
            <a:r>
              <a:rPr lang="en-US" altLang="en-US" b="1" dirty="0"/>
              <a:t>®-only were successfully matched</a:t>
            </a:r>
            <a:r>
              <a:rPr lang="en-US" b="1" dirty="0"/>
              <a:t>.</a:t>
            </a:r>
          </a:p>
          <a:p>
            <a:pPr lvl="1">
              <a:buFont typeface="Wingdings" panose="05000000000000000000" pitchFamily="2" charset="2"/>
              <a:buChar char="§"/>
              <a:defRPr/>
            </a:pPr>
            <a:r>
              <a:rPr lang="en-US" b="1" dirty="0"/>
              <a:t>Results consistent across multiple sensitivity analyses (timing of device placement; hospitals using both IABP and Impella®; excluding transfers) </a:t>
            </a:r>
          </a:p>
          <a:p>
            <a:pPr>
              <a:buFont typeface="Arial" panose="020B0604020202020204" pitchFamily="34" charset="0"/>
              <a:buChar char="•"/>
              <a:defRPr/>
            </a:pPr>
            <a:r>
              <a:rPr lang="en-US" b="1" dirty="0"/>
              <a:t>Clinical severity of AMI-CS patients in NCDR®</a:t>
            </a:r>
          </a:p>
          <a:p>
            <a:pPr lvl="1">
              <a:buFont typeface="Wingdings" panose="05000000000000000000" pitchFamily="2" charset="2"/>
              <a:buChar char="§"/>
              <a:defRPr/>
            </a:pPr>
            <a:r>
              <a:rPr lang="en-US" b="1" dirty="0"/>
              <a:t>Registry definition similar to trials.</a:t>
            </a:r>
          </a:p>
          <a:p>
            <a:pPr lvl="1">
              <a:buFont typeface="Wingdings" panose="05000000000000000000" pitchFamily="2" charset="2"/>
              <a:buChar char="§"/>
              <a:defRPr/>
            </a:pPr>
            <a:r>
              <a:rPr lang="en-US" b="1" dirty="0"/>
              <a:t>High event rate consistent with contemporary clinical trials and registries.</a:t>
            </a:r>
          </a:p>
          <a:p>
            <a:pPr>
              <a:buFont typeface="Arial" panose="020B0604020202020204" pitchFamily="34" charset="0"/>
              <a:buChar char="•"/>
              <a:defRPr/>
            </a:pPr>
            <a:r>
              <a:rPr lang="en-US" b="1" dirty="0">
                <a:solidFill>
                  <a:schemeClr val="accent1">
                    <a:lumMod val="50000"/>
                  </a:schemeClr>
                </a:solidFill>
              </a:rPr>
              <a:t>Inability to distinguish different types of </a:t>
            </a:r>
            <a:r>
              <a:rPr lang="en-US" b="1" dirty="0" err="1">
                <a:solidFill>
                  <a:schemeClr val="accent1">
                    <a:lumMod val="50000"/>
                  </a:schemeClr>
                </a:solidFill>
              </a:rPr>
              <a:t>Impella</a:t>
            </a:r>
            <a:r>
              <a:rPr lang="en-US" altLang="en-US" b="1" dirty="0"/>
              <a:t>®</a:t>
            </a:r>
            <a:r>
              <a:rPr lang="en-US" b="1" dirty="0">
                <a:solidFill>
                  <a:schemeClr val="accent1">
                    <a:lumMod val="50000"/>
                  </a:schemeClr>
                </a:solidFill>
              </a:rPr>
              <a:t> devices.</a:t>
            </a:r>
          </a:p>
          <a:p>
            <a:pPr lvl="1">
              <a:buFont typeface="Wingdings" panose="05000000000000000000" pitchFamily="2" charset="2"/>
              <a:buChar char="§"/>
              <a:defRPr/>
            </a:pPr>
            <a:r>
              <a:rPr lang="en-US" b="1" dirty="0"/>
              <a:t>Results primarily pertain to Impella</a:t>
            </a:r>
            <a:r>
              <a:rPr lang="en-US" altLang="en-US" b="1" dirty="0"/>
              <a:t>®</a:t>
            </a:r>
            <a:r>
              <a:rPr lang="en-US" b="1" dirty="0"/>
              <a:t> 2.5 and CP because 5.0 requires surgical cutdown, and patients receiving multiple devices were excluded.</a:t>
            </a:r>
          </a:p>
        </p:txBody>
      </p:sp>
    </p:spTree>
    <p:custDataLst>
      <p:tags r:id="rId1"/>
    </p:custDataLst>
    <p:extLst>
      <p:ext uri="{BB962C8B-B14F-4D97-AF65-F5344CB8AC3E}">
        <p14:creationId xmlns:p14="http://schemas.microsoft.com/office/powerpoint/2010/main" val="1874418510"/>
      </p:ext>
    </p:extLst>
  </p:cSld>
  <p:clrMapOvr>
    <a:masterClrMapping/>
  </p:clrMapOvr>
  <mc:AlternateContent xmlns:mc="http://schemas.openxmlformats.org/markup-compatibility/2006" xmlns:p14="http://schemas.microsoft.com/office/powerpoint/2010/main">
    <mc:Choice Requires="p14">
      <p:transition spd="slow" p14:dur="2000" advTm="67656"/>
    </mc:Choice>
    <mc:Fallback xmlns="">
      <p:transition spd="slow" advTm="676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2BC06-3B45-4158-8EB0-610786E0D639}"/>
              </a:ext>
            </a:extLst>
          </p:cNvPr>
          <p:cNvSpPr>
            <a:spLocks noGrp="1"/>
          </p:cNvSpPr>
          <p:nvPr>
            <p:ph type="title"/>
          </p:nvPr>
        </p:nvSpPr>
        <p:spPr>
          <a:xfrm>
            <a:off x="609600" y="10898"/>
            <a:ext cx="10972800" cy="1143000"/>
          </a:xfrm>
        </p:spPr>
        <p:txBody>
          <a:bodyPr/>
          <a:lstStyle/>
          <a:p>
            <a:r>
              <a:rPr lang="en-US" b="1" dirty="0"/>
              <a:t>Conclusions</a:t>
            </a:r>
          </a:p>
        </p:txBody>
      </p:sp>
      <p:sp>
        <p:nvSpPr>
          <p:cNvPr id="3" name="Content Placeholder 2">
            <a:extLst>
              <a:ext uri="{FF2B5EF4-FFF2-40B4-BE49-F238E27FC236}">
                <a16:creationId xmlns:a16="http://schemas.microsoft.com/office/drawing/2014/main" id="{89D07805-BE16-4BE8-B9FD-3E1EA18843DA}"/>
              </a:ext>
            </a:extLst>
          </p:cNvPr>
          <p:cNvSpPr>
            <a:spLocks noGrp="1"/>
          </p:cNvSpPr>
          <p:nvPr>
            <p:ph idx="1"/>
          </p:nvPr>
        </p:nvSpPr>
        <p:spPr>
          <a:xfrm>
            <a:off x="189781" y="1174710"/>
            <a:ext cx="12002220" cy="5492790"/>
          </a:xfrm>
        </p:spPr>
        <p:txBody>
          <a:bodyPr>
            <a:noAutofit/>
          </a:bodyPr>
          <a:lstStyle/>
          <a:p>
            <a:pPr marL="0" indent="0">
              <a:buNone/>
            </a:pPr>
            <a:r>
              <a:rPr lang="en-US" b="1" dirty="0"/>
              <a:t>This large, national, real-world study of patients with AMI-CS undergoing PCI demonstrates:</a:t>
            </a:r>
          </a:p>
          <a:p>
            <a:pPr lvl="1"/>
            <a:r>
              <a:rPr lang="en-US" b="1" dirty="0"/>
              <a:t>A significant 2.5-fold increase in the utilization of </a:t>
            </a:r>
            <a:r>
              <a:rPr lang="en-US" b="1" dirty="0" err="1"/>
              <a:t>Impella</a:t>
            </a:r>
            <a:r>
              <a:rPr lang="en-US" altLang="en-US" b="1" dirty="0"/>
              <a:t>®</a:t>
            </a:r>
            <a:r>
              <a:rPr lang="en-US" b="1" dirty="0"/>
              <a:t> devices.</a:t>
            </a:r>
          </a:p>
          <a:p>
            <a:pPr lvl="1"/>
            <a:r>
              <a:rPr lang="en-US" b="1" dirty="0"/>
              <a:t>Impella</a:t>
            </a:r>
            <a:r>
              <a:rPr lang="en-US" altLang="en-US" b="1" dirty="0"/>
              <a:t>®</a:t>
            </a:r>
            <a:r>
              <a:rPr lang="en-US" b="1" dirty="0"/>
              <a:t> was associated with significantly higher rates of </a:t>
            </a:r>
            <a:r>
              <a:rPr lang="en-US" b="1"/>
              <a:t>in-hospital death </a:t>
            </a:r>
            <a:r>
              <a:rPr lang="en-US" b="1" dirty="0"/>
              <a:t>and bleeding compared to IABP.</a:t>
            </a:r>
          </a:p>
          <a:p>
            <a:r>
              <a:rPr lang="en-US" b="1" dirty="0"/>
              <a:t>These data provide important insights into the performance of MCS devices in routine clinical practice, and outcomes in RCT settings may differ.</a:t>
            </a:r>
          </a:p>
          <a:p>
            <a:r>
              <a:rPr lang="en-US" b="1" dirty="0"/>
              <a:t>Better evidence and guidance are needed regarding the optimal management of patients with AMI-CS as well as the role of MCS devices in general, and Impella</a:t>
            </a:r>
            <a:r>
              <a:rPr lang="en-US" altLang="en-US" b="1" dirty="0"/>
              <a:t>®</a:t>
            </a:r>
            <a:r>
              <a:rPr lang="en-US" b="1" dirty="0"/>
              <a:t> in particular.</a:t>
            </a:r>
          </a:p>
        </p:txBody>
      </p:sp>
    </p:spTree>
    <p:custDataLst>
      <p:tags r:id="rId1"/>
    </p:custDataLst>
    <p:extLst>
      <p:ext uri="{BB962C8B-B14F-4D97-AF65-F5344CB8AC3E}">
        <p14:creationId xmlns:p14="http://schemas.microsoft.com/office/powerpoint/2010/main" val="50690902"/>
      </p:ext>
    </p:extLst>
  </p:cSld>
  <p:clrMapOvr>
    <a:masterClrMapping/>
  </p:clrMapOvr>
  <mc:AlternateContent xmlns:mc="http://schemas.openxmlformats.org/markup-compatibility/2006" xmlns:p14="http://schemas.microsoft.com/office/powerpoint/2010/main">
    <mc:Choice Requires="p14">
      <p:transition spd="slow" p14:dur="2000" advTm="44492"/>
    </mc:Choice>
    <mc:Fallback xmlns="">
      <p:transition spd="slow" advTm="444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6B65A59-6F45-4083-83DC-2555EB91666A}"/>
              </a:ext>
            </a:extLst>
          </p:cNvPr>
          <p:cNvSpPr>
            <a:spLocks noGrp="1"/>
          </p:cNvSpPr>
          <p:nvPr>
            <p:ph type="title"/>
          </p:nvPr>
        </p:nvSpPr>
        <p:spPr>
          <a:xfrm>
            <a:off x="1981200" y="0"/>
            <a:ext cx="8229600" cy="1143000"/>
          </a:xfrm>
        </p:spPr>
        <p:txBody>
          <a:bodyPr/>
          <a:lstStyle/>
          <a:p>
            <a:r>
              <a:rPr lang="en-US" altLang="en-US" b="1" dirty="0"/>
              <a:t>Funding Support</a:t>
            </a:r>
          </a:p>
        </p:txBody>
      </p:sp>
      <p:sp>
        <p:nvSpPr>
          <p:cNvPr id="3" name="Content Placeholder 2">
            <a:extLst>
              <a:ext uri="{FF2B5EF4-FFF2-40B4-BE49-F238E27FC236}">
                <a16:creationId xmlns:a16="http://schemas.microsoft.com/office/drawing/2014/main" id="{FB1EFA01-D57E-4520-8E88-1491CFD90C57}"/>
              </a:ext>
            </a:extLst>
          </p:cNvPr>
          <p:cNvSpPr>
            <a:spLocks noGrp="1"/>
          </p:cNvSpPr>
          <p:nvPr>
            <p:ph idx="1"/>
          </p:nvPr>
        </p:nvSpPr>
        <p:spPr>
          <a:xfrm>
            <a:off x="256673" y="1565051"/>
            <a:ext cx="11758863" cy="5292949"/>
          </a:xfrm>
        </p:spPr>
        <p:txBody>
          <a:bodyPr>
            <a:noAutofit/>
          </a:bodyPr>
          <a:lstStyle/>
          <a:p>
            <a:pPr marL="91440" lvl="1" indent="0">
              <a:spcBef>
                <a:spcPts val="0"/>
              </a:spcBef>
              <a:buNone/>
              <a:defRPr/>
            </a:pPr>
            <a:r>
              <a:rPr lang="en-US" b="1" dirty="0"/>
              <a:t>This work was supported in part by a Center of Excellence in Regulatory Science and Innovation (CERSI) grant to Yale University and Mayo Clinic from the US Food &amp; Drug Administration (U01FD005938). Its contents are solely the responsibility of the authors and do not represent the official views of the Department of Heath and Human Services or the US Food and Drug Administration.</a:t>
            </a:r>
          </a:p>
          <a:p>
            <a:pPr marL="91440" lvl="1" indent="0">
              <a:spcBef>
                <a:spcPts val="0"/>
              </a:spcBef>
              <a:buNone/>
              <a:defRPr/>
            </a:pPr>
            <a:endParaRPr lang="en-US" sz="1500" b="1" dirty="0"/>
          </a:p>
          <a:p>
            <a:pPr marL="91440" lvl="1" indent="0">
              <a:buNone/>
              <a:defRPr/>
            </a:pPr>
            <a:r>
              <a:rPr lang="en-US" b="1" dirty="0"/>
              <a:t>This research was supported by the American College of Cardiology’s National Cardiovascular Data Registry (NCDR). The views expressed in this presentation represent those of the author(s) and do not necessarily represent the official views of the NCDR or its associated professional societies identified at CVQuality.ACC.org/NCDR</a:t>
            </a:r>
          </a:p>
        </p:txBody>
      </p:sp>
    </p:spTree>
    <p:extLst>
      <p:ext uri="{BB962C8B-B14F-4D97-AF65-F5344CB8AC3E}">
        <p14:creationId xmlns:p14="http://schemas.microsoft.com/office/powerpoint/2010/main" val="1582863853"/>
      </p:ext>
    </p:extLst>
  </p:cSld>
  <p:clrMapOvr>
    <a:masterClrMapping/>
  </p:clrMapOvr>
  <mc:AlternateContent xmlns:mc="http://schemas.openxmlformats.org/markup-compatibility/2006" xmlns:p14="http://schemas.microsoft.com/office/powerpoint/2010/main">
    <mc:Choice Requires="p14">
      <p:transition spd="slow" p14:dur="2000" advTm="16845"/>
    </mc:Choice>
    <mc:Fallback xmlns="">
      <p:transition spd="slow" advTm="1684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6B65A59-6F45-4083-83DC-2555EB91666A}"/>
              </a:ext>
            </a:extLst>
          </p:cNvPr>
          <p:cNvSpPr>
            <a:spLocks noGrp="1"/>
          </p:cNvSpPr>
          <p:nvPr>
            <p:ph type="title"/>
          </p:nvPr>
        </p:nvSpPr>
        <p:spPr>
          <a:xfrm>
            <a:off x="1981200" y="0"/>
            <a:ext cx="8229600" cy="1143000"/>
          </a:xfrm>
        </p:spPr>
        <p:txBody>
          <a:bodyPr/>
          <a:lstStyle/>
          <a:p>
            <a:r>
              <a:rPr lang="en-US" altLang="en-US" b="1" dirty="0"/>
              <a:t>Background</a:t>
            </a:r>
          </a:p>
        </p:txBody>
      </p:sp>
      <p:sp>
        <p:nvSpPr>
          <p:cNvPr id="3" name="Content Placeholder 2">
            <a:extLst>
              <a:ext uri="{FF2B5EF4-FFF2-40B4-BE49-F238E27FC236}">
                <a16:creationId xmlns:a16="http://schemas.microsoft.com/office/drawing/2014/main" id="{FB1EFA01-D57E-4520-8E88-1491CFD90C57}"/>
              </a:ext>
            </a:extLst>
          </p:cNvPr>
          <p:cNvSpPr>
            <a:spLocks noGrp="1"/>
          </p:cNvSpPr>
          <p:nvPr>
            <p:ph idx="1"/>
          </p:nvPr>
        </p:nvSpPr>
        <p:spPr>
          <a:xfrm>
            <a:off x="101599" y="1339488"/>
            <a:ext cx="12090401" cy="3945207"/>
          </a:xfrm>
        </p:spPr>
        <p:txBody>
          <a:bodyPr>
            <a:noAutofit/>
          </a:bodyPr>
          <a:lstStyle/>
          <a:p>
            <a:pPr>
              <a:spcBef>
                <a:spcPts val="600"/>
              </a:spcBef>
              <a:defRPr/>
            </a:pPr>
            <a:r>
              <a:rPr lang="en-US" altLang="en-US" b="1" dirty="0"/>
              <a:t>Cardiogenic shock occurs in about 10% of patients with acute MI and is associated with substantial morbidity and mortality.</a:t>
            </a:r>
          </a:p>
          <a:p>
            <a:pPr>
              <a:spcBef>
                <a:spcPts val="600"/>
              </a:spcBef>
              <a:defRPr/>
            </a:pPr>
            <a:r>
              <a:rPr lang="en-US" altLang="en-US" b="1" dirty="0"/>
              <a:t>In addition to timely reperfusion and medical therapy, mechanical circulatory support (MCS) devices may be used to provide hemodynamic support, but guideline recommendations are limited</a:t>
            </a:r>
          </a:p>
          <a:p>
            <a:pPr>
              <a:spcBef>
                <a:spcPts val="600"/>
              </a:spcBef>
              <a:defRPr/>
            </a:pPr>
            <a:r>
              <a:rPr lang="en-US" altLang="en-US" b="1" dirty="0"/>
              <a:t>Impella® devices provide greater hemodynamic support than IABP.</a:t>
            </a:r>
            <a:r>
              <a:rPr lang="en-US" b="1" baseline="30000" dirty="0"/>
              <a:t>1</a:t>
            </a:r>
          </a:p>
          <a:p>
            <a:pPr>
              <a:spcBef>
                <a:spcPts val="600"/>
              </a:spcBef>
              <a:defRPr/>
            </a:pPr>
            <a:r>
              <a:rPr lang="en-US" b="1" dirty="0" err="1"/>
              <a:t>Impella</a:t>
            </a:r>
            <a:r>
              <a:rPr lang="en-US" altLang="en-US" b="1" dirty="0"/>
              <a:t>®</a:t>
            </a:r>
            <a:r>
              <a:rPr lang="en-US" b="1" dirty="0"/>
              <a:t> has been marketed in the U.S. since 2008, but with limited randomized clinical trial evidence in cardiogenic shock.</a:t>
            </a:r>
          </a:p>
          <a:p>
            <a:pPr lvl="1">
              <a:spcBef>
                <a:spcPts val="600"/>
              </a:spcBef>
              <a:buFont typeface="Wingdings" panose="05000000000000000000" pitchFamily="2" charset="2"/>
              <a:buChar char="§"/>
              <a:defRPr/>
            </a:pPr>
            <a:r>
              <a:rPr lang="en-US" b="1" dirty="0"/>
              <a:t>Only 2 RCTs enrolling 74 total patients have compared </a:t>
            </a:r>
            <a:r>
              <a:rPr lang="en-US" b="1" dirty="0" err="1"/>
              <a:t>Impella</a:t>
            </a:r>
            <a:r>
              <a:rPr lang="en-US" altLang="en-US" b="1" dirty="0"/>
              <a:t>®</a:t>
            </a:r>
            <a:r>
              <a:rPr lang="en-US" b="1" dirty="0"/>
              <a:t> vs IABP.</a:t>
            </a:r>
          </a:p>
          <a:p>
            <a:pPr lvl="1">
              <a:spcBef>
                <a:spcPts val="600"/>
              </a:spcBef>
              <a:buFont typeface="Wingdings" panose="05000000000000000000" pitchFamily="2" charset="2"/>
              <a:buChar char="§"/>
              <a:defRPr/>
            </a:pPr>
            <a:r>
              <a:rPr lang="en-US" b="1" dirty="0"/>
              <a:t>No difference in 30-day mortality, but higher bleeding with </a:t>
            </a:r>
            <a:r>
              <a:rPr lang="en-US" b="1" dirty="0" err="1"/>
              <a:t>Impella</a:t>
            </a:r>
            <a:r>
              <a:rPr lang="en-US" altLang="en-US" b="1" dirty="0"/>
              <a:t>®</a:t>
            </a:r>
            <a:r>
              <a:rPr lang="en-US" b="1" dirty="0"/>
              <a:t> use.</a:t>
            </a:r>
            <a:r>
              <a:rPr lang="en-US" b="1" baseline="30000" dirty="0"/>
              <a:t>1,2 </a:t>
            </a:r>
          </a:p>
        </p:txBody>
      </p:sp>
      <p:sp>
        <p:nvSpPr>
          <p:cNvPr id="2" name="TextBox 1">
            <a:extLst>
              <a:ext uri="{FF2B5EF4-FFF2-40B4-BE49-F238E27FC236}">
                <a16:creationId xmlns:a16="http://schemas.microsoft.com/office/drawing/2014/main" id="{93F8F430-CBC9-45A4-B1A2-8BA96E566F3E}"/>
              </a:ext>
            </a:extLst>
          </p:cNvPr>
          <p:cNvSpPr txBox="1"/>
          <p:nvPr/>
        </p:nvSpPr>
        <p:spPr>
          <a:xfrm>
            <a:off x="50799" y="6613992"/>
            <a:ext cx="12056532" cy="276999"/>
          </a:xfrm>
          <a:prstGeom prst="rect">
            <a:avLst/>
          </a:prstGeom>
          <a:noFill/>
        </p:spPr>
        <p:txBody>
          <a:bodyPr wrap="square" rtlCol="0">
            <a:spAutoFit/>
          </a:bodyPr>
          <a:lstStyle/>
          <a:p>
            <a:r>
              <a:rPr lang="en-US" sz="1200" baseline="30000" dirty="0"/>
              <a:t>1</a:t>
            </a:r>
            <a:r>
              <a:rPr lang="en-US" sz="1200" dirty="0"/>
              <a:t>Seyfarth M, </a:t>
            </a:r>
            <a:r>
              <a:rPr lang="en-US" sz="1200" dirty="0" err="1"/>
              <a:t>Sibbing</a:t>
            </a:r>
            <a:r>
              <a:rPr lang="en-US" sz="1200" dirty="0"/>
              <a:t> D, Bauer I, et al. </a:t>
            </a:r>
            <a:r>
              <a:rPr lang="en-US" sz="1200" i="1" dirty="0"/>
              <a:t>J Am Coll </a:t>
            </a:r>
            <a:r>
              <a:rPr lang="en-US" sz="1200" i="1" dirty="0" err="1"/>
              <a:t>Cardiol</a:t>
            </a:r>
            <a:r>
              <a:rPr lang="en-US" sz="1200" i="1" dirty="0"/>
              <a:t> </a:t>
            </a:r>
            <a:r>
              <a:rPr lang="en-US" sz="1200" dirty="0"/>
              <a:t>2008.   </a:t>
            </a:r>
            <a:r>
              <a:rPr lang="en-US" sz="1200" baseline="30000" dirty="0" err="1"/>
              <a:t>2</a:t>
            </a:r>
            <a:r>
              <a:rPr lang="en-US" sz="1200" dirty="0" err="1"/>
              <a:t>Ouweneel</a:t>
            </a:r>
            <a:r>
              <a:rPr lang="en-US" sz="1200" dirty="0"/>
              <a:t> DM, Eriksen E, </a:t>
            </a:r>
            <a:r>
              <a:rPr lang="en-US" sz="1200" dirty="0" err="1"/>
              <a:t>Sjauw</a:t>
            </a:r>
            <a:r>
              <a:rPr lang="en-US" sz="1200" dirty="0"/>
              <a:t> KD, et al. </a:t>
            </a:r>
            <a:r>
              <a:rPr lang="en-US" sz="1200" i="1" dirty="0"/>
              <a:t>J Am Coll </a:t>
            </a:r>
            <a:r>
              <a:rPr lang="en-US" sz="1200" i="1" dirty="0" err="1"/>
              <a:t>Cardiol</a:t>
            </a:r>
            <a:r>
              <a:rPr lang="en-US" sz="1200" i="1" dirty="0"/>
              <a:t> </a:t>
            </a:r>
            <a:r>
              <a:rPr lang="en-US" sz="1200" dirty="0"/>
              <a:t>2017. </a:t>
            </a:r>
          </a:p>
        </p:txBody>
      </p:sp>
    </p:spTree>
    <p:custDataLst>
      <p:tags r:id="rId1"/>
    </p:custDataLst>
    <p:extLst>
      <p:ext uri="{BB962C8B-B14F-4D97-AF65-F5344CB8AC3E}">
        <p14:creationId xmlns:p14="http://schemas.microsoft.com/office/powerpoint/2010/main" val="4093573144"/>
      </p:ext>
    </p:extLst>
  </p:cSld>
  <p:clrMapOvr>
    <a:masterClrMapping/>
  </p:clrMapOvr>
  <mc:AlternateContent xmlns:mc="http://schemas.openxmlformats.org/markup-compatibility/2006" xmlns:p14="http://schemas.microsoft.com/office/powerpoint/2010/main">
    <mc:Choice Requires="p14">
      <p:transition spd="slow" p14:dur="2000" advTm="41725"/>
    </mc:Choice>
    <mc:Fallback xmlns="">
      <p:transition spd="slow" advTm="417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6B65A59-6F45-4083-83DC-2555EB91666A}"/>
              </a:ext>
            </a:extLst>
          </p:cNvPr>
          <p:cNvSpPr>
            <a:spLocks noGrp="1"/>
          </p:cNvSpPr>
          <p:nvPr>
            <p:ph type="title"/>
          </p:nvPr>
        </p:nvSpPr>
        <p:spPr>
          <a:xfrm>
            <a:off x="1981200" y="0"/>
            <a:ext cx="8229600" cy="1143000"/>
          </a:xfrm>
        </p:spPr>
        <p:txBody>
          <a:bodyPr/>
          <a:lstStyle/>
          <a:p>
            <a:r>
              <a:rPr lang="en-US" altLang="en-US" b="1" dirty="0"/>
              <a:t> Study Aims</a:t>
            </a:r>
          </a:p>
        </p:txBody>
      </p:sp>
      <p:sp>
        <p:nvSpPr>
          <p:cNvPr id="3" name="Content Placeholder 2">
            <a:extLst>
              <a:ext uri="{FF2B5EF4-FFF2-40B4-BE49-F238E27FC236}">
                <a16:creationId xmlns:a16="http://schemas.microsoft.com/office/drawing/2014/main" id="{FB1EFA01-D57E-4520-8E88-1491CFD90C57}"/>
              </a:ext>
            </a:extLst>
          </p:cNvPr>
          <p:cNvSpPr>
            <a:spLocks noGrp="1"/>
          </p:cNvSpPr>
          <p:nvPr>
            <p:ph idx="1"/>
          </p:nvPr>
        </p:nvSpPr>
        <p:spPr>
          <a:xfrm>
            <a:off x="336884" y="1474602"/>
            <a:ext cx="11582400" cy="4708525"/>
          </a:xfrm>
        </p:spPr>
        <p:txBody>
          <a:bodyPr/>
          <a:lstStyle/>
          <a:p>
            <a:pPr marL="514350" indent="-514350">
              <a:buAutoNum type="arabicParenR"/>
              <a:defRPr/>
            </a:pPr>
            <a:r>
              <a:rPr lang="en-US" b="1" dirty="0"/>
              <a:t>Assess MCS device utilization over time among patients with AMI complicated by cardiogenic shock (AMI-CS) undergoing PCI.</a:t>
            </a:r>
          </a:p>
          <a:p>
            <a:pPr marL="514350" indent="-514350">
              <a:buAutoNum type="arabicParenR"/>
              <a:defRPr/>
            </a:pPr>
            <a:endParaRPr lang="en-US" b="1" dirty="0"/>
          </a:p>
          <a:p>
            <a:pPr marL="514350" indent="-514350">
              <a:buFont typeface="Arial" panose="020B0604020202020204" pitchFamily="34" charset="0"/>
              <a:buAutoNum type="arabicParenR"/>
              <a:defRPr/>
            </a:pPr>
            <a:r>
              <a:rPr lang="en-US" b="1" dirty="0"/>
              <a:t>Apply propensity score matching to examine clinical outcomes among patients receiving </a:t>
            </a:r>
            <a:r>
              <a:rPr lang="en-US" b="1" dirty="0" err="1"/>
              <a:t>Impella</a:t>
            </a:r>
            <a:r>
              <a:rPr lang="en-US" altLang="en-US" b="1" dirty="0"/>
              <a:t>®</a:t>
            </a:r>
            <a:r>
              <a:rPr lang="en-US" b="1" dirty="0"/>
              <a:t> or IABP</a:t>
            </a:r>
          </a:p>
          <a:p>
            <a:pPr marL="914400" lvl="1" indent="-514350">
              <a:buFont typeface="+mj-lt"/>
              <a:buAutoNum type="alphaUcPeriod"/>
              <a:defRPr/>
            </a:pPr>
            <a:r>
              <a:rPr lang="en-US" b="1" dirty="0"/>
              <a:t>Primary effectiveness outcome: in-hospital death</a:t>
            </a:r>
          </a:p>
          <a:p>
            <a:pPr marL="914400" lvl="1" indent="-514350">
              <a:buFont typeface="Arial" panose="020B0604020202020204" pitchFamily="34" charset="0"/>
              <a:buAutoNum type="alphaUcPeriod"/>
              <a:defRPr/>
            </a:pPr>
            <a:r>
              <a:rPr lang="en-US" b="1" dirty="0"/>
              <a:t>Primary safety outcome: in-hospital major bleeding</a:t>
            </a:r>
          </a:p>
        </p:txBody>
      </p:sp>
    </p:spTree>
    <p:extLst>
      <p:ext uri="{BB962C8B-B14F-4D97-AF65-F5344CB8AC3E}">
        <p14:creationId xmlns:p14="http://schemas.microsoft.com/office/powerpoint/2010/main" val="84390268"/>
      </p:ext>
    </p:extLst>
  </p:cSld>
  <p:clrMapOvr>
    <a:masterClrMapping/>
  </p:clrMapOvr>
  <mc:AlternateContent xmlns:mc="http://schemas.openxmlformats.org/markup-compatibility/2006" xmlns:p14="http://schemas.microsoft.com/office/powerpoint/2010/main">
    <mc:Choice Requires="p14">
      <p:transition spd="slow" p14:dur="2000" advTm="22024"/>
    </mc:Choice>
    <mc:Fallback xmlns="">
      <p:transition spd="slow" advTm="2202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6B65A59-6F45-4083-83DC-2555EB91666A}"/>
              </a:ext>
            </a:extLst>
          </p:cNvPr>
          <p:cNvSpPr>
            <a:spLocks noGrp="1"/>
          </p:cNvSpPr>
          <p:nvPr>
            <p:ph type="title"/>
          </p:nvPr>
        </p:nvSpPr>
        <p:spPr>
          <a:xfrm>
            <a:off x="1981200" y="0"/>
            <a:ext cx="8229600" cy="1143000"/>
          </a:xfrm>
        </p:spPr>
        <p:txBody>
          <a:bodyPr/>
          <a:lstStyle/>
          <a:p>
            <a:r>
              <a:rPr lang="en-US" altLang="en-US" b="1" dirty="0"/>
              <a:t>Methods: Data Source</a:t>
            </a:r>
          </a:p>
        </p:txBody>
      </p:sp>
      <p:sp>
        <p:nvSpPr>
          <p:cNvPr id="3" name="Content Placeholder 2">
            <a:extLst>
              <a:ext uri="{FF2B5EF4-FFF2-40B4-BE49-F238E27FC236}">
                <a16:creationId xmlns:a16="http://schemas.microsoft.com/office/drawing/2014/main" id="{FB1EFA01-D57E-4520-8E88-1491CFD90C57}"/>
              </a:ext>
            </a:extLst>
          </p:cNvPr>
          <p:cNvSpPr>
            <a:spLocks noGrp="1"/>
          </p:cNvSpPr>
          <p:nvPr>
            <p:ph idx="1"/>
          </p:nvPr>
        </p:nvSpPr>
        <p:spPr>
          <a:xfrm>
            <a:off x="0" y="1273144"/>
            <a:ext cx="12123824" cy="5584856"/>
          </a:xfrm>
        </p:spPr>
        <p:txBody>
          <a:bodyPr>
            <a:noAutofit/>
          </a:bodyPr>
          <a:lstStyle/>
          <a:p>
            <a:pPr>
              <a:defRPr/>
            </a:pPr>
            <a:r>
              <a:rPr lang="en-US" altLang="en-US" b="1" dirty="0"/>
              <a:t>Identified patients with AMI-CS undergoing PCI between 10/1/2015 and 12/31/2017.</a:t>
            </a:r>
            <a:endParaRPr lang="en-US" b="1" dirty="0"/>
          </a:p>
          <a:p>
            <a:pPr lvl="1">
              <a:buFont typeface="Arial" panose="020B0604020202020204" pitchFamily="34" charset="0"/>
              <a:buChar char="▪"/>
              <a:defRPr/>
            </a:pPr>
            <a:r>
              <a:rPr lang="en-US" b="1" dirty="0"/>
              <a:t>Linked cohort of the </a:t>
            </a:r>
            <a:r>
              <a:rPr lang="en-US" altLang="en-US" b="1" dirty="0"/>
              <a:t>NCDR</a:t>
            </a:r>
            <a:r>
              <a:rPr lang="en-US" b="1" dirty="0"/>
              <a:t>®</a:t>
            </a:r>
            <a:r>
              <a:rPr lang="en-US" altLang="en-US" b="1" dirty="0"/>
              <a:t> CathPCI</a:t>
            </a:r>
            <a:r>
              <a:rPr lang="en-US" altLang="en-US" b="1" dirty="0">
                <a:solidFill>
                  <a:srgbClr val="FF0000"/>
                </a:solidFill>
              </a:rPr>
              <a:t> </a:t>
            </a:r>
            <a:r>
              <a:rPr lang="en-US" altLang="en-US" b="1" dirty="0">
                <a:solidFill>
                  <a:schemeClr val="tx2">
                    <a:lumMod val="75000"/>
                  </a:schemeClr>
                </a:solidFill>
              </a:rPr>
              <a:t>Registry</a:t>
            </a:r>
            <a:r>
              <a:rPr lang="en-US" b="1" dirty="0"/>
              <a:t>®</a:t>
            </a:r>
            <a:r>
              <a:rPr lang="en-US" altLang="en-US" b="1" dirty="0"/>
              <a:t> (&gt;1500 US hospitals) and Chest Pain - MI </a:t>
            </a:r>
            <a:r>
              <a:rPr lang="en-US" altLang="en-US" b="1" dirty="0">
                <a:solidFill>
                  <a:schemeClr val="tx2">
                    <a:lumMod val="75000"/>
                  </a:schemeClr>
                </a:solidFill>
              </a:rPr>
              <a:t>Registry</a:t>
            </a:r>
            <a:r>
              <a:rPr lang="en-US" b="1" dirty="0">
                <a:solidFill>
                  <a:schemeClr val="tx2">
                    <a:lumMod val="75000"/>
                  </a:schemeClr>
                </a:solidFill>
              </a:rPr>
              <a:t>™</a:t>
            </a:r>
            <a:r>
              <a:rPr lang="en-US" altLang="en-US" b="1" dirty="0"/>
              <a:t> (&gt;1000 US hospitals).</a:t>
            </a:r>
            <a:endParaRPr lang="en-US" b="1" dirty="0"/>
          </a:p>
          <a:p>
            <a:pPr lvl="1">
              <a:buFont typeface="Arial" panose="020B0604020202020204" pitchFamily="34" charset="0"/>
              <a:buChar char="▪"/>
              <a:defRPr/>
            </a:pPr>
            <a:r>
              <a:rPr lang="en-US" b="1" dirty="0"/>
              <a:t>Standardized data elements: demographics, history, labs, procedural data</a:t>
            </a:r>
          </a:p>
          <a:p>
            <a:pPr lvl="1">
              <a:buFont typeface="Arial" panose="020B0604020202020204" pitchFamily="34" charset="0"/>
              <a:buChar char="▪"/>
              <a:defRPr/>
            </a:pPr>
            <a:r>
              <a:rPr lang="en-US" b="1" dirty="0"/>
              <a:t>Robust data quality standards, including </a:t>
            </a:r>
            <a:r>
              <a:rPr lang="en-US" b="1"/>
              <a:t>auditing.</a:t>
            </a:r>
            <a:endParaRPr lang="en-US" b="1" dirty="0"/>
          </a:p>
          <a:p>
            <a:pPr>
              <a:defRPr/>
            </a:pPr>
            <a:r>
              <a:rPr lang="en-US" b="1" dirty="0"/>
              <a:t>Cardiogenic shock: SBP &lt; 90 mm Hg and/or cardiac index &lt;2.2 L/min/m</a:t>
            </a:r>
            <a:r>
              <a:rPr lang="en-US" b="1" baseline="30000" dirty="0"/>
              <a:t>2</a:t>
            </a:r>
            <a:r>
              <a:rPr lang="en-US" b="1" dirty="0"/>
              <a:t> for ≥ 30 </a:t>
            </a:r>
            <a:r>
              <a:rPr lang="en-US" b="1"/>
              <a:t>minutes secondary </a:t>
            </a:r>
            <a:r>
              <a:rPr lang="en-US" b="1" dirty="0"/>
              <a:t>to ventricular dysfunction, and/or requirement for inotropic, vasopressor, or MCS device therapy.</a:t>
            </a:r>
          </a:p>
          <a:p>
            <a:pPr marL="457200" lvl="1" indent="0">
              <a:buFont typeface="Arial" panose="020B0604020202020204" pitchFamily="34" charset="0"/>
              <a:buNone/>
              <a:defRPr/>
            </a:pPr>
            <a:endParaRPr lang="en-US" sz="3200" b="1" dirty="0"/>
          </a:p>
        </p:txBody>
      </p:sp>
    </p:spTree>
    <p:extLst>
      <p:ext uri="{BB962C8B-B14F-4D97-AF65-F5344CB8AC3E}">
        <p14:creationId xmlns:p14="http://schemas.microsoft.com/office/powerpoint/2010/main" val="724478107"/>
      </p:ext>
    </p:extLst>
  </p:cSld>
  <p:clrMapOvr>
    <a:masterClrMapping/>
  </p:clrMapOvr>
  <mc:AlternateContent xmlns:mc="http://schemas.openxmlformats.org/markup-compatibility/2006" xmlns:p14="http://schemas.microsoft.com/office/powerpoint/2010/main">
    <mc:Choice Requires="p14">
      <p:transition spd="slow" p14:dur="2000" advTm="47542"/>
    </mc:Choice>
    <mc:Fallback xmlns="">
      <p:transition spd="slow" advTm="4754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6B65A59-6F45-4083-83DC-2555EB91666A}"/>
              </a:ext>
            </a:extLst>
          </p:cNvPr>
          <p:cNvSpPr>
            <a:spLocks noGrp="1"/>
          </p:cNvSpPr>
          <p:nvPr>
            <p:ph type="title"/>
          </p:nvPr>
        </p:nvSpPr>
        <p:spPr>
          <a:xfrm>
            <a:off x="1981200" y="0"/>
            <a:ext cx="8229600" cy="1143000"/>
          </a:xfrm>
        </p:spPr>
        <p:txBody>
          <a:bodyPr/>
          <a:lstStyle/>
          <a:p>
            <a:r>
              <a:rPr lang="en-US" altLang="en-US" b="1" dirty="0"/>
              <a:t>Methods: Cohort Construction</a:t>
            </a:r>
          </a:p>
        </p:txBody>
      </p:sp>
      <p:sp>
        <p:nvSpPr>
          <p:cNvPr id="6" name="Rectangle: Rounded Corners 5">
            <a:extLst>
              <a:ext uri="{FF2B5EF4-FFF2-40B4-BE49-F238E27FC236}">
                <a16:creationId xmlns:a16="http://schemas.microsoft.com/office/drawing/2014/main" id="{1552DA30-066E-47E7-8112-0D5E3DE2D2E9}"/>
              </a:ext>
            </a:extLst>
          </p:cNvPr>
          <p:cNvSpPr/>
          <p:nvPr/>
        </p:nvSpPr>
        <p:spPr>
          <a:xfrm>
            <a:off x="2800355" y="1423143"/>
            <a:ext cx="2390770" cy="883809"/>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a:solidFill>
                  <a:schemeClr val="bg1"/>
                </a:solidFill>
              </a:rPr>
              <a:t>NCDR®</a:t>
            </a:r>
          </a:p>
          <a:p>
            <a:pPr algn="ctr"/>
            <a:r>
              <a:rPr lang="en-US" sz="1700" b="1" dirty="0">
                <a:solidFill>
                  <a:schemeClr val="bg1"/>
                </a:solidFill>
              </a:rPr>
              <a:t>CathPCI Registry® </a:t>
            </a:r>
          </a:p>
          <a:p>
            <a:pPr algn="ctr"/>
            <a:r>
              <a:rPr lang="en-US" sz="1700" b="1" dirty="0">
                <a:solidFill>
                  <a:schemeClr val="bg1"/>
                </a:solidFill>
              </a:rPr>
              <a:t>n=1,600,032 </a:t>
            </a:r>
          </a:p>
        </p:txBody>
      </p:sp>
      <p:sp>
        <p:nvSpPr>
          <p:cNvPr id="8" name="Rectangle: Rounded Corners 7">
            <a:extLst>
              <a:ext uri="{FF2B5EF4-FFF2-40B4-BE49-F238E27FC236}">
                <a16:creationId xmlns:a16="http://schemas.microsoft.com/office/drawing/2014/main" id="{B467F521-ECDE-44BB-A6A1-6C02F8219004}"/>
              </a:ext>
            </a:extLst>
          </p:cNvPr>
          <p:cNvSpPr/>
          <p:nvPr/>
        </p:nvSpPr>
        <p:spPr>
          <a:xfrm>
            <a:off x="7000876" y="1419237"/>
            <a:ext cx="2643455" cy="906770"/>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a:solidFill>
                  <a:schemeClr val="bg1"/>
                </a:solidFill>
              </a:rPr>
              <a:t>NCDR</a:t>
            </a:r>
          </a:p>
          <a:p>
            <a:pPr algn="ctr"/>
            <a:r>
              <a:rPr lang="en-US" sz="1700" b="1" dirty="0">
                <a:solidFill>
                  <a:schemeClr val="bg1"/>
                </a:solidFill>
              </a:rPr>
              <a:t>Chest Pain - MI Registry™ </a:t>
            </a:r>
          </a:p>
          <a:p>
            <a:pPr algn="ctr"/>
            <a:r>
              <a:rPr lang="en-US" sz="1700" b="1" dirty="0">
                <a:solidFill>
                  <a:schemeClr val="bg1"/>
                </a:solidFill>
              </a:rPr>
              <a:t>n=455,212 </a:t>
            </a:r>
          </a:p>
        </p:txBody>
      </p:sp>
      <p:sp>
        <p:nvSpPr>
          <p:cNvPr id="9" name="Rectangle: Rounded Corners 8">
            <a:extLst>
              <a:ext uri="{FF2B5EF4-FFF2-40B4-BE49-F238E27FC236}">
                <a16:creationId xmlns:a16="http://schemas.microsoft.com/office/drawing/2014/main" id="{60389000-495F-4693-B37F-DB5E3E825B01}"/>
              </a:ext>
            </a:extLst>
          </p:cNvPr>
          <p:cNvSpPr/>
          <p:nvPr/>
        </p:nvSpPr>
        <p:spPr>
          <a:xfrm>
            <a:off x="4612480" y="2707007"/>
            <a:ext cx="2967040" cy="786808"/>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a:solidFill>
                  <a:schemeClr val="bg1"/>
                </a:solidFill>
              </a:rPr>
              <a:t>Patients in Linked Registries with AMI Undergoing PCI</a:t>
            </a:r>
          </a:p>
          <a:p>
            <a:pPr algn="ctr"/>
            <a:r>
              <a:rPr lang="en-US" sz="1700" b="1" dirty="0">
                <a:solidFill>
                  <a:schemeClr val="bg1"/>
                </a:solidFill>
              </a:rPr>
              <a:t>n=269,303 </a:t>
            </a:r>
          </a:p>
        </p:txBody>
      </p:sp>
      <p:sp>
        <p:nvSpPr>
          <p:cNvPr id="10" name="Rectangle: Rounded Corners 9">
            <a:extLst>
              <a:ext uri="{FF2B5EF4-FFF2-40B4-BE49-F238E27FC236}">
                <a16:creationId xmlns:a16="http://schemas.microsoft.com/office/drawing/2014/main" id="{B4B46AE4-0295-4769-8B1B-56AEDD154D12}"/>
              </a:ext>
            </a:extLst>
          </p:cNvPr>
          <p:cNvSpPr/>
          <p:nvPr/>
        </p:nvSpPr>
        <p:spPr>
          <a:xfrm>
            <a:off x="4612480" y="3821435"/>
            <a:ext cx="2967040" cy="733421"/>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a:solidFill>
                  <a:schemeClr val="bg1"/>
                </a:solidFill>
              </a:rPr>
              <a:t>Matched Patients With AMI-CS Undergoing PCI</a:t>
            </a:r>
          </a:p>
          <a:p>
            <a:pPr algn="ctr"/>
            <a:r>
              <a:rPr lang="en-US" sz="1700" b="1" dirty="0">
                <a:solidFill>
                  <a:schemeClr val="bg1"/>
                </a:solidFill>
              </a:rPr>
              <a:t>n=28,304</a:t>
            </a:r>
          </a:p>
        </p:txBody>
      </p:sp>
      <p:sp>
        <p:nvSpPr>
          <p:cNvPr id="11" name="Rectangle: Rounded Corners 10">
            <a:extLst>
              <a:ext uri="{FF2B5EF4-FFF2-40B4-BE49-F238E27FC236}">
                <a16:creationId xmlns:a16="http://schemas.microsoft.com/office/drawing/2014/main" id="{52A4E6EB-6EAA-4F42-8BB1-F19761F4193B}"/>
              </a:ext>
            </a:extLst>
          </p:cNvPr>
          <p:cNvSpPr/>
          <p:nvPr/>
        </p:nvSpPr>
        <p:spPr>
          <a:xfrm>
            <a:off x="1032273" y="5280635"/>
            <a:ext cx="2126453" cy="830545"/>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err="1">
                <a:solidFill>
                  <a:schemeClr val="bg1"/>
                </a:solidFill>
              </a:rPr>
              <a:t>Impella</a:t>
            </a:r>
            <a:r>
              <a:rPr lang="en-US" altLang="en-US" sz="1700" b="1" dirty="0"/>
              <a:t>®</a:t>
            </a:r>
            <a:r>
              <a:rPr lang="en-US" sz="1700" b="1" dirty="0">
                <a:solidFill>
                  <a:schemeClr val="bg1"/>
                </a:solidFill>
              </a:rPr>
              <a:t> Only </a:t>
            </a:r>
          </a:p>
          <a:p>
            <a:pPr algn="ctr"/>
            <a:r>
              <a:rPr lang="en-US" sz="1700" b="1" dirty="0">
                <a:solidFill>
                  <a:schemeClr val="bg1"/>
                </a:solidFill>
              </a:rPr>
              <a:t>n=1,768 (6.2%)</a:t>
            </a:r>
          </a:p>
        </p:txBody>
      </p:sp>
      <p:sp>
        <p:nvSpPr>
          <p:cNvPr id="12" name="Rectangle: Rounded Corners 11">
            <a:extLst>
              <a:ext uri="{FF2B5EF4-FFF2-40B4-BE49-F238E27FC236}">
                <a16:creationId xmlns:a16="http://schemas.microsoft.com/office/drawing/2014/main" id="{168B15FC-0705-4BED-91E0-BE74742C4AFE}"/>
              </a:ext>
            </a:extLst>
          </p:cNvPr>
          <p:cNvSpPr/>
          <p:nvPr/>
        </p:nvSpPr>
        <p:spPr>
          <a:xfrm>
            <a:off x="3693918" y="5284419"/>
            <a:ext cx="2126454" cy="830545"/>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a:solidFill>
                  <a:schemeClr val="bg1"/>
                </a:solidFill>
              </a:rPr>
              <a:t>IABP Only </a:t>
            </a:r>
          </a:p>
          <a:p>
            <a:pPr algn="ctr"/>
            <a:r>
              <a:rPr lang="en-US" sz="1700" b="1" dirty="0">
                <a:solidFill>
                  <a:schemeClr val="bg1"/>
                </a:solidFill>
              </a:rPr>
              <a:t>n=8,471 (29.9%)</a:t>
            </a:r>
          </a:p>
        </p:txBody>
      </p:sp>
      <p:sp>
        <p:nvSpPr>
          <p:cNvPr id="13" name="Rectangle: Rounded Corners 12">
            <a:extLst>
              <a:ext uri="{FF2B5EF4-FFF2-40B4-BE49-F238E27FC236}">
                <a16:creationId xmlns:a16="http://schemas.microsoft.com/office/drawing/2014/main" id="{72F4FFBF-DBF7-435A-9682-95DDA1ABCC0D}"/>
              </a:ext>
            </a:extLst>
          </p:cNvPr>
          <p:cNvSpPr/>
          <p:nvPr/>
        </p:nvSpPr>
        <p:spPr>
          <a:xfrm>
            <a:off x="9021368" y="5280635"/>
            <a:ext cx="2126454" cy="830545"/>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a:solidFill>
                  <a:schemeClr val="bg1"/>
                </a:solidFill>
              </a:rPr>
              <a:t>Other MCS Devices or Multiple Devices</a:t>
            </a:r>
          </a:p>
          <a:p>
            <a:pPr algn="ctr"/>
            <a:r>
              <a:rPr lang="en-US" sz="1700" b="1" dirty="0">
                <a:solidFill>
                  <a:schemeClr val="bg1"/>
                </a:solidFill>
              </a:rPr>
              <a:t>n=1,838 (6.5%)</a:t>
            </a:r>
          </a:p>
        </p:txBody>
      </p:sp>
      <p:sp>
        <p:nvSpPr>
          <p:cNvPr id="14" name="Rectangle: Rounded Corners 13">
            <a:extLst>
              <a:ext uri="{FF2B5EF4-FFF2-40B4-BE49-F238E27FC236}">
                <a16:creationId xmlns:a16="http://schemas.microsoft.com/office/drawing/2014/main" id="{23171B08-9777-4DDD-91A5-C66520F6D790}"/>
              </a:ext>
            </a:extLst>
          </p:cNvPr>
          <p:cNvSpPr/>
          <p:nvPr/>
        </p:nvSpPr>
        <p:spPr>
          <a:xfrm>
            <a:off x="6351985" y="5280634"/>
            <a:ext cx="2126454" cy="830545"/>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a:solidFill>
                  <a:schemeClr val="bg1"/>
                </a:solidFill>
              </a:rPr>
              <a:t>Medical Therapy Only</a:t>
            </a:r>
          </a:p>
          <a:p>
            <a:pPr algn="ctr"/>
            <a:r>
              <a:rPr lang="en-US" sz="1700" b="1" dirty="0">
                <a:solidFill>
                  <a:schemeClr val="bg1"/>
                </a:solidFill>
              </a:rPr>
              <a:t>n=16,227 (57.3%)</a:t>
            </a:r>
          </a:p>
        </p:txBody>
      </p:sp>
      <p:cxnSp>
        <p:nvCxnSpPr>
          <p:cNvPr id="21" name="Straight Connector 20">
            <a:extLst>
              <a:ext uri="{FF2B5EF4-FFF2-40B4-BE49-F238E27FC236}">
                <a16:creationId xmlns:a16="http://schemas.microsoft.com/office/drawing/2014/main" id="{6D2A31A6-CA77-4BEC-9E0C-0A6B2B7F12F6}"/>
              </a:ext>
            </a:extLst>
          </p:cNvPr>
          <p:cNvCxnSpPr>
            <a:cxnSpLocks/>
            <a:stCxn id="6" idx="3"/>
            <a:endCxn id="8" idx="1"/>
          </p:cNvCxnSpPr>
          <p:nvPr/>
        </p:nvCxnSpPr>
        <p:spPr>
          <a:xfrm>
            <a:off x="5191125" y="1865048"/>
            <a:ext cx="1809751" cy="7574"/>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DC73C3FE-DC52-4B2C-8E32-C6C3E6C28E2A}"/>
              </a:ext>
            </a:extLst>
          </p:cNvPr>
          <p:cNvCxnSpPr>
            <a:cxnSpLocks/>
            <a:endCxn id="9" idx="0"/>
          </p:cNvCxnSpPr>
          <p:nvPr/>
        </p:nvCxnSpPr>
        <p:spPr>
          <a:xfrm>
            <a:off x="6096000" y="1865048"/>
            <a:ext cx="0" cy="841959"/>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93A4CE0-840B-4235-92D5-4D1F29C8C573}"/>
              </a:ext>
            </a:extLst>
          </p:cNvPr>
          <p:cNvCxnSpPr>
            <a:cxnSpLocks/>
          </p:cNvCxnSpPr>
          <p:nvPr/>
        </p:nvCxnSpPr>
        <p:spPr>
          <a:xfrm>
            <a:off x="6096000" y="3454720"/>
            <a:ext cx="0" cy="347665"/>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15B84420-2B98-464E-BEF4-EBFD63ADCA09}"/>
              </a:ext>
            </a:extLst>
          </p:cNvPr>
          <p:cNvCxnSpPr>
            <a:cxnSpLocks/>
          </p:cNvCxnSpPr>
          <p:nvPr/>
        </p:nvCxnSpPr>
        <p:spPr>
          <a:xfrm>
            <a:off x="6140652" y="4554856"/>
            <a:ext cx="0" cy="392402"/>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3127467C-C58D-49F0-99FB-3A4DFF1C61F4}"/>
              </a:ext>
            </a:extLst>
          </p:cNvPr>
          <p:cNvCxnSpPr>
            <a:cxnSpLocks/>
          </p:cNvCxnSpPr>
          <p:nvPr/>
        </p:nvCxnSpPr>
        <p:spPr>
          <a:xfrm flipV="1">
            <a:off x="2095500" y="4947258"/>
            <a:ext cx="8001000" cy="954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AD5475FF-17A0-49A7-917F-AC6E61609E08}"/>
              </a:ext>
            </a:extLst>
          </p:cNvPr>
          <p:cNvCxnSpPr>
            <a:cxnSpLocks/>
            <a:endCxn id="11" idx="0"/>
          </p:cNvCxnSpPr>
          <p:nvPr/>
        </p:nvCxnSpPr>
        <p:spPr>
          <a:xfrm>
            <a:off x="2095499" y="4947258"/>
            <a:ext cx="1" cy="333377"/>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C4C65908-BF9A-4FDC-A182-4A6E69472440}"/>
              </a:ext>
            </a:extLst>
          </p:cNvPr>
          <p:cNvCxnSpPr>
            <a:cxnSpLocks/>
            <a:endCxn id="12" idx="0"/>
          </p:cNvCxnSpPr>
          <p:nvPr/>
        </p:nvCxnSpPr>
        <p:spPr>
          <a:xfrm>
            <a:off x="4756551" y="4966322"/>
            <a:ext cx="594" cy="318097"/>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C80AD23-C0E8-4DD4-AEFB-14FE2ADAD8DE}"/>
              </a:ext>
            </a:extLst>
          </p:cNvPr>
          <p:cNvCxnSpPr>
            <a:cxnSpLocks/>
            <a:endCxn id="14" idx="0"/>
          </p:cNvCxnSpPr>
          <p:nvPr/>
        </p:nvCxnSpPr>
        <p:spPr>
          <a:xfrm>
            <a:off x="7414621" y="4956793"/>
            <a:ext cx="591" cy="32384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85AE890F-5C60-44CC-9B2A-DF7B50496A88}"/>
              </a:ext>
            </a:extLst>
          </p:cNvPr>
          <p:cNvCxnSpPr>
            <a:cxnSpLocks/>
            <a:endCxn id="13" idx="0"/>
          </p:cNvCxnSpPr>
          <p:nvPr/>
        </p:nvCxnSpPr>
        <p:spPr>
          <a:xfrm>
            <a:off x="10084595" y="4947258"/>
            <a:ext cx="0" cy="333377"/>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4156326955"/>
      </p:ext>
    </p:extLst>
  </p:cSld>
  <p:clrMapOvr>
    <a:masterClrMapping/>
  </p:clrMapOvr>
  <mc:AlternateContent xmlns:mc="http://schemas.openxmlformats.org/markup-compatibility/2006" xmlns:p14="http://schemas.microsoft.com/office/powerpoint/2010/main">
    <mc:Choice Requires="p14">
      <p:transition spd="slow" p14:dur="2000" advTm="18822"/>
    </mc:Choice>
    <mc:Fallback xmlns="">
      <p:transition spd="slow" advTm="188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07EEF-365A-426F-9700-6EB17B99007A}"/>
              </a:ext>
            </a:extLst>
          </p:cNvPr>
          <p:cNvSpPr>
            <a:spLocks noGrp="1"/>
          </p:cNvSpPr>
          <p:nvPr>
            <p:ph type="title"/>
          </p:nvPr>
        </p:nvSpPr>
        <p:spPr>
          <a:xfrm>
            <a:off x="609600" y="0"/>
            <a:ext cx="10972800" cy="1143000"/>
          </a:xfrm>
        </p:spPr>
        <p:txBody>
          <a:bodyPr>
            <a:noAutofit/>
          </a:bodyPr>
          <a:lstStyle/>
          <a:p>
            <a:r>
              <a:rPr lang="en-US" sz="4000" b="1" dirty="0"/>
              <a:t>Characteristics of Patients with </a:t>
            </a:r>
            <a:br>
              <a:rPr lang="en-US" sz="4000" b="1" dirty="0"/>
            </a:br>
            <a:r>
              <a:rPr lang="en-US" sz="4000" b="1" dirty="0"/>
              <a:t>AMI-CS Undergoing PCI</a:t>
            </a:r>
          </a:p>
        </p:txBody>
      </p:sp>
      <p:graphicFrame>
        <p:nvGraphicFramePr>
          <p:cNvPr id="4" name="Content Placeholder 3">
            <a:extLst>
              <a:ext uri="{FF2B5EF4-FFF2-40B4-BE49-F238E27FC236}">
                <a16:creationId xmlns:a16="http://schemas.microsoft.com/office/drawing/2014/main" id="{902CC640-B1ED-40CF-8EC9-D5823D6D834F}"/>
              </a:ext>
            </a:extLst>
          </p:cNvPr>
          <p:cNvGraphicFramePr>
            <a:graphicFrameLocks noGrp="1"/>
          </p:cNvGraphicFramePr>
          <p:nvPr>
            <p:ph idx="1"/>
            <p:extLst>
              <p:ext uri="{D42A27DB-BD31-4B8C-83A1-F6EECF244321}">
                <p14:modId xmlns:p14="http://schemas.microsoft.com/office/powerpoint/2010/main" val="472227258"/>
              </p:ext>
            </p:extLst>
          </p:nvPr>
        </p:nvGraphicFramePr>
        <p:xfrm>
          <a:off x="250371" y="1322256"/>
          <a:ext cx="11552160" cy="4848624"/>
        </p:xfrm>
        <a:graphic>
          <a:graphicData uri="http://schemas.openxmlformats.org/drawingml/2006/table">
            <a:tbl>
              <a:tblPr firstRow="1" bandRow="1">
                <a:tableStyleId>{5C22544A-7EE6-4342-B048-85BDC9FD1C3A}</a:tableStyleId>
              </a:tblPr>
              <a:tblGrid>
                <a:gridCol w="4666686">
                  <a:extLst>
                    <a:ext uri="{9D8B030D-6E8A-4147-A177-3AD203B41FA5}">
                      <a16:colId xmlns:a16="http://schemas.microsoft.com/office/drawing/2014/main" val="597140469"/>
                    </a:ext>
                  </a:extLst>
                </a:gridCol>
                <a:gridCol w="1897400">
                  <a:extLst>
                    <a:ext uri="{9D8B030D-6E8A-4147-A177-3AD203B41FA5}">
                      <a16:colId xmlns:a16="http://schemas.microsoft.com/office/drawing/2014/main" val="2541838567"/>
                    </a:ext>
                  </a:extLst>
                </a:gridCol>
                <a:gridCol w="2416629">
                  <a:extLst>
                    <a:ext uri="{9D8B030D-6E8A-4147-A177-3AD203B41FA5}">
                      <a16:colId xmlns:a16="http://schemas.microsoft.com/office/drawing/2014/main" val="1317568595"/>
                    </a:ext>
                  </a:extLst>
                </a:gridCol>
                <a:gridCol w="2571445">
                  <a:extLst>
                    <a:ext uri="{9D8B030D-6E8A-4147-A177-3AD203B41FA5}">
                      <a16:colId xmlns:a16="http://schemas.microsoft.com/office/drawing/2014/main" val="4165279968"/>
                    </a:ext>
                  </a:extLst>
                </a:gridCol>
              </a:tblGrid>
              <a:tr h="594981">
                <a:tc>
                  <a:txBody>
                    <a:bodyPr/>
                    <a:lstStyle/>
                    <a:p>
                      <a:pPr algn="l"/>
                      <a:r>
                        <a:rPr lang="en-US" sz="2000" b="1" dirty="0"/>
                        <a:t>Characteristic</a:t>
                      </a:r>
                    </a:p>
                  </a:txBody>
                  <a:tcPr anchor="ctr">
                    <a:solidFill>
                      <a:schemeClr val="tx2"/>
                    </a:solidFill>
                  </a:tcPr>
                </a:tc>
                <a:tc>
                  <a:txBody>
                    <a:bodyPr/>
                    <a:lstStyle/>
                    <a:p>
                      <a:pPr algn="ctr"/>
                      <a:r>
                        <a:rPr lang="en-US" sz="2000" b="1" dirty="0" err="1"/>
                        <a:t>Impella</a:t>
                      </a:r>
                      <a:r>
                        <a:rPr lang="en-US" altLang="en-US" sz="2000" b="1" dirty="0"/>
                        <a:t>®</a:t>
                      </a:r>
                      <a:r>
                        <a:rPr lang="en-US" sz="2000" b="1" dirty="0"/>
                        <a:t> Only</a:t>
                      </a:r>
                    </a:p>
                    <a:p>
                      <a:pPr algn="ctr"/>
                      <a:r>
                        <a:rPr lang="en-US" sz="2000" b="1" dirty="0"/>
                        <a:t>(n=1,768)</a:t>
                      </a:r>
                    </a:p>
                  </a:txBody>
                  <a:tcPr anchor="ctr">
                    <a:solidFill>
                      <a:schemeClr val="tx2"/>
                    </a:solidFill>
                  </a:tcPr>
                </a:tc>
                <a:tc>
                  <a:txBody>
                    <a:bodyPr/>
                    <a:lstStyle/>
                    <a:p>
                      <a:pPr algn="ctr"/>
                      <a:r>
                        <a:rPr lang="en-US" sz="2000" b="1" dirty="0"/>
                        <a:t>IABP Only</a:t>
                      </a:r>
                    </a:p>
                    <a:p>
                      <a:pPr algn="ctr"/>
                      <a:r>
                        <a:rPr lang="en-US" sz="2000" b="1" dirty="0"/>
                        <a:t>(n=8,471)</a:t>
                      </a:r>
                    </a:p>
                  </a:txBody>
                  <a:tcPr anchor="ctr">
                    <a:solidFill>
                      <a:schemeClr val="tx2"/>
                    </a:solidFill>
                  </a:tcPr>
                </a:tc>
                <a:tc>
                  <a:txBody>
                    <a:bodyPr/>
                    <a:lstStyle/>
                    <a:p>
                      <a:pPr algn="ctr"/>
                      <a:r>
                        <a:rPr lang="en-US" sz="2000" b="1" dirty="0"/>
                        <a:t>Medical Therapy Only</a:t>
                      </a:r>
                    </a:p>
                    <a:p>
                      <a:pPr algn="ctr"/>
                      <a:r>
                        <a:rPr lang="en-US" sz="2000" b="1" dirty="0"/>
                        <a:t>(n=16,227)</a:t>
                      </a:r>
                    </a:p>
                  </a:txBody>
                  <a:tcPr anchor="ctr">
                    <a:solidFill>
                      <a:schemeClr val="tx2"/>
                    </a:solidFill>
                  </a:tcPr>
                </a:tc>
                <a:extLst>
                  <a:ext uri="{0D108BD9-81ED-4DB2-BD59-A6C34878D82A}">
                    <a16:rowId xmlns:a16="http://schemas.microsoft.com/office/drawing/2014/main" val="2533313672"/>
                  </a:ext>
                </a:extLst>
              </a:tr>
              <a:tr h="344712">
                <a:tc>
                  <a:txBody>
                    <a:bodyPr/>
                    <a:lstStyle/>
                    <a:p>
                      <a:pPr marL="0" marR="0" fontAlgn="b">
                        <a:lnSpc>
                          <a:spcPct val="107000"/>
                        </a:lnSpc>
                        <a:spcBef>
                          <a:spcPts val="0"/>
                        </a:spcBef>
                        <a:spcAft>
                          <a:spcPts val="0"/>
                        </a:spcAft>
                      </a:pPr>
                      <a:r>
                        <a:rPr lang="en-US" sz="195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Age, mean (SD) years</a:t>
                      </a:r>
                      <a:endParaRPr lang="en-US" sz="19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
                        <a:lnSpc>
                          <a:spcPct val="107000"/>
                        </a:lnSpc>
                        <a:spcBef>
                          <a:spcPts val="0"/>
                        </a:spcBef>
                        <a:spcAft>
                          <a:spcPts val="0"/>
                        </a:spcAft>
                      </a:pPr>
                      <a:r>
                        <a:rPr lang="en-US" sz="1950" b="1" kern="1200" dirty="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64.2 (12.</a:t>
                      </a:r>
                      <a:r>
                        <a:rPr lang="en-US" sz="1950" b="1" kern="1200" dirty="0">
                          <a:effectLst/>
                          <a:latin typeface="Calibri" panose="020F0502020204030204" pitchFamily="34" charset="0"/>
                          <a:ea typeface="Yu Mincho" panose="020B0400000000000000" pitchFamily="18" charset="-128"/>
                          <a:cs typeface="Times New Roman" panose="02020603050405020304" pitchFamily="18" charset="0"/>
                        </a:rPr>
                        <a:t>0</a:t>
                      </a:r>
                      <a:r>
                        <a:rPr lang="en-US" sz="1950" b="1" kern="1200" dirty="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a:t>
                      </a:r>
                      <a:endParaRPr lang="en-US" sz="19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
                        <a:lnSpc>
                          <a:spcPct val="107000"/>
                        </a:lnSpc>
                        <a:spcBef>
                          <a:spcPts val="0"/>
                        </a:spcBef>
                        <a:spcAft>
                          <a:spcPts val="0"/>
                        </a:spcAft>
                      </a:pPr>
                      <a:r>
                        <a:rPr lang="en-US" sz="1950" b="1" kern="12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65.2 (12.4)</a:t>
                      </a:r>
                      <a:endParaRPr lang="en-US" sz="19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
                        <a:lnSpc>
                          <a:spcPct val="107000"/>
                        </a:lnSpc>
                        <a:spcBef>
                          <a:spcPts val="0"/>
                        </a:spcBef>
                        <a:spcAft>
                          <a:spcPts val="0"/>
                        </a:spcAft>
                      </a:pPr>
                      <a:r>
                        <a:rPr lang="en-US" sz="1950" b="1" kern="1200" dirty="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65.3 (12.8)</a:t>
                      </a:r>
                      <a:endParaRPr lang="en-US" sz="19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9833864"/>
                  </a:ext>
                </a:extLst>
              </a:tr>
              <a:tr h="344712">
                <a:tc>
                  <a:txBody>
                    <a:bodyPr/>
                    <a:lstStyle/>
                    <a:p>
                      <a:pPr marL="0" marR="0" fontAlgn="b">
                        <a:lnSpc>
                          <a:spcPct val="107000"/>
                        </a:lnSpc>
                        <a:spcBef>
                          <a:spcPts val="0"/>
                        </a:spcBef>
                        <a:spcAft>
                          <a:spcPts val="0"/>
                        </a:spcAft>
                      </a:pPr>
                      <a:r>
                        <a:rPr lang="en-US" sz="195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Male sex, %</a:t>
                      </a:r>
                      <a:endParaRPr lang="en-US" sz="19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
                        <a:lnSpc>
                          <a:spcPct val="107000"/>
                        </a:lnSpc>
                        <a:spcBef>
                          <a:spcPts val="0"/>
                        </a:spcBef>
                        <a:spcAft>
                          <a:spcPts val="0"/>
                        </a:spcAft>
                      </a:pPr>
                      <a:r>
                        <a:rPr lang="en-US" sz="1950" b="1" kern="1200" dirty="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71.3</a:t>
                      </a:r>
                      <a:endParaRPr lang="en-US" sz="19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
                        <a:lnSpc>
                          <a:spcPct val="107000"/>
                        </a:lnSpc>
                        <a:spcBef>
                          <a:spcPts val="0"/>
                        </a:spcBef>
                        <a:spcAft>
                          <a:spcPts val="0"/>
                        </a:spcAft>
                      </a:pPr>
                      <a:r>
                        <a:rPr lang="en-US" sz="1950" b="1" kern="1200" dirty="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69.2</a:t>
                      </a:r>
                      <a:endParaRPr lang="en-US" sz="19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
                        <a:lnSpc>
                          <a:spcPct val="107000"/>
                        </a:lnSpc>
                        <a:spcBef>
                          <a:spcPts val="0"/>
                        </a:spcBef>
                        <a:spcAft>
                          <a:spcPts val="0"/>
                        </a:spcAft>
                      </a:pPr>
                      <a:r>
                        <a:rPr lang="en-US" sz="1950" b="1" kern="1200" dirty="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64.8</a:t>
                      </a:r>
                      <a:endParaRPr lang="en-US" sz="19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2616928"/>
                  </a:ext>
                </a:extLst>
              </a:tr>
              <a:tr h="344712">
                <a:tc>
                  <a:txBody>
                    <a:bodyPr/>
                    <a:lstStyle/>
                    <a:p>
                      <a:pPr marL="0" marR="0" fontAlgn="b">
                        <a:lnSpc>
                          <a:spcPct val="107000"/>
                        </a:lnSpc>
                        <a:spcBef>
                          <a:spcPts val="0"/>
                        </a:spcBef>
                        <a:spcAft>
                          <a:spcPts val="0"/>
                        </a:spcAft>
                      </a:pPr>
                      <a:r>
                        <a:rPr lang="en-US" sz="195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Transferred from outside facility, %</a:t>
                      </a:r>
                      <a:endParaRPr lang="en-US" sz="19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
                        <a:lnSpc>
                          <a:spcPct val="107000"/>
                        </a:lnSpc>
                        <a:spcBef>
                          <a:spcPts val="0"/>
                        </a:spcBef>
                        <a:spcAft>
                          <a:spcPts val="0"/>
                        </a:spcAft>
                      </a:pPr>
                      <a:r>
                        <a:rPr lang="en-US" sz="1950" b="1" kern="12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27.3</a:t>
                      </a:r>
                      <a:endParaRPr lang="en-US" sz="19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
                        <a:lnSpc>
                          <a:spcPct val="107000"/>
                        </a:lnSpc>
                        <a:spcBef>
                          <a:spcPts val="0"/>
                        </a:spcBef>
                        <a:spcAft>
                          <a:spcPts val="0"/>
                        </a:spcAft>
                      </a:pPr>
                      <a:r>
                        <a:rPr lang="en-US" sz="1950" b="1" kern="1200" dirty="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23.8</a:t>
                      </a:r>
                      <a:endParaRPr lang="en-US" sz="19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
                        <a:lnSpc>
                          <a:spcPct val="107000"/>
                        </a:lnSpc>
                        <a:spcBef>
                          <a:spcPts val="0"/>
                        </a:spcBef>
                        <a:spcAft>
                          <a:spcPts val="0"/>
                        </a:spcAft>
                      </a:pPr>
                      <a:r>
                        <a:rPr lang="en-US" sz="1950" b="1" kern="1200" dirty="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24.8</a:t>
                      </a:r>
                      <a:endParaRPr lang="en-US" sz="19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8039084"/>
                  </a:ext>
                </a:extLst>
              </a:tr>
              <a:tr h="344712">
                <a:tc>
                  <a:txBody>
                    <a:bodyPr/>
                    <a:lstStyle/>
                    <a:p>
                      <a:pPr marL="0" marR="0" algn="l" defTabSz="457200" rtl="0" eaLnBrk="1" fontAlgn="b" latinLnBrk="0" hangingPunct="1">
                        <a:lnSpc>
                          <a:spcPct val="107000"/>
                        </a:lnSpc>
                        <a:spcBef>
                          <a:spcPts val="0"/>
                        </a:spcBef>
                        <a:spcAft>
                          <a:spcPts val="0"/>
                        </a:spcAft>
                      </a:pPr>
                      <a:r>
                        <a:rPr lang="en-US" sz="195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Prior MI</a:t>
                      </a:r>
                      <a:r>
                        <a:rPr lang="en-US" sz="195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95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defTabSz="457200" rtl="0" eaLnBrk="1" fontAlgn="b" latinLnBrk="0" hangingPunct="1">
                        <a:lnSpc>
                          <a:spcPct val="107000"/>
                        </a:lnSpc>
                        <a:spcBef>
                          <a:spcPts val="0"/>
                        </a:spcBef>
                        <a:spcAft>
                          <a:spcPts val="0"/>
                        </a:spcAft>
                      </a:pPr>
                      <a:r>
                        <a:rPr lang="en-US" sz="1950" b="1" kern="1200" dirty="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22.3</a:t>
                      </a:r>
                    </a:p>
                  </a:txBody>
                  <a:tcPr marL="68580" marR="68580" marT="0" marB="0" anchor="ctr"/>
                </a:tc>
                <a:tc>
                  <a:txBody>
                    <a:bodyPr/>
                    <a:lstStyle/>
                    <a:p>
                      <a:pPr marL="0" marR="0" algn="ctr" defTabSz="457200" rtl="0" eaLnBrk="1" fontAlgn="b" latinLnBrk="0" hangingPunct="1">
                        <a:lnSpc>
                          <a:spcPct val="107000"/>
                        </a:lnSpc>
                        <a:spcBef>
                          <a:spcPts val="0"/>
                        </a:spcBef>
                        <a:spcAft>
                          <a:spcPts val="0"/>
                        </a:spcAft>
                      </a:pPr>
                      <a:r>
                        <a:rPr lang="en-US" sz="1950" b="1" kern="1200" dirty="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20.7</a:t>
                      </a:r>
                    </a:p>
                  </a:txBody>
                  <a:tcPr marL="68580" marR="68580" marT="0" marB="0" anchor="ctr"/>
                </a:tc>
                <a:tc>
                  <a:txBody>
                    <a:bodyPr/>
                    <a:lstStyle/>
                    <a:p>
                      <a:pPr marL="0" marR="0" algn="ctr" defTabSz="457200" rtl="0" eaLnBrk="1" fontAlgn="b" latinLnBrk="0" hangingPunct="1">
                        <a:lnSpc>
                          <a:spcPct val="107000"/>
                        </a:lnSpc>
                        <a:spcBef>
                          <a:spcPts val="0"/>
                        </a:spcBef>
                        <a:spcAft>
                          <a:spcPts val="0"/>
                        </a:spcAft>
                      </a:pPr>
                      <a:r>
                        <a:rPr lang="en-US" sz="1950" b="1" kern="1200" dirty="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22.0</a:t>
                      </a:r>
                    </a:p>
                  </a:txBody>
                  <a:tcPr marL="68580" marR="68580" marT="0" marB="0" anchor="ctr"/>
                </a:tc>
                <a:extLst>
                  <a:ext uri="{0D108BD9-81ED-4DB2-BD59-A6C34878D82A}">
                    <a16:rowId xmlns:a16="http://schemas.microsoft.com/office/drawing/2014/main" val="1174453416"/>
                  </a:ext>
                </a:extLst>
              </a:tr>
              <a:tr h="344712">
                <a:tc>
                  <a:txBody>
                    <a:bodyPr/>
                    <a:lstStyle/>
                    <a:p>
                      <a:pPr marL="0" marR="0" algn="l" defTabSz="457200" rtl="0" eaLnBrk="1" fontAlgn="b" latinLnBrk="0" hangingPunct="1">
                        <a:lnSpc>
                          <a:spcPct val="107000"/>
                        </a:lnSpc>
                        <a:spcBef>
                          <a:spcPts val="0"/>
                        </a:spcBef>
                        <a:spcAft>
                          <a:spcPts val="0"/>
                        </a:spcAft>
                      </a:pPr>
                      <a:r>
                        <a:rPr lang="en-US" sz="195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Cerebrovascular disease</a:t>
                      </a:r>
                      <a:r>
                        <a:rPr lang="en-US" sz="195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95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defTabSz="457200" rtl="0" eaLnBrk="1" fontAlgn="b" latinLnBrk="0" hangingPunct="1">
                        <a:lnSpc>
                          <a:spcPct val="107000"/>
                        </a:lnSpc>
                        <a:spcBef>
                          <a:spcPts val="0"/>
                        </a:spcBef>
                        <a:spcAft>
                          <a:spcPts val="0"/>
                        </a:spcAft>
                      </a:pPr>
                      <a:r>
                        <a:rPr lang="en-US" sz="1950" b="1" kern="1200" dirty="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10.8</a:t>
                      </a:r>
                    </a:p>
                  </a:txBody>
                  <a:tcPr marL="68580" marR="68580" marT="0" marB="0" anchor="ctr"/>
                </a:tc>
                <a:tc>
                  <a:txBody>
                    <a:bodyPr/>
                    <a:lstStyle/>
                    <a:p>
                      <a:pPr marL="0" marR="0" algn="ctr" defTabSz="457200" rtl="0" eaLnBrk="1" fontAlgn="b" latinLnBrk="0" hangingPunct="1">
                        <a:lnSpc>
                          <a:spcPct val="107000"/>
                        </a:lnSpc>
                        <a:spcBef>
                          <a:spcPts val="0"/>
                        </a:spcBef>
                        <a:spcAft>
                          <a:spcPts val="0"/>
                        </a:spcAft>
                      </a:pPr>
                      <a:r>
                        <a:rPr lang="en-US" sz="1950" b="1" kern="1200" dirty="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10.4</a:t>
                      </a:r>
                    </a:p>
                  </a:txBody>
                  <a:tcPr marL="68580" marR="68580" marT="0" marB="0" anchor="ctr"/>
                </a:tc>
                <a:tc>
                  <a:txBody>
                    <a:bodyPr/>
                    <a:lstStyle/>
                    <a:p>
                      <a:pPr marL="0" marR="0" algn="ctr" defTabSz="457200" rtl="0" eaLnBrk="1" fontAlgn="b" latinLnBrk="0" hangingPunct="1">
                        <a:lnSpc>
                          <a:spcPct val="107000"/>
                        </a:lnSpc>
                        <a:spcBef>
                          <a:spcPts val="0"/>
                        </a:spcBef>
                        <a:spcAft>
                          <a:spcPts val="0"/>
                        </a:spcAft>
                      </a:pPr>
                      <a:r>
                        <a:rPr lang="en-US" sz="1950" b="1" kern="1200" dirty="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11.7</a:t>
                      </a:r>
                    </a:p>
                  </a:txBody>
                  <a:tcPr marL="68580" marR="68580" marT="0" marB="0" anchor="ctr"/>
                </a:tc>
                <a:extLst>
                  <a:ext uri="{0D108BD9-81ED-4DB2-BD59-A6C34878D82A}">
                    <a16:rowId xmlns:a16="http://schemas.microsoft.com/office/drawing/2014/main" val="2929159977"/>
                  </a:ext>
                </a:extLst>
              </a:tr>
              <a:tr h="344712">
                <a:tc>
                  <a:txBody>
                    <a:bodyPr/>
                    <a:lstStyle/>
                    <a:p>
                      <a:pPr marL="0" marR="0" algn="l" defTabSz="457200" rtl="0" eaLnBrk="1" fontAlgn="b" latinLnBrk="0" hangingPunct="1">
                        <a:lnSpc>
                          <a:spcPct val="107000"/>
                        </a:lnSpc>
                        <a:spcBef>
                          <a:spcPts val="0"/>
                        </a:spcBef>
                        <a:spcAft>
                          <a:spcPts val="0"/>
                        </a:spcAft>
                      </a:pPr>
                      <a:r>
                        <a:rPr lang="en-US" sz="1950" b="1" kern="1200" dirty="0">
                          <a:solidFill>
                            <a:schemeClr val="dk1"/>
                          </a:solidFill>
                          <a:effectLst/>
                          <a:latin typeface="+mn-lt"/>
                          <a:ea typeface="+mn-ea"/>
                          <a:cs typeface="+mn-cs"/>
                        </a:rPr>
                        <a:t>Peripheral artery disease</a:t>
                      </a:r>
                      <a:r>
                        <a:rPr lang="en-US" sz="195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95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defTabSz="457200" rtl="0" eaLnBrk="1" fontAlgn="b" latinLnBrk="0" hangingPunct="1">
                        <a:lnSpc>
                          <a:spcPct val="107000"/>
                        </a:lnSpc>
                        <a:spcBef>
                          <a:spcPts val="0"/>
                        </a:spcBef>
                        <a:spcAft>
                          <a:spcPts val="0"/>
                        </a:spcAft>
                      </a:pPr>
                      <a:r>
                        <a:rPr lang="en-US" sz="1950" b="1" kern="1200" dirty="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9.7</a:t>
                      </a:r>
                    </a:p>
                  </a:txBody>
                  <a:tcPr marL="68580" marR="68580" marT="0" marB="0" anchor="ctr"/>
                </a:tc>
                <a:tc>
                  <a:txBody>
                    <a:bodyPr/>
                    <a:lstStyle/>
                    <a:p>
                      <a:pPr marL="0" marR="0" algn="ctr" defTabSz="457200" rtl="0" eaLnBrk="1" fontAlgn="b" latinLnBrk="0" hangingPunct="1">
                        <a:lnSpc>
                          <a:spcPct val="107000"/>
                        </a:lnSpc>
                        <a:spcBef>
                          <a:spcPts val="0"/>
                        </a:spcBef>
                        <a:spcAft>
                          <a:spcPts val="0"/>
                        </a:spcAft>
                      </a:pPr>
                      <a:r>
                        <a:rPr lang="en-US" sz="1950" b="1" kern="1200" dirty="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7.6</a:t>
                      </a:r>
                    </a:p>
                  </a:txBody>
                  <a:tcPr marL="68580" marR="68580" marT="0" marB="0" anchor="ctr"/>
                </a:tc>
                <a:tc>
                  <a:txBody>
                    <a:bodyPr/>
                    <a:lstStyle/>
                    <a:p>
                      <a:pPr marL="0" marR="0" algn="ctr" defTabSz="457200" rtl="0" eaLnBrk="1" fontAlgn="b" latinLnBrk="0" hangingPunct="1">
                        <a:lnSpc>
                          <a:spcPct val="107000"/>
                        </a:lnSpc>
                        <a:spcBef>
                          <a:spcPts val="0"/>
                        </a:spcBef>
                        <a:spcAft>
                          <a:spcPts val="0"/>
                        </a:spcAft>
                      </a:pPr>
                      <a:r>
                        <a:rPr lang="en-US" sz="1950" b="1" kern="1200" dirty="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10.0</a:t>
                      </a:r>
                    </a:p>
                  </a:txBody>
                  <a:tcPr marL="68580" marR="68580" marT="0" marB="0" anchor="ctr"/>
                </a:tc>
                <a:extLst>
                  <a:ext uri="{0D108BD9-81ED-4DB2-BD59-A6C34878D82A}">
                    <a16:rowId xmlns:a16="http://schemas.microsoft.com/office/drawing/2014/main" val="157677303"/>
                  </a:ext>
                </a:extLst>
              </a:tr>
              <a:tr h="344712">
                <a:tc>
                  <a:txBody>
                    <a:bodyPr/>
                    <a:lstStyle/>
                    <a:p>
                      <a:pPr marL="0" marR="0" algn="l" defTabSz="457200" rtl="0" eaLnBrk="1" fontAlgn="b" latinLnBrk="0" hangingPunct="1">
                        <a:lnSpc>
                          <a:spcPct val="107000"/>
                        </a:lnSpc>
                        <a:spcBef>
                          <a:spcPts val="0"/>
                        </a:spcBef>
                        <a:spcAft>
                          <a:spcPts val="0"/>
                        </a:spcAft>
                      </a:pPr>
                      <a:r>
                        <a:rPr lang="en-US" sz="195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Diabetes</a:t>
                      </a:r>
                      <a:r>
                        <a:rPr lang="en-US" sz="195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95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defTabSz="457200" rtl="0" eaLnBrk="1" fontAlgn="b" latinLnBrk="0" hangingPunct="1">
                        <a:lnSpc>
                          <a:spcPct val="107000"/>
                        </a:lnSpc>
                        <a:spcBef>
                          <a:spcPts val="0"/>
                        </a:spcBef>
                        <a:spcAft>
                          <a:spcPts val="0"/>
                        </a:spcAft>
                      </a:pPr>
                      <a:r>
                        <a:rPr lang="en-US" sz="1950" b="1" kern="1200" dirty="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36.5</a:t>
                      </a:r>
                    </a:p>
                  </a:txBody>
                  <a:tcPr marL="68580" marR="68580" marT="0" marB="0" anchor="ctr"/>
                </a:tc>
                <a:tc>
                  <a:txBody>
                    <a:bodyPr/>
                    <a:lstStyle/>
                    <a:p>
                      <a:pPr marL="0" marR="0" algn="ctr" defTabSz="457200" rtl="0" eaLnBrk="1" fontAlgn="b" latinLnBrk="0" hangingPunct="1">
                        <a:lnSpc>
                          <a:spcPct val="107000"/>
                        </a:lnSpc>
                        <a:spcBef>
                          <a:spcPts val="0"/>
                        </a:spcBef>
                        <a:spcAft>
                          <a:spcPts val="0"/>
                        </a:spcAft>
                      </a:pPr>
                      <a:r>
                        <a:rPr lang="en-US" sz="1950" b="1" kern="1200" dirty="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33.7</a:t>
                      </a:r>
                    </a:p>
                  </a:txBody>
                  <a:tcPr marL="68580" marR="68580" marT="0" marB="0" anchor="ctr"/>
                </a:tc>
                <a:tc>
                  <a:txBody>
                    <a:bodyPr/>
                    <a:lstStyle/>
                    <a:p>
                      <a:pPr marL="0" marR="0" algn="ctr" defTabSz="457200" rtl="0" eaLnBrk="1" fontAlgn="b" latinLnBrk="0" hangingPunct="1">
                        <a:lnSpc>
                          <a:spcPct val="107000"/>
                        </a:lnSpc>
                        <a:spcBef>
                          <a:spcPts val="0"/>
                        </a:spcBef>
                        <a:spcAft>
                          <a:spcPts val="0"/>
                        </a:spcAft>
                      </a:pPr>
                      <a:r>
                        <a:rPr lang="en-US" sz="1950" b="1" kern="1200" dirty="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31.5</a:t>
                      </a:r>
                    </a:p>
                  </a:txBody>
                  <a:tcPr marL="68580" marR="68580" marT="0" marB="0" anchor="ctr"/>
                </a:tc>
                <a:extLst>
                  <a:ext uri="{0D108BD9-81ED-4DB2-BD59-A6C34878D82A}">
                    <a16:rowId xmlns:a16="http://schemas.microsoft.com/office/drawing/2014/main" val="3513554843"/>
                  </a:ext>
                </a:extLst>
              </a:tr>
              <a:tr h="347472">
                <a:tc>
                  <a:txBody>
                    <a:bodyPr/>
                    <a:lstStyle/>
                    <a:p>
                      <a:pPr marL="0" marR="0" fontAlgn="b">
                        <a:lnSpc>
                          <a:spcPct val="107000"/>
                        </a:lnSpc>
                        <a:spcBef>
                          <a:spcPts val="0"/>
                        </a:spcBef>
                        <a:spcAft>
                          <a:spcPts val="0"/>
                        </a:spcAft>
                      </a:pPr>
                      <a:r>
                        <a:rPr lang="en-US" sz="195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Cardiac arrest at first medical contact, %</a:t>
                      </a:r>
                      <a:endParaRPr lang="en-US" sz="19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
                        <a:lnSpc>
                          <a:spcPct val="107000"/>
                        </a:lnSpc>
                        <a:spcBef>
                          <a:spcPts val="0"/>
                        </a:spcBef>
                        <a:spcAft>
                          <a:spcPts val="0"/>
                        </a:spcAft>
                      </a:pPr>
                      <a:r>
                        <a:rPr lang="en-US" sz="1950" b="1" kern="12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25.4</a:t>
                      </a:r>
                      <a:endParaRPr lang="en-US" sz="19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
                        <a:lnSpc>
                          <a:spcPct val="107000"/>
                        </a:lnSpc>
                        <a:spcBef>
                          <a:spcPts val="0"/>
                        </a:spcBef>
                        <a:spcAft>
                          <a:spcPts val="0"/>
                        </a:spcAft>
                      </a:pPr>
                      <a:r>
                        <a:rPr lang="en-US" sz="1950" b="1" kern="1200" dirty="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24.3</a:t>
                      </a:r>
                      <a:endParaRPr lang="en-US" sz="19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
                        <a:lnSpc>
                          <a:spcPct val="107000"/>
                        </a:lnSpc>
                        <a:spcBef>
                          <a:spcPts val="0"/>
                        </a:spcBef>
                        <a:spcAft>
                          <a:spcPts val="0"/>
                        </a:spcAft>
                      </a:pPr>
                      <a:r>
                        <a:rPr lang="en-US" sz="1950" b="1" kern="1200" dirty="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23.4</a:t>
                      </a:r>
                      <a:endParaRPr lang="en-US" sz="19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1750473"/>
                  </a:ext>
                </a:extLst>
              </a:tr>
              <a:tr h="344712">
                <a:tc>
                  <a:txBody>
                    <a:bodyPr/>
                    <a:lstStyle/>
                    <a:p>
                      <a:pPr marL="0" marR="0" fontAlgn="b">
                        <a:lnSpc>
                          <a:spcPct val="107000"/>
                        </a:lnSpc>
                        <a:spcBef>
                          <a:spcPts val="0"/>
                        </a:spcBef>
                        <a:spcAft>
                          <a:spcPts val="0"/>
                        </a:spcAft>
                      </a:pPr>
                      <a:r>
                        <a:rPr lang="en-US" sz="195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STEMI, %</a:t>
                      </a:r>
                      <a:endParaRPr lang="en-US" sz="19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
                        <a:lnSpc>
                          <a:spcPct val="107000"/>
                        </a:lnSpc>
                        <a:spcBef>
                          <a:spcPts val="0"/>
                        </a:spcBef>
                        <a:spcAft>
                          <a:spcPts val="0"/>
                        </a:spcAft>
                      </a:pPr>
                      <a:r>
                        <a:rPr lang="en-US" sz="1950" b="1" kern="12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78.2</a:t>
                      </a:r>
                      <a:endParaRPr lang="en-US" sz="19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
                        <a:lnSpc>
                          <a:spcPct val="107000"/>
                        </a:lnSpc>
                        <a:spcBef>
                          <a:spcPts val="0"/>
                        </a:spcBef>
                        <a:spcAft>
                          <a:spcPts val="0"/>
                        </a:spcAft>
                      </a:pPr>
                      <a:r>
                        <a:rPr lang="en-US" sz="1950" b="1" kern="1200" dirty="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84.4</a:t>
                      </a:r>
                      <a:endParaRPr lang="en-US" sz="19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
                        <a:lnSpc>
                          <a:spcPct val="107000"/>
                        </a:lnSpc>
                        <a:spcBef>
                          <a:spcPts val="0"/>
                        </a:spcBef>
                        <a:spcAft>
                          <a:spcPts val="0"/>
                        </a:spcAft>
                      </a:pPr>
                      <a:r>
                        <a:rPr lang="en-US" sz="1950" b="1" kern="1200" dirty="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79.7</a:t>
                      </a:r>
                      <a:endParaRPr lang="en-US" sz="19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90021680"/>
                  </a:ext>
                </a:extLst>
              </a:tr>
              <a:tr h="347472">
                <a:tc>
                  <a:txBody>
                    <a:bodyPr/>
                    <a:lstStyle/>
                    <a:p>
                      <a:pPr marL="0" marR="0" fontAlgn="b">
                        <a:lnSpc>
                          <a:spcPct val="107000"/>
                        </a:lnSpc>
                        <a:spcBef>
                          <a:spcPts val="0"/>
                        </a:spcBef>
                        <a:spcAft>
                          <a:spcPts val="0"/>
                        </a:spcAft>
                      </a:pPr>
                      <a:r>
                        <a:rPr lang="en-US" sz="195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Anterior infarction, %</a:t>
                      </a:r>
                      <a:endParaRPr lang="en-US" sz="19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
                        <a:lnSpc>
                          <a:spcPct val="107000"/>
                        </a:lnSpc>
                        <a:spcBef>
                          <a:spcPts val="0"/>
                        </a:spcBef>
                        <a:spcAft>
                          <a:spcPts val="0"/>
                        </a:spcAft>
                      </a:pPr>
                      <a:r>
                        <a:rPr lang="en-US" sz="1950" b="1" kern="12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50.6</a:t>
                      </a:r>
                      <a:endParaRPr lang="en-US" sz="19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
                        <a:lnSpc>
                          <a:spcPct val="107000"/>
                        </a:lnSpc>
                        <a:spcBef>
                          <a:spcPts val="0"/>
                        </a:spcBef>
                        <a:spcAft>
                          <a:spcPts val="0"/>
                        </a:spcAft>
                      </a:pPr>
                      <a:r>
                        <a:rPr lang="en-US" sz="1950" b="1" kern="1200" dirty="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47.4</a:t>
                      </a:r>
                      <a:endParaRPr lang="en-US" sz="19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
                        <a:lnSpc>
                          <a:spcPct val="107000"/>
                        </a:lnSpc>
                        <a:spcBef>
                          <a:spcPts val="0"/>
                        </a:spcBef>
                        <a:spcAft>
                          <a:spcPts val="0"/>
                        </a:spcAft>
                      </a:pPr>
                      <a:r>
                        <a:rPr lang="en-US" sz="1950" b="1" kern="1200" dirty="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32.1</a:t>
                      </a:r>
                      <a:endParaRPr lang="en-US" sz="19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8140382"/>
                  </a:ext>
                </a:extLst>
              </a:tr>
              <a:tr h="347472">
                <a:tc>
                  <a:txBody>
                    <a:bodyPr/>
                    <a:lstStyle/>
                    <a:p>
                      <a:pPr marL="0" marR="0" fontAlgn="b">
                        <a:lnSpc>
                          <a:spcPct val="107000"/>
                        </a:lnSpc>
                        <a:spcBef>
                          <a:spcPts val="0"/>
                        </a:spcBef>
                        <a:spcAft>
                          <a:spcPts val="0"/>
                        </a:spcAft>
                      </a:pPr>
                      <a:r>
                        <a:rPr lang="en-US" sz="195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Left main and/or proximal LAD disease, %</a:t>
                      </a:r>
                      <a:endParaRPr lang="en-US" sz="19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
                        <a:lnSpc>
                          <a:spcPct val="107000"/>
                        </a:lnSpc>
                        <a:spcBef>
                          <a:spcPts val="0"/>
                        </a:spcBef>
                        <a:spcAft>
                          <a:spcPts val="0"/>
                        </a:spcAft>
                      </a:pPr>
                      <a:r>
                        <a:rPr lang="en-US" sz="1950" b="1" kern="12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62.6</a:t>
                      </a:r>
                      <a:endParaRPr lang="en-US" sz="19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
                        <a:lnSpc>
                          <a:spcPct val="107000"/>
                        </a:lnSpc>
                        <a:spcBef>
                          <a:spcPts val="0"/>
                        </a:spcBef>
                        <a:spcAft>
                          <a:spcPts val="0"/>
                        </a:spcAft>
                      </a:pPr>
                      <a:r>
                        <a:rPr lang="en-US" sz="1950" b="1" kern="1200" dirty="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54.7</a:t>
                      </a:r>
                      <a:endParaRPr lang="en-US" sz="19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
                        <a:lnSpc>
                          <a:spcPct val="107000"/>
                        </a:lnSpc>
                        <a:spcBef>
                          <a:spcPts val="0"/>
                        </a:spcBef>
                        <a:spcAft>
                          <a:spcPts val="0"/>
                        </a:spcAft>
                      </a:pPr>
                      <a:r>
                        <a:rPr lang="en-US" sz="1950" b="1" kern="1200" dirty="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33.5</a:t>
                      </a:r>
                      <a:endParaRPr lang="en-US" sz="19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636650"/>
                  </a:ext>
                </a:extLst>
              </a:tr>
              <a:tr h="347472">
                <a:tc>
                  <a:txBody>
                    <a:bodyPr/>
                    <a:lstStyle/>
                    <a:p>
                      <a:pPr marL="0" marR="0" fontAlgn="b">
                        <a:lnSpc>
                          <a:spcPct val="107000"/>
                        </a:lnSpc>
                        <a:spcBef>
                          <a:spcPts val="0"/>
                        </a:spcBef>
                        <a:spcAft>
                          <a:spcPts val="0"/>
                        </a:spcAft>
                      </a:pPr>
                      <a:r>
                        <a:rPr lang="en-US" sz="195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Multivessel disease, %</a:t>
                      </a:r>
                      <a:endParaRPr lang="en-US" sz="19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
                        <a:lnSpc>
                          <a:spcPct val="107000"/>
                        </a:lnSpc>
                        <a:spcBef>
                          <a:spcPts val="0"/>
                        </a:spcBef>
                        <a:spcAft>
                          <a:spcPts val="0"/>
                        </a:spcAft>
                      </a:pPr>
                      <a:r>
                        <a:rPr lang="en-US" sz="1950" b="1" kern="120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66.2</a:t>
                      </a:r>
                      <a:endParaRPr lang="en-US" sz="19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
                        <a:lnSpc>
                          <a:spcPct val="107000"/>
                        </a:lnSpc>
                        <a:spcBef>
                          <a:spcPts val="0"/>
                        </a:spcBef>
                        <a:spcAft>
                          <a:spcPts val="0"/>
                        </a:spcAft>
                      </a:pPr>
                      <a:r>
                        <a:rPr lang="en-US" sz="1950" b="1" kern="1200" dirty="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63.5</a:t>
                      </a:r>
                      <a:endParaRPr lang="en-US" sz="19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fontAlgn="b">
                        <a:lnSpc>
                          <a:spcPct val="107000"/>
                        </a:lnSpc>
                        <a:spcBef>
                          <a:spcPts val="0"/>
                        </a:spcBef>
                        <a:spcAft>
                          <a:spcPts val="0"/>
                        </a:spcAft>
                      </a:pPr>
                      <a:r>
                        <a:rPr lang="en-US" sz="1950" b="1" kern="1200" dirty="0">
                          <a:solidFill>
                            <a:srgbClr val="000000"/>
                          </a:solidFill>
                          <a:effectLst/>
                          <a:latin typeface="Calibri" panose="020F0502020204030204" pitchFamily="34" charset="0"/>
                          <a:ea typeface="Yu Mincho" panose="020B0400000000000000" pitchFamily="18" charset="-128"/>
                          <a:cs typeface="Times New Roman" panose="02020603050405020304" pitchFamily="18" charset="0"/>
                        </a:rPr>
                        <a:t>48.6</a:t>
                      </a:r>
                      <a:endParaRPr lang="en-US" sz="195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63451289"/>
                  </a:ext>
                </a:extLst>
              </a:tr>
            </a:tbl>
          </a:graphicData>
        </a:graphic>
      </p:graphicFrame>
    </p:spTree>
    <p:extLst>
      <p:ext uri="{BB962C8B-B14F-4D97-AF65-F5344CB8AC3E}">
        <p14:creationId xmlns:p14="http://schemas.microsoft.com/office/powerpoint/2010/main" val="1147962023"/>
      </p:ext>
    </p:extLst>
  </p:cSld>
  <p:clrMapOvr>
    <a:masterClrMapping/>
  </p:clrMapOvr>
  <mc:AlternateContent xmlns:mc="http://schemas.openxmlformats.org/markup-compatibility/2006" xmlns:p14="http://schemas.microsoft.com/office/powerpoint/2010/main">
    <mc:Choice Requires="p14">
      <p:transition spd="slow" p14:dur="2000" advTm="13548"/>
    </mc:Choice>
    <mc:Fallback xmlns="">
      <p:transition spd="slow" advTm="1354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057A1-4107-47AE-93B3-9A79389FCB57}"/>
              </a:ext>
            </a:extLst>
          </p:cNvPr>
          <p:cNvSpPr>
            <a:spLocks noGrp="1"/>
          </p:cNvSpPr>
          <p:nvPr>
            <p:ph type="title"/>
          </p:nvPr>
        </p:nvSpPr>
        <p:spPr>
          <a:xfrm>
            <a:off x="609600" y="24345"/>
            <a:ext cx="10972800" cy="1143000"/>
          </a:xfrm>
        </p:spPr>
        <p:txBody>
          <a:bodyPr>
            <a:noAutofit/>
          </a:bodyPr>
          <a:lstStyle/>
          <a:p>
            <a:r>
              <a:rPr lang="en-US" b="1" dirty="0"/>
              <a:t>MCS Device Utilization Over Time</a:t>
            </a:r>
          </a:p>
        </p:txBody>
      </p:sp>
      <p:graphicFrame>
        <p:nvGraphicFramePr>
          <p:cNvPr id="4" name="Chart 3">
            <a:extLst>
              <a:ext uri="{FF2B5EF4-FFF2-40B4-BE49-F238E27FC236}">
                <a16:creationId xmlns:a16="http://schemas.microsoft.com/office/drawing/2014/main" id="{6BFCB214-2D29-4E7D-995D-D5FC6CA0ECE9}"/>
              </a:ext>
            </a:extLst>
          </p:cNvPr>
          <p:cNvGraphicFramePr/>
          <p:nvPr>
            <p:extLst>
              <p:ext uri="{D42A27DB-BD31-4B8C-83A1-F6EECF244321}">
                <p14:modId xmlns:p14="http://schemas.microsoft.com/office/powerpoint/2010/main" val="2934708628"/>
              </p:ext>
            </p:extLst>
          </p:nvPr>
        </p:nvGraphicFramePr>
        <p:xfrm>
          <a:off x="84225" y="1277411"/>
          <a:ext cx="12039600" cy="5513911"/>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DF163BE3-8FC1-467F-AA0A-31E206FEDFFB}"/>
              </a:ext>
            </a:extLst>
          </p:cNvPr>
          <p:cNvSpPr txBox="1"/>
          <p:nvPr/>
        </p:nvSpPr>
        <p:spPr>
          <a:xfrm>
            <a:off x="6464879" y="4260381"/>
            <a:ext cx="4749460" cy="954107"/>
          </a:xfrm>
          <a:prstGeom prst="rect">
            <a:avLst/>
          </a:prstGeom>
          <a:solidFill>
            <a:schemeClr val="accent1"/>
          </a:solidFill>
          <a:ln w="28575">
            <a:solidFill>
              <a:schemeClr val="tx1"/>
            </a:solidFill>
          </a:ln>
        </p:spPr>
        <p:txBody>
          <a:bodyPr wrap="square" rtlCol="0">
            <a:spAutoFit/>
          </a:bodyPr>
          <a:lstStyle/>
          <a:p>
            <a:pPr algn="ctr"/>
            <a:r>
              <a:rPr lang="en-US" sz="2800" b="1" dirty="0"/>
              <a:t>Impella</a:t>
            </a:r>
            <a:r>
              <a:rPr lang="en-US" altLang="en-US" sz="2800" b="1" dirty="0"/>
              <a:t>®</a:t>
            </a:r>
            <a:r>
              <a:rPr lang="en-US" sz="2800" b="1" dirty="0"/>
              <a:t> Use Increased from 3.5% to 8.7% (p&lt;0.001)</a:t>
            </a:r>
          </a:p>
        </p:txBody>
      </p:sp>
    </p:spTree>
    <p:custDataLst>
      <p:tags r:id="rId1"/>
    </p:custDataLst>
    <p:extLst>
      <p:ext uri="{BB962C8B-B14F-4D97-AF65-F5344CB8AC3E}">
        <p14:creationId xmlns:p14="http://schemas.microsoft.com/office/powerpoint/2010/main" val="1147416270"/>
      </p:ext>
    </p:extLst>
  </p:cSld>
  <p:clrMapOvr>
    <a:masterClrMapping/>
  </p:clrMapOvr>
  <mc:AlternateContent xmlns:mc="http://schemas.openxmlformats.org/markup-compatibility/2006" xmlns:p14="http://schemas.microsoft.com/office/powerpoint/2010/main">
    <mc:Choice Requires="p14">
      <p:transition spd="slow" p14:dur="2000" advTm="19114"/>
    </mc:Choice>
    <mc:Fallback xmlns="">
      <p:transition spd="slow" advTm="191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6B65A59-6F45-4083-83DC-2555EB91666A}"/>
              </a:ext>
            </a:extLst>
          </p:cNvPr>
          <p:cNvSpPr>
            <a:spLocks noGrp="1"/>
          </p:cNvSpPr>
          <p:nvPr>
            <p:ph type="title"/>
          </p:nvPr>
        </p:nvSpPr>
        <p:spPr>
          <a:xfrm>
            <a:off x="1981200" y="0"/>
            <a:ext cx="8229600" cy="1143000"/>
          </a:xfrm>
        </p:spPr>
        <p:txBody>
          <a:bodyPr>
            <a:normAutofit/>
          </a:bodyPr>
          <a:lstStyle/>
          <a:p>
            <a:r>
              <a:rPr lang="en-US" altLang="en-US" b="1" dirty="0"/>
              <a:t>Methods: Propensity Matching</a:t>
            </a:r>
          </a:p>
        </p:txBody>
      </p:sp>
      <p:sp>
        <p:nvSpPr>
          <p:cNvPr id="6" name="Rectangle: Rounded Corners 5">
            <a:extLst>
              <a:ext uri="{FF2B5EF4-FFF2-40B4-BE49-F238E27FC236}">
                <a16:creationId xmlns:a16="http://schemas.microsoft.com/office/drawing/2014/main" id="{1552DA30-066E-47E7-8112-0D5E3DE2D2E9}"/>
              </a:ext>
            </a:extLst>
          </p:cNvPr>
          <p:cNvSpPr/>
          <p:nvPr/>
        </p:nvSpPr>
        <p:spPr>
          <a:xfrm>
            <a:off x="3009901" y="1419226"/>
            <a:ext cx="2181223" cy="733421"/>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50" b="1" dirty="0">
                <a:solidFill>
                  <a:schemeClr val="bg1"/>
                </a:solidFill>
              </a:rPr>
              <a:t>NCDR®</a:t>
            </a:r>
          </a:p>
          <a:p>
            <a:pPr algn="ctr"/>
            <a:r>
              <a:rPr lang="en-US" sz="1550" b="1" dirty="0">
                <a:solidFill>
                  <a:schemeClr val="bg1"/>
                </a:solidFill>
              </a:rPr>
              <a:t>CathPCI Registry® </a:t>
            </a:r>
          </a:p>
          <a:p>
            <a:pPr algn="ctr"/>
            <a:r>
              <a:rPr lang="en-US" sz="1550" b="1" dirty="0">
                <a:solidFill>
                  <a:schemeClr val="bg1"/>
                </a:solidFill>
              </a:rPr>
              <a:t>n=1,600,032 </a:t>
            </a:r>
          </a:p>
        </p:txBody>
      </p:sp>
      <p:sp>
        <p:nvSpPr>
          <p:cNvPr id="8" name="Rectangle: Rounded Corners 7">
            <a:extLst>
              <a:ext uri="{FF2B5EF4-FFF2-40B4-BE49-F238E27FC236}">
                <a16:creationId xmlns:a16="http://schemas.microsoft.com/office/drawing/2014/main" id="{B467F521-ECDE-44BB-A6A1-6C02F8219004}"/>
              </a:ext>
            </a:extLst>
          </p:cNvPr>
          <p:cNvSpPr/>
          <p:nvPr/>
        </p:nvSpPr>
        <p:spPr>
          <a:xfrm>
            <a:off x="7000877" y="1419226"/>
            <a:ext cx="2359727" cy="752475"/>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50" b="1" dirty="0">
                <a:solidFill>
                  <a:schemeClr val="bg1"/>
                </a:solidFill>
              </a:rPr>
              <a:t>NCDR</a:t>
            </a:r>
          </a:p>
          <a:p>
            <a:pPr algn="ctr"/>
            <a:r>
              <a:rPr lang="en-US" sz="1550" b="1" dirty="0">
                <a:solidFill>
                  <a:schemeClr val="bg1"/>
                </a:solidFill>
              </a:rPr>
              <a:t>Chest Pain - MI Registry™ </a:t>
            </a:r>
          </a:p>
          <a:p>
            <a:pPr algn="ctr"/>
            <a:r>
              <a:rPr lang="en-US" sz="1550" b="1" dirty="0">
                <a:solidFill>
                  <a:schemeClr val="bg1"/>
                </a:solidFill>
              </a:rPr>
              <a:t>n=455,212 </a:t>
            </a:r>
          </a:p>
        </p:txBody>
      </p:sp>
      <p:sp>
        <p:nvSpPr>
          <p:cNvPr id="9" name="Rectangle: Rounded Corners 8">
            <a:extLst>
              <a:ext uri="{FF2B5EF4-FFF2-40B4-BE49-F238E27FC236}">
                <a16:creationId xmlns:a16="http://schemas.microsoft.com/office/drawing/2014/main" id="{60389000-495F-4693-B37F-DB5E3E825B01}"/>
              </a:ext>
            </a:extLst>
          </p:cNvPr>
          <p:cNvSpPr/>
          <p:nvPr/>
        </p:nvSpPr>
        <p:spPr>
          <a:xfrm>
            <a:off x="4612480" y="2495552"/>
            <a:ext cx="2967040" cy="733421"/>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50" b="1" dirty="0">
                <a:solidFill>
                  <a:schemeClr val="bg1"/>
                </a:solidFill>
              </a:rPr>
              <a:t>Patients in Linked Registries with AMI Undergoing PCI</a:t>
            </a:r>
          </a:p>
          <a:p>
            <a:pPr algn="ctr"/>
            <a:r>
              <a:rPr lang="en-US" sz="1550" b="1" dirty="0">
                <a:solidFill>
                  <a:schemeClr val="bg1"/>
                </a:solidFill>
              </a:rPr>
              <a:t>n=269,303 </a:t>
            </a:r>
          </a:p>
        </p:txBody>
      </p:sp>
      <p:sp>
        <p:nvSpPr>
          <p:cNvPr id="10" name="Rectangle: Rounded Corners 9">
            <a:extLst>
              <a:ext uri="{FF2B5EF4-FFF2-40B4-BE49-F238E27FC236}">
                <a16:creationId xmlns:a16="http://schemas.microsoft.com/office/drawing/2014/main" id="{B4B46AE4-0295-4769-8B1B-56AEDD154D12}"/>
              </a:ext>
            </a:extLst>
          </p:cNvPr>
          <p:cNvSpPr/>
          <p:nvPr/>
        </p:nvSpPr>
        <p:spPr>
          <a:xfrm>
            <a:off x="4612480" y="3590930"/>
            <a:ext cx="2967040" cy="733421"/>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50" b="1" dirty="0">
                <a:solidFill>
                  <a:schemeClr val="bg1"/>
                </a:solidFill>
              </a:rPr>
              <a:t>Matched Patients With AMI-CS Undergoing PCI</a:t>
            </a:r>
          </a:p>
          <a:p>
            <a:pPr algn="ctr"/>
            <a:r>
              <a:rPr lang="en-US" sz="1550" b="1" dirty="0">
                <a:solidFill>
                  <a:schemeClr val="bg1"/>
                </a:solidFill>
              </a:rPr>
              <a:t>n=28,304</a:t>
            </a:r>
          </a:p>
        </p:txBody>
      </p:sp>
      <p:sp>
        <p:nvSpPr>
          <p:cNvPr id="11" name="Rectangle: Rounded Corners 10">
            <a:extLst>
              <a:ext uri="{FF2B5EF4-FFF2-40B4-BE49-F238E27FC236}">
                <a16:creationId xmlns:a16="http://schemas.microsoft.com/office/drawing/2014/main" id="{52A4E6EB-6EAA-4F42-8BB1-F19761F4193B}"/>
              </a:ext>
            </a:extLst>
          </p:cNvPr>
          <p:cNvSpPr/>
          <p:nvPr/>
        </p:nvSpPr>
        <p:spPr>
          <a:xfrm>
            <a:off x="1493632" y="4657731"/>
            <a:ext cx="1905004" cy="704848"/>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50" b="1" dirty="0" err="1">
                <a:solidFill>
                  <a:schemeClr val="bg1"/>
                </a:solidFill>
              </a:rPr>
              <a:t>Impella</a:t>
            </a:r>
            <a:r>
              <a:rPr lang="en-US" altLang="en-US" sz="1600" b="1" dirty="0"/>
              <a:t>®</a:t>
            </a:r>
            <a:r>
              <a:rPr lang="en-US" sz="1550" b="1" dirty="0">
                <a:solidFill>
                  <a:schemeClr val="bg1"/>
                </a:solidFill>
              </a:rPr>
              <a:t> Only </a:t>
            </a:r>
          </a:p>
          <a:p>
            <a:pPr algn="ctr"/>
            <a:r>
              <a:rPr lang="en-US" sz="1550" b="1" dirty="0">
                <a:solidFill>
                  <a:schemeClr val="bg1"/>
                </a:solidFill>
              </a:rPr>
              <a:t>n=1,768 (6.2%)</a:t>
            </a:r>
          </a:p>
        </p:txBody>
      </p:sp>
      <p:sp>
        <p:nvSpPr>
          <p:cNvPr id="12" name="Rectangle: Rounded Corners 11">
            <a:extLst>
              <a:ext uri="{FF2B5EF4-FFF2-40B4-BE49-F238E27FC236}">
                <a16:creationId xmlns:a16="http://schemas.microsoft.com/office/drawing/2014/main" id="{168B15FC-0705-4BED-91E0-BE74742C4AFE}"/>
              </a:ext>
            </a:extLst>
          </p:cNvPr>
          <p:cNvSpPr/>
          <p:nvPr/>
        </p:nvSpPr>
        <p:spPr>
          <a:xfrm>
            <a:off x="3936204" y="4648202"/>
            <a:ext cx="1905005" cy="704848"/>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50" b="1" dirty="0">
                <a:solidFill>
                  <a:schemeClr val="bg1"/>
                </a:solidFill>
              </a:rPr>
              <a:t>IABP Only </a:t>
            </a:r>
          </a:p>
          <a:p>
            <a:pPr algn="ctr"/>
            <a:r>
              <a:rPr lang="en-US" sz="1550" b="1" dirty="0">
                <a:solidFill>
                  <a:schemeClr val="bg1"/>
                </a:solidFill>
              </a:rPr>
              <a:t>n=8,471 (29.9%)</a:t>
            </a:r>
          </a:p>
        </p:txBody>
      </p:sp>
      <p:sp>
        <p:nvSpPr>
          <p:cNvPr id="13" name="Rectangle: Rounded Corners 12">
            <a:extLst>
              <a:ext uri="{FF2B5EF4-FFF2-40B4-BE49-F238E27FC236}">
                <a16:creationId xmlns:a16="http://schemas.microsoft.com/office/drawing/2014/main" id="{72F4FFBF-DBF7-435A-9682-95DDA1ABCC0D}"/>
              </a:ext>
            </a:extLst>
          </p:cNvPr>
          <p:cNvSpPr/>
          <p:nvPr/>
        </p:nvSpPr>
        <p:spPr>
          <a:xfrm>
            <a:off x="8793363" y="4648202"/>
            <a:ext cx="1905005" cy="704848"/>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50" b="1" dirty="0">
                <a:solidFill>
                  <a:schemeClr val="bg1"/>
                </a:solidFill>
              </a:rPr>
              <a:t>Other MCS Devices or Multiple Devices</a:t>
            </a:r>
          </a:p>
          <a:p>
            <a:pPr algn="ctr"/>
            <a:r>
              <a:rPr lang="en-US" sz="1550" b="1" dirty="0">
                <a:solidFill>
                  <a:schemeClr val="bg1"/>
                </a:solidFill>
              </a:rPr>
              <a:t>n=1,838 (6.5%)</a:t>
            </a:r>
          </a:p>
        </p:txBody>
      </p:sp>
      <p:sp>
        <p:nvSpPr>
          <p:cNvPr id="14" name="Rectangle: Rounded Corners 13">
            <a:extLst>
              <a:ext uri="{FF2B5EF4-FFF2-40B4-BE49-F238E27FC236}">
                <a16:creationId xmlns:a16="http://schemas.microsoft.com/office/drawing/2014/main" id="{23171B08-9777-4DDD-91A5-C66520F6D790}"/>
              </a:ext>
            </a:extLst>
          </p:cNvPr>
          <p:cNvSpPr/>
          <p:nvPr/>
        </p:nvSpPr>
        <p:spPr>
          <a:xfrm>
            <a:off x="6378777" y="4648202"/>
            <a:ext cx="1905005" cy="704848"/>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50" b="1" dirty="0">
                <a:solidFill>
                  <a:schemeClr val="bg1"/>
                </a:solidFill>
              </a:rPr>
              <a:t>Medical Therapy Only</a:t>
            </a:r>
          </a:p>
          <a:p>
            <a:pPr algn="ctr"/>
            <a:r>
              <a:rPr lang="en-US" sz="1550" b="1" dirty="0">
                <a:solidFill>
                  <a:schemeClr val="bg1"/>
                </a:solidFill>
              </a:rPr>
              <a:t>n=16,227 (57.3%)</a:t>
            </a:r>
          </a:p>
        </p:txBody>
      </p:sp>
      <p:cxnSp>
        <p:nvCxnSpPr>
          <p:cNvPr id="21" name="Straight Connector 20">
            <a:extLst>
              <a:ext uri="{FF2B5EF4-FFF2-40B4-BE49-F238E27FC236}">
                <a16:creationId xmlns:a16="http://schemas.microsoft.com/office/drawing/2014/main" id="{6D2A31A6-CA77-4BEC-9E0C-0A6B2B7F12F6}"/>
              </a:ext>
            </a:extLst>
          </p:cNvPr>
          <p:cNvCxnSpPr>
            <a:cxnSpLocks/>
            <a:stCxn id="6" idx="3"/>
            <a:endCxn id="8" idx="1"/>
          </p:cNvCxnSpPr>
          <p:nvPr/>
        </p:nvCxnSpPr>
        <p:spPr>
          <a:xfrm>
            <a:off x="5191124" y="1785937"/>
            <a:ext cx="1809753" cy="9527"/>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DC73C3FE-DC52-4B2C-8E32-C6C3E6C28E2A}"/>
              </a:ext>
            </a:extLst>
          </p:cNvPr>
          <p:cNvCxnSpPr>
            <a:cxnSpLocks/>
            <a:endCxn id="9" idx="0"/>
          </p:cNvCxnSpPr>
          <p:nvPr/>
        </p:nvCxnSpPr>
        <p:spPr>
          <a:xfrm>
            <a:off x="6096000" y="1795464"/>
            <a:ext cx="0" cy="700088"/>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93A4CE0-840B-4235-92D5-4D1F29C8C573}"/>
              </a:ext>
            </a:extLst>
          </p:cNvPr>
          <p:cNvCxnSpPr>
            <a:cxnSpLocks/>
          </p:cNvCxnSpPr>
          <p:nvPr/>
        </p:nvCxnSpPr>
        <p:spPr>
          <a:xfrm>
            <a:off x="6096000" y="3243265"/>
            <a:ext cx="0" cy="347665"/>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15B84420-2B98-464E-BEF4-EBFD63ADCA09}"/>
              </a:ext>
            </a:extLst>
          </p:cNvPr>
          <p:cNvCxnSpPr>
            <a:cxnSpLocks/>
          </p:cNvCxnSpPr>
          <p:nvPr/>
        </p:nvCxnSpPr>
        <p:spPr>
          <a:xfrm>
            <a:off x="6124575" y="4333876"/>
            <a:ext cx="0" cy="152399"/>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3127467C-C58D-49F0-99FB-3A4DFF1C61F4}"/>
              </a:ext>
            </a:extLst>
          </p:cNvPr>
          <p:cNvCxnSpPr>
            <a:cxnSpLocks/>
          </p:cNvCxnSpPr>
          <p:nvPr/>
        </p:nvCxnSpPr>
        <p:spPr>
          <a:xfrm>
            <a:off x="2446134" y="4505333"/>
            <a:ext cx="7402716" cy="11"/>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AD5475FF-17A0-49A7-917F-AC6E61609E08}"/>
              </a:ext>
            </a:extLst>
          </p:cNvPr>
          <p:cNvCxnSpPr>
            <a:cxnSpLocks/>
          </p:cNvCxnSpPr>
          <p:nvPr/>
        </p:nvCxnSpPr>
        <p:spPr>
          <a:xfrm>
            <a:off x="2446134" y="4505344"/>
            <a:ext cx="0" cy="152399"/>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C4C65908-BF9A-4FDC-A182-4A6E69472440}"/>
              </a:ext>
            </a:extLst>
          </p:cNvPr>
          <p:cNvCxnSpPr>
            <a:cxnSpLocks/>
          </p:cNvCxnSpPr>
          <p:nvPr/>
        </p:nvCxnSpPr>
        <p:spPr>
          <a:xfrm>
            <a:off x="4888706" y="4505338"/>
            <a:ext cx="0" cy="152399"/>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C80AD23-C0E8-4DD4-AEFB-14FE2ADAD8DE}"/>
              </a:ext>
            </a:extLst>
          </p:cNvPr>
          <p:cNvCxnSpPr>
            <a:cxnSpLocks/>
          </p:cNvCxnSpPr>
          <p:nvPr/>
        </p:nvCxnSpPr>
        <p:spPr>
          <a:xfrm>
            <a:off x="7331279" y="4505338"/>
            <a:ext cx="0" cy="152399"/>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85AE890F-5C60-44CC-9B2A-DF7B50496A88}"/>
              </a:ext>
            </a:extLst>
          </p:cNvPr>
          <p:cNvCxnSpPr>
            <a:cxnSpLocks/>
          </p:cNvCxnSpPr>
          <p:nvPr/>
        </p:nvCxnSpPr>
        <p:spPr>
          <a:xfrm>
            <a:off x="9839325" y="4495803"/>
            <a:ext cx="0" cy="152399"/>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20" name="Rectangle: Rounded Corners 19">
            <a:extLst>
              <a:ext uri="{FF2B5EF4-FFF2-40B4-BE49-F238E27FC236}">
                <a16:creationId xmlns:a16="http://schemas.microsoft.com/office/drawing/2014/main" id="{A8507C28-C543-49C7-8D47-1D7810D84A70}"/>
              </a:ext>
            </a:extLst>
          </p:cNvPr>
          <p:cNvSpPr/>
          <p:nvPr/>
        </p:nvSpPr>
        <p:spPr>
          <a:xfrm>
            <a:off x="1931365" y="5676933"/>
            <a:ext cx="3487478" cy="1133446"/>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Propensity Matched Patients Receiving Impella® vs IABP </a:t>
            </a:r>
          </a:p>
          <a:p>
            <a:pPr algn="ctr"/>
            <a:r>
              <a:rPr lang="en-US" b="1" dirty="0">
                <a:solidFill>
                  <a:schemeClr val="bg1"/>
                </a:solidFill>
              </a:rPr>
              <a:t>n=1,680 pairs</a:t>
            </a:r>
          </a:p>
          <a:p>
            <a:pPr algn="ctr"/>
            <a:r>
              <a:rPr lang="en-US" b="1" dirty="0">
                <a:solidFill>
                  <a:schemeClr val="bg1"/>
                </a:solidFill>
              </a:rPr>
              <a:t>(total n=3,360)</a:t>
            </a:r>
          </a:p>
        </p:txBody>
      </p:sp>
      <p:cxnSp>
        <p:nvCxnSpPr>
          <p:cNvPr id="22" name="Straight Connector 21">
            <a:extLst>
              <a:ext uri="{FF2B5EF4-FFF2-40B4-BE49-F238E27FC236}">
                <a16:creationId xmlns:a16="http://schemas.microsoft.com/office/drawing/2014/main" id="{9B17DC4D-CCB9-41B4-80A3-DB87523661AF}"/>
              </a:ext>
            </a:extLst>
          </p:cNvPr>
          <p:cNvCxnSpPr>
            <a:cxnSpLocks/>
          </p:cNvCxnSpPr>
          <p:nvPr/>
        </p:nvCxnSpPr>
        <p:spPr>
          <a:xfrm>
            <a:off x="3367382" y="4981613"/>
            <a:ext cx="600077" cy="3159"/>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2AA59EC-8814-4464-8A09-1C38416AC9E7}"/>
              </a:ext>
            </a:extLst>
          </p:cNvPr>
          <p:cNvCxnSpPr>
            <a:cxnSpLocks/>
            <a:endCxn id="20" idx="0"/>
          </p:cNvCxnSpPr>
          <p:nvPr/>
        </p:nvCxnSpPr>
        <p:spPr>
          <a:xfrm>
            <a:off x="3667421" y="4974431"/>
            <a:ext cx="7683" cy="702502"/>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AF82174F-C3A6-4DDB-8875-CC2A5079B59F}"/>
              </a:ext>
            </a:extLst>
          </p:cNvPr>
          <p:cNvSpPr/>
          <p:nvPr/>
        </p:nvSpPr>
        <p:spPr>
          <a:xfrm>
            <a:off x="5295672" y="5676933"/>
            <a:ext cx="4064932" cy="113344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a:t> 95% of </a:t>
            </a:r>
            <a:r>
              <a:rPr lang="en-US" sz="2000" b="1" dirty="0" err="1"/>
              <a:t>Impella</a:t>
            </a:r>
            <a:r>
              <a:rPr lang="en-US" altLang="en-US" sz="2000" b="1" dirty="0"/>
              <a:t>®</a:t>
            </a:r>
            <a:r>
              <a:rPr lang="en-US" sz="2000" b="1" dirty="0"/>
              <a:t> patients successfully matched</a:t>
            </a:r>
          </a:p>
        </p:txBody>
      </p:sp>
    </p:spTree>
    <p:custDataLst>
      <p:tags r:id="rId1"/>
    </p:custDataLst>
    <p:extLst>
      <p:ext uri="{BB962C8B-B14F-4D97-AF65-F5344CB8AC3E}">
        <p14:creationId xmlns:p14="http://schemas.microsoft.com/office/powerpoint/2010/main" val="8345673"/>
      </p:ext>
    </p:extLst>
  </p:cSld>
  <p:clrMapOvr>
    <a:masterClrMapping/>
  </p:clrMapOvr>
  <mc:AlternateContent xmlns:mc="http://schemas.openxmlformats.org/markup-compatibility/2006" xmlns:p14="http://schemas.microsoft.com/office/powerpoint/2010/main">
    <mc:Choice Requires="p14">
      <p:transition spd="slow" p14:dur="2000" advTm="18423"/>
    </mc:Choice>
    <mc:Fallback xmlns="">
      <p:transition spd="slow" advTm="184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4|6.6|5.2"/>
</p:tagLst>
</file>

<file path=ppt/tags/tag2.xml><?xml version="1.0" encoding="utf-8"?>
<p:tagLst xmlns:a="http://schemas.openxmlformats.org/drawingml/2006/main" xmlns:r="http://schemas.openxmlformats.org/officeDocument/2006/relationships" xmlns:p="http://schemas.openxmlformats.org/presentationml/2006/main">
  <p:tag name="TIMING" val="|10.2"/>
</p:tagLst>
</file>

<file path=ppt/tags/tag3.xml><?xml version="1.0" encoding="utf-8"?>
<p:tagLst xmlns:a="http://schemas.openxmlformats.org/drawingml/2006/main" xmlns:r="http://schemas.openxmlformats.org/officeDocument/2006/relationships" xmlns:p="http://schemas.openxmlformats.org/presentationml/2006/main">
  <p:tag name="TIMING" val="|9.2"/>
</p:tagLst>
</file>

<file path=ppt/tags/tag4.xml><?xml version="1.0" encoding="utf-8"?>
<p:tagLst xmlns:a="http://schemas.openxmlformats.org/drawingml/2006/main" xmlns:r="http://schemas.openxmlformats.org/officeDocument/2006/relationships" xmlns:p="http://schemas.openxmlformats.org/presentationml/2006/main">
  <p:tag name="TIMING" val="|3.3|9.8"/>
</p:tagLst>
</file>

<file path=ppt/tags/tag5.xml><?xml version="1.0" encoding="utf-8"?>
<p:tagLst xmlns:a="http://schemas.openxmlformats.org/drawingml/2006/main" xmlns:r="http://schemas.openxmlformats.org/officeDocument/2006/relationships" xmlns:p="http://schemas.openxmlformats.org/presentationml/2006/main">
  <p:tag name="TIMING" val="|21.5"/>
</p:tagLst>
</file>

<file path=ppt/tags/tag6.xml><?xml version="1.0" encoding="utf-8"?>
<p:tagLst xmlns:a="http://schemas.openxmlformats.org/drawingml/2006/main" xmlns:r="http://schemas.openxmlformats.org/officeDocument/2006/relationships" xmlns:p="http://schemas.openxmlformats.org/presentationml/2006/main">
  <p:tag name="TIMING" val="|9.6|6.1|4|7|2.8|4.3"/>
</p:tagLst>
</file>

<file path=ppt/tags/tag7.xml><?xml version="1.0" encoding="utf-8"?>
<p:tagLst xmlns:a="http://schemas.openxmlformats.org/drawingml/2006/main" xmlns:r="http://schemas.openxmlformats.org/officeDocument/2006/relationships" xmlns:p="http://schemas.openxmlformats.org/presentationml/2006/main">
  <p:tag name="TIMING" val="|8.7|8.1"/>
</p:tagLst>
</file>

<file path=ppt/tags/tag8.xml><?xml version="1.0" encoding="utf-8"?>
<p:tagLst xmlns:a="http://schemas.openxmlformats.org/drawingml/2006/main" xmlns:r="http://schemas.openxmlformats.org/officeDocument/2006/relationships" xmlns:p="http://schemas.openxmlformats.org/presentationml/2006/main">
  <p:tag name="TIMING" val="|12.1|6.6|4.2|13.4|15"/>
</p:tagLst>
</file>

<file path=ppt/tags/tag9.xml><?xml version="1.0" encoding="utf-8"?>
<p:tagLst xmlns:a="http://schemas.openxmlformats.org/drawingml/2006/main" xmlns:r="http://schemas.openxmlformats.org/officeDocument/2006/relationships" xmlns:p="http://schemas.openxmlformats.org/presentationml/2006/main">
  <p:tag name="TIMING" val="|3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Yale Cardiology Slide Template-DRAFT</Template>
  <TotalTime>21134</TotalTime>
  <Words>2199</Words>
  <Application>Microsoft Office PowerPoint</Application>
  <PresentationFormat>Widescreen</PresentationFormat>
  <Paragraphs>313</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Lub Dub Medium</vt:lpstr>
      <vt:lpstr>Wingdings</vt:lpstr>
      <vt:lpstr>Office Theme</vt:lpstr>
      <vt:lpstr>Utilization and Outcomes of Impella vs IABP Among Patients with AMI Complicated by Cardiogenic Shock Undergoing PCI</vt:lpstr>
      <vt:lpstr>Funding Support</vt:lpstr>
      <vt:lpstr>Background</vt:lpstr>
      <vt:lpstr> Study Aims</vt:lpstr>
      <vt:lpstr>Methods: Data Source</vt:lpstr>
      <vt:lpstr>Methods: Cohort Construction</vt:lpstr>
      <vt:lpstr>Characteristics of Patients with  AMI-CS Undergoing PCI</vt:lpstr>
      <vt:lpstr>MCS Device Utilization Over Time</vt:lpstr>
      <vt:lpstr>Methods: Propensity Matching</vt:lpstr>
      <vt:lpstr>Characteristics of  Propensity-Matched Cohort</vt:lpstr>
      <vt:lpstr>In-Hospital Clinical Outcomes</vt:lpstr>
      <vt:lpstr>In-Hospital Outcomes,  Stratified by Timing of Device Placement</vt:lpstr>
      <vt:lpstr>Limitations</vt:lpstr>
      <vt:lpstr>Conclusions</vt:lpstr>
    </vt:vector>
  </TitlesOfParts>
  <Company>Yale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Cardiology Title Template</dc:title>
  <dc:creator>Desai, Nihar</dc:creator>
  <cp:lastModifiedBy>Cathy Lewis</cp:lastModifiedBy>
  <cp:revision>613</cp:revision>
  <cp:lastPrinted>2019-11-07T20:50:36Z</cp:lastPrinted>
  <dcterms:created xsi:type="dcterms:W3CDTF">2016-01-18T21:58:24Z</dcterms:created>
  <dcterms:modified xsi:type="dcterms:W3CDTF">2019-11-16T18:47:55Z</dcterms:modified>
</cp:coreProperties>
</file>