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41" autoAdjust="0"/>
  </p:normalViewPr>
  <p:slideViewPr>
    <p:cSldViewPr>
      <p:cViewPr varScale="1">
        <p:scale>
          <a:sx n="118" d="100"/>
          <a:sy n="118" d="100"/>
        </p:scale>
        <p:origin x="283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8520E-2A27-AB4B-B42D-A2BC4D4F4D9F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4F50F-784D-F447-880C-CB36C2A66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7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D1358-16DC-C840-B6E5-340ED0B222F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4F50F-784D-F447-880C-CB36C2A660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1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D1358-16DC-C840-B6E5-340ED0B222F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99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3.mp4"/><Relationship Id="rId7" Type="http://schemas.openxmlformats.org/officeDocument/2006/relationships/image" Target="../media/image4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png"/><Relationship Id="rId5" Type="http://schemas.openxmlformats.org/officeDocument/2006/relationships/image" Target="../media/image51.tif"/><Relationship Id="rId4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the Most from CT For TAVR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Gaby Weissman MD</a:t>
            </a:r>
          </a:p>
          <a:p>
            <a:r>
              <a:rPr lang="en-US" sz="2000" dirty="0">
                <a:solidFill>
                  <a:schemeClr val="tx1"/>
                </a:solidFill>
              </a:rPr>
              <a:t>Medstar Heart &amp; Vascular Institute</a:t>
            </a:r>
          </a:p>
          <a:p>
            <a:r>
              <a:rPr lang="en-US" sz="2000" dirty="0">
                <a:solidFill>
                  <a:schemeClr val="tx1"/>
                </a:solidFill>
              </a:rPr>
              <a:t>Georgetown University School of Medicine</a:t>
            </a:r>
          </a:p>
          <a:p>
            <a:r>
              <a:rPr lang="en-US" sz="2000" dirty="0">
                <a:solidFill>
                  <a:schemeClr val="tx1"/>
                </a:solidFill>
              </a:rPr>
              <a:t>gaby.weissman@medstar.net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Aortic Valve Calcium &amp; Outcome Under Medical Management</a:t>
            </a:r>
          </a:p>
        </p:txBody>
      </p:sp>
      <p:pic>
        <p:nvPicPr>
          <p:cNvPr id="6" name="Content Placeholder 5" descr="Voila_Capture 2015-02-22_08-06-52_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005" b="-38005"/>
          <a:stretch>
            <a:fillRect/>
          </a:stretch>
        </p:blipFill>
        <p:spPr>
          <a:xfrm>
            <a:off x="1485900" y="0"/>
            <a:ext cx="4034174" cy="5062889"/>
          </a:xfrm>
        </p:spPr>
      </p:pic>
      <p:sp>
        <p:nvSpPr>
          <p:cNvPr id="5" name="TextBox 4"/>
          <p:cNvSpPr txBox="1"/>
          <p:nvPr/>
        </p:nvSpPr>
        <p:spPr>
          <a:xfrm>
            <a:off x="2982739" y="4705350"/>
            <a:ext cx="25683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Clavel MA. J Am Coll Cardiol 2014:1202-13. </a:t>
            </a:r>
          </a:p>
        </p:txBody>
      </p:sp>
      <p:pic>
        <p:nvPicPr>
          <p:cNvPr id="11" name="Content Placeholder 10" descr="Voila_Capture 2015-02-22_08-18-28_A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3" b="-1173"/>
          <a:stretch>
            <a:fillRect/>
          </a:stretch>
        </p:blipFill>
        <p:spPr>
          <a:xfrm>
            <a:off x="5520074" y="1495336"/>
            <a:ext cx="1822134" cy="2286779"/>
          </a:xfrm>
        </p:spPr>
      </p:pic>
    </p:spTree>
    <p:extLst>
      <p:ext uri="{BB962C8B-B14F-4D97-AF65-F5344CB8AC3E}">
        <p14:creationId xmlns:p14="http://schemas.microsoft.com/office/powerpoint/2010/main" val="365042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Aortic Valve Calcium &amp; Outcome Under Medical Management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 Severe AS</a:t>
            </a:r>
          </a:p>
        </p:txBody>
      </p:sp>
      <p:pic>
        <p:nvPicPr>
          <p:cNvPr id="10" name="Content Placeholder 9" descr="Voila_Capture 2015-02-22_08-11-21_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128" b="-33128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Severe 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0" y="4705350"/>
            <a:ext cx="25683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Clavel MA. J Am Coll Cardiol 2014:1202-13. </a:t>
            </a:r>
          </a:p>
        </p:txBody>
      </p:sp>
      <p:pic>
        <p:nvPicPr>
          <p:cNvPr id="13" name="Content Placeholder 12" descr="Voila_Capture 2015-02-22_08-11-45_AM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62" b="-31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35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91EEF5-700B-9547-8CB9-B4FFD1F8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Aortic Annular Rupture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5F106257-6553-9A47-812B-4002E7A79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76350"/>
            <a:ext cx="2973804" cy="29946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0084645-A4BF-774B-95C3-CA042F9B3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74" y="1628774"/>
            <a:ext cx="2357149" cy="714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65949B-E954-FC47-920E-3ACD2F38DD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45" y="4419781"/>
            <a:ext cx="1642630" cy="140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B9259A7-3FDB-4B40-B2AB-CD2A691EC9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419781"/>
            <a:ext cx="1083763" cy="14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1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Aortic Root Rupture &amp; Balloon Expandable TAVR: Predictors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Sub annular/LVOT calcium</a:t>
            </a:r>
          </a:p>
          <a:p>
            <a:pPr lvl="1"/>
            <a:r>
              <a:rPr lang="en-US" dirty="0"/>
              <a:t>Agatston score</a:t>
            </a:r>
          </a:p>
          <a:p>
            <a:pPr lvl="2"/>
            <a:r>
              <a:rPr lang="en-US" dirty="0"/>
              <a:t>181.2 vs. 22.5</a:t>
            </a:r>
          </a:p>
          <a:p>
            <a:r>
              <a:rPr lang="en-US" dirty="0"/>
              <a:t>Higher frequency of aortic annular area oversizing &gt;20%.</a:t>
            </a:r>
          </a:p>
          <a:p>
            <a:pPr lvl="1"/>
            <a:r>
              <a:rPr lang="en-US" dirty="0"/>
              <a:t>79.4 vs. 29.0%</a:t>
            </a:r>
          </a:p>
          <a:p>
            <a:r>
              <a:rPr lang="en-US" dirty="0"/>
              <a:t>Balloon Post dilation</a:t>
            </a:r>
          </a:p>
          <a:p>
            <a:pPr lvl="1"/>
            <a:r>
              <a:rPr lang="en-US" dirty="0"/>
              <a:t>22.6 vs. 0.0%</a:t>
            </a:r>
          </a:p>
        </p:txBody>
      </p:sp>
      <p:pic>
        <p:nvPicPr>
          <p:cNvPr id="5" name="Content Placeholder 4" descr="Voila_Capture 2015-02-22_08-52-18_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74" b="-11974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3124200" y="4731545"/>
            <a:ext cx="22781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Barbanti M. Circulation 2013:244-253.</a:t>
            </a:r>
          </a:p>
        </p:txBody>
      </p:sp>
    </p:spTree>
    <p:extLst>
      <p:ext uri="{BB962C8B-B14F-4D97-AF65-F5344CB8AC3E}">
        <p14:creationId xmlns:p14="http://schemas.microsoft.com/office/powerpoint/2010/main" val="68417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D5EE16-671D-3F46-A8A6-00630D3B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for Guiding Complex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4A855E-27A8-C747-BD50-1C1671815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64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A89B01-D89B-8048-821F-BAD1FCE0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Issues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E1339FCA-2361-AB48-8CE3-C653FAEA51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71" y="1093256"/>
            <a:ext cx="3175858" cy="3442097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F84B5577-20A4-F845-9AF0-41153592B3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66" y="1093257"/>
            <a:ext cx="2613020" cy="3442097"/>
          </a:xfrm>
        </p:spPr>
      </p:pic>
    </p:spTree>
    <p:extLst>
      <p:ext uri="{BB962C8B-B14F-4D97-AF65-F5344CB8AC3E}">
        <p14:creationId xmlns:p14="http://schemas.microsoft.com/office/powerpoint/2010/main" val="91407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orta replace tavr">
            <a:hlinkClick r:id="" action="ppaction://media"/>
            <a:extLst>
              <a:ext uri="{FF2B5EF4-FFF2-40B4-BE49-F238E27FC236}">
                <a16:creationId xmlns:a16="http://schemas.microsoft.com/office/drawing/2014/main" xmlns="" id="{96C27EBC-0FF5-2B41-BC55-51138079F4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819150"/>
            <a:ext cx="4219575" cy="3600450"/>
          </a:xfrm>
        </p:spPr>
      </p:pic>
    </p:spTree>
    <p:extLst>
      <p:ext uri="{BB962C8B-B14F-4D97-AF65-F5344CB8AC3E}">
        <p14:creationId xmlns:p14="http://schemas.microsoft.com/office/powerpoint/2010/main" val="358122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BB1086B-F027-A64B-80AC-0CB28D4B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Challenging Femoral Access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D410454-A25F-544F-9179-3F7F228D0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71550"/>
            <a:ext cx="3022017" cy="3600450"/>
          </a:xfrm>
        </p:spPr>
      </p:pic>
    </p:spTree>
    <p:extLst>
      <p:ext uri="{BB962C8B-B14F-4D97-AF65-F5344CB8AC3E}">
        <p14:creationId xmlns:p14="http://schemas.microsoft.com/office/powerpoint/2010/main" val="11714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7F43FF7-7E6A-F046-9D96-1A1D7183E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19150"/>
            <a:ext cx="5715000" cy="3426209"/>
          </a:xfrm>
        </p:spPr>
      </p:pic>
    </p:spTree>
    <p:extLst>
      <p:ext uri="{BB962C8B-B14F-4D97-AF65-F5344CB8AC3E}">
        <p14:creationId xmlns:p14="http://schemas.microsoft.com/office/powerpoint/2010/main" val="234830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506A60-9197-A44B-B590-9514BE930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TransCaval Approach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922B537B-B5C0-5D4A-8FD2-B1316D11DD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656" y="1418370"/>
            <a:ext cx="2917371" cy="3095192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86D4136C-C6C3-4047-99DC-913D9C2B01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r="14051"/>
          <a:stretch/>
        </p:blipFill>
        <p:spPr>
          <a:xfrm>
            <a:off x="1485900" y="1418370"/>
            <a:ext cx="2784764" cy="3095192"/>
          </a:xfrm>
        </p:spPr>
      </p:pic>
    </p:spTree>
    <p:extLst>
      <p:ext uri="{BB962C8B-B14F-4D97-AF65-F5344CB8AC3E}">
        <p14:creationId xmlns:p14="http://schemas.microsoft.com/office/powerpoint/2010/main" val="162917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57250"/>
            <a:ext cx="7239000" cy="31432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Financial Relationship: 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Corelab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radeGothic" pitchFamily="2" charset="0"/>
            </a:endParaRPr>
          </a:p>
          <a:p>
            <a:pPr lvl="1"/>
            <a:r>
              <a:rPr lang="en-US" sz="1800" dirty="0"/>
              <a:t>Boston Scientific</a:t>
            </a:r>
          </a:p>
          <a:p>
            <a:pPr lvl="1"/>
            <a:r>
              <a:rPr lang="en-US" sz="1800" dirty="0"/>
              <a:t>NeoVasc</a:t>
            </a:r>
          </a:p>
          <a:p>
            <a:pPr lvl="1"/>
            <a:r>
              <a:rPr lang="en-US" sz="1800" dirty="0"/>
              <a:t>Ancora Heart</a:t>
            </a:r>
          </a:p>
          <a:p>
            <a:pPr lvl="1"/>
            <a:r>
              <a:rPr lang="en-US" sz="1800" dirty="0"/>
              <a:t>HDL - Therapeutics</a:t>
            </a:r>
          </a:p>
          <a:p>
            <a:pPr>
              <a:buNone/>
            </a:pPr>
            <a:endParaRPr lang="en-US" sz="2000" dirty="0">
              <a:solidFill>
                <a:schemeClr val="tx2"/>
              </a:solidFill>
              <a:latin typeface="TradeGothic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391DE8F-C6E0-6445-835A-B89076BDA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24" y="650425"/>
            <a:ext cx="3614997" cy="360045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7E434A-23EC-7C4D-9557-EA2EEB9F6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24" y="4267684"/>
            <a:ext cx="1533525" cy="1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2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5DDF9-70DC-8B4C-984E-87015660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Subclavian/ Carotid Access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48B83AB-6974-F14D-89AC-19765336F5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9" y="1330887"/>
            <a:ext cx="3106882" cy="278066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D29773F-FD4C-8E4D-AFD3-C99395511E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330887"/>
            <a:ext cx="3413458" cy="2780660"/>
          </a:xfrm>
        </p:spPr>
      </p:pic>
    </p:spTree>
    <p:extLst>
      <p:ext uri="{BB962C8B-B14F-4D97-AF65-F5344CB8AC3E}">
        <p14:creationId xmlns:p14="http://schemas.microsoft.com/office/powerpoint/2010/main" val="371881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2D107-8CED-A243-8629-17AC07FB2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Access:  Other Issues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7498818-3B13-FE49-94EE-26BF341956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312787"/>
            <a:ext cx="2743200" cy="312157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2B9084D4-57DD-D247-9E53-017BB2D5C6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551" y="1312787"/>
            <a:ext cx="3100192" cy="3121572"/>
          </a:xfrm>
        </p:spPr>
      </p:pic>
    </p:spTree>
    <p:extLst>
      <p:ext uri="{BB962C8B-B14F-4D97-AF65-F5344CB8AC3E}">
        <p14:creationId xmlns:p14="http://schemas.microsoft.com/office/powerpoint/2010/main" val="125967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230B8F-0404-5D47-8190-32D4C092E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Tips For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B828FB-CD67-D444-88B2-AEC16E2715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CT heart </a:t>
            </a:r>
          </a:p>
          <a:p>
            <a:pPr lvl="1"/>
            <a:r>
              <a:rPr lang="en-US" dirty="0"/>
              <a:t>Needs to cover the heart and proximal Ascending Aorta</a:t>
            </a:r>
          </a:p>
          <a:p>
            <a:pPr lvl="1"/>
            <a:r>
              <a:rPr lang="en-US" dirty="0"/>
              <a:t>Must have systolic phases available</a:t>
            </a:r>
          </a:p>
          <a:p>
            <a:pPr lvl="1"/>
            <a:r>
              <a:rPr lang="en-US" dirty="0"/>
              <a:t>Clear image quality for annular evaluation</a:t>
            </a:r>
          </a:p>
          <a:p>
            <a:pPr lvl="2"/>
            <a:r>
              <a:rPr lang="en-US" dirty="0"/>
              <a:t>Contrast</a:t>
            </a:r>
          </a:p>
          <a:p>
            <a:pPr lvl="2"/>
            <a:r>
              <a:rPr lang="en-US" dirty="0"/>
              <a:t>Arrhythmia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67CCC4-9C04-494F-8784-5B8121934B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Access CT</a:t>
            </a:r>
          </a:p>
          <a:p>
            <a:pPr lvl="1"/>
            <a:r>
              <a:rPr lang="en-US" dirty="0"/>
              <a:t>Cover from the subclavian to the femoral arteries</a:t>
            </a:r>
          </a:p>
          <a:p>
            <a:pPr lvl="1"/>
            <a:r>
              <a:rPr lang="en-US" dirty="0"/>
              <a:t>Gated vs. Non Gated</a:t>
            </a:r>
          </a:p>
          <a:p>
            <a:pPr lvl="1"/>
            <a:r>
              <a:rPr lang="en-US" dirty="0"/>
              <a:t>Contrast dose issues</a:t>
            </a:r>
          </a:p>
          <a:p>
            <a:pPr lvl="2"/>
            <a:r>
              <a:rPr lang="en-US" dirty="0"/>
              <a:t>Low dose injections</a:t>
            </a:r>
          </a:p>
          <a:p>
            <a:pPr lvl="2"/>
            <a:r>
              <a:rPr lang="en-US" dirty="0"/>
              <a:t>Intra arterial injections</a:t>
            </a:r>
          </a:p>
          <a:p>
            <a:pPr lvl="1"/>
            <a:r>
              <a:rPr lang="en-US" dirty="0"/>
              <a:t>Global evaluation</a:t>
            </a:r>
          </a:p>
          <a:p>
            <a:pPr lvl="2"/>
            <a:r>
              <a:rPr lang="en-US" dirty="0"/>
              <a:t>e.g.  Aortic arch evaluation</a:t>
            </a:r>
          </a:p>
        </p:txBody>
      </p:sp>
    </p:spTree>
    <p:extLst>
      <p:ext uri="{BB962C8B-B14F-4D97-AF65-F5344CB8AC3E}">
        <p14:creationId xmlns:p14="http://schemas.microsoft.com/office/powerpoint/2010/main" val="207282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34A58E-37FB-4047-B00F-1732B8942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Challenging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547B46-3FDF-F140-8909-AD10314551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CT can help plan ahead</a:t>
            </a:r>
          </a:p>
          <a:p>
            <a:endParaRPr lang="en-US" dirty="0"/>
          </a:p>
          <a:p>
            <a:r>
              <a:rPr lang="en-US" dirty="0"/>
              <a:t>Avoid surprises in the procedure</a:t>
            </a:r>
          </a:p>
          <a:p>
            <a:endParaRPr lang="en-US" dirty="0"/>
          </a:p>
          <a:p>
            <a:r>
              <a:rPr lang="en-US" dirty="0"/>
              <a:t>Help direct the patient to the correct procedure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B39C62-902A-F54D-9CEF-9FCE29A449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9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F5E4D91-ECB0-2D4A-A2E1-55C82A3DA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Aortic Angulation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272C883D-FABF-AC4B-A431-B0BC1D29A3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65" y="1438790"/>
            <a:ext cx="3209708" cy="286956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7867C224-264A-1447-AB17-982696E85A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438790"/>
            <a:ext cx="2743200" cy="2869566"/>
          </a:xfrm>
        </p:spPr>
      </p:pic>
    </p:spTree>
    <p:extLst>
      <p:ext uri="{BB962C8B-B14F-4D97-AF65-F5344CB8AC3E}">
        <p14:creationId xmlns:p14="http://schemas.microsoft.com/office/powerpoint/2010/main" val="264840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BC2F5B8-B9A0-BE44-9A14-FA9D988A3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405756"/>
            <a:ext cx="5552456" cy="309853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8051CB8-CDA1-C241-B8EB-B5F2CD722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33" y="4324350"/>
            <a:ext cx="1896278" cy="179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977F22-48D4-B54E-953A-6FE5FABE2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1942"/>
            <a:ext cx="2619260" cy="533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26381B-66D0-0D4B-A1D1-AF64F6413E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1" y="805868"/>
            <a:ext cx="2525467" cy="2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8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D13231-A802-CA41-9239-35AA439D9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Aortic Root Replacement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2AE5C9E-E64F-1C4F-920F-CED213F43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98" y="971550"/>
            <a:ext cx="3851119" cy="3444479"/>
          </a:xfrm>
        </p:spPr>
      </p:pic>
    </p:spTree>
    <p:extLst>
      <p:ext uri="{BB962C8B-B14F-4D97-AF65-F5344CB8AC3E}">
        <p14:creationId xmlns:p14="http://schemas.microsoft.com/office/powerpoint/2010/main" val="371733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2662A7-A113-9F42-A926-87272137D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Valve Morphology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EDCFDFB-2CE1-EF4C-B7DC-0539C1BC2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42887"/>
            <a:ext cx="5715000" cy="349843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BC2B12-6BDE-4744-9821-F32A5F4DA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23950"/>
            <a:ext cx="2002366" cy="38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538969-1DED-7A4D-81DA-E9449429D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" y="4171950"/>
            <a:ext cx="2057400" cy="24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3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D5AB36-1273-DC46-AA36-DC6880FC8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bicuspid">
            <a:hlinkClick r:id="" action="ppaction://media"/>
            <a:extLst>
              <a:ext uri="{FF2B5EF4-FFF2-40B4-BE49-F238E27FC236}">
                <a16:creationId xmlns:a16="http://schemas.microsoft.com/office/drawing/2014/main" xmlns="" id="{1BAEBCE2-8395-4F4E-802C-D2C3814168FB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900" y="1624013"/>
            <a:ext cx="2743200" cy="2499122"/>
          </a:xfrm>
        </p:spPr>
      </p:pic>
      <p:pic>
        <p:nvPicPr>
          <p:cNvPr id="6" name="bicsupid2">
            <a:hlinkClick r:id="" action="ppaction://media"/>
            <a:extLst>
              <a:ext uri="{FF2B5EF4-FFF2-40B4-BE49-F238E27FC236}">
                <a16:creationId xmlns:a16="http://schemas.microsoft.com/office/drawing/2014/main" xmlns="" id="{96D49C91-B3FF-0448-A36A-B8A077EF6E82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1628210"/>
            <a:ext cx="2759529" cy="2500823"/>
          </a:xfrm>
        </p:spPr>
      </p:pic>
    </p:spTree>
    <p:extLst>
      <p:ext uri="{BB962C8B-B14F-4D97-AF65-F5344CB8AC3E}">
        <p14:creationId xmlns:p14="http://schemas.microsoft.com/office/powerpoint/2010/main" val="143744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20253E-B940-5746-AE66-C4AC93599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10EBE8-33EE-D243-83B7-5295B7A67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CT as a predictor of outcomes after TAVR</a:t>
            </a:r>
          </a:p>
          <a:p>
            <a:pPr lvl="1"/>
            <a:r>
              <a:rPr lang="en-US" dirty="0"/>
              <a:t>Paravalvular regurgitation</a:t>
            </a:r>
          </a:p>
          <a:p>
            <a:pPr lvl="1"/>
            <a:r>
              <a:rPr lang="en-US" dirty="0"/>
              <a:t>Aortic Valve Calcium</a:t>
            </a:r>
          </a:p>
          <a:p>
            <a:pPr lvl="1"/>
            <a:r>
              <a:rPr lang="en-US" dirty="0"/>
              <a:t>Annular rupture</a:t>
            </a:r>
          </a:p>
          <a:p>
            <a:endParaRPr lang="en-US" dirty="0"/>
          </a:p>
          <a:p>
            <a:r>
              <a:rPr lang="en-US" dirty="0"/>
              <a:t>CT in challenging Cases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114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975F33-1E88-5940-AA8A-265F5B68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LVOT Issues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113B4F2-CB56-6048-AA47-81A0581CE8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148482"/>
            <a:ext cx="2857500" cy="2469656"/>
          </a:xfrm>
        </p:spPr>
      </p:pic>
      <p:pic>
        <p:nvPicPr>
          <p:cNvPr id="7" name="membrane valve">
            <a:hlinkClick r:id="" action="ppaction://media"/>
            <a:extLst>
              <a:ext uri="{FF2B5EF4-FFF2-40B4-BE49-F238E27FC236}">
                <a16:creationId xmlns:a16="http://schemas.microsoft.com/office/drawing/2014/main" xmlns="" id="{DDCAE341-2CA4-A542-94BF-F9C6FDF94B6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4632" y="2072367"/>
            <a:ext cx="2976435" cy="2348594"/>
          </a:xfrm>
        </p:spPr>
      </p:pic>
    </p:spTree>
    <p:extLst>
      <p:ext uri="{BB962C8B-B14F-4D97-AF65-F5344CB8AC3E}">
        <p14:creationId xmlns:p14="http://schemas.microsoft.com/office/powerpoint/2010/main" val="37536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744DD6-B5A6-A941-AB39-E9E0144F3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1664EF-B23C-A347-89CD-10476AA65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CT has become an essential tool in the planning of transcatheter aortic valve procedures</a:t>
            </a:r>
          </a:p>
          <a:p>
            <a:endParaRPr lang="en-US" dirty="0"/>
          </a:p>
          <a:p>
            <a:r>
              <a:rPr lang="en-US" dirty="0"/>
              <a:t>CT can predict high risk features for worse outcomes</a:t>
            </a:r>
          </a:p>
          <a:p>
            <a:endParaRPr lang="en-US" dirty="0"/>
          </a:p>
          <a:p>
            <a:r>
              <a:rPr lang="en-US" dirty="0"/>
              <a:t>CT can help plan the appropriate transcatheter intervention &amp; device</a:t>
            </a:r>
          </a:p>
          <a:p>
            <a:endParaRPr lang="en-US" dirty="0"/>
          </a:p>
          <a:p>
            <a:r>
              <a:rPr lang="en-US" dirty="0"/>
              <a:t>CT still carries the risk of radiation and contrast administration. </a:t>
            </a:r>
          </a:p>
        </p:txBody>
      </p:sp>
    </p:spTree>
    <p:extLst>
      <p:ext uri="{BB962C8B-B14F-4D97-AF65-F5344CB8AC3E}">
        <p14:creationId xmlns:p14="http://schemas.microsoft.com/office/powerpoint/2010/main" val="314989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66" y="1617509"/>
            <a:ext cx="3710668" cy="2836823"/>
          </a:xfrm>
        </p:spPr>
      </p:pic>
    </p:spTree>
    <p:extLst>
      <p:ext uri="{BB962C8B-B14F-4D97-AF65-F5344CB8AC3E}">
        <p14:creationId xmlns:p14="http://schemas.microsoft.com/office/powerpoint/2010/main" val="267655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474061-B946-F54B-BD51-0D1381FFB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as Predictor of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59BDC2-A2CF-0543-AD91-30265DDFC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8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FCC29BC-F1E2-534C-B062-0E374EA47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Paravalvular regurgitation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7DCB78F-FF57-C347-B5D3-18203D265B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Correct valve sizing is important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DA64A0FC-32E1-1441-B933-75C737C5CC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32558"/>
            <a:ext cx="2743200" cy="2529657"/>
          </a:xfrm>
        </p:spPr>
      </p:pic>
    </p:spTree>
    <p:extLst>
      <p:ext uri="{BB962C8B-B14F-4D97-AF65-F5344CB8AC3E}">
        <p14:creationId xmlns:p14="http://schemas.microsoft.com/office/powerpoint/2010/main" val="302090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63B6E74-4B6E-B147-BAF5-6D830453F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"/>
          <a:stretch/>
        </p:blipFill>
        <p:spPr>
          <a:xfrm>
            <a:off x="2590800" y="1225167"/>
            <a:ext cx="4724400" cy="31740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49BFF8-106B-0C45-9CC2-5E6F80E59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9999"/>
            <a:ext cx="2437482" cy="529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F0A95A-B274-6A47-9B0C-025CA86E9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324350"/>
            <a:ext cx="1653391" cy="14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1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BD79996-B9A6-1D44-AD46-0F8B6DF21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66750"/>
            <a:ext cx="3776823" cy="36004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B774FD-53A4-884E-AC45-F7DB57B49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876550"/>
            <a:ext cx="2276360" cy="494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ACF960-3FF8-2B43-A2DC-4BE1A8937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9" y="86494"/>
            <a:ext cx="2638081" cy="980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3D5D0A-BD48-0843-BCCA-357755869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409950"/>
            <a:ext cx="1676458" cy="13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8C4617-38EA-DD41-ACC0-F9DB8DA89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for Prediction of Outcomes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54452DD-0D48-5E4D-90F6-5D6C5AA90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71550"/>
            <a:ext cx="5715000" cy="35427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D97685-38DA-4849-AB89-1203BAF04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248150"/>
            <a:ext cx="1743075" cy="143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A6A917-EDE9-BC42-B2AF-488FFAD25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63229"/>
            <a:ext cx="2878001" cy="10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9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DD7133-1068-B543-8B00-51CCA886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Aortic Valve Calcification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5DD12351-246E-DA47-ADF3-77CD48F449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66886"/>
            <a:ext cx="2743200" cy="261337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AC08353-CEFA-A04C-A054-712DD9CA14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66886"/>
            <a:ext cx="2965178" cy="2613377"/>
          </a:xfrm>
        </p:spPr>
      </p:pic>
    </p:spTree>
    <p:extLst>
      <p:ext uri="{BB962C8B-B14F-4D97-AF65-F5344CB8AC3E}">
        <p14:creationId xmlns:p14="http://schemas.microsoft.com/office/powerpoint/2010/main" val="49436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</TotalTime>
  <Words>319</Words>
  <Application>Microsoft Office PowerPoint</Application>
  <PresentationFormat>On-screen Show (16:9)</PresentationFormat>
  <Paragraphs>83</Paragraphs>
  <Slides>32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TradeGothic</vt:lpstr>
      <vt:lpstr>Theme1</vt:lpstr>
      <vt:lpstr>Getting the Most from CT For TAVR</vt:lpstr>
      <vt:lpstr>PowerPoint Presentation</vt:lpstr>
      <vt:lpstr>Outline</vt:lpstr>
      <vt:lpstr>CT as Predictor of Outcome</vt:lpstr>
      <vt:lpstr>Paravalvular regurgitation</vt:lpstr>
      <vt:lpstr>PowerPoint Presentation</vt:lpstr>
      <vt:lpstr>PowerPoint Presentation</vt:lpstr>
      <vt:lpstr>CT for Prediction of Outcomes</vt:lpstr>
      <vt:lpstr>Aortic Valve Calcification</vt:lpstr>
      <vt:lpstr>Aortic Valve Calcium &amp; Outcome Under Medical Management</vt:lpstr>
      <vt:lpstr>Aortic Valve Calcium &amp; Outcome Under Medical Management</vt:lpstr>
      <vt:lpstr>Aortic Annular Rupture</vt:lpstr>
      <vt:lpstr>Aortic Root Rupture &amp; Balloon Expandable TAVR: Predictors</vt:lpstr>
      <vt:lpstr>CT for Guiding Complex Cases</vt:lpstr>
      <vt:lpstr>Access Issues</vt:lpstr>
      <vt:lpstr>PowerPoint Presentation</vt:lpstr>
      <vt:lpstr>Challenging Femoral Access</vt:lpstr>
      <vt:lpstr>PowerPoint Presentation</vt:lpstr>
      <vt:lpstr>TransCaval Approach</vt:lpstr>
      <vt:lpstr>PowerPoint Presentation</vt:lpstr>
      <vt:lpstr>Subclavian/ Carotid Access</vt:lpstr>
      <vt:lpstr>Access:  Other Issues</vt:lpstr>
      <vt:lpstr>CT Tips For Access</vt:lpstr>
      <vt:lpstr>Challenging Situations</vt:lpstr>
      <vt:lpstr>Aortic Angulation</vt:lpstr>
      <vt:lpstr>PowerPoint Presentation</vt:lpstr>
      <vt:lpstr>Aortic Root Replacement</vt:lpstr>
      <vt:lpstr>Valve Morphology</vt:lpstr>
      <vt:lpstr> </vt:lpstr>
      <vt:lpstr>LVOT Issues</vt:lpstr>
      <vt:lpstr>Conclusions</vt:lpstr>
      <vt:lpstr>PowerPoint Presentation</vt:lpstr>
    </vt:vector>
  </TitlesOfParts>
  <Company>MedStar Health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vxm133</dc:creator>
  <cp:lastModifiedBy>Checkin 015</cp:lastModifiedBy>
  <cp:revision>38</cp:revision>
  <dcterms:created xsi:type="dcterms:W3CDTF">2015-01-08T17:01:57Z</dcterms:created>
  <dcterms:modified xsi:type="dcterms:W3CDTF">2018-03-03T17:34:55Z</dcterms:modified>
</cp:coreProperties>
</file>