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98" r:id="rId3"/>
    <p:sldId id="297" r:id="rId4"/>
    <p:sldId id="281" r:id="rId5"/>
    <p:sldId id="282" r:id="rId6"/>
    <p:sldId id="283" r:id="rId7"/>
    <p:sldId id="294" r:id="rId8"/>
    <p:sldId id="295" r:id="rId9"/>
    <p:sldId id="304" r:id="rId10"/>
    <p:sldId id="303" r:id="rId11"/>
    <p:sldId id="308" r:id="rId12"/>
    <p:sldId id="285" r:id="rId13"/>
    <p:sldId id="299" r:id="rId14"/>
    <p:sldId id="305" r:id="rId15"/>
    <p:sldId id="301" r:id="rId16"/>
    <p:sldId id="300" r:id="rId17"/>
    <p:sldId id="291" r:id="rId18"/>
    <p:sldId id="292" r:id="rId19"/>
    <p:sldId id="293" r:id="rId20"/>
    <p:sldId id="307" r:id="rId21"/>
    <p:sldId id="29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Yossi Muncher" initials="DYM" lastIdx="1" clrIdx="0">
    <p:extLst>
      <p:ext uri="{19B8F6BF-5375-455C-9EA6-DF929625EA0E}">
        <p15:presenceInfo xmlns:p15="http://schemas.microsoft.com/office/powerpoint/2012/main" userId="Dr. Yossi Munc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601" autoAdjust="0"/>
  </p:normalViewPr>
  <p:slideViewPr>
    <p:cSldViewPr>
      <p:cViewPr varScale="1">
        <p:scale>
          <a:sx n="99" d="100"/>
          <a:sy n="99" d="100"/>
        </p:scale>
        <p:origin x="998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F:\Dropbox\Clinical%20issues\board%20ppts\for%20review%20SI%20OC\Patency%20by%20different%20parameters_NEW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ropbox\Clinical%20issues\pre-sub\IDE\subjects%20data\EX-PAD-03%20subjects%20enrollment%20tracke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F:\Dropbox\Clinical%20issues\board%20ppts\for%20review%20SI%20OC\Patency%20by%20different%20parameters_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B-Laser™ Residual Stenosis reduction- General &amp; Lesion type </a:t>
            </a:r>
            <a:endParaRPr lang="en-US" b="1">
              <a:solidFill>
                <a:schemeClr val="tx2">
                  <a:lumMod val="60000"/>
                  <a:lumOff val="4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877946161252454E-2"/>
          <c:y val="0.15337579617834396"/>
          <c:w val="0.92234650945013785"/>
          <c:h val="0.716197067723222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IDE!$C$113</c:f>
              <c:strCache>
                <c:ptCount val="1"/>
                <c:pt idx="0">
                  <c:v>BL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(IDE!$C$115,IDE!$C$123,IDE!$C$125,IDE!$C$133)</c:f>
                <c:numCache>
                  <c:formatCode>General</c:formatCode>
                  <c:ptCount val="4"/>
                  <c:pt idx="0">
                    <c:v>12.1796607037692</c:v>
                  </c:pt>
                  <c:pt idx="1">
                    <c:v>12.804086717849136</c:v>
                  </c:pt>
                  <c:pt idx="2">
                    <c:v>0</c:v>
                  </c:pt>
                  <c:pt idx="3">
                    <c:v>11.926379182642284</c:v>
                  </c:pt>
                </c:numCache>
              </c:numRef>
            </c:plus>
            <c:minus>
              <c:numRef>
                <c:f>(IDE!$C$115,IDE!$C$123,IDE!$C$125,IDE!$C$133)</c:f>
                <c:numCache>
                  <c:formatCode>General</c:formatCode>
                  <c:ptCount val="4"/>
                  <c:pt idx="0">
                    <c:v>12.1796607037692</c:v>
                  </c:pt>
                  <c:pt idx="1">
                    <c:v>12.804086717849136</c:v>
                  </c:pt>
                  <c:pt idx="2">
                    <c:v>0</c:v>
                  </c:pt>
                  <c:pt idx="3">
                    <c:v>11.926379182642284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(IDE!$B$114,IDE!$B$122,IDE!$B$124,IDE!$B$132)</c:f>
              <c:strCache>
                <c:ptCount val="4"/>
                <c:pt idx="0">
                  <c:v>General (n=107)</c:v>
                </c:pt>
                <c:pt idx="1">
                  <c:v>ISR (n=17)</c:v>
                </c:pt>
                <c:pt idx="2">
                  <c:v>CTO (n=23)</c:v>
                </c:pt>
                <c:pt idx="3">
                  <c:v>Severe calcification (n=28)</c:v>
                </c:pt>
              </c:strCache>
            </c:strRef>
          </c:cat>
          <c:val>
            <c:numRef>
              <c:f>(IDE!$C$114,IDE!$C$122,IDE!$C$124,IDE!$C$132)</c:f>
              <c:numCache>
                <c:formatCode>0.0</c:formatCode>
                <c:ptCount val="4"/>
                <c:pt idx="0">
                  <c:v>85.691588785046733</c:v>
                </c:pt>
                <c:pt idx="1">
                  <c:v>85.764705882352942</c:v>
                </c:pt>
                <c:pt idx="2">
                  <c:v>100</c:v>
                </c:pt>
                <c:pt idx="3">
                  <c:v>87.892857142857139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D5-496C-9892-DD5F10D619B9}"/>
            </c:ext>
          </c:extLst>
        </c:ser>
        <c:ser>
          <c:idx val="1"/>
          <c:order val="1"/>
          <c:tx>
            <c:strRef>
              <c:f>IDE!$D$113</c:f>
              <c:strCache>
                <c:ptCount val="1"/>
                <c:pt idx="0">
                  <c:v>Post B-laser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(IDE!$D$115,IDE!$D$123,IDE!$D$125,IDE!$D$133)</c:f>
                <c:numCache>
                  <c:formatCode>General</c:formatCode>
                  <c:ptCount val="4"/>
                  <c:pt idx="0">
                    <c:v>14.79450174418448</c:v>
                  </c:pt>
                  <c:pt idx="1">
                    <c:v>11.72168605088161</c:v>
                  </c:pt>
                  <c:pt idx="2">
                    <c:v>13.876173974074776</c:v>
                  </c:pt>
                  <c:pt idx="3">
                    <c:v>13.250914485192242</c:v>
                  </c:pt>
                </c:numCache>
              </c:numRef>
            </c:plus>
            <c:minus>
              <c:numRef>
                <c:f>(IDE!$D$123,IDE!$D$125,IDE!$D$133)</c:f>
                <c:numCache>
                  <c:formatCode>General</c:formatCode>
                  <c:ptCount val="3"/>
                  <c:pt idx="0">
                    <c:v>11.72168605088161</c:v>
                  </c:pt>
                  <c:pt idx="1">
                    <c:v>13.876173974074776</c:v>
                  </c:pt>
                  <c:pt idx="2">
                    <c:v>13.250914485192242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(IDE!$B$114,IDE!$B$122,IDE!$B$124,IDE!$B$132)</c:f>
              <c:strCache>
                <c:ptCount val="4"/>
                <c:pt idx="0">
                  <c:v>General (n=107)</c:v>
                </c:pt>
                <c:pt idx="1">
                  <c:v>ISR (n=17)</c:v>
                </c:pt>
                <c:pt idx="2">
                  <c:v>CTO (n=23)</c:v>
                </c:pt>
                <c:pt idx="3">
                  <c:v>Severe calcification (n=28)</c:v>
                </c:pt>
              </c:strCache>
            </c:strRef>
          </c:cat>
          <c:val>
            <c:numRef>
              <c:f>(IDE!$D$114,IDE!$D$122,IDE!$D$124,IDE!$D$132)</c:f>
              <c:numCache>
                <c:formatCode>0.0</c:formatCode>
                <c:ptCount val="4"/>
                <c:pt idx="0">
                  <c:v>52.10280373831776</c:v>
                </c:pt>
                <c:pt idx="1">
                  <c:v>52.882352941176471</c:v>
                </c:pt>
                <c:pt idx="2">
                  <c:v>61.869565217391305</c:v>
                </c:pt>
                <c:pt idx="3">
                  <c:v>53.357142857142854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D5-496C-9892-DD5F10D619B9}"/>
            </c:ext>
          </c:extLst>
        </c:ser>
        <c:ser>
          <c:idx val="2"/>
          <c:order val="2"/>
          <c:tx>
            <c:strRef>
              <c:f>IDE!$E$113</c:f>
              <c:strCache>
                <c:ptCount val="1"/>
                <c:pt idx="0">
                  <c:v>Post adjunctive therapy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(IDE!$E$115,IDE!$E$123,IDE!$E$125,IDE!$E$133)</c:f>
                <c:numCache>
                  <c:formatCode>General</c:formatCode>
                  <c:ptCount val="4"/>
                  <c:pt idx="0">
                    <c:v>10.892979418479001</c:v>
                  </c:pt>
                  <c:pt idx="1">
                    <c:v>9.9047365552231472</c:v>
                  </c:pt>
                  <c:pt idx="2">
                    <c:v>11.771131904528112</c:v>
                  </c:pt>
                  <c:pt idx="3">
                    <c:v>10.404326023342406</c:v>
                  </c:pt>
                </c:numCache>
              </c:numRef>
            </c:plus>
            <c:minus>
              <c:numRef>
                <c:f>(IDE!$E$115,IDE!$E$123,IDE!$E$125,IDE!$E$133)</c:f>
                <c:numCache>
                  <c:formatCode>General</c:formatCode>
                  <c:ptCount val="4"/>
                  <c:pt idx="0">
                    <c:v>10.892979418479001</c:v>
                  </c:pt>
                  <c:pt idx="1">
                    <c:v>9.9047365552231472</c:v>
                  </c:pt>
                  <c:pt idx="2">
                    <c:v>11.771131904528112</c:v>
                  </c:pt>
                  <c:pt idx="3">
                    <c:v>10.404326023342406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(IDE!$B$114,IDE!$B$122,IDE!$B$124,IDE!$B$132)</c:f>
              <c:strCache>
                <c:ptCount val="4"/>
                <c:pt idx="0">
                  <c:v>General (n=107)</c:v>
                </c:pt>
                <c:pt idx="1">
                  <c:v>ISR (n=17)</c:v>
                </c:pt>
                <c:pt idx="2">
                  <c:v>CTO (n=23)</c:v>
                </c:pt>
                <c:pt idx="3">
                  <c:v>Severe calcification (n=28)</c:v>
                </c:pt>
              </c:strCache>
            </c:strRef>
          </c:cat>
          <c:val>
            <c:numRef>
              <c:f>(IDE!$E$114,IDE!$E$122,IDE!$E$124,IDE!$E$132)</c:f>
              <c:numCache>
                <c:formatCode>0.0</c:formatCode>
                <c:ptCount val="4"/>
                <c:pt idx="0">
                  <c:v>17.841121495327101</c:v>
                </c:pt>
                <c:pt idx="1">
                  <c:v>17.117647058823529</c:v>
                </c:pt>
                <c:pt idx="2">
                  <c:v>20.695652173913043</c:v>
                </c:pt>
                <c:pt idx="3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D5-496C-9892-DD5F10D61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369312"/>
        <c:axId val="575370880"/>
      </c:barChart>
      <c:catAx>
        <c:axId val="57536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370880"/>
        <c:crosses val="autoZero"/>
        <c:auto val="1"/>
        <c:lblAlgn val="ctr"/>
        <c:lblOffset val="100"/>
        <c:noMultiLvlLbl val="0"/>
      </c:catAx>
      <c:valAx>
        <c:axId val="5753708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36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B-Laser™ Residual Stenosis reduction - </a:t>
            </a:r>
            <a:r>
              <a:rPr lang="en-US" sz="1400" b="1" i="0" baseline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per calcification level (107 lesions)</a:t>
            </a:r>
          </a:p>
        </c:rich>
      </c:tx>
      <c:layout>
        <c:manualLayout>
          <c:xMode val="edge"/>
          <c:yMode val="edge"/>
          <c:x val="0.14309340120363739"/>
          <c:y val="1.7857142857142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'Analysis by diff parameters'!$B$918</c:f>
              <c:strCache>
                <c:ptCount val="1"/>
                <c:pt idx="0">
                  <c:v>BL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('Analysis by diff parameters'!$B$938,'Analysis by diff parameters'!$B$940,'Analysis by diff parameters'!$B$942,'Analysis by diff parameters'!$B$944)</c:f>
                <c:numCache>
                  <c:formatCode>General</c:formatCode>
                  <c:ptCount val="4"/>
                  <c:pt idx="0">
                    <c:v>13.500964471720776</c:v>
                  </c:pt>
                  <c:pt idx="1">
                    <c:v>11.83953559792795</c:v>
                  </c:pt>
                  <c:pt idx="2">
                    <c:v>9.9679961248769615</c:v>
                  </c:pt>
                  <c:pt idx="3">
                    <c:v>11.926379182642284</c:v>
                  </c:pt>
                </c:numCache>
              </c:numRef>
            </c:plus>
            <c:minus>
              <c:numRef>
                <c:f>('Analysis by diff parameters'!$B$938,'Analysis by diff parameters'!$B$940,'Analysis by diff parameters'!$B$942,'Analysis by diff parameters'!$B$944)</c:f>
                <c:numCache>
                  <c:formatCode>General</c:formatCode>
                  <c:ptCount val="4"/>
                  <c:pt idx="0">
                    <c:v>13.500964471720776</c:v>
                  </c:pt>
                  <c:pt idx="1">
                    <c:v>11.83953559792795</c:v>
                  </c:pt>
                  <c:pt idx="2">
                    <c:v>9.9679961248769615</c:v>
                  </c:pt>
                  <c:pt idx="3">
                    <c:v>11.926379182642284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('Analysis by diff parameters'!$A$937,'Analysis by diff parameters'!$A$939,'Analysis by diff parameters'!$A$941,'Analysis by diff parameters'!$A$943)</c:f>
              <c:strCache>
                <c:ptCount val="4"/>
                <c:pt idx="0">
                  <c:v>No calcification (n=24)</c:v>
                </c:pt>
                <c:pt idx="1">
                  <c:v>Mild (n=42)</c:v>
                </c:pt>
                <c:pt idx="2">
                  <c:v>Moderate (n=13)</c:v>
                </c:pt>
                <c:pt idx="3">
                  <c:v>Severe (n=28)</c:v>
                </c:pt>
              </c:strCache>
            </c:strRef>
          </c:cat>
          <c:val>
            <c:numRef>
              <c:f>('Analysis by diff parameters'!$B$937,'Analysis by diff parameters'!$B$939,'Analysis by diff parameters'!$B$941,'Analysis by diff parameters'!$B$943)</c:f>
              <c:numCache>
                <c:formatCode>0.0</c:formatCode>
                <c:ptCount val="4"/>
                <c:pt idx="0">
                  <c:v>85.875</c:v>
                </c:pt>
                <c:pt idx="1">
                  <c:v>83.666666666666671</c:v>
                </c:pt>
                <c:pt idx="2">
                  <c:v>87.15384615384616</c:v>
                </c:pt>
                <c:pt idx="3">
                  <c:v>87.892857142857139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C-409B-A114-11BAFD158011}"/>
            </c:ext>
          </c:extLst>
        </c:ser>
        <c:ser>
          <c:idx val="1"/>
          <c:order val="1"/>
          <c:tx>
            <c:strRef>
              <c:f>'Analysis by diff parameters'!$C$918</c:f>
              <c:strCache>
                <c:ptCount val="1"/>
                <c:pt idx="0">
                  <c:v>Post B-laser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('Analysis by diff parameters'!$C$938,'Analysis by diff parameters'!$C$940,'Analysis by diff parameters'!$C$942,'Analysis by diff parameters'!$C$944)</c:f>
                <c:numCache>
                  <c:formatCode>General</c:formatCode>
                  <c:ptCount val="4"/>
                  <c:pt idx="0">
                    <c:v>16.933489172511244</c:v>
                  </c:pt>
                  <c:pt idx="1">
                    <c:v>15.181890393438076</c:v>
                  </c:pt>
                  <c:pt idx="2">
                    <c:v>10.849699365943785</c:v>
                  </c:pt>
                  <c:pt idx="3">
                    <c:v>13.250914485192242</c:v>
                  </c:pt>
                </c:numCache>
              </c:numRef>
            </c:plus>
            <c:minus>
              <c:numRef>
                <c:f>('Analysis by diff parameters'!$C$938,'Analysis by diff parameters'!$C$940,'Analysis by diff parameters'!$C$942,'Analysis by diff parameters'!$C$944)</c:f>
                <c:numCache>
                  <c:formatCode>General</c:formatCode>
                  <c:ptCount val="4"/>
                  <c:pt idx="0">
                    <c:v>16.933489172511244</c:v>
                  </c:pt>
                  <c:pt idx="1">
                    <c:v>15.181890393438076</c:v>
                  </c:pt>
                  <c:pt idx="2">
                    <c:v>10.849699365943785</c:v>
                  </c:pt>
                  <c:pt idx="3">
                    <c:v>13.250914485192242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('Analysis by diff parameters'!$A$937,'Analysis by diff parameters'!$A$939,'Analysis by diff parameters'!$A$941,'Analysis by diff parameters'!$A$943)</c:f>
              <c:strCache>
                <c:ptCount val="4"/>
                <c:pt idx="0">
                  <c:v>No calcification (n=24)</c:v>
                </c:pt>
                <c:pt idx="1">
                  <c:v>Mild (n=42)</c:v>
                </c:pt>
                <c:pt idx="2">
                  <c:v>Moderate (n=13)</c:v>
                </c:pt>
                <c:pt idx="3">
                  <c:v>Severe (n=28)</c:v>
                </c:pt>
              </c:strCache>
            </c:strRef>
          </c:cat>
          <c:val>
            <c:numRef>
              <c:f>('Analysis by diff parameters'!$C$937,'Analysis by diff parameters'!$C$939,'Analysis by diff parameters'!$C$941,'Analysis by diff parameters'!$C$943)</c:f>
              <c:numCache>
                <c:formatCode>0.0</c:formatCode>
                <c:ptCount val="4"/>
                <c:pt idx="0">
                  <c:v>51.583333333333336</c:v>
                </c:pt>
                <c:pt idx="1">
                  <c:v>50.285714285714285</c:v>
                </c:pt>
                <c:pt idx="2">
                  <c:v>56.230769230769234</c:v>
                </c:pt>
                <c:pt idx="3">
                  <c:v>53.357142857142854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EC-409B-A114-11BAFD158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731120"/>
        <c:axId val="573732688"/>
      </c:barChart>
      <c:catAx>
        <c:axId val="5737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732688"/>
        <c:crosses val="autoZero"/>
        <c:auto val="1"/>
        <c:lblAlgn val="ctr"/>
        <c:lblOffset val="100"/>
        <c:noMultiLvlLbl val="0"/>
      </c:catAx>
      <c:valAx>
        <c:axId val="573732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73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IDE!$G$370:$I$370</c:f>
                <c:numCache>
                  <c:formatCode>General</c:formatCode>
                  <c:ptCount val="3"/>
                  <c:pt idx="0">
                    <c:v>0.5865448653872678</c:v>
                  </c:pt>
                  <c:pt idx="1">
                    <c:v>0.99940529284065094</c:v>
                  </c:pt>
                  <c:pt idx="2">
                    <c:v>0.95519938548582672</c:v>
                  </c:pt>
                </c:numCache>
              </c:numRef>
            </c:plus>
            <c:minus>
              <c:numRef>
                <c:f>IDE!$G$370:$I$370</c:f>
                <c:numCache>
                  <c:formatCode>General</c:formatCode>
                  <c:ptCount val="3"/>
                  <c:pt idx="0">
                    <c:v>0.5865448653872678</c:v>
                  </c:pt>
                  <c:pt idx="1">
                    <c:v>0.99940529284065094</c:v>
                  </c:pt>
                  <c:pt idx="2">
                    <c:v>0.95519938548582672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IDE!$G$367:$I$368</c:f>
              <c:multiLvlStrCache>
                <c:ptCount val="3"/>
                <c:lvl>
                  <c:pt idx="0">
                    <c:v>BL</c:v>
                  </c:pt>
                  <c:pt idx="1">
                    <c:v>30D</c:v>
                  </c:pt>
                  <c:pt idx="2">
                    <c:v>6M</c:v>
                  </c:pt>
                </c:lvl>
                <c:lvl>
                  <c:pt idx="0">
                    <c:v>Rutherford (n=87)</c:v>
                  </c:pt>
                </c:lvl>
              </c:multiLvlStrCache>
            </c:multiLvlStrRef>
          </c:cat>
          <c:val>
            <c:numRef>
              <c:f>IDE!$G$369:$I$369</c:f>
              <c:numCache>
                <c:formatCode>0.0</c:formatCode>
                <c:ptCount val="3"/>
                <c:pt idx="0">
                  <c:v>2.7586206896551726</c:v>
                </c:pt>
                <c:pt idx="1">
                  <c:v>0.96551724137931039</c:v>
                </c:pt>
                <c:pt idx="2">
                  <c:v>0.72413793103448276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D2-4B0D-843F-201498B7D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100952"/>
        <c:axId val="577096640"/>
      </c:lineChart>
      <c:catAx>
        <c:axId val="57710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96640"/>
        <c:crosses val="autoZero"/>
        <c:auto val="1"/>
        <c:lblAlgn val="ctr"/>
        <c:lblOffset val="100"/>
        <c:noMultiLvlLbl val="0"/>
      </c:catAx>
      <c:valAx>
        <c:axId val="5770966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Avg. Rutherford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100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82804576612389E-2"/>
          <c:y val="5.117337958596084E-2"/>
          <c:w val="0.89067285885380831"/>
          <c:h val="0.7632229338793781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'graphs- both 30d and 6M data'!$A$822:$C$822</c:f>
                <c:numCache>
                  <c:formatCode>General</c:formatCode>
                  <c:ptCount val="3"/>
                  <c:pt idx="0">
                    <c:v>23.596352321934383</c:v>
                  </c:pt>
                  <c:pt idx="1">
                    <c:v>30.103686789586636</c:v>
                  </c:pt>
                  <c:pt idx="2">
                    <c:v>34.427114471540165</c:v>
                  </c:pt>
                </c:numCache>
              </c:numRef>
            </c:plus>
            <c:minus>
              <c:numRef>
                <c:f>'graphs- both 30d and 6M data'!$A$822:$C$822</c:f>
                <c:numCache>
                  <c:formatCode>General</c:formatCode>
                  <c:ptCount val="3"/>
                  <c:pt idx="0">
                    <c:v>23.596352321934383</c:v>
                  </c:pt>
                  <c:pt idx="1">
                    <c:v>30.103686789586636</c:v>
                  </c:pt>
                  <c:pt idx="2">
                    <c:v>34.427114471540165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'graphs- both 30d and 6M data'!$A$819:$C$820</c:f>
              <c:multiLvlStrCache>
                <c:ptCount val="3"/>
                <c:lvl>
                  <c:pt idx="0">
                    <c:v>BL</c:v>
                  </c:pt>
                  <c:pt idx="1">
                    <c:v>30D</c:v>
                  </c:pt>
                  <c:pt idx="2">
                    <c:v>6M</c:v>
                  </c:pt>
                </c:lvl>
                <c:lvl>
                  <c:pt idx="0">
                    <c:v>WIQ score (n=68)</c:v>
                  </c:pt>
                </c:lvl>
              </c:multiLvlStrCache>
            </c:multiLvlStrRef>
          </c:cat>
          <c:val>
            <c:numRef>
              <c:f>'graphs- both 30d and 6M data'!$A$821:$C$821</c:f>
              <c:numCache>
                <c:formatCode>0.0</c:formatCode>
                <c:ptCount val="3"/>
                <c:pt idx="0">
                  <c:v>22.786645022798311</c:v>
                </c:pt>
                <c:pt idx="1">
                  <c:v>45.037713290190915</c:v>
                </c:pt>
                <c:pt idx="2">
                  <c:v>44.023085916711885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58-4E45-AC58-7A58AA401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6606424"/>
        <c:axId val="476606816"/>
      </c:lineChart>
      <c:catAx>
        <c:axId val="47660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606816"/>
        <c:crosses val="autoZero"/>
        <c:auto val="1"/>
        <c:lblAlgn val="ctr"/>
        <c:lblOffset val="100"/>
        <c:noMultiLvlLbl val="0"/>
      </c:catAx>
      <c:valAx>
        <c:axId val="47660681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Avg. WIQ</a:t>
                </a:r>
                <a:r>
                  <a:rPr lang="en-US" baseline="0"/>
                  <a:t> score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6606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IDE!$D$370:$F$370</c:f>
                <c:numCache>
                  <c:formatCode>General</c:formatCode>
                  <c:ptCount val="3"/>
                  <c:pt idx="0">
                    <c:v>0.19311640553847317</c:v>
                  </c:pt>
                  <c:pt idx="1">
                    <c:v>0.13642483836173294</c:v>
                  </c:pt>
                  <c:pt idx="2">
                    <c:v>0.24183755265418841</c:v>
                  </c:pt>
                </c:numCache>
              </c:numRef>
            </c:plus>
            <c:minus>
              <c:numRef>
                <c:f>IDE!$D$370:$F$370</c:f>
                <c:numCache>
                  <c:formatCode>General</c:formatCode>
                  <c:ptCount val="3"/>
                  <c:pt idx="0">
                    <c:v>0.19311640553847317</c:v>
                  </c:pt>
                  <c:pt idx="1">
                    <c:v>0.13642483836173294</c:v>
                  </c:pt>
                  <c:pt idx="2">
                    <c:v>0.24183755265418841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IDE!$D$367:$F$368</c:f>
              <c:multiLvlStrCache>
                <c:ptCount val="3"/>
                <c:lvl>
                  <c:pt idx="0">
                    <c:v>BL</c:v>
                  </c:pt>
                  <c:pt idx="1">
                    <c:v>30D</c:v>
                  </c:pt>
                  <c:pt idx="2">
                    <c:v>6M</c:v>
                  </c:pt>
                </c:lvl>
                <c:lvl>
                  <c:pt idx="0">
                    <c:v>ABI (n=78)</c:v>
                  </c:pt>
                </c:lvl>
              </c:multiLvlStrCache>
            </c:multiLvlStrRef>
          </c:cat>
          <c:val>
            <c:numRef>
              <c:f>IDE!$D$369:$F$369</c:f>
              <c:numCache>
                <c:formatCode>0.0</c:formatCode>
                <c:ptCount val="3"/>
                <c:pt idx="0">
                  <c:v>0.71571794871794858</c:v>
                </c:pt>
                <c:pt idx="1">
                  <c:v>0.95514102564102532</c:v>
                </c:pt>
                <c:pt idx="2">
                  <c:v>0.89073076923076933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A8-40F4-B447-753AE134A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073512"/>
        <c:axId val="577080176"/>
      </c:lineChart>
      <c:catAx>
        <c:axId val="57707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80176"/>
        <c:crosses val="autoZero"/>
        <c:auto val="1"/>
        <c:lblAlgn val="ctr"/>
        <c:lblOffset val="100"/>
        <c:noMultiLvlLbl val="0"/>
      </c:catAx>
      <c:valAx>
        <c:axId val="57708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Avg.</a:t>
                </a:r>
                <a:r>
                  <a:rPr lang="en-US" baseline="0"/>
                  <a:t> ABI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07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0.17187</cdr:x>
      <cdr:y>0.22608</cdr:y>
    </cdr:from>
    <cdr:to>
      <cdr:x>0.38487</cdr:x>
      <cdr:y>0.59775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E2585067-E539-4033-A33F-1CDFCE79D2B4}"/>
            </a:ext>
          </a:extLst>
        </cdr:cNvPr>
        <cdr:cNvGrpSpPr/>
      </cdr:nvGrpSpPr>
      <cdr:grpSpPr>
        <a:xfrm xmlns:a="http://schemas.openxmlformats.org/drawingml/2006/main">
          <a:off x="1296553" y="964729"/>
          <a:ext cx="1606829" cy="1585990"/>
          <a:chOff x="113455" y="-53634"/>
          <a:chExt cx="871170" cy="583697"/>
        </a:xfrm>
      </cdr:grpSpPr>
      <cdr:sp macro="" textlink="">
        <cdr:nvSpPr>
          <cdr:cNvPr id="3" name="Right Brace 2">
            <a:extLst xmlns:a="http://schemas.openxmlformats.org/drawingml/2006/main">
              <a:ext uri="{FF2B5EF4-FFF2-40B4-BE49-F238E27FC236}">
                <a16:creationId xmlns:a16="http://schemas.microsoft.com/office/drawing/2014/main" id="{E9A73E6A-DFE5-4922-B60B-2A91134270AF}"/>
              </a:ext>
            </a:extLst>
          </cdr:cNvPr>
          <cdr:cNvSpPr/>
        </cdr:nvSpPr>
        <cdr:spPr>
          <a:xfrm xmlns:a="http://schemas.openxmlformats.org/drawingml/2006/main">
            <a:off x="547449" y="-53634"/>
            <a:ext cx="171989" cy="388392"/>
          </a:xfrm>
          <a:prstGeom xmlns:a="http://schemas.openxmlformats.org/drawingml/2006/main" prst="rightBrace">
            <a:avLst/>
          </a:prstGeom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aa-ET" sz="1100"/>
          </a:p>
        </cdr:txBody>
      </cdr:sp>
      <cdr:sp macro="" textlink="">
        <cdr:nvSpPr>
          <cdr:cNvPr id="4" name="TextBox 52">
            <a:extLst xmlns:a="http://schemas.openxmlformats.org/drawingml/2006/main">
              <a:ext uri="{FF2B5EF4-FFF2-40B4-BE49-F238E27FC236}">
                <a16:creationId xmlns:a16="http://schemas.microsoft.com/office/drawing/2014/main" id="{E7A5E64F-BF25-410A-8DC8-5B45C4D53E48}"/>
              </a:ext>
            </a:extLst>
          </cdr:cNvPr>
          <cdr:cNvSpPr txBox="1"/>
        </cdr:nvSpPr>
        <cdr:spPr>
          <a:xfrm xmlns:a="http://schemas.openxmlformats.org/drawingml/2006/main">
            <a:off x="113455" y="-39272"/>
            <a:ext cx="871170" cy="56933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b="1"/>
              <a:t>34.3% </a:t>
            </a:r>
          </a:p>
          <a:p xmlns:a="http://schemas.openxmlformats.org/drawingml/2006/main">
            <a:r>
              <a:rPr lang="en-US" sz="1100" b="1"/>
              <a:t>reduction</a:t>
            </a:r>
            <a:endParaRPr lang="aa-ET" sz="1100" b="1"/>
          </a:p>
        </cdr:txBody>
      </cdr:sp>
    </cdr:grpSp>
  </cdr:relSizeAnchor>
  <cdr:relSizeAnchor xmlns:cdr="http://schemas.openxmlformats.org/drawingml/2006/chartDrawing">
    <cdr:from>
      <cdr:x>0.51626</cdr:x>
      <cdr:y>0.22184</cdr:y>
    </cdr:from>
    <cdr:to>
      <cdr:x>0.5455</cdr:x>
      <cdr:y>0.47091</cdr:y>
    </cdr:to>
    <cdr:sp macro="" textlink="">
      <cdr:nvSpPr>
        <cdr:cNvPr id="7" name="Right Brace 6">
          <a:extLst xmlns:a="http://schemas.openxmlformats.org/drawingml/2006/main">
            <a:ext uri="{FF2B5EF4-FFF2-40B4-BE49-F238E27FC236}">
              <a16:creationId xmlns:a16="http://schemas.microsoft.com/office/drawing/2014/main" id="{CB5E2413-6B9C-4C04-A4DC-2BA32BD4F210}"/>
            </a:ext>
          </a:extLst>
        </cdr:cNvPr>
        <cdr:cNvSpPr/>
      </cdr:nvSpPr>
      <cdr:spPr>
        <a:xfrm xmlns:a="http://schemas.openxmlformats.org/drawingml/2006/main">
          <a:off x="3005820" y="939594"/>
          <a:ext cx="170244" cy="105492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aa-ET" sz="1100"/>
        </a:p>
      </cdr:txBody>
    </cdr:sp>
  </cdr:relSizeAnchor>
  <cdr:relSizeAnchor xmlns:cdr="http://schemas.openxmlformats.org/drawingml/2006/chartDrawing">
    <cdr:from>
      <cdr:x>0.40606</cdr:x>
      <cdr:y>0.26991</cdr:y>
    </cdr:from>
    <cdr:to>
      <cdr:x>0.57263</cdr:x>
      <cdr:y>0.52216</cdr:y>
    </cdr:to>
    <cdr:sp macro="" textlink="">
      <cdr:nvSpPr>
        <cdr:cNvPr id="8" name="TextBox 52">
          <a:extLst xmlns:a="http://schemas.openxmlformats.org/drawingml/2006/main">
            <a:ext uri="{FF2B5EF4-FFF2-40B4-BE49-F238E27FC236}">
              <a16:creationId xmlns:a16="http://schemas.microsoft.com/office/drawing/2014/main" id="{64703D6B-BB43-4458-AFF7-F170C10CAF82}"/>
            </a:ext>
          </a:extLst>
        </cdr:cNvPr>
        <cdr:cNvSpPr txBox="1"/>
      </cdr:nvSpPr>
      <cdr:spPr>
        <a:xfrm xmlns:a="http://schemas.openxmlformats.org/drawingml/2006/main">
          <a:off x="2364237" y="1143196"/>
          <a:ext cx="969823" cy="1068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33.4% </a:t>
          </a:r>
        </a:p>
        <a:p xmlns:a="http://schemas.openxmlformats.org/drawingml/2006/main">
          <a:r>
            <a:rPr lang="en-US" sz="1100" b="1"/>
            <a:t>reduction</a:t>
          </a:r>
          <a:endParaRPr lang="aa-ET" sz="1100" b="1"/>
        </a:p>
      </cdr:txBody>
    </cdr:sp>
  </cdr:relSizeAnchor>
  <cdr:relSizeAnchor xmlns:cdr="http://schemas.openxmlformats.org/drawingml/2006/chartDrawing">
    <cdr:from>
      <cdr:x>0.95347</cdr:x>
      <cdr:y>0.17831</cdr:y>
    </cdr:from>
    <cdr:to>
      <cdr:x>0.99059</cdr:x>
      <cdr:y>0.45333</cdr:y>
    </cdr:to>
    <cdr:sp macro="" textlink="">
      <cdr:nvSpPr>
        <cdr:cNvPr id="9" name="Right Brace 8">
          <a:extLst xmlns:a="http://schemas.openxmlformats.org/drawingml/2006/main">
            <a:ext uri="{FF2B5EF4-FFF2-40B4-BE49-F238E27FC236}">
              <a16:creationId xmlns:a16="http://schemas.microsoft.com/office/drawing/2014/main" id="{6D643EAC-A1B7-4D37-B731-7B20BAA38F6C}"/>
            </a:ext>
          </a:extLst>
        </cdr:cNvPr>
        <cdr:cNvSpPr/>
      </cdr:nvSpPr>
      <cdr:spPr>
        <a:xfrm xmlns:a="http://schemas.openxmlformats.org/drawingml/2006/main">
          <a:off x="5551379" y="755210"/>
          <a:ext cx="216124" cy="116483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aa-ET" sz="1100"/>
        </a:p>
      </cdr:txBody>
    </cdr:sp>
  </cdr:relSizeAnchor>
  <cdr:relSizeAnchor xmlns:cdr="http://schemas.openxmlformats.org/drawingml/2006/chartDrawing">
    <cdr:from>
      <cdr:x>0.846</cdr:x>
      <cdr:y>0.2449</cdr:y>
    </cdr:from>
    <cdr:to>
      <cdr:x>1</cdr:x>
      <cdr:y>0.49715</cdr:y>
    </cdr:to>
    <cdr:sp macro="" textlink="">
      <cdr:nvSpPr>
        <cdr:cNvPr id="10" name="TextBox 52">
          <a:extLst xmlns:a="http://schemas.openxmlformats.org/drawingml/2006/main">
            <a:ext uri="{FF2B5EF4-FFF2-40B4-BE49-F238E27FC236}">
              <a16:creationId xmlns:a16="http://schemas.microsoft.com/office/drawing/2014/main" id="{87495A85-0F6E-4484-B201-ACADBDA497A8}"/>
            </a:ext>
          </a:extLst>
        </cdr:cNvPr>
        <cdr:cNvSpPr txBox="1"/>
      </cdr:nvSpPr>
      <cdr:spPr>
        <a:xfrm xmlns:a="http://schemas.openxmlformats.org/drawingml/2006/main">
          <a:off x="4925683" y="1037265"/>
          <a:ext cx="896632" cy="1068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34.5% </a:t>
          </a:r>
        </a:p>
        <a:p xmlns:a="http://schemas.openxmlformats.org/drawingml/2006/main">
          <a:r>
            <a:rPr lang="en-US" sz="1100" b="1"/>
            <a:t>reduction</a:t>
          </a:r>
          <a:endParaRPr lang="aa-ET" sz="1100" b="1"/>
        </a:p>
      </cdr:txBody>
    </cdr:sp>
  </cdr:relSizeAnchor>
  <cdr:relSizeAnchor xmlns:cdr="http://schemas.openxmlformats.org/drawingml/2006/chartDrawing">
    <cdr:from>
      <cdr:x>0.63163</cdr:x>
      <cdr:y>0.18534</cdr:y>
    </cdr:from>
    <cdr:to>
      <cdr:x>0.77933</cdr:x>
      <cdr:y>0.51122</cdr:y>
    </cdr:to>
    <cdr:grpSp>
      <cdr:nvGrpSpPr>
        <cdr:cNvPr id="23" name="Group 22">
          <a:extLst xmlns:a="http://schemas.openxmlformats.org/drawingml/2006/main">
            <a:ext uri="{FF2B5EF4-FFF2-40B4-BE49-F238E27FC236}">
              <a16:creationId xmlns:a16="http://schemas.microsoft.com/office/drawing/2014/main" id="{6CBD1DA8-EBAB-4660-BBCD-9296FACF3ABA}"/>
            </a:ext>
          </a:extLst>
        </cdr:cNvPr>
        <cdr:cNvGrpSpPr/>
      </cdr:nvGrpSpPr>
      <cdr:grpSpPr>
        <a:xfrm xmlns:a="http://schemas.openxmlformats.org/drawingml/2006/main">
          <a:off x="4764890" y="790883"/>
          <a:ext cx="1114220" cy="1390595"/>
          <a:chOff x="-788471" y="-65870"/>
          <a:chExt cx="611974" cy="256310"/>
        </a:xfrm>
      </cdr:grpSpPr>
      <cdr:sp macro="" textlink="">
        <cdr:nvSpPr>
          <cdr:cNvPr id="24" name="Right Brace 23">
            <a:extLst xmlns:a="http://schemas.openxmlformats.org/drawingml/2006/main">
              <a:ext uri="{FF2B5EF4-FFF2-40B4-BE49-F238E27FC236}">
                <a16:creationId xmlns:a16="http://schemas.microsoft.com/office/drawing/2014/main" id="{6117640C-4FF3-4155-86F0-DFA9C3233174}"/>
              </a:ext>
            </a:extLst>
          </cdr:cNvPr>
          <cdr:cNvSpPr/>
        </cdr:nvSpPr>
        <cdr:spPr>
          <a:xfrm xmlns:a="http://schemas.openxmlformats.org/drawingml/2006/main">
            <a:off x="-335892" y="-65870"/>
            <a:ext cx="138454" cy="193415"/>
          </a:xfrm>
          <a:prstGeom xmlns:a="http://schemas.openxmlformats.org/drawingml/2006/main" prst="rightBrace">
            <a:avLst/>
          </a:prstGeom>
          <a:ln xmlns:a="http://schemas.openxmlformats.org/drawingml/2006/main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aa-ET" sz="1100"/>
          </a:p>
        </cdr:txBody>
      </cdr:sp>
      <cdr:sp macro="" textlink="">
        <cdr:nvSpPr>
          <cdr:cNvPr id="25" name="TextBox 52">
            <a:extLst xmlns:a="http://schemas.openxmlformats.org/drawingml/2006/main">
              <a:ext uri="{FF2B5EF4-FFF2-40B4-BE49-F238E27FC236}">
                <a16:creationId xmlns:a16="http://schemas.microsoft.com/office/drawing/2014/main" id="{34924DEE-DA19-4893-AD96-C6524F6B235F}"/>
              </a:ext>
            </a:extLst>
          </cdr:cNvPr>
          <cdr:cNvSpPr txBox="1"/>
        </cdr:nvSpPr>
        <cdr:spPr>
          <a:xfrm xmlns:a="http://schemas.openxmlformats.org/drawingml/2006/main">
            <a:off x="-788471" y="-20664"/>
            <a:ext cx="611974" cy="211104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b="1"/>
              <a:t>31% </a:t>
            </a:r>
          </a:p>
          <a:p xmlns:a="http://schemas.openxmlformats.org/drawingml/2006/main">
            <a:r>
              <a:rPr lang="en-US" sz="1100" b="1"/>
              <a:t>reduction</a:t>
            </a:r>
            <a:endParaRPr lang="aa-ET" sz="1100" b="1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1C408-50C7-4AB8-AA4B-3879E9DA75F4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33D7-27B5-4063-90AB-CC6C03418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Neodymium-doped Yttrium Aluminum Garnet (Nd: YAG) laser is a solid state laser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33D7-27B5-4063-90AB-CC6C034185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1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84181D9-6D9D-447F-98C6-5FBF41831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97664"/>
            <a:ext cx="8153400" cy="203358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Novel laser-based catheter for atherectomy: 6-month Results from the </a:t>
            </a:r>
            <a:r>
              <a:rPr lang="en-US" altLang="en-US" dirty="0" err="1"/>
              <a:t>Eximo</a:t>
            </a:r>
            <a:r>
              <a:rPr lang="en-US" altLang="en-US" dirty="0"/>
              <a:t> Medical B-Laser™ IDE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B5987-FC34-6F4C-BF7C-BFE46926D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105150"/>
            <a:ext cx="6858000" cy="12001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Nicolas W Shammas, MD, MS, FACC, FSCAI</a:t>
            </a:r>
          </a:p>
          <a:p>
            <a:pPr>
              <a:spcBef>
                <a:spcPts val="0"/>
              </a:spcBef>
              <a:defRPr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President and Research Director </a:t>
            </a:r>
          </a:p>
          <a:p>
            <a:pPr>
              <a:spcBef>
                <a:spcPts val="0"/>
              </a:spcBef>
              <a:defRPr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Midwest Cardiovascular Research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Foundation</a:t>
            </a:r>
          </a:p>
          <a:p>
            <a:pPr>
              <a:spcBef>
                <a:spcPts val="0"/>
              </a:spcBef>
              <a:defRPr/>
            </a:pPr>
            <a:r>
              <a:rPr lang="en-US" sz="2100" dirty="0">
                <a:solidFill>
                  <a:schemeClr val="tx2">
                    <a:lumMod val="75000"/>
                  </a:schemeClr>
                </a:solidFill>
              </a:rPr>
              <a:t>Adjunct Clinical Associate Professor of Medicine, </a:t>
            </a:r>
            <a:r>
              <a:rPr lang="en-US" sz="2100" dirty="0" err="1">
                <a:solidFill>
                  <a:schemeClr val="tx2">
                    <a:lumMod val="75000"/>
                  </a:schemeClr>
                </a:solidFill>
              </a:rPr>
              <a:t>Univ</a:t>
            </a:r>
            <a:r>
              <a:rPr lang="en-US" sz="2100">
                <a:solidFill>
                  <a:schemeClr val="tx2">
                    <a:lumMod val="75000"/>
                  </a:schemeClr>
                </a:solidFill>
              </a:rPr>
              <a:t> of Iowa</a:t>
            </a:r>
          </a:p>
          <a:p>
            <a:pPr>
              <a:spcBef>
                <a:spcPts val="0"/>
              </a:spcBef>
              <a:defRPr/>
            </a:pP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2431252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For the EX-PAD-03 Study Investigators </a:t>
            </a:r>
          </a:p>
        </p:txBody>
      </p:sp>
    </p:spTree>
    <p:extLst>
      <p:ext uri="{BB962C8B-B14F-4D97-AF65-F5344CB8AC3E}">
        <p14:creationId xmlns:p14="http://schemas.microsoft.com/office/powerpoint/2010/main" val="104247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3350"/>
            <a:ext cx="4191000" cy="4191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Primary Endpoint Definitions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66750"/>
            <a:ext cx="8001000" cy="3714750"/>
          </a:xfrm>
        </p:spPr>
        <p:txBody>
          <a:bodyPr>
            <a:normAutofit/>
          </a:bodyPr>
          <a:lstStyle/>
          <a:p>
            <a:r>
              <a:rPr lang="en-US" sz="2800" b="1" dirty="0"/>
              <a:t>Primary Effectiveness</a:t>
            </a:r>
            <a:r>
              <a:rPr lang="en-US" dirty="0"/>
              <a:t>: </a:t>
            </a:r>
            <a:r>
              <a:rPr lang="en-US" sz="2400" dirty="0"/>
              <a:t>General average reduction in residual diameter stenosis of greater than 20% from baseline prior to any adjunctive therapy achieved by the B-Laser™ catheter alone, as assessed quantitatively by an angiographic core laboratory</a:t>
            </a:r>
          </a:p>
          <a:p>
            <a:r>
              <a:rPr lang="en-US" sz="2800" b="1" dirty="0"/>
              <a:t>Primary Safety- </a:t>
            </a:r>
            <a:r>
              <a:rPr lang="en-US" sz="2400" dirty="0"/>
              <a:t>Major adverse events: cardiovascular death, amputation above the ankle and clinically driven target lesion revascularization (CD- TLR) at 30 days.</a:t>
            </a:r>
          </a:p>
        </p:txBody>
      </p:sp>
    </p:spTree>
    <p:extLst>
      <p:ext uri="{BB962C8B-B14F-4D97-AF65-F5344CB8AC3E}">
        <p14:creationId xmlns:p14="http://schemas.microsoft.com/office/powerpoint/2010/main" val="41536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33350"/>
            <a:ext cx="4191000" cy="4191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Secondary Endpoint Definitions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66750"/>
            <a:ext cx="8001000" cy="3714750"/>
          </a:xfrm>
        </p:spPr>
        <p:txBody>
          <a:bodyPr>
            <a:normAutofit/>
          </a:bodyPr>
          <a:lstStyle/>
          <a:p>
            <a:r>
              <a:rPr lang="en-US" sz="2800" b="1" dirty="0"/>
              <a:t>Secondary Effectiveness</a:t>
            </a:r>
            <a:r>
              <a:rPr lang="en-US" dirty="0"/>
              <a:t>: </a:t>
            </a:r>
            <a:r>
              <a:rPr lang="en-US" sz="2400" dirty="0"/>
              <a:t>Clinical outcome of Rutherford, ABI and WIQ at 30 days and 6 months compared to baseline, as well as patency at 6 months (PSVR&lt;2.5) by core lab</a:t>
            </a:r>
          </a:p>
          <a:p>
            <a:r>
              <a:rPr lang="en-US" sz="2800" b="1" dirty="0"/>
              <a:t>Secondary Safety- </a:t>
            </a:r>
            <a:r>
              <a:rPr lang="en-US" sz="2400" dirty="0"/>
              <a:t>Perioperative complications by core lab, and other complications up to 30 months</a:t>
            </a:r>
          </a:p>
        </p:txBody>
      </p:sp>
    </p:spTree>
    <p:extLst>
      <p:ext uri="{BB962C8B-B14F-4D97-AF65-F5344CB8AC3E}">
        <p14:creationId xmlns:p14="http://schemas.microsoft.com/office/powerpoint/2010/main" val="7065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676A989-459D-4061-AFD7-5A5EE757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8103"/>
            <a:ext cx="5638800" cy="3619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EX-PAD-03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Baseline Characteristics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C7E2540-79A9-4F37-9CC4-4814F5055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41713"/>
              </p:ext>
            </p:extLst>
          </p:nvPr>
        </p:nvGraphicFramePr>
        <p:xfrm>
          <a:off x="2057400" y="390053"/>
          <a:ext cx="5410200" cy="3873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2656">
                  <a:extLst>
                    <a:ext uri="{9D8B030D-6E8A-4147-A177-3AD203B41FA5}">
                      <a16:colId xmlns:a16="http://schemas.microsoft.com/office/drawing/2014/main" val="2055029999"/>
                    </a:ext>
                  </a:extLst>
                </a:gridCol>
                <a:gridCol w="1557544">
                  <a:extLst>
                    <a:ext uri="{9D8B030D-6E8A-4147-A177-3AD203B41FA5}">
                      <a16:colId xmlns:a16="http://schemas.microsoft.com/office/drawing/2014/main" val="1661539221"/>
                    </a:ext>
                  </a:extLst>
                </a:gridCol>
              </a:tblGrid>
              <a:tr h="167941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PATIENTS</a:t>
                      </a:r>
                      <a:endParaRPr 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n (%)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08142586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 dirty="0">
                          <a:effectLst/>
                        </a:rPr>
                        <a:t>Subjects (male/female)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 dirty="0">
                          <a:effectLst/>
                        </a:rPr>
                        <a:t>97 (51/46)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18885363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HTN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89 (91.8%)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50843347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Dyslipidemia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83 (85.6%)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28102644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DM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41 (42.3%)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03197947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 dirty="0">
                          <a:effectLst/>
                        </a:rPr>
                        <a:t>Active  or prior smoking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78 (80.4%)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360856618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Rutherford grade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 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24861547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       R2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31 (32%)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9711692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       R3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57 (59%)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85572535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       R4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9 (9%)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90968505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ABI&lt; 0.9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73/88 (82.9%)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56020072"/>
                  </a:ext>
                </a:extLst>
              </a:tr>
              <a:tr h="158468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WIQ &lt;39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75/88 (85.2%)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59499707"/>
                  </a:ext>
                </a:extLst>
              </a:tr>
              <a:tr h="167941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LESIONS &amp; TREATMENT</a:t>
                      </a:r>
                      <a:endParaRPr lang="en-US" sz="12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29498837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107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27729406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Length (mean +/- SD), cm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</a:rPr>
                        <a:t>5.4 ± 4.3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00133438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Baseline stenosis (mean +/- SD)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85.7 ± 12.2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585819091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225"/>
                        </a:lnSpc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 – severe calcification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225"/>
                        </a:lnSpc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(38.3%)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61177224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225"/>
                        </a:lnSpc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CTO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ts val="1225"/>
                        </a:lnSpc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(21.5%)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93395926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 dirty="0">
                          <a:effectLst/>
                        </a:rPr>
                        <a:t>Restenosis/ISR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22 (20.6%)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39327635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 dirty="0">
                          <a:effectLst/>
                        </a:rPr>
                        <a:t>Location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28859194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 dirty="0">
                          <a:effectLst/>
                        </a:rPr>
                        <a:t>        Femoral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79 (73.8%)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47183857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        Popliteal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9 (8.4%)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71984738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        Tibial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19 (17.8%)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841086211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>
                          <a:effectLst/>
                        </a:rPr>
                        <a:t>Adjunctive inflow treatment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>
                          <a:effectLst/>
                        </a:rPr>
                        <a:t>19 (17.8%) 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6898796"/>
                  </a:ext>
                </a:extLst>
              </a:tr>
              <a:tr h="153604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050" dirty="0">
                          <a:effectLst/>
                        </a:rPr>
                        <a:t>POBA alone/DCB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46/60*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6513157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D00C49-75C8-4855-A75C-786269943186}"/>
              </a:ext>
            </a:extLst>
          </p:cNvPr>
          <p:cNvSpPr txBox="1"/>
          <p:nvPr/>
        </p:nvSpPr>
        <p:spPr>
          <a:xfrm>
            <a:off x="2438400" y="4579808"/>
            <a:ext cx="441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Shammas NW, et al. </a:t>
            </a:r>
            <a:r>
              <a:rPr lang="en-US" sz="1050" b="1" i="1" dirty="0">
                <a:solidFill>
                  <a:schemeClr val="bg1"/>
                </a:solidFill>
              </a:rPr>
              <a:t>Cardiovasc </a:t>
            </a:r>
            <a:r>
              <a:rPr lang="en-US" sz="1050" b="1" i="1" dirty="0" err="1">
                <a:solidFill>
                  <a:schemeClr val="bg1"/>
                </a:solidFill>
              </a:rPr>
              <a:t>Revasc</a:t>
            </a:r>
            <a:r>
              <a:rPr lang="en-US" sz="1050" b="1" i="1" dirty="0">
                <a:solidFill>
                  <a:schemeClr val="bg1"/>
                </a:solidFill>
              </a:rPr>
              <a:t> Med</a:t>
            </a:r>
            <a:r>
              <a:rPr lang="en-US" sz="1050" b="1" dirty="0">
                <a:solidFill>
                  <a:schemeClr val="bg1"/>
                </a:solidFill>
              </a:rPr>
              <a:t>. 2018 Nov 29. </a:t>
            </a:r>
            <a:r>
              <a:rPr lang="en-US" sz="1050" b="1" dirty="0" err="1">
                <a:solidFill>
                  <a:schemeClr val="bg1"/>
                </a:solidFill>
              </a:rPr>
              <a:t>pii</a:t>
            </a:r>
            <a:r>
              <a:rPr lang="en-US" sz="1050" b="1" dirty="0">
                <a:solidFill>
                  <a:schemeClr val="bg1"/>
                </a:solidFill>
              </a:rPr>
              <a:t>: S1553-8389(18)30565-7. </a:t>
            </a:r>
            <a:r>
              <a:rPr lang="en-US" sz="1050" b="1" dirty="0" err="1">
                <a:solidFill>
                  <a:schemeClr val="bg1"/>
                </a:solidFill>
              </a:rPr>
              <a:t>doi</a:t>
            </a:r>
            <a:r>
              <a:rPr lang="en-US" sz="1050" b="1" dirty="0">
                <a:solidFill>
                  <a:schemeClr val="bg1"/>
                </a:solidFill>
              </a:rPr>
              <a:t>: 10.1016/j.carrev.2018.11.022. [</a:t>
            </a:r>
            <a:r>
              <a:rPr lang="en-US" sz="1050" b="1" dirty="0" err="1">
                <a:solidFill>
                  <a:schemeClr val="bg1"/>
                </a:solidFill>
              </a:rPr>
              <a:t>Epub</a:t>
            </a:r>
            <a:r>
              <a:rPr lang="en-US" sz="1050" b="1" dirty="0">
                <a:solidFill>
                  <a:schemeClr val="bg1"/>
                </a:solidFill>
              </a:rPr>
              <a:t> ahead of print]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4287634"/>
            <a:ext cx="2895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 1 patient did not receive balloon </a:t>
            </a:r>
            <a:r>
              <a:rPr lang="en-US" sz="1100" dirty="0" err="1"/>
              <a:t>angioplasgty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879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02334"/>
              </p:ext>
            </p:extLst>
          </p:nvPr>
        </p:nvGraphicFramePr>
        <p:xfrm>
          <a:off x="457200" y="514349"/>
          <a:ext cx="7848600" cy="3524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7938">
                  <a:extLst>
                    <a:ext uri="{9D8B030D-6E8A-4147-A177-3AD203B41FA5}">
                      <a16:colId xmlns:a16="http://schemas.microsoft.com/office/drawing/2014/main" val="292435303"/>
                    </a:ext>
                  </a:extLst>
                </a:gridCol>
                <a:gridCol w="3490662">
                  <a:extLst>
                    <a:ext uri="{9D8B030D-6E8A-4147-A177-3AD203B41FA5}">
                      <a16:colId xmlns:a16="http://schemas.microsoft.com/office/drawing/2014/main" val="999436957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6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n (%)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64717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Baseline stenosis (mean +/- SD)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85.7 ± 12.2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185109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Stenosis post B-Laser (mean +/- SD)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52.1 ± 14.6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99769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Final stenosis after PTA (mean +/- SD)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17.7 ± 11.0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51040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Stenosis post B-laser in moderate-severe calcification (mean +/- SD)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54.3 ± 12.6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80172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Stenosis post B-laser in severe calcification (mean +/- SD)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53.4 ± 13.3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9926973"/>
                  </a:ext>
                </a:extLst>
              </a:tr>
              <a:tr h="304801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Embolization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0 (0%)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376787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Grade A/B dissection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16 (14.9%)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71577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Grade C-E dissection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0 (0%)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808137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Bail-out stenting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1 (0.9%)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88179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19427"/>
            <a:ext cx="3815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EX-PAD-03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Procedure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00C49-75C8-4855-A75C-786269943186}"/>
              </a:ext>
            </a:extLst>
          </p:cNvPr>
          <p:cNvSpPr txBox="1"/>
          <p:nvPr/>
        </p:nvSpPr>
        <p:spPr>
          <a:xfrm>
            <a:off x="2514600" y="4552950"/>
            <a:ext cx="441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Shammas NW, et al. </a:t>
            </a:r>
            <a:r>
              <a:rPr lang="en-US" sz="1050" b="1" i="1" dirty="0">
                <a:solidFill>
                  <a:schemeClr val="bg1"/>
                </a:solidFill>
              </a:rPr>
              <a:t>Cardiovasc </a:t>
            </a:r>
            <a:r>
              <a:rPr lang="en-US" sz="1050" b="1" i="1" dirty="0" err="1">
                <a:solidFill>
                  <a:schemeClr val="bg1"/>
                </a:solidFill>
              </a:rPr>
              <a:t>Revasc</a:t>
            </a:r>
            <a:r>
              <a:rPr lang="en-US" sz="1050" b="1" i="1" dirty="0">
                <a:solidFill>
                  <a:schemeClr val="bg1"/>
                </a:solidFill>
              </a:rPr>
              <a:t> Med</a:t>
            </a:r>
            <a:r>
              <a:rPr lang="en-US" sz="1050" b="1" dirty="0">
                <a:solidFill>
                  <a:schemeClr val="bg1"/>
                </a:solidFill>
              </a:rPr>
              <a:t>. 2018 Nov 29. </a:t>
            </a:r>
            <a:r>
              <a:rPr lang="en-US" sz="1050" b="1" dirty="0" err="1">
                <a:solidFill>
                  <a:schemeClr val="bg1"/>
                </a:solidFill>
              </a:rPr>
              <a:t>pii</a:t>
            </a:r>
            <a:r>
              <a:rPr lang="en-US" sz="1050" b="1" dirty="0">
                <a:solidFill>
                  <a:schemeClr val="bg1"/>
                </a:solidFill>
              </a:rPr>
              <a:t>: S1553-8389(18)30565-7. </a:t>
            </a:r>
            <a:r>
              <a:rPr lang="en-US" sz="1050" b="1" dirty="0" err="1">
                <a:solidFill>
                  <a:schemeClr val="bg1"/>
                </a:solidFill>
              </a:rPr>
              <a:t>doi</a:t>
            </a:r>
            <a:r>
              <a:rPr lang="en-US" sz="1050" b="1" dirty="0">
                <a:solidFill>
                  <a:schemeClr val="bg1"/>
                </a:solidFill>
              </a:rPr>
              <a:t>: 10.1016/j.carrev.2018.11.022. [</a:t>
            </a:r>
            <a:r>
              <a:rPr lang="en-US" sz="1050" b="1" dirty="0" err="1">
                <a:solidFill>
                  <a:schemeClr val="bg1"/>
                </a:solidFill>
              </a:rPr>
              <a:t>Epub</a:t>
            </a:r>
            <a:r>
              <a:rPr lang="en-US" sz="1050" b="1" dirty="0">
                <a:solidFill>
                  <a:schemeClr val="bg1"/>
                </a:solidFill>
              </a:rPr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3402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9180173"/>
              </p:ext>
            </p:extLst>
          </p:nvPr>
        </p:nvGraphicFramePr>
        <p:xfrm>
          <a:off x="762000" y="285750"/>
          <a:ext cx="7315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90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3BF4BC7-6730-441D-9EED-8025E0F14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489695"/>
              </p:ext>
            </p:extLst>
          </p:nvPr>
        </p:nvGraphicFramePr>
        <p:xfrm>
          <a:off x="533400" y="57150"/>
          <a:ext cx="754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5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01177"/>
              </p:ext>
            </p:extLst>
          </p:nvPr>
        </p:nvGraphicFramePr>
        <p:xfrm>
          <a:off x="609600" y="601094"/>
          <a:ext cx="7543800" cy="3645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8698">
                  <a:extLst>
                    <a:ext uri="{9D8B030D-6E8A-4147-A177-3AD203B41FA5}">
                      <a16:colId xmlns:a16="http://schemas.microsoft.com/office/drawing/2014/main" val="3542732368"/>
                    </a:ext>
                  </a:extLst>
                </a:gridCol>
                <a:gridCol w="3355102">
                  <a:extLst>
                    <a:ext uri="{9D8B030D-6E8A-4147-A177-3AD203B41FA5}">
                      <a16:colId xmlns:a16="http://schemas.microsoft.com/office/drawing/2014/main" val="1582371990"/>
                    </a:ext>
                  </a:extLst>
                </a:gridCol>
              </a:tblGrid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Duplex restenosis (</a:t>
                      </a: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PSV</a:t>
                      </a:r>
                      <a:r>
                        <a:rPr lang="en-US" sz="14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&gt;</a:t>
                      </a:r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2.5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13 (14.4%)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0811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CD-TLR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3413201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      Per subject (n=91)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3 (3.3%)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024575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      Per lesion (n=101)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3 (2.9%)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4312691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Rutherford class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370031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      R0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44 (50%)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7969989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      R1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31 (35%)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555889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      R2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9 (10%)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851518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      R3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2 (2%)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5377044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      R4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1 (1%)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902816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      R5/6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1 (1%)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015238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ABI&lt;0.9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40/85 (47.1%)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841109"/>
                  </a:ext>
                </a:extLst>
              </a:tr>
              <a:tr h="275149"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>
                          <a:effectLst/>
                        </a:rPr>
                        <a:t>WIQ&lt;39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25"/>
                        </a:lnSpc>
                      </a:pPr>
                      <a:r>
                        <a:rPr lang="en-US" sz="1400" dirty="0">
                          <a:effectLst/>
                        </a:rPr>
                        <a:t>34/81 (42.0%)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67389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133350"/>
            <a:ext cx="2225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6-month Results</a:t>
            </a:r>
          </a:p>
        </p:txBody>
      </p:sp>
    </p:spTree>
    <p:extLst>
      <p:ext uri="{BB962C8B-B14F-4D97-AF65-F5344CB8AC3E}">
        <p14:creationId xmlns:p14="http://schemas.microsoft.com/office/powerpoint/2010/main" val="40139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FBD2670-F4D9-4316-AE95-A46EE53E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 - Clinical Outcome Rutherford</a:t>
            </a:r>
            <a:endParaRPr lang="en-US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143197-4437-4CDD-9E72-CD2A35F1E5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313488"/>
              </p:ext>
            </p:extLst>
          </p:nvPr>
        </p:nvGraphicFramePr>
        <p:xfrm>
          <a:off x="609600" y="742951"/>
          <a:ext cx="7720903" cy="347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3979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B8A5CD4-49EC-4B3F-AEB1-55A42301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 - Clinical Outcome WIQ</a:t>
            </a:r>
            <a:endParaRPr lang="en-US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1C49C2-C06E-4583-A6D1-DAE8E0827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584868"/>
              </p:ext>
            </p:extLst>
          </p:nvPr>
        </p:nvGraphicFramePr>
        <p:xfrm>
          <a:off x="457200" y="742951"/>
          <a:ext cx="8305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499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2D6DA3A-55AE-46D1-A82E-A99D5228F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 - Clinical Outcome ABI</a:t>
            </a:r>
            <a:endParaRPr lang="en-US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EC57F46-F38E-4619-98AA-325F0D18D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930570"/>
              </p:ext>
            </p:extLst>
          </p:nvPr>
        </p:nvGraphicFramePr>
        <p:xfrm>
          <a:off x="381000" y="742951"/>
          <a:ext cx="79057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539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892" y="26781"/>
            <a:ext cx="8229600" cy="48757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EX-PAD-03 IDE Pivotal Study Investigators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92" y="514350"/>
            <a:ext cx="8686800" cy="3809999"/>
          </a:xfrm>
        </p:spPr>
        <p:txBody>
          <a:bodyPr>
            <a:noAutofit/>
          </a:bodyPr>
          <a:lstStyle/>
          <a:p>
            <a:r>
              <a:rPr lang="en-US" sz="1600" b="1" dirty="0"/>
              <a:t>John </a:t>
            </a:r>
            <a:r>
              <a:rPr lang="en-US" sz="1600" b="1" dirty="0" err="1"/>
              <a:t>Rundback</a:t>
            </a:r>
            <a:r>
              <a:rPr lang="en-US" sz="1600" dirty="0"/>
              <a:t>, Holy Name Medical Center, Teaneck, USA (national PI)</a:t>
            </a:r>
          </a:p>
          <a:p>
            <a:r>
              <a:rPr lang="en-US" sz="1600" b="1" dirty="0"/>
              <a:t>Nicolas W. Shammas</a:t>
            </a:r>
            <a:r>
              <a:rPr lang="en-US" sz="1600" dirty="0"/>
              <a:t>, Midwest Cardiovascular Research Foundation, Davenport, IA</a:t>
            </a:r>
          </a:p>
          <a:p>
            <a:r>
              <a:rPr lang="en-US" sz="1600" b="1" dirty="0"/>
              <a:t>Pradeep Chandra</a:t>
            </a:r>
            <a:r>
              <a:rPr lang="en-US" sz="1600" dirty="0"/>
              <a:t>, St. Louis Heart and Vascular, St Louis, MO, USA, </a:t>
            </a:r>
          </a:p>
          <a:p>
            <a:r>
              <a:rPr lang="en-US" sz="1600" b="1" dirty="0"/>
              <a:t>Marianne </a:t>
            </a:r>
            <a:r>
              <a:rPr lang="en-US" sz="1600" b="1" dirty="0" err="1"/>
              <a:t>Brodmann</a:t>
            </a:r>
            <a:r>
              <a:rPr lang="en-US" sz="1600" dirty="0"/>
              <a:t>, Medical University of Graz, Graz, Austria </a:t>
            </a:r>
          </a:p>
          <a:p>
            <a:r>
              <a:rPr lang="en-US" sz="1600" b="1" dirty="0"/>
              <a:t>Barry Weinstock</a:t>
            </a:r>
            <a:r>
              <a:rPr lang="en-US" sz="1600" dirty="0"/>
              <a:t>, Orlando Heart Specialists, Orlando, FL, USA </a:t>
            </a:r>
          </a:p>
          <a:p>
            <a:r>
              <a:rPr lang="en-US" sz="1600" b="1" dirty="0"/>
              <a:t>Gino </a:t>
            </a:r>
            <a:r>
              <a:rPr lang="en-US" sz="1600" b="1" dirty="0" err="1"/>
              <a:t>Sedillo</a:t>
            </a:r>
            <a:r>
              <a:rPr lang="en-US" sz="1600" dirty="0"/>
              <a:t>, Cardiovascular Solutions Institute, Bradenton, USA </a:t>
            </a:r>
          </a:p>
          <a:p>
            <a:r>
              <a:rPr lang="en-US" sz="1600" b="1" dirty="0"/>
              <a:t>Ian </a:t>
            </a:r>
            <a:r>
              <a:rPr lang="en-US" sz="1600" b="1" dirty="0" err="1"/>
              <a:t>Cawich</a:t>
            </a:r>
            <a:r>
              <a:rPr lang="en-US" sz="1600" dirty="0"/>
              <a:t>, Arkansas Heart Hospital , Little Rock, AR, USA </a:t>
            </a:r>
          </a:p>
          <a:p>
            <a:r>
              <a:rPr lang="en-US" sz="1600" b="1" dirty="0"/>
              <a:t>Antonio </a:t>
            </a:r>
            <a:r>
              <a:rPr lang="en-US" sz="1600" b="1" dirty="0" err="1"/>
              <a:t>Micari</a:t>
            </a:r>
            <a:r>
              <a:rPr lang="en-US" sz="1600" dirty="0"/>
              <a:t>, Maria Cecilia Hospital, </a:t>
            </a:r>
            <a:r>
              <a:rPr lang="en-US" sz="1600" dirty="0" err="1"/>
              <a:t>Cotignola</a:t>
            </a:r>
            <a:r>
              <a:rPr lang="en-US" sz="1600" dirty="0"/>
              <a:t>, Italy and </a:t>
            </a:r>
            <a:r>
              <a:rPr lang="en-US" sz="1600" dirty="0" err="1"/>
              <a:t>Gavazzeni</a:t>
            </a:r>
            <a:r>
              <a:rPr lang="en-US" sz="1600" dirty="0"/>
              <a:t> </a:t>
            </a:r>
            <a:r>
              <a:rPr lang="en-US" sz="1600" dirty="0" err="1"/>
              <a:t>Humanitas</a:t>
            </a:r>
            <a:r>
              <a:rPr lang="en-US" sz="1600" dirty="0"/>
              <a:t> Hospital, Bergamo </a:t>
            </a:r>
          </a:p>
          <a:p>
            <a:r>
              <a:rPr lang="en-US" sz="1600" b="1" dirty="0"/>
              <a:t>Arthur Lee</a:t>
            </a:r>
            <a:r>
              <a:rPr lang="en-US" sz="1600" dirty="0"/>
              <a:t>, North Florida Regional Medical Center, Gainesville, FL, USA </a:t>
            </a:r>
          </a:p>
          <a:p>
            <a:r>
              <a:rPr lang="en-US" sz="1600" b="1" dirty="0"/>
              <a:t>Chris Metzger</a:t>
            </a:r>
            <a:r>
              <a:rPr lang="en-US" sz="1600" dirty="0"/>
              <a:t>, </a:t>
            </a:r>
            <a:r>
              <a:rPr lang="en-US" sz="1600" dirty="0" err="1"/>
              <a:t>Wellmont</a:t>
            </a:r>
            <a:r>
              <a:rPr lang="en-US" sz="1600" dirty="0"/>
              <a:t> CVA Heart Institute, Kingsport, USA</a:t>
            </a:r>
          </a:p>
          <a:p>
            <a:r>
              <a:rPr lang="en-US" sz="1600" b="1" dirty="0"/>
              <a:t>Luis Mariano </a:t>
            </a:r>
            <a:r>
              <a:rPr lang="en-US" sz="1600" b="1" dirty="0" err="1"/>
              <a:t>Palena</a:t>
            </a:r>
            <a:r>
              <a:rPr lang="en-US" sz="1600" dirty="0"/>
              <a:t>, </a:t>
            </a:r>
            <a:r>
              <a:rPr lang="en-US" sz="1600" dirty="0" err="1"/>
              <a:t>Policlinico</a:t>
            </a:r>
            <a:r>
              <a:rPr lang="en-US" sz="1600" dirty="0"/>
              <a:t> </a:t>
            </a:r>
            <a:r>
              <a:rPr lang="en-US" sz="1600" dirty="0" err="1"/>
              <a:t>Abano</a:t>
            </a:r>
            <a:r>
              <a:rPr lang="en-US" sz="1600" dirty="0"/>
              <a:t> </a:t>
            </a:r>
            <a:r>
              <a:rPr lang="en-US" sz="1600" dirty="0" err="1"/>
              <a:t>Terme</a:t>
            </a:r>
            <a:r>
              <a:rPr lang="en-US" sz="1600" dirty="0"/>
              <a:t>, </a:t>
            </a:r>
            <a:r>
              <a:rPr lang="en-US" sz="1600" dirty="0" err="1"/>
              <a:t>Abano</a:t>
            </a:r>
            <a:r>
              <a:rPr lang="en-US" sz="1600" dirty="0"/>
              <a:t> </a:t>
            </a:r>
            <a:r>
              <a:rPr lang="en-US" sz="1600" dirty="0" err="1"/>
              <a:t>Terme</a:t>
            </a:r>
            <a:r>
              <a:rPr lang="en-US" sz="1600" dirty="0"/>
              <a:t>, Italy</a:t>
            </a:r>
          </a:p>
          <a:p>
            <a:pPr marL="0" indent="0">
              <a:buNone/>
            </a:pPr>
            <a:r>
              <a:rPr lang="en-US" sz="1600" dirty="0"/>
              <a:t>For the EX-PAD-03 Investigators</a:t>
            </a:r>
          </a:p>
        </p:txBody>
      </p:sp>
    </p:spTree>
    <p:extLst>
      <p:ext uri="{BB962C8B-B14F-4D97-AF65-F5344CB8AC3E}">
        <p14:creationId xmlns:p14="http://schemas.microsoft.com/office/powerpoint/2010/main" val="2711534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6077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EXIMO B-Laser™ is safe and effective in reducing residual diameter stenosis in all infrainguinal arterial lesion subtypes including CTO, calcium and In-stent restenosis</a:t>
            </a:r>
          </a:p>
          <a:p>
            <a:r>
              <a:rPr lang="en-US" dirty="0"/>
              <a:t>Patency and </a:t>
            </a:r>
            <a:r>
              <a:rPr lang="en-US" dirty="0" err="1"/>
              <a:t>fCD</a:t>
            </a:r>
            <a:r>
              <a:rPr lang="en-US" dirty="0"/>
              <a:t>-TLR (per lesion) at 6 months were 85.6% and 97.1% respectively</a:t>
            </a:r>
          </a:p>
          <a:p>
            <a:r>
              <a:rPr lang="en-US" dirty="0"/>
              <a:t>No distal embolization or grade C-E dissections were reported, per core lab. </a:t>
            </a:r>
          </a:p>
          <a:p>
            <a:r>
              <a:rPr lang="en-US" dirty="0"/>
              <a:t>Bail out stenting recorded in 0.9%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04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extLst>
              <a:ext uri="{FF2B5EF4-FFF2-40B4-BE49-F238E27FC236}">
                <a16:creationId xmlns:a16="http://schemas.microsoft.com/office/drawing/2014/main" id="{0FF8336E-9822-49EE-B8C3-C75BE8070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381" y="4305300"/>
            <a:ext cx="2297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67227FE2-65CD-4B12-A5C3-97F72403D2E2}"/>
              </a:ext>
            </a:extLst>
          </p:cNvPr>
          <p:cNvSpPr txBox="1"/>
          <p:nvPr/>
        </p:nvSpPr>
        <p:spPr>
          <a:xfrm>
            <a:off x="1951435" y="1470423"/>
            <a:ext cx="1038225" cy="214963"/>
          </a:xfrm>
          <a:prstGeom prst="rect">
            <a:avLst/>
          </a:prstGeom>
        </p:spPr>
        <p:txBody>
          <a:bodyPr lIns="0" tIns="7144" rIns="0" bIns="0">
            <a:spAutoFit/>
          </a:bodyPr>
          <a:lstStyle/>
          <a:p>
            <a:pPr marL="7144">
              <a:spcBef>
                <a:spcPts val="56"/>
              </a:spcBef>
              <a:defRPr/>
            </a:pPr>
            <a:r>
              <a:rPr lang="en-US" sz="1350" b="1" spc="-3" dirty="0">
                <a:solidFill>
                  <a:schemeClr val="bg1"/>
                </a:solidFill>
                <a:latin typeface="Calibri"/>
                <a:cs typeface="Calibri"/>
              </a:rPr>
              <a:t>Before</a:t>
            </a:r>
            <a:r>
              <a:rPr sz="135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350" b="1" spc="-3" dirty="0">
                <a:solidFill>
                  <a:schemeClr val="bg1"/>
                </a:solidFill>
                <a:latin typeface="Calibri"/>
                <a:cs typeface="Calibri"/>
              </a:rPr>
              <a:t>Lase</a:t>
            </a:r>
            <a:r>
              <a:rPr lang="en-US" sz="1350" b="1" spc="-3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endParaRPr sz="135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770EA7B-9594-4AD5-86F5-BF5D78F5E160}"/>
              </a:ext>
            </a:extLst>
          </p:cNvPr>
          <p:cNvSpPr txBox="1"/>
          <p:nvPr/>
        </p:nvSpPr>
        <p:spPr>
          <a:xfrm>
            <a:off x="6020991" y="1470423"/>
            <a:ext cx="1038225" cy="214963"/>
          </a:xfrm>
          <a:prstGeom prst="rect">
            <a:avLst/>
          </a:prstGeom>
        </p:spPr>
        <p:txBody>
          <a:bodyPr lIns="0" tIns="7144" rIns="0" bIns="0">
            <a:spAutoFit/>
          </a:bodyPr>
          <a:lstStyle/>
          <a:p>
            <a:pPr marL="7144">
              <a:spcBef>
                <a:spcPts val="56"/>
              </a:spcBef>
              <a:defRPr/>
            </a:pPr>
            <a:r>
              <a:rPr lang="en-US" sz="1350" b="1" spc="-3" dirty="0">
                <a:solidFill>
                  <a:schemeClr val="bg1"/>
                </a:solidFill>
                <a:latin typeface="Calibri"/>
                <a:cs typeface="Calibri"/>
              </a:rPr>
              <a:t>After</a:t>
            </a:r>
            <a:r>
              <a:rPr sz="135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350" b="1" spc="-3" dirty="0">
                <a:solidFill>
                  <a:schemeClr val="bg1"/>
                </a:solidFill>
                <a:latin typeface="Calibri"/>
                <a:cs typeface="Calibri"/>
              </a:rPr>
              <a:t>Lase</a:t>
            </a:r>
            <a:r>
              <a:rPr lang="en-US" sz="1350" b="1" spc="-3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endParaRPr sz="135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2533" name="Title 5">
            <a:extLst>
              <a:ext uri="{FF2B5EF4-FFF2-40B4-BE49-F238E27FC236}">
                <a16:creationId xmlns:a16="http://schemas.microsoft.com/office/drawing/2014/main" id="{FBD624F3-72A2-4D6A-B937-E2A5DB691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000250"/>
            <a:ext cx="8229600" cy="857250"/>
          </a:xfrm>
        </p:spPr>
        <p:txBody>
          <a:bodyPr/>
          <a:lstStyle/>
          <a:p>
            <a:r>
              <a:rPr lang="en-US" altLang="en-US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22924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3350"/>
            <a:ext cx="6781800" cy="3962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Nicolas W Shammas, MD, MS, FACC, FSCAI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Research and Educational Grants</a:t>
            </a:r>
          </a:p>
          <a:p>
            <a:pPr>
              <a:buNone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Bard</a:t>
            </a:r>
          </a:p>
          <a:p>
            <a:pPr>
              <a:buNone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Boston Scientific</a:t>
            </a:r>
          </a:p>
          <a:p>
            <a:pPr>
              <a:buNone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Intact Vascular</a:t>
            </a:r>
          </a:p>
          <a:p>
            <a:pPr>
              <a:buNone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VentureMed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Group</a:t>
            </a:r>
          </a:p>
          <a:p>
            <a:pPr>
              <a:buNone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Advisory Board/Consultant</a:t>
            </a:r>
          </a:p>
          <a:p>
            <a:pPr>
              <a:buNone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Intact Vascular</a:t>
            </a:r>
          </a:p>
          <a:p>
            <a:pPr>
              <a:buNone/>
            </a:pP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Speaker Bureau</a:t>
            </a:r>
          </a:p>
          <a:p>
            <a:pPr>
              <a:buNone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Boston Scientific</a:t>
            </a:r>
          </a:p>
          <a:p>
            <a:pPr>
              <a:buNone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Janssen</a:t>
            </a:r>
          </a:p>
          <a:p>
            <a:pPr>
              <a:buNone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Boehringer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Ingelheim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Novartis</a:t>
            </a:r>
          </a:p>
          <a:p>
            <a:pPr>
              <a:buNone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Intact Vascular</a:t>
            </a:r>
          </a:p>
          <a:p>
            <a:pPr>
              <a:buNone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Bard</a:t>
            </a:r>
          </a:p>
          <a:p>
            <a:pPr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</a:t>
            </a:r>
          </a:p>
          <a:p>
            <a:pPr>
              <a:buNone/>
            </a:pPr>
            <a:endParaRPr lang="en-US" sz="1100" dirty="0">
              <a:solidFill>
                <a:schemeClr val="tx2"/>
              </a:solidFill>
              <a:latin typeface="Trade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9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D73ECF3-1374-48BA-956C-AD11C8EA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60722"/>
            <a:ext cx="8229600" cy="727472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Basic Technology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43CBE5C-1C00-4CA0-9CA2-8C39D1F4B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39906"/>
            <a:ext cx="8253761" cy="507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400" dirty="0"/>
              <a:t>The B-Laser™ is a solid-state short pulsed (10-25ns) 355nm laser. Main differences between B-Laser™ and Excimer laser:</a:t>
            </a:r>
          </a:p>
          <a:p>
            <a:pPr marL="0" indent="0">
              <a:buNone/>
            </a:pPr>
            <a:endParaRPr lang="en-US" altLang="en-US" sz="1400" dirty="0"/>
          </a:p>
          <a:p>
            <a:pPr marL="0" indent="0">
              <a:buNone/>
            </a:pPr>
            <a:r>
              <a:rPr lang="en-US" altLang="en-US" sz="1400" dirty="0"/>
              <a:t>  </a:t>
            </a: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E3D61592-9BE0-48BB-9B68-97DC9E3384E8}"/>
              </a:ext>
            </a:extLst>
          </p:cNvPr>
          <p:cNvSpPr txBox="1">
            <a:spLocks/>
          </p:cNvSpPr>
          <p:nvPr/>
        </p:nvSpPr>
        <p:spPr bwMode="auto">
          <a:xfrm>
            <a:off x="381000" y="1123950"/>
            <a:ext cx="777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06"/>
              </a:spcBef>
            </a:pPr>
            <a:r>
              <a:rPr lang="en-US" altLang="en-US" sz="1600" dirty="0"/>
              <a:t>Small and light solid-state Nd:YAG laser </a:t>
            </a:r>
          </a:p>
          <a:p>
            <a:pPr>
              <a:spcBef>
                <a:spcPts val="506"/>
              </a:spcBef>
            </a:pPr>
            <a:r>
              <a:rPr lang="en-US" altLang="en-US" sz="1600" dirty="0"/>
              <a:t>355 nm wavelength</a:t>
            </a:r>
          </a:p>
          <a:p>
            <a:pPr>
              <a:spcBef>
                <a:spcPts val="506"/>
              </a:spcBef>
            </a:pPr>
            <a:r>
              <a:rPr lang="en-US" altLang="en-US" sz="1600" dirty="0"/>
              <a:t>Short pulse width (~10-25 ns)</a:t>
            </a:r>
          </a:p>
          <a:p>
            <a:pPr>
              <a:spcBef>
                <a:spcPts val="506"/>
              </a:spcBef>
            </a:pPr>
            <a:r>
              <a:rPr lang="en-US" altLang="en-US" sz="1600" dirty="0"/>
              <a:t>Four sizes of catheters (4, 5, 6, and 7Fr), large catheters with aspirations, largest catheter with off-centering mechanism</a:t>
            </a:r>
          </a:p>
          <a:p>
            <a:pPr>
              <a:spcBef>
                <a:spcPts val="506"/>
              </a:spcBef>
            </a:pPr>
            <a:r>
              <a:rPr lang="en-US" altLang="en-US" sz="1600" dirty="0"/>
              <a:t>Three-fold affinity to lesion type tissue vs artery’s endothelium</a:t>
            </a:r>
          </a:p>
          <a:p>
            <a:pPr>
              <a:spcBef>
                <a:spcPts val="506"/>
              </a:spcBef>
            </a:pPr>
            <a:r>
              <a:rPr lang="en-US" altLang="en-US" sz="1600" dirty="0"/>
              <a:t>ATK and BTK including calcified lesions, ISR, CTO</a:t>
            </a:r>
          </a:p>
          <a:p>
            <a:pPr>
              <a:spcBef>
                <a:spcPts val="506"/>
              </a:spcBef>
            </a:pPr>
            <a:r>
              <a:rPr lang="en-US" altLang="en-US" sz="1600" dirty="0"/>
              <a:t>No calibration and no warm-up time for laser system </a:t>
            </a:r>
          </a:p>
          <a:p>
            <a:pPr>
              <a:spcBef>
                <a:spcPts val="506"/>
              </a:spcBef>
            </a:pPr>
            <a:r>
              <a:rPr lang="en-US" altLang="en-US" sz="1600" dirty="0"/>
              <a:t>No need to eliminate contrast media </a:t>
            </a:r>
          </a:p>
        </p:txBody>
      </p:sp>
    </p:spTree>
    <p:extLst>
      <p:ext uri="{BB962C8B-B14F-4D97-AF65-F5344CB8AC3E}">
        <p14:creationId xmlns:p14="http://schemas.microsoft.com/office/powerpoint/2010/main" val="174499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BD08147-D123-4775-BE56-3CCA5F041C57}"/>
              </a:ext>
            </a:extLst>
          </p:cNvPr>
          <p:cNvSpPr/>
          <p:nvPr/>
        </p:nvSpPr>
        <p:spPr>
          <a:xfrm>
            <a:off x="200025" y="494110"/>
            <a:ext cx="8743950" cy="6703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8A6D016-E75B-42D4-90B5-9772EBCD1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520988"/>
            <a:ext cx="82117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he-I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EXIMO B-Laser™ offers a full line of laser catheters with capabilities that open new market opportunities in PAD</a:t>
            </a:r>
          </a:p>
        </p:txBody>
      </p:sp>
      <p:sp>
        <p:nvSpPr>
          <p:cNvPr id="8196" name="Title 1">
            <a:extLst>
              <a:ext uri="{FF2B5EF4-FFF2-40B4-BE49-F238E27FC236}">
                <a16:creationId xmlns:a16="http://schemas.microsoft.com/office/drawing/2014/main" id="{33AB6BFF-150A-42DC-83ED-97C36343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56" y="45065"/>
            <a:ext cx="7506891" cy="462484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B-Laser™ Line of Catheters</a:t>
            </a:r>
            <a:endParaRPr lang="he-IL" altLang="en-US" sz="4000" dirty="0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A863B2B-9D7E-4900-BFD7-1092B9BA7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1352550"/>
            <a:ext cx="2955131" cy="132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3" algn="ctr">
              <a:lnSpc>
                <a:spcPct val="90000"/>
              </a:lnSpc>
              <a:spcBef>
                <a:spcPts val="1350"/>
              </a:spcBef>
            </a:pPr>
            <a:r>
              <a:rPr lang="en-US" altLang="en-US" sz="2100" dirty="0">
                <a:solidFill>
                  <a:srgbClr val="7F7F7F"/>
                </a:solidFill>
                <a:latin typeface="Calibri" panose="020F0502020204030204" pitchFamily="34" charset="0"/>
              </a:rPr>
              <a:t>B-Laser™</a:t>
            </a:r>
            <a:r>
              <a:rPr lang="en-US" altLang="he-IL" sz="2100" dirty="0">
                <a:solidFill>
                  <a:srgbClr val="7F7F7F"/>
                </a:solidFill>
                <a:latin typeface="Calibri" panose="020F0502020204030204" pitchFamily="34" charset="0"/>
              </a:rPr>
              <a:t> catheters come </a:t>
            </a:r>
          </a:p>
          <a:p>
            <a:pPr marL="0" lvl="3" algn="ctr">
              <a:lnSpc>
                <a:spcPct val="90000"/>
              </a:lnSpc>
              <a:spcBef>
                <a:spcPts val="1350"/>
              </a:spcBef>
            </a:pPr>
            <a:r>
              <a:rPr lang="en-US" altLang="he-IL" sz="2100" dirty="0">
                <a:solidFill>
                  <a:srgbClr val="7F7F7F"/>
                </a:solidFill>
                <a:latin typeface="Calibri" panose="020F0502020204030204" pitchFamily="34" charset="0"/>
              </a:rPr>
              <a:t>in a range of diameters </a:t>
            </a:r>
          </a:p>
          <a:p>
            <a:pPr marL="0" lvl="3" algn="ctr">
              <a:lnSpc>
                <a:spcPct val="90000"/>
              </a:lnSpc>
              <a:spcBef>
                <a:spcPts val="1350"/>
              </a:spcBef>
            </a:pPr>
            <a:r>
              <a:rPr lang="en-US" altLang="he-IL" sz="2100" dirty="0">
                <a:solidFill>
                  <a:srgbClr val="7F7F7F"/>
                </a:solidFill>
                <a:latin typeface="Calibri" panose="020F0502020204030204" pitchFamily="34" charset="0"/>
              </a:rPr>
              <a:t>from </a:t>
            </a:r>
            <a:r>
              <a:rPr lang="en-US" altLang="he-IL" sz="2100" b="1" dirty="0">
                <a:solidFill>
                  <a:srgbClr val="7F7F7F"/>
                </a:solidFill>
                <a:latin typeface="Calibri" panose="020F0502020204030204" pitchFamily="34" charset="0"/>
              </a:rPr>
              <a:t>0.9 to 2.35 mm</a:t>
            </a:r>
          </a:p>
        </p:txBody>
      </p:sp>
      <p:pic>
        <p:nvPicPr>
          <p:cNvPr id="8199" name="Picture 12">
            <a:extLst>
              <a:ext uri="{FF2B5EF4-FFF2-40B4-BE49-F238E27FC236}">
                <a16:creationId xmlns:a16="http://schemas.microsoft.com/office/drawing/2014/main" id="{C409FF1E-CA48-4CFA-99C7-77969146C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2" t="30779" r="20503" b="7364"/>
          <a:stretch>
            <a:fillRect/>
          </a:stretch>
        </p:blipFill>
        <p:spPr bwMode="auto">
          <a:xfrm>
            <a:off x="523875" y="1298973"/>
            <a:ext cx="1035844" cy="17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>
            <a:extLst>
              <a:ext uri="{FF2B5EF4-FFF2-40B4-BE49-F238E27FC236}">
                <a16:creationId xmlns:a16="http://schemas.microsoft.com/office/drawing/2014/main" id="{389B6F26-F281-4227-877E-D1929256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32" y="1294210"/>
            <a:ext cx="2940844" cy="162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BA9A827A-9D16-45C8-A53B-B7954413F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/>
          <a:stretch>
            <a:fillRect/>
          </a:stretch>
        </p:blipFill>
        <p:spPr bwMode="auto">
          <a:xfrm>
            <a:off x="508397" y="3064669"/>
            <a:ext cx="7981950" cy="12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1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>
            <a:extLst>
              <a:ext uri="{FF2B5EF4-FFF2-40B4-BE49-F238E27FC236}">
                <a16:creationId xmlns:a16="http://schemas.microsoft.com/office/drawing/2014/main" id="{D4123DB9-EC97-4F24-A46B-A01C080F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66" y="76333"/>
            <a:ext cx="6713934" cy="686726"/>
          </a:xfrm>
        </p:spPr>
        <p:txBody>
          <a:bodyPr vert="horz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altLang="en-US"/>
              <a:t>Eximo B-Laser™ Atherectomy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90C9A3D-C96B-4A72-A8D9-5CD8DECACCD0}"/>
              </a:ext>
            </a:extLst>
          </p:cNvPr>
          <p:cNvSpPr/>
          <p:nvPr/>
        </p:nvSpPr>
        <p:spPr>
          <a:xfrm>
            <a:off x="-4763" y="954883"/>
            <a:ext cx="9144000" cy="1083468"/>
          </a:xfrm>
          <a:custGeom>
            <a:avLst/>
            <a:gdLst/>
            <a:ahLst/>
            <a:cxnLst/>
            <a:rect l="l" t="t" r="r" b="b"/>
            <a:pathLst>
              <a:path w="12192000" h="2024379">
                <a:moveTo>
                  <a:pt x="0" y="2023872"/>
                </a:moveTo>
                <a:lnTo>
                  <a:pt x="12192000" y="2023872"/>
                </a:lnTo>
                <a:lnTo>
                  <a:pt x="12192000" y="0"/>
                </a:lnTo>
                <a:lnTo>
                  <a:pt x="0" y="0"/>
                </a:lnTo>
                <a:lnTo>
                  <a:pt x="0" y="202387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135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CED9641-CB0D-4CA2-8432-32222BB77DD6}"/>
              </a:ext>
            </a:extLst>
          </p:cNvPr>
          <p:cNvSpPr txBox="1"/>
          <p:nvPr/>
        </p:nvSpPr>
        <p:spPr>
          <a:xfrm>
            <a:off x="-4763" y="1322785"/>
            <a:ext cx="6682979" cy="5631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sz="1500" dirty="0"/>
              <a:t>Saf</a:t>
            </a:r>
            <a:r>
              <a:rPr lang="en-US" sz="1500" dirty="0"/>
              <a:t>e </a:t>
            </a:r>
            <a:r>
              <a:rPr sz="1500" dirty="0"/>
              <a:t>and effective</a:t>
            </a:r>
            <a:r>
              <a:rPr lang="en-US" sz="1500" dirty="0"/>
              <a:t> </a:t>
            </a:r>
            <a:r>
              <a:rPr sz="1500" dirty="0"/>
              <a:t>line of </a:t>
            </a:r>
            <a:r>
              <a:rPr lang="en-US" sz="1500" dirty="0"/>
              <a:t>laser</a:t>
            </a:r>
            <a:r>
              <a:rPr sz="1500" dirty="0"/>
              <a:t> catheters designed to </a:t>
            </a:r>
            <a:r>
              <a:rPr lang="en-US" sz="1500" dirty="0"/>
              <a:t>treat</a:t>
            </a:r>
            <a:r>
              <a:rPr sz="1500" dirty="0"/>
              <a:t> various types of lesions </a:t>
            </a:r>
            <a:r>
              <a:rPr lang="en-US" sz="1500" dirty="0"/>
              <a:t>(H</a:t>
            </a:r>
            <a:r>
              <a:rPr sz="1500" dirty="0"/>
              <a:t>ighly </a:t>
            </a:r>
            <a:r>
              <a:rPr lang="en-US" sz="1500" dirty="0"/>
              <a:t>C</a:t>
            </a:r>
            <a:r>
              <a:rPr sz="1500" dirty="0"/>
              <a:t>alcified</a:t>
            </a:r>
            <a:r>
              <a:rPr lang="en-US" sz="1500" dirty="0"/>
              <a:t> - T</a:t>
            </a:r>
            <a:r>
              <a:rPr sz="1500" dirty="0"/>
              <a:t>hrombotic</a:t>
            </a:r>
            <a:r>
              <a:rPr lang="en-US" sz="1500" dirty="0"/>
              <a:t> - </a:t>
            </a:r>
            <a:r>
              <a:rPr sz="1500" dirty="0"/>
              <a:t>CTO</a:t>
            </a:r>
            <a:r>
              <a:rPr lang="en-US" sz="1500" dirty="0"/>
              <a:t> - ISR - Fibrotic and Soft Plaque</a:t>
            </a:r>
            <a:r>
              <a:rPr sz="1500" dirty="0"/>
              <a:t>)</a:t>
            </a:r>
          </a:p>
          <a:p>
            <a:pPr>
              <a:defRPr/>
            </a:pPr>
            <a:endParaRPr sz="1500" dirty="0"/>
          </a:p>
          <a:p>
            <a:pPr>
              <a:defRPr/>
            </a:pPr>
            <a:endParaRPr sz="135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FC1EE63B-263E-4108-BE3D-93EED907D181}"/>
              </a:ext>
            </a:extLst>
          </p:cNvPr>
          <p:cNvSpPr txBox="1"/>
          <p:nvPr/>
        </p:nvSpPr>
        <p:spPr>
          <a:xfrm>
            <a:off x="2178280" y="2124075"/>
            <a:ext cx="2738438" cy="3774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1350" dirty="0"/>
              <a:t>For </a:t>
            </a:r>
            <a:r>
              <a:rPr sz="1350" dirty="0"/>
              <a:t>ATK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FE4827B-E333-45E2-88DE-094E8B57CA6E}"/>
              </a:ext>
            </a:extLst>
          </p:cNvPr>
          <p:cNvSpPr txBox="1"/>
          <p:nvPr/>
        </p:nvSpPr>
        <p:spPr>
          <a:xfrm>
            <a:off x="5182350" y="2120342"/>
            <a:ext cx="1778794" cy="3976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1350" dirty="0"/>
              <a:t>For BTK</a:t>
            </a:r>
            <a:endParaRPr sz="1350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54C53C7-75B0-4B35-9593-58A0D93221FE}"/>
              </a:ext>
            </a:extLst>
          </p:cNvPr>
          <p:cNvSpPr txBox="1"/>
          <p:nvPr/>
        </p:nvSpPr>
        <p:spPr>
          <a:xfrm>
            <a:off x="2215753" y="2590921"/>
            <a:ext cx="2739629" cy="1774204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266700" indent="-257175">
              <a:lnSpc>
                <a:spcPts val="1710"/>
              </a:lnSpc>
              <a:spcBef>
                <a:spcPts val="75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11" dirty="0">
                <a:solidFill>
                  <a:srgbClr val="585858"/>
                </a:solidFill>
                <a:latin typeface="Calibri"/>
                <a:cs typeface="Calibri"/>
              </a:rPr>
              <a:t>2.0 mm and 2.35 mm Catheters </a:t>
            </a:r>
          </a:p>
          <a:p>
            <a:pPr marL="266700" indent="-257175">
              <a:spcBef>
                <a:spcPts val="75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sz="1050" spc="-11" dirty="0">
                <a:solidFill>
                  <a:srgbClr val="585858"/>
                </a:solidFill>
                <a:latin typeface="Calibri"/>
                <a:cs typeface="Calibri"/>
              </a:rPr>
              <a:t>“Off </a:t>
            </a:r>
            <a:r>
              <a:rPr lang="en-US" sz="1050" dirty="0">
                <a:solidFill>
                  <a:srgbClr val="585858"/>
                </a:solidFill>
                <a:latin typeface="Calibri"/>
                <a:cs typeface="Calibri"/>
              </a:rPr>
              <a:t>-C</a:t>
            </a:r>
            <a:r>
              <a:rPr sz="1050" dirty="0">
                <a:solidFill>
                  <a:srgbClr val="585858"/>
                </a:solidFill>
                <a:latin typeface="Calibri"/>
                <a:cs typeface="Calibri"/>
              </a:rPr>
              <a:t>enter” </a:t>
            </a:r>
            <a:r>
              <a:rPr lang="en-US" sz="1050" dirty="0">
                <a:solidFill>
                  <a:srgbClr val="585858"/>
                </a:solidFill>
                <a:latin typeface="Calibri"/>
                <a:cs typeface="Calibri"/>
              </a:rPr>
              <a:t>mechanism (2.35 mm): </a:t>
            </a:r>
          </a:p>
          <a:p>
            <a:pPr marL="609600" lvl="1" indent="-257175">
              <a:lnSpc>
                <a:spcPts val="1710"/>
              </a:lnSpc>
              <a:spcBef>
                <a:spcPts val="75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dirty="0" err="1">
                <a:solidFill>
                  <a:srgbClr val="585858"/>
                </a:solidFill>
                <a:latin typeface="Calibri"/>
                <a:cs typeface="Calibri"/>
              </a:rPr>
              <a:t>Tx</a:t>
            </a:r>
            <a:r>
              <a:rPr lang="en-US" sz="1050" dirty="0">
                <a:solidFill>
                  <a:srgbClr val="585858"/>
                </a:solidFill>
                <a:latin typeface="Calibri"/>
                <a:cs typeface="Calibri"/>
              </a:rPr>
              <a:t> Large Vessels and Eccentric Lesions</a:t>
            </a:r>
            <a:endParaRPr lang="en-US" sz="900" spc="-8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266700" indent="-257175">
              <a:spcBef>
                <a:spcPts val="203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Active Aspiration (2.0 mm &amp; 2.35 mm)</a:t>
            </a:r>
          </a:p>
          <a:p>
            <a:pPr marL="609600" lvl="1" indent="-257175">
              <a:spcBef>
                <a:spcPts val="203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Decrease Embolic Risk &amp; Thrombectomy solution </a:t>
            </a:r>
          </a:p>
          <a:p>
            <a:pPr marL="266700" indent="-257175">
              <a:spcBef>
                <a:spcPts val="203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Tissue selectivity </a:t>
            </a:r>
          </a:p>
          <a:p>
            <a:pPr marL="266700" indent="-257175">
              <a:spcBef>
                <a:spcPts val="203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Indifferent to CM</a:t>
            </a:r>
          </a:p>
          <a:p>
            <a:pPr marL="223838" indent="-214313">
              <a:lnSpc>
                <a:spcPts val="1710"/>
              </a:lnSpc>
              <a:spcBef>
                <a:spcPts val="75"/>
              </a:spcBef>
              <a:buClr>
                <a:srgbClr val="22378D"/>
              </a:buClr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Designed for single pass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9BD9224E-37F2-45E5-96F2-840CE2824DD6}"/>
              </a:ext>
            </a:extLst>
          </p:cNvPr>
          <p:cNvSpPr txBox="1"/>
          <p:nvPr/>
        </p:nvSpPr>
        <p:spPr>
          <a:xfrm>
            <a:off x="5182350" y="2590921"/>
            <a:ext cx="2515791" cy="1050929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223838" indent="-214313">
              <a:spcBef>
                <a:spcPts val="75"/>
              </a:spcBef>
              <a:buClr>
                <a:srgbClr val="22378D"/>
              </a:buClr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dirty="0">
                <a:solidFill>
                  <a:srgbClr val="585858"/>
                </a:solidFill>
                <a:latin typeface="Calibri"/>
                <a:cs typeface="Calibri"/>
              </a:rPr>
              <a:t>1.5 mm &amp; 0.9 mm catheters</a:t>
            </a:r>
            <a:endParaRPr lang="en-US" sz="1050" spc="-8" dirty="0">
              <a:solidFill>
                <a:srgbClr val="585858"/>
              </a:solidFill>
              <a:latin typeface="Calibri"/>
              <a:cs typeface="Calibri"/>
            </a:endParaRPr>
          </a:p>
          <a:p>
            <a:pPr marL="223838" indent="-214313">
              <a:lnSpc>
                <a:spcPts val="1710"/>
              </a:lnSpc>
              <a:spcBef>
                <a:spcPts val="75"/>
              </a:spcBef>
              <a:buClr>
                <a:srgbClr val="22378D"/>
              </a:buClr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Effective in calcified lesions</a:t>
            </a:r>
          </a:p>
          <a:p>
            <a:pPr marL="223838" indent="-214313">
              <a:lnSpc>
                <a:spcPts val="1710"/>
              </a:lnSpc>
              <a:spcBef>
                <a:spcPts val="75"/>
              </a:spcBef>
              <a:buClr>
                <a:srgbClr val="22378D"/>
              </a:buClr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Tissue selectivity</a:t>
            </a:r>
          </a:p>
          <a:p>
            <a:pPr marL="223838" indent="-214313">
              <a:lnSpc>
                <a:spcPts val="1710"/>
              </a:lnSpc>
              <a:spcBef>
                <a:spcPts val="75"/>
              </a:spcBef>
              <a:buClr>
                <a:srgbClr val="22378D"/>
              </a:buClr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Designed for single pass</a:t>
            </a:r>
          </a:p>
          <a:p>
            <a:pPr marL="223838" indent="-214313">
              <a:spcBef>
                <a:spcPts val="203"/>
              </a:spcBef>
              <a:buClr>
                <a:srgbClr val="22378D"/>
              </a:buClr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Indifferent to CM</a:t>
            </a:r>
            <a:endParaRPr lang="en-US" sz="1050" b="1" spc="-8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9225" name="object 10">
            <a:extLst>
              <a:ext uri="{FF2B5EF4-FFF2-40B4-BE49-F238E27FC236}">
                <a16:creationId xmlns:a16="http://schemas.microsoft.com/office/drawing/2014/main" id="{9E6C311A-F68C-4846-B1B4-99B33448A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725" y="2749154"/>
            <a:ext cx="1683544" cy="109299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9226" name="object 11">
            <a:extLst>
              <a:ext uri="{FF2B5EF4-FFF2-40B4-BE49-F238E27FC236}">
                <a16:creationId xmlns:a16="http://schemas.microsoft.com/office/drawing/2014/main" id="{7E96D89F-19AF-4442-AA27-63DB36CC7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269" y="277416"/>
            <a:ext cx="2372916" cy="23764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475B3429-BB25-4CA3-A57C-8973D0A2BB9D}"/>
              </a:ext>
            </a:extLst>
          </p:cNvPr>
          <p:cNvSpPr txBox="1"/>
          <p:nvPr/>
        </p:nvSpPr>
        <p:spPr>
          <a:xfrm>
            <a:off x="28817" y="2147293"/>
            <a:ext cx="1834753" cy="3976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1350" dirty="0"/>
              <a:t>Eximo Laser System</a:t>
            </a:r>
            <a:endParaRPr sz="135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F95BD-5A14-42C1-BB45-F91C3724ED5B}"/>
              </a:ext>
            </a:extLst>
          </p:cNvPr>
          <p:cNvSpPr/>
          <p:nvPr/>
        </p:nvSpPr>
        <p:spPr>
          <a:xfrm>
            <a:off x="28817" y="2653904"/>
            <a:ext cx="2088356" cy="1531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57175">
              <a:spcBef>
                <a:spcPts val="75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dirty="0">
                <a:solidFill>
                  <a:srgbClr val="585858"/>
                </a:solidFill>
                <a:latin typeface="Calibri"/>
                <a:cs typeface="Calibri"/>
              </a:rPr>
              <a:t>No calibration/warm-up</a:t>
            </a:r>
          </a:p>
          <a:p>
            <a:pPr marL="266700" indent="-257175">
              <a:spcBef>
                <a:spcPts val="75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Standard power outlet</a:t>
            </a:r>
          </a:p>
          <a:p>
            <a:pPr marL="266700" indent="-257175">
              <a:spcBef>
                <a:spcPts val="75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Minimal Maintenance</a:t>
            </a:r>
          </a:p>
          <a:p>
            <a:pPr marL="266700" indent="-257175">
              <a:spcBef>
                <a:spcPts val="75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Simple to Use and Operate</a:t>
            </a:r>
          </a:p>
          <a:p>
            <a:pPr marL="266700" indent="-257175">
              <a:spcBef>
                <a:spcPts val="75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Lightweight, easy transport</a:t>
            </a:r>
          </a:p>
          <a:p>
            <a:pPr marL="266700" indent="-257175">
              <a:spcBef>
                <a:spcPts val="75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Low Acoustic noise</a:t>
            </a:r>
          </a:p>
          <a:p>
            <a:pPr marL="266700" indent="-257175">
              <a:spcBef>
                <a:spcPts val="75"/>
              </a:spcBef>
              <a:buClr>
                <a:srgbClr val="22378D"/>
              </a:buClr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Safe to use with contrast</a:t>
            </a:r>
          </a:p>
          <a:p>
            <a:pPr marL="223838" indent="-214313">
              <a:lnSpc>
                <a:spcPts val="1710"/>
              </a:lnSpc>
              <a:spcBef>
                <a:spcPts val="75"/>
              </a:spcBef>
              <a:buClr>
                <a:srgbClr val="22378D"/>
              </a:buClr>
              <a:buFont typeface="Arial" panose="020B0604020202020204" pitchFamily="34" charset="0"/>
              <a:buChar char="•"/>
              <a:tabLst>
                <a:tab pos="266224" algn="l"/>
                <a:tab pos="266700" algn="l"/>
              </a:tabLst>
              <a:defRPr/>
            </a:pPr>
            <a:r>
              <a:rPr lang="en-US" sz="1050" spc="-8" dirty="0">
                <a:solidFill>
                  <a:srgbClr val="585858"/>
                </a:solidFill>
                <a:latin typeface="Calibri"/>
                <a:cs typeface="Calibri"/>
              </a:rPr>
              <a:t>~1/10 of the energy required</a:t>
            </a:r>
          </a:p>
        </p:txBody>
      </p:sp>
      <p:sp>
        <p:nvSpPr>
          <p:cNvPr id="9229" name="Slide Number Placeholder 3">
            <a:extLst>
              <a:ext uri="{FF2B5EF4-FFF2-40B4-BE49-F238E27FC236}">
                <a16:creationId xmlns:a16="http://schemas.microsoft.com/office/drawing/2014/main" id="{3564D816-CC66-4027-A294-AB1B91794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513" y="4860132"/>
            <a:ext cx="37147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002D33AA-4D13-4390-AD30-1FB03AC581D1}" type="slidenum">
              <a:rPr lang="he-IL" altLang="en-US" sz="1050">
                <a:solidFill>
                  <a:srgbClr val="58669D"/>
                </a:solidFill>
                <a:latin typeface="Calibri" panose="020F0502020204030204" pitchFamily="34" charset="0"/>
              </a:rPr>
              <a:pPr algn="ctr"/>
              <a:t>6</a:t>
            </a:fld>
            <a:endParaRPr lang="he-IL" altLang="en-US" sz="1050">
              <a:solidFill>
                <a:srgbClr val="58669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8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3">
            <a:extLst>
              <a:ext uri="{FF2B5EF4-FFF2-40B4-BE49-F238E27FC236}">
                <a16:creationId xmlns:a16="http://schemas.microsoft.com/office/drawing/2014/main" id="{8378EABF-0494-4431-8CE6-699CC867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216991"/>
            <a:ext cx="5468541" cy="923330"/>
          </a:xfrm>
        </p:spPr>
        <p:txBody>
          <a:bodyPr>
            <a:spAutoFit/>
          </a:bodyPr>
          <a:lstStyle/>
          <a:p>
            <a:r>
              <a:rPr lang="en-US" altLang="en-US" sz="1800" b="1" dirty="0"/>
              <a:t>B-Laser™ Typical angiographic view</a:t>
            </a:r>
            <a:br>
              <a:rPr lang="en-US" altLang="en-US" sz="1800" b="1" dirty="0"/>
            </a:br>
            <a:r>
              <a:rPr lang="en-US" altLang="en-US" sz="1800" b="1" dirty="0"/>
              <a:t>5 cm CTO  in SFA, 2.35 mm with “off-centering”</a:t>
            </a:r>
            <a:r>
              <a:rPr lang="he-IL" altLang="en-US" sz="1800" b="1" dirty="0"/>
              <a:t/>
            </a:r>
            <a:br>
              <a:rPr lang="he-IL" altLang="en-US" sz="1800" b="1" dirty="0"/>
            </a:br>
            <a:endParaRPr lang="en-US" altLang="en-US" sz="1800" b="1" dirty="0"/>
          </a:p>
        </p:txBody>
      </p:sp>
      <p:grpSp>
        <p:nvGrpSpPr>
          <p:cNvPr id="20484" name="Group 6">
            <a:extLst>
              <a:ext uri="{FF2B5EF4-FFF2-40B4-BE49-F238E27FC236}">
                <a16:creationId xmlns:a16="http://schemas.microsoft.com/office/drawing/2014/main" id="{0E275192-D81E-4E87-B7A6-A8D0188D8C03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160860"/>
            <a:ext cx="7765501" cy="3239690"/>
            <a:chOff x="2545271" y="2135963"/>
            <a:chExt cx="7276886" cy="2684065"/>
          </a:xfrm>
        </p:grpSpPr>
        <p:pic>
          <p:nvPicPr>
            <p:cNvPr id="20485" name="Picture 7">
              <a:extLst>
                <a:ext uri="{FF2B5EF4-FFF2-40B4-BE49-F238E27FC236}">
                  <a16:creationId xmlns:a16="http://schemas.microsoft.com/office/drawing/2014/main" id="{93128A4E-6A8E-4E24-A6C2-6ED384791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88" t="33827" r="36806" b="41133"/>
            <a:stretch>
              <a:fillRect/>
            </a:stretch>
          </p:blipFill>
          <p:spPr bwMode="auto">
            <a:xfrm>
              <a:off x="5169154" y="2588075"/>
              <a:ext cx="1807481" cy="223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8">
              <a:extLst>
                <a:ext uri="{FF2B5EF4-FFF2-40B4-BE49-F238E27FC236}">
                  <a16:creationId xmlns:a16="http://schemas.microsoft.com/office/drawing/2014/main" id="{F93ABA12-3459-48C8-8507-EC9C01CDC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14" t="32967" r="36539" b="39693"/>
            <a:stretch>
              <a:fillRect/>
            </a:stretch>
          </p:blipFill>
          <p:spPr bwMode="auto">
            <a:xfrm>
              <a:off x="7950916" y="2592937"/>
              <a:ext cx="1626010" cy="2223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9">
              <a:extLst>
                <a:ext uri="{FF2B5EF4-FFF2-40B4-BE49-F238E27FC236}">
                  <a16:creationId xmlns:a16="http://schemas.microsoft.com/office/drawing/2014/main" id="{B243E5CD-A5B4-4595-869D-C0DFC79EC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2" t="35017" r="38477" b="40610"/>
            <a:stretch>
              <a:fillRect/>
            </a:stretch>
          </p:blipFill>
          <p:spPr bwMode="auto">
            <a:xfrm>
              <a:off x="2545271" y="2556125"/>
              <a:ext cx="1734115" cy="2263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Rectangle 10">
              <a:extLst>
                <a:ext uri="{FF2B5EF4-FFF2-40B4-BE49-F238E27FC236}">
                  <a16:creationId xmlns:a16="http://schemas.microsoft.com/office/drawing/2014/main" id="{2751B83F-0A9E-4055-87F1-44FF44A92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383" y="2135963"/>
              <a:ext cx="686778" cy="24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350" b="1"/>
                <a:t>Before</a:t>
              </a:r>
              <a:endParaRPr lang="he-IL" altLang="en-US" sz="1350" b="1"/>
            </a:p>
          </p:txBody>
        </p:sp>
        <p:sp>
          <p:nvSpPr>
            <p:cNvPr id="20489" name="Rectangle 11">
              <a:extLst>
                <a:ext uri="{FF2B5EF4-FFF2-40B4-BE49-F238E27FC236}">
                  <a16:creationId xmlns:a16="http://schemas.microsoft.com/office/drawing/2014/main" id="{9A0F524C-6775-4E6F-88F3-BE3FC3ABE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009" y="2159659"/>
              <a:ext cx="1407805" cy="24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350" b="1"/>
                <a:t>After</a:t>
              </a:r>
              <a:r>
                <a:rPr lang="en-US" altLang="en-US" sz="1350"/>
                <a:t> </a:t>
              </a:r>
              <a:r>
                <a:rPr lang="en-US" altLang="en-US" sz="1350" b="1"/>
                <a:t>B-Laser</a:t>
              </a:r>
              <a:r>
                <a:rPr lang="en-US" altLang="he-IL" sz="1350" b="1"/>
                <a:t>™ </a:t>
              </a:r>
              <a:endParaRPr lang="he-IL" altLang="en-US" sz="1350" b="1"/>
            </a:p>
          </p:txBody>
        </p:sp>
        <p:sp>
          <p:nvSpPr>
            <p:cNvPr id="20490" name="Rectangle 12">
              <a:extLst>
                <a:ext uri="{FF2B5EF4-FFF2-40B4-BE49-F238E27FC236}">
                  <a16:creationId xmlns:a16="http://schemas.microsoft.com/office/drawing/2014/main" id="{3B60B47D-9A65-49AD-A837-F0384AEAC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9805" y="2164522"/>
              <a:ext cx="2142352" cy="248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350" b="1"/>
                <a:t>After B-Laser</a:t>
              </a:r>
              <a:r>
                <a:rPr lang="en-US" altLang="he-IL" sz="1350" b="1"/>
                <a:t>™ + Balloon</a:t>
              </a:r>
              <a:endParaRPr lang="he-IL" altLang="en-US" sz="1350" b="1"/>
            </a:p>
          </p:txBody>
        </p:sp>
      </p:grpSp>
    </p:spTree>
    <p:extLst>
      <p:ext uri="{BB962C8B-B14F-4D97-AF65-F5344CB8AC3E}">
        <p14:creationId xmlns:p14="http://schemas.microsoft.com/office/powerpoint/2010/main" val="251970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5">
            <a:extLst>
              <a:ext uri="{FF2B5EF4-FFF2-40B4-BE49-F238E27FC236}">
                <a16:creationId xmlns:a16="http://schemas.microsoft.com/office/drawing/2014/main" id="{7B7B950A-1044-43A9-A03A-BE39BE8D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610" y="283030"/>
            <a:ext cx="6394847" cy="353102"/>
          </a:xfrm>
        </p:spPr>
        <p:txBody>
          <a:bodyPr vert="horz" lIns="0" tIns="6787" rIns="0" bIns="0" rtlCol="0" anchor="ctr">
            <a:spAutoFit/>
          </a:bodyPr>
          <a:lstStyle/>
          <a:p>
            <a:pPr marL="7144">
              <a:spcBef>
                <a:spcPts val="56"/>
              </a:spcBef>
            </a:pPr>
            <a:r>
              <a:rPr lang="en-US" altLang="en-US" sz="2250" dirty="0"/>
              <a:t>IVUS images (1.5 mm in 5.5 mm vessel)</a:t>
            </a:r>
          </a:p>
        </p:txBody>
      </p:sp>
      <p:sp>
        <p:nvSpPr>
          <p:cNvPr id="21507" name="Rectangle 12">
            <a:extLst>
              <a:ext uri="{FF2B5EF4-FFF2-40B4-BE49-F238E27FC236}">
                <a16:creationId xmlns:a16="http://schemas.microsoft.com/office/drawing/2014/main" id="{1C11093E-9E8A-4667-97CD-AC04461CA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381" y="4305300"/>
            <a:ext cx="2297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35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67227FE2-65CD-4B12-A5C3-97F72403D2E2}"/>
              </a:ext>
            </a:extLst>
          </p:cNvPr>
          <p:cNvSpPr txBox="1"/>
          <p:nvPr/>
        </p:nvSpPr>
        <p:spPr>
          <a:xfrm>
            <a:off x="1951435" y="1470423"/>
            <a:ext cx="1038225" cy="214963"/>
          </a:xfrm>
          <a:prstGeom prst="rect">
            <a:avLst/>
          </a:prstGeom>
        </p:spPr>
        <p:txBody>
          <a:bodyPr lIns="0" tIns="7144" rIns="0" bIns="0">
            <a:spAutoFit/>
          </a:bodyPr>
          <a:lstStyle/>
          <a:p>
            <a:pPr marL="7144">
              <a:spcBef>
                <a:spcPts val="56"/>
              </a:spcBef>
              <a:defRPr/>
            </a:pPr>
            <a:r>
              <a:rPr lang="en-US" sz="1350" b="1" spc="-3" dirty="0">
                <a:solidFill>
                  <a:schemeClr val="bg1"/>
                </a:solidFill>
                <a:latin typeface="Calibri"/>
                <a:cs typeface="Calibri"/>
              </a:rPr>
              <a:t>Before</a:t>
            </a:r>
            <a:r>
              <a:rPr sz="135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350" b="1" spc="-3" dirty="0">
                <a:solidFill>
                  <a:schemeClr val="bg1"/>
                </a:solidFill>
                <a:latin typeface="Calibri"/>
                <a:cs typeface="Calibri"/>
              </a:rPr>
              <a:t>Lase</a:t>
            </a:r>
            <a:r>
              <a:rPr lang="en-US" sz="1350" b="1" spc="-3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endParaRPr sz="135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770EA7B-9594-4AD5-86F5-BF5D78F5E160}"/>
              </a:ext>
            </a:extLst>
          </p:cNvPr>
          <p:cNvSpPr txBox="1"/>
          <p:nvPr/>
        </p:nvSpPr>
        <p:spPr>
          <a:xfrm>
            <a:off x="6020991" y="1470423"/>
            <a:ext cx="1038225" cy="214963"/>
          </a:xfrm>
          <a:prstGeom prst="rect">
            <a:avLst/>
          </a:prstGeom>
        </p:spPr>
        <p:txBody>
          <a:bodyPr lIns="0" tIns="7144" rIns="0" bIns="0">
            <a:spAutoFit/>
          </a:bodyPr>
          <a:lstStyle/>
          <a:p>
            <a:pPr marL="7144">
              <a:spcBef>
                <a:spcPts val="56"/>
              </a:spcBef>
              <a:defRPr/>
            </a:pPr>
            <a:r>
              <a:rPr lang="en-US" sz="1350" b="1" spc="-3" dirty="0">
                <a:solidFill>
                  <a:schemeClr val="bg1"/>
                </a:solidFill>
                <a:latin typeface="Calibri"/>
                <a:cs typeface="Calibri"/>
              </a:rPr>
              <a:t>After</a:t>
            </a:r>
            <a:r>
              <a:rPr sz="1350" b="1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350" b="1" spc="-3" dirty="0">
                <a:solidFill>
                  <a:schemeClr val="bg1"/>
                </a:solidFill>
                <a:latin typeface="Calibri"/>
                <a:cs typeface="Calibri"/>
              </a:rPr>
              <a:t>Lase</a:t>
            </a:r>
            <a:r>
              <a:rPr lang="en-US" sz="1350" b="1" spc="-3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endParaRPr sz="135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21510" name="Group 2">
            <a:extLst>
              <a:ext uri="{FF2B5EF4-FFF2-40B4-BE49-F238E27FC236}">
                <a16:creationId xmlns:a16="http://schemas.microsoft.com/office/drawing/2014/main" id="{6799BFDC-0F74-4353-A922-16932FB4593A}"/>
              </a:ext>
            </a:extLst>
          </p:cNvPr>
          <p:cNvGrpSpPr>
            <a:grpSpLocks/>
          </p:cNvGrpSpPr>
          <p:nvPr/>
        </p:nvGrpSpPr>
        <p:grpSpPr bwMode="auto">
          <a:xfrm>
            <a:off x="514350" y="1214438"/>
            <a:ext cx="7839075" cy="3046810"/>
            <a:chOff x="1718614" y="2385697"/>
            <a:chExt cx="8665528" cy="2600464"/>
          </a:xfrm>
        </p:grpSpPr>
        <p:pic>
          <p:nvPicPr>
            <p:cNvPr id="21514" name="B3D9D7AB-0719-4DA7-B849-368918BDD972" descr="B3D9D7AB-0719-4DA7-B849-368918BDD972">
              <a:extLst>
                <a:ext uri="{FF2B5EF4-FFF2-40B4-BE49-F238E27FC236}">
                  <a16:creationId xmlns:a16="http://schemas.microsoft.com/office/drawing/2014/main" id="{49AA4CE6-EB7D-47B4-B3AD-987CBF961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5142" y="2402408"/>
              <a:ext cx="3429000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8B24CC73-5C99-4CA4-9DA2-2527AAC241D3" descr="8B24CC73-5C99-4CA4-9DA2-2527AAC241D3">
              <a:extLst>
                <a:ext uri="{FF2B5EF4-FFF2-40B4-BE49-F238E27FC236}">
                  <a16:creationId xmlns:a16="http://schemas.microsoft.com/office/drawing/2014/main" id="{40985AE2-57E6-4F3A-9E9B-66B32833E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3"/>
            <a:stretch>
              <a:fillRect/>
            </a:stretch>
          </p:blipFill>
          <p:spPr bwMode="auto">
            <a:xfrm>
              <a:off x="2317573" y="2385697"/>
              <a:ext cx="3531140" cy="258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28937B87-3D86-480E-93D3-CD63134C1DD1" descr="28937B87-3D86-480E-93D3-CD63134C1DD1">
              <a:extLst>
                <a:ext uri="{FF2B5EF4-FFF2-40B4-BE49-F238E27FC236}">
                  <a16:creationId xmlns:a16="http://schemas.microsoft.com/office/drawing/2014/main" id="{9EC4F9FE-93C0-443B-804D-D3EEF8FF48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" t="11377" r="77151" b="13615"/>
            <a:stretch>
              <a:fillRect/>
            </a:stretch>
          </p:blipFill>
          <p:spPr bwMode="auto">
            <a:xfrm>
              <a:off x="1718614" y="2385697"/>
              <a:ext cx="586320" cy="258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C0960C61-59EA-4D1E-A102-448126BE4DA8" descr="C0960C61-59EA-4D1E-A102-448126BE4DA8">
              <a:extLst>
                <a:ext uri="{FF2B5EF4-FFF2-40B4-BE49-F238E27FC236}">
                  <a16:creationId xmlns:a16="http://schemas.microsoft.com/office/drawing/2014/main" id="{D8728C35-6DC9-431C-BF34-CB05FA12F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12" r="72963" b="16727"/>
            <a:stretch>
              <a:fillRect/>
            </a:stretch>
          </p:blipFill>
          <p:spPr bwMode="auto">
            <a:xfrm>
              <a:off x="6283783" y="2396177"/>
              <a:ext cx="711020" cy="2589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68929EA2-F765-4ED9-BBEA-1D31A683BE2A}"/>
              </a:ext>
            </a:extLst>
          </p:cNvPr>
          <p:cNvSpPr/>
          <p:nvPr/>
        </p:nvSpPr>
        <p:spPr>
          <a:xfrm>
            <a:off x="536973" y="2787254"/>
            <a:ext cx="439340" cy="44410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CF9F869-8C24-49B4-A499-81137A6B0A80}"/>
              </a:ext>
            </a:extLst>
          </p:cNvPr>
          <p:cNvSpPr/>
          <p:nvPr/>
        </p:nvSpPr>
        <p:spPr>
          <a:xfrm>
            <a:off x="4744642" y="2787254"/>
            <a:ext cx="439340" cy="44410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1513" name="Rectangle 1">
            <a:extLst>
              <a:ext uri="{FF2B5EF4-FFF2-40B4-BE49-F238E27FC236}">
                <a16:creationId xmlns:a16="http://schemas.microsoft.com/office/drawing/2014/main" id="{1E881AAC-A4EE-49FD-9462-C7A4EE98C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635" y="4349353"/>
            <a:ext cx="54340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350" b="1" dirty="0">
                <a:latin typeface="Calibri" panose="020F0502020204030204" pitchFamily="34" charset="0"/>
              </a:rPr>
              <a:t>A lumen much larger than the nominal catheter diameter was achieved</a:t>
            </a:r>
          </a:p>
        </p:txBody>
      </p:sp>
    </p:spTree>
    <p:extLst>
      <p:ext uri="{BB962C8B-B14F-4D97-AF65-F5344CB8AC3E}">
        <p14:creationId xmlns:p14="http://schemas.microsoft.com/office/powerpoint/2010/main" val="13152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0"/>
            <a:ext cx="1905000" cy="381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EX-PAD-03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4350"/>
            <a:ext cx="8229600" cy="36004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600" b="1" dirty="0"/>
              <a:t>Objective</a:t>
            </a:r>
            <a:r>
              <a:rPr lang="en-US" sz="2600" dirty="0"/>
              <a:t>: To Assess the Safety and Effectiveness of the Eximo Medical B-Laser™ in subjects with symptomatic </a:t>
            </a:r>
            <a:r>
              <a:rPr lang="en-US" sz="2600" dirty="0" smtClean="0"/>
              <a:t>infrainguinal </a:t>
            </a:r>
            <a:r>
              <a:rPr lang="en-US" sz="2600" dirty="0"/>
              <a:t>peripheral artery disease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Prospective, single arm, multicenter, multinational clinical study </a:t>
            </a:r>
          </a:p>
          <a:p>
            <a:r>
              <a:rPr lang="en-US" sz="1800" dirty="0"/>
              <a:t>Angiographic core laboratory (</a:t>
            </a:r>
            <a:r>
              <a:rPr lang="en-US" sz="1800" dirty="0" err="1"/>
              <a:t>SynvaCor</a:t>
            </a:r>
            <a:r>
              <a:rPr lang="en-US" sz="1800" dirty="0"/>
              <a:t>, Springfield, IL, USA)</a:t>
            </a:r>
          </a:p>
          <a:p>
            <a:r>
              <a:rPr lang="en-US" sz="1800" dirty="0"/>
              <a:t>Duplex ultrasound patency (PSVR &lt;2.5), was evaluated by </a:t>
            </a:r>
            <a:r>
              <a:rPr lang="en-US" sz="1800" dirty="0" err="1"/>
              <a:t>Vascore</a:t>
            </a:r>
            <a:r>
              <a:rPr lang="en-US" sz="1800" dirty="0"/>
              <a:t>, Boston, MA core lab at 30 days and 6 months. </a:t>
            </a:r>
          </a:p>
          <a:p>
            <a:r>
              <a:rPr lang="en-US" sz="1800" dirty="0"/>
              <a:t>CEC and DSMB committees</a:t>
            </a:r>
          </a:p>
          <a:p>
            <a:r>
              <a:rPr lang="en-US" sz="1800" dirty="0"/>
              <a:t>Patients (</a:t>
            </a:r>
            <a:r>
              <a:rPr lang="en-US" sz="1800" dirty="0" smtClean="0"/>
              <a:t>Rutherford </a:t>
            </a:r>
            <a:r>
              <a:rPr lang="en-US" sz="1800" dirty="0"/>
              <a:t>2-4) were included if they have an infrainguinal lesion of ≥70% in a native artery and excluded if lesion length &gt;15 cm (in ISR up to 25cm)</a:t>
            </a:r>
          </a:p>
        </p:txBody>
      </p:sp>
    </p:spTree>
    <p:extLst>
      <p:ext uri="{BB962C8B-B14F-4D97-AF65-F5344CB8AC3E}">
        <p14:creationId xmlns:p14="http://schemas.microsoft.com/office/powerpoint/2010/main" val="11011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7509</TotalTime>
  <Words>1292</Words>
  <Application>Microsoft Office PowerPoint</Application>
  <PresentationFormat>On-screen Show (16:9)</PresentationFormat>
  <Paragraphs>243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MS PGothic</vt:lpstr>
      <vt:lpstr>Arial</vt:lpstr>
      <vt:lpstr>Calibri</vt:lpstr>
      <vt:lpstr>Times New Roman</vt:lpstr>
      <vt:lpstr>TradeGothic</vt:lpstr>
      <vt:lpstr>Theme1</vt:lpstr>
      <vt:lpstr>Novel laser-based catheter for atherectomy: 6-month Results from the Eximo Medical B-Laser™ IDE study</vt:lpstr>
      <vt:lpstr>EX-PAD-03 IDE Pivotal Study Investigators</vt:lpstr>
      <vt:lpstr>PowerPoint Presentation</vt:lpstr>
      <vt:lpstr>Basic Technology</vt:lpstr>
      <vt:lpstr>B-Laser™ Line of Catheters</vt:lpstr>
      <vt:lpstr>Eximo B-Laser™ Atherectomy</vt:lpstr>
      <vt:lpstr>B-Laser™ Typical angiographic view 5 cm CTO  in SFA, 2.35 mm with “off-centering” </vt:lpstr>
      <vt:lpstr>IVUS images (1.5 mm in 5.5 mm vessel)</vt:lpstr>
      <vt:lpstr>EX-PAD-03</vt:lpstr>
      <vt:lpstr>Primary Endpoint Definitions</vt:lpstr>
      <vt:lpstr>Secondary Endpoint Definitions</vt:lpstr>
      <vt:lpstr>EX-PAD-03 Baseline Characteristics</vt:lpstr>
      <vt:lpstr>PowerPoint Presentation</vt:lpstr>
      <vt:lpstr>PowerPoint Presentation</vt:lpstr>
      <vt:lpstr>PowerPoint Presentation</vt:lpstr>
      <vt:lpstr>PowerPoint Presentation</vt:lpstr>
      <vt:lpstr>IDE - Clinical Outcome Rutherford</vt:lpstr>
      <vt:lpstr>IDE - Clinical Outcome WIQ</vt:lpstr>
      <vt:lpstr>IDE - Clinical Outcome ABI</vt:lpstr>
      <vt:lpstr>Conclusion</vt:lpstr>
      <vt:lpstr>Thank You!!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Nick PC</cp:lastModifiedBy>
  <cp:revision>198</cp:revision>
  <dcterms:created xsi:type="dcterms:W3CDTF">2015-01-08T17:01:57Z</dcterms:created>
  <dcterms:modified xsi:type="dcterms:W3CDTF">2019-02-17T23:57:49Z</dcterms:modified>
</cp:coreProperties>
</file>