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media/image29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2" r:id="rId3"/>
    <p:sldMasterId id="2147483734" r:id="rId4"/>
  </p:sldMasterIdLst>
  <p:notesMasterIdLst>
    <p:notesMasterId r:id="rId52"/>
  </p:notesMasterIdLst>
  <p:sldIdLst>
    <p:sldId id="1398" r:id="rId5"/>
    <p:sldId id="1389" r:id="rId6"/>
    <p:sldId id="1395" r:id="rId7"/>
    <p:sldId id="1391" r:id="rId8"/>
    <p:sldId id="1399" r:id="rId9"/>
    <p:sldId id="431" r:id="rId10"/>
    <p:sldId id="433" r:id="rId11"/>
    <p:sldId id="1396" r:id="rId12"/>
    <p:sldId id="310" r:id="rId13"/>
    <p:sldId id="392" r:id="rId14"/>
    <p:sldId id="1397" r:id="rId15"/>
    <p:sldId id="394" r:id="rId16"/>
    <p:sldId id="405" r:id="rId17"/>
    <p:sldId id="497" r:id="rId18"/>
    <p:sldId id="498" r:id="rId19"/>
    <p:sldId id="499" r:id="rId20"/>
    <p:sldId id="500" r:id="rId21"/>
    <p:sldId id="442" r:id="rId22"/>
    <p:sldId id="471" r:id="rId23"/>
    <p:sldId id="260" r:id="rId24"/>
    <p:sldId id="472" r:id="rId25"/>
    <p:sldId id="269" r:id="rId26"/>
    <p:sldId id="270" r:id="rId27"/>
    <p:sldId id="363" r:id="rId28"/>
    <p:sldId id="362" r:id="rId29"/>
    <p:sldId id="256" r:id="rId30"/>
    <p:sldId id="357" r:id="rId31"/>
    <p:sldId id="354" r:id="rId32"/>
    <p:sldId id="259" r:id="rId33"/>
    <p:sldId id="1394" r:id="rId34"/>
    <p:sldId id="1390" r:id="rId35"/>
    <p:sldId id="434" r:id="rId36"/>
    <p:sldId id="435" r:id="rId37"/>
    <p:sldId id="653" r:id="rId38"/>
    <p:sldId id="355" r:id="rId39"/>
    <p:sldId id="421" r:id="rId40"/>
    <p:sldId id="649" r:id="rId41"/>
    <p:sldId id="321" r:id="rId42"/>
    <p:sldId id="430" r:id="rId43"/>
    <p:sldId id="319" r:id="rId44"/>
    <p:sldId id="323" r:id="rId45"/>
    <p:sldId id="324" r:id="rId46"/>
    <p:sldId id="325" r:id="rId47"/>
    <p:sldId id="650" r:id="rId48"/>
    <p:sldId id="651" r:id="rId49"/>
    <p:sldId id="652" r:id="rId50"/>
    <p:sldId id="32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2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2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Ziegler\Documents\Compassionate%20cases\Data%20analysis_11SEP20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NYHA II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Before AFR</c:v>
                </c:pt>
                <c:pt idx="1">
                  <c:v>After AFR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1B-424F-8344-25A75A9C48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NYHA III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Before AFR</c:v>
                </c:pt>
                <c:pt idx="1">
                  <c:v>After AFR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71B-424F-8344-25A75A9C48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NYHA IV</c:v>
                </c:pt>
              </c:strCache>
            </c:strRef>
          </c:tx>
          <c:spPr>
            <a:solidFill>
              <a:srgbClr val="00305C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Before AFR</c:v>
                </c:pt>
                <c:pt idx="1">
                  <c:v>After AFR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1B-424F-8344-25A75A9C4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6523792"/>
        <c:axId val="756524336"/>
        <c:axId val="0"/>
      </c:bar3DChart>
      <c:catAx>
        <c:axId val="75652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524336"/>
        <c:crosses val="autoZero"/>
        <c:auto val="1"/>
        <c:lblAlgn val="ctr"/>
        <c:lblOffset val="100"/>
        <c:noMultiLvlLbl val="0"/>
      </c:catAx>
      <c:valAx>
        <c:axId val="75652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5237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54675925925923"/>
          <c:y val="1.2473102322475334E-3"/>
          <c:w val="0.62825833333333336"/>
          <c:h val="0.99875268976775244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Fenestration used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6-48E9-815C-498DB9595C9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76-48E9-815C-498DB9595C94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876-48E9-815C-498DB9595C94}"/>
              </c:ext>
            </c:extLst>
          </c:dPt>
          <c:dLbls>
            <c:dLbl>
              <c:idx val="0"/>
              <c:layout>
                <c:manualLayout>
                  <c:x val="-6.467592592592597E-2"/>
                  <c:y val="-2.1793796839059094E-2"/>
                </c:manualLayout>
              </c:layout>
              <c:tx>
                <c:rich>
                  <a:bodyPr/>
                  <a:lstStyle/>
                  <a:p>
                    <a:fld id="{E70FBA5F-E490-4006-9B71-853887798D7A}" type="CATEGORYNAME">
                      <a:rPr lang="en-US" smtClean="0"/>
                      <a:pPr/>
                      <a:t>[CATEGORY NAME]</a:t>
                    </a:fld>
                    <a:r>
                      <a:rPr lang="en-US" dirty="0">
                        <a:sym typeface="Wingdings" panose="05000000000000000000" pitchFamily="2" charset="2"/>
                      </a:rPr>
                      <a:t></a:t>
                    </a:r>
                    <a:fld id="{2D672509-BFB1-412B-92BF-D613BDB8E78A}" type="VALUE">
                      <a:rPr lang="en-US" smtClean="0"/>
                      <a:pPr/>
                      <a:t>[VALUE]</a:t>
                    </a:fld>
                    <a:endParaRPr lang="en-US" dirty="0">
                      <a:sym typeface="Wingdings" panose="05000000000000000000" pitchFamily="2" charset="2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76-48E9-815C-498DB9595C94}"/>
                </c:ext>
                <c:ext xmlns:c15="http://schemas.microsoft.com/office/drawing/2012/chart" uri="{CE6537A1-D6FC-4f65-9D91-7224C49458BB}">
                  <c15:layout>
                    <c:manualLayout>
                      <c:w val="0.42600115740740735"/>
                      <c:h val="0.187291311122653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2636574074074073"/>
                  <c:y val="-0.11610373228463308"/>
                </c:manualLayout>
              </c:layout>
              <c:tx>
                <c:rich>
                  <a:bodyPr/>
                  <a:lstStyle/>
                  <a:p>
                    <a:fld id="{D8F26332-5442-479D-9DD4-D4CD9F4F3C54}" type="CATEGORYNAME">
                      <a:rPr lang="en-US" smtClean="0"/>
                      <a:pPr/>
                      <a:t>[CATEGORY NAME]</a:t>
                    </a:fld>
                    <a:r>
                      <a:rPr lang="en-US" baseline="0">
                        <a:sym typeface="Wingdings" panose="05000000000000000000" pitchFamily="2" charset="2"/>
                      </a:rPr>
                      <a:t></a:t>
                    </a:r>
                    <a:r>
                      <a:rPr lang="en-US" baseline="0"/>
                      <a:t> </a:t>
                    </a:r>
                    <a:fld id="{F391095A-F1AD-4296-BF05-01295D925F0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76-48E9-815C-498DB9595C94}"/>
                </c:ext>
                <c:ext xmlns:c15="http://schemas.microsoft.com/office/drawing/2012/chart" uri="{CE6537A1-D6FC-4f65-9D91-7224C49458BB}">
                  <c15:layout>
                    <c:manualLayout>
                      <c:w val="0.36453703703703705"/>
                      <c:h val="0.1908251094457223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3661892984715321"/>
                  <c:y val="2.7777777777777776E-7"/>
                </c:manualLayout>
              </c:layout>
              <c:tx>
                <c:rich>
                  <a:bodyPr/>
                  <a:lstStyle/>
                  <a:p>
                    <a:fld id="{AB3FF82C-A9E7-4047-A41C-F5B9117291EB}" type="CATEGORYNAME">
                      <a:rPr lang="en-US" smtClean="0"/>
                      <a:pPr/>
                      <a:t>[CATEGORY NAME]</a:t>
                    </a:fld>
                    <a:r>
                      <a:rPr lang="en-US" dirty="0">
                        <a:sym typeface="Wingdings" panose="05000000000000000000" pitchFamily="2" charset="2"/>
                      </a:rPr>
                      <a:t></a:t>
                    </a:r>
                    <a:r>
                      <a:rPr lang="en-US" baseline="0" dirty="0"/>
                      <a:t> </a:t>
                    </a:r>
                    <a:fld id="{4D9122BB-247B-4697-849E-8EF21FA1A913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876-48E9-815C-498DB9595C94}"/>
                </c:ext>
                <c:ext xmlns:c15="http://schemas.microsoft.com/office/drawing/2012/chart" uri="{CE6537A1-D6FC-4f65-9D91-7224C49458BB}">
                  <c15:layout>
                    <c:manualLayout>
                      <c:w val="0.44877128095628466"/>
                      <c:h val="0.14017388888888888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10 mm</c:v>
                </c:pt>
                <c:pt idx="1">
                  <c:v>8 mm</c:v>
                </c:pt>
                <c:pt idx="2">
                  <c:v>6 mm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0.5</c:v>
                </c:pt>
                <c:pt idx="1">
                  <c:v>0.4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76-48E9-815C-498DB9595C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3"/>
          <c:order val="1"/>
          <c:tx>
            <c:strRef>
              <c:f>'6-MWD (2)'!$N$6</c:f>
              <c:strCache>
                <c:ptCount val="1"/>
                <c:pt idx="0">
                  <c:v>Min</c:v>
                </c:pt>
              </c:strCache>
            </c:strRef>
          </c:tx>
          <c:spPr>
            <a:ln w="25400" cap="rnd">
              <a:solidFill>
                <a:srgbClr val="A5A5A5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A5A5A5"/>
              </a:solidFill>
              <a:ln w="25400">
                <a:solidFill>
                  <a:srgbClr val="A5A5A5"/>
                </a:solidFill>
              </a:ln>
              <a:effectLst/>
            </c:spPr>
          </c:marker>
          <c:cat>
            <c:strRef>
              <c:f>'6-MWD (2)'!$O$2:$S$2</c:f>
              <c:strCache>
                <c:ptCount val="5"/>
                <c:pt idx="0">
                  <c:v>Baseline
n=17</c:v>
                </c:pt>
                <c:pt idx="1">
                  <c:v>10 d FU
n=11</c:v>
                </c:pt>
                <c:pt idx="2">
                  <c:v>1 M FU
n=15</c:v>
                </c:pt>
                <c:pt idx="3">
                  <c:v>3 M FU
n=12</c:v>
                </c:pt>
                <c:pt idx="4">
                  <c:v>6 M FU
n=9</c:v>
                </c:pt>
              </c:strCache>
            </c:strRef>
          </c:cat>
          <c:val>
            <c:numRef>
              <c:f>'6-MWD (2)'!$O$6:$S$6</c:f>
              <c:numCache>
                <c:formatCode>0</c:formatCode>
                <c:ptCount val="5"/>
                <c:pt idx="0">
                  <c:v>140</c:v>
                </c:pt>
                <c:pt idx="1">
                  <c:v>350</c:v>
                </c:pt>
                <c:pt idx="2">
                  <c:v>320</c:v>
                </c:pt>
                <c:pt idx="3">
                  <c:v>240</c:v>
                </c:pt>
                <c:pt idx="4">
                  <c:v>390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A28-445E-91DF-6D684B1A2835}"/>
            </c:ext>
          </c:extLst>
        </c:ser>
        <c:ser>
          <c:idx val="4"/>
          <c:order val="2"/>
          <c:tx>
            <c:strRef>
              <c:f>'6-MWD (2)'!$N$7</c:f>
              <c:strCache>
                <c:ptCount val="1"/>
                <c:pt idx="0">
                  <c:v>Max</c:v>
                </c:pt>
              </c:strCache>
            </c:strRef>
          </c:tx>
          <c:spPr>
            <a:ln w="25400" cap="rnd">
              <a:solidFill>
                <a:srgbClr val="F9A9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F9A900"/>
              </a:solidFill>
              <a:ln w="25400">
                <a:solidFill>
                  <a:srgbClr val="F9A900"/>
                </a:solidFill>
              </a:ln>
              <a:effectLst/>
            </c:spPr>
          </c:marker>
          <c:cat>
            <c:strRef>
              <c:f>'6-MWD (2)'!$O$2:$S$2</c:f>
              <c:strCache>
                <c:ptCount val="5"/>
                <c:pt idx="0">
                  <c:v>Baseline
n=17</c:v>
                </c:pt>
                <c:pt idx="1">
                  <c:v>10 d FU
n=11</c:v>
                </c:pt>
                <c:pt idx="2">
                  <c:v>1 M FU
n=15</c:v>
                </c:pt>
                <c:pt idx="3">
                  <c:v>3 M FU
n=12</c:v>
                </c:pt>
                <c:pt idx="4">
                  <c:v>6 M FU
n=9</c:v>
                </c:pt>
              </c:strCache>
            </c:strRef>
          </c:cat>
          <c:val>
            <c:numRef>
              <c:f>'6-MWD (2)'!$O$7:$S$7</c:f>
              <c:numCache>
                <c:formatCode>0</c:formatCode>
                <c:ptCount val="5"/>
                <c:pt idx="0">
                  <c:v>450</c:v>
                </c:pt>
                <c:pt idx="1">
                  <c:v>465</c:v>
                </c:pt>
                <c:pt idx="2">
                  <c:v>500</c:v>
                </c:pt>
                <c:pt idx="3">
                  <c:v>520</c:v>
                </c:pt>
                <c:pt idx="4">
                  <c:v>540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A28-445E-91DF-6D684B1A2835}"/>
            </c:ext>
          </c:extLst>
        </c:ser>
        <c:ser>
          <c:idx val="5"/>
          <c:order val="3"/>
          <c:tx>
            <c:strRef>
              <c:f>'6-MWD (2)'!$N$4</c:f>
              <c:strCache>
                <c:ptCount val="1"/>
                <c:pt idx="0">
                  <c:v>Mean + SD</c:v>
                </c:pt>
              </c:strCache>
            </c:strRef>
          </c:tx>
          <c:spPr>
            <a:ln w="2540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5400">
                <a:solidFill>
                  <a:srgbClr val="0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'6-MWD (2)'!$O$5:$S$5</c:f>
                <c:numCache>
                  <c:formatCode>General</c:formatCode>
                  <c:ptCount val="5"/>
                  <c:pt idx="0">
                    <c:v>82.955516073729697</c:v>
                  </c:pt>
                  <c:pt idx="1">
                    <c:v>40.219473649042953</c:v>
                  </c:pt>
                  <c:pt idx="2">
                    <c:v>42.914643965279112</c:v>
                  </c:pt>
                  <c:pt idx="3">
                    <c:v>70.338736687460397</c:v>
                  </c:pt>
                  <c:pt idx="4">
                    <c:v>52.228132053308023</c:v>
                  </c:pt>
                </c:numCache>
              </c:numRef>
            </c:plus>
            <c:minus>
              <c:numRef>
                <c:f>'6-MWD (2)'!$O$5:$S$5</c:f>
                <c:numCache>
                  <c:formatCode>General</c:formatCode>
                  <c:ptCount val="5"/>
                  <c:pt idx="0">
                    <c:v>82.955516073729697</c:v>
                  </c:pt>
                  <c:pt idx="1">
                    <c:v>40.219473649042953</c:v>
                  </c:pt>
                  <c:pt idx="2">
                    <c:v>42.914643965279112</c:v>
                  </c:pt>
                  <c:pt idx="3">
                    <c:v>70.338736687460397</c:v>
                  </c:pt>
                  <c:pt idx="4">
                    <c:v>52.228132053308023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'6-MWD (2)'!$O$2:$S$2</c:f>
              <c:strCache>
                <c:ptCount val="5"/>
                <c:pt idx="0">
                  <c:v>Baseline
n=17</c:v>
                </c:pt>
                <c:pt idx="1">
                  <c:v>10 d FU
n=11</c:v>
                </c:pt>
                <c:pt idx="2">
                  <c:v>1 M FU
n=15</c:v>
                </c:pt>
                <c:pt idx="3">
                  <c:v>3 M FU
n=12</c:v>
                </c:pt>
                <c:pt idx="4">
                  <c:v>6 M FU
n=9</c:v>
                </c:pt>
              </c:strCache>
            </c:strRef>
          </c:cat>
          <c:val>
            <c:numRef>
              <c:f>'6-MWD (2)'!$O$4:$S$4</c:f>
              <c:numCache>
                <c:formatCode>0</c:formatCode>
                <c:ptCount val="5"/>
                <c:pt idx="0">
                  <c:v>342.35294117647061</c:v>
                </c:pt>
                <c:pt idx="1">
                  <c:v>391.83333333333331</c:v>
                </c:pt>
                <c:pt idx="2">
                  <c:v>405</c:v>
                </c:pt>
                <c:pt idx="3">
                  <c:v>407.91666666666669</c:v>
                </c:pt>
                <c:pt idx="4">
                  <c:v>444.44444444444446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A28-445E-91DF-6D684B1A2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6380512"/>
        <c:axId val="84635766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'6-MWD (2)'!$N$4</c15:sqref>
                        </c15:formulaRef>
                      </c:ext>
                    </c:extLst>
                    <c:strCache>
                      <c:ptCount val="1"/>
                      <c:pt idx="0">
                        <c:v>Mean + SD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'6-MWD (2)'!$O$2:$S$2</c15:sqref>
                        </c15:formulaRef>
                      </c:ext>
                    </c:extLst>
                    <c:strCache>
                      <c:ptCount val="5"/>
                      <c:pt idx="0">
                        <c:v>Baseline
n=17</c:v>
                      </c:pt>
                      <c:pt idx="1">
                        <c:v>10 d FU
n=11</c:v>
                      </c:pt>
                      <c:pt idx="2">
                        <c:v>1 M FU
n=15</c:v>
                      </c:pt>
                      <c:pt idx="3">
                        <c:v>3 M FU
n=12</c:v>
                      </c:pt>
                      <c:pt idx="4">
                        <c:v>6 M FU
n=9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'6-MWD (2)'!$O$4:$S$4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342.35294117647061</c:v>
                      </c:pt>
                      <c:pt idx="1">
                        <c:v>391.83333333333331</c:v>
                      </c:pt>
                      <c:pt idx="2">
                        <c:v>405</c:v>
                      </c:pt>
                      <c:pt idx="3">
                        <c:v>407.91666666666669</c:v>
                      </c:pt>
                      <c:pt idx="4">
                        <c:v>444.44444444444446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CA28-445E-91DF-6D684B1A2835}"/>
                  </c:ext>
                </c:extLst>
              </c15:ser>
            </c15:filteredLineSeries>
          </c:ext>
        </c:extLst>
      </c:lineChart>
      <c:catAx>
        <c:axId val="84638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57664"/>
        <c:crosses val="autoZero"/>
        <c:auto val="1"/>
        <c:lblAlgn val="ctr"/>
        <c:lblOffset val="100"/>
        <c:noMultiLvlLbl val="0"/>
      </c:catAx>
      <c:valAx>
        <c:axId val="846357664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Distance 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8051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'NYHA (3)'!$G$11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9FE-430E-BFEA-4E9D1013AC2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9FE-430E-BFEA-4E9D1013AC2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9FE-430E-BFEA-4E9D1013AC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(3)'!$H$10:$K$10</c:f>
              <c:strCache>
                <c:ptCount val="4"/>
                <c:pt idx="0">
                  <c:v>Baseline
n=20</c:v>
                </c:pt>
                <c:pt idx="1">
                  <c:v>1 M FU
n=17</c:v>
                </c:pt>
                <c:pt idx="2">
                  <c:v>3 M FU
n=14</c:v>
                </c:pt>
                <c:pt idx="3">
                  <c:v>6 M FU
n=9</c:v>
                </c:pt>
              </c:strCache>
            </c:strRef>
          </c:cat>
          <c:val>
            <c:numRef>
              <c:f>'NYHA (3)'!$H$11:$K$11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7.1428571428571425E-2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FE-430E-BFEA-4E9D1013AC2F}"/>
            </c:ext>
          </c:extLst>
        </c:ser>
        <c:ser>
          <c:idx val="1"/>
          <c:order val="1"/>
          <c:tx>
            <c:strRef>
              <c:f>'NYHA (3)'!$G$12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(3)'!$H$10:$K$10</c:f>
              <c:strCache>
                <c:ptCount val="4"/>
                <c:pt idx="0">
                  <c:v>Baseline
n=20</c:v>
                </c:pt>
                <c:pt idx="1">
                  <c:v>1 M FU
n=17</c:v>
                </c:pt>
                <c:pt idx="2">
                  <c:v>3 M FU
n=14</c:v>
                </c:pt>
                <c:pt idx="3">
                  <c:v>6 M FU
n=9</c:v>
                </c:pt>
              </c:strCache>
            </c:strRef>
          </c:cat>
          <c:val>
            <c:numRef>
              <c:f>'NYHA (3)'!$H$12:$K$12</c:f>
              <c:numCache>
                <c:formatCode>0%</c:formatCode>
                <c:ptCount val="4"/>
                <c:pt idx="0">
                  <c:v>0.2</c:v>
                </c:pt>
                <c:pt idx="1">
                  <c:v>0.41176470588235292</c:v>
                </c:pt>
                <c:pt idx="2">
                  <c:v>0.5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9FE-430E-BFEA-4E9D1013AC2F}"/>
            </c:ext>
          </c:extLst>
        </c:ser>
        <c:ser>
          <c:idx val="2"/>
          <c:order val="2"/>
          <c:tx>
            <c:strRef>
              <c:f>'NYHA (3)'!$G$13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9FE-430E-BFEA-4E9D1013AC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(3)'!$H$10:$K$10</c:f>
              <c:strCache>
                <c:ptCount val="4"/>
                <c:pt idx="0">
                  <c:v>Baseline
n=20</c:v>
                </c:pt>
                <c:pt idx="1">
                  <c:v>1 M FU
n=17</c:v>
                </c:pt>
                <c:pt idx="2">
                  <c:v>3 M FU
n=14</c:v>
                </c:pt>
                <c:pt idx="3">
                  <c:v>6 M FU
n=9</c:v>
                </c:pt>
              </c:strCache>
            </c:strRef>
          </c:cat>
          <c:val>
            <c:numRef>
              <c:f>'NYHA (3)'!$H$13:$K$13</c:f>
              <c:numCache>
                <c:formatCode>0%</c:formatCode>
                <c:ptCount val="4"/>
                <c:pt idx="0">
                  <c:v>0.55000000000000004</c:v>
                </c:pt>
                <c:pt idx="1">
                  <c:v>0.52941176470588236</c:v>
                </c:pt>
                <c:pt idx="2">
                  <c:v>0.42857142857142855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9FE-430E-BFEA-4E9D1013AC2F}"/>
            </c:ext>
          </c:extLst>
        </c:ser>
        <c:ser>
          <c:idx val="3"/>
          <c:order val="3"/>
          <c:tx>
            <c:strRef>
              <c:f>'NYHA (3)'!$G$14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9FE-430E-BFEA-4E9D1013AC2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9FE-430E-BFEA-4E9D1013AC2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9FE-430E-BFEA-4E9D1013AC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(3)'!$H$10:$K$10</c:f>
              <c:strCache>
                <c:ptCount val="4"/>
                <c:pt idx="0">
                  <c:v>Baseline
n=20</c:v>
                </c:pt>
                <c:pt idx="1">
                  <c:v>1 M FU
n=17</c:v>
                </c:pt>
                <c:pt idx="2">
                  <c:v>3 M FU
n=14</c:v>
                </c:pt>
                <c:pt idx="3">
                  <c:v>6 M FU
n=9</c:v>
                </c:pt>
              </c:strCache>
            </c:strRef>
          </c:cat>
          <c:val>
            <c:numRef>
              <c:f>'NYHA (3)'!$H$14:$K$14</c:f>
              <c:numCache>
                <c:formatCode>0%</c:formatCode>
                <c:ptCount val="4"/>
                <c:pt idx="0">
                  <c:v>0.25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9FE-430E-BFEA-4E9D1013AC2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6358208"/>
        <c:axId val="846360928"/>
      </c:barChart>
      <c:catAx>
        <c:axId val="84635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60928"/>
        <c:crosses val="autoZero"/>
        <c:auto val="1"/>
        <c:lblAlgn val="ctr"/>
        <c:lblOffset val="100"/>
        <c:noMultiLvlLbl val="0"/>
      </c:catAx>
      <c:valAx>
        <c:axId val="84636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5820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'NYHA (3)'!$S$11</c:f>
              <c:strCache>
                <c:ptCount val="1"/>
                <c:pt idx="0">
                  <c:v>no improvement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(3)'!$T$10:$V$10</c:f>
              <c:strCache>
                <c:ptCount val="3"/>
                <c:pt idx="0">
                  <c:v>1 M FU
n=17</c:v>
                </c:pt>
                <c:pt idx="1">
                  <c:v>3 M FU
n=14</c:v>
                </c:pt>
                <c:pt idx="2">
                  <c:v>6 M FU
n=9</c:v>
                </c:pt>
              </c:strCache>
            </c:strRef>
          </c:cat>
          <c:val>
            <c:numRef>
              <c:f>'NYHA (3)'!$T$11:$V$11</c:f>
              <c:numCache>
                <c:formatCode>0%</c:formatCode>
                <c:ptCount val="3"/>
                <c:pt idx="0">
                  <c:v>0.47058823529411764</c:v>
                </c:pt>
                <c:pt idx="1">
                  <c:v>0.5</c:v>
                </c:pt>
                <c:pt idx="2">
                  <c:v>0.1111111111111111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82-4EE0-8504-5353CBE82945}"/>
            </c:ext>
          </c:extLst>
        </c:ser>
        <c:ser>
          <c:idx val="1"/>
          <c:order val="1"/>
          <c:tx>
            <c:strRef>
              <c:f>'NYHA (3)'!$S$12</c:f>
              <c:strCache>
                <c:ptCount val="1"/>
                <c:pt idx="0">
                  <c:v>-1 class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(3)'!$T$10:$V$10</c:f>
              <c:strCache>
                <c:ptCount val="3"/>
                <c:pt idx="0">
                  <c:v>1 M FU
n=17</c:v>
                </c:pt>
                <c:pt idx="1">
                  <c:v>3 M FU
n=14</c:v>
                </c:pt>
                <c:pt idx="2">
                  <c:v>6 M FU
n=9</c:v>
                </c:pt>
              </c:strCache>
            </c:strRef>
          </c:cat>
          <c:val>
            <c:numRef>
              <c:f>'NYHA (3)'!$T$12:$V$12</c:f>
              <c:numCache>
                <c:formatCode>0%</c:formatCode>
                <c:ptCount val="3"/>
                <c:pt idx="0">
                  <c:v>0.35294117647058826</c:v>
                </c:pt>
                <c:pt idx="1">
                  <c:v>0.2857142857142857</c:v>
                </c:pt>
                <c:pt idx="2">
                  <c:v>0.88888888888888884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82-4EE0-8504-5353CBE82945}"/>
            </c:ext>
          </c:extLst>
        </c:ser>
        <c:ser>
          <c:idx val="2"/>
          <c:order val="2"/>
          <c:tx>
            <c:strRef>
              <c:f>'NYHA (3)'!$S$13</c:f>
              <c:strCache>
                <c:ptCount val="1"/>
                <c:pt idx="0">
                  <c:v>-2 classes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9.8039215686273277E-3"/>
                  <c:y val="5.95238095238095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882-4EE0-8504-5353CBE82945}"/>
                </c:ext>
                <c:ext xmlns:c15="http://schemas.microsoft.com/office/drawing/2012/chart" uri="{CE6537A1-D6FC-4f65-9D91-7224C49458BB}">
                  <c15:layout>
                    <c:manualLayout>
                      <c:w val="4.1748366013071886E-2"/>
                      <c:h val="6.705357142857142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(3)'!$T$10:$V$10</c:f>
              <c:strCache>
                <c:ptCount val="3"/>
                <c:pt idx="0">
                  <c:v>1 M FU
n=17</c:v>
                </c:pt>
                <c:pt idx="1">
                  <c:v>3 M FU
n=14</c:v>
                </c:pt>
                <c:pt idx="2">
                  <c:v>6 M FU
n=9</c:v>
                </c:pt>
              </c:strCache>
            </c:strRef>
          </c:cat>
          <c:val>
            <c:numRef>
              <c:f>'NYHA (3)'!$T$13:$V$13</c:f>
              <c:numCache>
                <c:formatCode>0%</c:formatCode>
                <c:ptCount val="3"/>
                <c:pt idx="0">
                  <c:v>5.8823529411764705E-2</c:v>
                </c:pt>
                <c:pt idx="1">
                  <c:v>0.14285714285714285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82-4EE0-8504-5353CBE82945}"/>
            </c:ext>
          </c:extLst>
        </c:ser>
        <c:ser>
          <c:idx val="3"/>
          <c:order val="3"/>
          <c:tx>
            <c:strRef>
              <c:f>'NYHA (3)'!$S$14</c:f>
              <c:strCache>
                <c:ptCount val="1"/>
                <c:pt idx="0">
                  <c:v>-3 classes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882-4EE0-8504-5353CBE829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'NYHA (3)'!$T$10:$V$10</c:f>
              <c:strCache>
                <c:ptCount val="3"/>
                <c:pt idx="0">
                  <c:v>1 M FU
n=17</c:v>
                </c:pt>
                <c:pt idx="1">
                  <c:v>3 M FU
n=14</c:v>
                </c:pt>
                <c:pt idx="2">
                  <c:v>6 M FU
n=9</c:v>
                </c:pt>
              </c:strCache>
            </c:strRef>
          </c:cat>
          <c:val>
            <c:numRef>
              <c:f>'NYHA (3)'!$T$14:$V$14</c:f>
              <c:numCache>
                <c:formatCode>0%</c:formatCode>
                <c:ptCount val="3"/>
                <c:pt idx="0">
                  <c:v>5.8823529411764705E-2</c:v>
                </c:pt>
                <c:pt idx="1">
                  <c:v>7.1428571428571425E-2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82-4EE0-8504-5353CBE829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6354944"/>
        <c:axId val="846369088"/>
      </c:barChart>
      <c:catAx>
        <c:axId val="84635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69088"/>
        <c:crosses val="autoZero"/>
        <c:auto val="1"/>
        <c:lblAlgn val="ctr"/>
        <c:lblOffset val="100"/>
        <c:noMultiLvlLbl val="0"/>
      </c:catAx>
      <c:valAx>
        <c:axId val="84636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5494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'SPO2'!$G$26</c:f>
              <c:strCache>
                <c:ptCount val="1"/>
                <c:pt idx="0">
                  <c:v>Mean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'SPO2'!$H$27:$L$27</c:f>
                <c:numCache>
                  <c:formatCode>General</c:formatCode>
                  <c:ptCount val="5"/>
                  <c:pt idx="0">
                    <c:v>1.0190493307301363</c:v>
                  </c:pt>
                  <c:pt idx="1">
                    <c:v>3.0655237558100734</c:v>
                  </c:pt>
                  <c:pt idx="2">
                    <c:v>2.9471535904520292</c:v>
                  </c:pt>
                  <c:pt idx="3">
                    <c:v>5.6591201635626209</c:v>
                  </c:pt>
                  <c:pt idx="4">
                    <c:v>1.7320508075688772</c:v>
                  </c:pt>
                </c:numCache>
              </c:numRef>
            </c:plus>
            <c:minus>
              <c:numRef>
                <c:f>'SPO2'!$H$27:$L$27</c:f>
                <c:numCache>
                  <c:formatCode>General</c:formatCode>
                  <c:ptCount val="5"/>
                  <c:pt idx="0">
                    <c:v>1.0190493307301363</c:v>
                  </c:pt>
                  <c:pt idx="1">
                    <c:v>3.0655237558100734</c:v>
                  </c:pt>
                  <c:pt idx="2">
                    <c:v>2.9471535904520292</c:v>
                  </c:pt>
                  <c:pt idx="3">
                    <c:v>5.6591201635626209</c:v>
                  </c:pt>
                  <c:pt idx="4">
                    <c:v>1.7320508075688772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strRef>
              <c:f>'SPO2'!$H$24:$L$24</c:f>
              <c:strCache>
                <c:ptCount val="5"/>
                <c:pt idx="0">
                  <c:v>Baseline
n=14</c:v>
                </c:pt>
                <c:pt idx="1">
                  <c:v>10 d FU
n=13</c:v>
                </c:pt>
                <c:pt idx="2">
                  <c:v>1 M FU
n=15</c:v>
                </c:pt>
                <c:pt idx="3">
                  <c:v>3 M FU
n=13</c:v>
                </c:pt>
                <c:pt idx="4">
                  <c:v>6 M FU
n=9</c:v>
                </c:pt>
              </c:strCache>
            </c:strRef>
          </c:cat>
          <c:val>
            <c:numRef>
              <c:f>'SPO2'!$H$26:$L$26</c:f>
              <c:numCache>
                <c:formatCode>General</c:formatCode>
                <c:ptCount val="5"/>
                <c:pt idx="0">
                  <c:v>97.5</c:v>
                </c:pt>
                <c:pt idx="1">
                  <c:v>91.692307692307693</c:v>
                </c:pt>
                <c:pt idx="2">
                  <c:v>91.4</c:v>
                </c:pt>
                <c:pt idx="3">
                  <c:v>88.769230769230774</c:v>
                </c:pt>
                <c:pt idx="4">
                  <c:v>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114-440B-9FF1-3A5EAA564A9F}"/>
            </c:ext>
          </c:extLst>
        </c:ser>
        <c:ser>
          <c:idx val="2"/>
          <c:order val="2"/>
          <c:tx>
            <c:strRef>
              <c:f>'SPO2'!$G$28</c:f>
              <c:strCache>
                <c:ptCount val="1"/>
                <c:pt idx="0">
                  <c:v>Min</c:v>
                </c:pt>
              </c:strCache>
            </c:strRef>
          </c:tx>
          <c:spPr>
            <a:ln w="28575" cap="rnd">
              <a:solidFill>
                <a:srgbClr val="A5A5A5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'SPO2'!$H$28:$L$28</c:f>
              <c:numCache>
                <c:formatCode>General</c:formatCode>
                <c:ptCount val="5"/>
                <c:pt idx="0">
                  <c:v>95</c:v>
                </c:pt>
                <c:pt idx="1">
                  <c:v>86</c:v>
                </c:pt>
                <c:pt idx="2">
                  <c:v>85</c:v>
                </c:pt>
                <c:pt idx="3">
                  <c:v>72</c:v>
                </c:pt>
                <c:pt idx="4">
                  <c:v>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114-440B-9FF1-3A5EAA564A9F}"/>
            </c:ext>
          </c:extLst>
        </c:ser>
        <c:ser>
          <c:idx val="3"/>
          <c:order val="3"/>
          <c:tx>
            <c:strRef>
              <c:f>'SPO2'!$G$29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rgbClr val="595959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595959"/>
              </a:solidFill>
              <a:ln w="9525">
                <a:solidFill>
                  <a:srgbClr val="595959"/>
                </a:solidFill>
              </a:ln>
              <a:effectLst/>
            </c:spPr>
          </c:marker>
          <c:val>
            <c:numRef>
              <c:f>'SPO2'!$H$29:$L$29</c:f>
              <c:numCache>
                <c:formatCode>General</c:formatCode>
                <c:ptCount val="5"/>
                <c:pt idx="0">
                  <c:v>99</c:v>
                </c:pt>
                <c:pt idx="1">
                  <c:v>97</c:v>
                </c:pt>
                <c:pt idx="2">
                  <c:v>94</c:v>
                </c:pt>
                <c:pt idx="3">
                  <c:v>94</c:v>
                </c:pt>
                <c:pt idx="4">
                  <c:v>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114-440B-9FF1-3A5EAA564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6349504"/>
        <c:axId val="846378336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'SPO2'!$G$30</c15:sqref>
                        </c15:formulaRef>
                      </c:ext>
                    </c:extLst>
                    <c:strCache>
                      <c:ptCount val="1"/>
                      <c:pt idx="0">
                        <c:v>median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'SPO2'!$H$30:$L$30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98</c:v>
                      </c:pt>
                      <c:pt idx="1">
                        <c:v>92</c:v>
                      </c:pt>
                      <c:pt idx="2">
                        <c:v>92</c:v>
                      </c:pt>
                      <c:pt idx="3">
                        <c:v>90</c:v>
                      </c:pt>
                      <c:pt idx="4">
                        <c:v>92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7114-440B-9FF1-3A5EAA564A9F}"/>
                  </c:ext>
                </c:extLst>
              </c15:ser>
            </c15:filteredLineSeries>
          </c:ext>
        </c:extLst>
      </c:lineChart>
      <c:catAx>
        <c:axId val="84634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78336"/>
        <c:crosses val="autoZero"/>
        <c:auto val="1"/>
        <c:lblAlgn val="ctr"/>
        <c:lblOffset val="100"/>
        <c:noMultiLvlLbl val="0"/>
      </c:catAx>
      <c:valAx>
        <c:axId val="846378336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SPO2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495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12700" cap="flat" cmpd="sng" algn="ctr">
      <a:solidFill>
        <a:srgbClr val="000000"/>
      </a:solidFill>
      <a:prstDash val="solid"/>
      <a:miter lim="800000"/>
    </a:ln>
    <a:effectLst/>
  </c:spPr>
  <c:txPr>
    <a:bodyPr/>
    <a:lstStyle/>
    <a:p>
      <a:pPr>
        <a:defRPr sz="1600">
          <a:solidFill>
            <a:srgbClr val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'Pro-BNP'!$G$35</c:f>
              <c:strCache>
                <c:ptCount val="1"/>
                <c:pt idx="0">
                  <c:v>Mean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'Pro-BNP'!$H$36:$L$36</c:f>
                <c:numCache>
                  <c:formatCode>General</c:formatCode>
                  <c:ptCount val="5"/>
                  <c:pt idx="0">
                    <c:v>926.65667998676975</c:v>
                  </c:pt>
                  <c:pt idx="1">
                    <c:v>923.64439569401918</c:v>
                  </c:pt>
                  <c:pt idx="2">
                    <c:v>816.44584522295065</c:v>
                  </c:pt>
                  <c:pt idx="3">
                    <c:v>1204.2795432049065</c:v>
                  </c:pt>
                  <c:pt idx="4">
                    <c:v>910.99643248478196</c:v>
                  </c:pt>
                </c:numCache>
              </c:numRef>
            </c:plus>
            <c:minus>
              <c:numRef>
                <c:f>'Pro-BNP'!$H$36:$L$36</c:f>
                <c:numCache>
                  <c:formatCode>General</c:formatCode>
                  <c:ptCount val="5"/>
                  <c:pt idx="0">
                    <c:v>926.65667998676975</c:v>
                  </c:pt>
                  <c:pt idx="1">
                    <c:v>923.64439569401918</c:v>
                  </c:pt>
                  <c:pt idx="2">
                    <c:v>816.44584522295065</c:v>
                  </c:pt>
                  <c:pt idx="3">
                    <c:v>1204.2795432049065</c:v>
                  </c:pt>
                  <c:pt idx="4">
                    <c:v>910.99643248478196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strRef>
              <c:f>'Pro-BNP'!$H$33:$L$33</c:f>
              <c:strCache>
                <c:ptCount val="5"/>
                <c:pt idx="0">
                  <c:v>baseline
n=14</c:v>
                </c:pt>
                <c:pt idx="1">
                  <c:v>10 d FU
n=13</c:v>
                </c:pt>
                <c:pt idx="2">
                  <c:v>1 M FU
n=12</c:v>
                </c:pt>
                <c:pt idx="3">
                  <c:v>3 M FU
n=12</c:v>
                </c:pt>
                <c:pt idx="4">
                  <c:v>6 M FU
n=9</c:v>
                </c:pt>
              </c:strCache>
            </c:strRef>
          </c:cat>
          <c:val>
            <c:numRef>
              <c:f>'Pro-BNP'!$H$35:$L$35</c:f>
              <c:numCache>
                <c:formatCode>0</c:formatCode>
                <c:ptCount val="5"/>
                <c:pt idx="0">
                  <c:v>1166.5384615384614</c:v>
                </c:pt>
                <c:pt idx="1">
                  <c:v>1243.3333333333333</c:v>
                </c:pt>
                <c:pt idx="2">
                  <c:v>1037</c:v>
                </c:pt>
                <c:pt idx="3">
                  <c:v>1175.7272727272727</c:v>
                </c:pt>
                <c:pt idx="4">
                  <c:v>1232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B32-4E09-BF9C-35696EB91457}"/>
            </c:ext>
          </c:extLst>
        </c:ser>
        <c:ser>
          <c:idx val="1"/>
          <c:order val="1"/>
          <c:tx>
            <c:strRef>
              <c:f>'Pro-BNP'!$G$37</c:f>
              <c:strCache>
                <c:ptCount val="1"/>
                <c:pt idx="0">
                  <c:v>Min</c:v>
                </c:pt>
              </c:strCache>
            </c:strRef>
          </c:tx>
          <c:spPr>
            <a:ln w="15875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'Pro-BNP'!$H$33:$L$33</c:f>
              <c:strCache>
                <c:ptCount val="5"/>
                <c:pt idx="0">
                  <c:v>baseline
n=14</c:v>
                </c:pt>
                <c:pt idx="1">
                  <c:v>10 d FU
n=13</c:v>
                </c:pt>
                <c:pt idx="2">
                  <c:v>1 M FU
n=12</c:v>
                </c:pt>
                <c:pt idx="3">
                  <c:v>3 M FU
n=12</c:v>
                </c:pt>
                <c:pt idx="4">
                  <c:v>6 M FU
n=9</c:v>
                </c:pt>
              </c:strCache>
            </c:strRef>
          </c:cat>
          <c:val>
            <c:numRef>
              <c:f>'Pro-BNP'!$H$37:$L$37</c:f>
              <c:numCache>
                <c:formatCode>0</c:formatCode>
                <c:ptCount val="5"/>
                <c:pt idx="0">
                  <c:v>167</c:v>
                </c:pt>
                <c:pt idx="1">
                  <c:v>167</c:v>
                </c:pt>
                <c:pt idx="2">
                  <c:v>123</c:v>
                </c:pt>
                <c:pt idx="3">
                  <c:v>148</c:v>
                </c:pt>
                <c:pt idx="4">
                  <c:v>120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B32-4E09-BF9C-35696EB91457}"/>
            </c:ext>
          </c:extLst>
        </c:ser>
        <c:ser>
          <c:idx val="2"/>
          <c:order val="2"/>
          <c:tx>
            <c:strRef>
              <c:f>'Pro-BNP'!$G$38</c:f>
              <c:strCache>
                <c:ptCount val="1"/>
                <c:pt idx="0">
                  <c:v>Max</c:v>
                </c:pt>
              </c:strCache>
            </c:strRef>
          </c:tx>
          <c:spPr>
            <a:ln w="15875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'Pro-BNP'!$H$33:$L$33</c:f>
              <c:strCache>
                <c:ptCount val="5"/>
                <c:pt idx="0">
                  <c:v>baseline
n=14</c:v>
                </c:pt>
                <c:pt idx="1">
                  <c:v>10 d FU
n=13</c:v>
                </c:pt>
                <c:pt idx="2">
                  <c:v>1 M FU
n=12</c:v>
                </c:pt>
                <c:pt idx="3">
                  <c:v>3 M FU
n=12</c:v>
                </c:pt>
                <c:pt idx="4">
                  <c:v>6 M FU
n=9</c:v>
                </c:pt>
              </c:strCache>
            </c:strRef>
          </c:cat>
          <c:val>
            <c:numRef>
              <c:f>'Pro-BNP'!$H$38:$L$38</c:f>
              <c:numCache>
                <c:formatCode>0</c:formatCode>
                <c:ptCount val="5"/>
                <c:pt idx="0">
                  <c:v>2777</c:v>
                </c:pt>
                <c:pt idx="1">
                  <c:v>2777</c:v>
                </c:pt>
                <c:pt idx="2">
                  <c:v>2658</c:v>
                </c:pt>
                <c:pt idx="3">
                  <c:v>4280</c:v>
                </c:pt>
                <c:pt idx="4">
                  <c:v>2989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B32-4E09-BF9C-35696EB91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6360384"/>
        <c:axId val="846361472"/>
      </c:lineChart>
      <c:catAx>
        <c:axId val="84636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61472"/>
        <c:crosses val="autoZero"/>
        <c:auto val="1"/>
        <c:lblAlgn val="ctr"/>
        <c:lblOffset val="100"/>
        <c:noMultiLvlLbl val="0"/>
      </c:catAx>
      <c:valAx>
        <c:axId val="846361472"/>
        <c:scaling>
          <c:orientation val="minMax"/>
          <c:max val="4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NT-proBNP [pg/ml]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1990314231554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36038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E0D19-E094-4C6B-82E9-DBA291921199}" type="doc">
      <dgm:prSet loTypeId="urn:microsoft.com/office/officeart/2005/8/layout/hierarchy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C60C49-7F21-41E1-8507-87514F278658}">
      <dgm:prSet phldrT="[Text]" custT="1"/>
      <dgm:spPr/>
      <dgm:t>
        <a:bodyPr/>
        <a:lstStyle/>
        <a:p>
          <a:r>
            <a:rPr lang="en-US" sz="2800" dirty="0"/>
            <a:t>NHYA III-IV</a:t>
          </a:r>
        </a:p>
      </dgm:t>
    </dgm:pt>
    <dgm:pt modelId="{F0B6CC11-C36A-4599-908A-7F09EA6DE46A}" type="parTrans" cxnId="{5C64291F-9A89-4B34-A12C-AAC4072552C4}">
      <dgm:prSet/>
      <dgm:spPr/>
      <dgm:t>
        <a:bodyPr/>
        <a:lstStyle/>
        <a:p>
          <a:endParaRPr lang="en-US"/>
        </a:p>
      </dgm:t>
    </dgm:pt>
    <dgm:pt modelId="{06E93FE6-3F6B-4617-BF23-F00632D8D7FF}" type="sibTrans" cxnId="{5C64291F-9A89-4B34-A12C-AAC4072552C4}">
      <dgm:prSet/>
      <dgm:spPr/>
      <dgm:t>
        <a:bodyPr/>
        <a:lstStyle/>
        <a:p>
          <a:endParaRPr lang="en-US"/>
        </a:p>
      </dgm:t>
    </dgm:pt>
    <dgm:pt modelId="{6DD8E291-989E-4DBF-A944-1602AC5B7F9A}">
      <dgm:prSet phldrT="[Text]" custT="1"/>
      <dgm:spPr/>
      <dgm:t>
        <a:bodyPr/>
        <a:lstStyle/>
        <a:p>
          <a:r>
            <a:rPr lang="en-US" sz="2000" dirty="0"/>
            <a:t>N=30 </a:t>
          </a:r>
          <a:r>
            <a:rPr lang="en-US" sz="2000" dirty="0" err="1"/>
            <a:t>HFrEF</a:t>
          </a:r>
          <a:endParaRPr lang="en-US" sz="2000" dirty="0"/>
        </a:p>
      </dgm:t>
    </dgm:pt>
    <dgm:pt modelId="{CAE8598A-FF6F-429A-87A0-4C40E0CD98B5}" type="parTrans" cxnId="{32B637FA-B017-418D-AE52-18DEAC4D7774}">
      <dgm:prSet/>
      <dgm:spPr/>
      <dgm:t>
        <a:bodyPr/>
        <a:lstStyle/>
        <a:p>
          <a:endParaRPr lang="en-US"/>
        </a:p>
      </dgm:t>
    </dgm:pt>
    <dgm:pt modelId="{A1DE9A88-9DCE-4727-A209-FFFDE96C1D10}" type="sibTrans" cxnId="{32B637FA-B017-418D-AE52-18DEAC4D7774}">
      <dgm:prSet/>
      <dgm:spPr/>
      <dgm:t>
        <a:bodyPr/>
        <a:lstStyle/>
        <a:p>
          <a:endParaRPr lang="en-US"/>
        </a:p>
      </dgm:t>
    </dgm:pt>
    <dgm:pt modelId="{DE004516-194C-4726-903B-5F168D7EC9C1}">
      <dgm:prSet phldrT="[Text]" custT="1"/>
      <dgm:spPr/>
      <dgm:t>
        <a:bodyPr/>
        <a:lstStyle/>
        <a:p>
          <a:r>
            <a:rPr lang="en-US" sz="2000" dirty="0"/>
            <a:t>Improvements:</a:t>
          </a:r>
        </a:p>
        <a:p>
          <a:r>
            <a:rPr lang="en-US" sz="2000" dirty="0"/>
            <a:t>NYHA, 6 Min WT,LWHF </a:t>
          </a:r>
          <a:r>
            <a:rPr lang="en-US" sz="2000" dirty="0" err="1"/>
            <a:t>Questiare</a:t>
          </a:r>
          <a:r>
            <a:rPr lang="en-US" sz="2000" dirty="0"/>
            <a:t>, PCWP</a:t>
          </a:r>
        </a:p>
      </dgm:t>
    </dgm:pt>
    <dgm:pt modelId="{192EC241-AEE5-4514-AAEB-EADDCBF0E49F}" type="parTrans" cxnId="{71559143-408F-49A7-A731-D933F1FC9355}">
      <dgm:prSet/>
      <dgm:spPr/>
      <dgm:t>
        <a:bodyPr/>
        <a:lstStyle/>
        <a:p>
          <a:endParaRPr lang="en-US"/>
        </a:p>
      </dgm:t>
    </dgm:pt>
    <dgm:pt modelId="{EA7D6E9C-F32B-435A-BEDB-E3681411E2F8}" type="sibTrans" cxnId="{71559143-408F-49A7-A731-D933F1FC9355}">
      <dgm:prSet/>
      <dgm:spPr/>
      <dgm:t>
        <a:bodyPr/>
        <a:lstStyle/>
        <a:p>
          <a:endParaRPr lang="en-US"/>
        </a:p>
      </dgm:t>
    </dgm:pt>
    <dgm:pt modelId="{CF36BE39-ADFD-4E63-AFAB-61CC434C2374}">
      <dgm:prSet phldrT="[Text]" custT="1"/>
      <dgm:spPr/>
      <dgm:t>
        <a:bodyPr/>
        <a:lstStyle/>
        <a:p>
          <a:r>
            <a:rPr lang="en-US" sz="1600" dirty="0"/>
            <a:t>N=8 </a:t>
          </a:r>
          <a:r>
            <a:rPr lang="en-US" sz="1600" dirty="0" err="1"/>
            <a:t>HFpEF</a:t>
          </a:r>
          <a:endParaRPr lang="en-US" sz="1600" dirty="0"/>
        </a:p>
      </dgm:t>
    </dgm:pt>
    <dgm:pt modelId="{E732E0C1-1921-41BA-9AAB-B9AA39B339CB}" type="parTrans" cxnId="{C6F10FEF-3C69-4D4C-855C-7428618BBF61}">
      <dgm:prSet/>
      <dgm:spPr/>
      <dgm:t>
        <a:bodyPr/>
        <a:lstStyle/>
        <a:p>
          <a:endParaRPr lang="en-US"/>
        </a:p>
      </dgm:t>
    </dgm:pt>
    <dgm:pt modelId="{CCF509B8-2E33-468C-A9B7-839E28F58268}" type="sibTrans" cxnId="{C6F10FEF-3C69-4D4C-855C-7428618BBF61}">
      <dgm:prSet/>
      <dgm:spPr/>
      <dgm:t>
        <a:bodyPr/>
        <a:lstStyle/>
        <a:p>
          <a:endParaRPr lang="en-US"/>
        </a:p>
      </dgm:t>
    </dgm:pt>
    <dgm:pt modelId="{CFB056CB-BE5D-462A-90C2-4C6C34515A1D}">
      <dgm:prSet custT="1"/>
      <dgm:spPr/>
      <dgm:t>
        <a:bodyPr/>
        <a:lstStyle/>
        <a:p>
          <a:r>
            <a:rPr lang="en-US" sz="1600" dirty="0"/>
            <a:t>After 12 months:</a:t>
          </a:r>
        </a:p>
        <a:p>
          <a:r>
            <a:rPr lang="en-US" sz="1600" dirty="0"/>
            <a:t>50% obstructed</a:t>
          </a:r>
        </a:p>
      </dgm:t>
    </dgm:pt>
    <dgm:pt modelId="{21DDBBA7-9DAC-45BD-ACA9-2ED7B980C654}" type="parTrans" cxnId="{BC41DE66-C57C-4A24-B80F-2A9AC5BAA330}">
      <dgm:prSet/>
      <dgm:spPr/>
      <dgm:t>
        <a:bodyPr/>
        <a:lstStyle/>
        <a:p>
          <a:endParaRPr lang="en-US"/>
        </a:p>
      </dgm:t>
    </dgm:pt>
    <dgm:pt modelId="{9B9022B1-1706-4A92-9063-A8B803DACA9B}" type="sibTrans" cxnId="{BC41DE66-C57C-4A24-B80F-2A9AC5BAA330}">
      <dgm:prSet/>
      <dgm:spPr/>
      <dgm:t>
        <a:bodyPr/>
        <a:lstStyle/>
        <a:p>
          <a:endParaRPr lang="en-US"/>
        </a:p>
      </dgm:t>
    </dgm:pt>
    <dgm:pt modelId="{11306D3B-7D37-4CFC-8367-B073824A61C5}" type="pres">
      <dgm:prSet presAssocID="{C78E0D19-E094-4C6B-82E9-DBA29192119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344AC6-BB99-455E-9B63-FA44BD809289}" type="pres">
      <dgm:prSet presAssocID="{1DC60C49-7F21-41E1-8507-87514F278658}" presName="vertOne" presStyleCnt="0"/>
      <dgm:spPr/>
    </dgm:pt>
    <dgm:pt modelId="{54CE9D80-8A74-4369-8F6F-03AD3456C355}" type="pres">
      <dgm:prSet presAssocID="{1DC60C49-7F21-41E1-8507-87514F27865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5F34F5-E519-4AA3-9786-78861567F1AF}" type="pres">
      <dgm:prSet presAssocID="{1DC60C49-7F21-41E1-8507-87514F278658}" presName="parTransOne" presStyleCnt="0"/>
      <dgm:spPr/>
    </dgm:pt>
    <dgm:pt modelId="{BC34D283-F8FA-42C6-820B-E1EC5440E3A1}" type="pres">
      <dgm:prSet presAssocID="{1DC60C49-7F21-41E1-8507-87514F278658}" presName="horzOne" presStyleCnt="0"/>
      <dgm:spPr/>
    </dgm:pt>
    <dgm:pt modelId="{2B10D78B-33F9-4044-893A-D7D22EEBFAEE}" type="pres">
      <dgm:prSet presAssocID="{6DD8E291-989E-4DBF-A944-1602AC5B7F9A}" presName="vertTwo" presStyleCnt="0"/>
      <dgm:spPr/>
    </dgm:pt>
    <dgm:pt modelId="{11EC3F39-8B5F-4134-AB8C-3D1269DF1F09}" type="pres">
      <dgm:prSet presAssocID="{6DD8E291-989E-4DBF-A944-1602AC5B7F9A}" presName="txTwo" presStyleLbl="node2" presStyleIdx="0" presStyleCnt="2" custScaleX="871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FF9D04-F8FE-4F75-A301-8291475D153A}" type="pres">
      <dgm:prSet presAssocID="{6DD8E291-989E-4DBF-A944-1602AC5B7F9A}" presName="parTransTwo" presStyleCnt="0"/>
      <dgm:spPr/>
    </dgm:pt>
    <dgm:pt modelId="{EFB7B5A0-EF47-4736-8D48-87AFD825063F}" type="pres">
      <dgm:prSet presAssocID="{6DD8E291-989E-4DBF-A944-1602AC5B7F9A}" presName="horzTwo" presStyleCnt="0"/>
      <dgm:spPr/>
    </dgm:pt>
    <dgm:pt modelId="{5FA7FE43-FBAC-4C7E-B052-1B311B8F7751}" type="pres">
      <dgm:prSet presAssocID="{DE004516-194C-4726-903B-5F168D7EC9C1}" presName="vertThree" presStyleCnt="0"/>
      <dgm:spPr/>
    </dgm:pt>
    <dgm:pt modelId="{7EC13440-436D-49A5-B9CC-D38F4DA6C2E2}" type="pres">
      <dgm:prSet presAssocID="{DE004516-194C-4726-903B-5F168D7EC9C1}" presName="txThree" presStyleLbl="node3" presStyleIdx="0" presStyleCnt="1" custScaleX="567895" custLinFactNeighborX="595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706E08-18C2-446F-88EE-24FF2C770D19}" type="pres">
      <dgm:prSet presAssocID="{DE004516-194C-4726-903B-5F168D7EC9C1}" presName="parTransThree" presStyleCnt="0"/>
      <dgm:spPr/>
    </dgm:pt>
    <dgm:pt modelId="{DEE56824-0B47-4B9D-9DC7-1779E8821701}" type="pres">
      <dgm:prSet presAssocID="{DE004516-194C-4726-903B-5F168D7EC9C1}" presName="horzThree" presStyleCnt="0"/>
      <dgm:spPr/>
    </dgm:pt>
    <dgm:pt modelId="{D0150091-502E-4C9C-B2FE-30A39E82C4B1}" type="pres">
      <dgm:prSet presAssocID="{CFB056CB-BE5D-462A-90C2-4C6C34515A1D}" presName="vertFour" presStyleCnt="0">
        <dgm:presLayoutVars>
          <dgm:chPref val="3"/>
        </dgm:presLayoutVars>
      </dgm:prSet>
      <dgm:spPr/>
    </dgm:pt>
    <dgm:pt modelId="{BF200552-36A8-4863-8DDB-8510B7712F5C}" type="pres">
      <dgm:prSet presAssocID="{CFB056CB-BE5D-462A-90C2-4C6C34515A1D}" presName="txFour" presStyleLbl="node4" presStyleIdx="0" presStyleCnt="1" custScaleX="1135164" custScaleY="116454" custLinFactX="184322" custLinFactNeighborX="200000" custLinFactNeighborY="1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6A43E7-03A4-42E8-B794-4E1D13D1C56C}" type="pres">
      <dgm:prSet presAssocID="{CFB056CB-BE5D-462A-90C2-4C6C34515A1D}" presName="horzFour" presStyleCnt="0"/>
      <dgm:spPr/>
    </dgm:pt>
    <dgm:pt modelId="{4C347EE3-60D6-4283-89D5-5C328BE2C405}" type="pres">
      <dgm:prSet presAssocID="{A1DE9A88-9DCE-4727-A209-FFFDE96C1D10}" presName="sibSpaceTwo" presStyleCnt="0"/>
      <dgm:spPr/>
    </dgm:pt>
    <dgm:pt modelId="{6A08AF3A-E941-4855-B5EA-43AAE49D6F2E}" type="pres">
      <dgm:prSet presAssocID="{CF36BE39-ADFD-4E63-AFAB-61CC434C2374}" presName="vertTwo" presStyleCnt="0"/>
      <dgm:spPr/>
    </dgm:pt>
    <dgm:pt modelId="{A5CB8F82-1608-4B87-9FC3-851B5A7652DB}" type="pres">
      <dgm:prSet presAssocID="{CF36BE39-ADFD-4E63-AFAB-61CC434C2374}" presName="txTwo" presStyleLbl="node2" presStyleIdx="1" presStyleCnt="2" custScaleX="713453" custScaleY="100970" custLinFactX="-45436" custLinFactNeighborX="-100000" custLinFactNeighborY="-19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1AFBA6-5537-4248-9636-9040A0C7AA8A}" type="pres">
      <dgm:prSet presAssocID="{CF36BE39-ADFD-4E63-AFAB-61CC434C2374}" presName="horzTwo" presStyleCnt="0"/>
      <dgm:spPr/>
    </dgm:pt>
  </dgm:ptLst>
  <dgm:cxnLst>
    <dgm:cxn modelId="{5C64291F-9A89-4B34-A12C-AAC4072552C4}" srcId="{C78E0D19-E094-4C6B-82E9-DBA291921199}" destId="{1DC60C49-7F21-41E1-8507-87514F278658}" srcOrd="0" destOrd="0" parTransId="{F0B6CC11-C36A-4599-908A-7F09EA6DE46A}" sibTransId="{06E93FE6-3F6B-4617-BF23-F00632D8D7FF}"/>
    <dgm:cxn modelId="{26A387B8-1921-4D47-8701-F25ADBCBEAC5}" type="presOf" srcId="{1DC60C49-7F21-41E1-8507-87514F278658}" destId="{54CE9D80-8A74-4369-8F6F-03AD3456C355}" srcOrd="0" destOrd="0" presId="urn:microsoft.com/office/officeart/2005/8/layout/hierarchy4"/>
    <dgm:cxn modelId="{BC41DE66-C57C-4A24-B80F-2A9AC5BAA330}" srcId="{DE004516-194C-4726-903B-5F168D7EC9C1}" destId="{CFB056CB-BE5D-462A-90C2-4C6C34515A1D}" srcOrd="0" destOrd="0" parTransId="{21DDBBA7-9DAC-45BD-ACA9-2ED7B980C654}" sibTransId="{9B9022B1-1706-4A92-9063-A8B803DACA9B}"/>
    <dgm:cxn modelId="{CC1A2F28-20B9-4231-8FA0-3F1D2C24E9A9}" type="presOf" srcId="{DE004516-194C-4726-903B-5F168D7EC9C1}" destId="{7EC13440-436D-49A5-B9CC-D38F4DA6C2E2}" srcOrd="0" destOrd="0" presId="urn:microsoft.com/office/officeart/2005/8/layout/hierarchy4"/>
    <dgm:cxn modelId="{2F6B5ABB-68E5-4179-8658-3F13C2EDBCEA}" type="presOf" srcId="{CFB056CB-BE5D-462A-90C2-4C6C34515A1D}" destId="{BF200552-36A8-4863-8DDB-8510B7712F5C}" srcOrd="0" destOrd="0" presId="urn:microsoft.com/office/officeart/2005/8/layout/hierarchy4"/>
    <dgm:cxn modelId="{C6F10FEF-3C69-4D4C-855C-7428618BBF61}" srcId="{1DC60C49-7F21-41E1-8507-87514F278658}" destId="{CF36BE39-ADFD-4E63-AFAB-61CC434C2374}" srcOrd="1" destOrd="0" parTransId="{E732E0C1-1921-41BA-9AAB-B9AA39B339CB}" sibTransId="{CCF509B8-2E33-468C-A9B7-839E28F58268}"/>
    <dgm:cxn modelId="{71559143-408F-49A7-A731-D933F1FC9355}" srcId="{6DD8E291-989E-4DBF-A944-1602AC5B7F9A}" destId="{DE004516-194C-4726-903B-5F168D7EC9C1}" srcOrd="0" destOrd="0" parTransId="{192EC241-AEE5-4514-AAEB-EADDCBF0E49F}" sibTransId="{EA7D6E9C-F32B-435A-BEDB-E3681411E2F8}"/>
    <dgm:cxn modelId="{F66101C3-52DD-4DB7-B790-31EE47EFECC4}" type="presOf" srcId="{CF36BE39-ADFD-4E63-AFAB-61CC434C2374}" destId="{A5CB8F82-1608-4B87-9FC3-851B5A7652DB}" srcOrd="0" destOrd="0" presId="urn:microsoft.com/office/officeart/2005/8/layout/hierarchy4"/>
    <dgm:cxn modelId="{22E9439D-E796-490D-85A6-F202531AF571}" type="presOf" srcId="{6DD8E291-989E-4DBF-A944-1602AC5B7F9A}" destId="{11EC3F39-8B5F-4134-AB8C-3D1269DF1F09}" srcOrd="0" destOrd="0" presId="urn:microsoft.com/office/officeart/2005/8/layout/hierarchy4"/>
    <dgm:cxn modelId="{32B637FA-B017-418D-AE52-18DEAC4D7774}" srcId="{1DC60C49-7F21-41E1-8507-87514F278658}" destId="{6DD8E291-989E-4DBF-A944-1602AC5B7F9A}" srcOrd="0" destOrd="0" parTransId="{CAE8598A-FF6F-429A-87A0-4C40E0CD98B5}" sibTransId="{A1DE9A88-9DCE-4727-A209-FFFDE96C1D10}"/>
    <dgm:cxn modelId="{021A1983-8712-4B5A-90BF-AEC7303C5903}" type="presOf" srcId="{C78E0D19-E094-4C6B-82E9-DBA291921199}" destId="{11306D3B-7D37-4CFC-8367-B073824A61C5}" srcOrd="0" destOrd="0" presId="urn:microsoft.com/office/officeart/2005/8/layout/hierarchy4"/>
    <dgm:cxn modelId="{6E6CE29C-5A62-4690-BA17-3BB821D9B702}" type="presParOf" srcId="{11306D3B-7D37-4CFC-8367-B073824A61C5}" destId="{78344AC6-BB99-455E-9B63-FA44BD809289}" srcOrd="0" destOrd="0" presId="urn:microsoft.com/office/officeart/2005/8/layout/hierarchy4"/>
    <dgm:cxn modelId="{3B61CDB1-25AC-4DFF-86F1-2F3A5B40F617}" type="presParOf" srcId="{78344AC6-BB99-455E-9B63-FA44BD809289}" destId="{54CE9D80-8A74-4369-8F6F-03AD3456C355}" srcOrd="0" destOrd="0" presId="urn:microsoft.com/office/officeart/2005/8/layout/hierarchy4"/>
    <dgm:cxn modelId="{809E6EE4-5F87-46D4-AF79-6DD1D05BE5F7}" type="presParOf" srcId="{78344AC6-BB99-455E-9B63-FA44BD809289}" destId="{245F34F5-E519-4AA3-9786-78861567F1AF}" srcOrd="1" destOrd="0" presId="urn:microsoft.com/office/officeart/2005/8/layout/hierarchy4"/>
    <dgm:cxn modelId="{049B508B-11AB-465D-8515-98DD1115B4F4}" type="presParOf" srcId="{78344AC6-BB99-455E-9B63-FA44BD809289}" destId="{BC34D283-F8FA-42C6-820B-E1EC5440E3A1}" srcOrd="2" destOrd="0" presId="urn:microsoft.com/office/officeart/2005/8/layout/hierarchy4"/>
    <dgm:cxn modelId="{80E011E6-7B07-422C-BCE3-46F8FAB21DD7}" type="presParOf" srcId="{BC34D283-F8FA-42C6-820B-E1EC5440E3A1}" destId="{2B10D78B-33F9-4044-893A-D7D22EEBFAEE}" srcOrd="0" destOrd="0" presId="urn:microsoft.com/office/officeart/2005/8/layout/hierarchy4"/>
    <dgm:cxn modelId="{66F748B5-EA33-4239-AE56-5C13AA232F38}" type="presParOf" srcId="{2B10D78B-33F9-4044-893A-D7D22EEBFAEE}" destId="{11EC3F39-8B5F-4134-AB8C-3D1269DF1F09}" srcOrd="0" destOrd="0" presId="urn:microsoft.com/office/officeart/2005/8/layout/hierarchy4"/>
    <dgm:cxn modelId="{985C1469-78AA-4804-BC77-8C4DDAD5FF33}" type="presParOf" srcId="{2B10D78B-33F9-4044-893A-D7D22EEBFAEE}" destId="{37FF9D04-F8FE-4F75-A301-8291475D153A}" srcOrd="1" destOrd="0" presId="urn:microsoft.com/office/officeart/2005/8/layout/hierarchy4"/>
    <dgm:cxn modelId="{8B7B2BFE-492A-4B5A-BDAD-6F69BB77FD9C}" type="presParOf" srcId="{2B10D78B-33F9-4044-893A-D7D22EEBFAEE}" destId="{EFB7B5A0-EF47-4736-8D48-87AFD825063F}" srcOrd="2" destOrd="0" presId="urn:microsoft.com/office/officeart/2005/8/layout/hierarchy4"/>
    <dgm:cxn modelId="{CD1BA0C9-CACF-46DF-AA5E-80815C0C501B}" type="presParOf" srcId="{EFB7B5A0-EF47-4736-8D48-87AFD825063F}" destId="{5FA7FE43-FBAC-4C7E-B052-1B311B8F7751}" srcOrd="0" destOrd="0" presId="urn:microsoft.com/office/officeart/2005/8/layout/hierarchy4"/>
    <dgm:cxn modelId="{8E1110B9-4976-4CB4-AA04-6E59143D5861}" type="presParOf" srcId="{5FA7FE43-FBAC-4C7E-B052-1B311B8F7751}" destId="{7EC13440-436D-49A5-B9CC-D38F4DA6C2E2}" srcOrd="0" destOrd="0" presId="urn:microsoft.com/office/officeart/2005/8/layout/hierarchy4"/>
    <dgm:cxn modelId="{CC7708D0-FAE7-491C-864B-8D932B41F2D3}" type="presParOf" srcId="{5FA7FE43-FBAC-4C7E-B052-1B311B8F7751}" destId="{71706E08-18C2-446F-88EE-24FF2C770D19}" srcOrd="1" destOrd="0" presId="urn:microsoft.com/office/officeart/2005/8/layout/hierarchy4"/>
    <dgm:cxn modelId="{CE1A80F8-5FB9-4DAA-8F38-2A883FC8F5B7}" type="presParOf" srcId="{5FA7FE43-FBAC-4C7E-B052-1B311B8F7751}" destId="{DEE56824-0B47-4B9D-9DC7-1779E8821701}" srcOrd="2" destOrd="0" presId="urn:microsoft.com/office/officeart/2005/8/layout/hierarchy4"/>
    <dgm:cxn modelId="{2D25B293-401E-4F2C-AD80-F25FCAFC69AB}" type="presParOf" srcId="{DEE56824-0B47-4B9D-9DC7-1779E8821701}" destId="{D0150091-502E-4C9C-B2FE-30A39E82C4B1}" srcOrd="0" destOrd="0" presId="urn:microsoft.com/office/officeart/2005/8/layout/hierarchy4"/>
    <dgm:cxn modelId="{FDE15251-4605-470E-ACD4-A2381C766590}" type="presParOf" srcId="{D0150091-502E-4C9C-B2FE-30A39E82C4B1}" destId="{BF200552-36A8-4863-8DDB-8510B7712F5C}" srcOrd="0" destOrd="0" presId="urn:microsoft.com/office/officeart/2005/8/layout/hierarchy4"/>
    <dgm:cxn modelId="{63B3992F-43FF-490C-BB5F-CE78E4CCBDCE}" type="presParOf" srcId="{D0150091-502E-4C9C-B2FE-30A39E82C4B1}" destId="{676A43E7-03A4-42E8-B794-4E1D13D1C56C}" srcOrd="1" destOrd="0" presId="urn:microsoft.com/office/officeart/2005/8/layout/hierarchy4"/>
    <dgm:cxn modelId="{68C6CF02-08C2-4522-86BE-8496B5E764CE}" type="presParOf" srcId="{BC34D283-F8FA-42C6-820B-E1EC5440E3A1}" destId="{4C347EE3-60D6-4283-89D5-5C328BE2C405}" srcOrd="1" destOrd="0" presId="urn:microsoft.com/office/officeart/2005/8/layout/hierarchy4"/>
    <dgm:cxn modelId="{A0107B91-EB83-4A3D-B246-53CB64CEAFA2}" type="presParOf" srcId="{BC34D283-F8FA-42C6-820B-E1EC5440E3A1}" destId="{6A08AF3A-E941-4855-B5EA-43AAE49D6F2E}" srcOrd="2" destOrd="0" presId="urn:microsoft.com/office/officeart/2005/8/layout/hierarchy4"/>
    <dgm:cxn modelId="{9883E064-5A3D-4448-B85E-BA12C03E9C41}" type="presParOf" srcId="{6A08AF3A-E941-4855-B5EA-43AAE49D6F2E}" destId="{A5CB8F82-1608-4B87-9FC3-851B5A7652DB}" srcOrd="0" destOrd="0" presId="urn:microsoft.com/office/officeart/2005/8/layout/hierarchy4"/>
    <dgm:cxn modelId="{42086912-9A89-48A3-BD9F-E634BBD58EE2}" type="presParOf" srcId="{6A08AF3A-E941-4855-B5EA-43AAE49D6F2E}" destId="{9C1AFBA6-5537-4248-9636-9040A0C7AA8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E9D80-8A74-4369-8F6F-03AD3456C355}">
      <dsp:nvSpPr>
        <dsp:cNvPr id="0" name=""/>
        <dsp:cNvSpPr/>
      </dsp:nvSpPr>
      <dsp:spPr>
        <a:xfrm>
          <a:off x="147" y="1012"/>
          <a:ext cx="6898218" cy="9817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NHYA III-IV</a:t>
          </a:r>
        </a:p>
      </dsp:txBody>
      <dsp:txXfrm>
        <a:off x="28902" y="29767"/>
        <a:ext cx="6840708" cy="924258"/>
      </dsp:txXfrm>
    </dsp:sp>
    <dsp:sp modelId="{11EC3F39-8B5F-4134-AB8C-3D1269DF1F09}">
      <dsp:nvSpPr>
        <dsp:cNvPr id="0" name=""/>
        <dsp:cNvSpPr/>
      </dsp:nvSpPr>
      <dsp:spPr>
        <a:xfrm>
          <a:off x="403121" y="1069928"/>
          <a:ext cx="5398370" cy="9817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N=30 </a:t>
          </a:r>
          <a:r>
            <a:rPr lang="en-US" sz="2000" kern="1200" dirty="0" err="1"/>
            <a:t>HFrEF</a:t>
          </a:r>
          <a:endParaRPr lang="en-US" sz="2000" kern="1200" dirty="0"/>
        </a:p>
      </dsp:txBody>
      <dsp:txXfrm>
        <a:off x="431876" y="1098683"/>
        <a:ext cx="5340860" cy="924258"/>
      </dsp:txXfrm>
    </dsp:sp>
    <dsp:sp modelId="{7EC13440-436D-49A5-B9CC-D38F4DA6C2E2}">
      <dsp:nvSpPr>
        <dsp:cNvPr id="0" name=""/>
        <dsp:cNvSpPr/>
      </dsp:nvSpPr>
      <dsp:spPr>
        <a:xfrm>
          <a:off x="663023" y="2138844"/>
          <a:ext cx="6172732" cy="9817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Improvements: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NYHA, 6 Min WT,LWHF </a:t>
          </a:r>
          <a:r>
            <a:rPr lang="en-US" sz="2000" kern="1200" dirty="0" err="1"/>
            <a:t>Questiare</a:t>
          </a:r>
          <a:r>
            <a:rPr lang="en-US" sz="2000" kern="1200" dirty="0"/>
            <a:t>, PCWP</a:t>
          </a:r>
        </a:p>
      </dsp:txBody>
      <dsp:txXfrm>
        <a:off x="691778" y="2167599"/>
        <a:ext cx="6115222" cy="924258"/>
      </dsp:txXfrm>
    </dsp:sp>
    <dsp:sp modelId="{BF200552-36A8-4863-8DDB-8510B7712F5C}">
      <dsp:nvSpPr>
        <dsp:cNvPr id="0" name=""/>
        <dsp:cNvSpPr/>
      </dsp:nvSpPr>
      <dsp:spPr>
        <a:xfrm>
          <a:off x="2928196" y="3208771"/>
          <a:ext cx="1078486" cy="114330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After 12 months: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50% obstructed</a:t>
          </a:r>
        </a:p>
      </dsp:txBody>
      <dsp:txXfrm>
        <a:off x="2959784" y="3240359"/>
        <a:ext cx="1015310" cy="1080132"/>
      </dsp:txXfrm>
    </dsp:sp>
    <dsp:sp modelId="{A5CB8F82-1608-4B87-9FC3-851B5A7652DB}">
      <dsp:nvSpPr>
        <dsp:cNvPr id="0" name=""/>
        <dsp:cNvSpPr/>
      </dsp:nvSpPr>
      <dsp:spPr>
        <a:xfrm>
          <a:off x="6056943" y="1050558"/>
          <a:ext cx="685825" cy="99129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N=8 </a:t>
          </a:r>
          <a:r>
            <a:rPr lang="en-US" sz="1600" kern="1200" dirty="0" err="1"/>
            <a:t>HFpEF</a:t>
          </a:r>
          <a:endParaRPr lang="en-US" sz="1600" kern="1200" dirty="0"/>
        </a:p>
      </dsp:txBody>
      <dsp:txXfrm>
        <a:off x="6077030" y="1070645"/>
        <a:ext cx="645651" cy="951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0.64943</cdr:x>
      <cdr:y>0.44577</cdr:y>
    </cdr:from>
    <cdr:to>
      <cdr:x>0.74705</cdr:x>
      <cdr:y>0.51952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04F6F3D-0CF9-40EE-8B39-BB5FFF82A3FA}"/>
            </a:ext>
          </a:extLst>
        </cdr:cNvPr>
        <cdr:cNvSpPr txBox="1"/>
      </cdr:nvSpPr>
      <cdr:spPr>
        <a:xfrm xmlns:a="http://schemas.openxmlformats.org/drawingml/2006/main">
          <a:off x="4749661" y="1870930"/>
          <a:ext cx="713955" cy="309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100" dirty="0"/>
            <a:t>NYHA II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0.65291</cdr:x>
      <cdr:y>0.2197</cdr:y>
    </cdr:from>
    <cdr:to>
      <cdr:x>0.7805</cdr:x>
      <cdr:y>0.29344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9B0A85B3-6762-4583-8195-4AF1FF72770A}"/>
            </a:ext>
          </a:extLst>
        </cdr:cNvPr>
        <cdr:cNvSpPr txBox="1"/>
      </cdr:nvSpPr>
      <cdr:spPr>
        <a:xfrm xmlns:a="http://schemas.openxmlformats.org/drawingml/2006/main">
          <a:off x="4775104" y="922089"/>
          <a:ext cx="933143" cy="309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100" dirty="0">
              <a:solidFill>
                <a:schemeClr val="bg1"/>
              </a:solidFill>
            </a:rPr>
            <a:t>NYHA III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E5650-F0F8-4F0A-B0B9-3B1567F7DEA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A076F-7A17-44A8-B697-C2D9F65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7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86B2E-725D-48E7-975A-AA0935F4118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28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902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8E8A-C9DE-4D00-8801-65AF13270B65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52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874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988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3339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6671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3C3C3C"/>
                </a:solidFill>
              </a:rPr>
              <a:t>Abkürzungen: VSD, </a:t>
            </a:r>
            <a:r>
              <a:rPr lang="de-DE" dirty="0" err="1">
                <a:solidFill>
                  <a:srgbClr val="3C3C3C"/>
                </a:solidFill>
              </a:rPr>
              <a:t>Ventrikelseptumdefekt</a:t>
            </a:r>
            <a:r>
              <a:rPr lang="de-DE" dirty="0">
                <a:solidFill>
                  <a:srgbClr val="3C3C3C"/>
                </a:solidFill>
              </a:rPr>
              <a:t>; ASD II, </a:t>
            </a:r>
            <a:r>
              <a:rPr lang="de-DE" dirty="0" err="1">
                <a:solidFill>
                  <a:srgbClr val="3C3C3C"/>
                </a:solidFill>
              </a:rPr>
              <a:t>Vorhofseptumdefekt</a:t>
            </a:r>
            <a:r>
              <a:rPr lang="de-DE" dirty="0">
                <a:solidFill>
                  <a:srgbClr val="3C3C3C"/>
                </a:solidFill>
              </a:rPr>
              <a:t>, </a:t>
            </a:r>
            <a:r>
              <a:rPr lang="de-DE" dirty="0" err="1">
                <a:solidFill>
                  <a:srgbClr val="3C3C3C"/>
                </a:solidFill>
              </a:rPr>
              <a:t>Sekundum</a:t>
            </a:r>
            <a:r>
              <a:rPr lang="de-DE" dirty="0">
                <a:solidFill>
                  <a:srgbClr val="3C3C3C"/>
                </a:solidFill>
              </a:rPr>
              <a:t> Typ; PS, </a:t>
            </a:r>
            <a:r>
              <a:rPr lang="de-DE" dirty="0" err="1">
                <a:solidFill>
                  <a:srgbClr val="3C3C3C"/>
                </a:solidFill>
              </a:rPr>
              <a:t>valvuläre</a:t>
            </a:r>
            <a:endParaRPr lang="de-DE" dirty="0">
              <a:solidFill>
                <a:srgbClr val="3C3C3C"/>
              </a:solidFill>
            </a:endParaRPr>
          </a:p>
          <a:p>
            <a:r>
              <a:rPr lang="de-DE" dirty="0" err="1">
                <a:solidFill>
                  <a:srgbClr val="3C3C3C"/>
                </a:solidFill>
              </a:rPr>
              <a:t>Pulmonalstenose</a:t>
            </a:r>
            <a:r>
              <a:rPr lang="de-DE" dirty="0">
                <a:solidFill>
                  <a:srgbClr val="3C3C3C"/>
                </a:solidFill>
              </a:rPr>
              <a:t>; PDA , persistierender Ductus </a:t>
            </a:r>
            <a:r>
              <a:rPr lang="de-DE" dirty="0" err="1">
                <a:solidFill>
                  <a:srgbClr val="3C3C3C"/>
                </a:solidFill>
              </a:rPr>
              <a:t>arteriosus</a:t>
            </a:r>
            <a:r>
              <a:rPr lang="de-DE" dirty="0">
                <a:solidFill>
                  <a:srgbClr val="3C3C3C"/>
                </a:solidFill>
              </a:rPr>
              <a:t>; </a:t>
            </a:r>
            <a:r>
              <a:rPr lang="de-DE" dirty="0" err="1">
                <a:solidFill>
                  <a:srgbClr val="3C3C3C"/>
                </a:solidFill>
              </a:rPr>
              <a:t>CoA</a:t>
            </a:r>
            <a:r>
              <a:rPr lang="de-DE" dirty="0">
                <a:solidFill>
                  <a:srgbClr val="3C3C3C"/>
                </a:solidFill>
              </a:rPr>
              <a:t>, </a:t>
            </a:r>
            <a:r>
              <a:rPr lang="de-DE" dirty="0" err="1">
                <a:solidFill>
                  <a:srgbClr val="3C3C3C"/>
                </a:solidFill>
              </a:rPr>
              <a:t>Aortenisthmusstenose</a:t>
            </a:r>
            <a:r>
              <a:rPr lang="de-DE" dirty="0">
                <a:solidFill>
                  <a:srgbClr val="3C3C3C"/>
                </a:solidFill>
              </a:rPr>
              <a:t>; UVH, univentrikuläres</a:t>
            </a:r>
          </a:p>
          <a:p>
            <a:r>
              <a:rPr lang="de-DE" dirty="0">
                <a:solidFill>
                  <a:srgbClr val="3C3C3C"/>
                </a:solidFill>
              </a:rPr>
              <a:t>Herz; HLHS, hypoplastisches Linksherzsyndrom; AVSD, </a:t>
            </a:r>
            <a:r>
              <a:rPr lang="de-DE" dirty="0" err="1">
                <a:solidFill>
                  <a:srgbClr val="3C3C3C"/>
                </a:solidFill>
              </a:rPr>
              <a:t>Atrioventrikulärer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Septumdefekt</a:t>
            </a:r>
            <a:r>
              <a:rPr lang="de-DE" dirty="0">
                <a:solidFill>
                  <a:srgbClr val="3C3C3C"/>
                </a:solidFill>
              </a:rPr>
              <a:t>; </a:t>
            </a:r>
            <a:r>
              <a:rPr lang="de-DE" dirty="0" err="1">
                <a:solidFill>
                  <a:srgbClr val="3C3C3C"/>
                </a:solidFill>
              </a:rPr>
              <a:t>ToF</a:t>
            </a:r>
            <a:r>
              <a:rPr lang="de-DE" dirty="0">
                <a:solidFill>
                  <a:srgbClr val="3C3C3C"/>
                </a:solidFill>
              </a:rPr>
              <a:t>, </a:t>
            </a:r>
            <a:r>
              <a:rPr lang="de-DE" dirty="0" err="1">
                <a:solidFill>
                  <a:srgbClr val="3C3C3C"/>
                </a:solidFill>
              </a:rPr>
              <a:t>Fallot'sche</a:t>
            </a:r>
            <a:endParaRPr lang="de-DE" dirty="0">
              <a:solidFill>
                <a:srgbClr val="3C3C3C"/>
              </a:solidFill>
            </a:endParaRPr>
          </a:p>
          <a:p>
            <a:r>
              <a:rPr lang="de-DE" dirty="0">
                <a:solidFill>
                  <a:srgbClr val="3C3C3C"/>
                </a:solidFill>
              </a:rPr>
              <a:t>Tetralogie; AS, </a:t>
            </a:r>
            <a:r>
              <a:rPr lang="de-DE" dirty="0" err="1">
                <a:solidFill>
                  <a:srgbClr val="3C3C3C"/>
                </a:solidFill>
              </a:rPr>
              <a:t>valvuläre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Aortenstenose</a:t>
            </a:r>
            <a:r>
              <a:rPr lang="de-DE" dirty="0">
                <a:solidFill>
                  <a:srgbClr val="3C3C3C"/>
                </a:solidFill>
              </a:rPr>
              <a:t>; D-TGA, komplette Transposition der großen Arterien; DORV, Double</a:t>
            </a:r>
          </a:p>
          <a:p>
            <a:r>
              <a:rPr lang="de-DE" dirty="0">
                <a:solidFill>
                  <a:srgbClr val="3C3C3C"/>
                </a:solidFill>
              </a:rPr>
              <a:t>Outlet </a:t>
            </a:r>
            <a:r>
              <a:rPr lang="de-DE" dirty="0" err="1">
                <a:solidFill>
                  <a:srgbClr val="3C3C3C"/>
                </a:solidFill>
              </a:rPr>
              <a:t>Right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Ventricle</a:t>
            </a:r>
            <a:r>
              <a:rPr lang="de-DE" dirty="0">
                <a:solidFill>
                  <a:srgbClr val="3C3C3C"/>
                </a:solidFill>
              </a:rPr>
              <a:t> ; PA/VSD, </a:t>
            </a:r>
            <a:r>
              <a:rPr lang="de-DE" dirty="0" err="1">
                <a:solidFill>
                  <a:srgbClr val="3C3C3C"/>
                </a:solidFill>
              </a:rPr>
              <a:t>Pulmonalatresie</a:t>
            </a:r>
            <a:r>
              <a:rPr lang="de-DE" dirty="0">
                <a:solidFill>
                  <a:srgbClr val="3C3C3C"/>
                </a:solidFill>
              </a:rPr>
              <a:t> mit </a:t>
            </a:r>
            <a:r>
              <a:rPr lang="de-DE" dirty="0" err="1">
                <a:solidFill>
                  <a:srgbClr val="3C3C3C"/>
                </a:solidFill>
              </a:rPr>
              <a:t>Ventrikelseptumdefekt</a:t>
            </a:r>
            <a:r>
              <a:rPr lang="de-DE" dirty="0">
                <a:solidFill>
                  <a:srgbClr val="3C3C3C"/>
                </a:solidFill>
              </a:rPr>
              <a:t>; TAPVC, totale</a:t>
            </a:r>
          </a:p>
          <a:p>
            <a:r>
              <a:rPr lang="de-DE" dirty="0">
                <a:solidFill>
                  <a:srgbClr val="3C3C3C"/>
                </a:solidFill>
              </a:rPr>
              <a:t>Lungenvenenfehlmündung; TAC, </a:t>
            </a:r>
            <a:r>
              <a:rPr lang="de-DE" dirty="0" err="1">
                <a:solidFill>
                  <a:srgbClr val="3C3C3C"/>
                </a:solidFill>
              </a:rPr>
              <a:t>Truncus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arteriosus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communis</a:t>
            </a:r>
            <a:r>
              <a:rPr lang="de-DE" dirty="0">
                <a:solidFill>
                  <a:srgbClr val="3C3C3C"/>
                </a:solidFill>
              </a:rPr>
              <a:t>; PAPVR, partielle Lungenvenenfehlmündung; LTGA,</a:t>
            </a:r>
          </a:p>
          <a:p>
            <a:r>
              <a:rPr lang="de-DE" dirty="0">
                <a:solidFill>
                  <a:srgbClr val="3C3C3C"/>
                </a:solidFill>
              </a:rPr>
              <a:t>angeboren-korrigierte Transposition der großen Arterien; IAA, unterbrochener Aortenbogen; PA/IVS,</a:t>
            </a:r>
          </a:p>
          <a:p>
            <a:r>
              <a:rPr lang="de-DE" dirty="0" err="1">
                <a:solidFill>
                  <a:srgbClr val="3C3C3C"/>
                </a:solidFill>
              </a:rPr>
              <a:t>Pulmonalklappenatresie</a:t>
            </a:r>
            <a:r>
              <a:rPr lang="de-DE" dirty="0">
                <a:solidFill>
                  <a:srgbClr val="3C3C3C"/>
                </a:solidFill>
              </a:rPr>
              <a:t> mit intaktem </a:t>
            </a:r>
            <a:r>
              <a:rPr lang="de-DE" dirty="0" err="1">
                <a:solidFill>
                  <a:srgbClr val="3C3C3C"/>
                </a:solidFill>
              </a:rPr>
              <a:t>Ventrikelseptum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C8E8A-C9DE-4D00-8801-65AF13270B6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4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3C3C3C"/>
                </a:solidFill>
              </a:rPr>
              <a:t>Abkürzungen: VSD, </a:t>
            </a:r>
            <a:r>
              <a:rPr lang="de-DE" dirty="0" err="1">
                <a:solidFill>
                  <a:srgbClr val="3C3C3C"/>
                </a:solidFill>
              </a:rPr>
              <a:t>Ventrikelseptumdefekt</a:t>
            </a:r>
            <a:r>
              <a:rPr lang="de-DE" dirty="0">
                <a:solidFill>
                  <a:srgbClr val="3C3C3C"/>
                </a:solidFill>
              </a:rPr>
              <a:t>; ASD II, </a:t>
            </a:r>
            <a:r>
              <a:rPr lang="de-DE" dirty="0" err="1">
                <a:solidFill>
                  <a:srgbClr val="3C3C3C"/>
                </a:solidFill>
              </a:rPr>
              <a:t>Vorhofseptumdefekt</a:t>
            </a:r>
            <a:r>
              <a:rPr lang="de-DE" dirty="0">
                <a:solidFill>
                  <a:srgbClr val="3C3C3C"/>
                </a:solidFill>
              </a:rPr>
              <a:t>, </a:t>
            </a:r>
            <a:r>
              <a:rPr lang="de-DE" dirty="0" err="1">
                <a:solidFill>
                  <a:srgbClr val="3C3C3C"/>
                </a:solidFill>
              </a:rPr>
              <a:t>Sekundum</a:t>
            </a:r>
            <a:r>
              <a:rPr lang="de-DE" dirty="0">
                <a:solidFill>
                  <a:srgbClr val="3C3C3C"/>
                </a:solidFill>
              </a:rPr>
              <a:t> Typ; PS, </a:t>
            </a:r>
            <a:r>
              <a:rPr lang="de-DE" dirty="0" err="1">
                <a:solidFill>
                  <a:srgbClr val="3C3C3C"/>
                </a:solidFill>
              </a:rPr>
              <a:t>valvuläre</a:t>
            </a:r>
            <a:endParaRPr lang="de-DE" dirty="0">
              <a:solidFill>
                <a:srgbClr val="3C3C3C"/>
              </a:solidFill>
            </a:endParaRPr>
          </a:p>
          <a:p>
            <a:r>
              <a:rPr lang="de-DE" dirty="0" err="1">
                <a:solidFill>
                  <a:srgbClr val="3C3C3C"/>
                </a:solidFill>
              </a:rPr>
              <a:t>Pulmonalstenose</a:t>
            </a:r>
            <a:r>
              <a:rPr lang="de-DE" dirty="0">
                <a:solidFill>
                  <a:srgbClr val="3C3C3C"/>
                </a:solidFill>
              </a:rPr>
              <a:t>; PDA , persistierender Ductus </a:t>
            </a:r>
            <a:r>
              <a:rPr lang="de-DE" dirty="0" err="1">
                <a:solidFill>
                  <a:srgbClr val="3C3C3C"/>
                </a:solidFill>
              </a:rPr>
              <a:t>arteriosus</a:t>
            </a:r>
            <a:r>
              <a:rPr lang="de-DE" dirty="0">
                <a:solidFill>
                  <a:srgbClr val="3C3C3C"/>
                </a:solidFill>
              </a:rPr>
              <a:t>; </a:t>
            </a:r>
            <a:r>
              <a:rPr lang="de-DE" dirty="0" err="1">
                <a:solidFill>
                  <a:srgbClr val="3C3C3C"/>
                </a:solidFill>
              </a:rPr>
              <a:t>CoA</a:t>
            </a:r>
            <a:r>
              <a:rPr lang="de-DE" dirty="0">
                <a:solidFill>
                  <a:srgbClr val="3C3C3C"/>
                </a:solidFill>
              </a:rPr>
              <a:t>, </a:t>
            </a:r>
            <a:r>
              <a:rPr lang="de-DE" dirty="0" err="1">
                <a:solidFill>
                  <a:srgbClr val="3C3C3C"/>
                </a:solidFill>
              </a:rPr>
              <a:t>Aortenisthmusstenose</a:t>
            </a:r>
            <a:r>
              <a:rPr lang="de-DE" dirty="0">
                <a:solidFill>
                  <a:srgbClr val="3C3C3C"/>
                </a:solidFill>
              </a:rPr>
              <a:t>; UVH, univentrikuläres</a:t>
            </a:r>
          </a:p>
          <a:p>
            <a:r>
              <a:rPr lang="de-DE" dirty="0">
                <a:solidFill>
                  <a:srgbClr val="3C3C3C"/>
                </a:solidFill>
              </a:rPr>
              <a:t>Herz; HLHS, hypoplastisches Linksherzsyndrom; AVSD, </a:t>
            </a:r>
            <a:r>
              <a:rPr lang="de-DE" dirty="0" err="1">
                <a:solidFill>
                  <a:srgbClr val="3C3C3C"/>
                </a:solidFill>
              </a:rPr>
              <a:t>Atrioventrikulärer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Septumdefekt</a:t>
            </a:r>
            <a:r>
              <a:rPr lang="de-DE" dirty="0">
                <a:solidFill>
                  <a:srgbClr val="3C3C3C"/>
                </a:solidFill>
              </a:rPr>
              <a:t>; </a:t>
            </a:r>
            <a:r>
              <a:rPr lang="de-DE" dirty="0" err="1">
                <a:solidFill>
                  <a:srgbClr val="3C3C3C"/>
                </a:solidFill>
              </a:rPr>
              <a:t>ToF</a:t>
            </a:r>
            <a:r>
              <a:rPr lang="de-DE" dirty="0">
                <a:solidFill>
                  <a:srgbClr val="3C3C3C"/>
                </a:solidFill>
              </a:rPr>
              <a:t>, </a:t>
            </a:r>
            <a:r>
              <a:rPr lang="de-DE" dirty="0" err="1">
                <a:solidFill>
                  <a:srgbClr val="3C3C3C"/>
                </a:solidFill>
              </a:rPr>
              <a:t>Fallot'sche</a:t>
            </a:r>
            <a:endParaRPr lang="de-DE" dirty="0">
              <a:solidFill>
                <a:srgbClr val="3C3C3C"/>
              </a:solidFill>
            </a:endParaRPr>
          </a:p>
          <a:p>
            <a:r>
              <a:rPr lang="de-DE" dirty="0">
                <a:solidFill>
                  <a:srgbClr val="3C3C3C"/>
                </a:solidFill>
              </a:rPr>
              <a:t>Tetralogie; AS, </a:t>
            </a:r>
            <a:r>
              <a:rPr lang="de-DE" dirty="0" err="1">
                <a:solidFill>
                  <a:srgbClr val="3C3C3C"/>
                </a:solidFill>
              </a:rPr>
              <a:t>valvuläre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Aortenstenose</a:t>
            </a:r>
            <a:r>
              <a:rPr lang="de-DE" dirty="0">
                <a:solidFill>
                  <a:srgbClr val="3C3C3C"/>
                </a:solidFill>
              </a:rPr>
              <a:t>; D-TGA, komplette Transposition der großen Arterien; DORV, Double</a:t>
            </a:r>
          </a:p>
          <a:p>
            <a:r>
              <a:rPr lang="de-DE" dirty="0">
                <a:solidFill>
                  <a:srgbClr val="3C3C3C"/>
                </a:solidFill>
              </a:rPr>
              <a:t>Outlet </a:t>
            </a:r>
            <a:r>
              <a:rPr lang="de-DE" dirty="0" err="1">
                <a:solidFill>
                  <a:srgbClr val="3C3C3C"/>
                </a:solidFill>
              </a:rPr>
              <a:t>Right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Ventricle</a:t>
            </a:r>
            <a:r>
              <a:rPr lang="de-DE" dirty="0">
                <a:solidFill>
                  <a:srgbClr val="3C3C3C"/>
                </a:solidFill>
              </a:rPr>
              <a:t> ; PA/VSD, </a:t>
            </a:r>
            <a:r>
              <a:rPr lang="de-DE" dirty="0" err="1">
                <a:solidFill>
                  <a:srgbClr val="3C3C3C"/>
                </a:solidFill>
              </a:rPr>
              <a:t>Pulmonalatresie</a:t>
            </a:r>
            <a:r>
              <a:rPr lang="de-DE" dirty="0">
                <a:solidFill>
                  <a:srgbClr val="3C3C3C"/>
                </a:solidFill>
              </a:rPr>
              <a:t> mit </a:t>
            </a:r>
            <a:r>
              <a:rPr lang="de-DE" dirty="0" err="1">
                <a:solidFill>
                  <a:srgbClr val="3C3C3C"/>
                </a:solidFill>
              </a:rPr>
              <a:t>Ventrikelseptumdefekt</a:t>
            </a:r>
            <a:r>
              <a:rPr lang="de-DE" dirty="0">
                <a:solidFill>
                  <a:srgbClr val="3C3C3C"/>
                </a:solidFill>
              </a:rPr>
              <a:t>; TAPVC, totale</a:t>
            </a:r>
          </a:p>
          <a:p>
            <a:r>
              <a:rPr lang="de-DE" dirty="0">
                <a:solidFill>
                  <a:srgbClr val="3C3C3C"/>
                </a:solidFill>
              </a:rPr>
              <a:t>Lungenvenenfehlmündung; TAC, </a:t>
            </a:r>
            <a:r>
              <a:rPr lang="de-DE" dirty="0" err="1">
                <a:solidFill>
                  <a:srgbClr val="3C3C3C"/>
                </a:solidFill>
              </a:rPr>
              <a:t>Truncus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arteriosus</a:t>
            </a:r>
            <a:r>
              <a:rPr lang="de-DE" dirty="0">
                <a:solidFill>
                  <a:srgbClr val="3C3C3C"/>
                </a:solidFill>
              </a:rPr>
              <a:t> </a:t>
            </a:r>
            <a:r>
              <a:rPr lang="de-DE" dirty="0" err="1">
                <a:solidFill>
                  <a:srgbClr val="3C3C3C"/>
                </a:solidFill>
              </a:rPr>
              <a:t>communis</a:t>
            </a:r>
            <a:r>
              <a:rPr lang="de-DE" dirty="0">
                <a:solidFill>
                  <a:srgbClr val="3C3C3C"/>
                </a:solidFill>
              </a:rPr>
              <a:t>; PAPVR, partielle Lungenvenenfehlmündung; LTGA,</a:t>
            </a:r>
          </a:p>
          <a:p>
            <a:r>
              <a:rPr lang="de-DE" dirty="0">
                <a:solidFill>
                  <a:srgbClr val="3C3C3C"/>
                </a:solidFill>
              </a:rPr>
              <a:t>angeboren-korrigierte Transposition der großen Arterien; IAA, unterbrochener Aortenbogen; PA/IVS,</a:t>
            </a:r>
          </a:p>
          <a:p>
            <a:r>
              <a:rPr lang="de-DE" dirty="0" err="1">
                <a:solidFill>
                  <a:srgbClr val="3C3C3C"/>
                </a:solidFill>
              </a:rPr>
              <a:t>Pulmonalklappenatresie</a:t>
            </a:r>
            <a:r>
              <a:rPr lang="de-DE" dirty="0">
                <a:solidFill>
                  <a:srgbClr val="3C3C3C"/>
                </a:solidFill>
              </a:rPr>
              <a:t> mit intaktem </a:t>
            </a:r>
            <a:r>
              <a:rPr lang="de-DE" dirty="0" err="1">
                <a:solidFill>
                  <a:srgbClr val="3C3C3C"/>
                </a:solidFill>
              </a:rPr>
              <a:t>Ventrikelseptum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8E8A-C9DE-4D00-8801-65AF13270B6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344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8E8A-C9DE-4D00-8801-65AF13270B6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52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167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182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DBBA88D-E751-4EC3-B482-794F75BB7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7346FAB-82AC-4E41-9A0F-A2A8BF4B5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37BFA31-9F76-41D4-AC48-DE1723A8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74C7955-22D2-4CA8-BE22-A3803F5C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7C2386F-BA6D-41A8-858A-BB002C90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4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C26248F-C3A2-4AA3-8917-47D4EC83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5955CBFD-46B8-4A06-BD5C-638920CC6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46475FF-2D72-475E-94BB-11E1B8EB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FB7A03B-1BE0-46E6-AC1C-77F073E2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5456CC0-6F34-4F06-8F4E-90769E81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7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93C4D287-562E-49D9-A86C-975E819A0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DC3C2F0-0EF4-4777-BA41-04B329E6C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623C7F-F9FB-4C76-A344-871119AE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5FC3EDE-89A2-439C-822D-BE58D47F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913433F-964C-4C4F-8E6D-BEEA0D47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0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99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08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00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35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4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22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4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98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2AE432-7042-4BB1-919B-5AD1B72B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B8B9411-527D-4FEF-B4FF-D7F89389F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9C58DF3-95D6-4AEB-ADE3-4BDB1D1C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F34D802-3DD9-486A-AEEC-AACA1FA2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E884565-083A-4DD3-BE75-B0BB1264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01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37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29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9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2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2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6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4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733C69-56B1-445C-B141-C9714764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713C8A7-E586-43F8-8301-091EE8E97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73178E6-1B71-4CF8-8162-331C3D48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22E3A55-5972-485C-8F52-040BDC32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2482538-F410-4B49-87C6-8C1D89F8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5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0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2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3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2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9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0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4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0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1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043B6D-F696-4FC6-BEA8-2AAAFD6B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87B440B-92EF-4452-B2CC-C6020030E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A5FFC35-651B-4B3D-8357-9F9838665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2FA7ECB-45A9-4D85-A1DB-DE0EBEB6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5426C03-C4BB-4C97-8775-13EFA3F8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E7F85A99-DC84-4CC1-996E-BAA86A6B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7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6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5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9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2E1A8F4-A7DC-42F8-B866-3D6EEB6B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487E7D3-DAE1-4F34-8091-3A85EAE78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93269EB-FE84-4F51-877F-FF8A9CFE6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28381FB-F8A2-406D-8F7B-93FD2C4B3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6EC9EDCF-DC6C-4BBB-9071-2E59EBEAA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11F22E66-5E0E-4D5E-A6B1-8DC7ECFD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D2AF12B4-E94F-4D3C-A7A1-2B08099D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246BE96C-FF55-4BD3-8D4D-339DA2ED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7F3DB5-9F5A-4045-B8B7-E91B41C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B6017CFA-4A66-4D45-9FD8-3E1A76BE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D41AA57-C0B3-4FAF-ABF4-A001FEEA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C5F13FD6-0BCC-4B3B-B325-5A00F1D6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C05D1DF1-3370-46AF-A1B7-74D87FC3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87BC178-2474-4EB6-BF6D-41AEC40A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52D4CFE-B55F-4380-A3D0-CA428562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8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C73E7CA-C919-412F-887A-5A96D360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7C59A9E-3D8C-4577-A541-93C2E4D38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586550CF-6124-4C63-A846-D658B71A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CB6252F-80B5-4D09-BD33-4913223D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C13C552-031E-457C-8739-9E3659C10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4614EE1-17D7-4C84-8509-76A47ACF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7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BB86F16-6D82-4554-AA12-15E4DF79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48E7BB62-3E0F-4B0E-9F1E-DDA159047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8FE4148-CD5D-4641-8C71-45AA6B7F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B1978A5-92DE-4F89-9BF8-EB5DAFEE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38775BF-618C-41DF-A470-71C741B5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4814711-4DE9-432F-8279-FDE0CD98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3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CA17722-25D1-446F-B66E-3D4283D2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3CFE658-07FD-4006-805C-4246E8A02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AE7F2F7-63F4-4E01-80BE-E48ED2AA3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4CA3-25D8-4B2D-A466-E25ECE4E6FA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D32A536-0537-462F-9BFE-CE1A6B6CF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FF62FB8-87D6-4A6E-89FB-C121C30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B6D25-9BC8-400E-A096-153DAC0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6E860-4CC1-481A-AFD1-7FF87DA8BD28}" type="datetimeFigureOut">
              <a:rPr lang="de-DE" smtClean="0"/>
              <a:t>05.03.2019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76D1-64A6-4F88-AFC4-DF110F7CC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19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6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6E860-4CC1-481A-AFD1-7FF87DA8BD2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76D1-64A6-4F88-AFC4-DF110F7CCF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2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file:///C:\ppt\20190305\0700\20190305_hampton_0700_07.25%20Hans%20Figulla\Mayer-004.avi" TargetMode="External"/><Relationship Id="rId1" Type="http://schemas.microsoft.com/office/2007/relationships/media" Target="file:///C:\ppt\20190305\0700\20190305_hampton_0700_07.25%20Hans%20Figulla\Mayer-004.avi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E2871E47-5DB3-2B41-8D2C-D99F0D37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6BF1F-4619-CE4F-BCB2-6E198FC5E861}" type="datetime1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3/5/2019</a:t>
            </a:fld>
            <a:endParaRPr lang="en-GB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xmlns="" id="{A8A409FE-17D6-704E-B52B-A7457E2D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D79D86-3A35-42C5-80B6-D60CEA73C6D8}" type="slidenum">
              <a:rPr lang="de-DE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AC9D812-91C1-49BA-9010-3E2C3EE2276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51760" y="569595"/>
            <a:ext cx="6870700" cy="2554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de-DE" sz="3600" dirty="0"/>
              <a:t>Inter-</a:t>
            </a:r>
            <a:r>
              <a:rPr lang="de-DE" sz="3600" dirty="0" err="1"/>
              <a:t>Atrials</a:t>
            </a:r>
            <a:r>
              <a:rPr lang="de-DE" sz="3600" dirty="0"/>
              <a:t> Shunts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Reduction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LA and RA Hypertension</a:t>
            </a:r>
            <a:br>
              <a:rPr lang="de-DE" sz="3600" dirty="0"/>
            </a:br>
            <a:r>
              <a:rPr lang="de-DE" sz="2000" dirty="0"/>
              <a:t>Washington, March 2019</a:t>
            </a:r>
            <a:endParaRPr lang="en-GB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FB1D6605-A89E-4143-88FF-E214647C8B3D}"/>
              </a:ext>
            </a:extLst>
          </p:cNvPr>
          <p:cNvSpPr/>
          <p:nvPr/>
        </p:nvSpPr>
        <p:spPr>
          <a:xfrm>
            <a:off x="2711624" y="2996952"/>
            <a:ext cx="6768752" cy="123110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Hans R. Figulla, MD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Professor of Medicine (Emeritus)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Friedrich Schiller University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Jena - Germany</a:t>
            </a:r>
          </a:p>
        </p:txBody>
      </p:sp>
    </p:spTree>
    <p:extLst>
      <p:ext uri="{BB962C8B-B14F-4D97-AF65-F5344CB8AC3E}">
        <p14:creationId xmlns:p14="http://schemas.microsoft.com/office/powerpoint/2010/main" val="19669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681C-853E-4EE4-86D2-5E318A9D804C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Mayer-00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2E0F1E8-BB2F-4750-93A6-3D50DAD3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t="7953" r="10801"/>
          <a:stretch/>
        </p:blipFill>
        <p:spPr>
          <a:xfrm>
            <a:off x="1447060" y="275200"/>
            <a:ext cx="9428086" cy="636085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B454C060-D7C0-4F5B-BCB1-F66D619F5800}"/>
              </a:ext>
            </a:extLst>
          </p:cNvPr>
          <p:cNvSpPr/>
          <p:nvPr/>
        </p:nvSpPr>
        <p:spPr>
          <a:xfrm>
            <a:off x="1447060" y="4509854"/>
            <a:ext cx="3062796" cy="2201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681C-853E-4EE4-86D2-5E318A9D804C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2" name="Mayer-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543" b="-1"/>
          <a:stretch/>
        </p:blipFill>
        <p:spPr>
          <a:xfrm>
            <a:off x="219740" y="-83127"/>
            <a:ext cx="11320130" cy="75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325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7C0F4BEE-36A3-4E3F-B182-C8518E67778D}" type="slidenum">
              <a:rPr lang="de-DE" altLang="de-DE" sz="1000">
                <a:solidFill>
                  <a:srgbClr val="009440"/>
                </a:solidFill>
                <a:latin typeface="LMU CompatilFact" pitchFamily="2" charset="0"/>
              </a:rPr>
              <a:pPr/>
              <a:t>13</a:t>
            </a:fld>
            <a:endParaRPr lang="de-DE" altLang="de-DE" sz="1000">
              <a:solidFill>
                <a:srgbClr val="009440"/>
              </a:solidFill>
              <a:latin typeface="LMU CompatilFact" pitchFamily="2" charset="0"/>
            </a:endParaRPr>
          </a:p>
        </p:txBody>
      </p:sp>
      <p:pic>
        <p:nvPicPr>
          <p:cNvPr id="2" name="AFR-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2706" y="125391"/>
            <a:ext cx="6110762" cy="61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1074CE-D6AC-4F89-8F05-5B233589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602F67D2-559B-40A4-B5B6-B2E6533A9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6063"/>
            <a:ext cx="7924800" cy="82073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Occlutech</a:t>
            </a:r>
            <a:r>
              <a:rPr lang="en-US" altLang="en-US" baseline="30000" dirty="0">
                <a:cs typeface="Arial" pitchFamily="34" charset="0"/>
              </a:rPr>
              <a:t>®</a:t>
            </a:r>
            <a:r>
              <a:rPr lang="en-US" sz="2800" dirty="0"/>
              <a:t> AFR Publication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000" i="1" dirty="0"/>
              <a:t>Sivakumar et al, 2017</a:t>
            </a:r>
            <a:endParaRPr lang="en-US" sz="2800" i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267FF106-CC6E-4066-AB34-BFCB9FB9994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605213"/>
            <a:ext cx="8113713" cy="16271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 total of 12 patients aged 28.3</a:t>
            </a:r>
            <a:r>
              <a:rPr lang="en-US" sz="1600" dirty="0"/>
              <a:t>±</a:t>
            </a:r>
            <a:r>
              <a:rPr lang="en-US" sz="1800" dirty="0"/>
              <a:t>8.5 years (15–39 years) were</a:t>
            </a:r>
            <a:r>
              <a:rPr lang="tr-TR" sz="1800" dirty="0"/>
              <a:t> </a:t>
            </a:r>
            <a:r>
              <a:rPr lang="en-US" sz="1800" dirty="0"/>
              <a:t>recruited from August 2016 to April 2017</a:t>
            </a: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size of the fenestration in AFR was 8 mm in three</a:t>
            </a:r>
            <a:r>
              <a:rPr lang="tr-TR" sz="1800" dirty="0"/>
              <a:t> </a:t>
            </a:r>
            <a:r>
              <a:rPr lang="en-US" sz="1800" dirty="0"/>
              <a:t>patients with</a:t>
            </a:r>
            <a:r>
              <a:rPr lang="tr-TR" sz="1800" dirty="0"/>
              <a:t> </a:t>
            </a:r>
            <a:r>
              <a:rPr lang="en-US" sz="1800" dirty="0"/>
              <a:t>markedly elevated right atrial pressures and 10 mm in the</a:t>
            </a:r>
            <a:r>
              <a:rPr lang="tr-TR" sz="1800" dirty="0"/>
              <a:t> </a:t>
            </a:r>
            <a:r>
              <a:rPr lang="en-US" sz="1800" dirty="0"/>
              <a:t>rest.</a:t>
            </a: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AFR device was deployed in a single attempt in all patients</a:t>
            </a: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AB17AF-9E8B-4554-9552-0AA1F047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01090"/>
            <a:ext cx="6553200" cy="791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C5AF72-76F0-40B8-B33E-C905550E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93086"/>
            <a:ext cx="8270176" cy="1054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2566641-E81A-43F7-8A66-703A109A2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180514"/>
            <a:ext cx="4267200" cy="324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3056" y="5977673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CAUTION–Investigational Device. Limited by United States Law to Investigational </a:t>
            </a:r>
            <a:r>
              <a:rPr lang="en-US" sz="900" dirty="0" err="1">
                <a:solidFill>
                  <a:srgbClr val="000000"/>
                </a:solidFill>
              </a:rPr>
              <a:t>Ue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0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1074CE-D6AC-4F89-8F05-5B233589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BD93584-EFDD-4EC0-92C2-6591D0D74E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87513"/>
            <a:ext cx="4584700" cy="4267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100% procedural success</a:t>
            </a:r>
            <a:r>
              <a:rPr lang="tr-TR" sz="1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S</a:t>
            </a:r>
            <a:r>
              <a:rPr lang="en-US" sz="1800" dirty="0" err="1"/>
              <a:t>ignificant</a:t>
            </a:r>
            <a:r>
              <a:rPr lang="en-US" sz="1800" dirty="0"/>
              <a:t> fall in right atrial pressures by 4.08</a:t>
            </a:r>
            <a:r>
              <a:rPr lang="en-US" sz="1600" dirty="0"/>
              <a:t>±</a:t>
            </a:r>
            <a:r>
              <a:rPr lang="en-US" sz="1800" dirty="0"/>
              <a:t>3.2</a:t>
            </a:r>
            <a:r>
              <a:rPr lang="tr-TR" sz="1800" dirty="0"/>
              <a:t> </a:t>
            </a:r>
            <a:r>
              <a:rPr lang="en-US" sz="1800" dirty="0"/>
              <a:t>mmHg (2–13</a:t>
            </a:r>
            <a:r>
              <a:rPr lang="tr-TR" sz="1800" dirty="0"/>
              <a:t> </a:t>
            </a:r>
            <a:r>
              <a:rPr lang="en-US" sz="1800" dirty="0"/>
              <a:t>mmHg) </a:t>
            </a:r>
            <a:r>
              <a:rPr lang="en-US" sz="1800" u="sng" dirty="0"/>
              <a:t>immediately</a:t>
            </a:r>
            <a:r>
              <a:rPr lang="en-US" sz="1800" dirty="0"/>
              <a:t> after the AFR implantation</a:t>
            </a: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All patients had relief of syncope</a:t>
            </a:r>
            <a:r>
              <a:rPr lang="tr-TR" sz="18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600" dirty="0"/>
              <a:t>None of the patients had a recurrence of syncope (from all to none)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Significant improvement at the cardiac index and systemic oxygen transport</a:t>
            </a: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100% device patency at a median follow up of 6 months</a:t>
            </a: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Resulted hypoxia tolerated well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xmlns="" id="{A6306B25-726E-4ED2-9C45-E25EA93517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6063"/>
            <a:ext cx="7924800" cy="82073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Occlutech</a:t>
            </a:r>
            <a:r>
              <a:rPr lang="en-US" altLang="en-US" baseline="30000" dirty="0">
                <a:cs typeface="Arial" pitchFamily="34" charset="0"/>
              </a:rPr>
              <a:t>®</a:t>
            </a:r>
            <a:r>
              <a:rPr lang="en-US" sz="2800" dirty="0"/>
              <a:t> AFR Publication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000" i="1" dirty="0"/>
              <a:t>Sivakumar et al, 2017</a:t>
            </a:r>
            <a:endParaRPr lang="en-US" sz="28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03B8B5B-146C-4991-AD42-A19DFC6D4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923" y="1994101"/>
            <a:ext cx="3586955" cy="2853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9A3357-C87B-4176-AC13-53721E6AC0CE}"/>
              </a:ext>
            </a:extLst>
          </p:cNvPr>
          <p:cNvSpPr/>
          <p:nvPr/>
        </p:nvSpPr>
        <p:spPr>
          <a:xfrm>
            <a:off x="6888088" y="4960261"/>
            <a:ext cx="35283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The</a:t>
            </a:r>
            <a:r>
              <a:rPr lang="tr-TR" sz="11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cardiac index and systemic oxygen</a:t>
            </a:r>
            <a:r>
              <a:rPr lang="tr-TR" sz="11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transport (product of cardiac</a:t>
            </a:r>
            <a:r>
              <a:rPr lang="tr-TR" sz="11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index and aortic</a:t>
            </a:r>
            <a:r>
              <a:rPr lang="tr-TR" sz="11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oxygen content) improved significantly in all</a:t>
            </a:r>
            <a:r>
              <a:rPr lang="tr-TR" sz="11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patients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047FD9-2DCA-4BFB-8B87-F17D6E55ECF3}"/>
              </a:ext>
            </a:extLst>
          </p:cNvPr>
          <p:cNvSpPr/>
          <p:nvPr/>
        </p:nvSpPr>
        <p:spPr>
          <a:xfrm>
            <a:off x="2057401" y="1248977"/>
            <a:ext cx="1075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srgbClr val="009EE0"/>
                </a:solidFill>
              </a:rPr>
              <a:t>Results</a:t>
            </a:r>
            <a:endParaRPr lang="en-US" sz="2400" dirty="0">
              <a:solidFill>
                <a:srgbClr val="009EE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0711" y="5977673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358025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E07A86-4653-4811-92E9-427FC310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</a:t>
            </a:r>
            <a:r>
              <a:rPr lang="en-US" dirty="0" err="1">
                <a:solidFill>
                  <a:srgbClr val="000000"/>
                </a:solidFill>
              </a:rPr>
              <a:t>Occlutech</a:t>
            </a:r>
            <a:r>
              <a:rPr lang="en-US" dirty="0">
                <a:solidFill>
                  <a:srgbClr val="000000"/>
                </a:solidFill>
              </a:rPr>
              <a:t>. CONFIDENTIAL. All rights reserved.</a:t>
            </a:r>
            <a:endParaRPr lang="tr-TR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3A9246-731B-4271-BD9A-9231CBC0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9C3D706F-BAA2-4CE3-849D-C0C102F3460B}"/>
              </a:ext>
            </a:extLst>
          </p:cNvPr>
          <p:cNvSpPr txBox="1">
            <a:spLocks/>
          </p:cNvSpPr>
          <p:nvPr/>
        </p:nvSpPr>
        <p:spPr bwMode="auto">
          <a:xfrm>
            <a:off x="2044149" y="2105737"/>
            <a:ext cx="3735859" cy="310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</a:rPr>
              <a:t>Significant improvement on 6-minute walking distance</a:t>
            </a:r>
            <a:r>
              <a:rPr lang="tr-TR" sz="1800" kern="0" dirty="0">
                <a:solidFill>
                  <a:srgbClr val="000000"/>
                </a:solidFill>
              </a:rPr>
              <a:t> from 377m to 423m</a:t>
            </a:r>
          </a:p>
          <a:p>
            <a:pPr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tr-TR" sz="1800" kern="0" dirty="0">
                <a:solidFill>
                  <a:srgbClr val="000000"/>
                </a:solidFill>
              </a:rPr>
              <a:t>One bedridden ortopneic patient was able to perform 6MWT at 1 mth folow up (from 0m to 180m)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DD5206-A9A6-40FE-A284-FB3766CD2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566" y="1378566"/>
            <a:ext cx="3810000" cy="3792464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xmlns="" id="{C7CFE22C-B066-4F65-A924-42FFA98CAFA2}"/>
              </a:ext>
            </a:extLst>
          </p:cNvPr>
          <p:cNvSpPr txBox="1">
            <a:spLocks/>
          </p:cNvSpPr>
          <p:nvPr/>
        </p:nvSpPr>
        <p:spPr bwMode="auto">
          <a:xfrm>
            <a:off x="2057400" y="246614"/>
            <a:ext cx="7924800" cy="82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EE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kern="0"/>
              <a:t>Occlutech</a:t>
            </a:r>
            <a:r>
              <a:rPr lang="en-US" altLang="en-US" kern="0" baseline="30000">
                <a:cs typeface="Arial" pitchFamily="34" charset="0"/>
              </a:rPr>
              <a:t>®</a:t>
            </a:r>
            <a:r>
              <a:rPr lang="en-US" kern="0"/>
              <a:t> AFR Publication</a:t>
            </a:r>
            <a:r>
              <a:rPr lang="tr-TR" kern="0"/>
              <a:t/>
            </a:r>
            <a:br>
              <a:rPr lang="tr-TR" kern="0"/>
            </a:br>
            <a:r>
              <a:rPr lang="tr-TR" sz="2000" b="0" i="1" kern="0"/>
              <a:t>Sivakumar et al, 2017</a:t>
            </a:r>
            <a:endParaRPr lang="en-US" b="0" i="1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DC0C8E-1A7F-4149-A0CA-79D2AAA86DF8}"/>
              </a:ext>
            </a:extLst>
          </p:cNvPr>
          <p:cNvSpPr/>
          <p:nvPr/>
        </p:nvSpPr>
        <p:spPr>
          <a:xfrm>
            <a:off x="2057401" y="1248977"/>
            <a:ext cx="1075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srgbClr val="009EE0"/>
                </a:solidFill>
              </a:rPr>
              <a:t>Results</a:t>
            </a:r>
            <a:endParaRPr lang="en-US" sz="2400" dirty="0">
              <a:solidFill>
                <a:srgbClr val="009EE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207176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E960D2-6DBD-47DD-AE63-BECAD2638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CF119-1E00-4C21-B4E0-42357BFF6A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7074" y="1239790"/>
            <a:ext cx="5533748" cy="457200"/>
          </a:xfrm>
        </p:spPr>
        <p:txBody>
          <a:bodyPr/>
          <a:lstStyle/>
          <a:p>
            <a:r>
              <a:rPr lang="tr-TR" sz="2000" dirty="0"/>
              <a:t>NYHA Classification before and after AFR </a:t>
            </a:r>
            <a:endParaRPr lang="en-US" sz="20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1137F97B-F918-4099-8C22-8BBA1529C01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63737054"/>
              </p:ext>
            </p:extLst>
          </p:nvPr>
        </p:nvGraphicFramePr>
        <p:xfrm>
          <a:off x="1975384" y="1670354"/>
          <a:ext cx="7313612" cy="419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CF796CF0-0869-4947-8851-FB8E7F19953A}"/>
              </a:ext>
            </a:extLst>
          </p:cNvPr>
          <p:cNvSpPr txBox="1"/>
          <p:nvPr/>
        </p:nvSpPr>
        <p:spPr>
          <a:xfrm>
            <a:off x="5501444" y="3696541"/>
            <a:ext cx="792088" cy="3146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NYHA III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2308C113-B6A8-4288-9ED4-DC4A5D019BF8}"/>
              </a:ext>
            </a:extLst>
          </p:cNvPr>
          <p:cNvSpPr txBox="1"/>
          <p:nvPr/>
        </p:nvSpPr>
        <p:spPr>
          <a:xfrm>
            <a:off x="5501444" y="2615936"/>
            <a:ext cx="792088" cy="3146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FFFFFF"/>
                </a:solidFill>
              </a:rPr>
              <a:t>NYHA IV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xmlns="" id="{85856374-4FAC-4D6D-A5CE-BCDDF189CD73}"/>
              </a:ext>
            </a:extLst>
          </p:cNvPr>
          <p:cNvSpPr txBox="1">
            <a:spLocks/>
          </p:cNvSpPr>
          <p:nvPr/>
        </p:nvSpPr>
        <p:spPr bwMode="auto">
          <a:xfrm>
            <a:off x="2057400" y="246614"/>
            <a:ext cx="7924800" cy="82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EE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EE0"/>
                </a:solidFill>
                <a:latin typeface="Arial" charset="0"/>
                <a:ea typeface="ＭＳ Ｐゴシック" pitchFamily="9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kern="0"/>
              <a:t>Occlutech</a:t>
            </a:r>
            <a:r>
              <a:rPr lang="en-US" altLang="en-US" kern="0" baseline="30000">
                <a:cs typeface="Arial" pitchFamily="34" charset="0"/>
              </a:rPr>
              <a:t>®</a:t>
            </a:r>
            <a:r>
              <a:rPr lang="en-US" kern="0"/>
              <a:t> AFR Publication</a:t>
            </a:r>
            <a:r>
              <a:rPr lang="tr-TR" kern="0"/>
              <a:t/>
            </a:r>
            <a:br>
              <a:rPr lang="tr-TR" kern="0"/>
            </a:br>
            <a:r>
              <a:rPr lang="tr-TR" sz="2000" b="0" i="1" kern="0"/>
              <a:t>Sivakumar et al, 2017</a:t>
            </a:r>
            <a:endParaRPr lang="en-US" b="0" i="1" kern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C8D933A-0E3A-4E09-AB63-16F4D9CCA2F7}"/>
              </a:ext>
            </a:extLst>
          </p:cNvPr>
          <p:cNvSpPr/>
          <p:nvPr/>
        </p:nvSpPr>
        <p:spPr>
          <a:xfrm>
            <a:off x="2057401" y="1248977"/>
            <a:ext cx="1075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srgbClr val="009EE0"/>
                </a:solidFill>
              </a:rPr>
              <a:t>Results</a:t>
            </a:r>
            <a:endParaRPr lang="en-US" sz="2400" dirty="0">
              <a:solidFill>
                <a:srgbClr val="009EE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346006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0CCE7-444D-4BBB-88F4-4757E14E9CDC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580" name="Picture 2" descr="C:\Users\nik\Desktop\RCM-5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0905" y="603501"/>
            <a:ext cx="5287983" cy="547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feld 4"/>
          <p:cNvSpPr txBox="1">
            <a:spLocks noChangeArrowheads="1"/>
          </p:cNvSpPr>
          <p:nvPr/>
        </p:nvSpPr>
        <p:spPr bwMode="auto">
          <a:xfrm>
            <a:off x="1761508" y="301604"/>
            <a:ext cx="4482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interatrial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shunt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2" name="Textfeld 10"/>
          <p:cNvSpPr txBox="1">
            <a:spLocks noChangeArrowheads="1"/>
          </p:cNvSpPr>
          <p:nvPr/>
        </p:nvSpPr>
        <p:spPr bwMode="auto">
          <a:xfrm>
            <a:off x="6403377" y="3177846"/>
            <a:ext cx="32797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Decompression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atrium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94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94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Regression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pulmonary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congestion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94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94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symptoms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94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583" name="Gerade Verbindung mit Pfeil 12"/>
          <p:cNvCxnSpPr>
            <a:cxnSpLocks noChangeShapeType="1"/>
          </p:cNvCxnSpPr>
          <p:nvPr/>
        </p:nvCxnSpPr>
        <p:spPr bwMode="auto">
          <a:xfrm rot="5400000" flipH="1" flipV="1">
            <a:off x="2185183" y="3263118"/>
            <a:ext cx="1989612" cy="1768187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24584" name="Textfeld 10"/>
          <p:cNvSpPr txBox="1">
            <a:spLocks noChangeArrowheads="1"/>
          </p:cNvSpPr>
          <p:nvPr/>
        </p:nvSpPr>
        <p:spPr bwMode="auto">
          <a:xfrm>
            <a:off x="1524001" y="5505450"/>
            <a:ext cx="3324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 to right shunt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workload of the right heart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7"/>
          <a:stretch/>
        </p:blipFill>
        <p:spPr bwMode="auto">
          <a:xfrm>
            <a:off x="2701678" y="703150"/>
            <a:ext cx="7210747" cy="22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4" y="6575252"/>
            <a:ext cx="34194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91544" y="44625"/>
            <a:ext cx="831131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Hemodynamics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HFpEF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shunt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6" b="3706"/>
          <a:stretch/>
        </p:blipFill>
        <p:spPr bwMode="auto">
          <a:xfrm>
            <a:off x="2694681" y="2856207"/>
            <a:ext cx="7212013" cy="374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0662E99-9D40-4D3A-AE00-933C9F9FA26A}"/>
              </a:ext>
            </a:extLst>
          </p:cNvPr>
          <p:cNvSpPr txBox="1"/>
          <p:nvPr/>
        </p:nvSpPr>
        <p:spPr>
          <a:xfrm rot="20782907" flipH="1">
            <a:off x="3455145" y="2913208"/>
            <a:ext cx="657146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 of LR shunt: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 of LA pressure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 of pulmonary congestion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Relieve of shortness of breath under exercise</a:t>
            </a:r>
          </a:p>
        </p:txBody>
      </p:sp>
    </p:spTree>
    <p:extLst>
      <p:ext uri="{BB962C8B-B14F-4D97-AF65-F5344CB8AC3E}">
        <p14:creationId xmlns:p14="http://schemas.microsoft.com/office/powerpoint/2010/main" val="269965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erade Verbindung 24"/>
          <p:cNvCxnSpPr>
            <a:cxnSpLocks/>
          </p:cNvCxnSpPr>
          <p:nvPr/>
        </p:nvCxnSpPr>
        <p:spPr>
          <a:xfrm>
            <a:off x="1524000" y="765175"/>
            <a:ext cx="9144000" cy="0"/>
          </a:xfrm>
          <a:prstGeom prst="line">
            <a:avLst/>
          </a:prstGeom>
          <a:ln w="34925">
            <a:solidFill>
              <a:srgbClr val="005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B16E18AA-BCC0-934C-BCA5-C85C5EC0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EA982-46D4-C146-91A0-0F390C99F8BD}" type="datetime1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3/5/2019</a:t>
            </a:fld>
            <a:endParaRPr lang="de-DE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BA22A5-6FC0-6B43-9F28-74FD766C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8871F-B7EF-47B1-AE70-AF7918F00367}" type="slidenum">
              <a:rPr lang="de-DE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</a:t>
            </a:fld>
            <a:endParaRPr lang="de-DE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35B4EB7B-8BDF-964C-B6EB-FD2617468759}"/>
              </a:ext>
            </a:extLst>
          </p:cNvPr>
          <p:cNvSpPr txBox="1">
            <a:spLocks/>
          </p:cNvSpPr>
          <p:nvPr/>
        </p:nvSpPr>
        <p:spPr>
          <a:xfrm>
            <a:off x="2351584" y="1801285"/>
            <a:ext cx="7630616" cy="19877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5A9C"/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95"/>
              </a:buClr>
              <a:buSzPct val="80000"/>
              <a:buFont typeface="Wingdings" pitchFamily="2" charset="2"/>
              <a:defRPr b="1">
                <a:solidFill>
                  <a:srgbClr val="0069A3"/>
                </a:solidFill>
                <a:latin typeface="+mn-lt"/>
                <a:ea typeface="+mn-ea"/>
                <a:cs typeface="+mn-cs"/>
              </a:defRPr>
            </a:lvl1pPr>
            <a:lvl2pPr marL="190500" indent="266700" algn="l" rtl="0" eaLnBrk="0" fontAlgn="base" hangingPunct="0">
              <a:spcBef>
                <a:spcPct val="2000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381000" indent="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95"/>
              </a:buClr>
              <a:buSzPct val="80000"/>
              <a:buFont typeface="Wingdings" pitchFamily="2" charset="2"/>
              <a:defRPr sz="1700">
                <a:solidFill>
                  <a:schemeClr val="tx1"/>
                </a:solidFill>
                <a:latin typeface="+mn-lt"/>
                <a:ea typeface="+mn-ea"/>
              </a:defRPr>
            </a:lvl3pPr>
            <a:lvl4pPr marL="571500" indent="800100" algn="l" rtl="0" eaLnBrk="0" fontAlgn="base" hangingPunct="0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762000" indent="1066800" algn="l" rtl="0" eaLnBrk="0" fontAlgn="base" hangingPunct="0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  <a:ea typeface="+mn-ea"/>
              </a:defRPr>
            </a:lvl5pPr>
            <a:lvl6pPr marL="1219200" algn="l" rtl="0" fontAlgn="base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676400" algn="l" rtl="0" fontAlgn="base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2133600" algn="l" rtl="0" fontAlgn="base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2590800" algn="l" rtl="0" fontAlgn="base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2400" kern="0" dirty="0">
                <a:latin typeface="Calibri" panose="020F0502020204030204"/>
              </a:rPr>
              <a:t>Disclosures Statement of Financial Interest</a:t>
            </a:r>
          </a:p>
          <a:p>
            <a:pPr marL="1949450" indent="-339725"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latin typeface="Calibri" panose="020F0502020204030204"/>
              </a:rPr>
              <a:t>Cofounder/shares of JenaValve</a:t>
            </a:r>
          </a:p>
          <a:p>
            <a:pPr marL="1949450" indent="-339725"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latin typeface="Calibri" panose="020F0502020204030204"/>
              </a:rPr>
              <a:t>Cofounder/shares of </a:t>
            </a:r>
            <a:r>
              <a:rPr lang="en-US" sz="2000" b="0" kern="0" dirty="0" err="1">
                <a:latin typeface="Calibri" panose="020F0502020204030204"/>
              </a:rPr>
              <a:t>Occlutech</a:t>
            </a:r>
            <a:endParaRPr lang="en-US" sz="2000" b="0" kern="0" dirty="0">
              <a:latin typeface="Calibri" panose="020F0502020204030204"/>
            </a:endParaRPr>
          </a:p>
          <a:p>
            <a:pPr marL="1949450" indent="-339725"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latin typeface="Calibri" panose="020F0502020204030204"/>
              </a:rPr>
              <a:t>Cofounder/shares of DEVIEmed</a:t>
            </a:r>
          </a:p>
          <a:p>
            <a:pPr marL="1949450" indent="-339725"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latin typeface="Calibri" panose="020F0502020204030204"/>
              </a:rPr>
              <a:t>Consultant </a:t>
            </a:r>
            <a:r>
              <a:rPr lang="en-US" sz="2000" b="0" kern="0" dirty="0" err="1">
                <a:latin typeface="Calibri" panose="020F0502020204030204"/>
              </a:rPr>
              <a:t>Translumina</a:t>
            </a:r>
            <a:r>
              <a:rPr lang="en-US" sz="2000" b="0" kern="0" dirty="0">
                <a:latin typeface="Calibri" panose="020F0502020204030204"/>
              </a:rPr>
              <a:t>/P&amp;F </a:t>
            </a:r>
          </a:p>
        </p:txBody>
      </p:sp>
    </p:spTree>
    <p:extLst>
      <p:ext uri="{BB962C8B-B14F-4D97-AF65-F5344CB8AC3E}">
        <p14:creationId xmlns:p14="http://schemas.microsoft.com/office/powerpoint/2010/main" val="338412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74B551E-6118-45E8-8B87-A1DA0AE0C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80" y="469716"/>
            <a:ext cx="4617240" cy="60794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A52B58F-4F2A-42AC-BD02-9701153B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813" y="1828800"/>
            <a:ext cx="5669894" cy="4645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xmlns="" id="{DA812C37-2F88-4403-9FA3-83A9C30FFCEB}"/>
              </a:ext>
            </a:extLst>
          </p:cNvPr>
          <p:cNvCxnSpPr/>
          <p:nvPr/>
        </p:nvCxnSpPr>
        <p:spPr>
          <a:xfrm flipV="1">
            <a:off x="1944547" y="4294208"/>
            <a:ext cx="1203767" cy="1122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xmlns="" id="{4A4F14EF-3EB4-4E13-A0BC-24E0F0DC13E3}"/>
              </a:ext>
            </a:extLst>
          </p:cNvPr>
          <p:cNvCxnSpPr>
            <a:cxnSpLocks/>
          </p:cNvCxnSpPr>
          <p:nvPr/>
        </p:nvCxnSpPr>
        <p:spPr>
          <a:xfrm flipH="1" flipV="1">
            <a:off x="7384656" y="4247913"/>
            <a:ext cx="3127101" cy="4417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9EE7F5EB-2FD1-4121-95EA-A63352CC300C}"/>
              </a:ext>
            </a:extLst>
          </p:cNvPr>
          <p:cNvSpPr txBox="1"/>
          <p:nvPr/>
        </p:nvSpPr>
        <p:spPr>
          <a:xfrm flipH="1">
            <a:off x="7401017" y="6470295"/>
            <a:ext cx="356886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Maeder</a:t>
            </a:r>
            <a:r>
              <a:rPr lang="en-US" dirty="0"/>
              <a:t> MT et al, </a:t>
            </a:r>
            <a:r>
              <a:rPr lang="en-US" dirty="0" err="1"/>
              <a:t>J.Card</a:t>
            </a:r>
            <a:r>
              <a:rPr lang="en-US" dirty="0"/>
              <a:t>. Fail, 2012</a:t>
            </a: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xmlns="" id="{1D5A4B23-E497-4B9B-9DAC-1820304B96BC}"/>
              </a:ext>
            </a:extLst>
          </p:cNvPr>
          <p:cNvSpPr/>
          <p:nvPr/>
        </p:nvSpPr>
        <p:spPr>
          <a:xfrm>
            <a:off x="3136739" y="3750197"/>
            <a:ext cx="45719" cy="324092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72B8F88C-3171-41E5-B89B-9C2508FB2571}"/>
              </a:ext>
            </a:extLst>
          </p:cNvPr>
          <p:cNvSpPr txBox="1"/>
          <p:nvPr/>
        </p:nvSpPr>
        <p:spPr>
          <a:xfrm flipH="1">
            <a:off x="6286423" y="523783"/>
            <a:ext cx="4934951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Steep PCWP induces less VO2max:</a:t>
            </a:r>
          </a:p>
          <a:p>
            <a:r>
              <a:rPr lang="en-US" sz="2400" dirty="0"/>
              <a:t>PCWP reduction more VO2max?	</a:t>
            </a:r>
          </a:p>
        </p:txBody>
      </p:sp>
    </p:spTree>
    <p:extLst>
      <p:ext uri="{BB962C8B-B14F-4D97-AF65-F5344CB8AC3E}">
        <p14:creationId xmlns:p14="http://schemas.microsoft.com/office/powerpoint/2010/main" val="141587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84"/>
          <a:stretch/>
        </p:blipFill>
        <p:spPr bwMode="auto">
          <a:xfrm>
            <a:off x="2433867" y="908721"/>
            <a:ext cx="7303543" cy="292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77388" y="188640"/>
            <a:ext cx="670298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Hemodynamic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depending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shunt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diameter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4" y="6575252"/>
            <a:ext cx="34194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4727848" y="1988840"/>
            <a:ext cx="3168352" cy="1440160"/>
            <a:chOff x="3203848" y="1988840"/>
            <a:chExt cx="3168352" cy="1440160"/>
          </a:xfrm>
        </p:grpSpPr>
        <p:cxnSp>
          <p:nvCxnSpPr>
            <p:cNvPr id="4" name="Gerade Verbindung 3"/>
            <p:cNvCxnSpPr/>
            <p:nvPr/>
          </p:nvCxnSpPr>
          <p:spPr>
            <a:xfrm flipV="1">
              <a:off x="3203848" y="2276872"/>
              <a:ext cx="0" cy="1152128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 flipV="1">
              <a:off x="6372200" y="1988840"/>
              <a:ext cx="0" cy="144016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2443164" y="3871412"/>
            <a:ext cx="7304087" cy="2714744"/>
            <a:chOff x="919163" y="3871412"/>
            <a:chExt cx="7304087" cy="2714744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919163" y="4017189"/>
              <a:ext cx="7304087" cy="2568967"/>
              <a:chOff x="919163" y="4017189"/>
              <a:chExt cx="7304087" cy="256896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948"/>
              <a:stretch/>
            </p:blipFill>
            <p:spPr bwMode="auto">
              <a:xfrm>
                <a:off x="919163" y="4017189"/>
                <a:ext cx="7304087" cy="25689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Gerade Verbindung 5"/>
              <p:cNvCxnSpPr/>
              <p:nvPr/>
            </p:nvCxnSpPr>
            <p:spPr>
              <a:xfrm flipV="1">
                <a:off x="3224396" y="4797152"/>
                <a:ext cx="0" cy="1152128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Gerade Verbindung 9"/>
            <p:cNvCxnSpPr/>
            <p:nvPr/>
          </p:nvCxnSpPr>
          <p:spPr>
            <a:xfrm flipV="1">
              <a:off x="6372200" y="3871412"/>
              <a:ext cx="0" cy="2016224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32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orvia Medical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1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775520" y="56818"/>
            <a:ext cx="45160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4000" dirty="0" err="1">
                <a:solidFill>
                  <a:prstClr val="black"/>
                </a:solidFill>
                <a:latin typeface="Calibri"/>
              </a:rPr>
              <a:t>Corvia</a:t>
            </a:r>
            <a:r>
              <a:rPr lang="de-DE" sz="4000" dirty="0">
                <a:solidFill>
                  <a:prstClr val="black"/>
                </a:solidFill>
                <a:latin typeface="Calibri"/>
              </a:rPr>
              <a:t> IASD  Systems</a:t>
            </a:r>
          </a:p>
        </p:txBody>
      </p:sp>
    </p:spTree>
    <p:extLst>
      <p:ext uri="{BB962C8B-B14F-4D97-AF65-F5344CB8AC3E}">
        <p14:creationId xmlns:p14="http://schemas.microsoft.com/office/powerpoint/2010/main" val="301892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orvia Medical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0"/>
            <a:ext cx="7886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775520" y="5817458"/>
            <a:ext cx="45160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4000" dirty="0" err="1">
                <a:solidFill>
                  <a:prstClr val="black"/>
                </a:solidFill>
                <a:latin typeface="Calibri"/>
              </a:rPr>
              <a:t>Corvia</a:t>
            </a:r>
            <a:r>
              <a:rPr lang="de-DE" sz="4000" dirty="0">
                <a:solidFill>
                  <a:prstClr val="black"/>
                </a:solidFill>
                <a:latin typeface="Calibri"/>
              </a:rPr>
              <a:t> IASD  Systems</a:t>
            </a:r>
          </a:p>
        </p:txBody>
      </p:sp>
    </p:spTree>
    <p:extLst>
      <p:ext uri="{BB962C8B-B14F-4D97-AF65-F5344CB8AC3E}">
        <p14:creationId xmlns:p14="http://schemas.microsoft.com/office/powerpoint/2010/main" val="97568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0" y="764704"/>
            <a:ext cx="7901069" cy="214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0" y="3068961"/>
            <a:ext cx="8010525" cy="267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98" y="6465144"/>
            <a:ext cx="3381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686800" y="107922"/>
            <a:ext cx="2818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prstClr val="black"/>
                </a:solidFill>
                <a:latin typeface="Calibri"/>
              </a:rPr>
              <a:t>CE –Mark Study</a:t>
            </a:r>
          </a:p>
        </p:txBody>
      </p:sp>
    </p:spTree>
    <p:extLst>
      <p:ext uri="{BB962C8B-B14F-4D97-AF65-F5344CB8AC3E}">
        <p14:creationId xmlns:p14="http://schemas.microsoft.com/office/powerpoint/2010/main" val="19518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0982"/>
            <a:ext cx="9048819" cy="567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98" y="6465144"/>
            <a:ext cx="3381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3745" y="116633"/>
            <a:ext cx="3999813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prstClr val="black"/>
                </a:solidFill>
                <a:latin typeface="Calibri"/>
              </a:rPr>
              <a:t>CE –Mark Study (n=64)</a:t>
            </a:r>
          </a:p>
        </p:txBody>
      </p:sp>
    </p:spTree>
    <p:extLst>
      <p:ext uri="{BB962C8B-B14F-4D97-AF65-F5344CB8AC3E}">
        <p14:creationId xmlns:p14="http://schemas.microsoft.com/office/powerpoint/2010/main" val="271007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2DC61407-00E4-4A46-B3B7-0CCFB01A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8557"/>
            <a:ext cx="5152066" cy="41616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47B54E3A-191C-4111-BFC7-C436239DA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8" y="18285"/>
            <a:ext cx="5710172" cy="22833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A1445A96-87EA-4D15-9B37-C8B54C016541}"/>
              </a:ext>
            </a:extLst>
          </p:cNvPr>
          <p:cNvSpPr txBox="1"/>
          <p:nvPr/>
        </p:nvSpPr>
        <p:spPr>
          <a:xfrm>
            <a:off x="54175" y="244362"/>
            <a:ext cx="480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Feldmann T et.al, Circulation 2018, 137,364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2FDAC4C-5124-42FF-AD2D-3E6792901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42" y="871624"/>
            <a:ext cx="5966508" cy="32232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CD1D128-738F-40D3-A463-CF1A325AD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486" y="4502426"/>
            <a:ext cx="5938063" cy="206042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E602BAF8-BAE6-4107-877D-EB6581D25395}"/>
              </a:ext>
            </a:extLst>
          </p:cNvPr>
          <p:cNvSpPr txBox="1"/>
          <p:nvPr/>
        </p:nvSpPr>
        <p:spPr>
          <a:xfrm>
            <a:off x="6276002" y="4119053"/>
            <a:ext cx="246288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Secundary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outcome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0BBBBDD-36C9-4B58-A4A8-6165D27FFF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266"/>
          <a:stretch/>
        </p:blipFill>
        <p:spPr>
          <a:xfrm>
            <a:off x="6096000" y="358378"/>
            <a:ext cx="6026549" cy="5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1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476672"/>
            <a:ext cx="61717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659268" y="1988841"/>
            <a:ext cx="175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>
                <a:solidFill>
                  <a:prstClr val="black"/>
                </a:solidFill>
                <a:latin typeface="Calibri"/>
              </a:rPr>
              <a:t>HFpEF</a:t>
            </a:r>
            <a:endParaRPr lang="de-DE" sz="4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7896200" y="2404338"/>
            <a:ext cx="57606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696264" y="4509121"/>
            <a:ext cx="1648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>
                <a:solidFill>
                  <a:prstClr val="black"/>
                </a:solidFill>
                <a:latin typeface="Calibri"/>
              </a:rPr>
              <a:t>HFrEF</a:t>
            </a:r>
            <a:endParaRPr lang="de-DE" sz="4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7896200" y="4941168"/>
            <a:ext cx="57606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5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-71120"/>
            <a:ext cx="9485311" cy="666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6087E978-C399-4870-AEEC-C03A126999DC}"/>
              </a:ext>
            </a:extLst>
          </p:cNvPr>
          <p:cNvSpPr txBox="1"/>
          <p:nvPr/>
        </p:nvSpPr>
        <p:spPr>
          <a:xfrm>
            <a:off x="3921760" y="0"/>
            <a:ext cx="428752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V-Wave in </a:t>
            </a:r>
            <a:r>
              <a:rPr lang="en-US" sz="4400" dirty="0" err="1"/>
              <a:t>HFrEF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7179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0DE5655-5A62-4209-B573-FA77694A2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969"/>
            <a:ext cx="12192000" cy="1950660"/>
          </a:xfrm>
          <a:prstGeom prst="rect">
            <a:avLst/>
          </a:prstGeom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xmlns="" id="{B57E7EE5-73D2-4620-BF69-FC119B33C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7117922"/>
              </p:ext>
            </p:extLst>
          </p:nvPr>
        </p:nvGraphicFramePr>
        <p:xfrm>
          <a:off x="2534854" y="2476982"/>
          <a:ext cx="6898514" cy="435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490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B150E93-1CB5-4B8E-99A2-0238CEA90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3"/>
          <a:stretch/>
        </p:blipFill>
        <p:spPr>
          <a:xfrm>
            <a:off x="0" y="0"/>
            <a:ext cx="12192000" cy="50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9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833F703-742C-4349-91B2-4A33E54B5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17475" r="16262" b="13398"/>
          <a:stretch/>
        </p:blipFill>
        <p:spPr>
          <a:xfrm>
            <a:off x="312396" y="439091"/>
            <a:ext cx="11564644" cy="62766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BAE0343-BF4A-4A92-9A9D-63849F994F1E}"/>
              </a:ext>
            </a:extLst>
          </p:cNvPr>
          <p:cNvSpPr txBox="1"/>
          <p:nvPr/>
        </p:nvSpPr>
        <p:spPr>
          <a:xfrm>
            <a:off x="5078027" y="75855"/>
            <a:ext cx="22834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L/R Shunt in HF: Trials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xmlns="" id="{C2786405-1846-42CA-80E8-D564317CD154}"/>
              </a:ext>
            </a:extLst>
          </p:cNvPr>
          <p:cNvCxnSpPr/>
          <p:nvPr/>
        </p:nvCxnSpPr>
        <p:spPr>
          <a:xfrm>
            <a:off x="-863600" y="189992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feil: nach rechts 6">
            <a:extLst>
              <a:ext uri="{FF2B5EF4-FFF2-40B4-BE49-F238E27FC236}">
                <a16:creationId xmlns:a16="http://schemas.microsoft.com/office/drawing/2014/main" xmlns="" id="{763F7D22-691B-4885-93F9-2235414161E1}"/>
              </a:ext>
            </a:extLst>
          </p:cNvPr>
          <p:cNvSpPr/>
          <p:nvPr/>
        </p:nvSpPr>
        <p:spPr>
          <a:xfrm>
            <a:off x="142240" y="2346960"/>
            <a:ext cx="365760" cy="2438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xmlns="" id="{00EAFDEF-A593-449D-9EC3-BB45394E5F46}"/>
              </a:ext>
            </a:extLst>
          </p:cNvPr>
          <p:cNvSpPr/>
          <p:nvPr/>
        </p:nvSpPr>
        <p:spPr>
          <a:xfrm>
            <a:off x="152400" y="3464560"/>
            <a:ext cx="365760" cy="2438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xmlns="" id="{BEADA95A-EEDE-4941-825C-60341B60A5E8}"/>
              </a:ext>
            </a:extLst>
          </p:cNvPr>
          <p:cNvSpPr/>
          <p:nvPr/>
        </p:nvSpPr>
        <p:spPr>
          <a:xfrm>
            <a:off x="172720" y="5567680"/>
            <a:ext cx="365760" cy="2438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2D3A8947-E020-481B-9697-BEFB8E448CA3}"/>
              </a:ext>
            </a:extLst>
          </p:cNvPr>
          <p:cNvSpPr txBox="1"/>
          <p:nvPr/>
        </p:nvSpPr>
        <p:spPr>
          <a:xfrm>
            <a:off x="2143760" y="1825927"/>
            <a:ext cx="7833359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Theoretically appealing concept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Safe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Little data in </a:t>
            </a:r>
            <a:r>
              <a:rPr lang="en-US" sz="2800" dirty="0" err="1"/>
              <a:t>HFrEF</a:t>
            </a: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Promising data in </a:t>
            </a:r>
            <a:r>
              <a:rPr lang="en-US" sz="2800" dirty="0" err="1"/>
              <a:t>HFpEF</a:t>
            </a: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Shunt device with valve showed  obstruction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Shunt devices without valve stay open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In compassionate PAH impressive improvements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4908DFF0-AA2A-4B80-8115-ECFD658138E2}"/>
              </a:ext>
            </a:extLst>
          </p:cNvPr>
          <p:cNvSpPr txBox="1"/>
          <p:nvPr/>
        </p:nvSpPr>
        <p:spPr>
          <a:xfrm>
            <a:off x="4734560" y="254000"/>
            <a:ext cx="283464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6944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79CECDD-B761-41AE-AF0F-A9C08E671BEC}" type="slidenum">
              <a:rPr lang="de-DE" altLang="de-DE"/>
              <a:pPr>
                <a:defRPr/>
              </a:pPr>
              <a:t>32</a:t>
            </a:fld>
            <a:endParaRPr lang="de-DE" altLang="de-DE"/>
          </a:p>
        </p:txBody>
      </p:sp>
      <p:pic>
        <p:nvPicPr>
          <p:cNvPr id="13316" name="Picture 2" descr="C:\Users\nik\Desktop\Occlutech Berlin\Atrial decompression\strokkur-geysir_106623-1920x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0073" y="1295256"/>
            <a:ext cx="7038975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7A23AF8-B24C-4EBD-A9BB-4A18F8917EBB}" type="slidenum">
              <a:rPr lang="de-DE" altLang="de-DE"/>
              <a:pPr>
                <a:defRPr/>
              </a:pPr>
              <a:t>33</a:t>
            </a:fld>
            <a:endParaRPr lang="de-DE" altLang="de-DE"/>
          </a:p>
        </p:txBody>
      </p:sp>
      <p:pic>
        <p:nvPicPr>
          <p:cNvPr id="14340" name="Picture 2" descr="C:\Users\nik\Desktop\Occlutech Berlin\Atrial decompression\StrokkurGeyserVideo_DE-DE13059478273_1366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356260"/>
            <a:ext cx="8083550" cy="56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 err="1"/>
              <a:t>Slightly</a:t>
            </a:r>
            <a:r>
              <a:rPr lang="de-DE" sz="2000" dirty="0"/>
              <a:t> </a:t>
            </a:r>
            <a:r>
              <a:rPr lang="de-DE" sz="2000" dirty="0" err="1"/>
              <a:t>improvement</a:t>
            </a:r>
            <a:r>
              <a:rPr lang="de-DE" sz="2000" dirty="0"/>
              <a:t> in 6-MWD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/>
              <a:t>No</a:t>
            </a:r>
            <a:r>
              <a:rPr lang="de-DE" sz="2000" dirty="0"/>
              <a:t> NYHA </a:t>
            </a:r>
            <a:r>
              <a:rPr lang="de-DE" sz="2000" dirty="0" err="1"/>
              <a:t>classification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class</a:t>
            </a:r>
            <a:r>
              <a:rPr lang="de-DE" sz="2000" dirty="0"/>
              <a:t> II and </a:t>
            </a:r>
            <a:r>
              <a:rPr lang="de-DE" sz="2000" dirty="0" err="1"/>
              <a:t>worse</a:t>
            </a:r>
            <a:r>
              <a:rPr lang="de-DE" sz="2000" dirty="0"/>
              <a:t> after 6-M-FU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cases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worsening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NYHA </a:t>
            </a:r>
            <a:r>
              <a:rPr lang="de-DE" sz="2000" dirty="0" err="1"/>
              <a:t>classification</a:t>
            </a:r>
            <a:endParaRPr lang="de-DE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/>
              <a:t>Disappearance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syncope</a:t>
            </a:r>
            <a:r>
              <a:rPr lang="de-DE" sz="2000" dirty="0"/>
              <a:t> </a:t>
            </a:r>
            <a:r>
              <a:rPr lang="de-DE" sz="2000" dirty="0" err="1"/>
              <a:t>effects</a:t>
            </a:r>
            <a:r>
              <a:rPr lang="de-DE" sz="2000" dirty="0"/>
              <a:t> after implantation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Moderate </a:t>
            </a:r>
            <a:r>
              <a:rPr lang="de-DE" sz="2000" dirty="0" err="1"/>
              <a:t>improvement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respect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cardiac</a:t>
            </a:r>
            <a:r>
              <a:rPr lang="de-DE" sz="2000" dirty="0"/>
              <a:t> </a:t>
            </a:r>
            <a:r>
              <a:rPr lang="de-DE" sz="2000" dirty="0" err="1"/>
              <a:t>index</a:t>
            </a:r>
            <a:r>
              <a:rPr lang="de-DE" sz="2000" dirty="0"/>
              <a:t>, Qp/Qs ratio and PVR/SVR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influence</a:t>
            </a:r>
            <a:r>
              <a:rPr lang="de-DE" sz="2000" dirty="0"/>
              <a:t> on NT-pro-BNP </a:t>
            </a:r>
            <a:r>
              <a:rPr lang="de-DE" sz="2000" dirty="0" err="1"/>
              <a:t>levels</a:t>
            </a:r>
            <a:endParaRPr lang="de-DE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Moderate </a:t>
            </a:r>
            <a:r>
              <a:rPr lang="de-DE" sz="2000" dirty="0" err="1"/>
              <a:t>elevation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mean </a:t>
            </a:r>
            <a:r>
              <a:rPr lang="de-DE" sz="2000" dirty="0" err="1"/>
              <a:t>oxygen</a:t>
            </a:r>
            <a:r>
              <a:rPr lang="de-DE" sz="2000" dirty="0"/>
              <a:t> </a:t>
            </a:r>
            <a:r>
              <a:rPr lang="de-DE" sz="2000" dirty="0" err="1"/>
              <a:t>saturation</a:t>
            </a:r>
            <a:r>
              <a:rPr lang="de-DE" sz="2000" dirty="0"/>
              <a:t> </a:t>
            </a:r>
            <a:r>
              <a:rPr lang="de-DE" sz="2000" dirty="0" err="1"/>
              <a:t>over</a:t>
            </a:r>
            <a:r>
              <a:rPr lang="de-DE" sz="2000" dirty="0"/>
              <a:t> time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de-DE" sz="2400" dirty="0"/>
              <a:t>AFR –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Summary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229080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48" y="149824"/>
            <a:ext cx="9126456" cy="623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25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7C0F4BEE-36A3-4E3F-B182-C8518E67778D}" type="slidenum">
              <a:rPr lang="de-DE" altLang="de-DE" sz="1000">
                <a:solidFill>
                  <a:srgbClr val="009440"/>
                </a:solidFill>
                <a:latin typeface="LMU CompatilFact" pitchFamily="2" charset="0"/>
              </a:rPr>
              <a:pPr/>
              <a:t>36</a:t>
            </a:fld>
            <a:endParaRPr lang="de-DE" altLang="de-DE" sz="1000">
              <a:solidFill>
                <a:srgbClr val="009440"/>
              </a:solidFill>
              <a:latin typeface="LMU CompatilFact" pitchFamily="2" charset="0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0" y="3905250"/>
            <a:ext cx="29225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1075" y="1590676"/>
            <a:ext cx="295433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6237288" y="2068513"/>
            <a:ext cx="28033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The atrial </a:t>
            </a:r>
            <a:r>
              <a:rPr lang="de-DE" b="1" dirty="0" err="1"/>
              <a:t>flow</a:t>
            </a:r>
            <a:r>
              <a:rPr lang="de-DE" b="1" dirty="0"/>
              <a:t> </a:t>
            </a:r>
            <a:r>
              <a:rPr lang="de-DE" b="1" dirty="0" err="1"/>
              <a:t>regulator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Potential </a:t>
            </a:r>
            <a:r>
              <a:rPr lang="de-DE" b="1" dirty="0" err="1"/>
              <a:t>use</a:t>
            </a:r>
            <a:r>
              <a:rPr lang="de-DE" b="1" dirty="0"/>
              <a:t> in:</a:t>
            </a:r>
          </a:p>
          <a:p>
            <a:endParaRPr lang="de-DE" b="1" dirty="0"/>
          </a:p>
          <a:p>
            <a:pPr>
              <a:buFontTx/>
              <a:buChar char="-"/>
            </a:pPr>
            <a:r>
              <a:rPr lang="de-DE" b="1" dirty="0"/>
              <a:t> </a:t>
            </a:r>
            <a:r>
              <a:rPr lang="de-DE" b="1" dirty="0" err="1"/>
              <a:t>Right</a:t>
            </a:r>
            <a:r>
              <a:rPr lang="de-DE" b="1" dirty="0"/>
              <a:t> atrial </a:t>
            </a:r>
            <a:r>
              <a:rPr lang="de-DE" b="1" dirty="0" err="1"/>
              <a:t>congestion</a:t>
            </a:r>
            <a:r>
              <a:rPr lang="de-DE" b="1" dirty="0"/>
              <a:t> </a:t>
            </a:r>
          </a:p>
          <a:p>
            <a:pPr>
              <a:buFontTx/>
              <a:buChar char="-"/>
            </a:pPr>
            <a:r>
              <a:rPr lang="de-DE" b="1" dirty="0"/>
              <a:t> </a:t>
            </a:r>
            <a:r>
              <a:rPr lang="de-DE" b="1" dirty="0" err="1"/>
              <a:t>Right</a:t>
            </a:r>
            <a:r>
              <a:rPr lang="de-DE" b="1" dirty="0"/>
              <a:t> </a:t>
            </a:r>
            <a:r>
              <a:rPr lang="de-DE" b="1" dirty="0" err="1"/>
              <a:t>heart</a:t>
            </a:r>
            <a:r>
              <a:rPr lang="de-DE" b="1" dirty="0"/>
              <a:t> </a:t>
            </a:r>
            <a:r>
              <a:rPr lang="de-DE" b="1" dirty="0" err="1"/>
              <a:t>failure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PHT</a:t>
            </a:r>
          </a:p>
          <a:p>
            <a:r>
              <a:rPr lang="de-DE" b="1" dirty="0"/>
              <a:t> </a:t>
            </a:r>
          </a:p>
          <a:p>
            <a:pPr>
              <a:buFontTx/>
              <a:buChar char="-"/>
            </a:pPr>
            <a:r>
              <a:rPr lang="de-DE" b="1" dirty="0"/>
              <a:t> </a:t>
            </a:r>
            <a:r>
              <a:rPr lang="de-DE" b="1" dirty="0" err="1"/>
              <a:t>Left</a:t>
            </a:r>
            <a:r>
              <a:rPr lang="de-DE" b="1" dirty="0"/>
              <a:t> atrial </a:t>
            </a:r>
            <a:r>
              <a:rPr lang="de-DE" b="1" dirty="0" err="1"/>
              <a:t>congestion</a:t>
            </a:r>
            <a:endParaRPr lang="de-DE" b="1" dirty="0"/>
          </a:p>
          <a:p>
            <a:pPr>
              <a:buFontTx/>
              <a:buChar char="-"/>
            </a:pPr>
            <a:r>
              <a:rPr lang="de-DE" b="1" dirty="0"/>
              <a:t> </a:t>
            </a:r>
            <a:r>
              <a:rPr lang="de-DE" b="1" dirty="0" err="1"/>
              <a:t>Diastolic</a:t>
            </a:r>
            <a:r>
              <a:rPr lang="de-DE" b="1" dirty="0"/>
              <a:t> </a:t>
            </a:r>
            <a:r>
              <a:rPr lang="de-DE" b="1" dirty="0" err="1"/>
              <a:t>left</a:t>
            </a:r>
            <a:r>
              <a:rPr lang="de-DE" b="1" dirty="0"/>
              <a:t> </a:t>
            </a:r>
            <a:r>
              <a:rPr lang="de-DE" b="1" dirty="0" err="1"/>
              <a:t>heart</a:t>
            </a:r>
            <a:r>
              <a:rPr lang="de-DE" b="1" dirty="0"/>
              <a:t> </a:t>
            </a:r>
            <a:r>
              <a:rPr lang="de-DE" b="1" dirty="0" err="1"/>
              <a:t>failure</a:t>
            </a:r>
            <a:endParaRPr lang="de-DE" b="1" dirty="0"/>
          </a:p>
          <a:p>
            <a:pPr>
              <a:buFontTx/>
              <a:buChar char="-"/>
            </a:pPr>
            <a:r>
              <a:rPr lang="de-DE" b="1" dirty="0"/>
              <a:t> </a:t>
            </a:r>
            <a:r>
              <a:rPr lang="de-DE" b="1" dirty="0" err="1"/>
              <a:t>Systolic</a:t>
            </a:r>
            <a:r>
              <a:rPr lang="de-DE" b="1" dirty="0"/>
              <a:t> </a:t>
            </a:r>
            <a:r>
              <a:rPr lang="de-DE" b="1" dirty="0" err="1"/>
              <a:t>left</a:t>
            </a:r>
            <a:r>
              <a:rPr lang="de-DE" b="1" dirty="0"/>
              <a:t> </a:t>
            </a:r>
            <a:r>
              <a:rPr lang="de-DE" b="1" dirty="0" err="1"/>
              <a:t>heart</a:t>
            </a:r>
            <a:r>
              <a:rPr lang="de-DE" b="1" dirty="0"/>
              <a:t> </a:t>
            </a:r>
            <a:r>
              <a:rPr lang="de-DE" b="1" dirty="0" err="1"/>
              <a:t>failure</a:t>
            </a:r>
            <a:endParaRPr lang="de-DE" b="1" dirty="0"/>
          </a:p>
          <a:p>
            <a:pPr>
              <a:buFontTx/>
              <a:buChar char="-"/>
            </a:pPr>
            <a:endParaRPr lang="de-DE" b="1" dirty="0"/>
          </a:p>
          <a:p>
            <a:pPr>
              <a:buFontTx/>
              <a:buChar char="-"/>
            </a:pPr>
            <a:r>
              <a:rPr lang="de-DE" b="1" dirty="0"/>
              <a:t> </a:t>
            </a:r>
            <a:r>
              <a:rPr lang="de-DE" b="1" dirty="0" err="1"/>
              <a:t>Congenital</a:t>
            </a:r>
            <a:r>
              <a:rPr lang="de-DE" b="1" dirty="0"/>
              <a:t> </a:t>
            </a:r>
            <a:r>
              <a:rPr lang="de-DE" b="1" dirty="0" err="1"/>
              <a:t>heart</a:t>
            </a:r>
            <a:r>
              <a:rPr lang="de-DE" b="1" dirty="0"/>
              <a:t> </a:t>
            </a:r>
            <a:r>
              <a:rPr lang="de-DE" b="1" dirty="0" err="1"/>
              <a:t>defects</a:t>
            </a:r>
            <a:endParaRPr lang="de-DE" b="1" dirty="0"/>
          </a:p>
        </p:txBody>
      </p:sp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2157306" y="437573"/>
            <a:ext cx="58077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rgbClr val="009440"/>
                </a:solidFill>
              </a:rPr>
              <a:t>A</a:t>
            </a:r>
            <a:r>
              <a:rPr lang="de-DE" sz="4000" b="1" dirty="0"/>
              <a:t>trial </a:t>
            </a:r>
            <a:r>
              <a:rPr lang="de-DE" sz="4000" b="1" dirty="0">
                <a:solidFill>
                  <a:srgbClr val="009440"/>
                </a:solidFill>
              </a:rPr>
              <a:t>F</a:t>
            </a:r>
            <a:r>
              <a:rPr lang="de-DE" sz="4000" b="1" dirty="0"/>
              <a:t>low </a:t>
            </a:r>
            <a:r>
              <a:rPr lang="de-DE" sz="4000" b="1" dirty="0">
                <a:solidFill>
                  <a:srgbClr val="009440"/>
                </a:solidFill>
              </a:rPr>
              <a:t>R</a:t>
            </a:r>
            <a:r>
              <a:rPr lang="de-DE" sz="4000" b="1" dirty="0"/>
              <a:t>egulator </a:t>
            </a:r>
            <a:r>
              <a:rPr lang="de-DE" sz="4000" b="1" dirty="0" err="1"/>
              <a:t>from</a:t>
            </a:r>
            <a:endParaRPr lang="de-DE" sz="4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59" y="329170"/>
            <a:ext cx="25622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70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063449"/>
            <a:ext cx="3860800" cy="338432"/>
          </a:xfrm>
        </p:spPr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r>
              <a:rPr lang="en-US" i="1" dirty="0"/>
              <a:t>*Availability subject to regulatory approval – CE Mark not obtained yet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-125905"/>
            <a:ext cx="10795000" cy="895350"/>
          </a:xfrm>
        </p:spPr>
        <p:txBody>
          <a:bodyPr/>
          <a:lstStyle/>
          <a:p>
            <a:r>
              <a:rPr lang="de-DE" sz="2400" dirty="0"/>
              <a:t>AFR – Patient </a:t>
            </a:r>
            <a:r>
              <a:rPr lang="de-DE" sz="2400" dirty="0" err="1"/>
              <a:t>Cohort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Implantations</a:t>
            </a:r>
            <a:r>
              <a:rPr lang="de-DE" sz="2400" dirty="0"/>
              <a:t> 02/2016 – 10/2017 </a:t>
            </a:r>
          </a:p>
        </p:txBody>
      </p:sp>
      <p:grpSp>
        <p:nvGrpSpPr>
          <p:cNvPr id="49" name="Gruppieren 48"/>
          <p:cNvGrpSpPr/>
          <p:nvPr/>
        </p:nvGrpSpPr>
        <p:grpSpPr>
          <a:xfrm>
            <a:off x="2870446" y="994301"/>
            <a:ext cx="5694000" cy="4517376"/>
            <a:chOff x="3124200" y="1610585"/>
            <a:chExt cx="5694000" cy="4319848"/>
          </a:xfrm>
        </p:grpSpPr>
        <p:sp>
          <p:nvSpPr>
            <p:cNvPr id="7" name="Rechteck 6"/>
            <p:cNvSpPr>
              <a:spLocks/>
            </p:cNvSpPr>
            <p:nvPr/>
          </p:nvSpPr>
          <p:spPr>
            <a:xfrm>
              <a:off x="4778274" y="1610585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AFR </a:t>
              </a:r>
              <a:r>
                <a:rPr lang="de-DE" sz="1000" dirty="0" err="1"/>
                <a:t>Implantations</a:t>
              </a:r>
              <a:r>
                <a:rPr lang="de-DE" sz="1000" dirty="0"/>
                <a:t> (n = 47)</a:t>
              </a:r>
            </a:p>
          </p:txBody>
        </p:sp>
        <p:sp>
          <p:nvSpPr>
            <p:cNvPr id="8" name="Rechteck 7"/>
            <p:cNvSpPr>
              <a:spLocks/>
            </p:cNvSpPr>
            <p:nvPr/>
          </p:nvSpPr>
          <p:spPr>
            <a:xfrm>
              <a:off x="3520132" y="1999800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 err="1"/>
                <a:t>Pulmonary</a:t>
              </a:r>
              <a:r>
                <a:rPr lang="de-DE" sz="1000" dirty="0"/>
                <a:t> Hypertension (PH)  (n = 34)</a:t>
              </a:r>
            </a:p>
          </p:txBody>
        </p:sp>
        <p:sp>
          <p:nvSpPr>
            <p:cNvPr id="9" name="Rechteck 8"/>
            <p:cNvSpPr>
              <a:spLocks/>
            </p:cNvSpPr>
            <p:nvPr/>
          </p:nvSpPr>
          <p:spPr>
            <a:xfrm>
              <a:off x="3520132" y="3545869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n</a:t>
              </a:r>
              <a:r>
                <a:rPr lang="de-DE" sz="1000" baseline="-25000" dirty="0"/>
                <a:t> </a:t>
              </a:r>
              <a:r>
                <a:rPr lang="de-DE" sz="1000" dirty="0"/>
                <a:t>= 20 </a:t>
              </a:r>
            </a:p>
          </p:txBody>
        </p:sp>
        <p:sp>
          <p:nvSpPr>
            <p:cNvPr id="10" name="Rechteck 9"/>
            <p:cNvSpPr>
              <a:spLocks/>
            </p:cNvSpPr>
            <p:nvPr/>
          </p:nvSpPr>
          <p:spPr>
            <a:xfrm>
              <a:off x="3518274" y="4527180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n</a:t>
              </a:r>
              <a:r>
                <a:rPr lang="de-DE" sz="1000" baseline="-25000" dirty="0"/>
                <a:t> </a:t>
              </a:r>
              <a:r>
                <a:rPr lang="de-DE" sz="1000" dirty="0"/>
                <a:t>= 13</a:t>
              </a:r>
            </a:p>
          </p:txBody>
        </p:sp>
        <p:sp>
          <p:nvSpPr>
            <p:cNvPr id="11" name="Rechteck 10"/>
            <p:cNvSpPr>
              <a:spLocks/>
            </p:cNvSpPr>
            <p:nvPr/>
          </p:nvSpPr>
          <p:spPr>
            <a:xfrm>
              <a:off x="6293544" y="1999800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Other </a:t>
              </a:r>
              <a:r>
                <a:rPr lang="de-DE" sz="1000" dirty="0" err="1"/>
                <a:t>indication</a:t>
              </a:r>
              <a:r>
                <a:rPr lang="de-DE" sz="1000" dirty="0"/>
                <a:t> (n = 13)</a:t>
              </a:r>
            </a:p>
          </p:txBody>
        </p:sp>
        <p:sp>
          <p:nvSpPr>
            <p:cNvPr id="12" name="Rechteck 11"/>
            <p:cNvSpPr>
              <a:spLocks/>
            </p:cNvSpPr>
            <p:nvPr/>
          </p:nvSpPr>
          <p:spPr>
            <a:xfrm>
              <a:off x="6291687" y="4207128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Death n = 2 </a:t>
              </a:r>
            </a:p>
          </p:txBody>
        </p:sp>
        <p:sp>
          <p:nvSpPr>
            <p:cNvPr id="13" name="Rechteck 12"/>
            <p:cNvSpPr>
              <a:spLocks/>
            </p:cNvSpPr>
            <p:nvPr/>
          </p:nvSpPr>
          <p:spPr>
            <a:xfrm>
              <a:off x="3518274" y="4923577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n = 15</a:t>
              </a:r>
            </a:p>
          </p:txBody>
        </p:sp>
        <p:sp>
          <p:nvSpPr>
            <p:cNvPr id="14" name="Rechteck 13"/>
            <p:cNvSpPr>
              <a:spLocks/>
            </p:cNvSpPr>
            <p:nvPr/>
          </p:nvSpPr>
          <p:spPr>
            <a:xfrm>
              <a:off x="3518274" y="5711804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n = 9</a:t>
              </a:r>
            </a:p>
          </p:txBody>
        </p:sp>
        <p:sp>
          <p:nvSpPr>
            <p:cNvPr id="15" name="Rechteck 14"/>
            <p:cNvSpPr>
              <a:spLocks/>
            </p:cNvSpPr>
            <p:nvPr/>
          </p:nvSpPr>
          <p:spPr>
            <a:xfrm>
              <a:off x="3518274" y="5317657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66040" rIns="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 n = 14</a:t>
              </a:r>
            </a:p>
          </p:txBody>
        </p:sp>
        <p:cxnSp>
          <p:nvCxnSpPr>
            <p:cNvPr id="16" name="Gerade Verbindung mit Pfeil 15"/>
            <p:cNvCxnSpPr>
              <a:stCxn id="8" idx="2"/>
              <a:endCxn id="35" idx="0"/>
            </p:cNvCxnSpPr>
            <p:nvPr/>
          </p:nvCxnSpPr>
          <p:spPr>
            <a:xfrm flipH="1">
              <a:off x="4778274" y="2218429"/>
              <a:ext cx="1858" cy="7730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stCxn id="9" idx="2"/>
              <a:endCxn id="22" idx="0"/>
            </p:cNvCxnSpPr>
            <p:nvPr/>
          </p:nvCxnSpPr>
          <p:spPr>
            <a:xfrm>
              <a:off x="4780132" y="3764498"/>
              <a:ext cx="0" cy="1665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stCxn id="10" idx="2"/>
              <a:endCxn id="13" idx="0"/>
            </p:cNvCxnSpPr>
            <p:nvPr/>
          </p:nvCxnSpPr>
          <p:spPr>
            <a:xfrm>
              <a:off x="4778274" y="4745809"/>
              <a:ext cx="0" cy="1777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stCxn id="13" idx="2"/>
              <a:endCxn id="15" idx="0"/>
            </p:cNvCxnSpPr>
            <p:nvPr/>
          </p:nvCxnSpPr>
          <p:spPr>
            <a:xfrm>
              <a:off x="4778274" y="5142206"/>
              <a:ext cx="0" cy="1754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stCxn id="15" idx="2"/>
              <a:endCxn id="14" idx="0"/>
            </p:cNvCxnSpPr>
            <p:nvPr/>
          </p:nvCxnSpPr>
          <p:spPr>
            <a:xfrm>
              <a:off x="4778274" y="5536286"/>
              <a:ext cx="0" cy="17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hteck 21"/>
            <p:cNvSpPr>
              <a:spLocks/>
            </p:cNvSpPr>
            <p:nvPr/>
          </p:nvSpPr>
          <p:spPr>
            <a:xfrm>
              <a:off x="3520132" y="3931080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n = 19</a:t>
              </a:r>
            </a:p>
          </p:txBody>
        </p:sp>
        <p:cxnSp>
          <p:nvCxnSpPr>
            <p:cNvPr id="23" name="Gerade Verbindung mit Pfeil 22"/>
            <p:cNvCxnSpPr>
              <a:stCxn id="22" idx="2"/>
              <a:endCxn id="10" idx="0"/>
            </p:cNvCxnSpPr>
            <p:nvPr/>
          </p:nvCxnSpPr>
          <p:spPr>
            <a:xfrm flipH="1">
              <a:off x="4778274" y="4149709"/>
              <a:ext cx="1858" cy="3774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Abgerundetes Rechteck 23"/>
            <p:cNvSpPr/>
            <p:nvPr/>
          </p:nvSpPr>
          <p:spPr>
            <a:xfrm>
              <a:off x="3126058" y="3851588"/>
              <a:ext cx="1080000" cy="2107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Implantation</a:t>
              </a:r>
            </a:p>
          </p:txBody>
        </p:sp>
        <p:sp>
          <p:nvSpPr>
            <p:cNvPr id="25" name="Abgerundetes Rechteck 24"/>
            <p:cNvSpPr/>
            <p:nvPr/>
          </p:nvSpPr>
          <p:spPr>
            <a:xfrm>
              <a:off x="3124200" y="4434551"/>
              <a:ext cx="1080000" cy="2107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10 </a:t>
              </a:r>
              <a:r>
                <a:rPr lang="de-DE" sz="1000" dirty="0" err="1"/>
                <a:t>day</a:t>
              </a:r>
              <a:r>
                <a:rPr lang="de-DE" sz="1000" dirty="0"/>
                <a:t> FU</a:t>
              </a:r>
            </a:p>
          </p:txBody>
        </p:sp>
        <p:sp>
          <p:nvSpPr>
            <p:cNvPr id="26" name="Abgerundetes Rechteck 25"/>
            <p:cNvSpPr/>
            <p:nvPr/>
          </p:nvSpPr>
          <p:spPr>
            <a:xfrm>
              <a:off x="3124200" y="4822132"/>
              <a:ext cx="1080000" cy="2107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1 </a:t>
              </a:r>
              <a:r>
                <a:rPr lang="de-DE" sz="1000" dirty="0" err="1"/>
                <a:t>month</a:t>
              </a:r>
              <a:r>
                <a:rPr lang="de-DE" sz="1000" dirty="0"/>
                <a:t> FU</a:t>
              </a:r>
            </a:p>
          </p:txBody>
        </p:sp>
        <p:sp>
          <p:nvSpPr>
            <p:cNvPr id="27" name="Abgerundetes Rechteck 26"/>
            <p:cNvSpPr/>
            <p:nvPr/>
          </p:nvSpPr>
          <p:spPr>
            <a:xfrm>
              <a:off x="3124200" y="5212277"/>
              <a:ext cx="1080000" cy="2107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3 </a:t>
              </a:r>
              <a:r>
                <a:rPr lang="de-DE" sz="1000" dirty="0" err="1"/>
                <a:t>month</a:t>
              </a:r>
              <a:r>
                <a:rPr lang="de-DE" sz="1000" dirty="0"/>
                <a:t> FU</a:t>
              </a:r>
            </a:p>
          </p:txBody>
        </p:sp>
        <p:sp>
          <p:nvSpPr>
            <p:cNvPr id="28" name="Abgerundetes Rechteck 27"/>
            <p:cNvSpPr/>
            <p:nvPr/>
          </p:nvSpPr>
          <p:spPr>
            <a:xfrm>
              <a:off x="3124200" y="5598488"/>
              <a:ext cx="1080000" cy="2107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6 </a:t>
              </a:r>
              <a:r>
                <a:rPr lang="de-DE" sz="1000" dirty="0" err="1"/>
                <a:t>month</a:t>
              </a:r>
              <a:r>
                <a:rPr lang="de-DE" sz="1000" dirty="0"/>
                <a:t> FU</a:t>
              </a:r>
            </a:p>
          </p:txBody>
        </p:sp>
        <p:sp>
          <p:nvSpPr>
            <p:cNvPr id="30" name="Abgerundetes Rechteck 29"/>
            <p:cNvSpPr/>
            <p:nvPr/>
          </p:nvSpPr>
          <p:spPr>
            <a:xfrm>
              <a:off x="3126058" y="3458597"/>
              <a:ext cx="1080000" cy="2107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Baseline</a:t>
              </a:r>
            </a:p>
          </p:txBody>
        </p:sp>
        <p:sp>
          <p:nvSpPr>
            <p:cNvPr id="31" name="Rechteck 30"/>
            <p:cNvSpPr>
              <a:spLocks/>
            </p:cNvSpPr>
            <p:nvPr/>
          </p:nvSpPr>
          <p:spPr>
            <a:xfrm>
              <a:off x="6291687" y="2321270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Data not </a:t>
              </a:r>
              <a:r>
                <a:rPr lang="de-DE" sz="1000" dirty="0" err="1"/>
                <a:t>available</a:t>
              </a:r>
              <a:r>
                <a:rPr lang="de-DE" sz="1000" dirty="0"/>
                <a:t> n = 13 </a:t>
              </a:r>
              <a:r>
                <a:rPr lang="de-DE" sz="1000" dirty="0" err="1"/>
                <a:t>thereof</a:t>
              </a:r>
              <a:r>
                <a:rPr lang="de-DE" sz="1000" dirty="0"/>
                <a:t> </a:t>
              </a:r>
              <a:r>
                <a:rPr lang="de-DE" sz="1000" dirty="0" err="1"/>
                <a:t>n</a:t>
              </a:r>
              <a:r>
                <a:rPr lang="de-DE" sz="1000" baseline="-25000" dirty="0" err="1"/>
                <a:t>died</a:t>
              </a:r>
              <a:r>
                <a:rPr lang="de-DE" sz="1000" dirty="0"/>
                <a:t>= 1  </a:t>
              </a:r>
            </a:p>
          </p:txBody>
        </p:sp>
        <p:cxnSp>
          <p:nvCxnSpPr>
            <p:cNvPr id="32" name="Gerade Verbindung mit Pfeil 31"/>
            <p:cNvCxnSpPr>
              <a:endCxn id="31" idx="1"/>
            </p:cNvCxnSpPr>
            <p:nvPr/>
          </p:nvCxnSpPr>
          <p:spPr>
            <a:xfrm>
              <a:off x="4784680" y="2422439"/>
              <a:ext cx="15070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>
              <a:endCxn id="12" idx="1"/>
            </p:cNvCxnSpPr>
            <p:nvPr/>
          </p:nvCxnSpPr>
          <p:spPr>
            <a:xfrm flipV="1">
              <a:off x="4792683" y="4316443"/>
              <a:ext cx="14990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>
              <a:stCxn id="35" idx="2"/>
              <a:endCxn id="9" idx="0"/>
            </p:cNvCxnSpPr>
            <p:nvPr/>
          </p:nvCxnSpPr>
          <p:spPr>
            <a:xfrm>
              <a:off x="4778274" y="3314391"/>
              <a:ext cx="1858" cy="2314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hteck 34"/>
            <p:cNvSpPr>
              <a:spLocks/>
            </p:cNvSpPr>
            <p:nvPr/>
          </p:nvSpPr>
          <p:spPr>
            <a:xfrm>
              <a:off x="3518274" y="2991523"/>
              <a:ext cx="2520000" cy="32286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 err="1"/>
                <a:t>Pulmonary</a:t>
              </a:r>
              <a:r>
                <a:rPr lang="de-DE" sz="1000" dirty="0"/>
                <a:t> </a:t>
              </a:r>
              <a:r>
                <a:rPr lang="de-DE" sz="1000" dirty="0" err="1"/>
                <a:t>Arterial</a:t>
              </a:r>
              <a:r>
                <a:rPr lang="de-DE" sz="1000" dirty="0"/>
                <a:t> Hypertension (PAH)</a:t>
              </a:r>
            </a:p>
            <a:p>
              <a:pPr algn="ctr"/>
              <a:r>
                <a:rPr lang="de-DE" sz="1000" dirty="0"/>
                <a:t> (n = 20)</a:t>
              </a:r>
            </a:p>
          </p:txBody>
        </p:sp>
        <p:sp>
          <p:nvSpPr>
            <p:cNvPr id="36" name="Rechteck 35"/>
            <p:cNvSpPr>
              <a:spLocks/>
            </p:cNvSpPr>
            <p:nvPr/>
          </p:nvSpPr>
          <p:spPr>
            <a:xfrm>
              <a:off x="6298200" y="2663460"/>
              <a:ext cx="2520000" cy="2186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/>
                <a:t>PH due </a:t>
              </a:r>
              <a:r>
                <a:rPr lang="de-DE" sz="1000" dirty="0" err="1"/>
                <a:t>to</a:t>
              </a:r>
              <a:r>
                <a:rPr lang="de-DE" sz="1000" dirty="0"/>
                <a:t> </a:t>
              </a:r>
              <a:r>
                <a:rPr lang="de-DE" sz="1000" dirty="0" err="1"/>
                <a:t>congenital</a:t>
              </a:r>
              <a:r>
                <a:rPr lang="de-DE" sz="1000" dirty="0"/>
                <a:t> </a:t>
              </a:r>
              <a:r>
                <a:rPr lang="de-DE" sz="1000" dirty="0" err="1"/>
                <a:t>anomaly</a:t>
              </a:r>
              <a:r>
                <a:rPr lang="de-DE" sz="1000" dirty="0"/>
                <a:t> n = 1  </a:t>
              </a:r>
            </a:p>
          </p:txBody>
        </p:sp>
        <p:cxnSp>
          <p:nvCxnSpPr>
            <p:cNvPr id="37" name="Gerade Verbindung mit Pfeil 36"/>
            <p:cNvCxnSpPr/>
            <p:nvPr/>
          </p:nvCxnSpPr>
          <p:spPr>
            <a:xfrm flipV="1">
              <a:off x="4787370" y="2764462"/>
              <a:ext cx="1504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>
              <a:stCxn id="7" idx="2"/>
              <a:endCxn id="8" idx="0"/>
            </p:cNvCxnSpPr>
            <p:nvPr/>
          </p:nvCxnSpPr>
          <p:spPr bwMode="auto">
            <a:xfrm flipH="1">
              <a:off x="4780132" y="1829214"/>
              <a:ext cx="1258142" cy="1705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Gerade Verbindung mit Pfeil 40"/>
            <p:cNvCxnSpPr>
              <a:stCxn id="7" idx="2"/>
              <a:endCxn id="11" idx="0"/>
            </p:cNvCxnSpPr>
            <p:nvPr/>
          </p:nvCxnSpPr>
          <p:spPr bwMode="auto">
            <a:xfrm>
              <a:off x="6038274" y="1829214"/>
              <a:ext cx="1515270" cy="1705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5065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>
            <a:graphicFrameLocks noChangeAspect="1"/>
          </p:cNvGraphicFramePr>
          <p:nvPr>
            <p:extLst/>
          </p:nvPr>
        </p:nvGraphicFramePr>
        <p:xfrm>
          <a:off x="7091943" y="3459365"/>
          <a:ext cx="288491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239000" y="5385198"/>
            <a:ext cx="289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Fig</a:t>
            </a:r>
            <a:r>
              <a:rPr lang="de-DE" sz="1000" dirty="0"/>
              <a:t> 1:</a:t>
            </a:r>
          </a:p>
          <a:p>
            <a:pPr marL="228600" indent="-228600">
              <a:buAutoNum type="alphaLcParenR"/>
            </a:pPr>
            <a:r>
              <a:rPr lang="de-DE" sz="1000" dirty="0"/>
              <a:t>AFR </a:t>
            </a:r>
            <a:r>
              <a:rPr lang="de-DE" sz="1000" dirty="0" err="1"/>
              <a:t>device</a:t>
            </a:r>
            <a:endParaRPr lang="de-DE" sz="1000" dirty="0"/>
          </a:p>
          <a:p>
            <a:pPr marL="228600" indent="-228600">
              <a:buAutoNum type="alphaLcParenR"/>
            </a:pPr>
            <a:r>
              <a:rPr lang="de-DE" sz="1000" dirty="0"/>
              <a:t>Distribution </a:t>
            </a:r>
            <a:r>
              <a:rPr lang="de-DE" sz="1000" dirty="0" err="1"/>
              <a:t>fenestration</a:t>
            </a:r>
            <a:r>
              <a:rPr lang="de-DE" sz="1000" dirty="0"/>
              <a:t> </a:t>
            </a:r>
            <a:r>
              <a:rPr lang="de-DE" sz="1000" dirty="0" err="1"/>
              <a:t>size</a:t>
            </a:r>
            <a:r>
              <a:rPr lang="de-DE" sz="1000" dirty="0"/>
              <a:t>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133600" y="1606461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b="1" dirty="0" err="1"/>
              <a:t>Attempts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implant</a:t>
            </a:r>
            <a:r>
              <a:rPr lang="de-DE" sz="1600" b="1" dirty="0"/>
              <a:t> (n=20)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 90%</a:t>
            </a:r>
            <a:r>
              <a:rPr lang="de-DE" sz="1600" dirty="0">
                <a:sym typeface="Wingdings" panose="05000000000000000000" pitchFamily="2" charset="2"/>
              </a:rPr>
              <a:t> 1 </a:t>
            </a:r>
            <a:r>
              <a:rPr lang="de-DE" sz="1600" dirty="0" err="1">
                <a:sym typeface="Wingdings" panose="05000000000000000000" pitchFamily="2" charset="2"/>
              </a:rPr>
              <a:t>attempt</a:t>
            </a:r>
            <a:endParaRPr lang="de-DE" sz="1600" dirty="0">
              <a:sym typeface="Wingdings" panose="05000000000000000000" pitchFamily="2" charset="2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1600" dirty="0">
                <a:sym typeface="Wingdings" panose="05000000000000000000" pitchFamily="2" charset="2"/>
              </a:rPr>
              <a:t>10%  2 </a:t>
            </a:r>
            <a:r>
              <a:rPr lang="de-DE" sz="1600" dirty="0" err="1">
                <a:sym typeface="Wingdings" panose="05000000000000000000" pitchFamily="2" charset="2"/>
              </a:rPr>
              <a:t>attempts</a:t>
            </a:r>
            <a:endParaRPr lang="de-DE" sz="1600" dirty="0">
              <a:sym typeface="Wingdings" panose="05000000000000000000" pitchFamily="2" charset="2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600" dirty="0">
              <a:sym typeface="Wingdings" panose="05000000000000000000" pitchFamily="2" charset="2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b="1" dirty="0">
                <a:sym typeface="Wingdings" panose="05000000000000000000" pitchFamily="2" charset="2"/>
              </a:rPr>
              <a:t>Device </a:t>
            </a:r>
            <a:r>
              <a:rPr lang="de-DE" sz="1600" b="1" dirty="0" err="1">
                <a:sym typeface="Wingdings" panose="05000000000000000000" pitchFamily="2" charset="2"/>
              </a:rPr>
              <a:t>selection</a:t>
            </a:r>
            <a:r>
              <a:rPr lang="de-DE" sz="1600" b="1" dirty="0">
                <a:sym typeface="Wingdings" panose="05000000000000000000" pitchFamily="2" charset="2"/>
              </a:rPr>
              <a:t> (n=20)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1600" dirty="0" err="1">
                <a:sym typeface="Wingdings" panose="05000000000000000000" pitchFamily="2" charset="2"/>
              </a:rPr>
              <a:t>Waist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height</a:t>
            </a:r>
            <a:r>
              <a:rPr lang="de-DE" sz="1600" dirty="0">
                <a:sym typeface="Wingdings" panose="05000000000000000000" pitchFamily="2" charset="2"/>
              </a:rPr>
              <a:t> (h): 5 mm (all </a:t>
            </a:r>
            <a:r>
              <a:rPr lang="de-DE" sz="1600" dirty="0" err="1">
                <a:sym typeface="Wingdings" panose="05000000000000000000" pitchFamily="2" charset="2"/>
              </a:rPr>
              <a:t>implantations</a:t>
            </a:r>
            <a:r>
              <a:rPr lang="de-DE" sz="1600" dirty="0"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1600" dirty="0" err="1">
                <a:sym typeface="Wingdings" panose="05000000000000000000" pitchFamily="2" charset="2"/>
              </a:rPr>
              <a:t>Fenestration</a:t>
            </a:r>
            <a:r>
              <a:rPr lang="de-DE" sz="1600" dirty="0">
                <a:sym typeface="Wingdings" panose="05000000000000000000" pitchFamily="2" charset="2"/>
              </a:rPr>
              <a:t> (D1): 6, 8 </a:t>
            </a:r>
            <a:r>
              <a:rPr lang="de-DE" sz="1600" dirty="0" err="1">
                <a:sym typeface="Wingdings" panose="05000000000000000000" pitchFamily="2" charset="2"/>
              </a:rPr>
              <a:t>or</a:t>
            </a:r>
            <a:r>
              <a:rPr lang="de-DE" sz="1600" dirty="0">
                <a:sym typeface="Wingdings" panose="05000000000000000000" pitchFamily="2" charset="2"/>
              </a:rPr>
              <a:t> 10 mm (</a:t>
            </a:r>
            <a:r>
              <a:rPr lang="de-DE" sz="1600" dirty="0" err="1">
                <a:sym typeface="Wingdings" panose="05000000000000000000" pitchFamily="2" charset="2"/>
              </a:rPr>
              <a:t>see</a:t>
            </a:r>
            <a:r>
              <a:rPr lang="de-DE" sz="1600" dirty="0">
                <a:sym typeface="Wingdings" panose="05000000000000000000" pitchFamily="2" charset="2"/>
              </a:rPr>
              <a:t> fig. 1)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AFR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err="1"/>
              <a:t>Procedual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/>
          </p:nvPr>
        </p:nvGraphicFramePr>
        <p:xfrm>
          <a:off x="2081808" y="3870960"/>
          <a:ext cx="5080992" cy="1714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4">
                  <a:extLst>
                    <a:ext uri="{9D8B030D-6E8A-4147-A177-3AD203B41FA5}">
                      <a16:colId xmlns:a16="http://schemas.microsoft.com/office/drawing/2014/main" xmlns="" val="127028178"/>
                    </a:ext>
                  </a:extLst>
                </a:gridCol>
                <a:gridCol w="645585">
                  <a:extLst>
                    <a:ext uri="{9D8B030D-6E8A-4147-A177-3AD203B41FA5}">
                      <a16:colId xmlns:a16="http://schemas.microsoft.com/office/drawing/2014/main" xmlns="" val="4135858739"/>
                    </a:ext>
                  </a:extLst>
                </a:gridCol>
                <a:gridCol w="1075974">
                  <a:extLst>
                    <a:ext uri="{9D8B030D-6E8A-4147-A177-3AD203B41FA5}">
                      <a16:colId xmlns:a16="http://schemas.microsoft.com/office/drawing/2014/main" xmlns="" val="3266864890"/>
                    </a:ext>
                  </a:extLst>
                </a:gridCol>
                <a:gridCol w="1422679">
                  <a:extLst>
                    <a:ext uri="{9D8B030D-6E8A-4147-A177-3AD203B41FA5}">
                      <a16:colId xmlns:a16="http://schemas.microsoft.com/office/drawing/2014/main" xmlns="" val="278834588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/>
                      <a:endParaRPr lang="de-DE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Range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Mean ± SD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23426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Overall procedure time [min]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12-146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35±38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820409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BAS procedure [min]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14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0.3-10.5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1.3±0.3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666916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AFR implantation time [min]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15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6-9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8±1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42663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Fluoroscopy time [min]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6-50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22±12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6324724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6650" y="1606460"/>
            <a:ext cx="2520000" cy="128628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7320542" y="1371600"/>
            <a:ext cx="2686108" cy="401359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12750" y="1394319"/>
            <a:ext cx="30970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a)</a:t>
            </a:r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  <a:p>
            <a:r>
              <a:rPr lang="de-DE" sz="11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64612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2ACC50C-D85E-44BB-8704-8BA6652707B9}" type="slidenum">
              <a:rPr lang="de-DE" altLang="de-DE"/>
              <a:pPr>
                <a:defRPr/>
              </a:pPr>
              <a:t>39</a:t>
            </a:fld>
            <a:endParaRPr lang="de-DE" altLang="de-DE"/>
          </a:p>
        </p:txBody>
      </p:sp>
      <p:pic>
        <p:nvPicPr>
          <p:cNvPr id="9220" name="Picture 2" descr="C:\Users\nik\Desktop\Occlutech Berlin\Atrial decompression\PHT_4_m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2588" y="831188"/>
            <a:ext cx="3802062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feld 4"/>
          <p:cNvSpPr txBox="1">
            <a:spLocks noChangeArrowheads="1"/>
          </p:cNvSpPr>
          <p:nvPr/>
        </p:nvSpPr>
        <p:spPr bwMode="auto">
          <a:xfrm>
            <a:off x="1820883" y="282366"/>
            <a:ext cx="5273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Decompensation</a:t>
            </a:r>
            <a:r>
              <a:rPr lang="de-DE" b="1" dirty="0">
                <a:solidFill>
                  <a:srgbClr val="C00000"/>
                </a:solidFill>
              </a:rPr>
              <a:t>: </a:t>
            </a:r>
            <a:r>
              <a:rPr lang="de-DE" b="1" dirty="0" err="1">
                <a:solidFill>
                  <a:srgbClr val="C00000"/>
                </a:solidFill>
              </a:rPr>
              <a:t>Following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Pulmonary</a:t>
            </a:r>
            <a:r>
              <a:rPr lang="de-DE" b="1" dirty="0">
                <a:solidFill>
                  <a:srgbClr val="C00000"/>
                </a:solidFill>
              </a:rPr>
              <a:t> Hypertension</a:t>
            </a:r>
          </a:p>
        </p:txBody>
      </p:sp>
      <p:cxnSp>
        <p:nvCxnSpPr>
          <p:cNvPr id="9222" name="Gerade Verbindung mit Pfeil 6"/>
          <p:cNvCxnSpPr>
            <a:cxnSpLocks noChangeShapeType="1"/>
          </p:cNvCxnSpPr>
          <p:nvPr/>
        </p:nvCxnSpPr>
        <p:spPr bwMode="auto">
          <a:xfrm>
            <a:off x="2884488" y="1883701"/>
            <a:ext cx="2220912" cy="11113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3" name="Textfeld 10"/>
          <p:cNvSpPr txBox="1">
            <a:spLocks noChangeArrowheads="1"/>
          </p:cNvSpPr>
          <p:nvPr/>
        </p:nvSpPr>
        <p:spPr bwMode="auto">
          <a:xfrm>
            <a:off x="1785938" y="1971014"/>
            <a:ext cx="23558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</a:rPr>
              <a:t>extremely high resistance</a:t>
            </a:r>
          </a:p>
          <a:p>
            <a:r>
              <a:rPr lang="de-DE" sz="1600" b="1">
                <a:solidFill>
                  <a:srgbClr val="009440"/>
                </a:solidFill>
              </a:rPr>
              <a:t>Systemic pressure</a:t>
            </a:r>
          </a:p>
        </p:txBody>
      </p:sp>
      <p:cxnSp>
        <p:nvCxnSpPr>
          <p:cNvPr id="9224" name="Gerade Verbindung mit Pfeil 8"/>
          <p:cNvCxnSpPr>
            <a:cxnSpLocks noChangeShapeType="1"/>
          </p:cNvCxnSpPr>
          <p:nvPr/>
        </p:nvCxnSpPr>
        <p:spPr bwMode="auto">
          <a:xfrm>
            <a:off x="2873376" y="3212438"/>
            <a:ext cx="2220913" cy="11112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5" name="Textfeld 10"/>
          <p:cNvSpPr txBox="1">
            <a:spLocks noChangeArrowheads="1"/>
          </p:cNvSpPr>
          <p:nvPr/>
        </p:nvSpPr>
        <p:spPr bwMode="auto">
          <a:xfrm>
            <a:off x="1774826" y="3299751"/>
            <a:ext cx="26320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</a:rPr>
              <a:t>Right atrial  decompensation</a:t>
            </a:r>
          </a:p>
          <a:p>
            <a:r>
              <a:rPr lang="de-DE" sz="1600" b="1">
                <a:solidFill>
                  <a:srgbClr val="009440"/>
                </a:solidFill>
              </a:rPr>
              <a:t>Liver congestion</a:t>
            </a:r>
          </a:p>
          <a:p>
            <a:r>
              <a:rPr lang="de-DE" sz="1600" b="1">
                <a:solidFill>
                  <a:srgbClr val="009440"/>
                </a:solidFill>
              </a:rPr>
              <a:t>Aszites, etc.</a:t>
            </a:r>
          </a:p>
        </p:txBody>
      </p:sp>
      <p:cxnSp>
        <p:nvCxnSpPr>
          <p:cNvPr id="9226" name="Gerade Verbindung mit Pfeil 10"/>
          <p:cNvCxnSpPr>
            <a:cxnSpLocks noChangeShapeType="1"/>
          </p:cNvCxnSpPr>
          <p:nvPr/>
        </p:nvCxnSpPr>
        <p:spPr bwMode="auto">
          <a:xfrm>
            <a:off x="3025776" y="4364963"/>
            <a:ext cx="2220913" cy="11112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7" name="Textfeld 10"/>
          <p:cNvSpPr txBox="1">
            <a:spLocks noChangeArrowheads="1"/>
          </p:cNvSpPr>
          <p:nvPr/>
        </p:nvSpPr>
        <p:spPr bwMode="auto">
          <a:xfrm>
            <a:off x="1927226" y="4452276"/>
            <a:ext cx="2042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</a:rPr>
              <a:t>Right  heart dilatation</a:t>
            </a:r>
          </a:p>
          <a:p>
            <a:r>
              <a:rPr lang="de-DE" sz="1600" b="1">
                <a:solidFill>
                  <a:srgbClr val="009440"/>
                </a:solidFill>
              </a:rPr>
              <a:t>Low cardiac output</a:t>
            </a:r>
          </a:p>
        </p:txBody>
      </p:sp>
      <p:cxnSp>
        <p:nvCxnSpPr>
          <p:cNvPr id="9228" name="Gerade Verbindung mit Pfeil 12"/>
          <p:cNvCxnSpPr>
            <a:cxnSpLocks noChangeShapeType="1"/>
          </p:cNvCxnSpPr>
          <p:nvPr/>
        </p:nvCxnSpPr>
        <p:spPr bwMode="auto">
          <a:xfrm rot="10800000">
            <a:off x="7086601" y="3885538"/>
            <a:ext cx="2111375" cy="12700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9" name="Textfeld 10"/>
          <p:cNvSpPr txBox="1">
            <a:spLocks noChangeArrowheads="1"/>
          </p:cNvSpPr>
          <p:nvPr/>
        </p:nvSpPr>
        <p:spPr bwMode="auto">
          <a:xfrm>
            <a:off x="8099426" y="3985551"/>
            <a:ext cx="1996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</a:rPr>
              <a:t>Left heart underfilled</a:t>
            </a:r>
          </a:p>
          <a:p>
            <a:r>
              <a:rPr lang="de-DE" sz="1600" b="1">
                <a:solidFill>
                  <a:srgbClr val="009440"/>
                </a:solidFill>
              </a:rPr>
              <a:t>Low cardiac output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81C45BB-B3AE-4459-A803-104A05685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371475"/>
            <a:ext cx="9305925" cy="61150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12C9B9D-B85F-489D-AF38-F0F54AD24F4C}"/>
              </a:ext>
            </a:extLst>
          </p:cNvPr>
          <p:cNvSpPr txBox="1"/>
          <p:nvPr/>
        </p:nvSpPr>
        <p:spPr>
          <a:xfrm>
            <a:off x="1278384" y="390619"/>
            <a:ext cx="9783193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Atriale</a:t>
            </a:r>
            <a:r>
              <a:rPr lang="en-US" sz="2800" dirty="0"/>
              <a:t> Septum –Interventions</a:t>
            </a:r>
          </a:p>
          <a:p>
            <a:pPr algn="ctr"/>
            <a:r>
              <a:rPr lang="en-US" sz="2800" dirty="0"/>
              <a:t>Indications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557C5CB7-55E7-467F-90B3-1F20A09FBE23}"/>
              </a:ext>
            </a:extLst>
          </p:cNvPr>
          <p:cNvSpPr/>
          <p:nvPr/>
        </p:nvSpPr>
        <p:spPr>
          <a:xfrm>
            <a:off x="1313895" y="6027931"/>
            <a:ext cx="9579006" cy="568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AFR </a:t>
            </a:r>
            <a:r>
              <a:rPr lang="de-DE" sz="2400" dirty="0" err="1"/>
              <a:t>Results</a:t>
            </a:r>
            <a:r>
              <a:rPr lang="de-DE" sz="2400" dirty="0"/>
              <a:t> PAH</a:t>
            </a:r>
            <a:br>
              <a:rPr lang="de-DE" sz="2400" dirty="0"/>
            </a:br>
            <a:r>
              <a:rPr lang="de-DE" sz="2400" dirty="0" err="1"/>
              <a:t>Demographical</a:t>
            </a:r>
            <a:r>
              <a:rPr lang="de-DE" sz="2400" dirty="0"/>
              <a:t> Data 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/>
          </p:nvPr>
        </p:nvGraphicFramePr>
        <p:xfrm>
          <a:off x="2133600" y="1600200"/>
          <a:ext cx="7391400" cy="4094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xmlns="" val="25739688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2815089936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2079775276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1957678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range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mean±SD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76833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6-47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27</a:t>
                      </a:r>
                      <a:r>
                        <a:rPr lang="de-DE" sz="1400" dirty="0">
                          <a:effectLst/>
                        </a:rPr>
                        <a:t>±</a:t>
                      </a:r>
                      <a:r>
                        <a:rPr lang="de-DE" sz="14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66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 MWD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140-450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342±83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8115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PA dias pressure [mmHg]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11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35-68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54±12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0103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 mean pressure [mmHg]</a:t>
                      </a: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51-98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77±15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98635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PA systolic pressure [mmHg]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65-180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116±31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004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RV pressure [mmHg]</a:t>
                      </a: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80-130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116±15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32408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RV EDP [mmHg]</a:t>
                      </a: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16±6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8986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AO sO2 [%]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14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93-98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97±2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extLst>
                  <a:ext uri="{0D108BD9-81ED-4DB2-BD59-A6C34878D82A}">
                    <a16:rowId xmlns:a16="http://schemas.microsoft.com/office/drawing/2014/main" xmlns="" val="1293862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IVC sO2 [%]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63-82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72±5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extLst>
                  <a:ext uri="{0D108BD9-81ED-4DB2-BD59-A6C34878D82A}">
                    <a16:rowId xmlns:a16="http://schemas.microsoft.com/office/drawing/2014/main" xmlns="" val="3483892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PA sO2 [%]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60-72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66±4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37" marR="49237" marT="0" marB="0" anchor="ctr"/>
                </a:tc>
                <a:extLst>
                  <a:ext uri="{0D108BD9-81ED-4DB2-BD59-A6C34878D82A}">
                    <a16:rowId xmlns:a16="http://schemas.microsoft.com/office/drawing/2014/main" xmlns="" val="127989143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de-DE" sz="2400" dirty="0"/>
              <a:t>AFR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6-minutes-walking-distance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1447048"/>
            <a:ext cx="10515600" cy="44014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Baseline: 342±83 m; </a:t>
            </a:r>
            <a:r>
              <a:rPr lang="de-DE" sz="1600" dirty="0" err="1"/>
              <a:t>range</a:t>
            </a:r>
            <a:r>
              <a:rPr lang="de-DE" sz="1600" dirty="0"/>
              <a:t> 140-450 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6-M-FU: 444±52 m; </a:t>
            </a:r>
            <a:r>
              <a:rPr lang="de-DE" sz="1600" dirty="0" err="1"/>
              <a:t>range</a:t>
            </a:r>
            <a:r>
              <a:rPr lang="de-DE" sz="1600" dirty="0"/>
              <a:t> 390-540 m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001140"/>
              </p:ext>
            </p:extLst>
          </p:nvPr>
        </p:nvGraphicFramePr>
        <p:xfrm>
          <a:off x="2132400" y="2112935"/>
          <a:ext cx="78105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555502" y="5915529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404342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42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038600" y="304800"/>
            <a:ext cx="8153400" cy="1066800"/>
          </a:xfrm>
        </p:spPr>
        <p:txBody>
          <a:bodyPr>
            <a:normAutofit fontScale="90000"/>
          </a:bodyPr>
          <a:lstStyle/>
          <a:p>
            <a:r>
              <a:rPr lang="de-DE" sz="2400" dirty="0"/>
              <a:t>AFR-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NYHA </a:t>
            </a:r>
            <a:r>
              <a:rPr lang="de-DE" sz="2400" dirty="0" err="1"/>
              <a:t>classification</a:t>
            </a:r>
            <a:r>
              <a:rPr lang="de-DE" sz="2400" dirty="0"/>
              <a:t> </a:t>
            </a:r>
            <a:r>
              <a:rPr lang="de-DE" sz="2400" dirty="0" err="1"/>
              <a:t>before</a:t>
            </a:r>
            <a:r>
              <a:rPr lang="de-DE" sz="2400" dirty="0"/>
              <a:t> and after implantation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8" name="Rectangle 7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  <p:graphicFrame>
        <p:nvGraphicFramePr>
          <p:cNvPr id="11" name="Diagramm 10"/>
          <p:cNvGraphicFramePr>
            <a:graphicFrameLocks noChangeAspect="1"/>
          </p:cNvGraphicFramePr>
          <p:nvPr>
            <p:extLst/>
          </p:nvPr>
        </p:nvGraphicFramePr>
        <p:xfrm>
          <a:off x="2136372" y="1597429"/>
          <a:ext cx="7769629" cy="426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887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2132400" y="1337256"/>
            <a:ext cx="7926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endParaRPr lang="de-DE" kern="0" dirty="0">
              <a:solidFill>
                <a:srgbClr val="009EE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43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7772400" cy="1550988"/>
          </a:xfrm>
        </p:spPr>
        <p:txBody>
          <a:bodyPr/>
          <a:lstStyle/>
          <a:p>
            <a:r>
              <a:rPr lang="de-DE" sz="2400" dirty="0"/>
              <a:t>AFR –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NYHA </a:t>
            </a:r>
            <a:r>
              <a:rPr lang="de-DE" sz="2400" dirty="0" err="1"/>
              <a:t>improvement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implantation and Follow-</a:t>
            </a:r>
            <a:r>
              <a:rPr lang="de-DE" sz="2400" dirty="0" err="1"/>
              <a:t>up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600200"/>
          <a:ext cx="7772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355650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191000" y="127000"/>
            <a:ext cx="8001000" cy="1631950"/>
          </a:xfrm>
        </p:spPr>
        <p:txBody>
          <a:bodyPr/>
          <a:lstStyle/>
          <a:p>
            <a:r>
              <a:rPr lang="de-DE" sz="2400" dirty="0"/>
              <a:t>AFR –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Evaluation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hemodynamic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and </a:t>
            </a:r>
            <a:r>
              <a:rPr lang="de-DE" sz="2400" dirty="0" err="1"/>
              <a:t>syncope</a:t>
            </a:r>
            <a:r>
              <a:rPr lang="de-DE" sz="2400" dirty="0"/>
              <a:t> </a:t>
            </a:r>
            <a:r>
              <a:rPr lang="de-DE" sz="2400" dirty="0" err="1"/>
              <a:t>effects</a:t>
            </a:r>
            <a:endParaRPr lang="de-DE" sz="2400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668588"/>
          <a:ext cx="77724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69619325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985931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90763334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5428480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8486382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43396862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Parameter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Baseline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6-M-FU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52688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mean±SD</a:t>
                      </a:r>
                      <a:endParaRPr lang="de-DE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endParaRPr lang="de-DE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mean±SD</a:t>
                      </a:r>
                      <a:endParaRPr lang="de-DE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endParaRPr lang="de-DE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801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PA dias [mmHg]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54±2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35-68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57±17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35-90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978625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PA </a:t>
                      </a:r>
                      <a:r>
                        <a:rPr lang="de-DE" sz="1600" dirty="0" err="1"/>
                        <a:t>syst</a:t>
                      </a:r>
                      <a:r>
                        <a:rPr lang="de-DE" sz="1600" dirty="0"/>
                        <a:t> [mmHg]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116±31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65-180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124± 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100-160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49918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PA mean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dirty="0"/>
                        <a:t>[mmHg]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77±5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51-98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83±16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65-118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9474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Cardiac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index</a:t>
                      </a:r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2.96±0.57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2.1-3.84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2.67±0.80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1.77-4.20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8323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Qp/Qs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1.06±0.06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1.00-1.20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0.78±</a:t>
                      </a:r>
                      <a:r>
                        <a:rPr lang="de-DE" sz="1600" baseline="0" dirty="0"/>
                        <a:t>0.21</a:t>
                      </a:r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0.33-1.14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1685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PVR/SVR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0.91±0.22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0.59-1.22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0.51±0.06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0.41-0.59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11429140"/>
                  </a:ext>
                </a:extLst>
              </a:tr>
            </a:tbl>
          </a:graphicData>
        </a:graphic>
      </p:graphicFrame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2132400" y="1747520"/>
            <a:ext cx="777240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Times" pitchFamily="9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9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000" kern="0" dirty="0" err="1"/>
              <a:t>No</a:t>
            </a:r>
            <a:r>
              <a:rPr lang="de-DE" sz="2000" kern="0" dirty="0"/>
              <a:t> post-procedure </a:t>
            </a:r>
            <a:r>
              <a:rPr lang="de-DE" sz="2000" kern="0" dirty="0" err="1"/>
              <a:t>syncope</a:t>
            </a:r>
            <a:r>
              <a:rPr lang="de-DE" sz="2000" kern="0" dirty="0"/>
              <a:t> </a:t>
            </a:r>
            <a:r>
              <a:rPr lang="de-DE" sz="2000" kern="0" dirty="0" err="1"/>
              <a:t>episodes</a:t>
            </a:r>
            <a:r>
              <a:rPr lang="de-DE" sz="2000" kern="0" dirty="0"/>
              <a:t> </a:t>
            </a:r>
            <a:r>
              <a:rPr lang="de-DE" sz="2000" kern="0" dirty="0" err="1"/>
              <a:t>have</a:t>
            </a:r>
            <a:r>
              <a:rPr lang="de-DE" sz="2000" kern="0" dirty="0"/>
              <a:t> </a:t>
            </a:r>
            <a:r>
              <a:rPr lang="de-DE" sz="2000" kern="0" dirty="0" err="1"/>
              <a:t>been</a:t>
            </a:r>
            <a:r>
              <a:rPr lang="de-DE" sz="2000" kern="0" dirty="0"/>
              <a:t> </a:t>
            </a:r>
            <a:r>
              <a:rPr lang="de-DE" sz="2000" kern="0" dirty="0" err="1"/>
              <a:t>reported</a:t>
            </a:r>
            <a:r>
              <a:rPr lang="de-DE" sz="2000" kern="0" dirty="0"/>
              <a:t> in </a:t>
            </a:r>
            <a:r>
              <a:rPr lang="de-DE" sz="2000" kern="0" dirty="0" err="1"/>
              <a:t>contrast</a:t>
            </a:r>
            <a:r>
              <a:rPr lang="de-DE" sz="2000" kern="0" dirty="0"/>
              <a:t> </a:t>
            </a:r>
            <a:r>
              <a:rPr lang="de-DE" sz="2000" kern="0" dirty="0" err="1"/>
              <a:t>to</a:t>
            </a:r>
            <a:r>
              <a:rPr lang="de-DE" sz="2000" kern="0" dirty="0"/>
              <a:t> </a:t>
            </a:r>
            <a:r>
              <a:rPr lang="de-DE" sz="2000" kern="0" dirty="0" err="1"/>
              <a:t>syncope</a:t>
            </a:r>
            <a:r>
              <a:rPr lang="de-DE" sz="2000" kern="0" dirty="0"/>
              <a:t> </a:t>
            </a:r>
            <a:r>
              <a:rPr lang="de-DE" sz="2000" kern="0" dirty="0" err="1"/>
              <a:t>episodes</a:t>
            </a:r>
            <a:r>
              <a:rPr lang="de-DE" sz="2000" kern="0" dirty="0"/>
              <a:t> </a:t>
            </a:r>
            <a:r>
              <a:rPr lang="de-DE" sz="2000" kern="0" dirty="0" err="1"/>
              <a:t>before</a:t>
            </a:r>
            <a:r>
              <a:rPr lang="de-DE" sz="2000" kern="0" dirty="0"/>
              <a:t> procedure (n=14) 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600" kern="0" dirty="0"/>
          </a:p>
          <a:p>
            <a:pPr>
              <a:buFont typeface="Arial" panose="020B0604020202020204" pitchFamily="34" charset="0"/>
              <a:buChar char="•"/>
            </a:pPr>
            <a:endParaRPr lang="de-DE" sz="1200" kern="0" dirty="0"/>
          </a:p>
        </p:txBody>
      </p:sp>
      <p:sp>
        <p:nvSpPr>
          <p:cNvPr id="8" name="Rectangle 7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424806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de-DE" sz="2400" dirty="0"/>
              <a:t>AFR –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O</a:t>
            </a:r>
            <a:r>
              <a:rPr lang="de-DE" sz="2400" baseline="-25000" dirty="0"/>
              <a:t>2</a:t>
            </a:r>
            <a:r>
              <a:rPr lang="de-DE" sz="2400" dirty="0"/>
              <a:t>Saturation</a:t>
            </a:r>
          </a:p>
        </p:txBody>
      </p:sp>
      <p:graphicFrame>
        <p:nvGraphicFramePr>
          <p:cNvPr id="7" name="Diagramm 6"/>
          <p:cNvGraphicFramePr>
            <a:graphicFrameLocks noChangeAspect="1"/>
          </p:cNvGraphicFramePr>
          <p:nvPr>
            <p:extLst/>
          </p:nvPr>
        </p:nvGraphicFramePr>
        <p:xfrm>
          <a:off x="2133600" y="1600200"/>
          <a:ext cx="7772400" cy="426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407789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Occlutech.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de-DE" sz="2400" dirty="0"/>
              <a:t>AFR – </a:t>
            </a:r>
            <a:r>
              <a:rPr lang="de-DE" sz="2400" dirty="0" err="1"/>
              <a:t>Results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NT-pro-BNP-levels</a:t>
            </a:r>
          </a:p>
        </p:txBody>
      </p:sp>
      <p:graphicFrame>
        <p:nvGraphicFramePr>
          <p:cNvPr id="6" name="Diagramm 5"/>
          <p:cNvGraphicFramePr>
            <a:graphicFrameLocks noChangeAspect="1"/>
          </p:cNvGraphicFramePr>
          <p:nvPr>
            <p:extLst/>
          </p:nvPr>
        </p:nvGraphicFramePr>
        <p:xfrm>
          <a:off x="2132400" y="1600200"/>
          <a:ext cx="7773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29423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Occlutech</a:t>
            </a:r>
            <a:r>
              <a:rPr lang="en-US" dirty="0"/>
              <a:t>. CONFIDENTIAL. All rights reserved.</a:t>
            </a:r>
            <a:endParaRPr lang="tr-TR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BD563-237B-4F4C-86F0-4AA883D3BDF4}" type="slidenum">
              <a:rPr lang="sv-SE" smtClean="0"/>
              <a:pPr>
                <a:defRPr/>
              </a:pPr>
              <a:t>47</a:t>
            </a:fld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de-DE" sz="2400" dirty="0"/>
              <a:t>AFR – </a:t>
            </a:r>
            <a:r>
              <a:rPr lang="de-DE" sz="2400" dirty="0" err="1"/>
              <a:t>Safety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report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-performance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events</a:t>
            </a:r>
            <a:endParaRPr lang="de-DE" dirty="0"/>
          </a:p>
          <a:p>
            <a:pPr>
              <a:spcBef>
                <a:spcPts val="2400"/>
              </a:spcBef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reports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shunt</a:t>
            </a:r>
            <a:r>
              <a:rPr lang="de-DE" dirty="0"/>
              <a:t> </a:t>
            </a:r>
            <a:r>
              <a:rPr lang="de-DE" dirty="0" err="1"/>
              <a:t>closure</a:t>
            </a:r>
            <a:endParaRPr lang="de-DE" dirty="0"/>
          </a:p>
          <a:p>
            <a:pPr>
              <a:spcBef>
                <a:spcPts val="2400"/>
              </a:spcBef>
            </a:pPr>
            <a:r>
              <a:rPr lang="de-DE" dirty="0"/>
              <a:t>sPO2 </a:t>
            </a:r>
            <a:r>
              <a:rPr lang="de-DE" dirty="0" err="1"/>
              <a:t>never</a:t>
            </a:r>
            <a:r>
              <a:rPr lang="de-DE" dirty="0"/>
              <a:t> </a:t>
            </a:r>
            <a:r>
              <a:rPr lang="de-DE" dirty="0" err="1"/>
              <a:t>reached</a:t>
            </a:r>
            <a:r>
              <a:rPr lang="de-DE" dirty="0"/>
              <a:t> </a:t>
            </a:r>
            <a:r>
              <a:rPr lang="de-DE" dirty="0" err="1"/>
              <a:t>critical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and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tended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compensate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</a:t>
            </a:r>
          </a:p>
          <a:p>
            <a:pPr>
              <a:spcBef>
                <a:spcPts val="2400"/>
              </a:spcBef>
            </a:pPr>
            <a:r>
              <a:rPr lang="de-DE" dirty="0"/>
              <a:t>3 non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fatal </a:t>
            </a:r>
            <a:r>
              <a:rPr lang="de-DE" dirty="0" err="1"/>
              <a:t>events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250568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2ACC50C-D85E-44BB-8704-8BA6652707B9}" type="slidenum">
              <a:rPr lang="de-DE" alt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de-DE" alt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220" name="Picture 2" descr="C:\Users\nik\Desktop\Occlutech Berlin\Atrial decompression\PHT_4_m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2588" y="831188"/>
            <a:ext cx="3802062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feld 4"/>
          <p:cNvSpPr txBox="1">
            <a:spLocks noChangeArrowheads="1"/>
          </p:cNvSpPr>
          <p:nvPr/>
        </p:nvSpPr>
        <p:spPr bwMode="auto">
          <a:xfrm>
            <a:off x="1820883" y="282366"/>
            <a:ext cx="5273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  <a:latin typeface="Calibri"/>
              </a:rPr>
              <a:t>Decompensation</a:t>
            </a:r>
            <a:r>
              <a:rPr lang="de-DE" b="1" dirty="0">
                <a:solidFill>
                  <a:srgbClr val="C00000"/>
                </a:solidFill>
                <a:latin typeface="Calibri"/>
              </a:rPr>
              <a:t>: </a:t>
            </a:r>
            <a:r>
              <a:rPr lang="de-DE" b="1" dirty="0" err="1">
                <a:solidFill>
                  <a:srgbClr val="C00000"/>
                </a:solidFill>
                <a:latin typeface="Calibri"/>
              </a:rPr>
              <a:t>Following</a:t>
            </a:r>
            <a:r>
              <a:rPr lang="de-DE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Calibri"/>
              </a:rPr>
              <a:t>Pulmonary</a:t>
            </a:r>
            <a:r>
              <a:rPr lang="de-DE" b="1" dirty="0">
                <a:solidFill>
                  <a:srgbClr val="C00000"/>
                </a:solidFill>
                <a:latin typeface="Calibri"/>
              </a:rPr>
              <a:t> Hypertension</a:t>
            </a:r>
          </a:p>
        </p:txBody>
      </p:sp>
      <p:cxnSp>
        <p:nvCxnSpPr>
          <p:cNvPr id="9222" name="Gerade Verbindung mit Pfeil 6"/>
          <p:cNvCxnSpPr>
            <a:cxnSpLocks noChangeShapeType="1"/>
          </p:cNvCxnSpPr>
          <p:nvPr/>
        </p:nvCxnSpPr>
        <p:spPr bwMode="auto">
          <a:xfrm>
            <a:off x="2884488" y="1883701"/>
            <a:ext cx="2220912" cy="11113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3" name="Textfeld 10"/>
          <p:cNvSpPr txBox="1">
            <a:spLocks noChangeArrowheads="1"/>
          </p:cNvSpPr>
          <p:nvPr/>
        </p:nvSpPr>
        <p:spPr bwMode="auto">
          <a:xfrm>
            <a:off x="1785938" y="1971014"/>
            <a:ext cx="23558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extremely high resistance</a:t>
            </a:r>
          </a:p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Systemic pressure</a:t>
            </a:r>
          </a:p>
        </p:txBody>
      </p:sp>
      <p:cxnSp>
        <p:nvCxnSpPr>
          <p:cNvPr id="9224" name="Gerade Verbindung mit Pfeil 8"/>
          <p:cNvCxnSpPr>
            <a:cxnSpLocks noChangeShapeType="1"/>
          </p:cNvCxnSpPr>
          <p:nvPr/>
        </p:nvCxnSpPr>
        <p:spPr bwMode="auto">
          <a:xfrm>
            <a:off x="2873376" y="3212438"/>
            <a:ext cx="2220913" cy="11112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5" name="Textfeld 10"/>
          <p:cNvSpPr txBox="1">
            <a:spLocks noChangeArrowheads="1"/>
          </p:cNvSpPr>
          <p:nvPr/>
        </p:nvSpPr>
        <p:spPr bwMode="auto">
          <a:xfrm>
            <a:off x="1774826" y="3299751"/>
            <a:ext cx="26320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Right atrial  decompensation</a:t>
            </a:r>
          </a:p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Liver congestion</a:t>
            </a:r>
          </a:p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Aszites, etc.</a:t>
            </a:r>
          </a:p>
        </p:txBody>
      </p:sp>
      <p:cxnSp>
        <p:nvCxnSpPr>
          <p:cNvPr id="9226" name="Gerade Verbindung mit Pfeil 10"/>
          <p:cNvCxnSpPr>
            <a:cxnSpLocks noChangeShapeType="1"/>
          </p:cNvCxnSpPr>
          <p:nvPr/>
        </p:nvCxnSpPr>
        <p:spPr bwMode="auto">
          <a:xfrm>
            <a:off x="3025776" y="4364963"/>
            <a:ext cx="2220913" cy="11112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7" name="Textfeld 10"/>
          <p:cNvSpPr txBox="1">
            <a:spLocks noChangeArrowheads="1"/>
          </p:cNvSpPr>
          <p:nvPr/>
        </p:nvSpPr>
        <p:spPr bwMode="auto">
          <a:xfrm>
            <a:off x="1927226" y="4452276"/>
            <a:ext cx="2042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Right  heart dilatation</a:t>
            </a:r>
          </a:p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Low cardiac output</a:t>
            </a:r>
          </a:p>
        </p:txBody>
      </p:sp>
      <p:cxnSp>
        <p:nvCxnSpPr>
          <p:cNvPr id="9228" name="Gerade Verbindung mit Pfeil 12"/>
          <p:cNvCxnSpPr>
            <a:cxnSpLocks noChangeShapeType="1"/>
          </p:cNvCxnSpPr>
          <p:nvPr/>
        </p:nvCxnSpPr>
        <p:spPr bwMode="auto">
          <a:xfrm rot="10800000">
            <a:off x="7086601" y="3885538"/>
            <a:ext cx="2111375" cy="12700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9229" name="Textfeld 10"/>
          <p:cNvSpPr txBox="1">
            <a:spLocks noChangeArrowheads="1"/>
          </p:cNvSpPr>
          <p:nvPr/>
        </p:nvSpPr>
        <p:spPr bwMode="auto">
          <a:xfrm>
            <a:off x="8099426" y="3985551"/>
            <a:ext cx="1996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Left heart underfilled</a:t>
            </a:r>
          </a:p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Low cardiac output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BF4CABD-D71C-4544-9846-837298412A2B}" type="slidenum">
              <a:rPr lang="de-DE" alt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de-DE" alt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44" name="Picture 2" descr="C:\Users\nik\Desktop\Occlutech Berlin\Atrial decompression\PHT_5_m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39" y="1093839"/>
            <a:ext cx="39274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feld 4"/>
          <p:cNvSpPr txBox="1">
            <a:spLocks noChangeArrowheads="1"/>
          </p:cNvSpPr>
          <p:nvPr/>
        </p:nvSpPr>
        <p:spPr bwMode="auto">
          <a:xfrm>
            <a:off x="1802308" y="401111"/>
            <a:ext cx="3128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  <a:latin typeface="Calibri"/>
              </a:rPr>
              <a:t>Creation</a:t>
            </a:r>
            <a:r>
              <a:rPr lang="de-DE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Calibri"/>
              </a:rPr>
              <a:t>of</a:t>
            </a:r>
            <a:r>
              <a:rPr lang="de-DE" b="1" dirty="0">
                <a:solidFill>
                  <a:srgbClr val="C00000"/>
                </a:solidFill>
                <a:latin typeface="Calibri"/>
              </a:rPr>
              <a:t> an interatrial </a:t>
            </a:r>
            <a:r>
              <a:rPr lang="de-DE" b="1" dirty="0" err="1">
                <a:solidFill>
                  <a:srgbClr val="C00000"/>
                </a:solidFill>
                <a:latin typeface="Calibri"/>
              </a:rPr>
              <a:t>shunt</a:t>
            </a:r>
            <a:endParaRPr lang="de-DE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0246" name="Gerade Verbindung mit Pfeil 6"/>
          <p:cNvCxnSpPr>
            <a:cxnSpLocks noChangeShapeType="1"/>
          </p:cNvCxnSpPr>
          <p:nvPr/>
        </p:nvCxnSpPr>
        <p:spPr bwMode="auto">
          <a:xfrm>
            <a:off x="3155951" y="3468738"/>
            <a:ext cx="2220913" cy="11112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1B24029-24D0-475E-B832-198AB0108E23}" type="slidenum">
              <a:rPr lang="de-DE" alt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de-DE" alt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292" name="Picture 3" descr="C:\Users\nik\Desktop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1389" y="864400"/>
            <a:ext cx="388302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4"/>
          <p:cNvSpPr txBox="1">
            <a:spLocks noChangeArrowheads="1"/>
          </p:cNvSpPr>
          <p:nvPr/>
        </p:nvSpPr>
        <p:spPr bwMode="auto">
          <a:xfrm>
            <a:off x="8339513" y="2659863"/>
            <a:ext cx="1476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9440"/>
                </a:solidFill>
                <a:latin typeface="Calibri"/>
              </a:rPr>
              <a:t>Mild cyanosis</a:t>
            </a:r>
          </a:p>
        </p:txBody>
      </p:sp>
      <p:cxnSp>
        <p:nvCxnSpPr>
          <p:cNvPr id="12294" name="Gerade Verbindung mit Pfeil 6"/>
          <p:cNvCxnSpPr>
            <a:cxnSpLocks noChangeShapeType="1"/>
          </p:cNvCxnSpPr>
          <p:nvPr/>
        </p:nvCxnSpPr>
        <p:spPr bwMode="auto">
          <a:xfrm rot="10800000" flipV="1">
            <a:off x="6520239" y="3117063"/>
            <a:ext cx="2066925" cy="11112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12295" name="Textfeld 10"/>
          <p:cNvSpPr txBox="1">
            <a:spLocks noChangeArrowheads="1"/>
          </p:cNvSpPr>
          <p:nvPr/>
        </p:nvSpPr>
        <p:spPr bwMode="auto">
          <a:xfrm>
            <a:off x="1766686" y="317991"/>
            <a:ext cx="3277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dirty="0" err="1">
                <a:solidFill>
                  <a:srgbClr val="C00000"/>
                </a:solidFill>
                <a:latin typeface="Calibri"/>
              </a:rPr>
              <a:t>Hemodynamic</a:t>
            </a:r>
            <a:r>
              <a:rPr lang="de-DE" sz="28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de-DE" sz="2800" b="1" dirty="0" err="1">
                <a:solidFill>
                  <a:srgbClr val="C00000"/>
                </a:solidFill>
                <a:latin typeface="Calibri"/>
              </a:rPr>
              <a:t>effect</a:t>
            </a:r>
            <a:endParaRPr lang="de-DE" sz="2800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2296" name="Gerade Verbindung mit Pfeil 11"/>
          <p:cNvCxnSpPr>
            <a:cxnSpLocks noChangeShapeType="1"/>
          </p:cNvCxnSpPr>
          <p:nvPr/>
        </p:nvCxnSpPr>
        <p:spPr bwMode="auto">
          <a:xfrm>
            <a:off x="2730876" y="3259938"/>
            <a:ext cx="2220913" cy="11112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12297" name="Textfeld 10"/>
          <p:cNvSpPr txBox="1">
            <a:spLocks noChangeArrowheads="1"/>
          </p:cNvSpPr>
          <p:nvPr/>
        </p:nvSpPr>
        <p:spPr bwMode="auto">
          <a:xfrm>
            <a:off x="1676776" y="2670975"/>
            <a:ext cx="250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Right atrial  decompression</a:t>
            </a:r>
          </a:p>
        </p:txBody>
      </p:sp>
      <p:cxnSp>
        <p:nvCxnSpPr>
          <p:cNvPr id="12298" name="Gerade Verbindung mit Pfeil 13"/>
          <p:cNvCxnSpPr>
            <a:cxnSpLocks noChangeShapeType="1"/>
          </p:cNvCxnSpPr>
          <p:nvPr/>
        </p:nvCxnSpPr>
        <p:spPr bwMode="auto">
          <a:xfrm rot="10800000">
            <a:off x="6944101" y="3933038"/>
            <a:ext cx="2111375" cy="12700"/>
          </a:xfrm>
          <a:prstGeom prst="straightConnector1">
            <a:avLst/>
          </a:prstGeom>
          <a:noFill/>
          <a:ln w="57150" algn="ctr">
            <a:solidFill>
              <a:srgbClr val="009440"/>
            </a:solidFill>
            <a:round/>
            <a:headEnd/>
            <a:tailEnd type="arrow" w="med" len="med"/>
          </a:ln>
        </p:spPr>
      </p:cxnSp>
      <p:sp>
        <p:nvSpPr>
          <p:cNvPr id="12299" name="Textfeld 10"/>
          <p:cNvSpPr txBox="1">
            <a:spLocks noChangeArrowheads="1"/>
          </p:cNvSpPr>
          <p:nvPr/>
        </p:nvSpPr>
        <p:spPr bwMode="auto">
          <a:xfrm>
            <a:off x="7956925" y="4033051"/>
            <a:ext cx="2030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Left heart refilled</a:t>
            </a:r>
          </a:p>
          <a:p>
            <a:r>
              <a:rPr lang="de-DE" sz="1600" b="1">
                <a:solidFill>
                  <a:srgbClr val="009440"/>
                </a:solidFill>
                <a:latin typeface="Calibri"/>
              </a:rPr>
              <a:t>Higher cardiac output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730875" y="5805377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buClr>
                <a:srgbClr val="EEECE1"/>
              </a:buClr>
              <a:buSzPct val="140000"/>
            </a:pPr>
            <a:r>
              <a:rPr lang="de-DE" sz="2000" b="1" dirty="0">
                <a:solidFill>
                  <a:srgbClr val="009440"/>
                </a:solidFill>
                <a:latin typeface="Calibri"/>
              </a:rPr>
              <a:t>-&gt; 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improved</a:t>
            </a:r>
            <a:r>
              <a:rPr lang="de-DE" sz="2000" b="1" dirty="0">
                <a:solidFill>
                  <a:srgbClr val="009440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oxygen</a:t>
            </a:r>
            <a:r>
              <a:rPr lang="de-DE" sz="2000" b="1" dirty="0">
                <a:solidFill>
                  <a:srgbClr val="009440"/>
                </a:solidFill>
                <a:latin typeface="Calibri"/>
              </a:rPr>
              <a:t>/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energy</a:t>
            </a:r>
            <a:r>
              <a:rPr lang="de-DE" sz="2000" b="1" dirty="0">
                <a:solidFill>
                  <a:srgbClr val="009440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delivery</a:t>
            </a:r>
            <a:r>
              <a:rPr lang="de-DE" sz="2000" b="1" dirty="0">
                <a:solidFill>
                  <a:srgbClr val="009440"/>
                </a:solidFill>
                <a:latin typeface="Calibri"/>
              </a:rPr>
              <a:t>  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to</a:t>
            </a:r>
            <a:r>
              <a:rPr lang="de-DE" sz="2000" b="1" dirty="0">
                <a:solidFill>
                  <a:srgbClr val="009440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the</a:t>
            </a:r>
            <a:r>
              <a:rPr lang="de-DE" sz="2000" b="1" dirty="0">
                <a:solidFill>
                  <a:srgbClr val="009440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009440"/>
                </a:solidFill>
                <a:latin typeface="Calibri"/>
              </a:rPr>
              <a:t>body</a:t>
            </a:r>
            <a:endParaRPr lang="de-DE" sz="2000" b="1" dirty="0">
              <a:solidFill>
                <a:srgbClr val="00944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B81A1A0-62D1-43EF-939B-B8C2DA11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6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Occlutech. CONFIDENTIAL. All rights reserved.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3C781-D7AA-4E4B-97E0-5E496782BB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845550" cy="576263"/>
          </a:xfrm>
        </p:spPr>
        <p:txBody>
          <a:bodyPr>
            <a:normAutofit fontScale="90000"/>
          </a:bodyPr>
          <a:lstStyle/>
          <a:p>
            <a:r>
              <a:rPr lang="de-DE" dirty="0"/>
              <a:t>Occlutech AFR </a:t>
            </a:r>
            <a:r>
              <a:rPr lang="tr-TR" dirty="0"/>
              <a:t>– </a:t>
            </a:r>
            <a:r>
              <a:rPr lang="en-US" dirty="0"/>
              <a:t>Dimensions &amp; </a:t>
            </a:r>
            <a:r>
              <a:rPr lang="de-DE" dirty="0"/>
              <a:t>Compatibility Chart 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65" y="2465492"/>
            <a:ext cx="3396574" cy="1034409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3922811" y="1876165"/>
          <a:ext cx="3860222" cy="3094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14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09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09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0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61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00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AFR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  <a:latin typeface="+mn-lt"/>
                        </a:rPr>
                        <a:t>Article</a:t>
                      </a:r>
                      <a:r>
                        <a:rPr lang="tr-TR" sz="1200" dirty="0">
                          <a:effectLst/>
                          <a:latin typeface="+mn-lt"/>
                        </a:rPr>
                        <a:t> No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D1 [mm]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D2 [mm]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h [mm]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Introducing System Size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8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ODS* 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65AFR04</a:t>
                      </a:r>
                      <a:endParaRPr lang="tr-TR" sz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4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8F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65AFR06</a:t>
                      </a:r>
                      <a:endParaRPr lang="tr-TR" sz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6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2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10F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65AFR08</a:t>
                      </a:r>
                      <a:endParaRPr lang="tr-TR" sz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8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12F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65AFR10</a:t>
                      </a:r>
                      <a:endParaRPr lang="tr-TR" sz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10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14F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65AFR04M</a:t>
                      </a:r>
                      <a:endParaRPr lang="tr-TR" sz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4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16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5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8F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65AFR06M</a:t>
                      </a:r>
                      <a:endParaRPr lang="tr-TR" sz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effectLst/>
                          <a:latin typeface="+mn-lt"/>
                        </a:rPr>
                        <a:t>6</a:t>
                      </a:r>
                      <a:endParaRPr lang="tr-TR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18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5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10F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65AFR08M*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8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21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5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12F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65AFR10M*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10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23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5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14F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65AFR04L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4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16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8F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65AFR06L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6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18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10F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65AFR08L*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8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21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tr-T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12F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486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65AFR10L*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10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23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+mn-lt"/>
                        </a:rPr>
                        <a:t>14F</a:t>
                      </a:r>
                      <a:endParaRPr lang="tr-TR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r="14208"/>
          <a:stretch/>
        </p:blipFill>
        <p:spPr>
          <a:xfrm>
            <a:off x="1981200" y="3232674"/>
            <a:ext cx="1447800" cy="1446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111218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Sizes available in; 4, 6, 8, 10 mm fenestration with 2, 5 and 10 mm waists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12180"/>
            <a:ext cx="2057400" cy="1543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7900" y="4982863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4 sizes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currently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clinical trials; 8, 10mm fenestrations with 5, 10mm waists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1808" y="6545844"/>
            <a:ext cx="53857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CAUTION–Investigational Device. Limited by United States Law to Investigational Use</a:t>
            </a:r>
          </a:p>
        </p:txBody>
      </p:sp>
    </p:spTree>
    <p:extLst>
      <p:ext uri="{BB962C8B-B14F-4D97-AF65-F5344CB8AC3E}">
        <p14:creationId xmlns:p14="http://schemas.microsoft.com/office/powerpoint/2010/main" val="310927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1722</Words>
  <Application>Microsoft Office PowerPoint</Application>
  <PresentationFormat>Widescreen</PresentationFormat>
  <Paragraphs>449</Paragraphs>
  <Slides>47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LMU CompatilFact</vt:lpstr>
      <vt:lpstr>Times</vt:lpstr>
      <vt:lpstr>Times New Roman</vt:lpstr>
      <vt:lpstr>Wingdings</vt:lpstr>
      <vt:lpstr>ヒラギノ角ゴ Pro W3</vt:lpstr>
      <vt:lpstr>Office</vt:lpstr>
      <vt:lpstr>Larissa</vt:lpstr>
      <vt:lpstr>Theme1</vt:lpstr>
      <vt:lpstr>1_Larissa</vt:lpstr>
      <vt:lpstr>Inter-Atrials Shunts for Reduction of LA and RA Hypertension Washington, March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Occlutech AFR – Dimensions &amp; Compatibility Chart </vt:lpstr>
      <vt:lpstr>PowerPoint Presentation</vt:lpstr>
      <vt:lpstr>PowerPoint Presentation</vt:lpstr>
      <vt:lpstr>PowerPoint Presentation</vt:lpstr>
      <vt:lpstr>PowerPoint Presentation</vt:lpstr>
      <vt:lpstr>Occlutech® AFR Publication Sivakumar et al, 2017</vt:lpstr>
      <vt:lpstr>Occlutech® AFR Publication Sivakumar et al, 2017</vt:lpstr>
      <vt:lpstr>PowerPoint Presentation</vt:lpstr>
      <vt:lpstr>NYHA Classification before and after AFR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 – Results Summary</vt:lpstr>
      <vt:lpstr>PowerPoint Presentation</vt:lpstr>
      <vt:lpstr>PowerPoint Presentation</vt:lpstr>
      <vt:lpstr>AFR – Patient Cohort  Implantations 02/2016 – 10/2017 </vt:lpstr>
      <vt:lpstr>AFR Results Procedual data </vt:lpstr>
      <vt:lpstr>PowerPoint Presentation</vt:lpstr>
      <vt:lpstr>AFR Results PAH Demographical Data </vt:lpstr>
      <vt:lpstr>AFR Results 6-minutes-walking-distance</vt:lpstr>
      <vt:lpstr>AFR- Results NYHA classification before and after implantation </vt:lpstr>
      <vt:lpstr>AFR – Results NYHA improvement between implantation and Follow-up </vt:lpstr>
      <vt:lpstr>AFR – Results Evaluation of hemodynamic data and syncope effects</vt:lpstr>
      <vt:lpstr>AFR – Results O2Saturation</vt:lpstr>
      <vt:lpstr>AFR – Results NT-pro-BNP-levels</vt:lpstr>
      <vt:lpstr>AFR – Safety data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Prof. Dr. Hans R. Figulla</dc:creator>
  <cp:lastModifiedBy>Checkin 013</cp:lastModifiedBy>
  <cp:revision>41</cp:revision>
  <dcterms:created xsi:type="dcterms:W3CDTF">2019-03-01T07:30:08Z</dcterms:created>
  <dcterms:modified xsi:type="dcterms:W3CDTF">2019-03-05T11:46:56Z</dcterms:modified>
</cp:coreProperties>
</file>