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73" r:id="rId7"/>
    <p:sldId id="265" r:id="rId8"/>
    <p:sldId id="268" r:id="rId9"/>
    <p:sldId id="263" r:id="rId10"/>
    <p:sldId id="264" r:id="rId11"/>
    <p:sldId id="261" r:id="rId12"/>
    <p:sldId id="276" r:id="rId13"/>
    <p:sldId id="260" r:id="rId14"/>
    <p:sldId id="262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ey Melquist" initials="SM" lastIdx="5" clrIdx="0">
    <p:extLst>
      <p:ext uri="{19B8F6BF-5375-455C-9EA6-DF929625EA0E}">
        <p15:presenceInfo xmlns:p15="http://schemas.microsoft.com/office/powerpoint/2012/main" userId="S::smelquist@arrowheadpharma.com::8ff246a7-5a3c-4813-bbd1-44533af06985" providerId="AD"/>
      </p:ext>
    </p:extLst>
  </p:cmAuthor>
  <p:cmAuthor id="2" name="Bruce Given" initials="BG" lastIdx="2" clrIdx="1">
    <p:extLst>
      <p:ext uri="{19B8F6BF-5375-455C-9EA6-DF929625EA0E}">
        <p15:presenceInfo xmlns:p15="http://schemas.microsoft.com/office/powerpoint/2012/main" userId="S::bgiven@arrowheadpharma.com::4c78d68c-ef2e-4644-821d-cd61afe96b34" providerId="AD"/>
      </p:ext>
    </p:extLst>
  </p:cmAuthor>
  <p:cmAuthor id="3" name="James Hamilton" initials="JH" lastIdx="10" clrIdx="2">
    <p:extLst>
      <p:ext uri="{19B8F6BF-5375-455C-9EA6-DF929625EA0E}">
        <p15:presenceInfo xmlns:p15="http://schemas.microsoft.com/office/powerpoint/2012/main" userId="S::jhamilton@arrowheadpharma.com::de548c59-bbf1-41d0-9670-8115da39fdf9" providerId="AD"/>
      </p:ext>
    </p:extLst>
  </p:cmAuthor>
  <p:cmAuthor id="4" name="Gerald Watts" initials="GW" lastIdx="6" clrIdx="3">
    <p:extLst>
      <p:ext uri="{19B8F6BF-5375-455C-9EA6-DF929625EA0E}">
        <p15:presenceInfo xmlns:p15="http://schemas.microsoft.com/office/powerpoint/2012/main" userId="S-1-5-21-905479342-1514983418-1536837410-398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F32"/>
    <a:srgbClr val="94CEDC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78"/>
    <p:restoredTop sz="94963"/>
  </p:normalViewPr>
  <p:slideViewPr>
    <p:cSldViewPr snapToGrid="0" snapToObjects="1">
      <p:cViewPr varScale="1">
        <p:scale>
          <a:sx n="44" d="100"/>
          <a:sy n="44" d="100"/>
        </p:scale>
        <p:origin x="11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D2526-A80F-C04B-9CF0-D2AE85FF4E64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05B24-E200-1344-A256-C4BA2AFA5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8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05B24-E200-1344-A256-C4BA2AFA5A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9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05B24-E200-1344-A256-C4BA2AFA5A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5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05B24-E200-1344-A256-C4BA2AFA5AC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64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05B24-E200-1344-A256-C4BA2AFA5AC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02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05B24-E200-1344-A256-C4BA2AFA5AC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E7B6-9389-5B43-B263-93DA408A0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D988C-B80F-FF42-A057-1EE42D854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0383-3813-D243-8B19-8DFEAB6E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CF7B-C7ED-4A21-93CD-CE95E2738599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500F-F743-3842-A700-918B2378D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3785E-7E4B-8F4D-8AD7-20503DF5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7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AA9C-C22D-7447-A318-5845FCBE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A3FA1-CB56-1546-A5C8-CAE54CD95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5FE79-23CF-5A43-8A83-B60DDE7B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8851-B1C5-4C0F-B89E-B5A73EE90941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EAFFD-BC23-AB4E-B29B-ECE773F3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8BA58-02C4-7948-8569-74AA611B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B5712-1850-B24D-A31E-48C9D4FA7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CAA41-A185-B849-9C84-CF7B7E2B1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899F3-E5F5-BE44-A313-F27851864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ECA8-CC2D-4603-9DDC-0121F319A2EC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CE41F-39A2-594A-933E-39AB36285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4062E-03D9-B642-A62E-2B03B8E6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7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919F9-C870-144C-9F7F-207C1A79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B229-52A8-A441-A0C1-A83D70AB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71BD6-12FD-854E-AA4D-220A80B32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B737-D48D-4647-A452-394292C7FFDC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D0333-D57E-4E4F-8721-BF66D63E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297BC-1117-2A43-83A3-531AE6D9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6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36815-058D-174B-BF39-7C10D6B2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63206-4529-EE48-AD0F-251A34331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5FAFC-05C0-5144-AC8D-71F105AC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C6B7-CF12-431A-B3D4-38922AE559FF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C285E-8858-B44B-BE31-DBFCA5C3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A53A1-FB3A-344D-8359-3953B109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2749EF22-3C42-854E-8913-6E5EF46A8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7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A6C5-4D5C-3F43-A3BE-235CD84C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04FBD-40C2-F249-AEC8-C3B7A14BF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49AA2-C279-2E44-A561-B4DF19C52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192B-5CC9-F64B-AE6D-FADE5F90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0C72-A138-4BF3-B5A8-5B3BB0009718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9DDD6-7303-334D-B74B-890CE1A7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B7601-E1A3-A346-BACC-672A5E9AA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3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77F9-3710-D047-A148-DBE896506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C203B-CE14-E545-9A83-B8EF96423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E6C99-D844-1C4E-8106-FBE8B90E1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1A03CD-20FB-B141-B717-DC9360CB8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971B0-14CB-A146-B4B1-BB17120EA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056317-B510-E241-BD8D-E76E2C51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3FF-096D-443D-BF94-E9B6EBD1CE39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A25B7B-C7A9-464A-98F3-FA330ABB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FD7960-8EF7-554A-B4F1-D0E9F5F0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8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B6AAA-1DF4-E14D-84A2-BE3C3A89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0673B0-CB06-9F4B-9D0B-715D880D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B892-A998-4746-A96C-92D9CBFB5E97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FE763-CDB2-F14F-B982-D1D3F0A7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BF3A0-DC77-8E42-A7EA-AFBF1026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8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C7BFF-8126-9741-958E-B19D9570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F329-1BE8-429E-B92F-5CDA8ABA03D6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1168A3-7E4D-A245-9E07-1DE4597C3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B9A03-52CA-0349-B7BE-F79E1CB1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9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BC45-EBD1-1241-9332-84356B6C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33CE9-83B3-684C-B2F1-6390ABF15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0336F-51AF-EE4B-8BED-CF7521A0C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F796C-321F-AE46-AA70-6ACC54D7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0FE2-6225-4BD8-A6E2-5B18BAF69CD3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73CBC-A8DF-6044-9792-89335F28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F6B32-0577-6F49-9A51-5A18168D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0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CAB6C-83CA-A14E-8BD2-74766D5A3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392CD-D6E1-6C40-A08C-0DC5BA2BF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D87D3-E027-8145-931A-76017297E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0AA1D-92AF-0940-97D9-E4ED3634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80A5-BBF9-4759-B431-BB84BDDBC5F7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D8ADF-3842-7C4B-8517-E877B269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65D6A-0632-9F48-8646-7E6C84FC9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9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A3088-753E-FB4E-ABAA-32317DAD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38F0E-E4F4-0147-AF13-00E9592B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6649-9DE9-7D4E-81A6-A0ACCB2F1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32B3-6E4A-4FBD-ABF5-619618C3DAE6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A9F6A-A37D-4341-8320-AE0442847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4E8A6-CECC-5442-AF5F-C4E81991D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2749EF22-3C42-854E-8913-6E5EF46A8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riangle 14">
            <a:extLst>
              <a:ext uri="{FF2B5EF4-FFF2-40B4-BE49-F238E27FC236}">
                <a16:creationId xmlns:a16="http://schemas.microsoft.com/office/drawing/2014/main" id="{8DD280B7-C40C-3942-9E41-9011655C02F4}"/>
              </a:ext>
            </a:extLst>
          </p:cNvPr>
          <p:cNvSpPr/>
          <p:nvPr/>
        </p:nvSpPr>
        <p:spPr>
          <a:xfrm>
            <a:off x="-6351" y="575112"/>
            <a:ext cx="6189963" cy="6282888"/>
          </a:xfrm>
          <a:custGeom>
            <a:avLst/>
            <a:gdLst>
              <a:gd name="connsiteX0" fmla="*/ 0 w 4219200"/>
              <a:gd name="connsiteY0" fmla="*/ 4112443 h 4112443"/>
              <a:gd name="connsiteX1" fmla="*/ 2109600 w 4219200"/>
              <a:gd name="connsiteY1" fmla="*/ 0 h 4112443"/>
              <a:gd name="connsiteX2" fmla="*/ 4219200 w 4219200"/>
              <a:gd name="connsiteY2" fmla="*/ 4112443 h 4112443"/>
              <a:gd name="connsiteX3" fmla="*/ 0 w 4219200"/>
              <a:gd name="connsiteY3" fmla="*/ 4112443 h 4112443"/>
              <a:gd name="connsiteX0" fmla="*/ 446400 w 4665600"/>
              <a:gd name="connsiteY0" fmla="*/ 4710043 h 4710043"/>
              <a:gd name="connsiteX1" fmla="*/ 0 w 4665600"/>
              <a:gd name="connsiteY1" fmla="*/ 0 h 4710043"/>
              <a:gd name="connsiteX2" fmla="*/ 4665600 w 4665600"/>
              <a:gd name="connsiteY2" fmla="*/ 4710043 h 4710043"/>
              <a:gd name="connsiteX3" fmla="*/ 446400 w 4665600"/>
              <a:gd name="connsiteY3" fmla="*/ 4710043 h 4710043"/>
              <a:gd name="connsiteX0" fmla="*/ 7200 w 4665600"/>
              <a:gd name="connsiteY0" fmla="*/ 5826043 h 5826043"/>
              <a:gd name="connsiteX1" fmla="*/ 0 w 4665600"/>
              <a:gd name="connsiteY1" fmla="*/ 0 h 5826043"/>
              <a:gd name="connsiteX2" fmla="*/ 4665600 w 4665600"/>
              <a:gd name="connsiteY2" fmla="*/ 4710043 h 5826043"/>
              <a:gd name="connsiteX3" fmla="*/ 7200 w 4665600"/>
              <a:gd name="connsiteY3" fmla="*/ 5826043 h 5826043"/>
              <a:gd name="connsiteX0" fmla="*/ 7200 w 5724000"/>
              <a:gd name="connsiteY0" fmla="*/ 5826043 h 5826043"/>
              <a:gd name="connsiteX1" fmla="*/ 0 w 5724000"/>
              <a:gd name="connsiteY1" fmla="*/ 0 h 5826043"/>
              <a:gd name="connsiteX2" fmla="*/ 5724000 w 5724000"/>
              <a:gd name="connsiteY2" fmla="*/ 5818843 h 5826043"/>
              <a:gd name="connsiteX3" fmla="*/ 7200 w 5724000"/>
              <a:gd name="connsiteY3" fmla="*/ 5826043 h 5826043"/>
              <a:gd name="connsiteX0" fmla="*/ 7200 w 5739875"/>
              <a:gd name="connsiteY0" fmla="*/ 5826043 h 5826043"/>
              <a:gd name="connsiteX1" fmla="*/ 0 w 5739875"/>
              <a:gd name="connsiteY1" fmla="*/ 0 h 5826043"/>
              <a:gd name="connsiteX2" fmla="*/ 5739875 w 5739875"/>
              <a:gd name="connsiteY2" fmla="*/ 5822018 h 5826043"/>
              <a:gd name="connsiteX3" fmla="*/ 7200 w 5739875"/>
              <a:gd name="connsiteY3" fmla="*/ 5826043 h 582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9875" h="5826043">
                <a:moveTo>
                  <a:pt x="7200" y="5826043"/>
                </a:moveTo>
                <a:lnTo>
                  <a:pt x="0" y="0"/>
                </a:lnTo>
                <a:lnTo>
                  <a:pt x="5739875" y="5822018"/>
                </a:lnTo>
                <a:lnTo>
                  <a:pt x="7200" y="5826043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01AF60-3767-0A48-BC7A-B4A326585A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01"/>
          <a:stretch/>
        </p:blipFill>
        <p:spPr>
          <a:xfrm>
            <a:off x="0" y="114994"/>
            <a:ext cx="2959325" cy="517401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CCEBDEA-7127-5E4A-B366-227765A8986F}"/>
              </a:ext>
            </a:extLst>
          </p:cNvPr>
          <p:cNvSpPr txBox="1"/>
          <p:nvPr/>
        </p:nvSpPr>
        <p:spPr>
          <a:xfrm>
            <a:off x="4436533" y="689123"/>
            <a:ext cx="7088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D51F32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 Sessions 2019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1C5CE891-559A-6640-9D16-90D88B9DCF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4D0A6F3-AF88-B74B-B4DA-6A5EE87F44DB}"/>
              </a:ext>
            </a:extLst>
          </p:cNvPr>
          <p:cNvSpPr/>
          <p:nvPr/>
        </p:nvSpPr>
        <p:spPr>
          <a:xfrm>
            <a:off x="-6351" y="6238498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77EF5A-A7E4-48F9-B38F-ABBE52AD6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47" y="1468287"/>
            <a:ext cx="8849005" cy="2097347"/>
          </a:xfrm>
        </p:spPr>
        <p:txBody>
          <a:bodyPr>
            <a:noAutofit/>
          </a:bodyPr>
          <a:lstStyle/>
          <a:p>
            <a:r>
              <a:rPr lang="en-US" sz="3600" b="1" dirty="0"/>
              <a:t>RNA Interference Targeting Hepatic Angiopoietin-Like Protein 3 Results in Prolonged Reductions in Plasma Triglycerides and LDL-C in Human Subjects</a:t>
            </a:r>
            <a:endParaRPr lang="en-US" sz="2400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8E0A3-F870-4A8A-9672-661E1F796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08780" y="3563878"/>
            <a:ext cx="8755971" cy="271901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Gerald F Watts, DSc PhD DM FRCP FRACP, presenting on behalf of the AROANG1001 study investigators</a:t>
            </a:r>
          </a:p>
          <a:p>
            <a:r>
              <a:rPr lang="en-US" dirty="0"/>
              <a:t>Gerald F Watts, University of Western Australia, Royal Perth Hospital; Christian Schwabe, Auckland Clinical Studies; Russell Scott, Christchurch Hospital; Patrick Gladding, Auckland City Hospital; David R Sullivan, Royal Prince Alfred Hospital; John Baker, Middlemore Hospital; Peter Clifton, University of South Australia; James Hamilton, Bruce Given, Stacey Melquist, Arrowhead Pharmaceuticals; Josh Knowles, Stanford University Medical Center, FALK CVRC; Robert A Hegele, Robarts Research Institute; Christie M Ballantyne, Baylor College of Medicine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738B7-D4E4-4B55-BC85-C275E6CE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81F9C1-0515-4A7F-8C43-16F19BE88C06}"/>
              </a:ext>
            </a:extLst>
          </p:cNvPr>
          <p:cNvSpPr txBox="1"/>
          <p:nvPr/>
        </p:nvSpPr>
        <p:spPr>
          <a:xfrm>
            <a:off x="6705600" y="304800"/>
            <a:ext cx="5094514" cy="377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Lub Dub Medium" panose="020B0603030403020204" pitchFamily="34" charset="0"/>
              </a:rPr>
              <a:t>EMBARGOED for 9am ET 11/18/19</a:t>
            </a:r>
          </a:p>
        </p:txBody>
      </p:sp>
    </p:spTree>
    <p:extLst>
      <p:ext uri="{BB962C8B-B14F-4D97-AF65-F5344CB8AC3E}">
        <p14:creationId xmlns:p14="http://schemas.microsoft.com/office/powerpoint/2010/main" val="189747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27" y="-235526"/>
            <a:ext cx="10661073" cy="157110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AROANG1001 Summary Safety Results (NHV cohorts 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A1B01-B672-469C-BCA3-89245ABD1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997527"/>
            <a:ext cx="11471557" cy="494861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40 subjects enrolled received single ascending doses (24 active, 16 placebo)</a:t>
            </a:r>
          </a:p>
          <a:p>
            <a:pPr>
              <a:spcAft>
                <a:spcPts val="600"/>
              </a:spcAft>
            </a:pPr>
            <a:r>
              <a:rPr lang="en-US" b="1" dirty="0"/>
              <a:t>No Serious AEs or drop outs </a:t>
            </a:r>
            <a:r>
              <a:rPr lang="en-US" dirty="0"/>
              <a:t>in subjects on drug</a:t>
            </a:r>
          </a:p>
          <a:p>
            <a:pPr>
              <a:spcAft>
                <a:spcPts val="600"/>
              </a:spcAft>
            </a:pPr>
            <a:r>
              <a:rPr lang="en-US" dirty="0"/>
              <a:t>No significant abnormalities in platelet counts or renal biochemistry</a:t>
            </a:r>
          </a:p>
          <a:p>
            <a:pPr>
              <a:spcAft>
                <a:spcPts val="600"/>
              </a:spcAft>
            </a:pPr>
            <a:r>
              <a:rPr lang="en-US" b="1" dirty="0"/>
              <a:t>Two AEs </a:t>
            </a:r>
            <a:r>
              <a:rPr lang="en-US" dirty="0"/>
              <a:t>of mild transient elevations in ALT (one active, one placebo). No other AEs from lab abnormalities in subjects on drug</a:t>
            </a:r>
          </a:p>
          <a:p>
            <a:pPr lvl="1">
              <a:spcAft>
                <a:spcPts val="60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dirty="0"/>
              <a:t>ALT elevation in one subject on ARO-ANG3 confounded by concomitant ingestion of herbal supplement with known liver toxicity (Peak ALT 192 U/L Day 99, normal by Day 113).</a:t>
            </a:r>
          </a:p>
          <a:p>
            <a:r>
              <a:rPr lang="en-US" b="1" dirty="0"/>
              <a:t>1 mild </a:t>
            </a:r>
            <a:r>
              <a:rPr lang="en-US" dirty="0"/>
              <a:t>drug related Local Injection Site Reaction </a:t>
            </a:r>
          </a:p>
          <a:p>
            <a:pPr lvl="1">
              <a:buSzPct val="76000"/>
              <a:buFont typeface="Wingdings" panose="05000000000000000000" pitchFamily="2" charset="2"/>
              <a:buChar char="Ø"/>
            </a:pPr>
            <a:r>
              <a:rPr lang="en-US" dirty="0"/>
              <a:t>LISR defined based on </a:t>
            </a:r>
            <a:r>
              <a:rPr lang="en-US" dirty="0" err="1"/>
              <a:t>MedDRA</a:t>
            </a:r>
            <a:r>
              <a:rPr lang="en-US" dirty="0"/>
              <a:t>; erythema resolved after 48 hours.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D42284-1A86-41FA-A3FC-8CF706950268}"/>
              </a:ext>
            </a:extLst>
          </p:cNvPr>
          <p:cNvSpPr txBox="1"/>
          <p:nvPr/>
        </p:nvSpPr>
        <p:spPr>
          <a:xfrm>
            <a:off x="9902475" y="12946"/>
            <a:ext cx="2150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Safety Data Cutoff: 18 Oct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1B3FD9-5B24-4B77-9A2F-9F970E34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66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-422910"/>
            <a:ext cx="10828020" cy="175848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A1B01-B672-469C-BCA3-89245ABD1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872836"/>
            <a:ext cx="11568544" cy="554128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Loss-of-function mutations in </a:t>
            </a:r>
            <a:r>
              <a:rPr lang="en-US" sz="2400" i="1" dirty="0"/>
              <a:t>ANGPTL3</a:t>
            </a:r>
            <a:r>
              <a:rPr lang="en-US" sz="2400" dirty="0"/>
              <a:t> are associated with improved CV outcomes with no adverse clinical phenotype.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SzPct val="66000"/>
              <a:buFont typeface="Wingdings" panose="05000000000000000000" pitchFamily="2" charset="2"/>
              <a:buChar char="Ø"/>
            </a:pPr>
            <a:r>
              <a:rPr lang="en-US" dirty="0"/>
              <a:t>The lipid phenotype includes reductions in triglycerides, VLDL-C, LDL-C and HDL-C.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In normal volunteers, this single ascending dose study of </a:t>
            </a:r>
            <a:r>
              <a:rPr lang="en-US" sz="2400" b="1" dirty="0"/>
              <a:t>ARO-ANG3, a RNAi therapeutic that specifically silences </a:t>
            </a:r>
            <a:r>
              <a:rPr lang="en-US" sz="2400" b="1" i="1" dirty="0"/>
              <a:t>ANGPTL3</a:t>
            </a:r>
            <a:r>
              <a:rPr lang="en-US" sz="2400" b="1" dirty="0"/>
              <a:t> mRNA in the liver</a:t>
            </a:r>
            <a:r>
              <a:rPr lang="en-US" sz="2400" dirty="0"/>
              <a:t>, has shown: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en-US" b="1" dirty="0"/>
              <a:t>Dose-dependent reductions in fasting serum ANGPTL3.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en-US" b="1" dirty="0"/>
              <a:t>Reductions in fasting TG, VLDL-C, LDL-C and HDL-C, similar to those reported in </a:t>
            </a:r>
            <a:r>
              <a:rPr lang="en-US" b="1" i="1" dirty="0"/>
              <a:t>ANGPTL3</a:t>
            </a:r>
            <a:r>
              <a:rPr lang="en-US" b="1" dirty="0"/>
              <a:t> loss-of-function carriers.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en-US" b="1" dirty="0"/>
              <a:t>A favorable safety and tolerability profile.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Multi-dose studies in patients with NAFLD, </a:t>
            </a:r>
            <a:r>
              <a:rPr lang="en-US" sz="2400"/>
              <a:t>hyperlipidemia on </a:t>
            </a:r>
            <a:r>
              <a:rPr lang="en-US" sz="2400" dirty="0"/>
              <a:t>statins , familial hypercholesterolemia, and severe hypertriglyceridemia are underway. 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/>
              <a:t>ANGPTL3 inhibition is a new mechanism for potentially addressing residual risk of CVD in patients with dyslipidemias.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DAE8FD-1689-4BEE-8FC0-E2F867CB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68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717D5F-E6D5-1846-B942-360145A1BF03}"/>
              </a:ext>
            </a:extLst>
          </p:cNvPr>
          <p:cNvSpPr/>
          <p:nvPr/>
        </p:nvSpPr>
        <p:spPr>
          <a:xfrm>
            <a:off x="3176000" y="1389660"/>
            <a:ext cx="583364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>
                <a:solidFill>
                  <a:srgbClr val="D51F32"/>
                </a:solidFill>
                <a:latin typeface="Lub Dub" panose="020B0603030403020204" pitchFamily="34" charset="77"/>
              </a:rPr>
              <a:t>Thank </a:t>
            </a:r>
            <a:r>
              <a:rPr lang="en-US" sz="8000" b="1" spc="-100" dirty="0">
                <a:solidFill>
                  <a:srgbClr val="D51F32"/>
                </a:solidFill>
                <a:latin typeface="Lub Dub" panose="020B0603030403020204" pitchFamily="34" charset="77"/>
              </a:rPr>
              <a:t>you</a:t>
            </a:r>
            <a:r>
              <a:rPr lang="en-US" sz="8000" b="1" dirty="0">
                <a:solidFill>
                  <a:srgbClr val="D51F32"/>
                </a:solidFill>
                <a:latin typeface="Lub Dub" panose="020B0603030403020204" pitchFamily="34" charset="77"/>
              </a:rPr>
              <a:t>!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864797-5155-1640-AE8A-255D14F0D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596" y="3429000"/>
            <a:ext cx="3284807" cy="79671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C23BD3-56EF-F547-8B14-16CF7B6E70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7B70CD-883E-CB43-8240-9AC4959B4B71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6F72C4-BAE9-4BA2-9FF3-9336ACC7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5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1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ANGPTL3 as a Target to Treat Dyslipidemia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A1B01-B672-469C-BCA3-89245ABD1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70" y="1095777"/>
            <a:ext cx="6137052" cy="5318341"/>
          </a:xfrm>
        </p:spPr>
        <p:txBody>
          <a:bodyPr>
            <a:normAutofit/>
          </a:bodyPr>
          <a:lstStyle/>
          <a:p>
            <a:pPr marL="404813" indent="-404813">
              <a:spcBef>
                <a:spcPts val="0"/>
              </a:spcBef>
              <a:spcAft>
                <a:spcPts val="1200"/>
              </a:spcAft>
              <a:buSzPct val="75000"/>
              <a:defRPr sz="2000">
                <a:latin typeface="Futura Std"/>
                <a:ea typeface="Futura Std"/>
                <a:cs typeface="Futura Std"/>
                <a:sym typeface="Futura Std"/>
              </a:defRPr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Dyslipidemia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major risk factor for cardiovascular disease (CVD), and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residual risk of CVD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persists even with current standard of care (including PCKS9 inhibitors)</a:t>
            </a:r>
          </a:p>
          <a:p>
            <a:pPr marL="404813" indent="-404813">
              <a:spcBef>
                <a:spcPts val="0"/>
              </a:spcBef>
              <a:spcAft>
                <a:spcPts val="1200"/>
              </a:spcAft>
              <a:buSzPct val="75000"/>
              <a:defRPr sz="2000">
                <a:latin typeface="Futura Std"/>
                <a:ea typeface="Futura Std"/>
                <a:cs typeface="Futura Std"/>
                <a:sym typeface="Futura Std"/>
              </a:defRPr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ANGPTL3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key regulator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lipid and lipoprotein metabolism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multiple potential nodes of action</a:t>
            </a:r>
          </a:p>
          <a:p>
            <a:pPr marL="404813" indent="-404813">
              <a:spcBef>
                <a:spcPts val="0"/>
              </a:spcBef>
              <a:spcAft>
                <a:spcPts val="1200"/>
              </a:spcAft>
              <a:buSzPct val="75000"/>
              <a:defRPr sz="2000">
                <a:latin typeface="Futura Std"/>
                <a:ea typeface="Futura Std"/>
                <a:cs typeface="Futura Std"/>
                <a:sym typeface="Futura Std"/>
              </a:defRPr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Loss-of-function mutations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ANGPTL3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lead to low LDL-C, VLDL-C, HDL-C and triglycerides (TG)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75000"/>
              <a:buFont typeface="Wingdings" panose="05000000000000000000" pitchFamily="2" charset="2"/>
              <a:buChar char="Ø"/>
              <a:defRPr sz="2000">
                <a:latin typeface="Futura Std"/>
                <a:ea typeface="Futura Std"/>
                <a:cs typeface="Futura Std"/>
                <a:sym typeface="Futura Std"/>
              </a:defRPr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Reduced risk of CVD based on GWAS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75000"/>
              <a:buFont typeface="Wingdings" panose="05000000000000000000" pitchFamily="2" charset="2"/>
              <a:buChar char="Ø"/>
              <a:defRPr sz="2000">
                <a:latin typeface="Futura Std"/>
                <a:ea typeface="Futura Std"/>
                <a:cs typeface="Futura Std"/>
                <a:sym typeface="Futura Std"/>
              </a:defRPr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known adverse phenotype associated with genetic deficiency in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ANGPTL3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349A0C-81A4-47CA-B559-4BF0BCDB06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4198" y="2463447"/>
            <a:ext cx="4963154" cy="275708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9C7F722-3D1F-4BBA-B44A-15D55C0B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F905DB-43B6-463E-B3C3-E383D67B7D9A}"/>
              </a:ext>
            </a:extLst>
          </p:cNvPr>
          <p:cNvSpPr/>
          <p:nvPr/>
        </p:nvSpPr>
        <p:spPr>
          <a:xfrm>
            <a:off x="7044198" y="1921656"/>
            <a:ext cx="4963154" cy="369332"/>
          </a:xfrm>
          <a:prstGeom prst="rect">
            <a:avLst/>
          </a:prstGeom>
          <a:ln w="28575">
            <a:solidFill>
              <a:srgbClr val="D51F32"/>
            </a:solidFill>
          </a:ln>
        </p:spPr>
        <p:txBody>
          <a:bodyPr wrap="none">
            <a:spAutoFit/>
          </a:bodyPr>
          <a:lstStyle/>
          <a:p>
            <a:r>
              <a:rPr lang="en-US" b="1" dirty="0"/>
              <a:t> Potential Regulatory Nodes of Action of ANGPTL3</a:t>
            </a:r>
          </a:p>
        </p:txBody>
      </p:sp>
    </p:spTree>
    <p:extLst>
      <p:ext uri="{BB962C8B-B14F-4D97-AF65-F5344CB8AC3E}">
        <p14:creationId xmlns:p14="http://schemas.microsoft.com/office/powerpoint/2010/main" val="418297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C48FEE9C-47AF-49AD-969C-3F51736AF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635" y="1807465"/>
            <a:ext cx="5747319" cy="397036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67DD4E5-6F14-46EA-A8E5-9BDB5D151E42}"/>
              </a:ext>
            </a:extLst>
          </p:cNvPr>
          <p:cNvGrpSpPr/>
          <p:nvPr/>
        </p:nvGrpSpPr>
        <p:grpSpPr>
          <a:xfrm>
            <a:off x="5078094" y="1183034"/>
            <a:ext cx="2882034" cy="2240548"/>
            <a:chOff x="8527466" y="3840946"/>
            <a:chExt cx="3415678" cy="2626926"/>
          </a:xfrm>
          <a:solidFill>
            <a:schemeClr val="bg1"/>
          </a:solidFill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0780861-5871-48C2-80B8-3578DD1B64C3}"/>
                </a:ext>
              </a:extLst>
            </p:cNvPr>
            <p:cNvGrpSpPr/>
            <p:nvPr/>
          </p:nvGrpSpPr>
          <p:grpSpPr>
            <a:xfrm>
              <a:off x="8527466" y="4141821"/>
              <a:ext cx="3415678" cy="2326051"/>
              <a:chOff x="2086402" y="2246691"/>
              <a:chExt cx="4757429" cy="4490799"/>
            </a:xfrm>
            <a:grpFill/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388C14B4-E3FE-4C0C-93D4-7B07503AC6A9}"/>
                  </a:ext>
                </a:extLst>
              </p:cNvPr>
              <p:cNvSpPr/>
              <p:nvPr/>
            </p:nvSpPr>
            <p:spPr>
              <a:xfrm>
                <a:off x="2958310" y="2259433"/>
                <a:ext cx="3226652" cy="3186546"/>
              </a:xfrm>
              <a:prstGeom prst="ellipse">
                <a:avLst/>
              </a:prstGeom>
              <a:grpFill/>
              <a:ln>
                <a:noFill/>
              </a:ln>
              <a:effectLst>
                <a:softEdge rad="2159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6" name="Picture 15" descr="TRiM molecule-optically vertical.png">
                <a:extLst>
                  <a:ext uri="{FF2B5EF4-FFF2-40B4-BE49-F238E27FC236}">
                    <a16:creationId xmlns:a16="http://schemas.microsoft.com/office/drawing/2014/main" id="{279132D2-A5E6-4CE9-A665-FACBB46D037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b="23083"/>
              <a:stretch/>
            </p:blipFill>
            <p:spPr>
              <a:xfrm>
                <a:off x="4143721" y="2246691"/>
                <a:ext cx="1879720" cy="4490799"/>
              </a:xfrm>
              <a:prstGeom prst="rect">
                <a:avLst/>
              </a:prstGeom>
              <a:grpFill/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385216-FB79-45D0-988A-4CDCCC9A52B9}"/>
                  </a:ext>
                </a:extLst>
              </p:cNvPr>
              <p:cNvSpPr txBox="1"/>
              <p:nvPr/>
            </p:nvSpPr>
            <p:spPr>
              <a:xfrm>
                <a:off x="2131664" y="4391154"/>
                <a:ext cx="2095069" cy="118435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entury Gothic" charset="0"/>
                    <a:ea typeface="Century Gothic" charset="0"/>
                    <a:cs typeface="Century Gothic" charset="0"/>
                  </a:rPr>
                  <a:t>Linker</a:t>
                </a:r>
              </a:p>
              <a:p>
                <a:pPr algn="ctr"/>
                <a:r>
                  <a:rPr lang="en-US" sz="1400" dirty="0">
                    <a:latin typeface="Century Gothic" charset="0"/>
                    <a:ea typeface="Century Gothic" charset="0"/>
                    <a:cs typeface="Century Gothic" charset="0"/>
                  </a:rPr>
                  <a:t>Chemistries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22E5E3-09A9-4F15-9F6B-AF2A03DD24B2}"/>
                  </a:ext>
                </a:extLst>
              </p:cNvPr>
              <p:cNvSpPr txBox="1"/>
              <p:nvPr/>
            </p:nvSpPr>
            <p:spPr>
              <a:xfrm>
                <a:off x="4965155" y="4274384"/>
                <a:ext cx="1878676" cy="167203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entury Gothic" charset="0"/>
                    <a:ea typeface="Century Gothic" charset="0"/>
                    <a:cs typeface="Century Gothic" charset="0"/>
                  </a:rPr>
                  <a:t>ASGPr targeting ligand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05480B2-E5AC-4ECA-8D43-1E2DA0C5D174}"/>
                  </a:ext>
                </a:extLst>
              </p:cNvPr>
              <p:cNvSpPr txBox="1"/>
              <p:nvPr/>
            </p:nvSpPr>
            <p:spPr>
              <a:xfrm>
                <a:off x="2086402" y="2683442"/>
                <a:ext cx="2095069" cy="118435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entury Gothic" charset="0"/>
                    <a:ea typeface="Century Gothic" charset="0"/>
                    <a:cs typeface="Century Gothic" charset="0"/>
                  </a:rPr>
                  <a:t>Stabilization Chemistries 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2C2785A-F9C4-4F6F-A082-D34E91D866DE}"/>
                  </a:ext>
                </a:extLst>
              </p:cNvPr>
              <p:cNvCxnSpPr/>
              <p:nvPr/>
            </p:nvCxnSpPr>
            <p:spPr>
              <a:xfrm>
                <a:off x="4818561" y="5155353"/>
                <a:ext cx="425538" cy="148257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D95A33F-F246-47A5-A076-8491373B80D8}"/>
                  </a:ext>
                </a:extLst>
              </p:cNvPr>
              <p:cNvCxnSpPr/>
              <p:nvPr/>
            </p:nvCxnSpPr>
            <p:spPr>
              <a:xfrm>
                <a:off x="3845368" y="3161128"/>
                <a:ext cx="576524" cy="192626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E36CD6D-1F2D-4905-8D08-74A92FE063EA}"/>
                  </a:ext>
                </a:extLst>
              </p:cNvPr>
              <p:cNvCxnSpPr/>
              <p:nvPr/>
            </p:nvCxnSpPr>
            <p:spPr>
              <a:xfrm>
                <a:off x="3993977" y="4709591"/>
                <a:ext cx="485839" cy="175669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26C01E3-C60D-4FB8-9228-1CA7711E4A7F}"/>
                </a:ext>
              </a:extLst>
            </p:cNvPr>
            <p:cNvSpPr txBox="1"/>
            <p:nvPr/>
          </p:nvSpPr>
          <p:spPr>
            <a:xfrm>
              <a:off x="9783228" y="3840946"/>
              <a:ext cx="1600863" cy="46910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ARO-ANG3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12"/>
            <a:ext cx="10515600" cy="129226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Silencing </a:t>
            </a:r>
            <a:r>
              <a:rPr lang="en-US" sz="3200" b="1" i="1" dirty="0">
                <a:latin typeface="+mn-lt"/>
              </a:rPr>
              <a:t>ANGPTL3</a:t>
            </a:r>
            <a:r>
              <a:rPr lang="en-US" sz="3200" b="1" dirty="0">
                <a:latin typeface="+mn-lt"/>
              </a:rPr>
              <a:t> with ARO-ANG3 by RNA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A1B01-B672-469C-BCA3-89245ABD1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336" y="1183035"/>
            <a:ext cx="4697045" cy="5386264"/>
          </a:xfrm>
        </p:spPr>
        <p:txBody>
          <a:bodyPr>
            <a:normAutofit/>
          </a:bodyPr>
          <a:lstStyle/>
          <a:p>
            <a:pPr marL="404813" indent="-404813">
              <a:spcBef>
                <a:spcPts val="600"/>
              </a:spcBef>
              <a:spcAft>
                <a:spcPts val="1200"/>
              </a:spcAft>
              <a:buSzPct val="75000"/>
              <a:defRPr sz="2000">
                <a:latin typeface="Futura Std"/>
                <a:ea typeface="Futura Std"/>
                <a:cs typeface="Futura Std"/>
                <a:sym typeface="Futura Std"/>
              </a:defRPr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ANGPTL3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primarily synthesized in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hepatocytes</a:t>
            </a:r>
          </a:p>
          <a:p>
            <a:pPr marL="404813" indent="-404813">
              <a:spcBef>
                <a:spcPts val="600"/>
              </a:spcBef>
              <a:spcAft>
                <a:spcPts val="1200"/>
              </a:spcAft>
              <a:buSzPct val="75000"/>
              <a:defRPr sz="2000">
                <a:latin typeface="Futura Std"/>
                <a:ea typeface="Futura Std"/>
                <a:cs typeface="Futura Std"/>
                <a:sym typeface="Futura Std"/>
              </a:defRPr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Ideal target for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gene silencing therapy with a specific siRNA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derived from Arrowhead’s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TRiM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™ platform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SzPct val="75000"/>
              <a:buFont typeface="Wingdings" panose="05000000000000000000" pitchFamily="2" charset="2"/>
              <a:buChar char="Ø"/>
              <a:defRPr sz="2000">
                <a:latin typeface="Futura Std"/>
                <a:ea typeface="Futura Std"/>
                <a:cs typeface="Futura Std"/>
                <a:sym typeface="Futura Std"/>
              </a:defRPr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ARO-ANG3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a SC administered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siRNA targeted at the liver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where it specifically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inhibits and degrades the mRNA for ANGPTL3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SzPct val="75000"/>
              <a:buFont typeface="Wingdings" panose="05000000000000000000" pitchFamily="2" charset="2"/>
              <a:buChar char="Ø"/>
              <a:defRPr sz="2000">
                <a:latin typeface="Futura Std"/>
                <a:ea typeface="Futura Std"/>
                <a:cs typeface="Futura Std"/>
                <a:sym typeface="Futura Std"/>
              </a:defRPr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induces deep and durable silencing of 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ANGPTL3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gene while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avoiding off-target effects             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DD7591-1002-4569-A7F1-46A8A5940255}"/>
              </a:ext>
            </a:extLst>
          </p:cNvPr>
          <p:cNvSpPr txBox="1"/>
          <p:nvPr/>
        </p:nvSpPr>
        <p:spPr>
          <a:xfrm>
            <a:off x="7947647" y="4107265"/>
            <a:ext cx="9811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i="1" dirty="0"/>
              <a:t>ANGPTL3</a:t>
            </a:r>
          </a:p>
          <a:p>
            <a:pPr algn="r"/>
            <a:r>
              <a:rPr lang="en-US" sz="1400" b="1" dirty="0"/>
              <a:t>mRNA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D48EDA-D635-4484-A651-39EFF7AB8E55}"/>
              </a:ext>
            </a:extLst>
          </p:cNvPr>
          <p:cNvSpPr txBox="1"/>
          <p:nvPr/>
        </p:nvSpPr>
        <p:spPr>
          <a:xfrm>
            <a:off x="10810191" y="5336020"/>
            <a:ext cx="107700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/>
              <a:t>ANGPTL3</a:t>
            </a:r>
          </a:p>
          <a:p>
            <a:r>
              <a:rPr lang="en-US" sz="1400" b="1" dirty="0"/>
              <a:t>mRNA</a:t>
            </a:r>
          </a:p>
          <a:p>
            <a:r>
              <a:rPr lang="en-US" sz="1400" b="1" dirty="0"/>
              <a:t>Degraded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16AE9E-F141-4AE7-9D5B-F6415678FA2F}"/>
              </a:ext>
            </a:extLst>
          </p:cNvPr>
          <p:cNvGrpSpPr/>
          <p:nvPr/>
        </p:nvGrpSpPr>
        <p:grpSpPr>
          <a:xfrm>
            <a:off x="5497197" y="5281657"/>
            <a:ext cx="4270891" cy="646331"/>
            <a:chOff x="5497197" y="5281657"/>
            <a:chExt cx="4270891" cy="64633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CC1A471-7A1F-453E-9336-D5CD81F8330F}"/>
                </a:ext>
              </a:extLst>
            </p:cNvPr>
            <p:cNvSpPr txBox="1"/>
            <p:nvPr/>
          </p:nvSpPr>
          <p:spPr>
            <a:xfrm>
              <a:off x="5497197" y="5281657"/>
              <a:ext cx="2084673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rgbClr val="FF0000"/>
                  </a:solidFill>
                </a:rPr>
                <a:t>↓ ANGPTL3 mRNA,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↓ ANGPTL3 </a:t>
              </a:r>
              <a:r>
                <a:rPr lang="en-US" b="1" i="1" dirty="0">
                  <a:solidFill>
                    <a:srgbClr val="FF0000"/>
                  </a:solidFill>
                </a:rPr>
                <a:t>protein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4416313-735D-4B17-AFCE-7E7B259BF6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28872" y="5566853"/>
              <a:ext cx="1939216" cy="16069"/>
            </a:xfrm>
            <a:prstGeom prst="straightConnector1">
              <a:avLst/>
            </a:prstGeom>
            <a:ln w="57150">
              <a:solidFill>
                <a:srgbClr val="94CED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8765D12-1FF1-45F0-97BB-3F2B79DB9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5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40"/>
            <a:ext cx="10960223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AROANG1001 Study Design: Phase 1/2a Clinical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A1B01-B672-469C-BCA3-89245ABD1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671"/>
            <a:ext cx="11215248" cy="50903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/>
              <a:t>Primary Objective</a:t>
            </a:r>
            <a:r>
              <a:rPr lang="en-US" sz="2600" dirty="0"/>
              <a:t>: Safety and Tolerability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900" b="1" dirty="0"/>
              <a:t>Secondary/Exploratory Objectives</a:t>
            </a:r>
            <a:r>
              <a:rPr lang="en-US" sz="2600" dirty="0"/>
              <a:t>: PK/PD</a:t>
            </a:r>
          </a:p>
          <a:p>
            <a:r>
              <a:rPr lang="en-US" sz="1900" dirty="0"/>
              <a:t>Single &amp; Multiple Dose PK of ARO-ANG3 in healthy volunteers.</a:t>
            </a:r>
          </a:p>
          <a:p>
            <a:r>
              <a:rPr lang="en-US" sz="1900" dirty="0"/>
              <a:t>Reduction in fasting serum ANGPTL3 from baseline </a:t>
            </a:r>
          </a:p>
          <a:p>
            <a:r>
              <a:rPr lang="en-US" sz="1900" dirty="0"/>
              <a:t>Changes in fasting serum lipids and lipoprotein levels and other metabolic indices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2900" b="1"/>
              <a:t>Cohort Descriptions:</a:t>
            </a:r>
            <a:endParaRPr lang="en-US" sz="2900" b="1" dirty="0"/>
          </a:p>
          <a:p>
            <a:pPr marL="0" indent="0">
              <a:buNone/>
            </a:pPr>
            <a:r>
              <a:rPr lang="en-US" sz="2600" b="1" dirty="0"/>
              <a:t>Single Dose: </a:t>
            </a:r>
          </a:p>
          <a:p>
            <a:r>
              <a:rPr lang="en-US" sz="1900" dirty="0"/>
              <a:t>Cohorts 1-4 : Normal Healthy Volunteers (NHV) with TG &gt;100 mg/dL and  LDL-C &gt;70 mg/dL (6 active, 4 placebo (PBO) per cohort)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600" b="1" dirty="0"/>
              <a:t>Multiple Dose (2 monthly doses):</a:t>
            </a:r>
          </a:p>
          <a:p>
            <a:r>
              <a:rPr lang="en-US" sz="1900" dirty="0"/>
              <a:t>Cohort 2b-4b: NHV, open label, 4 subjects per cohort</a:t>
            </a:r>
          </a:p>
          <a:p>
            <a:r>
              <a:rPr lang="en-US" sz="1900" dirty="0"/>
              <a:t>Cohort 5: NAFLD, (6 active: 3 PBO)</a:t>
            </a:r>
          </a:p>
          <a:p>
            <a:r>
              <a:rPr lang="en-US" sz="1900" dirty="0"/>
              <a:t>Cohort 6: LDL-C &gt;70 mg/dL on stable statin regimen, (6 active: 3 PBO)</a:t>
            </a:r>
          </a:p>
          <a:p>
            <a:r>
              <a:rPr lang="en-US" sz="1900" dirty="0"/>
              <a:t>Cohort 7, 7b, 7c: HoFH or HeFH, genetically confirmed or Dutch Lipid score of  ≥ 8 with LDL-C &gt; 100 mg/dL, (Open label, up to 6 subjects per cohort)</a:t>
            </a:r>
          </a:p>
          <a:p>
            <a:r>
              <a:rPr lang="en-US" sz="1900" dirty="0"/>
              <a:t>Cohort 8: Severe hypertriglyceridemia, TG ≥ 500 mg/dL (Open label, up to 6 subjects)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BD72F-E15C-410C-8C1B-46E04210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63621C-CC0F-4C03-AB50-07C6E18B2B1F}"/>
              </a:ext>
            </a:extLst>
          </p:cNvPr>
          <p:cNvSpPr/>
          <p:nvPr/>
        </p:nvSpPr>
        <p:spPr>
          <a:xfrm>
            <a:off x="742040" y="3520107"/>
            <a:ext cx="9807980" cy="6672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236"/>
            <a:ext cx="10515600" cy="107234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Cohorts 1-4:  Baseline Characteristics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FCF8B9F-3263-40F0-9325-5F9D2E92CB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857333"/>
              </p:ext>
            </p:extLst>
          </p:nvPr>
        </p:nvGraphicFramePr>
        <p:xfrm>
          <a:off x="184303" y="1427226"/>
          <a:ext cx="11817042" cy="398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280">
                  <a:extLst>
                    <a:ext uri="{9D8B030D-6E8A-4147-A177-3AD203B41FA5}">
                      <a16:colId xmlns:a16="http://schemas.microsoft.com/office/drawing/2014/main" val="2550441042"/>
                    </a:ext>
                  </a:extLst>
                </a:gridCol>
                <a:gridCol w="2539013">
                  <a:extLst>
                    <a:ext uri="{9D8B030D-6E8A-4147-A177-3AD203B41FA5}">
                      <a16:colId xmlns:a16="http://schemas.microsoft.com/office/drawing/2014/main" val="1604722139"/>
                    </a:ext>
                  </a:extLst>
                </a:gridCol>
                <a:gridCol w="2273847">
                  <a:extLst>
                    <a:ext uri="{9D8B030D-6E8A-4147-A177-3AD203B41FA5}">
                      <a16:colId xmlns:a16="http://schemas.microsoft.com/office/drawing/2014/main" val="4227968674"/>
                    </a:ext>
                  </a:extLst>
                </a:gridCol>
                <a:gridCol w="2325949">
                  <a:extLst>
                    <a:ext uri="{9D8B030D-6E8A-4147-A177-3AD203B41FA5}">
                      <a16:colId xmlns:a16="http://schemas.microsoft.com/office/drawing/2014/main" val="3181966198"/>
                    </a:ext>
                  </a:extLst>
                </a:gridCol>
                <a:gridCol w="2509953">
                  <a:extLst>
                    <a:ext uri="{9D8B030D-6E8A-4147-A177-3AD203B41FA5}">
                      <a16:colId xmlns:a16="http://schemas.microsoft.com/office/drawing/2014/main" val="3547484000"/>
                    </a:ext>
                  </a:extLst>
                </a:gridCol>
              </a:tblGrid>
              <a:tr h="574546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Mean (range)</a:t>
                      </a:r>
                    </a:p>
                    <a:p>
                      <a:pPr algn="l"/>
                      <a:r>
                        <a:rPr lang="en-US" sz="1600" dirty="0"/>
                        <a:t>Fasting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Cohort 1 (35 mg) </a:t>
                      </a:r>
                    </a:p>
                    <a:p>
                      <a:pPr algn="ctr"/>
                      <a:r>
                        <a:rPr lang="en-US" sz="1600" dirty="0"/>
                        <a:t>n = 10 (6 active: 4 PBO)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Cohort 2 (100 mg) </a:t>
                      </a:r>
                    </a:p>
                    <a:p>
                      <a:pPr algn="ctr"/>
                      <a:r>
                        <a:rPr lang="en-US" sz="1600" dirty="0"/>
                        <a:t>n = 10 (6 active: 4 PBO)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Cohort 3 (200 mg)</a:t>
                      </a:r>
                    </a:p>
                    <a:p>
                      <a:pPr algn="ctr"/>
                      <a:r>
                        <a:rPr lang="en-US" sz="1600" dirty="0"/>
                        <a:t>n = 10 (6 active: 4 PBO)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Cohort 4 (300 mg)</a:t>
                      </a:r>
                    </a:p>
                    <a:p>
                      <a:pPr algn="ctr"/>
                      <a:r>
                        <a:rPr lang="en-US" sz="1600" dirty="0"/>
                        <a:t>n = 10 (6 active: 4 PBO)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204306"/>
                  </a:ext>
                </a:extLst>
              </a:tr>
              <a:tr h="53940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Age (years)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36.1 (19-58)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47.4  (24-61)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42.2 (32-56)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47.4 (26-64)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652965"/>
                  </a:ext>
                </a:extLst>
              </a:tr>
              <a:tr h="37647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%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001089"/>
                  </a:ext>
                </a:extLst>
              </a:tr>
              <a:tr h="37647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BMI (kg/m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28.1 (22.5 – 33.0)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27.8 (22.6 – 36.6)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31.4 (26.6 – 35.8)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26.7 (23.0 – 32.2)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995198"/>
                  </a:ext>
                </a:extLst>
              </a:tr>
              <a:tr h="36791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ANGPTL3 (ng/mL)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76.2 (61-104.1)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75.5 (54.6-130.2)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83.6 (45.5-120.9)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73.1 (47.1-96.7)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969997"/>
                  </a:ext>
                </a:extLst>
              </a:tr>
              <a:tr h="36791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Triglycerides (mg/dL)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 (62-779)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 (80-310)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 (115-354)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169 (97-390)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526028"/>
                  </a:ext>
                </a:extLst>
              </a:tr>
              <a:tr h="36791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VLDL-C (mg/dL)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 (12-43)*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 (15-62)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 (23-70)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 (19-77)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917181"/>
                  </a:ext>
                </a:extLst>
              </a:tr>
              <a:tr h="63502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LDL-C (mg/dL) </a:t>
                      </a:r>
                    </a:p>
                    <a:p>
                      <a:pPr algn="l"/>
                      <a:r>
                        <a:rPr lang="en-US" dirty="0"/>
                        <a:t>(direct assay)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148 (54-220)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168 (101-263)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 (85-205)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143 (112-217)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343882"/>
                  </a:ext>
                </a:extLst>
              </a:tr>
              <a:tr h="36287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HDL-C (mg/dL)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 (23-58)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 (35-66)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 (27-54)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 (31-66)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93326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4B55F95-7F10-4D83-B598-4F49770CA68A}"/>
              </a:ext>
            </a:extLst>
          </p:cNvPr>
          <p:cNvSpPr txBox="1"/>
          <p:nvPr/>
        </p:nvSpPr>
        <p:spPr>
          <a:xfrm>
            <a:off x="374072" y="5490092"/>
            <a:ext cx="10584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400" dirty="0"/>
              <a:t>* TG too high to calculate VLDL-C in a single subject, not included in mean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B3C049-7AAF-47E7-90C8-AB5B90E3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0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47" y="17819"/>
            <a:ext cx="10889202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Durable, Dose-Dependent Reduction in ANGPTL3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D42284-1A86-41FA-A3FC-8CF706950268}"/>
              </a:ext>
            </a:extLst>
          </p:cNvPr>
          <p:cNvSpPr txBox="1"/>
          <p:nvPr/>
        </p:nvSpPr>
        <p:spPr>
          <a:xfrm>
            <a:off x="10320088" y="107508"/>
            <a:ext cx="1763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 Cutoff: 05 Nov 2019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10EA625-303E-4FBD-8368-38C5F791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4759738"/>
            <a:ext cx="10515600" cy="141537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Mean maximum reduction from baseline in ANGPTL3 (ELISA) ranged from 55% (50 ng/mL) [35 mg] (p&lt;0.0001) to 83% ( 63 ng/mL) [300 mg] (p&lt;0.0001)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Reductions in ANGPTL3 were maintained through end of study, with week 16 mean reductions of 43% (42 ng/mL) [35 mg] to 75% (57 ng/mL) [300 mg]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A5E307-8A95-4742-BA75-2374ACB59497}"/>
              </a:ext>
            </a:extLst>
          </p:cNvPr>
          <p:cNvSpPr txBox="1"/>
          <p:nvPr/>
        </p:nvSpPr>
        <p:spPr>
          <a:xfrm>
            <a:off x="4069411" y="934269"/>
            <a:ext cx="3223471" cy="3245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ARO-ANG3 or Placebo given on Day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3EDED1-71BC-4F74-BBF1-EB19025A3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0C26D4-51BF-48E2-93E2-0547AD3310D3}"/>
              </a:ext>
            </a:extLst>
          </p:cNvPr>
          <p:cNvSpPr txBox="1"/>
          <p:nvPr/>
        </p:nvSpPr>
        <p:spPr>
          <a:xfrm>
            <a:off x="10238932" y="969145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Mean ± SEM</a:t>
            </a:r>
          </a:p>
        </p:txBody>
      </p:sp>
      <p:grpSp>
        <p:nvGrpSpPr>
          <p:cNvPr id="832" name="Group 831">
            <a:extLst>
              <a:ext uri="{FF2B5EF4-FFF2-40B4-BE49-F238E27FC236}">
                <a16:creationId xmlns:a16="http://schemas.microsoft.com/office/drawing/2014/main" id="{71E1F0E0-5783-44D8-862A-D7FDBBADD816}"/>
              </a:ext>
            </a:extLst>
          </p:cNvPr>
          <p:cNvGrpSpPr/>
          <p:nvPr/>
        </p:nvGrpSpPr>
        <p:grpSpPr>
          <a:xfrm>
            <a:off x="720038" y="1063448"/>
            <a:ext cx="9675712" cy="3599133"/>
            <a:chOff x="764428" y="1063449"/>
            <a:chExt cx="9503130" cy="3419774"/>
          </a:xfrm>
        </p:grpSpPr>
        <p:pic>
          <p:nvPicPr>
            <p:cNvPr id="20" name="Content Placeholder 15">
              <a:extLst>
                <a:ext uri="{FF2B5EF4-FFF2-40B4-BE49-F238E27FC236}">
                  <a16:creationId xmlns:a16="http://schemas.microsoft.com/office/drawing/2014/main" id="{F21ED3CB-F762-44D0-BBF2-6E6DEA8E5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2968" y="3872716"/>
              <a:ext cx="250297" cy="251950"/>
            </a:xfrm>
            <a:prstGeom prst="rect">
              <a:avLst/>
            </a:prstGeom>
          </p:spPr>
        </p:pic>
        <p:pic>
          <p:nvPicPr>
            <p:cNvPr id="21" name="Content Placeholder 15">
              <a:extLst>
                <a:ext uri="{FF2B5EF4-FFF2-40B4-BE49-F238E27FC236}">
                  <a16:creationId xmlns:a16="http://schemas.microsoft.com/office/drawing/2014/main" id="{AB524EF8-83D6-41BD-BDA7-630EDCF31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0669" y="3865257"/>
              <a:ext cx="250297" cy="251950"/>
            </a:xfrm>
            <a:prstGeom prst="rect">
              <a:avLst/>
            </a:prstGeom>
          </p:spPr>
        </p:pic>
        <p:pic>
          <p:nvPicPr>
            <p:cNvPr id="831" name="Picture 830">
              <a:extLst>
                <a:ext uri="{FF2B5EF4-FFF2-40B4-BE49-F238E27FC236}">
                  <a16:creationId xmlns:a16="http://schemas.microsoft.com/office/drawing/2014/main" id="{23EA822C-A268-4125-BF4B-01AB2C59E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4428" y="1063449"/>
              <a:ext cx="9503130" cy="34197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971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EBEBE24-B43A-4572-862E-B5C496D8DB0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Dose-Dependent Reductions in Triglycerides and VLDL-C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C39DE6-E671-4943-B436-DC683FF056E2}"/>
              </a:ext>
            </a:extLst>
          </p:cNvPr>
          <p:cNvSpPr txBox="1"/>
          <p:nvPr/>
        </p:nvSpPr>
        <p:spPr>
          <a:xfrm>
            <a:off x="10320088" y="124186"/>
            <a:ext cx="1763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 Cutoff: 05 Nov 2019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C3AE9E7A-05C1-44A4-B2AD-A0336C85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23" y="4211944"/>
            <a:ext cx="10981853" cy="208224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Mean maximum TG reduction from baseline of 31% (38 mg/dL)[35 mg] (p=0.06) to 66% (167 mg/dL) [200 mg] (p=0.0002)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Mean maximum VLDL-C reduction from baseline of 30% (8 mg/dL)[35 mg] (p=0.006) to 65% (33 mg/dL) [200 mg] (p &lt;0.0001)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Reduction in TG and VLDL-C maintained through end of study in 200 mg and 300 mg cohorts, with week 16 mean reductions of 47% to 53% for TG, and 49% to 51% for VLDL-C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84110F-DA79-4FE0-AA1D-312F168A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2324AF9-075E-4B1D-8AC2-C22506181B03}"/>
              </a:ext>
            </a:extLst>
          </p:cNvPr>
          <p:cNvGrpSpPr/>
          <p:nvPr/>
        </p:nvGrpSpPr>
        <p:grpSpPr>
          <a:xfrm>
            <a:off x="1266485" y="874923"/>
            <a:ext cx="9659030" cy="3440785"/>
            <a:chOff x="903482" y="812777"/>
            <a:chExt cx="9659030" cy="344078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77951E-40F2-474F-9446-F7500596D1C9}"/>
                </a:ext>
              </a:extLst>
            </p:cNvPr>
            <p:cNvSpPr txBox="1"/>
            <p:nvPr/>
          </p:nvSpPr>
          <p:spPr>
            <a:xfrm>
              <a:off x="4800203" y="868926"/>
              <a:ext cx="2801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ARO-ANG3 or Placebo on Day 1</a:t>
              </a:r>
            </a:p>
          </p:txBody>
        </p:sp>
        <p:pic>
          <p:nvPicPr>
            <p:cNvPr id="12" name="Content Placeholder 15">
              <a:extLst>
                <a:ext uri="{FF2B5EF4-FFF2-40B4-BE49-F238E27FC236}">
                  <a16:creationId xmlns:a16="http://schemas.microsoft.com/office/drawing/2014/main" id="{6696991E-483D-4F5A-B69B-A99068658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7314" y="3662849"/>
              <a:ext cx="262812" cy="262812"/>
            </a:xfrm>
            <a:prstGeom prst="rect">
              <a:avLst/>
            </a:prstGeom>
          </p:spPr>
        </p:pic>
        <p:pic>
          <p:nvPicPr>
            <p:cNvPr id="13" name="Content Placeholder 15">
              <a:extLst>
                <a:ext uri="{FF2B5EF4-FFF2-40B4-BE49-F238E27FC236}">
                  <a16:creationId xmlns:a16="http://schemas.microsoft.com/office/drawing/2014/main" id="{8FC43D1F-1E27-4B99-AE2B-B91A40305B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77838" y="3662849"/>
              <a:ext cx="262812" cy="26281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ACEB57-835B-41CF-B39B-F863B6498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3482" y="812777"/>
              <a:ext cx="9659030" cy="3440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2392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61" y="-5231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Reductions in LDL-C and HDL-C with ARO-ANG3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A1B01-B672-469C-BCA3-89245ABD1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61" y="4114784"/>
            <a:ext cx="11081494" cy="200675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Mean maximum LDL-C reduced by 9% (16 mg/dL) [200 mg] (p=0.40) to 30% (48 mg/dL) [300 mg] (p=0.0004 )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LDL-C mean reductions at week 16 of up to 28% (46 mg/dL) [100 mg] after single dose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Mean maximum HDL-C reduced by 8% (4 mg/</a:t>
            </a:r>
            <a:r>
              <a:rPr lang="en-US" sz="2200" dirty="0" err="1"/>
              <a:t>dL</a:t>
            </a:r>
            <a:r>
              <a:rPr lang="en-US" sz="2200" dirty="0"/>
              <a:t>) [35 mg] (p=0.02) to 26% ( 12 mg/</a:t>
            </a:r>
            <a:r>
              <a:rPr lang="en-US" sz="2200" dirty="0" err="1"/>
              <a:t>dL</a:t>
            </a:r>
            <a:r>
              <a:rPr lang="en-US" sz="2200" dirty="0"/>
              <a:t>) [300 mg] (p&lt;0.0001)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HDL-C mean reductions at week 16 of up to 16% (7 mg/</a:t>
            </a:r>
            <a:r>
              <a:rPr lang="en-US" sz="2200" dirty="0" err="1"/>
              <a:t>dL</a:t>
            </a:r>
            <a:r>
              <a:rPr lang="en-US" sz="2200" dirty="0"/>
              <a:t>) [200 mg]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C39DE6-E671-4943-B436-DC683FF056E2}"/>
              </a:ext>
            </a:extLst>
          </p:cNvPr>
          <p:cNvSpPr txBox="1"/>
          <p:nvPr/>
        </p:nvSpPr>
        <p:spPr>
          <a:xfrm>
            <a:off x="10320086" y="117362"/>
            <a:ext cx="1763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 Cutoff: 05 Nov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7466DD-298A-4CFA-A6C3-7F8ADBE7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8</a:t>
            </a:fld>
            <a:endParaRPr lang="en-US" dirty="0"/>
          </a:p>
        </p:txBody>
      </p:sp>
      <p:pic>
        <p:nvPicPr>
          <p:cNvPr id="14" name="Content Placeholder 15">
            <a:extLst>
              <a:ext uri="{FF2B5EF4-FFF2-40B4-BE49-F238E27FC236}">
                <a16:creationId xmlns:a16="http://schemas.microsoft.com/office/drawing/2014/main" id="{4A3F8EE3-C0A1-4172-B809-7468F440E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7932" y="3654181"/>
            <a:ext cx="262812" cy="262812"/>
          </a:xfrm>
          <a:prstGeom prst="rect">
            <a:avLst/>
          </a:prstGeom>
        </p:spPr>
      </p:pic>
      <p:pic>
        <p:nvPicPr>
          <p:cNvPr id="15" name="Content Placeholder 15">
            <a:extLst>
              <a:ext uri="{FF2B5EF4-FFF2-40B4-BE49-F238E27FC236}">
                <a16:creationId xmlns:a16="http://schemas.microsoft.com/office/drawing/2014/main" id="{ADB461A5-C16F-4754-A1E6-C788D6E80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575" y="3690037"/>
            <a:ext cx="262812" cy="2628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21E25B-D0F9-46D0-8F53-5835BF439514}"/>
              </a:ext>
            </a:extLst>
          </p:cNvPr>
          <p:cNvSpPr txBox="1"/>
          <p:nvPr/>
        </p:nvSpPr>
        <p:spPr>
          <a:xfrm>
            <a:off x="4783217" y="991378"/>
            <a:ext cx="3291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ARO-ANG3 or Placebo given on Day 1</a:t>
            </a:r>
          </a:p>
        </p:txBody>
      </p:sp>
      <p:pic>
        <p:nvPicPr>
          <p:cNvPr id="808" name="Picture 807">
            <a:extLst>
              <a:ext uri="{FF2B5EF4-FFF2-40B4-BE49-F238E27FC236}">
                <a16:creationId xmlns:a16="http://schemas.microsoft.com/office/drawing/2014/main" id="{591FF141-46D6-4056-A0D3-6D6F315F77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6426" y="953240"/>
            <a:ext cx="9219148" cy="328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77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7E01BD-CD9A-1342-A639-2A4E48DB83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443" b="3164"/>
          <a:stretch/>
        </p:blipFill>
        <p:spPr>
          <a:xfrm>
            <a:off x="-6350" y="6175943"/>
            <a:ext cx="12198350" cy="76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B65388-091C-AA4D-8A46-4066724BAB6D}"/>
              </a:ext>
            </a:extLst>
          </p:cNvPr>
          <p:cNvSpPr/>
          <p:nvPr/>
        </p:nvSpPr>
        <p:spPr>
          <a:xfrm>
            <a:off x="-6351" y="6248665"/>
            <a:ext cx="12198351" cy="612608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6A4D8-49C5-BD4B-BBAB-53EBA5E609ED}"/>
              </a:ext>
            </a:extLst>
          </p:cNvPr>
          <p:cNvSpPr txBox="1"/>
          <p:nvPr/>
        </p:nvSpPr>
        <p:spPr>
          <a:xfrm>
            <a:off x="138554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CF88F-46AF-664E-8E0C-49AC50444A6A}"/>
              </a:ext>
            </a:extLst>
          </p:cNvPr>
          <p:cNvSpPr txBox="1"/>
          <p:nvPr/>
        </p:nvSpPr>
        <p:spPr>
          <a:xfrm>
            <a:off x="7719653" y="6414118"/>
            <a:ext cx="4333795" cy="3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20"/>
              </a:lnSpc>
            </a:pPr>
            <a:r>
              <a:rPr lang="en-US" sz="2300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A29E5-97D3-4A01-9F18-60D5A63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61" y="-5231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Reductions in LDL-C with ARO-ANG3 (Single/Multiple Dose)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A1B01-B672-469C-BCA3-89245ABD1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726" y="4427408"/>
            <a:ext cx="11730273" cy="14052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Mean maximum reduction in LDL-C with 200 mg single dose blunted by two subjects in this cohort with increasing LDL-C post-dose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These two </a:t>
            </a:r>
            <a:r>
              <a:rPr lang="en-US" sz="1800" dirty="0"/>
              <a:t>subjects</a:t>
            </a:r>
            <a:r>
              <a:rPr lang="en-US" sz="1600" dirty="0"/>
              <a:t> had highest baseline triglycerides in cohort (336 and 354 mg/dL (3.8 and 4.0 mmol/L))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Multi-dose data with 200 mg demonstrates similar reductions to 100 mg and 300 mg at 6 weeks (33-46% reduction from baseline, p&lt;0.0001 for all dose levels)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C39DE6-E671-4943-B436-DC683FF056E2}"/>
              </a:ext>
            </a:extLst>
          </p:cNvPr>
          <p:cNvSpPr txBox="1"/>
          <p:nvPr/>
        </p:nvSpPr>
        <p:spPr>
          <a:xfrm>
            <a:off x="10320086" y="117362"/>
            <a:ext cx="1763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 Cutoff: 05 Nov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7466DD-298A-4CFA-A6C3-7F8ADBE7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EF22-3C42-854E-8913-6E5EF46A80E9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3FB7518-98EA-4A49-8EEA-3D4A08B47152}"/>
              </a:ext>
            </a:extLst>
          </p:cNvPr>
          <p:cNvGrpSpPr/>
          <p:nvPr/>
        </p:nvGrpSpPr>
        <p:grpSpPr>
          <a:xfrm>
            <a:off x="1368618" y="953399"/>
            <a:ext cx="9763979" cy="3312074"/>
            <a:chOff x="1173311" y="873499"/>
            <a:chExt cx="9454762" cy="3132385"/>
          </a:xfrm>
        </p:grpSpPr>
        <p:pic>
          <p:nvPicPr>
            <p:cNvPr id="17" name="Content Placeholder 15">
              <a:extLst>
                <a:ext uri="{FF2B5EF4-FFF2-40B4-BE49-F238E27FC236}">
                  <a16:creationId xmlns:a16="http://schemas.microsoft.com/office/drawing/2014/main" id="{D3DEB3E0-CB10-40CE-A666-8C0E6E55CD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71803" y="3503503"/>
              <a:ext cx="262812" cy="26281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5C013BE-A85A-4BB0-8598-FDB176AA0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73311" y="873499"/>
              <a:ext cx="9454762" cy="3132385"/>
            </a:xfrm>
            <a:prstGeom prst="rect">
              <a:avLst/>
            </a:prstGeom>
          </p:spPr>
        </p:pic>
        <p:pic>
          <p:nvPicPr>
            <p:cNvPr id="19" name="Content Placeholder 15">
              <a:extLst>
                <a:ext uri="{FF2B5EF4-FFF2-40B4-BE49-F238E27FC236}">
                  <a16:creationId xmlns:a16="http://schemas.microsoft.com/office/drawing/2014/main" id="{D3604F20-032F-462B-ABC3-A5FF8DF0D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05081" y="3503503"/>
              <a:ext cx="228380" cy="262812"/>
            </a:xfrm>
            <a:prstGeom prst="rect">
              <a:avLst/>
            </a:prstGeom>
          </p:spPr>
        </p:pic>
        <p:pic>
          <p:nvPicPr>
            <p:cNvPr id="20" name="Content Placeholder 15">
              <a:extLst>
                <a:ext uri="{FF2B5EF4-FFF2-40B4-BE49-F238E27FC236}">
                  <a16:creationId xmlns:a16="http://schemas.microsoft.com/office/drawing/2014/main" id="{4E9D961E-2225-4C4E-8AC5-135C4C277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19121" y="3503503"/>
              <a:ext cx="228380" cy="262812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6345382" y="1616558"/>
            <a:ext cx="2341418" cy="26489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31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6811DCE499D54A90562F7BCD293EC4" ma:contentTypeVersion="10" ma:contentTypeDescription="Create a new document." ma:contentTypeScope="" ma:versionID="c89cf4ded66758a7bee47cffae2b9efe">
  <xsd:schema xmlns:xsd="http://www.w3.org/2001/XMLSchema" xmlns:xs="http://www.w3.org/2001/XMLSchema" xmlns:p="http://schemas.microsoft.com/office/2006/metadata/properties" xmlns:ns3="c89b87ea-f645-43d8-afbd-2fe821269fb7" targetNamespace="http://schemas.microsoft.com/office/2006/metadata/properties" ma:root="true" ma:fieldsID="1198b40a241831fe34dc742a0467b2a6" ns3:_="">
    <xsd:import namespace="c89b87ea-f645-43d8-afbd-2fe821269f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b87ea-f645-43d8-afbd-2fe821269f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25DB46-8695-4C90-A819-39B0CE08C18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89b87ea-f645-43d8-afbd-2fe821269fb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D45E04-DFD1-4B76-A743-A497126F6B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9b87ea-f645-43d8-afbd-2fe821269f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AF07EC-D8FF-4F87-9FF2-B4D02522BE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1607</Words>
  <Application>Microsoft Office PowerPoint</Application>
  <PresentationFormat>Widescreen</PresentationFormat>
  <Paragraphs>183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Lub Dub</vt:lpstr>
      <vt:lpstr>Lub Dub Medium</vt:lpstr>
      <vt:lpstr>Wingdings</vt:lpstr>
      <vt:lpstr>Office Theme</vt:lpstr>
      <vt:lpstr>RNA Interference Targeting Hepatic Angiopoietin-Like Protein 3 Results in Prolonged Reductions in Plasma Triglycerides and LDL-C in Human Subjects</vt:lpstr>
      <vt:lpstr>ANGPTL3 as a Target to Treat Dyslipidemia</vt:lpstr>
      <vt:lpstr>Silencing ANGPTL3 with ARO-ANG3 by RNA interference</vt:lpstr>
      <vt:lpstr>AROANG1001 Study Design: Phase 1/2a Clinical Study</vt:lpstr>
      <vt:lpstr>Cohorts 1-4:  Baseline Characteristics</vt:lpstr>
      <vt:lpstr>Durable, Dose-Dependent Reduction in ANGPTL3 </vt:lpstr>
      <vt:lpstr>Dose-Dependent Reductions in Triglycerides and VLDL-C</vt:lpstr>
      <vt:lpstr>Reductions in LDL-C and HDL-C with ARO-ANG3</vt:lpstr>
      <vt:lpstr>Reductions in LDL-C with ARO-ANG3 (Single/Multiple Dose)</vt:lpstr>
      <vt:lpstr>AROANG1001 Summary Safety Results (NHV cohorts 1-4)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Morrow, Chris</dc:creator>
  <cp:lastModifiedBy>Cathy Lewis</cp:lastModifiedBy>
  <cp:revision>121</cp:revision>
  <dcterms:created xsi:type="dcterms:W3CDTF">2019-05-23T21:42:11Z</dcterms:created>
  <dcterms:modified xsi:type="dcterms:W3CDTF">2019-11-17T18:57:27Z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0x010100E46811DCE499D54A90562F7BCD293EC4</vt:lpwstr>
  </property>
</Properties>
</file>