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870" r:id="rId3"/>
    <p:sldMasterId id="2147484065" r:id="rId4"/>
    <p:sldMasterId id="2147484226" r:id="rId5"/>
    <p:sldMasterId id="2147484238" r:id="rId6"/>
    <p:sldMasterId id="2147484251" r:id="rId7"/>
  </p:sldMasterIdLst>
  <p:notesMasterIdLst>
    <p:notesMasterId r:id="rId53"/>
  </p:notesMasterIdLst>
  <p:handoutMasterIdLst>
    <p:handoutMasterId r:id="rId54"/>
  </p:handoutMasterIdLst>
  <p:sldIdLst>
    <p:sldId id="1017" r:id="rId8"/>
    <p:sldId id="1116" r:id="rId9"/>
    <p:sldId id="1025" r:id="rId10"/>
    <p:sldId id="1095" r:id="rId11"/>
    <p:sldId id="1080" r:id="rId12"/>
    <p:sldId id="1112" r:id="rId13"/>
    <p:sldId id="1026" r:id="rId14"/>
    <p:sldId id="1039" r:id="rId15"/>
    <p:sldId id="1038" r:id="rId16"/>
    <p:sldId id="1019" r:id="rId17"/>
    <p:sldId id="1113" r:id="rId18"/>
    <p:sldId id="1096" r:id="rId19"/>
    <p:sldId id="1045" r:id="rId20"/>
    <p:sldId id="1046" r:id="rId21"/>
    <p:sldId id="1041" r:id="rId22"/>
    <p:sldId id="1097" r:id="rId23"/>
    <p:sldId id="1100" r:id="rId24"/>
    <p:sldId id="998" r:id="rId25"/>
    <p:sldId id="1068" r:id="rId26"/>
    <p:sldId id="1076" r:id="rId27"/>
    <p:sldId id="878" r:id="rId28"/>
    <p:sldId id="937" r:id="rId29"/>
    <p:sldId id="936" r:id="rId30"/>
    <p:sldId id="1098" r:id="rId31"/>
    <p:sldId id="1114" r:id="rId32"/>
    <p:sldId id="871" r:id="rId33"/>
    <p:sldId id="1081" r:id="rId34"/>
    <p:sldId id="1084" r:id="rId35"/>
    <p:sldId id="1085" r:id="rId36"/>
    <p:sldId id="1047" r:id="rId37"/>
    <p:sldId id="862" r:id="rId38"/>
    <p:sldId id="1094" r:id="rId39"/>
    <p:sldId id="1042" r:id="rId40"/>
    <p:sldId id="1059" r:id="rId41"/>
    <p:sldId id="1054" r:id="rId42"/>
    <p:sldId id="1055" r:id="rId43"/>
    <p:sldId id="1048" r:id="rId44"/>
    <p:sldId id="1063" r:id="rId45"/>
    <p:sldId id="1061" r:id="rId46"/>
    <p:sldId id="1062" r:id="rId47"/>
    <p:sldId id="1107" r:id="rId48"/>
    <p:sldId id="1108" r:id="rId49"/>
    <p:sldId id="1115" r:id="rId50"/>
    <p:sldId id="1111" r:id="rId51"/>
    <p:sldId id="1109" r:id="rId52"/>
  </p:sldIdLst>
  <p:sldSz cx="9144000" cy="6858000" type="screen4x3"/>
  <p:notesSz cx="6858000" cy="9144000"/>
  <p:defaultTextStyle>
    <a:defPPr>
      <a:defRPr lang="en-US"/>
    </a:defPPr>
    <a:lvl1pPr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5pPr>
    <a:lvl6pPr marL="2286000" algn="l" defTabSz="914400" rtl="0" eaLnBrk="1" latinLnBrk="0" hangingPunct="1">
      <a:defRPr sz="2000" b="1" kern="1200">
        <a:solidFill>
          <a:schemeClr val="tx1"/>
        </a:solidFill>
        <a:latin typeface="Arial" panose="020B0604020202020204" pitchFamily="34" charset="0"/>
        <a:ea typeface="+mn-ea"/>
        <a:cs typeface="+mn-cs"/>
      </a:defRPr>
    </a:lvl6pPr>
    <a:lvl7pPr marL="2743200" algn="l" defTabSz="914400" rtl="0" eaLnBrk="1" latinLnBrk="0" hangingPunct="1">
      <a:defRPr sz="2000" b="1" kern="1200">
        <a:solidFill>
          <a:schemeClr val="tx1"/>
        </a:solidFill>
        <a:latin typeface="Arial" panose="020B0604020202020204" pitchFamily="34" charset="0"/>
        <a:ea typeface="+mn-ea"/>
        <a:cs typeface="+mn-cs"/>
      </a:defRPr>
    </a:lvl7pPr>
    <a:lvl8pPr marL="3200400" algn="l" defTabSz="914400" rtl="0" eaLnBrk="1" latinLnBrk="0" hangingPunct="1">
      <a:defRPr sz="2000" b="1" kern="1200">
        <a:solidFill>
          <a:schemeClr val="tx1"/>
        </a:solidFill>
        <a:latin typeface="Arial" panose="020B0604020202020204" pitchFamily="34" charset="0"/>
        <a:ea typeface="+mn-ea"/>
        <a:cs typeface="+mn-cs"/>
      </a:defRPr>
    </a:lvl8pPr>
    <a:lvl9pPr marL="3657600" algn="l" defTabSz="914400" rtl="0" eaLnBrk="1" latinLnBrk="0" hangingPunct="1">
      <a:defRPr sz="20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4B4B"/>
    <a:srgbClr val="D2D1CB"/>
    <a:srgbClr val="FFFCF9"/>
    <a:srgbClr val="FFFF00"/>
    <a:srgbClr val="FF0000"/>
    <a:srgbClr val="99FFCC"/>
    <a:srgbClr val="FF0066"/>
    <a:srgbClr val="66CCFF"/>
    <a:srgbClr val="CC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289" autoAdjust="0"/>
    <p:restoredTop sz="94537" autoAdjust="0"/>
  </p:normalViewPr>
  <p:slideViewPr>
    <p:cSldViewPr>
      <p:cViewPr varScale="1">
        <p:scale>
          <a:sx n="89" d="100"/>
          <a:sy n="89" d="100"/>
        </p:scale>
        <p:origin x="1584"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8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charts/_rels/chart1.xml.rels><?xml version="1.0" encoding="UTF-8" standalone="yes"?>
<Relationships xmlns="http://schemas.openxmlformats.org/package/2006/relationships"><Relationship Id="rId2" Type="http://schemas.openxmlformats.org/officeDocument/2006/relationships/oleObject" Target="file:///C:\Users\mey\Desktop\Copy%20of%202013%2010%20OCT%20Cardioband%20Transfemoral%20Core%20Lab%20Data_data_analysis_new.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6">
                <a:lumMod val="75000"/>
              </a:schemeClr>
            </a:solidFill>
          </c:spPr>
          <c:invertIfNegative val="0"/>
          <c:dPt>
            <c:idx val="0"/>
            <c:invertIfNegative val="0"/>
            <c:bubble3D val="0"/>
            <c:spPr>
              <a:solidFill>
                <a:srgbClr val="E51B24"/>
              </a:solidFill>
            </c:spPr>
            <c:extLst xmlns:c16r2="http://schemas.microsoft.com/office/drawing/2015/06/chart">
              <c:ext xmlns:c16="http://schemas.microsoft.com/office/drawing/2014/chart" uri="{C3380CC4-5D6E-409C-BE32-E72D297353CC}">
                <c16:uniqueId val="{00000001-0CF3-405C-B4CE-D81B2DF7E191}"/>
              </c:ext>
            </c:extLst>
          </c:dPt>
          <c:dPt>
            <c:idx val="1"/>
            <c:invertIfNegative val="0"/>
            <c:bubble3D val="0"/>
            <c:spPr>
              <a:solidFill>
                <a:schemeClr val="bg1">
                  <a:lumMod val="50000"/>
                </a:schemeClr>
              </a:solidFill>
            </c:spPr>
            <c:extLst xmlns:c16r2="http://schemas.microsoft.com/office/drawing/2015/06/chart">
              <c:ext xmlns:c16="http://schemas.microsoft.com/office/drawing/2014/chart" uri="{C3380CC4-5D6E-409C-BE32-E72D297353CC}">
                <c16:uniqueId val="{00000003-0CF3-405C-B4CE-D81B2DF7E191}"/>
              </c:ext>
            </c:extLst>
          </c:dPt>
          <c:cat>
            <c:strRef>
              <c:f>'S-L before vs. after-SITE'!$A$6:$A$7</c:f>
              <c:strCache>
                <c:ptCount val="2"/>
                <c:pt idx="0">
                  <c:v>Baseline</c:v>
                </c:pt>
                <c:pt idx="1">
                  <c:v>Post procedure</c:v>
                </c:pt>
              </c:strCache>
            </c:strRef>
          </c:cat>
          <c:val>
            <c:numRef>
              <c:f>'S-L before vs. after-SITE'!$AD$6:$AD$7</c:f>
              <c:numCache>
                <c:formatCode>0.00</c:formatCode>
                <c:ptCount val="2"/>
                <c:pt idx="0">
                  <c:v>36.335714285714289</c:v>
                </c:pt>
                <c:pt idx="1">
                  <c:v>29.107142857142858</c:v>
                </c:pt>
              </c:numCache>
            </c:numRef>
          </c:val>
          <c:extLst xmlns:c16r2="http://schemas.microsoft.com/office/drawing/2015/06/chart">
            <c:ext xmlns:c16="http://schemas.microsoft.com/office/drawing/2014/chart" uri="{C3380CC4-5D6E-409C-BE32-E72D297353CC}">
              <c16:uniqueId val="{00000004-0CF3-405C-B4CE-D81B2DF7E191}"/>
            </c:ext>
          </c:extLst>
        </c:ser>
        <c:dLbls>
          <c:showLegendKey val="0"/>
          <c:showVal val="0"/>
          <c:showCatName val="0"/>
          <c:showSerName val="0"/>
          <c:showPercent val="0"/>
          <c:showBubbleSize val="0"/>
        </c:dLbls>
        <c:gapWidth val="150"/>
        <c:axId val="-819592880"/>
        <c:axId val="-819587440"/>
      </c:barChart>
      <c:catAx>
        <c:axId val="-819592880"/>
        <c:scaling>
          <c:orientation val="minMax"/>
        </c:scaling>
        <c:delete val="0"/>
        <c:axPos val="b"/>
        <c:numFmt formatCode="General" sourceLinked="0"/>
        <c:majorTickMark val="none"/>
        <c:minorTickMark val="none"/>
        <c:tickLblPos val="nextTo"/>
        <c:txPr>
          <a:bodyPr/>
          <a:lstStyle/>
          <a:p>
            <a:pPr>
              <a:defRPr sz="1400">
                <a:solidFill>
                  <a:schemeClr val="tx1">
                    <a:lumMod val="65000"/>
                    <a:lumOff val="35000"/>
                  </a:schemeClr>
                </a:solidFill>
              </a:defRPr>
            </a:pPr>
            <a:endParaRPr lang="en-US"/>
          </a:p>
        </c:txPr>
        <c:crossAx val="-819587440"/>
        <c:crosses val="autoZero"/>
        <c:auto val="1"/>
        <c:lblAlgn val="ctr"/>
        <c:lblOffset val="100"/>
        <c:noMultiLvlLbl val="0"/>
      </c:catAx>
      <c:valAx>
        <c:axId val="-819587440"/>
        <c:scaling>
          <c:orientation val="minMax"/>
        </c:scaling>
        <c:delete val="0"/>
        <c:axPos val="l"/>
        <c:majorGridlines>
          <c:spPr>
            <a:ln>
              <a:noFill/>
            </a:ln>
          </c:spPr>
        </c:majorGridlines>
        <c:title>
          <c:tx>
            <c:rich>
              <a:bodyPr/>
              <a:lstStyle/>
              <a:p>
                <a:pPr>
                  <a:defRPr sz="1600">
                    <a:solidFill>
                      <a:schemeClr val="tx1">
                        <a:lumMod val="65000"/>
                        <a:lumOff val="35000"/>
                      </a:schemeClr>
                    </a:solidFill>
                  </a:defRPr>
                </a:pPr>
                <a:r>
                  <a:rPr lang="en-US" sz="1600" dirty="0" smtClean="0">
                    <a:solidFill>
                      <a:schemeClr val="tx1">
                        <a:lumMod val="65000"/>
                        <a:lumOff val="35000"/>
                      </a:schemeClr>
                    </a:solidFill>
                  </a:rPr>
                  <a:t>A-P </a:t>
                </a:r>
                <a:r>
                  <a:rPr lang="en-US" sz="1600" dirty="0">
                    <a:solidFill>
                      <a:schemeClr val="tx1">
                        <a:lumMod val="65000"/>
                        <a:lumOff val="35000"/>
                      </a:schemeClr>
                    </a:solidFill>
                  </a:rPr>
                  <a:t>Dimension [mm]</a:t>
                </a:r>
              </a:p>
            </c:rich>
          </c:tx>
          <c:layout>
            <c:manualLayout>
              <c:xMode val="edge"/>
              <c:yMode val="edge"/>
              <c:x val="8.401921459896702E-3"/>
              <c:y val="0.20248545085442737"/>
            </c:manualLayout>
          </c:layout>
          <c:overlay val="0"/>
        </c:title>
        <c:numFmt formatCode="0.00" sourceLinked="1"/>
        <c:majorTickMark val="out"/>
        <c:minorTickMark val="none"/>
        <c:tickLblPos val="nextTo"/>
        <c:txPr>
          <a:bodyPr/>
          <a:lstStyle/>
          <a:p>
            <a:pPr>
              <a:defRPr sz="1400">
                <a:solidFill>
                  <a:schemeClr val="tx1">
                    <a:lumMod val="65000"/>
                    <a:lumOff val="35000"/>
                  </a:schemeClr>
                </a:solidFill>
              </a:defRPr>
            </a:pPr>
            <a:endParaRPr lang="en-US"/>
          </a:p>
        </c:txPr>
        <c:crossAx val="-819592880"/>
        <c:crosses val="autoZero"/>
        <c:crossBetween val="between"/>
      </c:valAx>
      <c:spPr>
        <a:noFill/>
        <a:ln w="25400">
          <a:noFill/>
        </a:ln>
      </c:spPr>
    </c:plotArea>
    <c:plotVisOnly val="1"/>
    <c:dispBlanksAs val="gap"/>
    <c:showDLblsOverMax val="0"/>
  </c:chart>
  <c:txPr>
    <a:bodyPr/>
    <a:lstStyle/>
    <a:p>
      <a:pPr>
        <a:defRPr sz="1800"/>
      </a:pPr>
      <a:endParaRPr lang="en-US"/>
    </a:p>
  </c:txPr>
  <c:externalData r:id="rId2">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image" Target="../media/image3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b="0">
                <a:effectLst/>
                <a:latin typeface="Times New Roman" pitchFamily="18" charset="0"/>
              </a:defRPr>
            </a:lvl1pPr>
          </a:lstStyle>
          <a:p>
            <a:pPr>
              <a:defRPr/>
            </a:pPr>
            <a:endParaRPr lang="en-US"/>
          </a:p>
        </p:txBody>
      </p:sp>
      <p:sp>
        <p:nvSpPr>
          <p:cNvPr id="72707"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a:effectLst/>
                <a:latin typeface="Times New Roman" pitchFamily="18" charset="0"/>
              </a:defRPr>
            </a:lvl1pPr>
          </a:lstStyle>
          <a:p>
            <a:pPr>
              <a:defRPr/>
            </a:pPr>
            <a:endParaRPr lang="en-US"/>
          </a:p>
        </p:txBody>
      </p:sp>
      <p:sp>
        <p:nvSpPr>
          <p:cNvPr id="72708"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b="0">
                <a:effectLst/>
                <a:latin typeface="Times New Roman" pitchFamily="18" charset="0"/>
              </a:defRPr>
            </a:lvl1pPr>
          </a:lstStyle>
          <a:p>
            <a:pPr>
              <a:defRPr/>
            </a:pPr>
            <a:endParaRPr lang="en-US"/>
          </a:p>
        </p:txBody>
      </p:sp>
      <p:sp>
        <p:nvSpPr>
          <p:cNvPr id="72709"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smtClean="0">
                <a:latin typeface="Times New Roman" panose="02020603050405020304" pitchFamily="18" charset="0"/>
              </a:defRPr>
            </a:lvl1pPr>
          </a:lstStyle>
          <a:p>
            <a:pPr>
              <a:defRPr/>
            </a:pPr>
            <a:fld id="{8AC45123-080E-494B-8701-B4CA283158C3}" type="slidenum">
              <a:rPr lang="en-US" altLang="en-US"/>
              <a:pPr>
                <a:defRPr/>
              </a:pPr>
              <a:t>‹#›</a:t>
            </a:fld>
            <a:endParaRPr lang="en-US" altLang="en-US"/>
          </a:p>
        </p:txBody>
      </p:sp>
    </p:spTree>
    <p:extLst>
      <p:ext uri="{BB962C8B-B14F-4D97-AF65-F5344CB8AC3E}">
        <p14:creationId xmlns:p14="http://schemas.microsoft.com/office/powerpoint/2010/main" val="1942393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b="0">
                <a:effectLst/>
                <a:latin typeface="Times New Roman" pitchFamily="18" charset="0"/>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a:effectLst/>
                <a:latin typeface="Times New Roman" pitchFamily="18" charset="0"/>
              </a:defRPr>
            </a:lvl1pPr>
          </a:lstStyle>
          <a:p>
            <a:pPr>
              <a:defRPr/>
            </a:pPr>
            <a:endParaRPr lang="en-US"/>
          </a:p>
        </p:txBody>
      </p:sp>
      <p:sp>
        <p:nvSpPr>
          <p:cNvPr id="317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b="0">
                <a:effectLst/>
                <a:latin typeface="Times New Roman" pitchFamily="18" charset="0"/>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smtClean="0">
                <a:latin typeface="Times New Roman" panose="02020603050405020304" pitchFamily="18" charset="0"/>
              </a:defRPr>
            </a:lvl1pPr>
          </a:lstStyle>
          <a:p>
            <a:pPr>
              <a:defRPr/>
            </a:pPr>
            <a:fld id="{F97E4189-4F30-4951-88DC-04B62B47EAC3}" type="slidenum">
              <a:rPr lang="en-US" altLang="en-US"/>
              <a:pPr>
                <a:defRPr/>
              </a:pPr>
              <a:t>‹#›</a:t>
            </a:fld>
            <a:endParaRPr lang="en-US" altLang="en-US"/>
          </a:p>
        </p:txBody>
      </p:sp>
    </p:spTree>
    <p:extLst>
      <p:ext uri="{BB962C8B-B14F-4D97-AF65-F5344CB8AC3E}">
        <p14:creationId xmlns:p14="http://schemas.microsoft.com/office/powerpoint/2010/main" val="5267188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4650966-BA64-416E-8430-2E51B803DADE}" type="slidenum">
              <a:rPr lang="en-US" altLang="en-US"/>
              <a:pPr>
                <a:spcBef>
                  <a:spcPct val="0"/>
                </a:spcBef>
              </a:pPr>
              <a:t>1</a:t>
            </a:fld>
            <a:endParaRPr lang="en-US" alt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245733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 xmlns:a16="http://schemas.microsoft.com/office/drawing/2014/main" id="{458876D1-E971-4B66-845C-C2EE5BADB10B}"/>
              </a:ext>
            </a:extLst>
          </p:cNvPr>
          <p:cNvSpPr>
            <a:spLocks noGrp="1" noRot="1" noChangeAspect="1" noTextEdit="1"/>
          </p:cNvSpPr>
          <p:nvPr>
            <p:ph type="sldImg"/>
          </p:nvPr>
        </p:nvSpPr>
        <p:spPr>
          <a:ln/>
        </p:spPr>
      </p:sp>
      <p:sp>
        <p:nvSpPr>
          <p:cNvPr id="164867" name="Notes Placeholder 2">
            <a:extLst>
              <a:ext uri="{FF2B5EF4-FFF2-40B4-BE49-F238E27FC236}">
                <a16:creationId xmlns="" xmlns:a16="http://schemas.microsoft.com/office/drawing/2014/main" id="{15D01173-32C5-47F8-965D-66CDF50FB92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
        <p:nvSpPr>
          <p:cNvPr id="164868" name="Slide Number Placeholder 3">
            <a:extLst>
              <a:ext uri="{FF2B5EF4-FFF2-40B4-BE49-F238E27FC236}">
                <a16:creationId xmlns="" xmlns:a16="http://schemas.microsoft.com/office/drawing/2014/main" id="{083F022E-22CE-4430-BC72-40F1300F891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9D62A5-9D5B-4EFD-BB10-DC3BD0584AEC}"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49541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p:spPr>
        <p:txBody>
          <a:bodyPr/>
          <a:lstStyle/>
          <a:p>
            <a:endParaRPr lang="he-IL" altLang="en-US" smtClean="0"/>
          </a:p>
        </p:txBody>
      </p:sp>
      <p:sp>
        <p:nvSpPr>
          <p:cNvPr id="71684" name="Slide Number Placeholder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04F0204-4586-4F27-8333-EBCEF3B9F215}" type="slidenum">
              <a:rPr lang="en-US" altLang="en-US"/>
              <a:pPr>
                <a:spcBef>
                  <a:spcPct val="0"/>
                </a:spcBef>
              </a:pPr>
              <a:t>28</a:t>
            </a:fld>
            <a:endParaRPr lang="en-US" altLang="en-US"/>
          </a:p>
        </p:txBody>
      </p:sp>
    </p:spTree>
    <p:extLst>
      <p:ext uri="{BB962C8B-B14F-4D97-AF65-F5344CB8AC3E}">
        <p14:creationId xmlns:p14="http://schemas.microsoft.com/office/powerpoint/2010/main" val="348721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p:spPr>
        <p:txBody>
          <a:bodyPr/>
          <a:lstStyle/>
          <a:p>
            <a:endParaRPr lang="he-IL" altLang="en-US" smtClean="0"/>
          </a:p>
        </p:txBody>
      </p:sp>
      <p:sp>
        <p:nvSpPr>
          <p:cNvPr id="73732" name="Slide Number Placeholder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62CC60-3F12-4C1D-B8F6-7CBAB1BB6E54}" type="slidenum">
              <a:rPr lang="en-US" altLang="en-US"/>
              <a:pPr>
                <a:spcBef>
                  <a:spcPct val="0"/>
                </a:spcBef>
              </a:pPr>
              <a:t>29</a:t>
            </a:fld>
            <a:endParaRPr lang="en-US" altLang="en-US"/>
          </a:p>
        </p:txBody>
      </p:sp>
    </p:spTree>
    <p:extLst>
      <p:ext uri="{BB962C8B-B14F-4D97-AF65-F5344CB8AC3E}">
        <p14:creationId xmlns:p14="http://schemas.microsoft.com/office/powerpoint/2010/main" val="2916058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83E26EE-ADED-4FFA-8B57-CE6D6C295BD0}" type="slidenum">
              <a:rPr lang="en-US" altLang="en-US">
                <a:solidFill>
                  <a:srgbClr val="000000"/>
                </a:solidFill>
                <a:latin typeface="Arial" panose="020B0604020202020204" pitchFamily="34" charset="0"/>
              </a:rPr>
              <a:pPr>
                <a:spcBef>
                  <a:spcPct val="0"/>
                </a:spcBef>
              </a:pPr>
              <a:t>36</a:t>
            </a:fld>
            <a:endParaRPr lang="en-US" altLang="en-US">
              <a:solidFill>
                <a:srgbClr val="000000"/>
              </a:solidFill>
              <a:latin typeface="Arial" panose="020B0604020202020204" pitchFamily="34" charset="0"/>
            </a:endParaRPr>
          </a:p>
        </p:txBody>
      </p:sp>
      <p:sp>
        <p:nvSpPr>
          <p:cNvPr id="87043" name="Rectangle 2"/>
          <p:cNvSpPr>
            <a:spLocks noGrp="1" noRot="1" noChangeAspect="1" noTextEdit="1"/>
          </p:cNvSpPr>
          <p:nvPr>
            <p:ph type="sldImg"/>
          </p:nvPr>
        </p:nvSpPr>
        <p:spPr>
          <a:xfrm>
            <a:off x="1144588" y="685800"/>
            <a:ext cx="4572000" cy="3429000"/>
          </a:xfrm>
          <a:ln/>
        </p:spPr>
      </p:sp>
      <p:sp>
        <p:nvSpPr>
          <p:cNvPr id="87044" name="Rectangle 3"/>
          <p:cNvSpPr>
            <a:spLocks noGrp="1"/>
          </p:cNvSpPr>
          <p:nvPr>
            <p:ph type="body" idx="1"/>
          </p:nvPr>
        </p:nvSpPr>
        <p:spPr>
          <a:noFill/>
        </p:spPr>
        <p:txBody>
          <a:bodyPr lIns="91432" tIns="45716" rIns="91432" bIns="45716"/>
          <a:lstStyle/>
          <a:p>
            <a:pPr defTabSz="457200"/>
            <a:r>
              <a:rPr lang="en-US" altLang="en-US" smtClean="0"/>
              <a:t>TR is a marker of advanced stage heart disease</a:t>
            </a:r>
          </a:p>
          <a:p>
            <a:pPr defTabSz="457200"/>
            <a:r>
              <a:rPr lang="en-US" altLang="en-US" smtClean="0"/>
              <a:t>Without treatment, TR may become worse over time leading to severe symptoms, biventricular heart failure and death.(15) It has been shown in a large retrospective echocardiographic analysis of 5223 Veterans Administration patients by Nath et al., that independent of echo-derived pulmonary artery systolic pressure, left ventricular ejection fraction, inferior vena cava size, and right ventricular size and function, survival is worse for patients with moderate and severe TR than for those with no TR (TR graded using Framingham Heart Study criteria).(16) In this series, the prevalence of TR was: no TR, 11.5%; mild TR, 68.8%; moderate TR, 11.8%; and severe TR, 3.8%. A major limitation of this study is that the presence of mitral regurgitation was not included as a covariate in the survival analysis.</a:t>
            </a:r>
          </a:p>
        </p:txBody>
      </p:sp>
    </p:spTree>
    <p:extLst>
      <p:ext uri="{BB962C8B-B14F-4D97-AF65-F5344CB8AC3E}">
        <p14:creationId xmlns:p14="http://schemas.microsoft.com/office/powerpoint/2010/main" val="213251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28504D0-2F04-4C1F-917C-49456CEA1784}" type="slidenum">
              <a:rPr lang="en-US" altLang="en-US"/>
              <a:pPr>
                <a:spcBef>
                  <a:spcPct val="0"/>
                </a:spcBef>
              </a:pPr>
              <a:t>38</a:t>
            </a:fld>
            <a:endParaRPr lang="en-US" alt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xfrm>
            <a:off x="685800" y="4343400"/>
            <a:ext cx="5486400" cy="4114800"/>
          </a:xfrm>
          <a:noFill/>
        </p:spPr>
        <p:txBody>
          <a:bodyPr/>
          <a:lstStyle/>
          <a:p>
            <a:endParaRPr lang="en-US" altLang="en-US" smtClean="0"/>
          </a:p>
        </p:txBody>
      </p:sp>
    </p:spTree>
    <p:extLst>
      <p:ext uri="{BB962C8B-B14F-4D97-AF65-F5344CB8AC3E}">
        <p14:creationId xmlns:p14="http://schemas.microsoft.com/office/powerpoint/2010/main" val="569867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a:extLst>
              <a:ext uri="{FF2B5EF4-FFF2-40B4-BE49-F238E27FC236}">
                <a16:creationId xmlns="" xmlns:a16="http://schemas.microsoft.com/office/drawing/2014/main" id="{A1C8ACB9-496A-4B1D-8C4B-579DD75FF753}"/>
              </a:ext>
            </a:extLst>
          </p:cNvPr>
          <p:cNvSpPr>
            <a:spLocks noGrp="1" noRot="1" noChangeAspect="1" noTextEdit="1"/>
          </p:cNvSpPr>
          <p:nvPr>
            <p:ph type="sldImg"/>
          </p:nvPr>
        </p:nvSpPr>
        <p:spPr>
          <a:ln/>
        </p:spPr>
      </p:sp>
      <p:sp>
        <p:nvSpPr>
          <p:cNvPr id="167939" name="Notes Placeholder 2">
            <a:extLst>
              <a:ext uri="{FF2B5EF4-FFF2-40B4-BE49-F238E27FC236}">
                <a16:creationId xmlns="" xmlns:a16="http://schemas.microsoft.com/office/drawing/2014/main" id="{0CE0E9D4-0C3D-4755-B8CD-F55E2EC1ECA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
        <p:nvSpPr>
          <p:cNvPr id="167940" name="Slide Number Placeholder 3">
            <a:extLst>
              <a:ext uri="{FF2B5EF4-FFF2-40B4-BE49-F238E27FC236}">
                <a16:creationId xmlns="" xmlns:a16="http://schemas.microsoft.com/office/drawing/2014/main" id="{74A1F2C4-616C-43B9-9FDF-26B0A1C3CCE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226D02-7F52-4317-9FE2-A0E6F916C67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67961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a:extLst>
              <a:ext uri="{FF2B5EF4-FFF2-40B4-BE49-F238E27FC236}">
                <a16:creationId xmlns="" xmlns:a16="http://schemas.microsoft.com/office/drawing/2014/main" id="{850D0574-F628-4551-8DB6-43C4B91D2B51}"/>
              </a:ext>
            </a:extLst>
          </p:cNvPr>
          <p:cNvSpPr>
            <a:spLocks noGrp="1" noRot="1" noChangeAspect="1" noTextEdit="1"/>
          </p:cNvSpPr>
          <p:nvPr>
            <p:ph type="sldImg"/>
          </p:nvPr>
        </p:nvSpPr>
        <p:spPr>
          <a:ln/>
        </p:spPr>
      </p:sp>
      <p:sp>
        <p:nvSpPr>
          <p:cNvPr id="168963" name="Notes Placeholder 2">
            <a:extLst>
              <a:ext uri="{FF2B5EF4-FFF2-40B4-BE49-F238E27FC236}">
                <a16:creationId xmlns="" xmlns:a16="http://schemas.microsoft.com/office/drawing/2014/main" id="{ACE04DFE-58EB-467D-B847-C8446DDB3BC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
        <p:nvSpPr>
          <p:cNvPr id="168964" name="Slide Number Placeholder 3">
            <a:extLst>
              <a:ext uri="{FF2B5EF4-FFF2-40B4-BE49-F238E27FC236}">
                <a16:creationId xmlns="" xmlns:a16="http://schemas.microsoft.com/office/drawing/2014/main" id="{D2CEA510-5DC5-4E65-8D22-D134051BD27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49E537-F78C-46B1-BA63-CE5205BF890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33851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 xmlns:a16="http://schemas.microsoft.com/office/drawing/2014/main" id="{4858F992-E9C4-44E7-A0C9-E2BF2DB31DC2}"/>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D687C1-8C79-41FB-BBB4-0AF74D2BFA7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4931" name="Rectangle 2">
            <a:extLst>
              <a:ext uri="{FF2B5EF4-FFF2-40B4-BE49-F238E27FC236}">
                <a16:creationId xmlns="" xmlns:a16="http://schemas.microsoft.com/office/drawing/2014/main" id="{6529EE8A-4C43-41FF-B8F9-051D390C535E}"/>
              </a:ext>
            </a:extLst>
          </p:cNvPr>
          <p:cNvSpPr>
            <a:spLocks noGrp="1" noRot="1" noChangeAspect="1" noChangeArrowheads="1" noTextEdit="1"/>
          </p:cNvSpPr>
          <p:nvPr>
            <p:ph type="sldImg"/>
          </p:nvPr>
        </p:nvSpPr>
        <p:spPr>
          <a:xfrm>
            <a:off x="1144588" y="687388"/>
            <a:ext cx="4568825" cy="3425825"/>
          </a:xfrm>
          <a:ln w="12700" cap="flat"/>
        </p:spPr>
      </p:sp>
      <p:sp>
        <p:nvSpPr>
          <p:cNvPr id="124932" name="Rectangle 3">
            <a:extLst>
              <a:ext uri="{FF2B5EF4-FFF2-40B4-BE49-F238E27FC236}">
                <a16:creationId xmlns="" xmlns:a16="http://schemas.microsoft.com/office/drawing/2014/main" id="{BD517727-57A4-461C-8F2A-0DEDD5CDC96E}"/>
              </a:ext>
            </a:extLst>
          </p:cNvPr>
          <p:cNvSpPr>
            <a:spLocks noGrp="1" noChangeArrowheads="1"/>
          </p:cNvSpPr>
          <p:nvPr>
            <p:ph type="body" idx="1"/>
          </p:nvPr>
        </p:nvSpPr>
        <p:spPr>
          <a:xfrm>
            <a:off x="915988" y="4344988"/>
            <a:ext cx="5026025" cy="4111625"/>
          </a:xfrm>
          <a:solidFill>
            <a:srgbClr val="FFFFFF"/>
          </a:solidFill>
          <a:ln w="12700" cap="flat">
            <a:solidFill>
              <a:srgbClr val="000000"/>
            </a:solidFill>
            <a:miter lim="800000"/>
            <a:headEnd/>
            <a:tailEnd/>
          </a:ln>
        </p:spPr>
        <p:txBody>
          <a:bodyPr lIns="92075" tIns="46038" rIns="92075" bIns="46038"/>
          <a:lstStyle/>
          <a:p>
            <a:pPr eaLnBrk="1" hangingPunct="1"/>
            <a:endParaRPr lang="en-US" altLang="en-US"/>
          </a:p>
        </p:txBody>
      </p:sp>
    </p:spTree>
    <p:extLst>
      <p:ext uri="{BB962C8B-B14F-4D97-AF65-F5344CB8AC3E}">
        <p14:creationId xmlns:p14="http://schemas.microsoft.com/office/powerpoint/2010/main" val="1997302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196ED9B-CC3C-4EE4-BA46-EBE564B8777A}" type="slidenum">
              <a:rPr lang="en-US" altLang="en-US"/>
              <a:pPr>
                <a:spcBef>
                  <a:spcPct val="0"/>
                </a:spcBef>
              </a:pPr>
              <a:t>5</a:t>
            </a:fld>
            <a:endParaRPr lang="en-US" alt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507581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DC7233-AE1A-4A68-B18A-30AEBCE09160}" type="slidenum">
              <a:rPr lang="en-US" altLang="en-US"/>
              <a:pPr>
                <a:spcBef>
                  <a:spcPct val="0"/>
                </a:spcBef>
              </a:pPr>
              <a:t>10</a:t>
            </a:fld>
            <a:endParaRPr lang="en-US" alt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300421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 xmlns:a16="http://schemas.microsoft.com/office/drawing/2014/main" id="{F876DA48-0029-4676-B0B8-93EFAFF3930F}"/>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3034E2-1388-4BA3-BC3D-9C894008D2AF}"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5171" name="Slide Image Placeholder 1">
            <a:extLst>
              <a:ext uri="{FF2B5EF4-FFF2-40B4-BE49-F238E27FC236}">
                <a16:creationId xmlns="" xmlns:a16="http://schemas.microsoft.com/office/drawing/2014/main" id="{0C8108D3-89CA-4F95-9A0B-058E88AF0D72}"/>
              </a:ext>
            </a:extLst>
          </p:cNvPr>
          <p:cNvSpPr>
            <a:spLocks noGrp="1" noRot="1" noChangeAspect="1" noTextEdit="1"/>
          </p:cNvSpPr>
          <p:nvPr>
            <p:ph type="sldImg"/>
          </p:nvPr>
        </p:nvSpPr>
        <p:spPr>
          <a:ln/>
        </p:spPr>
      </p:sp>
      <p:sp>
        <p:nvSpPr>
          <p:cNvPr id="135172" name="Notes Placeholder 2">
            <a:extLst>
              <a:ext uri="{FF2B5EF4-FFF2-40B4-BE49-F238E27FC236}">
                <a16:creationId xmlns="" xmlns:a16="http://schemas.microsoft.com/office/drawing/2014/main" id="{4997C675-E335-4B4E-9900-F0CD4EAD401C}"/>
              </a:ext>
            </a:extLst>
          </p:cNvPr>
          <p:cNvSpPr>
            <a:spLocks noGrp="1"/>
          </p:cNvSpPr>
          <p:nvPr>
            <p:ph type="body" idx="1"/>
          </p:nvPr>
        </p:nvSpPr>
        <p:spPr>
          <a:noFill/>
        </p:spPr>
        <p:txBody>
          <a:bodyPr/>
          <a:lstStyle/>
          <a:p>
            <a:pPr eaLnBrk="1" hangingPunct="1">
              <a:spcBef>
                <a:spcPct val="0"/>
              </a:spcBef>
            </a:pPr>
            <a:endParaRPr lang="en-US" altLang="en-US"/>
          </a:p>
        </p:txBody>
      </p:sp>
      <p:sp>
        <p:nvSpPr>
          <p:cNvPr id="135173" name="Slide Number Placeholder 3">
            <a:extLst>
              <a:ext uri="{FF2B5EF4-FFF2-40B4-BE49-F238E27FC236}">
                <a16:creationId xmlns="" xmlns:a16="http://schemas.microsoft.com/office/drawing/2014/main" id="{F81211CA-AB2E-46AC-B9AF-753947591502}"/>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FE65E5-7E34-45D3-83EF-36A9B61ABAEF}"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ヒラギノ角ゴ Pro W3" pitchFamily="1" charset="-128"/>
              <a:cs typeface="+mn-cs"/>
            </a:endParaRPr>
          </a:p>
        </p:txBody>
      </p:sp>
    </p:spTree>
    <p:extLst>
      <p:ext uri="{BB962C8B-B14F-4D97-AF65-F5344CB8AC3E}">
        <p14:creationId xmlns:p14="http://schemas.microsoft.com/office/powerpoint/2010/main" val="1813826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D96809F-704B-4560-8F1E-C71950CA962E}" type="slidenum">
              <a:rPr lang="en-US" altLang="en-US"/>
              <a:pPr>
                <a:spcBef>
                  <a:spcPct val="0"/>
                </a:spcBef>
              </a:pPr>
              <a:t>13</a:t>
            </a:fld>
            <a:endParaRPr lang="en-US" alt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97794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A7E2A89-070C-45F1-B333-CB38F344A586}" type="slidenum">
              <a:rPr lang="en-US" altLang="en-US"/>
              <a:pPr>
                <a:spcBef>
                  <a:spcPct val="0"/>
                </a:spcBef>
              </a:pPr>
              <a:t>14</a:t>
            </a:fld>
            <a:endParaRPr lang="en-US" alt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417676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a:extLst>
              <a:ext uri="{FF2B5EF4-FFF2-40B4-BE49-F238E27FC236}">
                <a16:creationId xmlns="" xmlns:a16="http://schemas.microsoft.com/office/drawing/2014/main" id="{20CD17CB-9461-475F-8315-DD4BF8EE93D6}"/>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EA0EF8-4E02-40BC-983C-37BC877BE45E}"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9987" name="Rectangle 2">
            <a:extLst>
              <a:ext uri="{FF2B5EF4-FFF2-40B4-BE49-F238E27FC236}">
                <a16:creationId xmlns="" xmlns:a16="http://schemas.microsoft.com/office/drawing/2014/main" id="{E63D4C74-626A-4DE5-81D0-1D4C36B9503B}"/>
              </a:ext>
            </a:extLst>
          </p:cNvPr>
          <p:cNvSpPr>
            <a:spLocks noGrp="1" noRot="1" noChangeAspect="1" noChangeArrowheads="1" noTextEdit="1"/>
          </p:cNvSpPr>
          <p:nvPr>
            <p:ph type="sldImg"/>
          </p:nvPr>
        </p:nvSpPr>
        <p:spPr>
          <a:ln cap="flat"/>
        </p:spPr>
      </p:sp>
      <p:sp>
        <p:nvSpPr>
          <p:cNvPr id="169988" name="Rectangle 3">
            <a:extLst>
              <a:ext uri="{FF2B5EF4-FFF2-40B4-BE49-F238E27FC236}">
                <a16:creationId xmlns="" xmlns:a16="http://schemas.microsoft.com/office/drawing/2014/main" id="{25076E26-335E-4DD1-A090-08308BA6B06D}"/>
              </a:ext>
            </a:extLst>
          </p:cNvPr>
          <p:cNvSpPr>
            <a:spLocks noGrp="1" noChangeArrowheads="1"/>
          </p:cNvSpPr>
          <p:nvPr>
            <p:ph type="body" idx="1"/>
          </p:nvPr>
        </p:nvSpPr>
        <p:spPr>
          <a:noFill/>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3587833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33A56F-1C7E-4B9C-B098-36F2A9F5C478}" type="slidenum">
              <a:rPr lang="en-US" altLang="en-US"/>
              <a:pPr>
                <a:spcBef>
                  <a:spcPct val="0"/>
                </a:spcBef>
              </a:pPr>
              <a:t>18</a:t>
            </a:fld>
            <a:endParaRPr lang="en-US" altLang="en-US"/>
          </a:p>
        </p:txBody>
      </p:sp>
      <p:sp>
        <p:nvSpPr>
          <p:cNvPr id="51203" name="Rectangle 2"/>
          <p:cNvSpPr>
            <a:spLocks noGrp="1" noRot="1" noChangeAspect="1" noChangeArrowheads="1" noTextEdit="1"/>
          </p:cNvSpPr>
          <p:nvPr>
            <p:ph type="sldImg"/>
          </p:nvPr>
        </p:nvSpPr>
        <p:spPr>
          <a:xfrm>
            <a:off x="1144588" y="684213"/>
            <a:ext cx="4572000" cy="3429000"/>
          </a:xfrm>
          <a:ln/>
        </p:spPr>
      </p:sp>
      <p:sp>
        <p:nvSpPr>
          <p:cNvPr id="51204" name="Rectangle 3"/>
          <p:cNvSpPr>
            <a:spLocks noGrp="1" noChangeArrowheads="1"/>
          </p:cNvSpPr>
          <p:nvPr>
            <p:ph type="body" idx="1"/>
          </p:nvPr>
        </p:nvSpPr>
        <p:spPr>
          <a:xfrm>
            <a:off x="915988" y="4343400"/>
            <a:ext cx="5026025" cy="4116388"/>
          </a:xfrm>
          <a:noFill/>
        </p:spPr>
        <p:txBody>
          <a:bodyPr/>
          <a:lstStyle/>
          <a:p>
            <a:pPr eaLnBrk="1" hangingPunct="1"/>
            <a:endParaRPr lang="en-US" altLang="en-US" smtClean="0"/>
          </a:p>
        </p:txBody>
      </p:sp>
    </p:spTree>
    <p:extLst>
      <p:ext uri="{BB962C8B-B14F-4D97-AF65-F5344CB8AC3E}">
        <p14:creationId xmlns:p14="http://schemas.microsoft.com/office/powerpoint/2010/main" val="1703111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A080FAE-18D3-4EC3-83B8-D8CF11079835}" type="slidenum">
              <a:rPr lang="en-US" altLang="en-US"/>
              <a:pPr>
                <a:spcBef>
                  <a:spcPct val="0"/>
                </a:spcBef>
              </a:pPr>
              <a:t>19</a:t>
            </a:fld>
            <a:endParaRPr lang="en-US" alt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lIns="91362" tIns="45682" rIns="91362" bIns="45682"/>
          <a:lstStyle/>
          <a:p>
            <a:r>
              <a:rPr lang="en-US" altLang="en-US" smtClean="0"/>
              <a:t>P-value: Fishers’ Exact used</a:t>
            </a:r>
          </a:p>
        </p:txBody>
      </p:sp>
    </p:spTree>
    <p:extLst>
      <p:ext uri="{BB962C8B-B14F-4D97-AF65-F5344CB8AC3E}">
        <p14:creationId xmlns:p14="http://schemas.microsoft.com/office/powerpoint/2010/main" val="3202839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27966C-20BE-4F7D-9CE4-88A38A44275F}" type="slidenum">
              <a:rPr lang="en-US" altLang="en-US"/>
              <a:pPr>
                <a:defRPr/>
              </a:pPr>
              <a:t>‹#›</a:t>
            </a:fld>
            <a:endParaRPr lang="en-US" altLang="en-US"/>
          </a:p>
        </p:txBody>
      </p:sp>
    </p:spTree>
    <p:extLst>
      <p:ext uri="{BB962C8B-B14F-4D97-AF65-F5344CB8AC3E}">
        <p14:creationId xmlns:p14="http://schemas.microsoft.com/office/powerpoint/2010/main" val="4079314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B07508-3767-497C-93E0-EAEF6DF78333}" type="slidenum">
              <a:rPr lang="en-US" altLang="en-US"/>
              <a:pPr>
                <a:defRPr/>
              </a:pPr>
              <a:t>‹#›</a:t>
            </a:fld>
            <a:endParaRPr lang="en-US" altLang="en-US"/>
          </a:p>
        </p:txBody>
      </p:sp>
    </p:spTree>
    <p:extLst>
      <p:ext uri="{BB962C8B-B14F-4D97-AF65-F5344CB8AC3E}">
        <p14:creationId xmlns:p14="http://schemas.microsoft.com/office/powerpoint/2010/main" val="3363625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75D699-11B6-400A-B4A3-EF723B6F0925}" type="slidenum">
              <a:rPr lang="en-US" altLang="en-US"/>
              <a:pPr>
                <a:defRPr/>
              </a:pPr>
              <a:t>‹#›</a:t>
            </a:fld>
            <a:endParaRPr lang="en-US" altLang="en-US"/>
          </a:p>
        </p:txBody>
      </p:sp>
    </p:spTree>
    <p:extLst>
      <p:ext uri="{BB962C8B-B14F-4D97-AF65-F5344CB8AC3E}">
        <p14:creationId xmlns:p14="http://schemas.microsoft.com/office/powerpoint/2010/main" val="2824169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smtClean="0"/>
            </a:lvl1pPr>
          </a:lstStyle>
          <a:p>
            <a:pPr>
              <a:defRPr/>
            </a:pPr>
            <a:fld id="{0E340E57-44F9-4824-A860-62708C063103}" type="slidenum">
              <a:rPr lang="en-US" altLang="en-US"/>
              <a:pPr>
                <a:defRPr/>
              </a:pPr>
              <a:t>‹#›</a:t>
            </a:fld>
            <a:endParaRPr lang="en-US" altLang="en-US"/>
          </a:p>
        </p:txBody>
      </p:sp>
    </p:spTree>
    <p:extLst>
      <p:ext uri="{BB962C8B-B14F-4D97-AF65-F5344CB8AC3E}">
        <p14:creationId xmlns:p14="http://schemas.microsoft.com/office/powerpoint/2010/main" val="3723940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smtClean="0"/>
            </a:lvl1pPr>
          </a:lstStyle>
          <a:p>
            <a:pPr>
              <a:defRPr/>
            </a:pPr>
            <a:fld id="{AAF6C7EB-D24E-49D0-A3D7-6820072CBD67}" type="slidenum">
              <a:rPr lang="en-US" altLang="en-US"/>
              <a:pPr>
                <a:defRPr/>
              </a:pPr>
              <a:t>‹#›</a:t>
            </a:fld>
            <a:endParaRPr lang="en-US" altLang="en-US"/>
          </a:p>
        </p:txBody>
      </p:sp>
    </p:spTree>
    <p:extLst>
      <p:ext uri="{BB962C8B-B14F-4D97-AF65-F5344CB8AC3E}">
        <p14:creationId xmlns:p14="http://schemas.microsoft.com/office/powerpoint/2010/main" val="3426998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smtClean="0"/>
            </a:lvl1pPr>
          </a:lstStyle>
          <a:p>
            <a:pPr>
              <a:defRPr/>
            </a:pPr>
            <a:fld id="{D7B12718-42B8-4C0C-BC00-63F316D933A6}" type="slidenum">
              <a:rPr lang="en-US" altLang="en-US"/>
              <a:pPr>
                <a:defRPr/>
              </a:pPr>
              <a:t>‹#›</a:t>
            </a:fld>
            <a:endParaRPr lang="en-US" altLang="en-US"/>
          </a:p>
        </p:txBody>
      </p:sp>
    </p:spTree>
    <p:extLst>
      <p:ext uri="{BB962C8B-B14F-4D97-AF65-F5344CB8AC3E}">
        <p14:creationId xmlns:p14="http://schemas.microsoft.com/office/powerpoint/2010/main" val="3902104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p:txBody>
          <a:bodyPr/>
          <a:lstStyle>
            <a:lvl1pPr algn="ctr">
              <a:defRPr b="1"/>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smtClean="0"/>
            </a:lvl1pPr>
          </a:lstStyle>
          <a:p>
            <a:pPr>
              <a:defRPr/>
            </a:pPr>
            <a:fld id="{220C85AD-11D9-423E-B53F-711D2CD3FC5F}" type="slidenum">
              <a:rPr lang="en-US" altLang="en-US"/>
              <a:pPr>
                <a:defRPr/>
              </a:pPr>
              <a:t>‹#›</a:t>
            </a:fld>
            <a:endParaRPr lang="en-US" altLang="en-US"/>
          </a:p>
        </p:txBody>
      </p:sp>
    </p:spTree>
    <p:extLst>
      <p:ext uri="{BB962C8B-B14F-4D97-AF65-F5344CB8AC3E}">
        <p14:creationId xmlns:p14="http://schemas.microsoft.com/office/powerpoint/2010/main" val="1789923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smtClean="0"/>
            </a:lvl1pPr>
          </a:lstStyle>
          <a:p>
            <a:pPr>
              <a:defRPr/>
            </a:pPr>
            <a:fld id="{6EB127C7-933D-4DD3-9B10-DEA81A2BF3CB}" type="slidenum">
              <a:rPr lang="en-US" altLang="en-US"/>
              <a:pPr>
                <a:defRPr/>
              </a:pPr>
              <a:t>‹#›</a:t>
            </a:fld>
            <a:endParaRPr lang="en-US" altLang="en-US"/>
          </a:p>
        </p:txBody>
      </p:sp>
    </p:spTree>
    <p:extLst>
      <p:ext uri="{BB962C8B-B14F-4D97-AF65-F5344CB8AC3E}">
        <p14:creationId xmlns:p14="http://schemas.microsoft.com/office/powerpoint/2010/main" val="726668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smtClean="0"/>
            </a:lvl1pPr>
          </a:lstStyle>
          <a:p>
            <a:pPr>
              <a:defRPr/>
            </a:pPr>
            <a:fld id="{20DC8A2C-269F-4EBA-8649-9AED9602ED58}" type="slidenum">
              <a:rPr lang="en-US" altLang="en-US"/>
              <a:pPr>
                <a:defRPr/>
              </a:pPr>
              <a:t>‹#›</a:t>
            </a:fld>
            <a:endParaRPr lang="en-US" altLang="en-US"/>
          </a:p>
        </p:txBody>
      </p:sp>
    </p:spTree>
    <p:extLst>
      <p:ext uri="{BB962C8B-B14F-4D97-AF65-F5344CB8AC3E}">
        <p14:creationId xmlns:p14="http://schemas.microsoft.com/office/powerpoint/2010/main" val="3519564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smtClean="0"/>
            </a:lvl1pPr>
          </a:lstStyle>
          <a:p>
            <a:pPr>
              <a:defRPr/>
            </a:pPr>
            <a:fld id="{5FA68BF2-2F82-4A9D-AFA7-A2F90CCA26C7}" type="slidenum">
              <a:rPr lang="en-US" altLang="en-US"/>
              <a:pPr>
                <a:defRPr/>
              </a:pPr>
              <a:t>‹#›</a:t>
            </a:fld>
            <a:endParaRPr lang="en-US" altLang="en-US"/>
          </a:p>
        </p:txBody>
      </p:sp>
    </p:spTree>
    <p:extLst>
      <p:ext uri="{BB962C8B-B14F-4D97-AF65-F5344CB8AC3E}">
        <p14:creationId xmlns:p14="http://schemas.microsoft.com/office/powerpoint/2010/main" val="40205034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algn="ctr">
              <a:defRPr b="1"/>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smtClean="0"/>
            </a:lvl1pPr>
          </a:lstStyle>
          <a:p>
            <a:pPr>
              <a:defRPr/>
            </a:pPr>
            <a:fld id="{33C3EC02-1496-4746-9771-6D036F4889E0}" type="slidenum">
              <a:rPr lang="en-US" altLang="en-US"/>
              <a:pPr>
                <a:defRPr/>
              </a:pPr>
              <a:t>‹#›</a:t>
            </a:fld>
            <a:endParaRPr lang="en-US" altLang="en-US"/>
          </a:p>
        </p:txBody>
      </p:sp>
    </p:spTree>
    <p:extLst>
      <p:ext uri="{BB962C8B-B14F-4D97-AF65-F5344CB8AC3E}">
        <p14:creationId xmlns:p14="http://schemas.microsoft.com/office/powerpoint/2010/main" val="4133134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2EB01C-1F7F-412D-8580-943DE309DCC6}" type="slidenum">
              <a:rPr lang="en-US" altLang="en-US"/>
              <a:pPr>
                <a:defRPr/>
              </a:pPr>
              <a:t>‹#›</a:t>
            </a:fld>
            <a:endParaRPr lang="en-US" altLang="en-US"/>
          </a:p>
        </p:txBody>
      </p:sp>
    </p:spTree>
    <p:extLst>
      <p:ext uri="{BB962C8B-B14F-4D97-AF65-F5344CB8AC3E}">
        <p14:creationId xmlns:p14="http://schemas.microsoft.com/office/powerpoint/2010/main" val="91987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algn="ctr">
              <a:defRPr b="1"/>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smtClean="0"/>
            </a:lvl1pPr>
          </a:lstStyle>
          <a:p>
            <a:pPr>
              <a:defRPr/>
            </a:pPr>
            <a:fld id="{57574713-90F0-4EAD-B626-B1CB2DE318BD}" type="slidenum">
              <a:rPr lang="en-US" altLang="en-US"/>
              <a:pPr>
                <a:defRPr/>
              </a:pPr>
              <a:t>‹#›</a:t>
            </a:fld>
            <a:endParaRPr lang="en-US" altLang="en-US"/>
          </a:p>
        </p:txBody>
      </p:sp>
    </p:spTree>
    <p:extLst>
      <p:ext uri="{BB962C8B-B14F-4D97-AF65-F5344CB8AC3E}">
        <p14:creationId xmlns:p14="http://schemas.microsoft.com/office/powerpoint/2010/main" val="31610638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smtClean="0"/>
            </a:lvl1pPr>
          </a:lstStyle>
          <a:p>
            <a:pPr>
              <a:defRPr/>
            </a:pPr>
            <a:fld id="{994401EB-5D19-4C01-AC42-1920DFCD176C}" type="slidenum">
              <a:rPr lang="en-US" altLang="en-US"/>
              <a:pPr>
                <a:defRPr/>
              </a:pPr>
              <a:t>‹#›</a:t>
            </a:fld>
            <a:endParaRPr lang="en-US" altLang="en-US"/>
          </a:p>
        </p:txBody>
      </p:sp>
    </p:spTree>
    <p:extLst>
      <p:ext uri="{BB962C8B-B14F-4D97-AF65-F5344CB8AC3E}">
        <p14:creationId xmlns:p14="http://schemas.microsoft.com/office/powerpoint/2010/main" val="3614893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smtClean="0"/>
            </a:lvl1pPr>
          </a:lstStyle>
          <a:p>
            <a:pPr>
              <a:defRPr/>
            </a:pPr>
            <a:fld id="{ADDB8D40-A517-4BDA-B342-DFE350DCA874}" type="slidenum">
              <a:rPr lang="en-US" altLang="en-US"/>
              <a:pPr>
                <a:defRPr/>
              </a:pPr>
              <a:t>‹#›</a:t>
            </a:fld>
            <a:endParaRPr lang="en-US" altLang="en-US"/>
          </a:p>
        </p:txBody>
      </p:sp>
    </p:spTree>
    <p:extLst>
      <p:ext uri="{BB962C8B-B14F-4D97-AF65-F5344CB8AC3E}">
        <p14:creationId xmlns:p14="http://schemas.microsoft.com/office/powerpoint/2010/main" val="18810750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p:txBody>
          <a:bodyPr/>
          <a:lstStyle>
            <a:lvl1pPr algn="ctr">
              <a:defRPr b="1"/>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smtClean="0"/>
            </a:lvl1pPr>
          </a:lstStyle>
          <a:p>
            <a:pPr>
              <a:defRPr/>
            </a:pPr>
            <a:fld id="{B7164B26-8D09-457B-9739-18B210E02BA3}" type="slidenum">
              <a:rPr lang="en-US" altLang="en-US"/>
              <a:pPr>
                <a:defRPr/>
              </a:pPr>
              <a:t>‹#›</a:t>
            </a:fld>
            <a:endParaRPr lang="en-US" altLang="en-US"/>
          </a:p>
        </p:txBody>
      </p:sp>
    </p:spTree>
    <p:extLst>
      <p:ext uri="{BB962C8B-B14F-4D97-AF65-F5344CB8AC3E}">
        <p14:creationId xmlns:p14="http://schemas.microsoft.com/office/powerpoint/2010/main" val="826752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3086" name="Rectangle 14"/>
          <p:cNvSpPr>
            <a:spLocks noGrp="1" noChangeArrowheads="1"/>
          </p:cNvSpPr>
          <p:nvPr>
            <p:ph type="ctrTitle" sz="quarter"/>
          </p:nvPr>
        </p:nvSpPr>
        <p:spPr bwMode="auto">
          <a:xfrm>
            <a:off x="685800" y="2130425"/>
            <a:ext cx="7772400" cy="1470025"/>
          </a:xfrm>
          <a:prstGeom prst="rect">
            <a:avLst/>
          </a:prstGeom>
          <a:noFill/>
          <a:ln>
            <a:miter lim="800000"/>
            <a:headEnd/>
            <a:tailEnd/>
          </a:ln>
        </p:spPr>
        <p:txBody>
          <a:bodyPr/>
          <a:lstStyle>
            <a:lvl1pPr>
              <a:defRPr sz="4800" b="1">
                <a:solidFill>
                  <a:srgbClr val="DD2827"/>
                </a:solidFill>
                <a:ea typeface="ＭＳ Ｐゴシック" pitchFamily="-106" charset="-128"/>
                <a:cs typeface="ＭＳ Ｐゴシック" pitchFamily="-106" charset="-128"/>
              </a:defRPr>
            </a:lvl1pPr>
          </a:lstStyle>
          <a:p>
            <a:r>
              <a:rPr lang="en-US" smtClean="0"/>
              <a:t>Click to edit Master title style</a:t>
            </a:r>
            <a:endParaRPr lang="en-US"/>
          </a:p>
        </p:txBody>
      </p:sp>
    </p:spTree>
    <p:extLst>
      <p:ext uri="{BB962C8B-B14F-4D97-AF65-F5344CB8AC3E}">
        <p14:creationId xmlns:p14="http://schemas.microsoft.com/office/powerpoint/2010/main" val="1839829086"/>
      </p:ext>
    </p:extLst>
  </p:cSld>
  <p:clrMapOvr>
    <a:overrideClrMapping bg1="lt1" tx1="dk1" bg2="lt2" tx2="dk2" accent1="accent1" accent2="accent2" accent3="accent3" accent4="accent4" accent5="accent5" accent6="accent6" hlink="hlink" folHlink="folHlink"/>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3638"/>
            <a:ext cx="2133600" cy="457200"/>
          </a:xfrm>
        </p:spPr>
        <p:txBody>
          <a:bodyPr/>
          <a:lstStyle>
            <a:lvl1pPr algn="ctr">
              <a:defRPr b="1">
                <a:solidFill>
                  <a:srgbClr val="FFFFFF"/>
                </a:solidFill>
              </a:defRPr>
            </a:lvl1pPr>
          </a:lstStyle>
          <a:p>
            <a:pPr>
              <a:defRPr/>
            </a:pPr>
            <a:endParaRPr lang="en-US" altLang="zh-CN"/>
          </a:p>
        </p:txBody>
      </p:sp>
      <p:sp>
        <p:nvSpPr>
          <p:cNvPr id="7" name="Footer Placeholder 6"/>
          <p:cNvSpPr>
            <a:spLocks noGrp="1"/>
          </p:cNvSpPr>
          <p:nvPr>
            <p:ph type="ftr" sz="quarter" idx="11"/>
          </p:nvPr>
        </p:nvSpPr>
        <p:spPr/>
        <p:txBody>
          <a:bodyPr/>
          <a:lstStyle>
            <a:lvl1pPr>
              <a:defRPr b="1">
                <a:solidFill>
                  <a:srgbClr val="FFFFFF"/>
                </a:solidFill>
              </a:defRPr>
            </a:lvl1pPr>
          </a:lstStyle>
          <a:p>
            <a:pPr>
              <a:defRPr/>
            </a:pPr>
            <a:endParaRPr lang="en-US" altLang="zh-CN"/>
          </a:p>
        </p:txBody>
      </p:sp>
      <p:sp>
        <p:nvSpPr>
          <p:cNvPr id="8" name="Slide Number Placeholder 7"/>
          <p:cNvSpPr>
            <a:spLocks noGrp="1"/>
          </p:cNvSpPr>
          <p:nvPr>
            <p:ph type="sldNum" sz="quarter" idx="12"/>
          </p:nvPr>
        </p:nvSpPr>
        <p:spPr>
          <a:xfrm>
            <a:off x="6553200" y="6243638"/>
            <a:ext cx="2133600" cy="457200"/>
          </a:xfrm>
        </p:spPr>
        <p:txBody>
          <a:bodyPr/>
          <a:lstStyle>
            <a:lvl1pPr>
              <a:defRPr b="1" smtClean="0">
                <a:solidFill>
                  <a:srgbClr val="FFFFFF"/>
                </a:solidFill>
                <a:ea typeface="SimSun" panose="02010600030101010101" pitchFamily="2" charset="-122"/>
              </a:defRPr>
            </a:lvl1pPr>
          </a:lstStyle>
          <a:p>
            <a:pPr>
              <a:defRPr/>
            </a:pPr>
            <a:fld id="{E266D8C7-DB5B-4120-9B7C-6BCFD2116C0C}" type="slidenum">
              <a:rPr lang="zh-CN" altLang="en-US"/>
              <a:pPr>
                <a:defRPr/>
              </a:pPr>
              <a:t>‹#›</a:t>
            </a:fld>
            <a:endParaRPr lang="en-US" altLang="zh-CN"/>
          </a:p>
        </p:txBody>
      </p:sp>
    </p:spTree>
    <p:extLst>
      <p:ext uri="{BB962C8B-B14F-4D97-AF65-F5344CB8AC3E}">
        <p14:creationId xmlns:p14="http://schemas.microsoft.com/office/powerpoint/2010/main" val="3917691938"/>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4" name="Straight Connector 3"/>
          <p:cNvCxnSpPr/>
          <p:nvPr userDrawn="1"/>
        </p:nvCxnSpPr>
        <p:spPr>
          <a:xfrm rot="5400000">
            <a:off x="3393281" y="5201444"/>
            <a:ext cx="928688" cy="0"/>
          </a:xfrm>
          <a:prstGeom prst="line">
            <a:avLst/>
          </a:prstGeom>
          <a:ln>
            <a:solidFill>
              <a:srgbClr val="E51B24"/>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4071934" y="4714884"/>
            <a:ext cx="4500594" cy="655633"/>
          </a:xfrm>
        </p:spPr>
        <p:txBody>
          <a:bodyPr>
            <a:normAutofit/>
          </a:bodyPr>
          <a:lstStyle>
            <a:lvl1pPr algn="l">
              <a:defRPr sz="2400" b="1">
                <a:solidFill>
                  <a:srgbClr val="E51B24"/>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071934" y="5214950"/>
            <a:ext cx="4500594" cy="566726"/>
          </a:xfrm>
        </p:spPr>
        <p:txBody>
          <a:bodyPr>
            <a:noAutofit/>
          </a:bodyPr>
          <a:lstStyle>
            <a:lvl1pPr marL="0" indent="0" algn="l">
              <a:buNone/>
              <a:defRPr sz="16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Date Placeholder 3"/>
          <p:cNvSpPr>
            <a:spLocks noGrp="1"/>
          </p:cNvSpPr>
          <p:nvPr>
            <p:ph type="dt" sz="half" idx="10"/>
          </p:nvPr>
        </p:nvSpPr>
        <p:spPr>
          <a:xfrm>
            <a:off x="6786563" y="63500"/>
            <a:ext cx="2133600" cy="365125"/>
          </a:xfrm>
        </p:spPr>
        <p:txBody>
          <a:bodyPr/>
          <a:lstStyle>
            <a:lvl1pPr algn="r" fontAlgn="base">
              <a:spcBef>
                <a:spcPct val="0"/>
              </a:spcBef>
              <a:spcAft>
                <a:spcPct val="0"/>
              </a:spcAft>
              <a:defRPr b="1">
                <a:latin typeface="Arial" pitchFamily="34" charset="0"/>
              </a:defRPr>
            </a:lvl1pPr>
          </a:lstStyle>
          <a:p>
            <a:pPr>
              <a:defRPr/>
            </a:pPr>
            <a:fld id="{D05A29D4-DA00-412C-95A9-34DBC3E2C7EA}" type="datetime1">
              <a:rPr lang="en-US"/>
              <a:pPr>
                <a:defRPr/>
              </a:pPr>
              <a:t>3/3/2018</a:t>
            </a:fld>
            <a:endParaRPr lang="en-US"/>
          </a:p>
        </p:txBody>
      </p:sp>
      <p:sp>
        <p:nvSpPr>
          <p:cNvPr id="6" name="Footer Placeholder 4"/>
          <p:cNvSpPr>
            <a:spLocks noGrp="1"/>
          </p:cNvSpPr>
          <p:nvPr>
            <p:ph type="ftr" sz="quarter" idx="11"/>
          </p:nvPr>
        </p:nvSpPr>
        <p:spPr>
          <a:xfrm>
            <a:off x="338138" y="6356350"/>
            <a:ext cx="7877175" cy="365125"/>
          </a:xfrm>
        </p:spPr>
        <p:txBody>
          <a:bodyPr/>
          <a:lstStyle>
            <a:lvl1pPr algn="l" fontAlgn="base">
              <a:spcBef>
                <a:spcPct val="0"/>
              </a:spcBef>
              <a:spcAft>
                <a:spcPct val="0"/>
              </a:spcAft>
              <a:defRPr b="1">
                <a:latin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b="1" smtClean="0">
                <a:latin typeface="Arial" panose="020B0604020202020204" pitchFamily="34" charset="0"/>
              </a:defRPr>
            </a:lvl1pPr>
          </a:lstStyle>
          <a:p>
            <a:pPr>
              <a:defRPr/>
            </a:pPr>
            <a:fld id="{541BB680-6372-407A-A306-8A228159CEE6}" type="slidenum">
              <a:rPr lang="en-US" altLang="en-US"/>
              <a:pPr>
                <a:defRPr/>
              </a:pPr>
              <a:t>‹#›</a:t>
            </a:fld>
            <a:endParaRPr lang="en-US" altLang="en-US"/>
          </a:p>
        </p:txBody>
      </p:sp>
    </p:spTree>
    <p:extLst>
      <p:ext uri="{BB962C8B-B14F-4D97-AF65-F5344CB8AC3E}">
        <p14:creationId xmlns:p14="http://schemas.microsoft.com/office/powerpoint/2010/main" val="387388639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6908"/>
          </a:xfrm>
        </p:spPr>
        <p:txBody>
          <a:bodyPr>
            <a:normAutofit/>
          </a:bodyPr>
          <a:lstStyle>
            <a:lvl1pPr algn="l">
              <a:defRPr sz="3400" b="1">
                <a:solidFill>
                  <a:srgbClr val="E51B24"/>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42984"/>
            <a:ext cx="8229600" cy="4911741"/>
          </a:xfrm>
        </p:spPr>
        <p:txBody>
          <a:bodyPr>
            <a:normAutofit/>
          </a:bodyPr>
          <a:lstStyle>
            <a:lvl1pPr marL="177800" indent="-177800">
              <a:buClr>
                <a:srgbClr val="E51B24"/>
              </a:buClr>
              <a:defRPr sz="1600"/>
            </a:lvl1pPr>
            <a:lvl2pPr marL="446088" indent="-268288">
              <a:buClr>
                <a:srgbClr val="E51B24"/>
              </a:buClr>
              <a:defRPr sz="1400"/>
            </a:lvl2pPr>
            <a:lvl3pPr marL="623888" indent="-177800">
              <a:buClr>
                <a:srgbClr val="E51B24"/>
              </a:buClr>
              <a:defRPr sz="1200"/>
            </a:lvl3pPr>
            <a:lvl4pPr marL="803275" indent="-179388">
              <a:buClr>
                <a:srgbClr val="E51B24"/>
              </a:buClr>
              <a:defRPr sz="1100"/>
            </a:lvl4pPr>
            <a:lvl5pPr marL="989013" indent="-185738">
              <a:buClr>
                <a:srgbClr val="E51B24"/>
              </a:buClr>
              <a:defRPr sz="1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858000" y="63500"/>
            <a:ext cx="2133600" cy="365125"/>
          </a:xfrm>
        </p:spPr>
        <p:txBody>
          <a:bodyPr/>
          <a:lstStyle>
            <a:lvl1pPr algn="r" fontAlgn="base">
              <a:spcBef>
                <a:spcPct val="0"/>
              </a:spcBef>
              <a:spcAft>
                <a:spcPct val="0"/>
              </a:spcAft>
              <a:defRPr b="1">
                <a:latin typeface="Arial" pitchFamily="34" charset="0"/>
              </a:defRPr>
            </a:lvl1pPr>
          </a:lstStyle>
          <a:p>
            <a:pPr>
              <a:defRPr/>
            </a:pPr>
            <a:fld id="{BC95F808-F73B-4F14-BFF6-83E0A2836BCB}" type="datetime1">
              <a:rPr lang="en-US"/>
              <a:pPr>
                <a:defRPr/>
              </a:pPr>
              <a:t>3/3/2018</a:t>
            </a:fld>
            <a:endParaRPr lang="en-US"/>
          </a:p>
        </p:txBody>
      </p:sp>
      <p:sp>
        <p:nvSpPr>
          <p:cNvPr id="5" name="Footer Placeholder 4"/>
          <p:cNvSpPr>
            <a:spLocks noGrp="1"/>
          </p:cNvSpPr>
          <p:nvPr>
            <p:ph type="ftr" sz="quarter" idx="11"/>
          </p:nvPr>
        </p:nvSpPr>
        <p:spPr>
          <a:xfrm>
            <a:off x="338138" y="6356350"/>
            <a:ext cx="8162925" cy="365125"/>
          </a:xfrm>
        </p:spPr>
        <p:txBody>
          <a:bodyPr/>
          <a:lstStyle>
            <a:lvl1pPr algn="l" fontAlgn="base">
              <a:spcBef>
                <a:spcPct val="0"/>
              </a:spcBef>
              <a:spcAft>
                <a:spcPct val="0"/>
              </a:spcAft>
              <a:defRPr b="1">
                <a:latin typeface="Arial" pitchFamily="34" charset="0"/>
              </a:defRPr>
            </a:lvl1pPr>
          </a:lstStyle>
          <a:p>
            <a:pPr>
              <a:defRPr/>
            </a:pPr>
            <a:endParaRPr lang="en-US"/>
          </a:p>
        </p:txBody>
      </p:sp>
      <p:sp>
        <p:nvSpPr>
          <p:cNvPr id="6" name="Slide Number Placeholder 5"/>
          <p:cNvSpPr>
            <a:spLocks noGrp="1"/>
          </p:cNvSpPr>
          <p:nvPr>
            <p:ph type="sldNum" sz="quarter" idx="12"/>
          </p:nvPr>
        </p:nvSpPr>
        <p:spPr>
          <a:xfrm>
            <a:off x="6867525" y="6356350"/>
            <a:ext cx="2133600" cy="365125"/>
          </a:xfrm>
        </p:spPr>
        <p:txBody>
          <a:bodyPr/>
          <a:lstStyle>
            <a:lvl1pPr>
              <a:defRPr sz="1100" b="1" smtClean="0">
                <a:solidFill>
                  <a:srgbClr val="E51B24"/>
                </a:solidFill>
                <a:latin typeface="Arial" panose="020B0604020202020204" pitchFamily="34" charset="0"/>
              </a:defRPr>
            </a:lvl1pPr>
          </a:lstStyle>
          <a:p>
            <a:pPr>
              <a:defRPr/>
            </a:pPr>
            <a:fld id="{EA19F3F4-FBD4-4029-AB1D-95F726FE6285}" type="slidenum">
              <a:rPr lang="en-US" altLang="en-US"/>
              <a:pPr>
                <a:defRPr/>
              </a:pPr>
              <a:t>‹#›</a:t>
            </a:fld>
            <a:endParaRPr lang="en-US" altLang="en-US"/>
          </a:p>
        </p:txBody>
      </p:sp>
    </p:spTree>
    <p:extLst>
      <p:ext uri="{BB962C8B-B14F-4D97-AF65-F5344CB8AC3E}">
        <p14:creationId xmlns:p14="http://schemas.microsoft.com/office/powerpoint/2010/main" val="342805360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2800" b="1" cap="all">
                <a:solidFill>
                  <a:srgbClr val="E51B24"/>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858000" y="63500"/>
            <a:ext cx="2133600" cy="365125"/>
          </a:xfrm>
        </p:spPr>
        <p:txBody>
          <a:bodyPr/>
          <a:lstStyle>
            <a:lvl1pPr algn="r" fontAlgn="base">
              <a:spcBef>
                <a:spcPct val="0"/>
              </a:spcBef>
              <a:spcAft>
                <a:spcPct val="0"/>
              </a:spcAft>
              <a:defRPr b="1">
                <a:latin typeface="Arial" pitchFamily="34" charset="0"/>
              </a:defRPr>
            </a:lvl1pPr>
          </a:lstStyle>
          <a:p>
            <a:pPr>
              <a:defRPr/>
            </a:pPr>
            <a:fld id="{BF1E0BAD-05DE-4C6B-A920-F35B0617D3D9}" type="datetime1">
              <a:rPr lang="en-US"/>
              <a:pPr>
                <a:defRPr/>
              </a:pPr>
              <a:t>3/3/2018</a:t>
            </a:fld>
            <a:endParaRPr lang="en-US"/>
          </a:p>
        </p:txBody>
      </p:sp>
      <p:sp>
        <p:nvSpPr>
          <p:cNvPr id="5" name="Footer Placeholder 4"/>
          <p:cNvSpPr>
            <a:spLocks noGrp="1"/>
          </p:cNvSpPr>
          <p:nvPr>
            <p:ph type="ftr" sz="quarter" idx="11"/>
          </p:nvPr>
        </p:nvSpPr>
        <p:spPr>
          <a:xfrm>
            <a:off x="338138" y="6356350"/>
            <a:ext cx="8305800" cy="365125"/>
          </a:xfrm>
        </p:spPr>
        <p:txBody>
          <a:bodyPr/>
          <a:lstStyle>
            <a:lvl1pPr algn="l" fontAlgn="base">
              <a:spcBef>
                <a:spcPct val="0"/>
              </a:spcBef>
              <a:spcAft>
                <a:spcPct val="0"/>
              </a:spcAft>
              <a:defRPr b="1">
                <a:latin typeface="Arial" pitchFamily="34" charset="0"/>
              </a:defRPr>
            </a:lvl1pPr>
          </a:lstStyle>
          <a:p>
            <a:pPr>
              <a:defRPr/>
            </a:pPr>
            <a:endParaRPr lang="en-US"/>
          </a:p>
        </p:txBody>
      </p:sp>
      <p:sp>
        <p:nvSpPr>
          <p:cNvPr id="6" name="Slide Number Placeholder 5"/>
          <p:cNvSpPr>
            <a:spLocks noGrp="1"/>
          </p:cNvSpPr>
          <p:nvPr>
            <p:ph type="sldNum" sz="quarter" idx="12"/>
          </p:nvPr>
        </p:nvSpPr>
        <p:spPr>
          <a:xfrm>
            <a:off x="6867525" y="6356350"/>
            <a:ext cx="2133600" cy="365125"/>
          </a:xfrm>
        </p:spPr>
        <p:txBody>
          <a:bodyPr/>
          <a:lstStyle>
            <a:lvl1pPr>
              <a:defRPr sz="1100" b="1" smtClean="0">
                <a:solidFill>
                  <a:srgbClr val="E51B24"/>
                </a:solidFill>
                <a:latin typeface="Arial" panose="020B0604020202020204" pitchFamily="34" charset="0"/>
              </a:defRPr>
            </a:lvl1pPr>
          </a:lstStyle>
          <a:p>
            <a:pPr>
              <a:defRPr/>
            </a:pPr>
            <a:fld id="{ABC4351A-6F51-4FBF-B670-D375835CE25C}" type="slidenum">
              <a:rPr lang="en-US" altLang="en-US"/>
              <a:pPr>
                <a:defRPr/>
              </a:pPr>
              <a:t>‹#›</a:t>
            </a:fld>
            <a:endParaRPr lang="en-US" altLang="en-US"/>
          </a:p>
        </p:txBody>
      </p:sp>
    </p:spTree>
    <p:extLst>
      <p:ext uri="{BB962C8B-B14F-4D97-AF65-F5344CB8AC3E}">
        <p14:creationId xmlns:p14="http://schemas.microsoft.com/office/powerpoint/2010/main" val="22680561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8294"/>
            <a:ext cx="8229600" cy="785818"/>
          </a:xfrm>
        </p:spPr>
        <p:txBody>
          <a:bodyPr>
            <a:normAutofit/>
          </a:bodyPr>
          <a:lstStyle>
            <a:lvl1pPr algn="l">
              <a:defRPr sz="2400" b="1">
                <a:solidFill>
                  <a:srgbClr val="E51B24"/>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142984"/>
            <a:ext cx="4038600" cy="4983179"/>
          </a:xfrm>
        </p:spPr>
        <p:txBody>
          <a:bodyPr>
            <a:normAutofit/>
          </a:bodyPr>
          <a:lstStyle>
            <a:lvl1pPr marL="177800" indent="-177800">
              <a:buClr>
                <a:srgbClr val="E51B24"/>
              </a:buClr>
              <a:defRPr sz="1600"/>
            </a:lvl1pPr>
            <a:lvl2pPr marL="357188" indent="-179388">
              <a:buClr>
                <a:srgbClr val="E51B24"/>
              </a:buClr>
              <a:defRPr sz="1400"/>
            </a:lvl2pPr>
            <a:lvl3pPr marL="534988" indent="-177800">
              <a:buClr>
                <a:srgbClr val="E51B24"/>
              </a:buClr>
              <a:defRPr sz="1200"/>
            </a:lvl3pPr>
            <a:lvl4pPr marL="720725" indent="-185738">
              <a:buClr>
                <a:srgbClr val="E51B24"/>
              </a:buClr>
              <a:defRPr sz="1100"/>
            </a:lvl4pPr>
            <a:lvl5pPr marL="900113" indent="-179388">
              <a:buClr>
                <a:srgbClr val="E51B24"/>
              </a:buClr>
              <a:defRPr sz="11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142984"/>
            <a:ext cx="4038600" cy="4983179"/>
          </a:xfrm>
        </p:spPr>
        <p:txBody>
          <a:bodyPr>
            <a:normAutofit/>
          </a:bodyPr>
          <a:lstStyle>
            <a:lvl1pPr marL="177800" indent="-177800">
              <a:buClr>
                <a:srgbClr val="E51B24"/>
              </a:buClr>
              <a:defRPr sz="1600"/>
            </a:lvl1pPr>
            <a:lvl2pPr marL="446088" indent="-268288">
              <a:buClr>
                <a:srgbClr val="E51B24"/>
              </a:buClr>
              <a:defRPr sz="1400"/>
            </a:lvl2pPr>
            <a:lvl3pPr marL="623888" indent="-177800">
              <a:buClr>
                <a:srgbClr val="E51B24"/>
              </a:buClr>
              <a:defRPr sz="1200"/>
            </a:lvl3pPr>
            <a:lvl4pPr marL="900113" indent="-276225">
              <a:buClr>
                <a:srgbClr val="E51B24"/>
              </a:buClr>
              <a:defRPr sz="1100"/>
            </a:lvl4pPr>
            <a:lvl5pPr marL="1166813" indent="-266700">
              <a:buClr>
                <a:srgbClr val="E51B24"/>
              </a:buClr>
              <a:defRPr sz="11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786563" y="63500"/>
            <a:ext cx="2133600" cy="365125"/>
          </a:xfrm>
        </p:spPr>
        <p:txBody>
          <a:bodyPr/>
          <a:lstStyle>
            <a:lvl1pPr algn="r" fontAlgn="base">
              <a:spcBef>
                <a:spcPct val="0"/>
              </a:spcBef>
              <a:spcAft>
                <a:spcPct val="0"/>
              </a:spcAft>
              <a:defRPr b="1">
                <a:latin typeface="Arial" pitchFamily="34" charset="0"/>
              </a:defRPr>
            </a:lvl1pPr>
          </a:lstStyle>
          <a:p>
            <a:pPr>
              <a:defRPr/>
            </a:pPr>
            <a:fld id="{5AA76AA9-9265-43DA-9FB8-A2598BF21D52}" type="datetime1">
              <a:rPr lang="en-US"/>
              <a:pPr>
                <a:defRPr/>
              </a:pPr>
              <a:t>3/3/2018</a:t>
            </a:fld>
            <a:endParaRPr lang="en-US"/>
          </a:p>
        </p:txBody>
      </p:sp>
      <p:sp>
        <p:nvSpPr>
          <p:cNvPr id="6" name="Footer Placeholder 5"/>
          <p:cNvSpPr>
            <a:spLocks noGrp="1"/>
          </p:cNvSpPr>
          <p:nvPr>
            <p:ph type="ftr" sz="quarter" idx="11"/>
          </p:nvPr>
        </p:nvSpPr>
        <p:spPr>
          <a:xfrm>
            <a:off x="342900" y="6356350"/>
            <a:ext cx="8215313" cy="365125"/>
          </a:xfrm>
        </p:spPr>
        <p:txBody>
          <a:bodyPr/>
          <a:lstStyle>
            <a:lvl1pPr algn="l" fontAlgn="base">
              <a:spcBef>
                <a:spcPct val="0"/>
              </a:spcBef>
              <a:spcAft>
                <a:spcPct val="0"/>
              </a:spcAft>
              <a:defRPr b="1">
                <a:latin typeface="Arial" pitchFamily="34" charset="0"/>
              </a:defRPr>
            </a:lvl1pPr>
          </a:lstStyle>
          <a:p>
            <a:pPr>
              <a:defRPr/>
            </a:pPr>
            <a:endParaRPr lang="en-US"/>
          </a:p>
        </p:txBody>
      </p:sp>
      <p:sp>
        <p:nvSpPr>
          <p:cNvPr id="7" name="Slide Number Placeholder 6"/>
          <p:cNvSpPr>
            <a:spLocks noGrp="1"/>
          </p:cNvSpPr>
          <p:nvPr>
            <p:ph type="sldNum" sz="quarter" idx="12"/>
          </p:nvPr>
        </p:nvSpPr>
        <p:spPr>
          <a:xfrm>
            <a:off x="6867525" y="6356350"/>
            <a:ext cx="2133600" cy="365125"/>
          </a:xfrm>
        </p:spPr>
        <p:txBody>
          <a:bodyPr/>
          <a:lstStyle>
            <a:lvl1pPr>
              <a:defRPr sz="1100" b="1" smtClean="0">
                <a:solidFill>
                  <a:srgbClr val="E51B24"/>
                </a:solidFill>
                <a:latin typeface="Arial" panose="020B0604020202020204" pitchFamily="34" charset="0"/>
              </a:defRPr>
            </a:lvl1pPr>
          </a:lstStyle>
          <a:p>
            <a:pPr>
              <a:defRPr/>
            </a:pPr>
            <a:fld id="{CBA694F9-8C7B-4D0F-B7AA-2D70AFC55B1B}" type="slidenum">
              <a:rPr lang="en-US" altLang="en-US"/>
              <a:pPr>
                <a:defRPr/>
              </a:pPr>
              <a:t>‹#›</a:t>
            </a:fld>
            <a:endParaRPr lang="en-US" altLang="en-US"/>
          </a:p>
        </p:txBody>
      </p:sp>
    </p:spTree>
    <p:extLst>
      <p:ext uri="{BB962C8B-B14F-4D97-AF65-F5344CB8AC3E}">
        <p14:creationId xmlns:p14="http://schemas.microsoft.com/office/powerpoint/2010/main" val="264740172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9708D5-C7C6-43E0-BAEF-ABE1BE835E67}" type="slidenum">
              <a:rPr lang="en-US" altLang="en-US"/>
              <a:pPr>
                <a:defRPr/>
              </a:pPr>
              <a:t>‹#›</a:t>
            </a:fld>
            <a:endParaRPr lang="en-US" altLang="en-US"/>
          </a:p>
        </p:txBody>
      </p:sp>
    </p:spTree>
    <p:extLst>
      <p:ext uri="{BB962C8B-B14F-4D97-AF65-F5344CB8AC3E}">
        <p14:creationId xmlns:p14="http://schemas.microsoft.com/office/powerpoint/2010/main" val="9717411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6908"/>
          </a:xfrm>
        </p:spPr>
        <p:txBody>
          <a:bodyPr>
            <a:normAutofit/>
          </a:bodyPr>
          <a:lstStyle>
            <a:lvl1pPr algn="l">
              <a:defRPr sz="2400" b="1">
                <a:solidFill>
                  <a:srgbClr val="E51B24"/>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928670"/>
            <a:ext cx="4040188" cy="639762"/>
          </a:xfrm>
        </p:spPr>
        <p:txBody>
          <a:bodyPr anchor="b">
            <a:normAutofit/>
          </a:bodyPr>
          <a:lstStyle>
            <a:lvl1pPr marL="0" indent="0">
              <a:buNone/>
              <a:defRPr sz="1800" b="1">
                <a:solidFill>
                  <a:schemeClr val="tx1">
                    <a:lumMod val="95000"/>
                    <a:lumOff val="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43050"/>
            <a:ext cx="4040188" cy="4429156"/>
          </a:xfrm>
        </p:spPr>
        <p:txBody>
          <a:bodyPr>
            <a:normAutofit/>
          </a:bodyPr>
          <a:lstStyle>
            <a:lvl1pPr marL="177800" indent="-177800">
              <a:buClr>
                <a:srgbClr val="E51B24"/>
              </a:buClr>
              <a:defRPr sz="1400"/>
            </a:lvl1pPr>
            <a:lvl2pPr marL="357188" indent="-179388">
              <a:buClr>
                <a:srgbClr val="E51B24"/>
              </a:buClr>
              <a:defRPr sz="1200"/>
            </a:lvl2pPr>
            <a:lvl3pPr marL="534988" indent="-177800">
              <a:buClr>
                <a:srgbClr val="E51B24"/>
              </a:buClr>
              <a:tabLst>
                <a:tab pos="720725" algn="l"/>
              </a:tabLst>
              <a:defRPr sz="1100"/>
            </a:lvl3pPr>
            <a:lvl4pPr marL="720725" indent="-185738">
              <a:buClr>
                <a:srgbClr val="E51B24"/>
              </a:buClr>
              <a:defRPr sz="1050"/>
            </a:lvl4pPr>
            <a:lvl5pPr marL="900113" indent="-179388">
              <a:buClr>
                <a:srgbClr val="E51B24"/>
              </a:buClr>
              <a:defRPr sz="105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928670"/>
            <a:ext cx="4041775" cy="639762"/>
          </a:xfrm>
        </p:spPr>
        <p:txBody>
          <a:bodyPr anchor="b">
            <a:normAutofit/>
          </a:bodyPr>
          <a:lstStyle>
            <a:lvl1pPr marL="0" indent="0">
              <a:buNone/>
              <a:defRPr sz="1800" b="1">
                <a:solidFill>
                  <a:schemeClr val="tx1">
                    <a:lumMod val="95000"/>
                    <a:lumOff val="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643050"/>
            <a:ext cx="4041775" cy="4429156"/>
          </a:xfrm>
        </p:spPr>
        <p:txBody>
          <a:bodyPr>
            <a:normAutofit/>
          </a:bodyPr>
          <a:lstStyle>
            <a:lvl1pPr marL="177800" indent="-177800">
              <a:buClr>
                <a:srgbClr val="E51B24"/>
              </a:buClr>
              <a:defRPr sz="1400"/>
            </a:lvl1pPr>
            <a:lvl2pPr marL="357188" indent="-179388">
              <a:buClr>
                <a:srgbClr val="E51B24"/>
              </a:buClr>
              <a:defRPr sz="1200"/>
            </a:lvl2pPr>
            <a:lvl3pPr marL="534988" indent="-177800">
              <a:buClr>
                <a:srgbClr val="E51B24"/>
              </a:buClr>
              <a:defRPr sz="1100"/>
            </a:lvl3pPr>
            <a:lvl4pPr marL="720725" indent="-185738">
              <a:buClr>
                <a:srgbClr val="E51B24"/>
              </a:buClr>
              <a:defRPr sz="1050"/>
            </a:lvl4pPr>
            <a:lvl5pPr marL="900113" indent="-179388">
              <a:buClr>
                <a:srgbClr val="E51B24"/>
              </a:buClr>
              <a:defRPr sz="105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6786563" y="71438"/>
            <a:ext cx="2133600" cy="365125"/>
          </a:xfrm>
        </p:spPr>
        <p:txBody>
          <a:bodyPr/>
          <a:lstStyle>
            <a:lvl1pPr algn="r" fontAlgn="base">
              <a:spcBef>
                <a:spcPct val="0"/>
              </a:spcBef>
              <a:spcAft>
                <a:spcPct val="0"/>
              </a:spcAft>
              <a:defRPr b="1">
                <a:latin typeface="Arial" pitchFamily="34" charset="0"/>
              </a:defRPr>
            </a:lvl1pPr>
          </a:lstStyle>
          <a:p>
            <a:pPr>
              <a:defRPr/>
            </a:pPr>
            <a:fld id="{F814DDA3-16C7-4FE5-AA93-A2D83A9B33A8}" type="datetime1">
              <a:rPr lang="en-US"/>
              <a:pPr>
                <a:defRPr/>
              </a:pPr>
              <a:t>3/3/2018</a:t>
            </a:fld>
            <a:endParaRPr lang="en-US"/>
          </a:p>
        </p:txBody>
      </p:sp>
      <p:sp>
        <p:nvSpPr>
          <p:cNvPr id="8" name="Footer Placeholder 7"/>
          <p:cNvSpPr>
            <a:spLocks noGrp="1"/>
          </p:cNvSpPr>
          <p:nvPr>
            <p:ph type="ftr" sz="quarter" idx="11"/>
          </p:nvPr>
        </p:nvSpPr>
        <p:spPr>
          <a:xfrm>
            <a:off x="338138" y="6356350"/>
            <a:ext cx="7734300" cy="365125"/>
          </a:xfrm>
        </p:spPr>
        <p:txBody>
          <a:bodyPr/>
          <a:lstStyle>
            <a:lvl1pPr algn="l" fontAlgn="base">
              <a:spcBef>
                <a:spcPct val="0"/>
              </a:spcBef>
              <a:spcAft>
                <a:spcPct val="0"/>
              </a:spcAft>
              <a:defRPr b="1">
                <a:latin typeface="Arial" pitchFamily="34" charset="0"/>
              </a:defRPr>
            </a:lvl1pPr>
          </a:lstStyle>
          <a:p>
            <a:pPr>
              <a:defRPr/>
            </a:pPr>
            <a:endParaRPr lang="en-US"/>
          </a:p>
        </p:txBody>
      </p:sp>
      <p:sp>
        <p:nvSpPr>
          <p:cNvPr id="9" name="Slide Number Placeholder 8"/>
          <p:cNvSpPr>
            <a:spLocks noGrp="1"/>
          </p:cNvSpPr>
          <p:nvPr>
            <p:ph type="sldNum" sz="quarter" idx="12"/>
          </p:nvPr>
        </p:nvSpPr>
        <p:spPr>
          <a:xfrm>
            <a:off x="6867525" y="6356350"/>
            <a:ext cx="2133600" cy="365125"/>
          </a:xfrm>
        </p:spPr>
        <p:txBody>
          <a:bodyPr/>
          <a:lstStyle>
            <a:lvl1pPr>
              <a:defRPr sz="1100" b="1" smtClean="0">
                <a:solidFill>
                  <a:srgbClr val="E51B24"/>
                </a:solidFill>
                <a:latin typeface="Arial" panose="020B0604020202020204" pitchFamily="34" charset="0"/>
              </a:defRPr>
            </a:lvl1pPr>
          </a:lstStyle>
          <a:p>
            <a:pPr>
              <a:defRPr/>
            </a:pPr>
            <a:fld id="{141401FA-076F-4488-A6E9-A56A674F92C2}" type="slidenum">
              <a:rPr lang="en-US" altLang="en-US"/>
              <a:pPr>
                <a:defRPr/>
              </a:pPr>
              <a:t>‹#›</a:t>
            </a:fld>
            <a:endParaRPr lang="en-US" altLang="en-US"/>
          </a:p>
        </p:txBody>
      </p:sp>
    </p:spTree>
    <p:extLst>
      <p:ext uri="{BB962C8B-B14F-4D97-AF65-F5344CB8AC3E}">
        <p14:creationId xmlns:p14="http://schemas.microsoft.com/office/powerpoint/2010/main" val="407957855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6908"/>
          </a:xfrm>
        </p:spPr>
        <p:txBody>
          <a:bodyPr>
            <a:noAutofit/>
          </a:bodyPr>
          <a:lstStyle>
            <a:lvl1pPr algn="l">
              <a:defRPr sz="3400" b="1">
                <a:solidFill>
                  <a:srgbClr val="E51B24"/>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6858000" y="63500"/>
            <a:ext cx="2133600" cy="365125"/>
          </a:xfrm>
        </p:spPr>
        <p:txBody>
          <a:bodyPr/>
          <a:lstStyle>
            <a:lvl1pPr algn="r" fontAlgn="base">
              <a:spcBef>
                <a:spcPct val="0"/>
              </a:spcBef>
              <a:spcAft>
                <a:spcPct val="0"/>
              </a:spcAft>
              <a:defRPr b="1">
                <a:latin typeface="Arial" pitchFamily="34" charset="0"/>
              </a:defRPr>
            </a:lvl1pPr>
          </a:lstStyle>
          <a:p>
            <a:pPr>
              <a:defRPr/>
            </a:pPr>
            <a:fld id="{086B0170-38B3-48FE-B7CC-1ED800A6250D}" type="datetime1">
              <a:rPr lang="en-US"/>
              <a:pPr>
                <a:defRPr/>
              </a:pPr>
              <a:t>3/3/2018</a:t>
            </a:fld>
            <a:endParaRPr lang="en-US"/>
          </a:p>
        </p:txBody>
      </p:sp>
      <p:sp>
        <p:nvSpPr>
          <p:cNvPr id="4" name="Footer Placeholder 3"/>
          <p:cNvSpPr>
            <a:spLocks noGrp="1"/>
          </p:cNvSpPr>
          <p:nvPr>
            <p:ph type="ftr" sz="quarter" idx="11"/>
          </p:nvPr>
        </p:nvSpPr>
        <p:spPr>
          <a:xfrm>
            <a:off x="338138" y="6356350"/>
            <a:ext cx="8162925" cy="365125"/>
          </a:xfrm>
        </p:spPr>
        <p:txBody>
          <a:bodyPr/>
          <a:lstStyle>
            <a:lvl1pPr algn="l" fontAlgn="base">
              <a:spcBef>
                <a:spcPct val="0"/>
              </a:spcBef>
              <a:spcAft>
                <a:spcPct val="0"/>
              </a:spcAft>
              <a:defRPr b="1">
                <a:latin typeface="Arial" pitchFamily="34" charset="0"/>
              </a:defRPr>
            </a:lvl1pPr>
          </a:lstStyle>
          <a:p>
            <a:pPr>
              <a:defRPr/>
            </a:pPr>
            <a:endParaRPr lang="en-US"/>
          </a:p>
        </p:txBody>
      </p:sp>
      <p:sp>
        <p:nvSpPr>
          <p:cNvPr id="5" name="Slide Number Placeholder 4"/>
          <p:cNvSpPr>
            <a:spLocks noGrp="1"/>
          </p:cNvSpPr>
          <p:nvPr>
            <p:ph type="sldNum" sz="quarter" idx="12"/>
          </p:nvPr>
        </p:nvSpPr>
        <p:spPr>
          <a:xfrm>
            <a:off x="6867525" y="6356350"/>
            <a:ext cx="2133600" cy="365125"/>
          </a:xfrm>
        </p:spPr>
        <p:txBody>
          <a:bodyPr/>
          <a:lstStyle>
            <a:lvl1pPr>
              <a:defRPr sz="1100" b="1" smtClean="0">
                <a:solidFill>
                  <a:srgbClr val="E51B24"/>
                </a:solidFill>
                <a:latin typeface="Arial" panose="020B0604020202020204" pitchFamily="34" charset="0"/>
              </a:defRPr>
            </a:lvl1pPr>
          </a:lstStyle>
          <a:p>
            <a:pPr>
              <a:defRPr/>
            </a:pPr>
            <a:fld id="{6CBB713A-6F05-4071-9036-CB2AC1ABF28A}" type="slidenum">
              <a:rPr lang="en-US" altLang="en-US"/>
              <a:pPr>
                <a:defRPr/>
              </a:pPr>
              <a:t>‹#›</a:t>
            </a:fld>
            <a:endParaRPr lang="en-US" altLang="en-US"/>
          </a:p>
        </p:txBody>
      </p:sp>
    </p:spTree>
    <p:extLst>
      <p:ext uri="{BB962C8B-B14F-4D97-AF65-F5344CB8AC3E}">
        <p14:creationId xmlns:p14="http://schemas.microsoft.com/office/powerpoint/2010/main" val="342634583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715125" y="63500"/>
            <a:ext cx="2133600" cy="365125"/>
          </a:xfrm>
        </p:spPr>
        <p:txBody>
          <a:bodyPr/>
          <a:lstStyle>
            <a:lvl1pPr algn="r" fontAlgn="base">
              <a:spcBef>
                <a:spcPct val="0"/>
              </a:spcBef>
              <a:spcAft>
                <a:spcPct val="0"/>
              </a:spcAft>
              <a:defRPr b="1">
                <a:latin typeface="Arial" pitchFamily="34" charset="0"/>
              </a:defRPr>
            </a:lvl1pPr>
          </a:lstStyle>
          <a:p>
            <a:pPr>
              <a:defRPr/>
            </a:pPr>
            <a:fld id="{D54CDBA0-DAAB-41ED-85E6-A0287A940FFD}" type="datetime1">
              <a:rPr lang="en-US"/>
              <a:pPr>
                <a:defRPr/>
              </a:pPr>
              <a:t>3/3/2018</a:t>
            </a:fld>
            <a:endParaRPr lang="en-US"/>
          </a:p>
        </p:txBody>
      </p:sp>
      <p:sp>
        <p:nvSpPr>
          <p:cNvPr id="3" name="Footer Placeholder 2"/>
          <p:cNvSpPr>
            <a:spLocks noGrp="1"/>
          </p:cNvSpPr>
          <p:nvPr>
            <p:ph type="ftr" sz="quarter" idx="11"/>
          </p:nvPr>
        </p:nvSpPr>
        <p:spPr>
          <a:xfrm>
            <a:off x="338138" y="6356350"/>
            <a:ext cx="7948612" cy="365125"/>
          </a:xfrm>
        </p:spPr>
        <p:txBody>
          <a:bodyPr/>
          <a:lstStyle>
            <a:lvl1pPr algn="l" fontAlgn="base">
              <a:spcBef>
                <a:spcPct val="0"/>
              </a:spcBef>
              <a:spcAft>
                <a:spcPct val="0"/>
              </a:spcAft>
              <a:defRPr b="1">
                <a:latin typeface="Arial" pitchFamily="34" charset="0"/>
              </a:defRPr>
            </a:lvl1pPr>
          </a:lstStyle>
          <a:p>
            <a:pPr>
              <a:defRPr/>
            </a:pPr>
            <a:endParaRPr lang="en-US"/>
          </a:p>
        </p:txBody>
      </p:sp>
      <p:sp>
        <p:nvSpPr>
          <p:cNvPr id="4" name="Slide Number Placeholder 3"/>
          <p:cNvSpPr>
            <a:spLocks noGrp="1"/>
          </p:cNvSpPr>
          <p:nvPr>
            <p:ph type="sldNum" sz="quarter" idx="12"/>
          </p:nvPr>
        </p:nvSpPr>
        <p:spPr>
          <a:xfrm>
            <a:off x="6867525" y="6356350"/>
            <a:ext cx="2133600" cy="365125"/>
          </a:xfrm>
        </p:spPr>
        <p:txBody>
          <a:bodyPr/>
          <a:lstStyle>
            <a:lvl1pPr>
              <a:defRPr sz="1100" b="1" smtClean="0">
                <a:solidFill>
                  <a:srgbClr val="E51B24"/>
                </a:solidFill>
                <a:latin typeface="Arial" panose="020B0604020202020204" pitchFamily="34" charset="0"/>
              </a:defRPr>
            </a:lvl1pPr>
          </a:lstStyle>
          <a:p>
            <a:pPr>
              <a:defRPr/>
            </a:pPr>
            <a:fld id="{832FBA1C-F793-4866-846C-7D87DD105525}" type="slidenum">
              <a:rPr lang="en-US" altLang="en-US"/>
              <a:pPr>
                <a:defRPr/>
              </a:pPr>
              <a:t>‹#›</a:t>
            </a:fld>
            <a:endParaRPr lang="en-US" altLang="en-US"/>
          </a:p>
        </p:txBody>
      </p:sp>
    </p:spTree>
    <p:extLst>
      <p:ext uri="{BB962C8B-B14F-4D97-AF65-F5344CB8AC3E}">
        <p14:creationId xmlns:p14="http://schemas.microsoft.com/office/powerpoint/2010/main" val="90529131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941372"/>
          </a:xfrm>
        </p:spPr>
        <p:txBody>
          <a:bodyPr anchor="t">
            <a:normAutofit/>
          </a:bodyPr>
          <a:lstStyle>
            <a:lvl1pPr algn="l">
              <a:defRPr sz="1800" b="1">
                <a:solidFill>
                  <a:srgbClr val="E51B24"/>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normAutofit/>
          </a:bodyPr>
          <a:lstStyle>
            <a:lvl1pPr>
              <a:buClr>
                <a:srgbClr val="E51B24"/>
              </a:buClr>
              <a:defRPr sz="2000"/>
            </a:lvl1pPr>
            <a:lvl2pPr>
              <a:buClr>
                <a:srgbClr val="E51B24"/>
              </a:buClr>
              <a:defRPr sz="1800"/>
            </a:lvl2pPr>
            <a:lvl3pPr>
              <a:buClr>
                <a:srgbClr val="E51B24"/>
              </a:buClr>
              <a:defRPr sz="1600"/>
            </a:lvl3pPr>
            <a:lvl4pPr>
              <a:buClr>
                <a:srgbClr val="E51B24"/>
              </a:buClr>
              <a:defRPr sz="1400"/>
            </a:lvl4pPr>
            <a:lvl5pPr>
              <a:buClr>
                <a:srgbClr val="E51B24"/>
              </a:buCl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285860"/>
            <a:ext cx="3008313" cy="484030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pitchFamily="34" charset="0"/>
              </a:defRPr>
            </a:lvl1pPr>
          </a:lstStyle>
          <a:p>
            <a:pPr>
              <a:defRPr/>
            </a:pPr>
            <a:fld id="{BE81F7B3-8C1B-4C68-AA54-22B39429ECB3}" type="datetime1">
              <a:rPr lang="en-US"/>
              <a:pPr>
                <a:defRPr/>
              </a:pPr>
              <a:t>3/3/2018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b="1" smtClean="0">
                <a:latin typeface="Arial" panose="020B0604020202020204" pitchFamily="34" charset="0"/>
              </a:defRPr>
            </a:lvl1pPr>
          </a:lstStyle>
          <a:p>
            <a:pPr>
              <a:defRPr/>
            </a:pPr>
            <a:fld id="{7B04200C-68F4-4760-83A8-039F345B27DC}" type="slidenum">
              <a:rPr lang="en-US" altLang="en-US"/>
              <a:pPr>
                <a:defRPr/>
              </a:pPr>
              <a:t>‹#›</a:t>
            </a:fld>
            <a:endParaRPr lang="en-US" altLang="en-US"/>
          </a:p>
        </p:txBody>
      </p:sp>
    </p:spTree>
    <p:extLst>
      <p:ext uri="{BB962C8B-B14F-4D97-AF65-F5344CB8AC3E}">
        <p14:creationId xmlns:p14="http://schemas.microsoft.com/office/powerpoint/2010/main" val="214413638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7796"/>
            <a:ext cx="5486400" cy="566738"/>
          </a:xfrm>
        </p:spPr>
        <p:txBody>
          <a:bodyPr anchor="b"/>
          <a:lstStyle>
            <a:lvl1pPr algn="l">
              <a:defRPr sz="2000" b="1">
                <a:solidFill>
                  <a:srgbClr val="E51B24"/>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869971"/>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62453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6715125" y="63500"/>
            <a:ext cx="2133600" cy="365125"/>
          </a:xfrm>
        </p:spPr>
        <p:txBody>
          <a:bodyPr/>
          <a:lstStyle>
            <a:lvl1pPr algn="r" fontAlgn="base">
              <a:spcBef>
                <a:spcPct val="0"/>
              </a:spcBef>
              <a:spcAft>
                <a:spcPct val="0"/>
              </a:spcAft>
              <a:defRPr b="1">
                <a:latin typeface="Arial" pitchFamily="34" charset="0"/>
              </a:defRPr>
            </a:lvl1pPr>
          </a:lstStyle>
          <a:p>
            <a:pPr>
              <a:defRPr/>
            </a:pPr>
            <a:fld id="{3F9042D2-DF88-4AFD-9986-C5C877A21F56}" type="datetime1">
              <a:rPr lang="en-US"/>
              <a:pPr>
                <a:defRPr/>
              </a:pPr>
              <a:t>3/3/2018</a:t>
            </a:fld>
            <a:endParaRPr lang="en-US"/>
          </a:p>
        </p:txBody>
      </p:sp>
      <p:sp>
        <p:nvSpPr>
          <p:cNvPr id="6" name="Footer Placeholder 5"/>
          <p:cNvSpPr>
            <a:spLocks noGrp="1"/>
          </p:cNvSpPr>
          <p:nvPr>
            <p:ph type="ftr" sz="quarter" idx="11"/>
          </p:nvPr>
        </p:nvSpPr>
        <p:spPr>
          <a:xfrm>
            <a:off x="338138" y="6356350"/>
            <a:ext cx="7948612" cy="365125"/>
          </a:xfrm>
        </p:spPr>
        <p:txBody>
          <a:bodyPr/>
          <a:lstStyle>
            <a:lvl1pPr algn="l" fontAlgn="base">
              <a:spcBef>
                <a:spcPct val="0"/>
              </a:spcBef>
              <a:spcAft>
                <a:spcPct val="0"/>
              </a:spcAft>
              <a:defRPr b="1">
                <a:latin typeface="Arial" pitchFamily="34" charset="0"/>
              </a:defRPr>
            </a:lvl1pPr>
          </a:lstStyle>
          <a:p>
            <a:pPr>
              <a:defRPr/>
            </a:pPr>
            <a:endParaRPr lang="en-US"/>
          </a:p>
        </p:txBody>
      </p:sp>
      <p:sp>
        <p:nvSpPr>
          <p:cNvPr id="7" name="Slide Number Placeholder 6"/>
          <p:cNvSpPr>
            <a:spLocks noGrp="1"/>
          </p:cNvSpPr>
          <p:nvPr>
            <p:ph type="sldNum" sz="quarter" idx="12"/>
          </p:nvPr>
        </p:nvSpPr>
        <p:spPr>
          <a:xfrm>
            <a:off x="6867525" y="6356350"/>
            <a:ext cx="2133600" cy="365125"/>
          </a:xfrm>
        </p:spPr>
        <p:txBody>
          <a:bodyPr/>
          <a:lstStyle>
            <a:lvl1pPr>
              <a:defRPr sz="1100" b="1" smtClean="0">
                <a:solidFill>
                  <a:srgbClr val="E51B24"/>
                </a:solidFill>
                <a:latin typeface="Arial" panose="020B0604020202020204" pitchFamily="34" charset="0"/>
              </a:defRPr>
            </a:lvl1pPr>
          </a:lstStyle>
          <a:p>
            <a:pPr>
              <a:defRPr/>
            </a:pPr>
            <a:fld id="{E479B848-6C9C-4AD9-93D3-C8CD4627E61C}" type="slidenum">
              <a:rPr lang="en-US" altLang="en-US"/>
              <a:pPr>
                <a:defRPr/>
              </a:pPr>
              <a:t>‹#›</a:t>
            </a:fld>
            <a:endParaRPr lang="en-US" altLang="en-US"/>
          </a:p>
        </p:txBody>
      </p:sp>
    </p:spTree>
    <p:extLst>
      <p:ext uri="{BB962C8B-B14F-4D97-AF65-F5344CB8AC3E}">
        <p14:creationId xmlns:p14="http://schemas.microsoft.com/office/powerpoint/2010/main" val="303733135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11808"/>
            <a:ext cx="8229600" cy="725470"/>
          </a:xfrm>
        </p:spPr>
        <p:txBody>
          <a:bodyPr>
            <a:normAutofit/>
          </a:bodyPr>
          <a:lstStyle>
            <a:lvl1pPr algn="l">
              <a:defRPr sz="2400" b="1">
                <a:solidFill>
                  <a:srgbClr val="E51B24"/>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285860"/>
            <a:ext cx="8229600" cy="4840303"/>
          </a:xfrm>
        </p:spPr>
        <p:txBody>
          <a:bodyPr vert="eaVert">
            <a:normAutofit/>
          </a:bodyPr>
          <a:lstStyle>
            <a:lvl1pPr>
              <a:buClr>
                <a:srgbClr val="E51B24"/>
              </a:buClr>
              <a:defRPr sz="2400"/>
            </a:lvl1pPr>
            <a:lvl2pPr>
              <a:buClr>
                <a:srgbClr val="E51B24"/>
              </a:buClr>
              <a:defRPr sz="2000"/>
            </a:lvl2pPr>
            <a:lvl3pPr>
              <a:buClr>
                <a:srgbClr val="E51B24"/>
              </a:buClr>
              <a:defRPr sz="1800"/>
            </a:lvl3pPr>
            <a:lvl4pPr>
              <a:buClr>
                <a:srgbClr val="E51B24"/>
              </a:buClr>
              <a:defRPr sz="1600"/>
            </a:lvl4pPr>
            <a:lvl5pPr>
              <a:buClr>
                <a:srgbClr val="E51B24"/>
              </a:buCl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itchFamily="34" charset="0"/>
              </a:defRPr>
            </a:lvl1pPr>
          </a:lstStyle>
          <a:p>
            <a:pPr>
              <a:defRPr/>
            </a:pPr>
            <a:fld id="{E30027AD-5970-43AA-8249-B4067B51DBCF}" type="datetime1">
              <a:rPr lang="en-US"/>
              <a:pPr>
                <a:defRPr/>
              </a:pPr>
              <a:t>3/3/2018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itchFamily="34" charset="0"/>
              </a:defRPr>
            </a:lvl1pPr>
          </a:lstStyle>
          <a:p>
            <a:pPr>
              <a:defRPr/>
            </a:pPr>
            <a:endParaRPr lang="en-US"/>
          </a:p>
        </p:txBody>
      </p:sp>
      <p:sp>
        <p:nvSpPr>
          <p:cNvPr id="6" name="Slide Number Placeholder 5"/>
          <p:cNvSpPr>
            <a:spLocks noGrp="1"/>
          </p:cNvSpPr>
          <p:nvPr>
            <p:ph type="sldNum" sz="quarter" idx="12"/>
          </p:nvPr>
        </p:nvSpPr>
        <p:spPr>
          <a:xfrm>
            <a:off x="6867525" y="6356350"/>
            <a:ext cx="2133600" cy="365125"/>
          </a:xfrm>
        </p:spPr>
        <p:txBody>
          <a:bodyPr/>
          <a:lstStyle>
            <a:lvl1pPr>
              <a:defRPr sz="1100" b="1" smtClean="0">
                <a:solidFill>
                  <a:srgbClr val="E51B24"/>
                </a:solidFill>
                <a:latin typeface="Arial" panose="020B0604020202020204" pitchFamily="34" charset="0"/>
              </a:defRPr>
            </a:lvl1pPr>
          </a:lstStyle>
          <a:p>
            <a:pPr>
              <a:defRPr/>
            </a:pPr>
            <a:fld id="{574DAB91-A713-4FD9-8913-9FF5785E4ACA}" type="slidenum">
              <a:rPr lang="en-US" altLang="en-US"/>
              <a:pPr>
                <a:defRPr/>
              </a:pPr>
              <a:t>‹#›</a:t>
            </a:fld>
            <a:endParaRPr lang="en-US" altLang="en-US"/>
          </a:p>
        </p:txBody>
      </p:sp>
    </p:spTree>
    <p:extLst>
      <p:ext uri="{BB962C8B-B14F-4D97-AF65-F5344CB8AC3E}">
        <p14:creationId xmlns:p14="http://schemas.microsoft.com/office/powerpoint/2010/main" val="285000873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43834" y="274638"/>
            <a:ext cx="1042966" cy="5851525"/>
          </a:xfrm>
        </p:spPr>
        <p:txBody>
          <a:bodyPr vert="eaVert">
            <a:normAutofit/>
          </a:bodyPr>
          <a:lstStyle>
            <a:lvl1pPr algn="l">
              <a:defRPr sz="2400" b="1">
                <a:solidFill>
                  <a:srgbClr val="E51B24"/>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7043758" cy="5851525"/>
          </a:xfrm>
        </p:spPr>
        <p:txBody>
          <a:bodyPr vert="eaVert">
            <a:normAutofit/>
          </a:bodyPr>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itchFamily="34" charset="0"/>
              </a:defRPr>
            </a:lvl1pPr>
          </a:lstStyle>
          <a:p>
            <a:pPr>
              <a:defRPr/>
            </a:pPr>
            <a:fld id="{929B1F16-4A51-4C10-8C00-EC9A63B165CC}" type="datetime1">
              <a:rPr lang="en-US"/>
              <a:pPr>
                <a:defRPr/>
              </a:pPr>
              <a:t>3/3/2018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smtClean="0">
                <a:latin typeface="Arial" panose="020B0604020202020204" pitchFamily="34" charset="0"/>
              </a:defRPr>
            </a:lvl1pPr>
          </a:lstStyle>
          <a:p>
            <a:pPr>
              <a:defRPr/>
            </a:pPr>
            <a:fld id="{5F01AE2F-1C2E-4885-8B91-5B12B25E2F5F}" type="slidenum">
              <a:rPr lang="en-US" altLang="en-US"/>
              <a:pPr>
                <a:defRPr/>
              </a:pPr>
              <a:t>‹#›</a:t>
            </a:fld>
            <a:endParaRPr lang="en-US" altLang="en-US"/>
          </a:p>
        </p:txBody>
      </p:sp>
    </p:spTree>
    <p:extLst>
      <p:ext uri="{BB962C8B-B14F-4D97-AF65-F5344CB8AC3E}">
        <p14:creationId xmlns:p14="http://schemas.microsoft.com/office/powerpoint/2010/main" val="288009265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246248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56271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5373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47D7A8-379C-471F-A556-9A8C63AB1991}" type="slidenum">
              <a:rPr lang="en-US" altLang="en-US"/>
              <a:pPr>
                <a:defRPr/>
              </a:pPr>
              <a:t>‹#›</a:t>
            </a:fld>
            <a:endParaRPr lang="en-US" altLang="en-US"/>
          </a:p>
        </p:txBody>
      </p:sp>
    </p:spTree>
    <p:extLst>
      <p:ext uri="{BB962C8B-B14F-4D97-AF65-F5344CB8AC3E}">
        <p14:creationId xmlns:p14="http://schemas.microsoft.com/office/powerpoint/2010/main" val="40096368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8813" y="1962150"/>
            <a:ext cx="3836987" cy="4156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62150"/>
            <a:ext cx="3836988" cy="4156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60729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85491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433125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5594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337404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54849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57276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9388" y="577850"/>
            <a:ext cx="1955800" cy="5540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8813" y="577850"/>
            <a:ext cx="5718175" cy="5540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38043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l" eaLnBrk="0" hangingPunct="0">
              <a:defRPr>
                <a:solidFill>
                  <a:srgbClr val="FFFFFF"/>
                </a:solidFill>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l" eaLnBrk="0" hangingPunct="0">
              <a:defRPr>
                <a:solidFill>
                  <a:srgbClr val="FFFFFF"/>
                </a:solidFill>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l" eaLnBrk="0" hangingPunct="0">
              <a:defRPr smtClean="0">
                <a:solidFill>
                  <a:srgbClr val="FFFFFF"/>
                </a:solidFill>
              </a:defRPr>
            </a:lvl1pPr>
          </a:lstStyle>
          <a:p>
            <a:pPr>
              <a:defRPr/>
            </a:pPr>
            <a:fld id="{8FBCCEEF-5A49-4E00-B027-5C567DA3B47B}" type="slidenum">
              <a:rPr lang="en-US" altLang="en-US"/>
              <a:pPr>
                <a:defRPr/>
              </a:pPr>
              <a:t>‹#›</a:t>
            </a:fld>
            <a:endParaRPr lang="en-US" altLang="en-US"/>
          </a:p>
        </p:txBody>
      </p:sp>
    </p:spTree>
    <p:extLst>
      <p:ext uri="{BB962C8B-B14F-4D97-AF65-F5344CB8AC3E}">
        <p14:creationId xmlns:p14="http://schemas.microsoft.com/office/powerpoint/2010/main" val="7801999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5505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EC27E81-997F-4087-A159-105142E556DB}" type="slidenum">
              <a:rPr lang="en-US" altLang="en-US"/>
              <a:pPr>
                <a:defRPr/>
              </a:pPr>
              <a:t>‹#›</a:t>
            </a:fld>
            <a:endParaRPr lang="en-US" altLang="en-US"/>
          </a:p>
        </p:txBody>
      </p:sp>
    </p:spTree>
    <p:extLst>
      <p:ext uri="{BB962C8B-B14F-4D97-AF65-F5344CB8AC3E}">
        <p14:creationId xmlns:p14="http://schemas.microsoft.com/office/powerpoint/2010/main" val="22722264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47597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582548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267200"/>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981200"/>
            <a:ext cx="3810000" cy="4267200"/>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18579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88270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217283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30932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826733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462625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48327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47700"/>
            <a:ext cx="1943100" cy="5600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47700"/>
            <a:ext cx="5676900" cy="5600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2386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2B959F-94C2-4645-8403-5FADB835A2C5}" type="slidenum">
              <a:rPr lang="en-US" altLang="en-US"/>
              <a:pPr>
                <a:defRPr/>
              </a:pPr>
              <a:t>‹#›</a:t>
            </a:fld>
            <a:endParaRPr lang="en-US" altLang="en-US"/>
          </a:p>
        </p:txBody>
      </p:sp>
    </p:spTree>
    <p:extLst>
      <p:ext uri="{BB962C8B-B14F-4D97-AF65-F5344CB8AC3E}">
        <p14:creationId xmlns:p14="http://schemas.microsoft.com/office/powerpoint/2010/main" val="14322874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 xmlns:a16="http://schemas.microsoft.com/office/drawing/2014/main" id="{6DFEA73A-B588-4F2A-A97C-F0F821A16E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700D4F5E-5A1F-44A0-9980-73E0155397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DBC91701-E758-4558-9828-842F9196AD8E}"/>
              </a:ext>
            </a:extLst>
          </p:cNvPr>
          <p:cNvSpPr>
            <a:spLocks noGrp="1" noChangeArrowheads="1"/>
          </p:cNvSpPr>
          <p:nvPr>
            <p:ph type="sldNum" sz="quarter" idx="12"/>
          </p:nvPr>
        </p:nvSpPr>
        <p:spPr>
          <a:ln/>
        </p:spPr>
        <p:txBody>
          <a:bodyPr/>
          <a:lstStyle>
            <a:lvl1pPr>
              <a:defRPr/>
            </a:lvl1pPr>
          </a:lstStyle>
          <a:p>
            <a:fld id="{24ABA828-7756-4765-86E7-F703F7A271C1}" type="slidenum">
              <a:rPr lang="en-US" altLang="en-US"/>
              <a:pPr/>
              <a:t>‹#›</a:t>
            </a:fld>
            <a:endParaRPr lang="en-US" altLang="en-US"/>
          </a:p>
        </p:txBody>
      </p:sp>
    </p:spTree>
    <p:extLst>
      <p:ext uri="{BB962C8B-B14F-4D97-AF65-F5344CB8AC3E}">
        <p14:creationId xmlns:p14="http://schemas.microsoft.com/office/powerpoint/2010/main" val="30948991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9D2191B9-D420-40B3-AFA9-8DB86AE8D1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B72B5B9D-2053-475F-A386-B426751D9E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D440AC04-1438-4BF2-8C99-AC6276C9B77B}"/>
              </a:ext>
            </a:extLst>
          </p:cNvPr>
          <p:cNvSpPr>
            <a:spLocks noGrp="1" noChangeArrowheads="1"/>
          </p:cNvSpPr>
          <p:nvPr>
            <p:ph type="sldNum" sz="quarter" idx="12"/>
          </p:nvPr>
        </p:nvSpPr>
        <p:spPr>
          <a:ln/>
        </p:spPr>
        <p:txBody>
          <a:bodyPr/>
          <a:lstStyle>
            <a:lvl1pPr>
              <a:defRPr/>
            </a:lvl1pPr>
          </a:lstStyle>
          <a:p>
            <a:fld id="{C61D7617-37B1-46F7-8393-AD7F682276D9}" type="slidenum">
              <a:rPr lang="en-US" altLang="en-US"/>
              <a:pPr/>
              <a:t>‹#›</a:t>
            </a:fld>
            <a:endParaRPr lang="en-US" altLang="en-US"/>
          </a:p>
        </p:txBody>
      </p:sp>
    </p:spTree>
    <p:extLst>
      <p:ext uri="{BB962C8B-B14F-4D97-AF65-F5344CB8AC3E}">
        <p14:creationId xmlns:p14="http://schemas.microsoft.com/office/powerpoint/2010/main" val="22199011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 xmlns:a16="http://schemas.microsoft.com/office/drawing/2014/main" id="{DA38AA9D-D9A4-4D3A-AA8D-A899C4C694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90D7473E-663D-4C9E-9B30-09209F04F5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CE2A622F-FFC1-4064-9EAC-DC4709C5316D}"/>
              </a:ext>
            </a:extLst>
          </p:cNvPr>
          <p:cNvSpPr>
            <a:spLocks noGrp="1" noChangeArrowheads="1"/>
          </p:cNvSpPr>
          <p:nvPr>
            <p:ph type="sldNum" sz="quarter" idx="12"/>
          </p:nvPr>
        </p:nvSpPr>
        <p:spPr>
          <a:ln/>
        </p:spPr>
        <p:txBody>
          <a:bodyPr/>
          <a:lstStyle>
            <a:lvl1pPr>
              <a:defRPr/>
            </a:lvl1pPr>
          </a:lstStyle>
          <a:p>
            <a:fld id="{16489DEB-6F39-443A-8FF0-E7699E85A358}" type="slidenum">
              <a:rPr lang="en-US" altLang="en-US"/>
              <a:pPr/>
              <a:t>‹#›</a:t>
            </a:fld>
            <a:endParaRPr lang="en-US" altLang="en-US"/>
          </a:p>
        </p:txBody>
      </p:sp>
    </p:spTree>
    <p:extLst>
      <p:ext uri="{BB962C8B-B14F-4D97-AF65-F5344CB8AC3E}">
        <p14:creationId xmlns:p14="http://schemas.microsoft.com/office/powerpoint/2010/main" val="39593279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 xmlns:a16="http://schemas.microsoft.com/office/drawing/2014/main" id="{E9E7B7BA-8BDE-42A3-827F-9A21A4514B6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1E17C0FC-0A36-444F-8162-71E7461AD4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B1B0686D-61DE-41DB-B20D-4AA761946A0A}"/>
              </a:ext>
            </a:extLst>
          </p:cNvPr>
          <p:cNvSpPr>
            <a:spLocks noGrp="1" noChangeArrowheads="1"/>
          </p:cNvSpPr>
          <p:nvPr>
            <p:ph type="sldNum" sz="quarter" idx="12"/>
          </p:nvPr>
        </p:nvSpPr>
        <p:spPr>
          <a:ln/>
        </p:spPr>
        <p:txBody>
          <a:bodyPr/>
          <a:lstStyle>
            <a:lvl1pPr>
              <a:defRPr/>
            </a:lvl1pPr>
          </a:lstStyle>
          <a:p>
            <a:fld id="{52D360AC-4EDC-4392-98F2-780A737ADF8D}" type="slidenum">
              <a:rPr lang="en-US" altLang="en-US"/>
              <a:pPr/>
              <a:t>‹#›</a:t>
            </a:fld>
            <a:endParaRPr lang="en-US" altLang="en-US"/>
          </a:p>
        </p:txBody>
      </p:sp>
    </p:spTree>
    <p:extLst>
      <p:ext uri="{BB962C8B-B14F-4D97-AF65-F5344CB8AC3E}">
        <p14:creationId xmlns:p14="http://schemas.microsoft.com/office/powerpoint/2010/main" val="22877658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 xmlns:a16="http://schemas.microsoft.com/office/drawing/2014/main" id="{730AAED2-FD72-4E94-AFE8-E43D9A1813A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 xmlns:a16="http://schemas.microsoft.com/office/drawing/2014/main" id="{823CCDA0-F9E6-4CAE-88DD-72FFA57557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 xmlns:a16="http://schemas.microsoft.com/office/drawing/2014/main" id="{74AB9983-7A4F-43DE-AA9F-86391159AFB1}"/>
              </a:ext>
            </a:extLst>
          </p:cNvPr>
          <p:cNvSpPr>
            <a:spLocks noGrp="1" noChangeArrowheads="1"/>
          </p:cNvSpPr>
          <p:nvPr>
            <p:ph type="sldNum" sz="quarter" idx="12"/>
          </p:nvPr>
        </p:nvSpPr>
        <p:spPr>
          <a:ln/>
        </p:spPr>
        <p:txBody>
          <a:bodyPr/>
          <a:lstStyle>
            <a:lvl1pPr>
              <a:defRPr/>
            </a:lvl1pPr>
          </a:lstStyle>
          <a:p>
            <a:fld id="{694EE23C-0549-48C8-922F-98C67311BCD8}" type="slidenum">
              <a:rPr lang="en-US" altLang="en-US"/>
              <a:pPr/>
              <a:t>‹#›</a:t>
            </a:fld>
            <a:endParaRPr lang="en-US" altLang="en-US"/>
          </a:p>
        </p:txBody>
      </p:sp>
    </p:spTree>
    <p:extLst>
      <p:ext uri="{BB962C8B-B14F-4D97-AF65-F5344CB8AC3E}">
        <p14:creationId xmlns:p14="http://schemas.microsoft.com/office/powerpoint/2010/main" val="16133672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 xmlns:a16="http://schemas.microsoft.com/office/drawing/2014/main" id="{D20F2535-5259-41F9-8ED9-1295C61FF75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 xmlns:a16="http://schemas.microsoft.com/office/drawing/2014/main" id="{552497A8-E07E-4BE7-8BDB-4A25942E5A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 xmlns:a16="http://schemas.microsoft.com/office/drawing/2014/main" id="{3B917704-B3D8-4917-BBC7-5C7BEE04C771}"/>
              </a:ext>
            </a:extLst>
          </p:cNvPr>
          <p:cNvSpPr>
            <a:spLocks noGrp="1" noChangeArrowheads="1"/>
          </p:cNvSpPr>
          <p:nvPr>
            <p:ph type="sldNum" sz="quarter" idx="12"/>
          </p:nvPr>
        </p:nvSpPr>
        <p:spPr>
          <a:ln/>
        </p:spPr>
        <p:txBody>
          <a:bodyPr/>
          <a:lstStyle>
            <a:lvl1pPr>
              <a:defRPr/>
            </a:lvl1pPr>
          </a:lstStyle>
          <a:p>
            <a:fld id="{F6FE80FB-A5CE-4E62-A73A-84D967B71BA3}" type="slidenum">
              <a:rPr lang="en-US" altLang="en-US"/>
              <a:pPr/>
              <a:t>‹#›</a:t>
            </a:fld>
            <a:endParaRPr lang="en-US" altLang="en-US"/>
          </a:p>
        </p:txBody>
      </p:sp>
    </p:spTree>
    <p:extLst>
      <p:ext uri="{BB962C8B-B14F-4D97-AF65-F5344CB8AC3E}">
        <p14:creationId xmlns:p14="http://schemas.microsoft.com/office/powerpoint/2010/main" val="32790767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63EA4AE2-ED82-45B0-BFC4-F8808A194FD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 xmlns:a16="http://schemas.microsoft.com/office/drawing/2014/main" id="{D1FC9A8F-DD6F-4CD9-8052-4A0EC45770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 xmlns:a16="http://schemas.microsoft.com/office/drawing/2014/main" id="{B2E283EE-9AEA-4155-B386-B559F9CD3696}"/>
              </a:ext>
            </a:extLst>
          </p:cNvPr>
          <p:cNvSpPr>
            <a:spLocks noGrp="1" noChangeArrowheads="1"/>
          </p:cNvSpPr>
          <p:nvPr>
            <p:ph type="sldNum" sz="quarter" idx="12"/>
          </p:nvPr>
        </p:nvSpPr>
        <p:spPr>
          <a:ln/>
        </p:spPr>
        <p:txBody>
          <a:bodyPr/>
          <a:lstStyle>
            <a:lvl1pPr>
              <a:defRPr/>
            </a:lvl1pPr>
          </a:lstStyle>
          <a:p>
            <a:fld id="{2A0905A9-9AC8-4527-80BA-DF930083D8CE}" type="slidenum">
              <a:rPr lang="en-US" altLang="en-US"/>
              <a:pPr/>
              <a:t>‹#›</a:t>
            </a:fld>
            <a:endParaRPr lang="en-US" altLang="en-US"/>
          </a:p>
        </p:txBody>
      </p:sp>
    </p:spTree>
    <p:extLst>
      <p:ext uri="{BB962C8B-B14F-4D97-AF65-F5344CB8AC3E}">
        <p14:creationId xmlns:p14="http://schemas.microsoft.com/office/powerpoint/2010/main" val="9069268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8F9D93A8-7B1C-4E26-8F81-1A25D672C42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9572973F-EC2E-4FE1-84D5-71AC718D76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E2F3AC31-ED65-4BC6-88EB-A18877FBFDD3}"/>
              </a:ext>
            </a:extLst>
          </p:cNvPr>
          <p:cNvSpPr>
            <a:spLocks noGrp="1" noChangeArrowheads="1"/>
          </p:cNvSpPr>
          <p:nvPr>
            <p:ph type="sldNum" sz="quarter" idx="12"/>
          </p:nvPr>
        </p:nvSpPr>
        <p:spPr>
          <a:ln/>
        </p:spPr>
        <p:txBody>
          <a:bodyPr/>
          <a:lstStyle>
            <a:lvl1pPr>
              <a:defRPr/>
            </a:lvl1pPr>
          </a:lstStyle>
          <a:p>
            <a:fld id="{9682C0FB-25AC-43A4-AE2F-0DB3EEB4F67E}" type="slidenum">
              <a:rPr lang="en-US" altLang="en-US"/>
              <a:pPr/>
              <a:t>‹#›</a:t>
            </a:fld>
            <a:endParaRPr lang="en-US" altLang="en-US"/>
          </a:p>
        </p:txBody>
      </p:sp>
    </p:spTree>
    <p:extLst>
      <p:ext uri="{BB962C8B-B14F-4D97-AF65-F5344CB8AC3E}">
        <p14:creationId xmlns:p14="http://schemas.microsoft.com/office/powerpoint/2010/main" val="11556668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FE066A64-1AB9-43DA-AEF4-D211D9D6F61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200BE642-7189-40F6-8060-D5EE70B5AC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2D67B4D2-34C7-47E9-AC0D-22A053468187}"/>
              </a:ext>
            </a:extLst>
          </p:cNvPr>
          <p:cNvSpPr>
            <a:spLocks noGrp="1" noChangeArrowheads="1"/>
          </p:cNvSpPr>
          <p:nvPr>
            <p:ph type="sldNum" sz="quarter" idx="12"/>
          </p:nvPr>
        </p:nvSpPr>
        <p:spPr>
          <a:ln/>
        </p:spPr>
        <p:txBody>
          <a:bodyPr/>
          <a:lstStyle>
            <a:lvl1pPr>
              <a:defRPr/>
            </a:lvl1pPr>
          </a:lstStyle>
          <a:p>
            <a:fld id="{4C0D65FE-B82F-4B66-A02B-17C43A8AD6AD}" type="slidenum">
              <a:rPr lang="en-US" altLang="en-US"/>
              <a:pPr/>
              <a:t>‹#›</a:t>
            </a:fld>
            <a:endParaRPr lang="en-US" altLang="en-US"/>
          </a:p>
        </p:txBody>
      </p:sp>
    </p:spTree>
    <p:extLst>
      <p:ext uri="{BB962C8B-B14F-4D97-AF65-F5344CB8AC3E}">
        <p14:creationId xmlns:p14="http://schemas.microsoft.com/office/powerpoint/2010/main" val="20429814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3C0BABFD-F1B3-4470-A900-8DFEF1A5AEC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9C362D48-657E-4C44-9384-23DFDFC327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0F8BF63C-4C2B-48B8-8B85-B52D80C51034}"/>
              </a:ext>
            </a:extLst>
          </p:cNvPr>
          <p:cNvSpPr>
            <a:spLocks noGrp="1" noChangeArrowheads="1"/>
          </p:cNvSpPr>
          <p:nvPr>
            <p:ph type="sldNum" sz="quarter" idx="12"/>
          </p:nvPr>
        </p:nvSpPr>
        <p:spPr>
          <a:ln/>
        </p:spPr>
        <p:txBody>
          <a:bodyPr/>
          <a:lstStyle>
            <a:lvl1pPr>
              <a:defRPr/>
            </a:lvl1pPr>
          </a:lstStyle>
          <a:p>
            <a:fld id="{53D56F93-9EC2-4F9C-91F1-83C5E19E3D92}" type="slidenum">
              <a:rPr lang="en-US" altLang="en-US"/>
              <a:pPr/>
              <a:t>‹#›</a:t>
            </a:fld>
            <a:endParaRPr lang="en-US" altLang="en-US"/>
          </a:p>
        </p:txBody>
      </p:sp>
    </p:spTree>
    <p:extLst>
      <p:ext uri="{BB962C8B-B14F-4D97-AF65-F5344CB8AC3E}">
        <p14:creationId xmlns:p14="http://schemas.microsoft.com/office/powerpoint/2010/main" val="1202218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323840B-C8F6-4A16-B337-9B289BB1D007}" type="slidenum">
              <a:rPr lang="en-US" altLang="en-US"/>
              <a:pPr>
                <a:defRPr/>
              </a:pPr>
              <a:t>‹#›</a:t>
            </a:fld>
            <a:endParaRPr lang="en-US" altLang="en-US"/>
          </a:p>
        </p:txBody>
      </p:sp>
    </p:spTree>
    <p:extLst>
      <p:ext uri="{BB962C8B-B14F-4D97-AF65-F5344CB8AC3E}">
        <p14:creationId xmlns:p14="http://schemas.microsoft.com/office/powerpoint/2010/main" val="10011909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D5CF6CFD-E6AC-4BC3-A895-2F6CDD16D7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ABE7D28A-1E6D-4CC9-B9DD-133A426790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87B2BDE9-C494-44F7-8BEB-BAB727DE80C1}"/>
              </a:ext>
            </a:extLst>
          </p:cNvPr>
          <p:cNvSpPr>
            <a:spLocks noGrp="1" noChangeArrowheads="1"/>
          </p:cNvSpPr>
          <p:nvPr>
            <p:ph type="sldNum" sz="quarter" idx="12"/>
          </p:nvPr>
        </p:nvSpPr>
        <p:spPr>
          <a:ln/>
        </p:spPr>
        <p:txBody>
          <a:bodyPr/>
          <a:lstStyle>
            <a:lvl1pPr>
              <a:defRPr/>
            </a:lvl1pPr>
          </a:lstStyle>
          <a:p>
            <a:fld id="{9C067E79-D599-4414-B87E-A5E5E697A76B}" type="slidenum">
              <a:rPr lang="en-US" altLang="en-US"/>
              <a:pPr/>
              <a:t>‹#›</a:t>
            </a:fld>
            <a:endParaRPr lang="en-US" altLang="en-US"/>
          </a:p>
        </p:txBody>
      </p:sp>
    </p:spTree>
    <p:extLst>
      <p:ext uri="{BB962C8B-B14F-4D97-AF65-F5344CB8AC3E}">
        <p14:creationId xmlns:p14="http://schemas.microsoft.com/office/powerpoint/2010/main" val="5086491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 xmlns:a16="http://schemas.microsoft.com/office/drawing/2014/main" id="{212B8FBD-E54A-402F-8A82-53000CED208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3CF45B2E-4911-4C13-8BDD-C401839593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5154649A-F4D8-4186-B4D2-8D4E7F5EC1F9}"/>
              </a:ext>
            </a:extLst>
          </p:cNvPr>
          <p:cNvSpPr>
            <a:spLocks noGrp="1" noChangeArrowheads="1"/>
          </p:cNvSpPr>
          <p:nvPr>
            <p:ph type="sldNum" sz="quarter" idx="12"/>
          </p:nvPr>
        </p:nvSpPr>
        <p:spPr>
          <a:ln/>
        </p:spPr>
        <p:txBody>
          <a:bodyPr/>
          <a:lstStyle>
            <a:lvl1pPr>
              <a:defRPr/>
            </a:lvl1pPr>
          </a:lstStyle>
          <a:p>
            <a:fld id="{6359A66E-94FE-4969-BE74-BA53C64C48CD}" type="slidenum">
              <a:rPr lang="en-US" altLang="en-US"/>
              <a:pPr/>
              <a:t>‹#›</a:t>
            </a:fld>
            <a:endParaRPr lang="en-US" altLang="en-US"/>
          </a:p>
        </p:txBody>
      </p:sp>
    </p:spTree>
    <p:extLst>
      <p:ext uri="{BB962C8B-B14F-4D97-AF65-F5344CB8AC3E}">
        <p14:creationId xmlns:p14="http://schemas.microsoft.com/office/powerpoint/2010/main" val="39865397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EA14D02-CC6A-4E13-8063-E7D2D92DA659}" type="datetimeFigureOut">
              <a:rPr lang="en-US" smtClean="0">
                <a:solidFill>
                  <a:prstClr val="black">
                    <a:tint val="75000"/>
                  </a:prstClr>
                </a:solidFill>
              </a:rPr>
              <a:pPr/>
              <a:t>3/3/2018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94C9F7-BB62-4FC8-A27C-9F846F1CBE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66284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A14D02-CC6A-4E13-8063-E7D2D92DA659}" type="datetimeFigureOut">
              <a:rPr lang="en-US" smtClean="0">
                <a:solidFill>
                  <a:prstClr val="black">
                    <a:tint val="75000"/>
                  </a:prstClr>
                </a:solidFill>
              </a:rPr>
              <a:pPr/>
              <a:t>3/3/2018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294C9F7-BB62-4FC8-A27C-9F846F1CBE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80943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A14D02-CC6A-4E13-8063-E7D2D92DA659}" type="datetimeFigureOut">
              <a:rPr lang="en-US" smtClean="0">
                <a:solidFill>
                  <a:prstClr val="black">
                    <a:tint val="75000"/>
                  </a:prstClr>
                </a:solidFill>
              </a:rPr>
              <a:pPr/>
              <a:t>3/3/2018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94C9F7-BB62-4FC8-A27C-9F846F1CBE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1355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A14D02-CC6A-4E13-8063-E7D2D92DA659}" type="datetimeFigureOut">
              <a:rPr lang="en-US" smtClean="0">
                <a:solidFill>
                  <a:prstClr val="black">
                    <a:tint val="75000"/>
                  </a:prstClr>
                </a:solidFill>
              </a:rPr>
              <a:pPr/>
              <a:t>3/3/2018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94C9F7-BB62-4FC8-A27C-9F846F1CBE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74827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A14D02-CC6A-4E13-8063-E7D2D92DA659}" type="datetimeFigureOut">
              <a:rPr lang="en-US" smtClean="0">
                <a:solidFill>
                  <a:prstClr val="black">
                    <a:tint val="75000"/>
                  </a:prstClr>
                </a:solidFill>
              </a:rPr>
              <a:pPr/>
              <a:t>3/3/2018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94C9F7-BB62-4FC8-A27C-9F846F1CBE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89344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A14D02-CC6A-4E13-8063-E7D2D92DA659}" type="datetimeFigureOut">
              <a:rPr lang="en-US" smtClean="0">
                <a:solidFill>
                  <a:prstClr val="black">
                    <a:tint val="75000"/>
                  </a:prstClr>
                </a:solidFill>
              </a:rPr>
              <a:pPr/>
              <a:t>3/3/2018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94C9F7-BB62-4FC8-A27C-9F846F1CBE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5523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A14D02-CC6A-4E13-8063-E7D2D92DA659}" type="datetimeFigureOut">
              <a:rPr lang="en-US" smtClean="0">
                <a:solidFill>
                  <a:prstClr val="black">
                    <a:tint val="75000"/>
                  </a:prstClr>
                </a:solidFill>
              </a:rPr>
              <a:pPr/>
              <a:t>3/3/2018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94C9F7-BB62-4FC8-A27C-9F846F1CBE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0464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A14D02-CC6A-4E13-8063-E7D2D92DA659}" type="datetimeFigureOut">
              <a:rPr lang="en-US" smtClean="0">
                <a:solidFill>
                  <a:prstClr val="black">
                    <a:tint val="75000"/>
                  </a:prstClr>
                </a:solidFill>
              </a:rPr>
              <a:pPr/>
              <a:t>3/3/2018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94C9F7-BB62-4FC8-A27C-9F846F1CBE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2677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18C629-196A-4927-A59E-124B50A62BC2}" type="slidenum">
              <a:rPr lang="en-US" altLang="en-US"/>
              <a:pPr>
                <a:defRPr/>
              </a:pPr>
              <a:t>‹#›</a:t>
            </a:fld>
            <a:endParaRPr lang="en-US" altLang="en-US"/>
          </a:p>
        </p:txBody>
      </p:sp>
    </p:spTree>
    <p:extLst>
      <p:ext uri="{BB962C8B-B14F-4D97-AF65-F5344CB8AC3E}">
        <p14:creationId xmlns:p14="http://schemas.microsoft.com/office/powerpoint/2010/main" val="42637837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A14D02-CC6A-4E13-8063-E7D2D92DA659}" type="datetimeFigureOut">
              <a:rPr lang="en-US" smtClean="0">
                <a:solidFill>
                  <a:prstClr val="black">
                    <a:tint val="75000"/>
                  </a:prstClr>
                </a:solidFill>
              </a:rPr>
              <a:pPr/>
              <a:t>3/3/2018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94C9F7-BB62-4FC8-A27C-9F846F1CBE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5054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A14D02-CC6A-4E13-8063-E7D2D92DA659}" type="datetimeFigureOut">
              <a:rPr lang="en-US" smtClean="0">
                <a:solidFill>
                  <a:prstClr val="black">
                    <a:tint val="75000"/>
                  </a:prstClr>
                </a:solidFill>
              </a:rPr>
              <a:pPr/>
              <a:t>3/3/2018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94C9F7-BB62-4FC8-A27C-9F846F1CBE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06692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A14D02-CC6A-4E13-8063-E7D2D92DA659}" type="datetimeFigureOut">
              <a:rPr lang="en-US" smtClean="0">
                <a:solidFill>
                  <a:prstClr val="black">
                    <a:tint val="75000"/>
                  </a:prstClr>
                </a:solidFill>
              </a:rPr>
              <a:pPr/>
              <a:t>3/3/2018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94C9F7-BB62-4FC8-A27C-9F846F1CBE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9971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711B25-B966-4712-A208-A9431A4052BC}" type="slidenum">
              <a:rPr lang="en-US" altLang="en-US"/>
              <a:pPr>
                <a:defRPr/>
              </a:pPr>
              <a:t>‹#›</a:t>
            </a:fld>
            <a:endParaRPr lang="en-US" altLang="en-US"/>
          </a:p>
        </p:txBody>
      </p:sp>
    </p:spTree>
    <p:extLst>
      <p:ext uri="{BB962C8B-B14F-4D97-AF65-F5344CB8AC3E}">
        <p14:creationId xmlns:p14="http://schemas.microsoft.com/office/powerpoint/2010/main" val="3494599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5.jpe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10"/>
            </a:gs>
            <a:gs pos="50000">
              <a:srgbClr val="0000FF"/>
            </a:gs>
            <a:gs pos="100000">
              <a:srgbClr val="000010"/>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b="0">
                <a:effectLst/>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effectLst/>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smtClean="0">
                <a:latin typeface="Times New Roman" panose="02020603050405020304" pitchFamily="18" charset="0"/>
              </a:defRPr>
            </a:lvl1pPr>
          </a:lstStyle>
          <a:p>
            <a:pPr>
              <a:defRPr/>
            </a:pPr>
            <a:fld id="{4FA435D3-3A48-4978-B62D-6AB01014C0C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10"/>
            </a:gs>
            <a:gs pos="50000">
              <a:srgbClr val="0000FF"/>
            </a:gs>
            <a:gs pos="100000">
              <a:srgbClr val="000010"/>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4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Times New Roman" pitchFamily="18" charset="0"/>
              </a:defRPr>
            </a:lvl1pPr>
          </a:lstStyle>
          <a:p>
            <a:pPr>
              <a:defRPr/>
            </a:pPr>
            <a:endParaRPr lang="en-US"/>
          </a:p>
        </p:txBody>
      </p:sp>
      <p:sp>
        <p:nvSpPr>
          <p:cNvPr id="1024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pitchFamily="18" charset="0"/>
              </a:defRPr>
            </a:lvl1pPr>
          </a:lstStyle>
          <a:p>
            <a:pPr>
              <a:defRPr/>
            </a:pPr>
            <a:endParaRPr lang="en-US"/>
          </a:p>
        </p:txBody>
      </p:sp>
      <p:sp>
        <p:nvSpPr>
          <p:cNvPr id="1024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smtClean="0">
                <a:solidFill>
                  <a:srgbClr val="000000"/>
                </a:solidFill>
                <a:latin typeface="Times New Roman" panose="02020603050405020304" pitchFamily="18" charset="0"/>
              </a:defRPr>
            </a:lvl1pPr>
          </a:lstStyle>
          <a:p>
            <a:pPr>
              <a:defRPr/>
            </a:pPr>
            <a:fld id="{96C888CC-C9EA-4B51-9661-22E2C1BF05F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 id="2147484211" r:id="rId12"/>
    <p:sldLayoutId id="2147484212" r:id="rId13"/>
    <p:sldLayoutId id="2147484213" r:id="rId14"/>
  </p:sldLayoutIdLs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pitchFamily="34" charset="0"/>
        </a:defRPr>
      </a:lvl2pPr>
      <a:lvl3pPr algn="ctr" rtl="0" eaLnBrk="0" fontAlgn="base" hangingPunct="0">
        <a:spcBef>
          <a:spcPct val="0"/>
        </a:spcBef>
        <a:spcAft>
          <a:spcPct val="0"/>
        </a:spcAft>
        <a:defRPr sz="4400">
          <a:solidFill>
            <a:srgbClr val="FFFF00"/>
          </a:solidFill>
          <a:latin typeface="Arial" pitchFamily="34" charset="0"/>
        </a:defRPr>
      </a:lvl3pPr>
      <a:lvl4pPr algn="ctr" rtl="0" eaLnBrk="0" fontAlgn="base" hangingPunct="0">
        <a:spcBef>
          <a:spcPct val="0"/>
        </a:spcBef>
        <a:spcAft>
          <a:spcPct val="0"/>
        </a:spcAft>
        <a:defRPr sz="4400">
          <a:solidFill>
            <a:srgbClr val="FFFF00"/>
          </a:solidFill>
          <a:latin typeface="Arial" pitchFamily="34" charset="0"/>
        </a:defRPr>
      </a:lvl4pPr>
      <a:lvl5pPr algn="ctr" rtl="0" eaLnBrk="0" fontAlgn="base" hangingPunct="0">
        <a:spcBef>
          <a:spcPct val="0"/>
        </a:spcBef>
        <a:spcAft>
          <a:spcPct val="0"/>
        </a:spcAft>
        <a:defRPr sz="4400">
          <a:solidFill>
            <a:srgbClr val="FFFF00"/>
          </a:solidFill>
          <a:latin typeface="Arial" pitchFamily="34" charset="0"/>
        </a:defRPr>
      </a:lvl5pPr>
      <a:lvl6pPr marL="457200" algn="ctr" rtl="0" fontAlgn="base">
        <a:spcBef>
          <a:spcPct val="0"/>
        </a:spcBef>
        <a:spcAft>
          <a:spcPct val="0"/>
        </a:spcAft>
        <a:defRPr sz="4400">
          <a:solidFill>
            <a:srgbClr val="FFFF00"/>
          </a:solidFill>
          <a:latin typeface="Arial" pitchFamily="34" charset="0"/>
        </a:defRPr>
      </a:lvl6pPr>
      <a:lvl7pPr marL="914400" algn="ctr" rtl="0" fontAlgn="base">
        <a:spcBef>
          <a:spcPct val="0"/>
        </a:spcBef>
        <a:spcAft>
          <a:spcPct val="0"/>
        </a:spcAft>
        <a:defRPr sz="4400">
          <a:solidFill>
            <a:srgbClr val="FFFF00"/>
          </a:solidFill>
          <a:latin typeface="Arial" pitchFamily="34" charset="0"/>
        </a:defRPr>
      </a:lvl7pPr>
      <a:lvl8pPr marL="1371600" algn="ctr" rtl="0" fontAlgn="base">
        <a:spcBef>
          <a:spcPct val="0"/>
        </a:spcBef>
        <a:spcAft>
          <a:spcPct val="0"/>
        </a:spcAft>
        <a:defRPr sz="4400">
          <a:solidFill>
            <a:srgbClr val="FFFF00"/>
          </a:solidFill>
          <a:latin typeface="Arial" pitchFamily="34" charset="0"/>
        </a:defRPr>
      </a:lvl8pPr>
      <a:lvl9pPr marL="1828800" algn="ctr" rtl="0" fontAlgn="base">
        <a:spcBef>
          <a:spcPct val="0"/>
        </a:spcBef>
        <a:spcAft>
          <a:spcPct val="0"/>
        </a:spcAft>
        <a:defRPr sz="4400">
          <a:solidFill>
            <a:srgbClr val="FFFF00"/>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defRPr>
            </a:lvl1pPr>
          </a:lstStyle>
          <a:p>
            <a:pPr>
              <a:defRPr/>
            </a:pPr>
            <a:fld id="{1057E911-8AFE-48BE-9B38-01FDCF0A5309}" type="datetime1">
              <a:rPr lang="en-US"/>
              <a:pPr>
                <a:defRPr/>
              </a:pPr>
              <a:t>3/3/2018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smtClean="0">
                <a:solidFill>
                  <a:srgbClr val="898989"/>
                </a:solidFill>
                <a:latin typeface="Calibri" panose="020F0502020204030204" pitchFamily="34" charset="0"/>
              </a:defRPr>
            </a:lvl1pPr>
          </a:lstStyle>
          <a:p>
            <a:pPr>
              <a:defRPr/>
            </a:pPr>
            <a:fld id="{FA26C03F-7C20-4F1E-8831-CDB821E02D0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Lst>
  <p:transition>
    <p:fad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C2C86"/>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58813" y="577850"/>
            <a:ext cx="7826375" cy="1139825"/>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8425" tIns="49212" rIns="98425" bIns="49212"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658813" y="1962150"/>
            <a:ext cx="7826375" cy="4156075"/>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8425" tIns="49212" rIns="98425" bIns="4921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6" name="Line 4"/>
          <p:cNvSpPr>
            <a:spLocks noChangeShapeType="1"/>
          </p:cNvSpPr>
          <p:nvPr/>
        </p:nvSpPr>
        <p:spPr bwMode="auto">
          <a:xfrm flipV="1">
            <a:off x="1684338" y="6816725"/>
            <a:ext cx="0" cy="41275"/>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3077" name="Line 5"/>
          <p:cNvSpPr>
            <a:spLocks noChangeShapeType="1"/>
          </p:cNvSpPr>
          <p:nvPr/>
        </p:nvSpPr>
        <p:spPr bwMode="auto">
          <a:xfrm flipV="1">
            <a:off x="8534400" y="6829425"/>
            <a:ext cx="0" cy="28575"/>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3078" name="Line 6"/>
          <p:cNvSpPr>
            <a:spLocks noChangeShapeType="1"/>
          </p:cNvSpPr>
          <p:nvPr/>
        </p:nvSpPr>
        <p:spPr bwMode="auto">
          <a:xfrm rot="16200000" flipV="1">
            <a:off x="14288" y="1585912"/>
            <a:ext cx="0" cy="28575"/>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3079" name="Line 7"/>
          <p:cNvSpPr>
            <a:spLocks noChangeShapeType="1"/>
          </p:cNvSpPr>
          <p:nvPr/>
        </p:nvSpPr>
        <p:spPr bwMode="auto">
          <a:xfrm rot="16200000" flipV="1">
            <a:off x="14288" y="5776912"/>
            <a:ext cx="0" cy="28575"/>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Tree>
  </p:cSld>
  <p:clrMap bg1="dk2" tx1="lt1" bg2="dk1" tx2="lt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25" r:id="rId12"/>
  </p:sldLayoutIdLst>
  <p:timing>
    <p:tnLst>
      <p:par>
        <p:cTn id="1" dur="indefinite" restart="never" nodeType="tmRoot"/>
      </p:par>
    </p:tnLst>
  </p:timing>
  <p:txStyles>
    <p:titleStyle>
      <a:lvl1pPr algn="ctr" defTabSz="977900" rtl="0" eaLnBrk="0" fontAlgn="base" hangingPunct="0">
        <a:spcBef>
          <a:spcPct val="0"/>
        </a:spcBef>
        <a:spcAft>
          <a:spcPct val="0"/>
        </a:spcAft>
        <a:defRPr sz="3800" b="1">
          <a:solidFill>
            <a:srgbClr val="FAFD00"/>
          </a:solidFill>
          <a:latin typeface="+mj-lt"/>
          <a:ea typeface="+mj-ea"/>
          <a:cs typeface="+mj-cs"/>
        </a:defRPr>
      </a:lvl1pPr>
      <a:lvl2pPr algn="ctr" defTabSz="977900" rtl="0" eaLnBrk="0" fontAlgn="base" hangingPunct="0">
        <a:spcBef>
          <a:spcPct val="0"/>
        </a:spcBef>
        <a:spcAft>
          <a:spcPct val="0"/>
        </a:spcAft>
        <a:defRPr sz="3800" b="1">
          <a:solidFill>
            <a:srgbClr val="FAFD00"/>
          </a:solidFill>
          <a:latin typeface="Times New Roman" pitchFamily="18" charset="0"/>
        </a:defRPr>
      </a:lvl2pPr>
      <a:lvl3pPr algn="ctr" defTabSz="977900" rtl="0" eaLnBrk="0" fontAlgn="base" hangingPunct="0">
        <a:spcBef>
          <a:spcPct val="0"/>
        </a:spcBef>
        <a:spcAft>
          <a:spcPct val="0"/>
        </a:spcAft>
        <a:defRPr sz="3800" b="1">
          <a:solidFill>
            <a:srgbClr val="FAFD00"/>
          </a:solidFill>
          <a:latin typeface="Times New Roman" pitchFamily="18" charset="0"/>
        </a:defRPr>
      </a:lvl3pPr>
      <a:lvl4pPr algn="ctr" defTabSz="977900" rtl="0" eaLnBrk="0" fontAlgn="base" hangingPunct="0">
        <a:spcBef>
          <a:spcPct val="0"/>
        </a:spcBef>
        <a:spcAft>
          <a:spcPct val="0"/>
        </a:spcAft>
        <a:defRPr sz="3800" b="1">
          <a:solidFill>
            <a:srgbClr val="FAFD00"/>
          </a:solidFill>
          <a:latin typeface="Times New Roman" pitchFamily="18" charset="0"/>
        </a:defRPr>
      </a:lvl4pPr>
      <a:lvl5pPr algn="ctr" defTabSz="977900" rtl="0" eaLnBrk="0" fontAlgn="base" hangingPunct="0">
        <a:spcBef>
          <a:spcPct val="0"/>
        </a:spcBef>
        <a:spcAft>
          <a:spcPct val="0"/>
        </a:spcAft>
        <a:defRPr sz="3800" b="1">
          <a:solidFill>
            <a:srgbClr val="FAFD00"/>
          </a:solidFill>
          <a:latin typeface="Times New Roman" pitchFamily="18" charset="0"/>
        </a:defRPr>
      </a:lvl5pPr>
      <a:lvl6pPr marL="457200" algn="ctr" defTabSz="977900" rtl="0" eaLnBrk="0" fontAlgn="base" hangingPunct="0">
        <a:spcBef>
          <a:spcPct val="0"/>
        </a:spcBef>
        <a:spcAft>
          <a:spcPct val="0"/>
        </a:spcAft>
        <a:defRPr sz="3800" b="1">
          <a:solidFill>
            <a:srgbClr val="FAFD00"/>
          </a:solidFill>
          <a:latin typeface="Times New Roman" pitchFamily="18" charset="0"/>
        </a:defRPr>
      </a:lvl6pPr>
      <a:lvl7pPr marL="914400" algn="ctr" defTabSz="977900" rtl="0" eaLnBrk="0" fontAlgn="base" hangingPunct="0">
        <a:spcBef>
          <a:spcPct val="0"/>
        </a:spcBef>
        <a:spcAft>
          <a:spcPct val="0"/>
        </a:spcAft>
        <a:defRPr sz="3800" b="1">
          <a:solidFill>
            <a:srgbClr val="FAFD00"/>
          </a:solidFill>
          <a:latin typeface="Times New Roman" pitchFamily="18" charset="0"/>
        </a:defRPr>
      </a:lvl7pPr>
      <a:lvl8pPr marL="1371600" algn="ctr" defTabSz="977900" rtl="0" eaLnBrk="0" fontAlgn="base" hangingPunct="0">
        <a:spcBef>
          <a:spcPct val="0"/>
        </a:spcBef>
        <a:spcAft>
          <a:spcPct val="0"/>
        </a:spcAft>
        <a:defRPr sz="3800" b="1">
          <a:solidFill>
            <a:srgbClr val="FAFD00"/>
          </a:solidFill>
          <a:latin typeface="Times New Roman" pitchFamily="18" charset="0"/>
        </a:defRPr>
      </a:lvl8pPr>
      <a:lvl9pPr marL="1828800" algn="ctr" defTabSz="977900" rtl="0" eaLnBrk="0" fontAlgn="base" hangingPunct="0">
        <a:spcBef>
          <a:spcPct val="0"/>
        </a:spcBef>
        <a:spcAft>
          <a:spcPct val="0"/>
        </a:spcAft>
        <a:defRPr sz="3800" b="1">
          <a:solidFill>
            <a:srgbClr val="FAFD00"/>
          </a:solidFill>
          <a:latin typeface="Times New Roman" pitchFamily="18" charset="0"/>
        </a:defRPr>
      </a:lvl9pPr>
    </p:titleStyle>
    <p:bodyStyle>
      <a:lvl1pPr marL="366713" indent="-366713" algn="l" defTabSz="977900" rtl="0" eaLnBrk="0" fontAlgn="base" hangingPunct="0">
        <a:spcBef>
          <a:spcPct val="20000"/>
        </a:spcBef>
        <a:spcAft>
          <a:spcPct val="0"/>
        </a:spcAft>
        <a:buClr>
          <a:schemeClr val="hlink"/>
        </a:buClr>
        <a:buSzPct val="130000"/>
        <a:buChar char="•"/>
        <a:defRPr sz="3000" b="1">
          <a:solidFill>
            <a:srgbClr val="FFFFFF"/>
          </a:solidFill>
          <a:latin typeface="+mn-lt"/>
          <a:ea typeface="+mn-ea"/>
          <a:cs typeface="+mn-cs"/>
        </a:defRPr>
      </a:lvl1pPr>
      <a:lvl2pPr marL="795338" indent="-306388" algn="l" defTabSz="977900" rtl="0" eaLnBrk="0" fontAlgn="base" hangingPunct="0">
        <a:spcBef>
          <a:spcPct val="20000"/>
        </a:spcBef>
        <a:spcAft>
          <a:spcPct val="0"/>
        </a:spcAft>
        <a:buClr>
          <a:schemeClr val="hlink"/>
        </a:buClr>
        <a:buSzPct val="130000"/>
        <a:buChar char="-"/>
        <a:defRPr sz="3000" b="1">
          <a:solidFill>
            <a:srgbClr val="FFFFFF"/>
          </a:solidFill>
          <a:latin typeface="+mn-lt"/>
        </a:defRPr>
      </a:lvl2pPr>
      <a:lvl3pPr marL="1222375" indent="-244475" algn="l" defTabSz="977900" rtl="0" eaLnBrk="0" fontAlgn="base" hangingPunct="0">
        <a:spcBef>
          <a:spcPct val="20000"/>
        </a:spcBef>
        <a:spcAft>
          <a:spcPct val="0"/>
        </a:spcAft>
        <a:buClr>
          <a:schemeClr val="hlink"/>
        </a:buClr>
        <a:buSzPct val="130000"/>
        <a:buChar char="•"/>
        <a:defRPr sz="3000" b="1">
          <a:solidFill>
            <a:srgbClr val="FFFFFF"/>
          </a:solidFill>
          <a:latin typeface="+mn-lt"/>
        </a:defRPr>
      </a:lvl3pPr>
      <a:lvl4pPr marL="1712913" indent="-246063" algn="l" defTabSz="977900" rtl="0" eaLnBrk="0" fontAlgn="base" hangingPunct="0">
        <a:spcBef>
          <a:spcPct val="20000"/>
        </a:spcBef>
        <a:spcAft>
          <a:spcPct val="0"/>
        </a:spcAft>
        <a:buClr>
          <a:schemeClr val="hlink"/>
        </a:buClr>
        <a:buSzPct val="130000"/>
        <a:buChar char="•"/>
        <a:defRPr sz="3000" b="1">
          <a:solidFill>
            <a:srgbClr val="FFFFFF"/>
          </a:solidFill>
          <a:latin typeface="+mn-lt"/>
        </a:defRPr>
      </a:lvl4pPr>
      <a:lvl5pPr marL="2201863" indent="-244475" algn="l" defTabSz="977900" rtl="0" eaLnBrk="0" fontAlgn="base" hangingPunct="0">
        <a:spcBef>
          <a:spcPct val="20000"/>
        </a:spcBef>
        <a:spcAft>
          <a:spcPct val="0"/>
        </a:spcAft>
        <a:buClr>
          <a:schemeClr val="hlink"/>
        </a:buClr>
        <a:buSzPct val="130000"/>
        <a:buChar char="•"/>
        <a:defRPr sz="3000" b="1">
          <a:solidFill>
            <a:srgbClr val="FFFFFF"/>
          </a:solidFill>
          <a:latin typeface="+mn-lt"/>
        </a:defRPr>
      </a:lvl5pPr>
      <a:lvl6pPr marL="2659063" indent="-244475" algn="l" defTabSz="977900" rtl="0" eaLnBrk="0" fontAlgn="base" hangingPunct="0">
        <a:spcBef>
          <a:spcPct val="20000"/>
        </a:spcBef>
        <a:spcAft>
          <a:spcPct val="0"/>
        </a:spcAft>
        <a:buClr>
          <a:schemeClr val="hlink"/>
        </a:buClr>
        <a:buSzPct val="130000"/>
        <a:buChar char="•"/>
        <a:defRPr sz="3000" b="1">
          <a:solidFill>
            <a:srgbClr val="FFFFFF"/>
          </a:solidFill>
          <a:latin typeface="+mn-lt"/>
        </a:defRPr>
      </a:lvl6pPr>
      <a:lvl7pPr marL="3116263" indent="-244475" algn="l" defTabSz="977900" rtl="0" eaLnBrk="0" fontAlgn="base" hangingPunct="0">
        <a:spcBef>
          <a:spcPct val="20000"/>
        </a:spcBef>
        <a:spcAft>
          <a:spcPct val="0"/>
        </a:spcAft>
        <a:buClr>
          <a:schemeClr val="hlink"/>
        </a:buClr>
        <a:buSzPct val="130000"/>
        <a:buChar char="•"/>
        <a:defRPr sz="3000" b="1">
          <a:solidFill>
            <a:srgbClr val="FFFFFF"/>
          </a:solidFill>
          <a:latin typeface="+mn-lt"/>
        </a:defRPr>
      </a:lvl7pPr>
      <a:lvl8pPr marL="3573463" indent="-244475" algn="l" defTabSz="977900" rtl="0" eaLnBrk="0" fontAlgn="base" hangingPunct="0">
        <a:spcBef>
          <a:spcPct val="20000"/>
        </a:spcBef>
        <a:spcAft>
          <a:spcPct val="0"/>
        </a:spcAft>
        <a:buClr>
          <a:schemeClr val="hlink"/>
        </a:buClr>
        <a:buSzPct val="130000"/>
        <a:buChar char="•"/>
        <a:defRPr sz="3000" b="1">
          <a:solidFill>
            <a:srgbClr val="FFFFFF"/>
          </a:solidFill>
          <a:latin typeface="+mn-lt"/>
        </a:defRPr>
      </a:lvl8pPr>
      <a:lvl9pPr marL="4030663" indent="-244475" algn="l" defTabSz="977900" rtl="0" eaLnBrk="0" fontAlgn="base" hangingPunct="0">
        <a:spcBef>
          <a:spcPct val="20000"/>
        </a:spcBef>
        <a:spcAft>
          <a:spcPct val="0"/>
        </a:spcAft>
        <a:buClr>
          <a:schemeClr val="hlink"/>
        </a:buClr>
        <a:buSzPct val="130000"/>
        <a:buChar char="•"/>
        <a:defRPr sz="3000" b="1">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76"/>
            </a:gs>
            <a:gs pos="100000">
              <a:srgbClr val="0000FF"/>
            </a:gs>
          </a:gsLst>
          <a:lin ang="5400000" scaled="1"/>
        </a:gra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 xmlns:a16="http://schemas.microsoft.com/office/drawing/2014/main" id="{06DB9967-791E-4357-8AFD-9C0F5F082319}"/>
              </a:ext>
            </a:extLst>
          </p:cNvPr>
          <p:cNvSpPr>
            <a:spLocks noGrp="1" noChangeArrowheads="1"/>
          </p:cNvSpPr>
          <p:nvPr>
            <p:ph type="title"/>
          </p:nvPr>
        </p:nvSpPr>
        <p:spPr bwMode="auto">
          <a:xfrm>
            <a:off x="685800" y="6477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 xmlns:a16="http://schemas.microsoft.com/office/drawing/2014/main" id="{80A61C10-3D7D-4ED8-9054-68740A61FB94}"/>
              </a:ext>
            </a:extLst>
          </p:cNvPr>
          <p:cNvSpPr>
            <a:spLocks noGrp="1" noChangeArrowheads="1"/>
          </p:cNvSpPr>
          <p:nvPr>
            <p:ph type="body" idx="1"/>
          </p:nvPr>
        </p:nvSpPr>
        <p:spPr bwMode="auto">
          <a:xfrm>
            <a:off x="685800" y="1981200"/>
            <a:ext cx="7772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190467244"/>
      </p:ext>
    </p:extLst>
  </p:cSld>
  <p:clrMap bg1="dk2" tx1="lt1" bg2="dk1" tx2="lt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Lst>
  <p:txStyles>
    <p:titleStyle>
      <a:lvl1pPr algn="l" rtl="0" eaLnBrk="0" fontAlgn="base" hangingPunct="0">
        <a:spcBef>
          <a:spcPct val="0"/>
        </a:spcBef>
        <a:spcAft>
          <a:spcPct val="0"/>
        </a:spcAft>
        <a:defRPr sz="2800" b="1">
          <a:solidFill>
            <a:srgbClr val="FFFF00"/>
          </a:solidFill>
          <a:latin typeface="Comic Sans MS"/>
          <a:ea typeface="MS PGothic" pitchFamily="34" charset="-128"/>
          <a:cs typeface="Comic Sans MS"/>
        </a:defRPr>
      </a:lvl1pPr>
      <a:lvl2pPr algn="l" rtl="0" eaLnBrk="0" fontAlgn="base" hangingPunct="0">
        <a:spcBef>
          <a:spcPct val="0"/>
        </a:spcBef>
        <a:spcAft>
          <a:spcPct val="0"/>
        </a:spcAft>
        <a:defRPr sz="2800" b="1">
          <a:solidFill>
            <a:srgbClr val="FFFF00"/>
          </a:solidFill>
          <a:latin typeface="Comic Sans MS" pitchFamily="66" charset="0"/>
          <a:ea typeface="MS PGothic" pitchFamily="34" charset="-128"/>
          <a:cs typeface="Comic Sans MS" pitchFamily="66" charset="0"/>
        </a:defRPr>
      </a:lvl2pPr>
      <a:lvl3pPr algn="l" rtl="0" eaLnBrk="0" fontAlgn="base" hangingPunct="0">
        <a:spcBef>
          <a:spcPct val="0"/>
        </a:spcBef>
        <a:spcAft>
          <a:spcPct val="0"/>
        </a:spcAft>
        <a:defRPr sz="2800" b="1">
          <a:solidFill>
            <a:srgbClr val="FFFF00"/>
          </a:solidFill>
          <a:latin typeface="Comic Sans MS" pitchFamily="66" charset="0"/>
          <a:ea typeface="MS PGothic" pitchFamily="34" charset="-128"/>
          <a:cs typeface="Comic Sans MS" pitchFamily="66" charset="0"/>
        </a:defRPr>
      </a:lvl3pPr>
      <a:lvl4pPr algn="l" rtl="0" eaLnBrk="0" fontAlgn="base" hangingPunct="0">
        <a:spcBef>
          <a:spcPct val="0"/>
        </a:spcBef>
        <a:spcAft>
          <a:spcPct val="0"/>
        </a:spcAft>
        <a:defRPr sz="2800" b="1">
          <a:solidFill>
            <a:srgbClr val="FFFF00"/>
          </a:solidFill>
          <a:latin typeface="Comic Sans MS" pitchFamily="66" charset="0"/>
          <a:ea typeface="MS PGothic" pitchFamily="34" charset="-128"/>
          <a:cs typeface="Comic Sans MS" pitchFamily="66" charset="0"/>
        </a:defRPr>
      </a:lvl4pPr>
      <a:lvl5pPr algn="l" rtl="0" eaLnBrk="0" fontAlgn="base" hangingPunct="0">
        <a:spcBef>
          <a:spcPct val="0"/>
        </a:spcBef>
        <a:spcAft>
          <a:spcPct val="0"/>
        </a:spcAft>
        <a:defRPr sz="2800" b="1">
          <a:solidFill>
            <a:srgbClr val="FFFF00"/>
          </a:solidFill>
          <a:latin typeface="Comic Sans MS" pitchFamily="66" charset="0"/>
          <a:ea typeface="MS PGothic" pitchFamily="34" charset="-128"/>
          <a:cs typeface="Comic Sans MS" pitchFamily="66" charset="0"/>
        </a:defRPr>
      </a:lvl5pPr>
      <a:lvl6pPr marL="457200" algn="l" rtl="0" eaLnBrk="1" fontAlgn="base" hangingPunct="1">
        <a:spcBef>
          <a:spcPct val="0"/>
        </a:spcBef>
        <a:spcAft>
          <a:spcPct val="0"/>
        </a:spcAft>
        <a:defRPr sz="2800">
          <a:solidFill>
            <a:srgbClr val="FFFF00"/>
          </a:solidFill>
          <a:latin typeface="Arial" pitchFamily="-105" charset="0"/>
        </a:defRPr>
      </a:lvl6pPr>
      <a:lvl7pPr marL="914400" algn="l" rtl="0" eaLnBrk="1" fontAlgn="base" hangingPunct="1">
        <a:spcBef>
          <a:spcPct val="0"/>
        </a:spcBef>
        <a:spcAft>
          <a:spcPct val="0"/>
        </a:spcAft>
        <a:defRPr sz="2800">
          <a:solidFill>
            <a:srgbClr val="FFFF00"/>
          </a:solidFill>
          <a:latin typeface="Arial" pitchFamily="-105" charset="0"/>
        </a:defRPr>
      </a:lvl7pPr>
      <a:lvl8pPr marL="1371600" algn="l" rtl="0" eaLnBrk="1" fontAlgn="base" hangingPunct="1">
        <a:spcBef>
          <a:spcPct val="0"/>
        </a:spcBef>
        <a:spcAft>
          <a:spcPct val="0"/>
        </a:spcAft>
        <a:defRPr sz="2800">
          <a:solidFill>
            <a:srgbClr val="FFFF00"/>
          </a:solidFill>
          <a:latin typeface="Arial" pitchFamily="-105" charset="0"/>
        </a:defRPr>
      </a:lvl8pPr>
      <a:lvl9pPr marL="1828800" algn="l" rtl="0" eaLnBrk="1" fontAlgn="base" hangingPunct="1">
        <a:spcBef>
          <a:spcPct val="0"/>
        </a:spcBef>
        <a:spcAft>
          <a:spcPct val="0"/>
        </a:spcAft>
        <a:defRPr sz="2800">
          <a:solidFill>
            <a:srgbClr val="FFFF00"/>
          </a:solidFill>
          <a:latin typeface="Arial" pitchFamily="-105" charset="0"/>
        </a:defRPr>
      </a:lvl9pPr>
    </p:titleStyle>
    <p:bodyStyle>
      <a:lvl1pPr marL="342900" indent="-342900" algn="l" rtl="0" eaLnBrk="0" fontAlgn="base" hangingPunct="0">
        <a:lnSpc>
          <a:spcPct val="90000"/>
        </a:lnSpc>
        <a:spcBef>
          <a:spcPts val="600"/>
        </a:spcBef>
        <a:spcAft>
          <a:spcPts val="600"/>
        </a:spcAft>
        <a:buChar char="•"/>
        <a:defRPr sz="2400" b="1">
          <a:solidFill>
            <a:schemeClr val="tx1"/>
          </a:solidFill>
          <a:latin typeface="Comic Sans MS"/>
          <a:ea typeface="MS PGothic" pitchFamily="34" charset="-128"/>
          <a:cs typeface="Comic Sans MS"/>
        </a:defRPr>
      </a:lvl1pPr>
      <a:lvl2pPr marL="742950" indent="-285750" algn="l" rtl="0" eaLnBrk="0" fontAlgn="base" hangingPunct="0">
        <a:lnSpc>
          <a:spcPct val="90000"/>
        </a:lnSpc>
        <a:spcBef>
          <a:spcPct val="0"/>
        </a:spcBef>
        <a:spcAft>
          <a:spcPts val="300"/>
        </a:spcAft>
        <a:buFont typeface="Lucida Grande"/>
        <a:buChar char="»"/>
        <a:defRPr sz="2400" b="1">
          <a:solidFill>
            <a:schemeClr val="tx1"/>
          </a:solidFill>
          <a:latin typeface="Comic Sans MS"/>
          <a:ea typeface="MS PGothic" pitchFamily="34" charset="-128"/>
          <a:cs typeface="Comic Sans MS"/>
        </a:defRPr>
      </a:lvl2pPr>
      <a:lvl3pPr marL="1143000" indent="-228600" algn="l" rtl="0" eaLnBrk="0" fontAlgn="base" hangingPunct="0">
        <a:lnSpc>
          <a:spcPct val="90000"/>
        </a:lnSpc>
        <a:spcBef>
          <a:spcPct val="0"/>
        </a:spcBef>
        <a:spcAft>
          <a:spcPts val="300"/>
        </a:spcAft>
        <a:buFont typeface="Lucida Grande"/>
        <a:buChar char="»"/>
        <a:defRPr sz="2400" b="1">
          <a:solidFill>
            <a:schemeClr val="tx1"/>
          </a:solidFill>
          <a:latin typeface="Comic Sans MS"/>
          <a:ea typeface="MS PGothic" pitchFamily="34" charset="-128"/>
          <a:cs typeface="Comic Sans MS"/>
        </a:defRPr>
      </a:lvl3pPr>
      <a:lvl4pPr marL="1600200" indent="-228600" algn="l" rtl="0" eaLnBrk="0" fontAlgn="base" hangingPunct="0">
        <a:lnSpc>
          <a:spcPct val="90000"/>
        </a:lnSpc>
        <a:spcBef>
          <a:spcPct val="0"/>
        </a:spcBef>
        <a:spcAft>
          <a:spcPts val="300"/>
        </a:spcAft>
        <a:buChar char="»"/>
        <a:defRPr sz="2000" b="1">
          <a:solidFill>
            <a:schemeClr val="tx1"/>
          </a:solidFill>
          <a:latin typeface="Comic Sans MS"/>
          <a:ea typeface="MS PGothic" pitchFamily="34" charset="-128"/>
          <a:cs typeface="Comic Sans MS"/>
        </a:defRPr>
      </a:lvl4pPr>
      <a:lvl5pPr marL="2057400" indent="-228600" algn="l" rtl="0" eaLnBrk="0" fontAlgn="base" hangingPunct="0">
        <a:lnSpc>
          <a:spcPct val="90000"/>
        </a:lnSpc>
        <a:spcBef>
          <a:spcPct val="0"/>
        </a:spcBef>
        <a:spcAft>
          <a:spcPts val="300"/>
        </a:spcAft>
        <a:buChar char="»"/>
        <a:defRPr sz="2000" b="1">
          <a:solidFill>
            <a:schemeClr val="tx1"/>
          </a:solidFill>
          <a:latin typeface="Comic Sans MS"/>
          <a:ea typeface="MS PGothic" pitchFamily="34" charset="-128"/>
          <a:cs typeface="Comic Sans MS"/>
        </a:defRPr>
      </a:lvl5pPr>
      <a:lvl6pPr marL="2514600" indent="-228600" algn="l" rtl="0" eaLnBrk="1" fontAlgn="base" hangingPunct="1">
        <a:lnSpc>
          <a:spcPct val="90000"/>
        </a:lnSpc>
        <a:spcBef>
          <a:spcPct val="20000"/>
        </a:spcBef>
        <a:spcAft>
          <a:spcPct val="0"/>
        </a:spcAft>
        <a:buChar char="»"/>
        <a:defRPr sz="2000">
          <a:solidFill>
            <a:schemeClr val="tx1"/>
          </a:solidFill>
          <a:latin typeface="+mn-lt"/>
          <a:ea typeface="ＭＳ Ｐゴシック" pitchFamily="-105" charset="-128"/>
        </a:defRPr>
      </a:lvl6pPr>
      <a:lvl7pPr marL="2971800" indent="-228600" algn="l" rtl="0" eaLnBrk="1" fontAlgn="base" hangingPunct="1">
        <a:lnSpc>
          <a:spcPct val="90000"/>
        </a:lnSpc>
        <a:spcBef>
          <a:spcPct val="20000"/>
        </a:spcBef>
        <a:spcAft>
          <a:spcPct val="0"/>
        </a:spcAft>
        <a:buChar char="»"/>
        <a:defRPr sz="2000">
          <a:solidFill>
            <a:schemeClr val="tx1"/>
          </a:solidFill>
          <a:latin typeface="+mn-lt"/>
          <a:ea typeface="ＭＳ Ｐゴシック" pitchFamily="-105" charset="-128"/>
        </a:defRPr>
      </a:lvl7pPr>
      <a:lvl8pPr marL="3429000" indent="-228600" algn="l" rtl="0" eaLnBrk="1" fontAlgn="base" hangingPunct="1">
        <a:lnSpc>
          <a:spcPct val="90000"/>
        </a:lnSpc>
        <a:spcBef>
          <a:spcPct val="20000"/>
        </a:spcBef>
        <a:spcAft>
          <a:spcPct val="0"/>
        </a:spcAft>
        <a:buChar char="»"/>
        <a:defRPr sz="2000">
          <a:solidFill>
            <a:schemeClr val="tx1"/>
          </a:solidFill>
          <a:latin typeface="+mn-lt"/>
          <a:ea typeface="ＭＳ Ｐゴシック" pitchFamily="-105" charset="-128"/>
        </a:defRPr>
      </a:lvl8pPr>
      <a:lvl9pPr marL="3886200" indent="-228600" algn="l" rtl="0" eaLnBrk="1" fontAlgn="base" hangingPunct="1">
        <a:lnSpc>
          <a:spcPct val="90000"/>
        </a:lnSpc>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10"/>
            </a:gs>
            <a:gs pos="50000">
              <a:srgbClr val="0000FF"/>
            </a:gs>
            <a:gs pos="100000">
              <a:srgbClr val="000010"/>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 xmlns:a16="http://schemas.microsoft.com/office/drawing/2014/main" id="{6DFF960D-34B4-40F9-9261-6998E439D188}"/>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 xmlns:a16="http://schemas.microsoft.com/office/drawing/2014/main" id="{A46A55A2-C596-43A9-84DC-CCB60981E750}"/>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44" name="Rectangle 4">
            <a:extLst>
              <a:ext uri="{FF2B5EF4-FFF2-40B4-BE49-F238E27FC236}">
                <a16:creationId xmlns="" xmlns:a16="http://schemas.microsoft.com/office/drawing/2014/main" id="{C4C741CB-8C8A-4CD5-9342-4A27EB9F6C21}"/>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US"/>
          </a:p>
        </p:txBody>
      </p:sp>
      <p:sp>
        <p:nvSpPr>
          <p:cNvPr id="10245" name="Rectangle 5">
            <a:extLst>
              <a:ext uri="{FF2B5EF4-FFF2-40B4-BE49-F238E27FC236}">
                <a16:creationId xmlns="" xmlns:a16="http://schemas.microsoft.com/office/drawing/2014/main" id="{293656FA-3E87-49F7-B72C-316B02E2C412}"/>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10246" name="Rectangle 6">
            <a:extLst>
              <a:ext uri="{FF2B5EF4-FFF2-40B4-BE49-F238E27FC236}">
                <a16:creationId xmlns="" xmlns:a16="http://schemas.microsoft.com/office/drawing/2014/main" id="{E3EE8684-DFFA-437C-917B-E97D5BD9EEEA}"/>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5E3B2826-F9E4-40A0-A9E4-DCE9FD9E35AC}" type="slidenum">
              <a:rPr lang="en-US" altLang="en-US"/>
              <a:pPr/>
              <a:t>‹#›</a:t>
            </a:fld>
            <a:endParaRPr lang="en-US" altLang="en-US"/>
          </a:p>
        </p:txBody>
      </p:sp>
    </p:spTree>
    <p:extLst>
      <p:ext uri="{BB962C8B-B14F-4D97-AF65-F5344CB8AC3E}">
        <p14:creationId xmlns:p14="http://schemas.microsoft.com/office/powerpoint/2010/main" val="1744660929"/>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 id="2147484250" r:id="rId12"/>
  </p:sldLayoutIdLs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pitchFamily="34" charset="0"/>
        </a:defRPr>
      </a:lvl2pPr>
      <a:lvl3pPr algn="ctr" rtl="0" eaLnBrk="0" fontAlgn="base" hangingPunct="0">
        <a:spcBef>
          <a:spcPct val="0"/>
        </a:spcBef>
        <a:spcAft>
          <a:spcPct val="0"/>
        </a:spcAft>
        <a:defRPr sz="4400">
          <a:solidFill>
            <a:srgbClr val="FFFF00"/>
          </a:solidFill>
          <a:latin typeface="Arial" pitchFamily="34" charset="0"/>
        </a:defRPr>
      </a:lvl3pPr>
      <a:lvl4pPr algn="ctr" rtl="0" eaLnBrk="0" fontAlgn="base" hangingPunct="0">
        <a:spcBef>
          <a:spcPct val="0"/>
        </a:spcBef>
        <a:spcAft>
          <a:spcPct val="0"/>
        </a:spcAft>
        <a:defRPr sz="4400">
          <a:solidFill>
            <a:srgbClr val="FFFF00"/>
          </a:solidFill>
          <a:latin typeface="Arial" pitchFamily="34" charset="0"/>
        </a:defRPr>
      </a:lvl4pPr>
      <a:lvl5pPr algn="ctr" rtl="0" eaLnBrk="0" fontAlgn="base" hangingPunct="0">
        <a:spcBef>
          <a:spcPct val="0"/>
        </a:spcBef>
        <a:spcAft>
          <a:spcPct val="0"/>
        </a:spcAft>
        <a:defRPr sz="4400">
          <a:solidFill>
            <a:srgbClr val="FFFF00"/>
          </a:solidFill>
          <a:latin typeface="Arial" pitchFamily="34" charset="0"/>
        </a:defRPr>
      </a:lvl5pPr>
      <a:lvl6pPr marL="457200" algn="ctr" rtl="0" fontAlgn="base">
        <a:spcBef>
          <a:spcPct val="0"/>
        </a:spcBef>
        <a:spcAft>
          <a:spcPct val="0"/>
        </a:spcAft>
        <a:defRPr sz="4400">
          <a:solidFill>
            <a:srgbClr val="FFFF00"/>
          </a:solidFill>
          <a:latin typeface="Arial" pitchFamily="34" charset="0"/>
        </a:defRPr>
      </a:lvl6pPr>
      <a:lvl7pPr marL="914400" algn="ctr" rtl="0" fontAlgn="base">
        <a:spcBef>
          <a:spcPct val="0"/>
        </a:spcBef>
        <a:spcAft>
          <a:spcPct val="0"/>
        </a:spcAft>
        <a:defRPr sz="4400">
          <a:solidFill>
            <a:srgbClr val="FFFF00"/>
          </a:solidFill>
          <a:latin typeface="Arial" pitchFamily="34" charset="0"/>
        </a:defRPr>
      </a:lvl7pPr>
      <a:lvl8pPr marL="1371600" algn="ctr" rtl="0" fontAlgn="base">
        <a:spcBef>
          <a:spcPct val="0"/>
        </a:spcBef>
        <a:spcAft>
          <a:spcPct val="0"/>
        </a:spcAft>
        <a:defRPr sz="4400">
          <a:solidFill>
            <a:srgbClr val="FFFF00"/>
          </a:solidFill>
          <a:latin typeface="Arial" pitchFamily="34" charset="0"/>
        </a:defRPr>
      </a:lvl8pPr>
      <a:lvl9pPr marL="1828800" algn="ctr" rtl="0" fontAlgn="base">
        <a:spcBef>
          <a:spcPct val="0"/>
        </a:spcBef>
        <a:spcAft>
          <a:spcPct val="0"/>
        </a:spcAft>
        <a:defRPr sz="4400">
          <a:solidFill>
            <a:srgbClr val="FFFF00"/>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EA14D02-CC6A-4E13-8063-E7D2D92DA659}" type="datetimeFigureOut">
              <a:rPr lang="en-US" b="0" smtClean="0">
                <a:solidFill>
                  <a:prstClr val="black">
                    <a:tint val="75000"/>
                  </a:prstClr>
                </a:solidFill>
                <a:latin typeface="Calibri"/>
              </a:rPr>
              <a:pPr eaLnBrk="1" fontAlgn="auto" hangingPunct="1">
                <a:spcBef>
                  <a:spcPts val="0"/>
                </a:spcBef>
                <a:spcAft>
                  <a:spcPts val="0"/>
                </a:spcAft>
              </a:pPr>
              <a:t>3/3/2018</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b="0"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F294C9F7-BB62-4FC8-A27C-9F846F1CBE3D}" type="slidenum">
              <a:rPr lang="en-US" b="0" smtClean="0">
                <a:solidFill>
                  <a:prstClr val="black">
                    <a:tint val="75000"/>
                  </a:prstClr>
                </a:solidFill>
                <a:latin typeface="Calibri"/>
              </a:rPr>
              <a:pPr eaLnBrk="1" fontAlgn="auto" hangingPunct="1">
                <a:spcBef>
                  <a:spcPts val="0"/>
                </a:spcBef>
                <a:spcAft>
                  <a:spcPts val="0"/>
                </a:spcAft>
              </a:pPr>
              <a:t>‹#›</a:t>
            </a:fld>
            <a:endParaRPr lang="en-US" b="0" dirty="0">
              <a:solidFill>
                <a:prstClr val="black">
                  <a:tint val="75000"/>
                </a:prstClr>
              </a:solidFill>
              <a:latin typeface="Calibri"/>
            </a:endParaRPr>
          </a:p>
        </p:txBody>
      </p:sp>
    </p:spTree>
    <p:extLst>
      <p:ext uri="{BB962C8B-B14F-4D97-AF65-F5344CB8AC3E}">
        <p14:creationId xmlns:p14="http://schemas.microsoft.com/office/powerpoint/2010/main" val="1543633236"/>
      </p:ext>
    </p:extLst>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5.xml"/><Relationship Id="rId5" Type="http://schemas.openxmlformats.org/officeDocument/2006/relationships/image" Target="../media/image20.emf"/><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21.emf"/><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1.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8.xml"/><Relationship Id="rId7"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2.jpeg"/><Relationship Id="rId5" Type="http://schemas.openxmlformats.org/officeDocument/2006/relationships/image" Target="../media/image31.png"/><Relationship Id="rId10" Type="http://schemas.openxmlformats.org/officeDocument/2006/relationships/image" Target="../media/image29.png"/><Relationship Id="rId4" Type="http://schemas.openxmlformats.org/officeDocument/2006/relationships/image" Target="../media/image30.png"/><Relationship Id="rId9" Type="http://schemas.openxmlformats.org/officeDocument/2006/relationships/oleObject" Target="../embeddings/oleObject4.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6.e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35.emf"/><Relationship Id="rId4" Type="http://schemas.openxmlformats.org/officeDocument/2006/relationships/oleObject" Target="../embeddings/oleObject5.bin"/></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3.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1.xml"/><Relationship Id="rId5" Type="http://schemas.openxmlformats.org/officeDocument/2006/relationships/image" Target="../media/image54.pn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7.xml"/><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1.xml"/><Relationship Id="rId1" Type="http://schemas.openxmlformats.org/officeDocument/2006/relationships/vmlDrawing" Target="../drawings/vmlDrawing5.vml"/><Relationship Id="rId5" Type="http://schemas.openxmlformats.org/officeDocument/2006/relationships/image" Target="../media/image64.png"/><Relationship Id="rId4" Type="http://schemas.openxmlformats.org/officeDocument/2006/relationships/oleObject" Target="../embeddings/oleObject7.bin"/></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hyperlink" Target="http://www.ctsnet.org/graphics/endo/evolvingtech/maisano/2009maisano_mitraclip_fig09.jp" TargetMode="External"/><Relationship Id="rId3" Type="http://schemas.openxmlformats.org/officeDocument/2006/relationships/image" Target="../media/image65.png"/><Relationship Id="rId7" Type="http://schemas.openxmlformats.org/officeDocument/2006/relationships/image" Target="../media/image67.jpeg"/><Relationship Id="rId2" Type="http://schemas.openxmlformats.org/officeDocument/2006/relationships/slideLayout" Target="../slideLayouts/slideLayout43.xml"/><Relationship Id="rId1" Type="http://schemas.openxmlformats.org/officeDocument/2006/relationships/video" Target="Slide%2063.wmv" TargetMode="External"/><Relationship Id="rId6" Type="http://schemas.openxmlformats.org/officeDocument/2006/relationships/hyperlink" Target="http://www.ctsnet.org/graphics/endo/evolvingtech/maisano/2009maisano_mitraclip_fig13.jp" TargetMode="External"/><Relationship Id="rId5" Type="http://schemas.openxmlformats.org/officeDocument/2006/relationships/image" Target="../media/image66.jpeg"/><Relationship Id="rId10" Type="http://schemas.openxmlformats.org/officeDocument/2006/relationships/image" Target="../media/image69.png"/><Relationship Id="rId4" Type="http://schemas.openxmlformats.org/officeDocument/2006/relationships/hyperlink" Target="http://www.ctsnet.org/graphics/endo/evolvingtech/maisano/2009maisano_mitraclip_fig14.jp" TargetMode="External"/><Relationship Id="rId9" Type="http://schemas.openxmlformats.org/officeDocument/2006/relationships/image" Target="../media/image68.jpeg"/></Relationships>
</file>

<file path=ppt/slides/_rels/slide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ncbi.nlm.nih.gov/pubmed?term=%22Bolling%20SF%22%5bAuthor%5d" TargetMode="External"/><Relationship Id="rId2" Type="http://schemas.openxmlformats.org/officeDocument/2006/relationships/hyperlink" Target="http://www.ncbi.nlm.nih.gov/pubmed?term=%22Rogers%20JH%22%5bAuthor%5d" TargetMode="External"/><Relationship Id="rId1" Type="http://schemas.openxmlformats.org/officeDocument/2006/relationships/slideLayout" Target="../slideLayouts/slideLayout18.xml"/><Relationship Id="rId4" Type="http://schemas.openxmlformats.org/officeDocument/2006/relationships/hyperlink" Target="http://www.ncbi.nlm.nih.gov/pubmed/20813323"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wmf"/><Relationship Id="rId7"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wmf"/><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61.xml"/><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6.png"/><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2"/>
          <p:cNvSpPr>
            <a:spLocks noGrp="1" noChangeArrowheads="1"/>
          </p:cNvSpPr>
          <p:nvPr>
            <p:ph type="ctrTitle"/>
          </p:nvPr>
        </p:nvSpPr>
        <p:spPr>
          <a:xfrm>
            <a:off x="-76200" y="1219200"/>
            <a:ext cx="9372600" cy="1143000"/>
          </a:xfrm>
        </p:spPr>
        <p:txBody>
          <a:bodyPr/>
          <a:lstStyle/>
          <a:p>
            <a:pPr eaLnBrk="1" hangingPunct="1">
              <a:defRPr/>
            </a:pPr>
            <a:r>
              <a:rPr lang="en-US" b="1" dirty="0" smtClean="0">
                <a:solidFill>
                  <a:srgbClr val="FFFF00"/>
                </a:solidFill>
                <a:effectLst>
                  <a:outerShdw blurRad="38100" dist="38100" dir="2700000" algn="tl">
                    <a:srgbClr val="000000"/>
                  </a:outerShdw>
                </a:effectLst>
                <a:latin typeface="Arial" pitchFamily="34" charset="0"/>
              </a:rPr>
              <a:t> </a:t>
            </a:r>
            <a:r>
              <a:rPr lang="en-US" dirty="0" smtClean="0">
                <a:solidFill>
                  <a:srgbClr val="FFFF00"/>
                </a:solidFill>
                <a:effectLst>
                  <a:outerShdw blurRad="38100" dist="38100" dir="2700000" algn="tl">
                    <a:srgbClr val="000000"/>
                  </a:outerShdw>
                </a:effectLst>
                <a:latin typeface="Arial" pitchFamily="34" charset="0"/>
              </a:rPr>
              <a:t>How to transition from</a:t>
            </a:r>
            <a:br>
              <a:rPr lang="en-US" dirty="0" smtClean="0">
                <a:solidFill>
                  <a:srgbClr val="FFFF00"/>
                </a:solidFill>
                <a:effectLst>
                  <a:outerShdw blurRad="38100" dist="38100" dir="2700000" algn="tl">
                    <a:srgbClr val="000000"/>
                  </a:outerShdw>
                </a:effectLst>
                <a:latin typeface="Arial" pitchFamily="34" charset="0"/>
              </a:rPr>
            </a:br>
            <a:r>
              <a:rPr lang="en-US" dirty="0" smtClean="0">
                <a:solidFill>
                  <a:srgbClr val="FFFF00"/>
                </a:solidFill>
                <a:effectLst>
                  <a:outerShdw blurRad="38100" dist="38100" dir="2700000" algn="tl">
                    <a:srgbClr val="000000"/>
                  </a:outerShdw>
                </a:effectLst>
                <a:latin typeface="Arial" pitchFamily="34" charset="0"/>
              </a:rPr>
              <a:t> TAVR to TMVR:</a:t>
            </a:r>
            <a:br>
              <a:rPr lang="en-US" dirty="0" smtClean="0">
                <a:solidFill>
                  <a:srgbClr val="FFFF00"/>
                </a:solidFill>
                <a:effectLst>
                  <a:outerShdw blurRad="38100" dist="38100" dir="2700000" algn="tl">
                    <a:srgbClr val="000000"/>
                  </a:outerShdw>
                </a:effectLst>
                <a:latin typeface="Arial" pitchFamily="34" charset="0"/>
              </a:rPr>
            </a:br>
            <a:r>
              <a:rPr lang="en-US" sz="6000" i="1" dirty="0" smtClean="0">
                <a:solidFill>
                  <a:srgbClr val="FFFF00"/>
                </a:solidFill>
                <a:effectLst>
                  <a:outerShdw blurRad="38100" dist="38100" dir="2700000" algn="tl">
                    <a:srgbClr val="000000"/>
                  </a:outerShdw>
                </a:effectLst>
                <a:latin typeface="Arial" pitchFamily="34" charset="0"/>
              </a:rPr>
              <a:t> </a:t>
            </a:r>
            <a:r>
              <a:rPr lang="en-US" sz="8000" i="1" dirty="0" smtClean="0">
                <a:solidFill>
                  <a:srgbClr val="FFFF00"/>
                </a:solidFill>
                <a:effectLst>
                  <a:outerShdw blurRad="38100" dist="38100" dir="2700000" algn="tl">
                    <a:srgbClr val="000000"/>
                  </a:outerShdw>
                </a:effectLst>
                <a:latin typeface="Arial" pitchFamily="34" charset="0"/>
              </a:rPr>
              <a:t>Challenges</a:t>
            </a:r>
            <a:endParaRPr lang="en-US" sz="6600" i="1" u="sng" dirty="0" smtClean="0">
              <a:solidFill>
                <a:srgbClr val="FFFF00"/>
              </a:solidFill>
              <a:effectLst>
                <a:outerShdw blurRad="38100" dist="38100" dir="2700000" algn="tl">
                  <a:srgbClr val="000000"/>
                </a:outerShdw>
              </a:effectLst>
              <a:latin typeface="Arial" pitchFamily="34" charset="0"/>
            </a:endParaRPr>
          </a:p>
        </p:txBody>
      </p:sp>
      <p:sp>
        <p:nvSpPr>
          <p:cNvPr id="643075" name="Rectangle 3"/>
          <p:cNvSpPr>
            <a:spLocks noGrp="1" noChangeArrowheads="1"/>
          </p:cNvSpPr>
          <p:nvPr>
            <p:ph type="subTitle" idx="1"/>
          </p:nvPr>
        </p:nvSpPr>
        <p:spPr>
          <a:xfrm>
            <a:off x="381000" y="5181600"/>
            <a:ext cx="8458200" cy="2057400"/>
          </a:xfrm>
        </p:spPr>
        <p:txBody>
          <a:bodyPr/>
          <a:lstStyle/>
          <a:p>
            <a:pPr eaLnBrk="1" hangingPunct="1">
              <a:defRPr/>
            </a:pPr>
            <a:r>
              <a:rPr lang="en-US" sz="2400" b="1" dirty="0" smtClean="0">
                <a:solidFill>
                  <a:schemeClr val="bg1"/>
                </a:solidFill>
                <a:effectLst>
                  <a:outerShdw blurRad="38100" dist="38100" dir="2700000" algn="tl">
                    <a:srgbClr val="000000"/>
                  </a:outerShdw>
                </a:effectLst>
                <a:latin typeface="Arial" pitchFamily="34" charset="0"/>
              </a:rPr>
              <a:t>Steven F. </a:t>
            </a:r>
            <a:r>
              <a:rPr lang="en-US" sz="2400" b="1" dirty="0" err="1" smtClean="0">
                <a:solidFill>
                  <a:schemeClr val="bg1"/>
                </a:solidFill>
                <a:effectLst>
                  <a:outerShdw blurRad="38100" dist="38100" dir="2700000" algn="tl">
                    <a:srgbClr val="000000"/>
                  </a:outerShdw>
                </a:effectLst>
                <a:latin typeface="Arial" pitchFamily="34" charset="0"/>
              </a:rPr>
              <a:t>Bolling</a:t>
            </a:r>
            <a:r>
              <a:rPr lang="en-US" sz="2400" b="1" dirty="0" smtClean="0">
                <a:solidFill>
                  <a:schemeClr val="bg1"/>
                </a:solidFill>
                <a:effectLst>
                  <a:outerShdw blurRad="38100" dist="38100" dir="2700000" algn="tl">
                    <a:srgbClr val="000000"/>
                  </a:outerShdw>
                </a:effectLst>
                <a:latin typeface="Arial" pitchFamily="34" charset="0"/>
              </a:rPr>
              <a:t>, MD</a:t>
            </a:r>
          </a:p>
          <a:p>
            <a:pPr eaLnBrk="1" hangingPunct="1">
              <a:defRPr/>
            </a:pPr>
            <a:r>
              <a:rPr lang="en-US" sz="2400" b="1" dirty="0" smtClean="0">
                <a:solidFill>
                  <a:schemeClr val="bg1"/>
                </a:solidFill>
                <a:effectLst>
                  <a:outerShdw blurRad="38100" dist="38100" dir="2700000" algn="tl">
                    <a:srgbClr val="000000"/>
                  </a:outerShdw>
                </a:effectLst>
                <a:latin typeface="Arial" pitchFamily="34" charset="0"/>
              </a:rPr>
              <a:t>Professor of Cardiac Surgery</a:t>
            </a:r>
          </a:p>
          <a:p>
            <a:pPr eaLnBrk="1" hangingPunct="1">
              <a:defRPr/>
            </a:pPr>
            <a:r>
              <a:rPr lang="en-US" sz="2400" b="1" dirty="0" smtClean="0">
                <a:solidFill>
                  <a:schemeClr val="bg1"/>
                </a:solidFill>
                <a:effectLst>
                  <a:outerShdw blurRad="38100" dist="38100" dir="2700000" algn="tl">
                    <a:srgbClr val="000000"/>
                  </a:outerShdw>
                </a:effectLst>
                <a:latin typeface="Arial" pitchFamily="34" charset="0"/>
              </a:rPr>
              <a:t>University of Michigan</a:t>
            </a:r>
          </a:p>
          <a:p>
            <a:pPr eaLnBrk="1" hangingPunct="1">
              <a:defRPr/>
            </a:pPr>
            <a:r>
              <a:rPr lang="en-US" sz="1600" b="1" dirty="0" smtClean="0">
                <a:solidFill>
                  <a:schemeClr val="bg1"/>
                </a:solidFill>
                <a:effectLst>
                  <a:outerShdw blurRad="38100" dist="38100" dir="2700000" algn="tl">
                    <a:srgbClr val="000000"/>
                  </a:outerShdw>
                </a:effectLst>
                <a:latin typeface="Arial" pitchFamily="34" charset="0"/>
              </a:rPr>
              <a:t>COI :Pipeline,  Edwards, Millipede, Abbott – IP / Royalty / Equity</a:t>
            </a:r>
          </a:p>
        </p:txBody>
      </p:sp>
      <p:pic>
        <p:nvPicPr>
          <p:cNvPr id="33796" name="Picture 4" descr="us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429000"/>
            <a:ext cx="1447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6" name="Rectangle 2"/>
          <p:cNvSpPr>
            <a:spLocks noGrp="1" noChangeArrowheads="1"/>
          </p:cNvSpPr>
          <p:nvPr>
            <p:ph type="title"/>
          </p:nvPr>
        </p:nvSpPr>
        <p:spPr>
          <a:xfrm>
            <a:off x="0" y="152400"/>
            <a:ext cx="9067800" cy="1143000"/>
          </a:xfrm>
        </p:spPr>
        <p:txBody>
          <a:bodyPr/>
          <a:lstStyle/>
          <a:p>
            <a:pPr eaLnBrk="1" hangingPunct="1">
              <a:defRPr/>
            </a:pPr>
            <a:r>
              <a:rPr lang="en-US" dirty="0">
                <a:solidFill>
                  <a:srgbClr val="FFFF00"/>
                </a:solidFill>
                <a:effectLst>
                  <a:outerShdw blurRad="38100" dist="38100" dir="2700000" algn="tl">
                    <a:srgbClr val="000000"/>
                  </a:outerShdw>
                </a:effectLst>
                <a:latin typeface="Arial" pitchFamily="34" charset="0"/>
              </a:rPr>
              <a:t>P</a:t>
            </a:r>
            <a:r>
              <a:rPr lang="en-US" dirty="0" smtClean="0">
                <a:solidFill>
                  <a:srgbClr val="FFFF00"/>
                </a:solidFill>
                <a:effectLst>
                  <a:outerShdw blurRad="38100" dist="38100" dir="2700000" algn="tl">
                    <a:srgbClr val="000000"/>
                  </a:outerShdw>
                </a:effectLst>
                <a:latin typeface="Arial" pitchFamily="34" charset="0"/>
              </a:rPr>
              <a:t>ercutaneous TMVR complications </a:t>
            </a:r>
          </a:p>
        </p:txBody>
      </p:sp>
      <p:sp>
        <p:nvSpPr>
          <p:cNvPr id="1019907" name="Rectangle 3"/>
          <p:cNvSpPr>
            <a:spLocks noGrp="1" noChangeArrowheads="1"/>
          </p:cNvSpPr>
          <p:nvPr>
            <p:ph type="body" idx="1"/>
          </p:nvPr>
        </p:nvSpPr>
        <p:spPr>
          <a:xfrm>
            <a:off x="838200" y="1828800"/>
            <a:ext cx="7772400" cy="4114800"/>
          </a:xfrm>
        </p:spPr>
        <p:txBody>
          <a:bodyPr/>
          <a:lstStyle/>
          <a:p>
            <a:pPr algn="ctr" eaLnBrk="1" hangingPunct="1">
              <a:buFontTx/>
              <a:buNone/>
              <a:defRPr/>
            </a:pPr>
            <a:endParaRPr lang="en-US" sz="5400" b="1" dirty="0" smtClean="0">
              <a:solidFill>
                <a:schemeClr val="bg1"/>
              </a:solidFill>
              <a:effectLst>
                <a:outerShdw blurRad="38100" dist="38100" dir="2700000" algn="tl">
                  <a:srgbClr val="000000"/>
                </a:outerShdw>
              </a:effectLst>
              <a:latin typeface="Arial" pitchFamily="34" charset="0"/>
            </a:endParaRPr>
          </a:p>
        </p:txBody>
      </p:sp>
      <p:pic>
        <p:nvPicPr>
          <p:cNvPr id="399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43075"/>
            <a:ext cx="8305800"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36939" y="5943600"/>
            <a:ext cx="6960559" cy="769441"/>
          </a:xfrm>
          <a:prstGeom prst="rect">
            <a:avLst/>
          </a:prstGeom>
        </p:spPr>
        <p:txBody>
          <a:bodyPr wrap="none">
            <a:spAutoFit/>
          </a:bodyPr>
          <a:lstStyle/>
          <a:p>
            <a:pPr algn="ctr" eaLnBrk="1" hangingPunct="1">
              <a:defRPr/>
            </a:pPr>
            <a:r>
              <a:rPr lang="en-US" sz="4400" b="0" i="1" dirty="0">
                <a:solidFill>
                  <a:srgbClr val="FFFF00"/>
                </a:solidFill>
                <a:effectLst>
                  <a:outerShdw blurRad="38100" dist="38100" dir="2700000" algn="tl">
                    <a:srgbClr val="000000"/>
                  </a:outerShdw>
                </a:effectLst>
              </a:rPr>
              <a:t>“Bridges burned” for DMR !</a:t>
            </a:r>
            <a:endParaRPr lang="en-US" sz="4400" b="0" i="1"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370" name="Rectangle 2"/>
          <p:cNvSpPr>
            <a:spLocks noGrp="1" noChangeArrowheads="1"/>
          </p:cNvSpPr>
          <p:nvPr>
            <p:ph type="title"/>
          </p:nvPr>
        </p:nvSpPr>
        <p:spPr>
          <a:xfrm>
            <a:off x="-381000" y="4495800"/>
            <a:ext cx="9753600" cy="1143000"/>
          </a:xfrm>
        </p:spPr>
        <p:txBody>
          <a:bodyPr/>
          <a:lstStyle/>
          <a:p>
            <a:pPr eaLnBrk="1" hangingPunct="1">
              <a:defRPr/>
            </a:pPr>
            <a:r>
              <a:rPr lang="en-US" sz="4800" b="1" i="1" u="sng" dirty="0" smtClean="0">
                <a:solidFill>
                  <a:srgbClr val="FFFF00"/>
                </a:solidFill>
                <a:effectLst>
                  <a:outerShdw blurRad="38100" dist="38100" dir="2700000" algn="tl">
                    <a:srgbClr val="000000"/>
                  </a:outerShdw>
                </a:effectLst>
                <a:latin typeface="Arial" pitchFamily="34" charset="0"/>
              </a:rPr>
              <a:t>TAVR to TMVR </a:t>
            </a:r>
            <a:br>
              <a:rPr lang="en-US" sz="4800" b="1" i="1" u="sng" dirty="0" smtClean="0">
                <a:solidFill>
                  <a:srgbClr val="FFFF00"/>
                </a:solidFill>
                <a:effectLst>
                  <a:outerShdw blurRad="38100" dist="38100" dir="2700000" algn="tl">
                    <a:srgbClr val="000000"/>
                  </a:outerShdw>
                </a:effectLst>
                <a:latin typeface="Arial" pitchFamily="34" charset="0"/>
              </a:rPr>
            </a:br>
            <a:r>
              <a:rPr lang="en-US" sz="4800" b="1" i="1" u="sng" dirty="0" smtClean="0">
                <a:solidFill>
                  <a:srgbClr val="FFFF00"/>
                </a:solidFill>
                <a:effectLst>
                  <a:outerShdw blurRad="38100" dist="38100" dir="2700000" algn="tl">
                    <a:srgbClr val="000000"/>
                  </a:outerShdw>
                </a:effectLst>
                <a:latin typeface="Arial" pitchFamily="34" charset="0"/>
              </a:rPr>
              <a:t>  </a:t>
            </a:r>
            <a:br>
              <a:rPr lang="en-US" sz="4800" b="1" i="1" u="sng" dirty="0" smtClean="0">
                <a:solidFill>
                  <a:srgbClr val="FFFF00"/>
                </a:solidFill>
                <a:effectLst>
                  <a:outerShdw blurRad="38100" dist="38100" dir="2700000" algn="tl">
                    <a:srgbClr val="000000"/>
                  </a:outerShdw>
                </a:effectLst>
                <a:latin typeface="Arial" pitchFamily="34" charset="0"/>
              </a:rPr>
            </a:br>
            <a:r>
              <a:rPr lang="en-US" sz="4800" b="1" i="1" dirty="0" smtClean="0">
                <a:solidFill>
                  <a:schemeClr val="bg1"/>
                </a:solidFill>
                <a:effectLst>
                  <a:outerShdw blurRad="38100" dist="38100" dir="2700000" algn="tl">
                    <a:srgbClr val="000000"/>
                  </a:outerShdw>
                </a:effectLst>
                <a:latin typeface="Arial" pitchFamily="34" charset="0"/>
              </a:rPr>
              <a:t>  </a:t>
            </a:r>
            <a:r>
              <a:rPr lang="en-US" i="1" dirty="0" smtClean="0">
                <a:solidFill>
                  <a:schemeClr val="tx1">
                    <a:lumMod val="75000"/>
                  </a:schemeClr>
                </a:solidFill>
                <a:effectLst>
                  <a:outerShdw blurRad="38100" dist="38100" dir="2700000" algn="tl">
                    <a:srgbClr val="000000"/>
                  </a:outerShdw>
                </a:effectLst>
                <a:latin typeface="Arial" pitchFamily="34" charset="0"/>
              </a:rPr>
              <a:t>Mitral valve is not the Aortic valve</a:t>
            </a:r>
            <a:br>
              <a:rPr lang="en-US" i="1" dirty="0" smtClean="0">
                <a:solidFill>
                  <a:schemeClr val="tx1">
                    <a:lumMod val="75000"/>
                  </a:schemeClr>
                </a:solidFill>
                <a:effectLst>
                  <a:outerShdw blurRad="38100" dist="38100" dir="2700000" algn="tl">
                    <a:srgbClr val="000000"/>
                  </a:outerShdw>
                </a:effectLst>
                <a:latin typeface="Arial" pitchFamily="34" charset="0"/>
              </a:rPr>
            </a:br>
            <a:r>
              <a:rPr lang="en-US" i="1" dirty="0" smtClean="0">
                <a:solidFill>
                  <a:schemeClr val="tx1">
                    <a:lumMod val="75000"/>
                  </a:schemeClr>
                </a:solidFill>
                <a:effectLst>
                  <a:outerShdw blurRad="38100" dist="38100" dir="2700000" algn="tl">
                    <a:srgbClr val="000000"/>
                  </a:outerShdw>
                </a:effectLst>
                <a:latin typeface="Arial" pitchFamily="34" charset="0"/>
              </a:rPr>
              <a:t>DMR is not FMR</a:t>
            </a:r>
            <a:br>
              <a:rPr lang="en-US" i="1" dirty="0" smtClean="0">
                <a:solidFill>
                  <a:schemeClr val="tx1">
                    <a:lumMod val="75000"/>
                  </a:schemeClr>
                </a:solidFill>
                <a:effectLst>
                  <a:outerShdw blurRad="38100" dist="38100" dir="2700000" algn="tl">
                    <a:srgbClr val="000000"/>
                  </a:outerShdw>
                </a:effectLst>
                <a:latin typeface="Arial" pitchFamily="34" charset="0"/>
              </a:rPr>
            </a:br>
            <a:r>
              <a:rPr lang="en-US" i="1" dirty="0" err="1" smtClean="0">
                <a:solidFill>
                  <a:schemeClr val="bg1"/>
                </a:solidFill>
                <a:effectLst>
                  <a:outerShdw blurRad="38100" dist="38100" dir="2700000" algn="tl">
                    <a:srgbClr val="000000"/>
                  </a:outerShdw>
                </a:effectLst>
                <a:latin typeface="Arial" pitchFamily="34" charset="0"/>
              </a:rPr>
              <a:t>FMR</a:t>
            </a:r>
            <a:r>
              <a:rPr lang="en-US" i="1" dirty="0" smtClean="0">
                <a:solidFill>
                  <a:schemeClr val="bg1"/>
                </a:solidFill>
                <a:effectLst>
                  <a:outerShdw blurRad="38100" dist="38100" dir="2700000" algn="tl">
                    <a:srgbClr val="000000"/>
                  </a:outerShdw>
                </a:effectLst>
                <a:latin typeface="Arial" pitchFamily="34" charset="0"/>
              </a:rPr>
              <a:t> is CHF</a:t>
            </a:r>
            <a:br>
              <a:rPr lang="en-US" i="1" dirty="0" smtClean="0">
                <a:solidFill>
                  <a:schemeClr val="bg1"/>
                </a:solidFill>
                <a:effectLst>
                  <a:outerShdw blurRad="38100" dist="38100" dir="2700000" algn="tl">
                    <a:srgbClr val="000000"/>
                  </a:outerShdw>
                </a:effectLst>
                <a:latin typeface="Arial" pitchFamily="34" charset="0"/>
              </a:rPr>
            </a:br>
            <a:r>
              <a:rPr lang="en-US" i="1" dirty="0" smtClean="0">
                <a:solidFill>
                  <a:schemeClr val="bg1"/>
                </a:solidFill>
                <a:effectLst>
                  <a:outerShdw blurRad="38100" dist="38100" dir="2700000" algn="tl">
                    <a:srgbClr val="000000"/>
                  </a:outerShdw>
                </a:effectLst>
                <a:latin typeface="Arial" pitchFamily="34" charset="0"/>
              </a:rPr>
              <a:t/>
            </a:r>
            <a:br>
              <a:rPr lang="en-US" i="1" dirty="0" smtClean="0">
                <a:solidFill>
                  <a:schemeClr val="bg1"/>
                </a:solidFill>
                <a:effectLst>
                  <a:outerShdw blurRad="38100" dist="38100" dir="2700000" algn="tl">
                    <a:srgbClr val="000000"/>
                  </a:outerShdw>
                </a:effectLst>
                <a:latin typeface="Arial" pitchFamily="34" charset="0"/>
              </a:rPr>
            </a:br>
            <a:r>
              <a:rPr lang="en-US" i="1" dirty="0">
                <a:solidFill>
                  <a:schemeClr val="bg1"/>
                </a:solidFill>
                <a:effectLst>
                  <a:outerShdw blurRad="38100" dist="38100" dir="2700000" algn="tl">
                    <a:srgbClr val="000000"/>
                  </a:outerShdw>
                </a:effectLst>
                <a:latin typeface="Arial" pitchFamily="34" charset="0"/>
              </a:rPr>
              <a:t>N</a:t>
            </a:r>
            <a:r>
              <a:rPr lang="en-US" i="1" dirty="0" smtClean="0">
                <a:solidFill>
                  <a:schemeClr val="bg1"/>
                </a:solidFill>
                <a:effectLst>
                  <a:outerShdw blurRad="38100" dist="38100" dir="2700000" algn="tl">
                    <a:srgbClr val="000000"/>
                  </a:outerShdw>
                </a:effectLst>
                <a:latin typeface="Arial" pitchFamily="34" charset="0"/>
              </a:rPr>
              <a:t>ot  AS “mortality trial”</a:t>
            </a:r>
            <a:br>
              <a:rPr lang="en-US" i="1" dirty="0" smtClean="0">
                <a:solidFill>
                  <a:schemeClr val="bg1"/>
                </a:solidFill>
                <a:effectLst>
                  <a:outerShdw blurRad="38100" dist="38100" dir="2700000" algn="tl">
                    <a:srgbClr val="000000"/>
                  </a:outerShdw>
                </a:effectLst>
                <a:latin typeface="Arial" pitchFamily="34" charset="0"/>
              </a:rPr>
            </a:br>
            <a:r>
              <a:rPr lang="en-US" i="1" dirty="0" smtClean="0">
                <a:solidFill>
                  <a:schemeClr val="bg1"/>
                </a:solidFill>
                <a:effectLst>
                  <a:outerShdw blurRad="38100" dist="38100" dir="2700000" algn="tl">
                    <a:srgbClr val="000000"/>
                  </a:outerShdw>
                </a:effectLst>
                <a:latin typeface="Arial" pitchFamily="34" charset="0"/>
              </a:rPr>
              <a:t>FMR patients do “poorly slowly”</a:t>
            </a:r>
            <a:br>
              <a:rPr lang="en-US" i="1" dirty="0" smtClean="0">
                <a:solidFill>
                  <a:schemeClr val="bg1"/>
                </a:solidFill>
                <a:effectLst>
                  <a:outerShdw blurRad="38100" dist="38100" dir="2700000" algn="tl">
                    <a:srgbClr val="000000"/>
                  </a:outerShdw>
                </a:effectLst>
                <a:latin typeface="Arial" pitchFamily="34" charset="0"/>
              </a:rPr>
            </a:br>
            <a:r>
              <a:rPr lang="en-US" i="1" dirty="0" smtClean="0">
                <a:solidFill>
                  <a:schemeClr val="bg1"/>
                </a:solidFill>
                <a:effectLst>
                  <a:outerShdw blurRad="38100" dist="38100" dir="2700000" algn="tl">
                    <a:srgbClr val="000000"/>
                  </a:outerShdw>
                </a:effectLst>
                <a:latin typeface="Arial" pitchFamily="34" charset="0"/>
              </a:rPr>
              <a:t>Small FMR is bad !</a:t>
            </a:r>
            <a:br>
              <a:rPr lang="en-US" i="1" dirty="0" smtClean="0">
                <a:solidFill>
                  <a:schemeClr val="bg1"/>
                </a:solidFill>
                <a:effectLst>
                  <a:outerShdw blurRad="38100" dist="38100" dir="2700000" algn="tl">
                    <a:srgbClr val="000000"/>
                  </a:outerShdw>
                </a:effectLst>
                <a:latin typeface="Arial" pitchFamily="34" charset="0"/>
              </a:rPr>
            </a:br>
            <a:r>
              <a:rPr lang="en-US" b="1" i="1" dirty="0">
                <a:solidFill>
                  <a:schemeClr val="bg1"/>
                </a:solidFill>
                <a:effectLst>
                  <a:outerShdw blurRad="38100" dist="38100" dir="2700000" algn="tl">
                    <a:srgbClr val="000000"/>
                  </a:outerShdw>
                </a:effectLst>
                <a:latin typeface="Arial" pitchFamily="34" charset="0"/>
              </a:rPr>
              <a:t/>
            </a:r>
            <a:br>
              <a:rPr lang="en-US" b="1" i="1" dirty="0">
                <a:solidFill>
                  <a:schemeClr val="bg1"/>
                </a:solidFill>
                <a:effectLst>
                  <a:outerShdw blurRad="38100" dist="38100" dir="2700000" algn="tl">
                    <a:srgbClr val="000000"/>
                  </a:outerShdw>
                </a:effectLst>
                <a:latin typeface="Arial" pitchFamily="34" charset="0"/>
              </a:rPr>
            </a:br>
            <a:r>
              <a:rPr lang="en-US" b="1" i="1" dirty="0" smtClean="0">
                <a:solidFill>
                  <a:schemeClr val="bg1"/>
                </a:solidFill>
                <a:effectLst>
                  <a:outerShdw blurRad="38100" dist="38100" dir="2700000" algn="tl">
                    <a:srgbClr val="000000"/>
                  </a:outerShdw>
                </a:effectLst>
                <a:latin typeface="Arial" pitchFamily="34" charset="0"/>
              </a:rPr>
              <a:t/>
            </a:r>
            <a:br>
              <a:rPr lang="en-US" b="1" i="1" dirty="0" smtClean="0">
                <a:solidFill>
                  <a:schemeClr val="bg1"/>
                </a:solidFill>
                <a:effectLst>
                  <a:outerShdw blurRad="38100" dist="38100" dir="2700000" algn="tl">
                    <a:srgbClr val="000000"/>
                  </a:outerShdw>
                </a:effectLst>
                <a:latin typeface="Arial" pitchFamily="34" charset="0"/>
              </a:rPr>
            </a:br>
            <a:r>
              <a:rPr lang="en-US" sz="4800" b="1" i="1" dirty="0" smtClean="0">
                <a:solidFill>
                  <a:schemeClr val="bg1"/>
                </a:solidFill>
                <a:effectLst>
                  <a:outerShdw blurRad="38100" dist="38100" dir="2700000" algn="tl">
                    <a:srgbClr val="000000"/>
                  </a:outerShdw>
                </a:effectLst>
                <a:latin typeface="Arial" pitchFamily="34" charset="0"/>
              </a:rPr>
              <a:t/>
            </a:r>
            <a:br>
              <a:rPr lang="en-US" sz="4800" b="1" i="1" dirty="0" smtClean="0">
                <a:solidFill>
                  <a:schemeClr val="bg1"/>
                </a:solidFill>
                <a:effectLst>
                  <a:outerShdw blurRad="38100" dist="38100" dir="2700000" algn="tl">
                    <a:srgbClr val="000000"/>
                  </a:outerShdw>
                </a:effectLst>
                <a:latin typeface="Arial" pitchFamily="34" charset="0"/>
              </a:rPr>
            </a:br>
            <a:r>
              <a:rPr lang="en-US" sz="4800" b="1" i="1" dirty="0" smtClean="0">
                <a:solidFill>
                  <a:schemeClr val="bg1"/>
                </a:solidFill>
                <a:effectLst>
                  <a:outerShdw blurRad="38100" dist="38100" dir="2700000" algn="tl">
                    <a:srgbClr val="000000"/>
                  </a:outerShdw>
                </a:effectLst>
                <a:latin typeface="Arial" pitchFamily="34" charset="0"/>
              </a:rPr>
              <a:t/>
            </a:r>
            <a:br>
              <a:rPr lang="en-US" sz="4800" b="1" i="1" dirty="0" smtClean="0">
                <a:solidFill>
                  <a:schemeClr val="bg1"/>
                </a:solidFill>
                <a:effectLst>
                  <a:outerShdw blurRad="38100" dist="38100" dir="2700000" algn="tl">
                    <a:srgbClr val="000000"/>
                  </a:outerShdw>
                </a:effectLst>
                <a:latin typeface="Arial" pitchFamily="34" charset="0"/>
              </a:rPr>
            </a:br>
            <a:r>
              <a:rPr lang="en-US" sz="4800" b="1" i="1" dirty="0" smtClean="0">
                <a:solidFill>
                  <a:schemeClr val="bg1"/>
                </a:solidFill>
                <a:effectLst>
                  <a:outerShdw blurRad="38100" dist="38100" dir="2700000" algn="tl">
                    <a:srgbClr val="000000"/>
                  </a:outerShdw>
                </a:effectLst>
                <a:latin typeface="Arial" pitchFamily="34" charset="0"/>
              </a:rPr>
              <a:t> </a:t>
            </a:r>
            <a:endParaRPr lang="en-US" sz="3200" b="1" i="1" dirty="0" smtClean="0">
              <a:solidFill>
                <a:srgbClr val="FFFF00"/>
              </a:solidFill>
              <a:effectLst>
                <a:outerShdw blurRad="38100" dist="38100" dir="2700000" algn="tl">
                  <a:srgbClr val="000000"/>
                </a:outerShdw>
              </a:effectLst>
              <a:latin typeface="Arial" pitchFamily="34" charset="0"/>
            </a:endParaRPr>
          </a:p>
        </p:txBody>
      </p:sp>
    </p:spTree>
    <p:extLst>
      <p:ext uri="{BB962C8B-B14F-4D97-AF65-F5344CB8AC3E}">
        <p14:creationId xmlns:p14="http://schemas.microsoft.com/office/powerpoint/2010/main" val="15441146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hart 5">
            <a:extLst>
              <a:ext uri="{FF2B5EF4-FFF2-40B4-BE49-F238E27FC236}">
                <a16:creationId xmlns="" xmlns:a16="http://schemas.microsoft.com/office/drawing/2014/main" id="{7EA0BE90-0630-493B-BBF6-D70EDD277BE2}"/>
              </a:ext>
            </a:extLst>
          </p:cNvPr>
          <p:cNvPicPr>
            <a:picLocks noGrp="1" noChangeArrowheads="1"/>
          </p:cNvPicPr>
          <p:nvPr/>
        </p:nvPicPr>
        <p:blipFill>
          <a:blip r:embed="rId3">
            <a:clrChange>
              <a:clrFrom>
                <a:srgbClr val="66CCFF"/>
              </a:clrFrom>
              <a:clrTo>
                <a:srgbClr val="66CCFF">
                  <a:alpha val="0"/>
                </a:srgbClr>
              </a:clrTo>
            </a:clrChange>
            <a:extLst>
              <a:ext uri="{28A0092B-C50C-407E-A947-70E740481C1C}">
                <a14:useLocalDpi xmlns:a14="http://schemas.microsoft.com/office/drawing/2010/main" val="0"/>
              </a:ext>
            </a:extLst>
          </a:blip>
          <a:srcRect l="8211" t="38646" b="11780"/>
          <a:stretch>
            <a:fillRect/>
          </a:stretch>
        </p:blipFill>
        <p:spPr bwMode="auto">
          <a:xfrm>
            <a:off x="1887538" y="2624138"/>
            <a:ext cx="6726237"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itle 2">
            <a:extLst>
              <a:ext uri="{FF2B5EF4-FFF2-40B4-BE49-F238E27FC236}">
                <a16:creationId xmlns="" xmlns:a16="http://schemas.microsoft.com/office/drawing/2014/main" id="{432B7A55-89FC-46F8-A0AD-F19C605E886A}"/>
              </a:ext>
            </a:extLst>
          </p:cNvPr>
          <p:cNvSpPr>
            <a:spLocks noGrp="1"/>
          </p:cNvSpPr>
          <p:nvPr>
            <p:ph type="title" idx="4294967295"/>
          </p:nvPr>
        </p:nvSpPr>
        <p:spPr>
          <a:xfrm>
            <a:off x="990600" y="152400"/>
            <a:ext cx="9144000" cy="1143000"/>
          </a:xfrm>
        </p:spPr>
        <p:txBody>
          <a:bodyPr anchor="t"/>
          <a:lstStyle/>
          <a:p>
            <a:pPr eaLnBrk="1" hangingPunct="1"/>
            <a:r>
              <a:rPr lang="en-US" altLang="en-US" sz="3600" dirty="0">
                <a:latin typeface="Comic Sans MS" panose="030F0702030302020204" pitchFamily="66" charset="0"/>
                <a:cs typeface="Comic Sans MS" panose="030F0702030302020204" pitchFamily="66" charset="0"/>
              </a:rPr>
              <a:t>	   </a:t>
            </a:r>
            <a:r>
              <a:rPr lang="en-US" altLang="en-US" sz="3600" b="0" dirty="0" smtClean="0">
                <a:latin typeface="+mn-lt"/>
                <a:cs typeface="Comic Sans MS" panose="030F0702030302020204" pitchFamily="66" charset="0"/>
              </a:rPr>
              <a:t>TAVR for </a:t>
            </a:r>
            <a:r>
              <a:rPr lang="en-US" altLang="en-US" sz="3600" b="0" dirty="0">
                <a:latin typeface="+mn-lt"/>
                <a:cs typeface="Comic Sans MS" panose="030F0702030302020204" pitchFamily="66" charset="0"/>
              </a:rPr>
              <a:t>AS :</a:t>
            </a:r>
            <a:br>
              <a:rPr lang="en-US" altLang="en-US" sz="3600" b="0" dirty="0">
                <a:latin typeface="+mn-lt"/>
                <a:cs typeface="Comic Sans MS" panose="030F0702030302020204" pitchFamily="66" charset="0"/>
              </a:rPr>
            </a:br>
            <a:r>
              <a:rPr lang="en-US" altLang="en-US" sz="3600" b="0" dirty="0">
                <a:latin typeface="+mn-lt"/>
                <a:cs typeface="Comic Sans MS" panose="030F0702030302020204" pitchFamily="66" charset="0"/>
              </a:rPr>
              <a:t>    </a:t>
            </a:r>
            <a:r>
              <a:rPr lang="en-US" altLang="en-US" sz="3600" b="0" i="1" dirty="0" smtClean="0">
                <a:latin typeface="+mn-lt"/>
                <a:cs typeface="Comic Sans MS" panose="030F0702030302020204" pitchFamily="66" charset="0"/>
              </a:rPr>
              <a:t>They politely die on schedule!</a:t>
            </a:r>
            <a:endParaRPr lang="en-US" altLang="en-US" sz="3600" b="0" i="1" dirty="0">
              <a:latin typeface="+mn-lt"/>
              <a:cs typeface="Comic Sans MS" panose="030F0702030302020204" pitchFamily="66" charset="0"/>
            </a:endParaRPr>
          </a:p>
        </p:txBody>
      </p:sp>
      <p:graphicFrame>
        <p:nvGraphicFramePr>
          <p:cNvPr id="7" name="Group 4">
            <a:extLst>
              <a:ext uri="{FF2B5EF4-FFF2-40B4-BE49-F238E27FC236}">
                <a16:creationId xmlns="" xmlns:a16="http://schemas.microsoft.com/office/drawing/2014/main" id="{DD237743-D1AA-4F72-84C6-C3A17B42DF97}"/>
              </a:ext>
            </a:extLst>
          </p:cNvPr>
          <p:cNvGraphicFramePr>
            <a:graphicFrameLocks noGrp="1"/>
          </p:cNvGraphicFramePr>
          <p:nvPr/>
        </p:nvGraphicFramePr>
        <p:xfrm>
          <a:off x="358775" y="5924550"/>
          <a:ext cx="8426450" cy="963613"/>
        </p:xfrm>
        <a:graphic>
          <a:graphicData uri="http://schemas.openxmlformats.org/drawingml/2006/table">
            <a:tbl>
              <a:tblPr/>
              <a:tblGrid>
                <a:gridCol w="1338263">
                  <a:extLst>
                    <a:ext uri="{9D8B030D-6E8A-4147-A177-3AD203B41FA5}">
                      <a16:colId xmlns="" xmlns:a16="http://schemas.microsoft.com/office/drawing/2014/main" val="20000"/>
                    </a:ext>
                  </a:extLst>
                </a:gridCol>
                <a:gridCol w="1636712">
                  <a:extLst>
                    <a:ext uri="{9D8B030D-6E8A-4147-A177-3AD203B41FA5}">
                      <a16:colId xmlns="" xmlns:a16="http://schemas.microsoft.com/office/drawing/2014/main" val="20001"/>
                    </a:ext>
                  </a:extLst>
                </a:gridCol>
                <a:gridCol w="1609725">
                  <a:extLst>
                    <a:ext uri="{9D8B030D-6E8A-4147-A177-3AD203B41FA5}">
                      <a16:colId xmlns="" xmlns:a16="http://schemas.microsoft.com/office/drawing/2014/main" val="20002"/>
                    </a:ext>
                  </a:extLst>
                </a:gridCol>
                <a:gridCol w="1666875">
                  <a:extLst>
                    <a:ext uri="{9D8B030D-6E8A-4147-A177-3AD203B41FA5}">
                      <a16:colId xmlns="" xmlns:a16="http://schemas.microsoft.com/office/drawing/2014/main" val="20003"/>
                    </a:ext>
                  </a:extLst>
                </a:gridCol>
                <a:gridCol w="1543050">
                  <a:extLst>
                    <a:ext uri="{9D8B030D-6E8A-4147-A177-3AD203B41FA5}">
                      <a16:colId xmlns="" xmlns:a16="http://schemas.microsoft.com/office/drawing/2014/main" val="20004"/>
                    </a:ext>
                  </a:extLst>
                </a:gridCol>
                <a:gridCol w="631825">
                  <a:extLst>
                    <a:ext uri="{9D8B030D-6E8A-4147-A177-3AD203B41FA5}">
                      <a16:colId xmlns="" xmlns:a16="http://schemas.microsoft.com/office/drawing/2014/main" val="20005"/>
                    </a:ext>
                  </a:extLst>
                </a:gridCol>
              </a:tblGrid>
              <a:tr h="152400">
                <a:tc gridSpan="2">
                  <a:txBody>
                    <a:body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0" lang="en-US" sz="1500" b="1" i="0" u="none" strike="noStrike" cap="none" normalizeH="0" baseline="0">
                          <a:ln>
                            <a:noFill/>
                          </a:ln>
                          <a:solidFill>
                            <a:schemeClr val="tx1"/>
                          </a:solidFill>
                          <a:effectLst>
                            <a:outerShdw blurRad="38100" dist="38100" dir="2700000" algn="tl">
                              <a:srgbClr val="000000"/>
                            </a:outerShdw>
                          </a:effectLst>
                          <a:latin typeface="Arial" pitchFamily="34" charset="0"/>
                          <a:cs typeface="Times New Roman" pitchFamily="18" charset="0"/>
                        </a:rPr>
                        <a:t>    </a:t>
                      </a:r>
                      <a:r>
                        <a:rPr kumimoji="0" lang="en-US" sz="1300" b="1" i="0" u="none" strike="noStrike" cap="none" normalizeH="0" baseline="0">
                          <a:ln>
                            <a:noFill/>
                          </a:ln>
                          <a:solidFill>
                            <a:schemeClr val="tx1"/>
                          </a:solidFill>
                          <a:effectLst>
                            <a:outerShdw blurRad="38100" dist="38100" dir="2700000" algn="tl">
                              <a:srgbClr val="000000"/>
                            </a:outerShdw>
                          </a:effectLst>
                          <a:latin typeface="Arial" pitchFamily="34" charset="0"/>
                          <a:cs typeface="Times New Roman" pitchFamily="18" charset="0"/>
                        </a:rPr>
                        <a:t>Numbers at Risk</a:t>
                      </a:r>
                    </a:p>
                  </a:txBody>
                  <a:tcPr horzOverflow="overflow">
                    <a:lnL w="12700" cap="flat" cmpd="sng" algn="ctr">
                      <a:solidFill>
                        <a:srgbClr val="F2F2F2"/>
                      </a:solidFill>
                      <a:prstDash val="solid"/>
                      <a:round/>
                      <a:headEnd type="none" w="med" len="med"/>
                      <a:tailEnd type="none" w="med" len="med"/>
                    </a:lnL>
                    <a:lnR>
                      <a:noFill/>
                    </a:lnR>
                    <a:lnT w="12700" cap="flat" cmpd="sng" algn="ctr">
                      <a:solidFill>
                        <a:srgbClr val="F2F2F2"/>
                      </a:solidFill>
                      <a:prstDash val="solid"/>
                      <a:round/>
                      <a:headEnd type="none" w="med" len="med"/>
                      <a:tailEnd type="none" w="med" len="med"/>
                    </a:lnT>
                    <a:lnB>
                      <a:noFill/>
                    </a:lnB>
                    <a:lnTlToBr>
                      <a:noFill/>
                    </a:lnTlToBr>
                    <a:lnBlToTr>
                      <a:noFill/>
                    </a:lnBlToTr>
                    <a:solidFill>
                      <a:srgbClr val="14202E">
                        <a:alpha val="50195"/>
                      </a:srgb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30000"/>
                        </a:spcBef>
                        <a:spcAft>
                          <a:spcPct val="0"/>
                        </a:spcAft>
                        <a:buClrTx/>
                        <a:buSzPct val="110000"/>
                        <a:buFontTx/>
                        <a:buNone/>
                        <a:tabLst/>
                      </a:pPr>
                      <a:endParaRPr kumimoji="0" lang="en-US" sz="1300" b="1"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a:noFill/>
                    </a:lnL>
                    <a:lnR>
                      <a:noFill/>
                    </a:lnR>
                    <a:lnT w="12700" cap="flat" cmpd="sng" algn="ctr">
                      <a:solidFill>
                        <a:srgbClr val="F2F2F2"/>
                      </a:solidFill>
                      <a:prstDash val="solid"/>
                      <a:round/>
                      <a:headEnd type="none" w="med" len="med"/>
                      <a:tailEnd type="none" w="med" len="med"/>
                    </a:lnT>
                    <a:lnB>
                      <a:noFill/>
                    </a:lnB>
                    <a:lnTlToBr>
                      <a:noFill/>
                    </a:lnTlToBr>
                    <a:lnBlToTr>
                      <a:noFill/>
                    </a:lnBlToTr>
                    <a:solidFill>
                      <a:srgbClr val="14202E">
                        <a:alpha val="50195"/>
                      </a:srgbClr>
                    </a:solidFill>
                  </a:tcPr>
                </a:tc>
                <a:tc>
                  <a:txBody>
                    <a:bodyPr/>
                    <a:lstStyle/>
                    <a:p>
                      <a:pPr marL="0" marR="0" lvl="0" indent="0" algn="ctr" defTabSz="914400" rtl="0" eaLnBrk="1" fontAlgn="base" latinLnBrk="0" hangingPunct="1">
                        <a:lnSpc>
                          <a:spcPct val="100000"/>
                        </a:lnSpc>
                        <a:spcBef>
                          <a:spcPct val="30000"/>
                        </a:spcBef>
                        <a:spcAft>
                          <a:spcPct val="0"/>
                        </a:spcAft>
                        <a:buClrTx/>
                        <a:buSzPct val="110000"/>
                        <a:buFontTx/>
                        <a:buNone/>
                        <a:tabLst/>
                      </a:pPr>
                      <a:endParaRPr kumimoji="0" lang="en-US" sz="1300" b="1"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a:noFill/>
                    </a:lnL>
                    <a:lnR>
                      <a:noFill/>
                    </a:lnR>
                    <a:lnT w="12700" cap="flat" cmpd="sng" algn="ctr">
                      <a:solidFill>
                        <a:srgbClr val="F2F2F2"/>
                      </a:solidFill>
                      <a:prstDash val="solid"/>
                      <a:round/>
                      <a:headEnd type="none" w="med" len="med"/>
                      <a:tailEnd type="none" w="med" len="med"/>
                    </a:lnT>
                    <a:lnB>
                      <a:noFill/>
                    </a:lnB>
                    <a:lnTlToBr>
                      <a:noFill/>
                    </a:lnTlToBr>
                    <a:lnBlToTr>
                      <a:noFill/>
                    </a:lnBlToTr>
                    <a:solidFill>
                      <a:srgbClr val="14202E">
                        <a:alpha val="50195"/>
                      </a:srgbClr>
                    </a:solidFill>
                  </a:tcPr>
                </a:tc>
                <a:tc>
                  <a:txBody>
                    <a:bodyPr/>
                    <a:lstStyle/>
                    <a:p>
                      <a:pPr marL="0" marR="0" lvl="0" indent="0" algn="ctr" defTabSz="914400" rtl="0" eaLnBrk="1" fontAlgn="base" latinLnBrk="0" hangingPunct="1">
                        <a:lnSpc>
                          <a:spcPct val="100000"/>
                        </a:lnSpc>
                        <a:spcBef>
                          <a:spcPct val="30000"/>
                        </a:spcBef>
                        <a:spcAft>
                          <a:spcPct val="0"/>
                        </a:spcAft>
                        <a:buClrTx/>
                        <a:buSzPct val="110000"/>
                        <a:buFontTx/>
                        <a:buNone/>
                        <a:tabLst/>
                      </a:pPr>
                      <a:endParaRPr kumimoji="0" lang="en-US" sz="1300" b="1"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a:noFill/>
                    </a:lnL>
                    <a:lnR>
                      <a:noFill/>
                    </a:lnR>
                    <a:lnT w="12700" cap="flat" cmpd="sng" algn="ctr">
                      <a:solidFill>
                        <a:srgbClr val="F2F2F2"/>
                      </a:solidFill>
                      <a:prstDash val="solid"/>
                      <a:round/>
                      <a:headEnd type="none" w="med" len="med"/>
                      <a:tailEnd type="none" w="med" len="med"/>
                    </a:lnT>
                    <a:lnB>
                      <a:noFill/>
                    </a:lnB>
                    <a:lnTlToBr>
                      <a:noFill/>
                    </a:lnTlToBr>
                    <a:lnBlToTr>
                      <a:noFill/>
                    </a:lnBlToTr>
                    <a:solidFill>
                      <a:srgbClr val="14202E">
                        <a:alpha val="50195"/>
                      </a:srgbClr>
                    </a:solidFill>
                  </a:tcPr>
                </a:tc>
                <a:tc>
                  <a:txBody>
                    <a:bodyPr/>
                    <a:lstStyle/>
                    <a:p>
                      <a:pPr marL="0" marR="0" lvl="0" indent="0" algn="ctr" defTabSz="914400" rtl="0" eaLnBrk="1" fontAlgn="base" latinLnBrk="0" hangingPunct="1">
                        <a:lnSpc>
                          <a:spcPct val="100000"/>
                        </a:lnSpc>
                        <a:spcBef>
                          <a:spcPct val="30000"/>
                        </a:spcBef>
                        <a:spcAft>
                          <a:spcPct val="0"/>
                        </a:spcAft>
                        <a:buClrTx/>
                        <a:buSzPct val="110000"/>
                        <a:buFontTx/>
                        <a:buNone/>
                        <a:tabLst/>
                      </a:pPr>
                      <a:endParaRPr kumimoji="0" lang="en-US" sz="1300" b="1"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a:noFill/>
                    </a:lnL>
                    <a:lnR w="12700" cap="flat" cmpd="sng" algn="ctr">
                      <a:solidFill>
                        <a:srgbClr val="F2F2F2"/>
                      </a:solidFill>
                      <a:prstDash val="solid"/>
                      <a:round/>
                      <a:headEnd type="none" w="med" len="med"/>
                      <a:tailEnd type="none" w="med" len="med"/>
                    </a:lnR>
                    <a:lnT w="12700" cap="flat" cmpd="sng" algn="ctr">
                      <a:solidFill>
                        <a:srgbClr val="F2F2F2"/>
                      </a:solidFill>
                      <a:prstDash val="solid"/>
                      <a:round/>
                      <a:headEnd type="none" w="med" len="med"/>
                      <a:tailEnd type="none" w="med" len="med"/>
                    </a:lnT>
                    <a:lnB>
                      <a:noFill/>
                    </a:lnB>
                    <a:lnTlToBr>
                      <a:noFill/>
                    </a:lnTlToBr>
                    <a:lnBlToTr>
                      <a:noFill/>
                    </a:lnBlToTr>
                    <a:solidFill>
                      <a:srgbClr val="14202E">
                        <a:alpha val="50195"/>
                      </a:srgbClr>
                    </a:solidFill>
                  </a:tcPr>
                </a:tc>
                <a:extLst>
                  <a:ext uri="{0D108BD9-81ED-4DB2-BD59-A6C34878D82A}">
                    <a16:rowId xmlns="" xmlns:a16="http://schemas.microsoft.com/office/drawing/2014/main" val="10000"/>
                  </a:ext>
                </a:extLst>
              </a:tr>
              <a:tr h="201613">
                <a:tc>
                  <a:txBody>
                    <a:body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0" lang="en-US" sz="1300" b="1" i="0" u="none" strike="noStrike" cap="none" normalizeH="0" baseline="0">
                          <a:ln>
                            <a:noFill/>
                          </a:ln>
                          <a:solidFill>
                            <a:srgbClr val="BFBFBF"/>
                          </a:solidFill>
                          <a:effectLst>
                            <a:outerShdw blurRad="38100" dist="38100" dir="2700000" algn="tl">
                              <a:srgbClr val="000000"/>
                            </a:outerShdw>
                          </a:effectLst>
                          <a:latin typeface="Arial" pitchFamily="34" charset="0"/>
                          <a:cs typeface="Times New Roman" pitchFamily="18" charset="0"/>
                        </a:rPr>
                        <a:t>    TAVI</a:t>
                      </a:r>
                    </a:p>
                  </a:txBody>
                  <a:tcPr marT="0" marB="0" horzOverflow="overflow">
                    <a:lnL w="12700" cap="flat" cmpd="sng" algn="ctr">
                      <a:solidFill>
                        <a:srgbClr val="F2F2F2"/>
                      </a:solidFill>
                      <a:prstDash val="solid"/>
                      <a:round/>
                      <a:headEnd type="none" w="med" len="med"/>
                      <a:tailEnd type="none" w="med" len="med"/>
                    </a:lnL>
                    <a:lnR>
                      <a:noFill/>
                    </a:lnR>
                    <a:lnT>
                      <a:noFill/>
                    </a:lnT>
                    <a:lnB>
                      <a:noFill/>
                    </a:lnB>
                    <a:lnTlToBr>
                      <a:noFill/>
                    </a:lnTlToBr>
                    <a:lnBlToTr>
                      <a:noFill/>
                    </a:lnBlToTr>
                    <a:solidFill>
                      <a:srgbClr val="14202E">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0" lang="en-US" sz="1300" b="1" i="0" u="none" strike="noStrike" cap="none" normalizeH="0" baseline="0">
                          <a:ln>
                            <a:noFill/>
                          </a:ln>
                          <a:solidFill>
                            <a:srgbClr val="BFBFBF"/>
                          </a:solidFill>
                          <a:effectLst>
                            <a:outerShdw blurRad="38100" dist="38100" dir="2700000" algn="tl">
                              <a:srgbClr val="000000"/>
                            </a:outerShdw>
                          </a:effectLst>
                          <a:latin typeface="Arial" pitchFamily="34" charset="0"/>
                          <a:cs typeface="Times New Roman" pitchFamily="18" charset="0"/>
                        </a:rPr>
                        <a:t>179</a:t>
                      </a:r>
                    </a:p>
                  </a:txBody>
                  <a:tcPr marT="0" marB="0" anchor="ctr" horzOverflow="overflow">
                    <a:lnL>
                      <a:noFill/>
                    </a:lnL>
                    <a:lnR>
                      <a:noFill/>
                    </a:lnR>
                    <a:lnT>
                      <a:noFill/>
                    </a:lnT>
                    <a:lnB>
                      <a:noFill/>
                    </a:lnB>
                    <a:lnTlToBr>
                      <a:noFill/>
                    </a:lnTlToBr>
                    <a:lnBlToTr>
                      <a:noFill/>
                    </a:lnBlToTr>
                    <a:solidFill>
                      <a:srgbClr val="14202E">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0" lang="en-US" sz="1300" b="1" i="0" u="none" strike="noStrike" cap="none" normalizeH="0" baseline="0">
                          <a:ln>
                            <a:noFill/>
                          </a:ln>
                          <a:solidFill>
                            <a:srgbClr val="BFBFBF"/>
                          </a:solidFill>
                          <a:effectLst>
                            <a:outerShdw blurRad="38100" dist="38100" dir="2700000" algn="tl">
                              <a:srgbClr val="000000"/>
                            </a:outerShdw>
                          </a:effectLst>
                          <a:latin typeface="Arial" pitchFamily="34" charset="0"/>
                          <a:cs typeface="Times New Roman" pitchFamily="18" charset="0"/>
                        </a:rPr>
                        <a:t>138</a:t>
                      </a:r>
                    </a:p>
                  </a:txBody>
                  <a:tcPr marT="0" marB="0" anchor="ctr" horzOverflow="overflow">
                    <a:lnL>
                      <a:noFill/>
                    </a:lnL>
                    <a:lnR>
                      <a:noFill/>
                    </a:lnR>
                    <a:lnT>
                      <a:noFill/>
                    </a:lnT>
                    <a:lnB>
                      <a:noFill/>
                    </a:lnB>
                    <a:lnTlToBr>
                      <a:noFill/>
                    </a:lnTlToBr>
                    <a:lnBlToTr>
                      <a:noFill/>
                    </a:lnBlToTr>
                    <a:solidFill>
                      <a:srgbClr val="14202E">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0" lang="en-US" sz="1300" b="1" i="0" u="none" strike="noStrike" cap="none" normalizeH="0" baseline="0">
                          <a:ln>
                            <a:noFill/>
                          </a:ln>
                          <a:solidFill>
                            <a:srgbClr val="BFBFBF"/>
                          </a:solidFill>
                          <a:effectLst>
                            <a:outerShdw blurRad="38100" dist="38100" dir="2700000" algn="tl">
                              <a:srgbClr val="000000"/>
                            </a:outerShdw>
                          </a:effectLst>
                          <a:latin typeface="Arial" pitchFamily="34" charset="0"/>
                          <a:cs typeface="Times New Roman" pitchFamily="18" charset="0"/>
                        </a:rPr>
                        <a:t>122</a:t>
                      </a:r>
                    </a:p>
                  </a:txBody>
                  <a:tcPr marT="0" marB="0" anchor="ctr" horzOverflow="overflow">
                    <a:lnL>
                      <a:noFill/>
                    </a:lnL>
                    <a:lnR>
                      <a:noFill/>
                    </a:lnR>
                    <a:lnT>
                      <a:noFill/>
                    </a:lnT>
                    <a:lnB>
                      <a:noFill/>
                    </a:lnB>
                    <a:lnTlToBr>
                      <a:noFill/>
                    </a:lnTlToBr>
                    <a:lnBlToTr>
                      <a:noFill/>
                    </a:lnBlToTr>
                    <a:solidFill>
                      <a:srgbClr val="14202E">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0" lang="en-US" sz="1300" b="1" i="0" u="none" strike="noStrike" cap="none" normalizeH="0" baseline="0">
                          <a:ln>
                            <a:noFill/>
                          </a:ln>
                          <a:solidFill>
                            <a:srgbClr val="BFBFBF"/>
                          </a:solidFill>
                          <a:effectLst>
                            <a:outerShdw blurRad="38100" dist="38100" dir="2700000" algn="tl">
                              <a:srgbClr val="000000"/>
                            </a:outerShdw>
                          </a:effectLst>
                          <a:latin typeface="Arial" pitchFamily="34" charset="0"/>
                          <a:cs typeface="Times New Roman" pitchFamily="18" charset="0"/>
                        </a:rPr>
                        <a:t>67</a:t>
                      </a:r>
                    </a:p>
                  </a:txBody>
                  <a:tcPr marT="0" marB="0" anchor="ctr" horzOverflow="overflow">
                    <a:lnL>
                      <a:noFill/>
                    </a:lnL>
                    <a:lnR>
                      <a:noFill/>
                    </a:lnR>
                    <a:lnT>
                      <a:noFill/>
                    </a:lnT>
                    <a:lnB>
                      <a:noFill/>
                    </a:lnB>
                    <a:lnTlToBr>
                      <a:noFill/>
                    </a:lnTlToBr>
                    <a:lnBlToTr>
                      <a:noFill/>
                    </a:lnBlToTr>
                    <a:solidFill>
                      <a:srgbClr val="14202E">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0" lang="en-US" sz="1300" b="1" i="0" u="none" strike="noStrike" cap="none" normalizeH="0" baseline="0">
                          <a:ln>
                            <a:noFill/>
                          </a:ln>
                          <a:solidFill>
                            <a:srgbClr val="BFBFBF"/>
                          </a:solidFill>
                          <a:effectLst>
                            <a:outerShdw blurRad="38100" dist="38100" dir="2700000" algn="tl">
                              <a:srgbClr val="000000"/>
                            </a:outerShdw>
                          </a:effectLst>
                          <a:latin typeface="Arial" pitchFamily="34" charset="0"/>
                          <a:cs typeface="Times New Roman" pitchFamily="18" charset="0"/>
                        </a:rPr>
                        <a:t>26</a:t>
                      </a:r>
                    </a:p>
                  </a:txBody>
                  <a:tcPr marT="0" marB="0" anchor="ctr" horzOverflow="overflow">
                    <a:lnL>
                      <a:noFill/>
                    </a:lnL>
                    <a:lnR w="12700" cap="flat" cmpd="sng" algn="ctr">
                      <a:solidFill>
                        <a:srgbClr val="F2F2F2"/>
                      </a:solidFill>
                      <a:prstDash val="solid"/>
                      <a:round/>
                      <a:headEnd type="none" w="med" len="med"/>
                      <a:tailEnd type="none" w="med" len="med"/>
                    </a:lnR>
                    <a:lnT>
                      <a:noFill/>
                    </a:lnT>
                    <a:lnB>
                      <a:noFill/>
                    </a:lnB>
                    <a:lnTlToBr>
                      <a:noFill/>
                    </a:lnTlToBr>
                    <a:lnBlToTr>
                      <a:noFill/>
                    </a:lnBlToTr>
                    <a:solidFill>
                      <a:srgbClr val="14202E">
                        <a:alpha val="50195"/>
                      </a:srgbClr>
                    </a:solidFill>
                  </a:tcPr>
                </a:tc>
                <a:extLst>
                  <a:ext uri="{0D108BD9-81ED-4DB2-BD59-A6C34878D82A}">
                    <a16:rowId xmlns="" xmlns:a16="http://schemas.microsoft.com/office/drawing/2014/main" val="10001"/>
                  </a:ext>
                </a:extLst>
              </a:tr>
              <a:tr h="201613">
                <a:tc>
                  <a:txBody>
                    <a:body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0" lang="en-US" sz="1300" b="1" i="0" u="none" strike="noStrike" cap="none" normalizeH="0" baseline="0">
                          <a:ln>
                            <a:noFill/>
                          </a:ln>
                          <a:solidFill>
                            <a:srgbClr val="FFFF00"/>
                          </a:solidFill>
                          <a:effectLst>
                            <a:outerShdw blurRad="38100" dist="38100" dir="2700000" algn="tl">
                              <a:srgbClr val="000000"/>
                            </a:outerShdw>
                          </a:effectLst>
                          <a:latin typeface="Arial" pitchFamily="34" charset="0"/>
                          <a:cs typeface="Times New Roman" pitchFamily="18" charset="0"/>
                        </a:rPr>
                        <a:t>    Standard Rx</a:t>
                      </a:r>
                    </a:p>
                  </a:txBody>
                  <a:tcPr marT="0" horzOverflow="overflow">
                    <a:lnL w="12700" cap="flat" cmpd="sng" algn="ctr">
                      <a:solidFill>
                        <a:srgbClr val="F2F2F2"/>
                      </a:solidFill>
                      <a:prstDash val="solid"/>
                      <a:round/>
                      <a:headEnd type="none" w="med" len="med"/>
                      <a:tailEnd type="none" w="med" len="med"/>
                    </a:lnL>
                    <a:lnR>
                      <a:noFill/>
                    </a:lnR>
                    <a:lnT>
                      <a:noFill/>
                    </a:lnT>
                    <a:lnB w="12700" cap="flat" cmpd="sng" algn="ctr">
                      <a:solidFill>
                        <a:srgbClr val="F2F2F2"/>
                      </a:solidFill>
                      <a:prstDash val="solid"/>
                      <a:round/>
                      <a:headEnd type="none" w="med" len="med"/>
                      <a:tailEnd type="none" w="med" len="med"/>
                    </a:lnB>
                    <a:lnTlToBr>
                      <a:noFill/>
                    </a:lnTlToBr>
                    <a:lnBlToTr>
                      <a:noFill/>
                    </a:lnBlToTr>
                    <a:solidFill>
                      <a:srgbClr val="14202E">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0" lang="en-US" sz="1300" b="1" i="0" u="none" strike="noStrike" cap="none" normalizeH="0" baseline="0">
                          <a:ln>
                            <a:noFill/>
                          </a:ln>
                          <a:solidFill>
                            <a:srgbClr val="FFFF00"/>
                          </a:solidFill>
                          <a:effectLst>
                            <a:outerShdw blurRad="38100" dist="38100" dir="2700000" algn="tl">
                              <a:srgbClr val="000000"/>
                            </a:outerShdw>
                          </a:effectLst>
                          <a:latin typeface="Arial" pitchFamily="34" charset="0"/>
                          <a:cs typeface="Times New Roman" pitchFamily="18" charset="0"/>
                        </a:rPr>
                        <a:t>179</a:t>
                      </a:r>
                    </a:p>
                  </a:txBody>
                  <a:tcPr marT="0" anchor="ctr" horzOverflow="overflow">
                    <a:lnL>
                      <a:noFill/>
                    </a:lnL>
                    <a:lnR>
                      <a:noFill/>
                    </a:lnR>
                    <a:lnT>
                      <a:noFill/>
                    </a:lnT>
                    <a:lnB w="12700" cap="flat" cmpd="sng" algn="ctr">
                      <a:solidFill>
                        <a:srgbClr val="F2F2F2"/>
                      </a:solidFill>
                      <a:prstDash val="solid"/>
                      <a:round/>
                      <a:headEnd type="none" w="med" len="med"/>
                      <a:tailEnd type="none" w="med" len="med"/>
                    </a:lnB>
                    <a:lnTlToBr>
                      <a:noFill/>
                    </a:lnTlToBr>
                    <a:lnBlToTr>
                      <a:noFill/>
                    </a:lnBlToTr>
                    <a:solidFill>
                      <a:srgbClr val="14202E">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0" lang="en-US" sz="1300" b="1" i="0" u="none" strike="noStrike" cap="none" normalizeH="0" baseline="0">
                          <a:ln>
                            <a:noFill/>
                          </a:ln>
                          <a:solidFill>
                            <a:srgbClr val="FFFF00"/>
                          </a:solidFill>
                          <a:effectLst>
                            <a:outerShdw blurRad="38100" dist="38100" dir="2700000" algn="tl">
                              <a:srgbClr val="000000"/>
                            </a:outerShdw>
                          </a:effectLst>
                          <a:latin typeface="Arial" pitchFamily="34" charset="0"/>
                          <a:cs typeface="Times New Roman" pitchFamily="18" charset="0"/>
                        </a:rPr>
                        <a:t>121</a:t>
                      </a:r>
                    </a:p>
                  </a:txBody>
                  <a:tcPr marT="0" anchor="ctr" horzOverflow="overflow">
                    <a:lnL>
                      <a:noFill/>
                    </a:lnL>
                    <a:lnR>
                      <a:noFill/>
                    </a:lnR>
                    <a:lnT>
                      <a:noFill/>
                    </a:lnT>
                    <a:lnB w="12700" cap="flat" cmpd="sng" algn="ctr">
                      <a:solidFill>
                        <a:srgbClr val="F2F2F2"/>
                      </a:solidFill>
                      <a:prstDash val="solid"/>
                      <a:round/>
                      <a:headEnd type="none" w="med" len="med"/>
                      <a:tailEnd type="none" w="med" len="med"/>
                    </a:lnB>
                    <a:lnTlToBr>
                      <a:noFill/>
                    </a:lnTlToBr>
                    <a:lnBlToTr>
                      <a:noFill/>
                    </a:lnBlToTr>
                    <a:solidFill>
                      <a:srgbClr val="14202E">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0" lang="en-US" sz="1300" b="1" i="0" u="none" strike="noStrike" cap="none" normalizeH="0" baseline="0">
                          <a:ln>
                            <a:noFill/>
                          </a:ln>
                          <a:solidFill>
                            <a:srgbClr val="FFFF00"/>
                          </a:solidFill>
                          <a:effectLst>
                            <a:outerShdw blurRad="38100" dist="38100" dir="2700000" algn="tl">
                              <a:srgbClr val="000000"/>
                            </a:outerShdw>
                          </a:effectLst>
                          <a:latin typeface="Arial" pitchFamily="34" charset="0"/>
                          <a:cs typeface="Times New Roman" pitchFamily="18" charset="0"/>
                        </a:rPr>
                        <a:t>  83</a:t>
                      </a:r>
                    </a:p>
                  </a:txBody>
                  <a:tcPr marT="0" anchor="ctr" horzOverflow="overflow">
                    <a:lnL>
                      <a:noFill/>
                    </a:lnL>
                    <a:lnR>
                      <a:noFill/>
                    </a:lnR>
                    <a:lnT>
                      <a:noFill/>
                    </a:lnT>
                    <a:lnB w="12700" cap="flat" cmpd="sng" algn="ctr">
                      <a:solidFill>
                        <a:srgbClr val="F2F2F2"/>
                      </a:solidFill>
                      <a:prstDash val="solid"/>
                      <a:round/>
                      <a:headEnd type="none" w="med" len="med"/>
                      <a:tailEnd type="none" w="med" len="med"/>
                    </a:lnB>
                    <a:lnTlToBr>
                      <a:noFill/>
                    </a:lnTlToBr>
                    <a:lnBlToTr>
                      <a:noFill/>
                    </a:lnBlToTr>
                    <a:solidFill>
                      <a:srgbClr val="14202E">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0" lang="en-US" sz="1300" b="1" i="0" u="none" strike="noStrike" cap="none" normalizeH="0" baseline="0">
                          <a:ln>
                            <a:noFill/>
                          </a:ln>
                          <a:solidFill>
                            <a:srgbClr val="FFFF00"/>
                          </a:solidFill>
                          <a:effectLst>
                            <a:outerShdw blurRad="38100" dist="38100" dir="2700000" algn="tl">
                              <a:srgbClr val="000000"/>
                            </a:outerShdw>
                          </a:effectLst>
                          <a:latin typeface="Arial" pitchFamily="34" charset="0"/>
                          <a:cs typeface="Times New Roman" pitchFamily="18" charset="0"/>
                        </a:rPr>
                        <a:t>41</a:t>
                      </a:r>
                    </a:p>
                  </a:txBody>
                  <a:tcPr marT="0" anchor="ctr" horzOverflow="overflow">
                    <a:lnL>
                      <a:noFill/>
                    </a:lnL>
                    <a:lnR>
                      <a:noFill/>
                    </a:lnR>
                    <a:lnT>
                      <a:noFill/>
                    </a:lnT>
                    <a:lnB w="12700" cap="flat" cmpd="sng" algn="ctr">
                      <a:solidFill>
                        <a:srgbClr val="F2F2F2"/>
                      </a:solidFill>
                      <a:prstDash val="solid"/>
                      <a:round/>
                      <a:headEnd type="none" w="med" len="med"/>
                      <a:tailEnd type="none" w="med" len="med"/>
                    </a:lnB>
                    <a:lnTlToBr>
                      <a:noFill/>
                    </a:lnTlToBr>
                    <a:lnBlToTr>
                      <a:noFill/>
                    </a:lnBlToTr>
                    <a:solidFill>
                      <a:srgbClr val="14202E">
                        <a:alpha val="50195"/>
                      </a:srgbClr>
                    </a:solidFill>
                  </a:tcPr>
                </a:tc>
                <a:tc>
                  <a:txBody>
                    <a:body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0" lang="en-US" sz="1300" b="1" i="0" u="none" strike="noStrike" cap="none" normalizeH="0" baseline="0">
                          <a:ln>
                            <a:noFill/>
                          </a:ln>
                          <a:solidFill>
                            <a:srgbClr val="FFFF00"/>
                          </a:solidFill>
                          <a:effectLst>
                            <a:outerShdw blurRad="38100" dist="38100" dir="2700000" algn="tl">
                              <a:srgbClr val="000000"/>
                            </a:outerShdw>
                          </a:effectLst>
                          <a:latin typeface="Arial" pitchFamily="34" charset="0"/>
                          <a:cs typeface="Times New Roman" pitchFamily="18" charset="0"/>
                        </a:rPr>
                        <a:t>12</a:t>
                      </a:r>
                    </a:p>
                  </a:txBody>
                  <a:tcPr marT="0" anchor="ctr" horzOverflow="overflow">
                    <a:lnL>
                      <a:noFill/>
                    </a:lnL>
                    <a:lnR w="12700" cap="flat" cmpd="sng" algn="ctr">
                      <a:solidFill>
                        <a:srgbClr val="F2F2F2"/>
                      </a:solidFill>
                      <a:prstDash val="solid"/>
                      <a:round/>
                      <a:headEnd type="none" w="med" len="med"/>
                      <a:tailEnd type="none" w="med" len="med"/>
                    </a:lnR>
                    <a:lnT>
                      <a:noFill/>
                    </a:lnT>
                    <a:lnB w="12700" cap="flat" cmpd="sng" algn="ctr">
                      <a:solidFill>
                        <a:srgbClr val="F2F2F2"/>
                      </a:solidFill>
                      <a:prstDash val="solid"/>
                      <a:round/>
                      <a:headEnd type="none" w="med" len="med"/>
                      <a:tailEnd type="none" w="med" len="med"/>
                    </a:lnB>
                    <a:lnTlToBr>
                      <a:noFill/>
                    </a:lnTlToBr>
                    <a:lnBlToTr>
                      <a:noFill/>
                    </a:lnBlToTr>
                    <a:solidFill>
                      <a:srgbClr val="14202E">
                        <a:alpha val="50195"/>
                      </a:srgbClr>
                    </a:solidFill>
                  </a:tcPr>
                </a:tc>
                <a:extLst>
                  <a:ext uri="{0D108BD9-81ED-4DB2-BD59-A6C34878D82A}">
                    <a16:rowId xmlns="" xmlns:a16="http://schemas.microsoft.com/office/drawing/2014/main" val="10002"/>
                  </a:ext>
                </a:extLst>
              </a:tr>
            </a:tbl>
          </a:graphicData>
        </a:graphic>
      </p:graphicFrame>
      <p:sp>
        <p:nvSpPr>
          <p:cNvPr id="62490" name="TextBox 18">
            <a:extLst>
              <a:ext uri="{FF2B5EF4-FFF2-40B4-BE49-F238E27FC236}">
                <a16:creationId xmlns="" xmlns:a16="http://schemas.microsoft.com/office/drawing/2014/main" id="{BEA60A7A-0EBE-4176-8F3F-4CBCCBCF6535}"/>
              </a:ext>
            </a:extLst>
          </p:cNvPr>
          <p:cNvSpPr txBox="1">
            <a:spLocks noChangeArrowheads="1"/>
          </p:cNvSpPr>
          <p:nvPr/>
        </p:nvSpPr>
        <p:spPr bwMode="auto">
          <a:xfrm rot="-5400000">
            <a:off x="-436562" y="3268663"/>
            <a:ext cx="3181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600"/>
              </a:spcBef>
              <a:spcAft>
                <a:spcPts val="600"/>
              </a:spcAft>
              <a:buChar char="•"/>
              <a:defRPr sz="24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1pPr>
            <a:lvl2pPr marL="742950" indent="-285750" eaLnBrk="0" hangingPunct="0">
              <a:lnSpc>
                <a:spcPct val="90000"/>
              </a:lnSpc>
              <a:spcAft>
                <a:spcPts val="300"/>
              </a:spcAft>
              <a:buFont typeface="Lucida Grande"/>
              <a:buChar char="»"/>
              <a:defRPr sz="24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2pPr>
            <a:lvl3pPr marL="1143000" indent="-228600" eaLnBrk="0" hangingPunct="0">
              <a:lnSpc>
                <a:spcPct val="90000"/>
              </a:lnSpc>
              <a:spcAft>
                <a:spcPts val="300"/>
              </a:spcAft>
              <a:buFont typeface="Lucida Grande"/>
              <a:buChar char="»"/>
              <a:defRPr sz="24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3pPr>
            <a:lvl4pPr marL="1600200" indent="-228600" eaLnBrk="0" hangingPunct="0">
              <a:lnSpc>
                <a:spcPct val="90000"/>
              </a:lnSpc>
              <a:spcAft>
                <a:spcPts val="300"/>
              </a:spcAft>
              <a:buChar char="»"/>
              <a:defRPr sz="20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4pPr>
            <a:lvl5pPr marL="2057400" indent="-228600" eaLnBrk="0" hangingPunct="0">
              <a:lnSpc>
                <a:spcPct val="90000"/>
              </a:lnSpc>
              <a:spcAft>
                <a:spcPts val="300"/>
              </a:spcAft>
              <a:buChar char="»"/>
              <a:defRPr sz="20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5pPr>
            <a:lvl6pPr marL="2514600" indent="-228600" eaLnBrk="0" fontAlgn="base" hangingPunct="0">
              <a:lnSpc>
                <a:spcPct val="90000"/>
              </a:lnSpc>
              <a:spcBef>
                <a:spcPct val="0"/>
              </a:spcBef>
              <a:spcAft>
                <a:spcPts val="300"/>
              </a:spcAft>
              <a:buChar char="»"/>
              <a:defRPr sz="20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6pPr>
            <a:lvl7pPr marL="2971800" indent="-228600" eaLnBrk="0" fontAlgn="base" hangingPunct="0">
              <a:lnSpc>
                <a:spcPct val="90000"/>
              </a:lnSpc>
              <a:spcBef>
                <a:spcPct val="0"/>
              </a:spcBef>
              <a:spcAft>
                <a:spcPts val="300"/>
              </a:spcAft>
              <a:buChar char="»"/>
              <a:defRPr sz="20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7pPr>
            <a:lvl8pPr marL="3429000" indent="-228600" eaLnBrk="0" fontAlgn="base" hangingPunct="0">
              <a:lnSpc>
                <a:spcPct val="90000"/>
              </a:lnSpc>
              <a:spcBef>
                <a:spcPct val="0"/>
              </a:spcBef>
              <a:spcAft>
                <a:spcPts val="300"/>
              </a:spcAft>
              <a:buChar char="»"/>
              <a:defRPr sz="20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8pPr>
            <a:lvl9pPr marL="3886200" indent="-228600" eaLnBrk="0" fontAlgn="base" hangingPunct="0">
              <a:lnSpc>
                <a:spcPct val="90000"/>
              </a:lnSpc>
              <a:spcBef>
                <a:spcPct val="0"/>
              </a:spcBef>
              <a:spcAft>
                <a:spcPts val="300"/>
              </a:spcAft>
              <a:buChar char="»"/>
              <a:defRPr sz="20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9DA55"/>
                </a:solidFill>
                <a:effectLst/>
                <a:uLnTx/>
                <a:uFillTx/>
                <a:latin typeface="Arial" panose="020B0604020202020204" pitchFamily="34" charset="0"/>
                <a:ea typeface="MS PGothic" panose="020B0600070205080204" pitchFamily="34" charset="-128"/>
                <a:cs typeface="Arial" panose="020B0604020202020204" pitchFamily="34" charset="0"/>
              </a:rPr>
              <a:t>All-cause mortality (%)</a:t>
            </a:r>
          </a:p>
        </p:txBody>
      </p:sp>
      <p:sp>
        <p:nvSpPr>
          <p:cNvPr id="62491" name="TextBox 19">
            <a:extLst>
              <a:ext uri="{FF2B5EF4-FFF2-40B4-BE49-F238E27FC236}">
                <a16:creationId xmlns="" xmlns:a16="http://schemas.microsoft.com/office/drawing/2014/main" id="{E894EF38-D8DA-4067-9479-FBB9CE71DED1}"/>
              </a:ext>
            </a:extLst>
          </p:cNvPr>
          <p:cNvSpPr txBox="1">
            <a:spLocks noChangeArrowheads="1"/>
          </p:cNvSpPr>
          <p:nvPr/>
        </p:nvSpPr>
        <p:spPr bwMode="auto">
          <a:xfrm>
            <a:off x="4135438" y="5448300"/>
            <a:ext cx="2047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600"/>
              </a:spcBef>
              <a:spcAft>
                <a:spcPts val="600"/>
              </a:spcAft>
              <a:buChar char="•"/>
              <a:defRPr sz="24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1pPr>
            <a:lvl2pPr marL="742950" indent="-285750" eaLnBrk="0" hangingPunct="0">
              <a:lnSpc>
                <a:spcPct val="90000"/>
              </a:lnSpc>
              <a:spcAft>
                <a:spcPts val="300"/>
              </a:spcAft>
              <a:buFont typeface="Lucida Grande"/>
              <a:buChar char="»"/>
              <a:defRPr sz="24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2pPr>
            <a:lvl3pPr marL="1143000" indent="-228600" eaLnBrk="0" hangingPunct="0">
              <a:lnSpc>
                <a:spcPct val="90000"/>
              </a:lnSpc>
              <a:spcAft>
                <a:spcPts val="300"/>
              </a:spcAft>
              <a:buFont typeface="Lucida Grande"/>
              <a:buChar char="»"/>
              <a:defRPr sz="24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3pPr>
            <a:lvl4pPr marL="1600200" indent="-228600" eaLnBrk="0" hangingPunct="0">
              <a:lnSpc>
                <a:spcPct val="90000"/>
              </a:lnSpc>
              <a:spcAft>
                <a:spcPts val="300"/>
              </a:spcAft>
              <a:buChar char="»"/>
              <a:defRPr sz="20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4pPr>
            <a:lvl5pPr marL="2057400" indent="-228600" eaLnBrk="0" hangingPunct="0">
              <a:lnSpc>
                <a:spcPct val="90000"/>
              </a:lnSpc>
              <a:spcAft>
                <a:spcPts val="300"/>
              </a:spcAft>
              <a:buChar char="»"/>
              <a:defRPr sz="20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5pPr>
            <a:lvl6pPr marL="2514600" indent="-228600" eaLnBrk="0" fontAlgn="base" hangingPunct="0">
              <a:lnSpc>
                <a:spcPct val="90000"/>
              </a:lnSpc>
              <a:spcBef>
                <a:spcPct val="0"/>
              </a:spcBef>
              <a:spcAft>
                <a:spcPts val="300"/>
              </a:spcAft>
              <a:buChar char="»"/>
              <a:defRPr sz="20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6pPr>
            <a:lvl7pPr marL="2971800" indent="-228600" eaLnBrk="0" fontAlgn="base" hangingPunct="0">
              <a:lnSpc>
                <a:spcPct val="90000"/>
              </a:lnSpc>
              <a:spcBef>
                <a:spcPct val="0"/>
              </a:spcBef>
              <a:spcAft>
                <a:spcPts val="300"/>
              </a:spcAft>
              <a:buChar char="»"/>
              <a:defRPr sz="20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7pPr>
            <a:lvl8pPr marL="3429000" indent="-228600" eaLnBrk="0" fontAlgn="base" hangingPunct="0">
              <a:lnSpc>
                <a:spcPct val="90000"/>
              </a:lnSpc>
              <a:spcBef>
                <a:spcPct val="0"/>
              </a:spcBef>
              <a:spcAft>
                <a:spcPts val="300"/>
              </a:spcAft>
              <a:buChar char="»"/>
              <a:defRPr sz="20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8pPr>
            <a:lvl9pPr marL="3886200" indent="-228600" eaLnBrk="0" fontAlgn="base" hangingPunct="0">
              <a:lnSpc>
                <a:spcPct val="90000"/>
              </a:lnSpc>
              <a:spcBef>
                <a:spcPct val="0"/>
              </a:spcBef>
              <a:spcAft>
                <a:spcPts val="300"/>
              </a:spcAft>
              <a:buChar char="»"/>
              <a:defRPr sz="20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9DA55"/>
                </a:solidFill>
                <a:effectLst/>
                <a:uLnTx/>
                <a:uFillTx/>
                <a:latin typeface="Arial" panose="020B0604020202020204" pitchFamily="34" charset="0"/>
                <a:ea typeface="MS PGothic" panose="020B0600070205080204" pitchFamily="34" charset="-128"/>
                <a:cs typeface="Arial" panose="020B0604020202020204" pitchFamily="34" charset="0"/>
              </a:rPr>
              <a:t>Months</a:t>
            </a:r>
          </a:p>
        </p:txBody>
      </p:sp>
      <p:pic>
        <p:nvPicPr>
          <p:cNvPr id="62492" name="Picture 2" descr="grid">
            <a:extLst>
              <a:ext uri="{FF2B5EF4-FFF2-40B4-BE49-F238E27FC236}">
                <a16:creationId xmlns="" xmlns:a16="http://schemas.microsoft.com/office/drawing/2014/main" id="{48E41FB3-8AF8-4B0A-B143-891CF2A112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6200" y="1279525"/>
            <a:ext cx="7296150" cy="423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6434" name="Picture 66" descr="blue">
            <a:extLst>
              <a:ext uri="{FF2B5EF4-FFF2-40B4-BE49-F238E27FC236}">
                <a16:creationId xmlns="" xmlns:a16="http://schemas.microsoft.com/office/drawing/2014/main" id="{43D47B9F-2FCE-4AD1-A692-B412183AC2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95475" y="3494088"/>
            <a:ext cx="6448425"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43">
            <a:extLst>
              <a:ext uri="{FF2B5EF4-FFF2-40B4-BE49-F238E27FC236}">
                <a16:creationId xmlns="" xmlns:a16="http://schemas.microsoft.com/office/drawing/2014/main" id="{3EA517D5-F4D4-4463-B8CF-73A0928B1950}"/>
              </a:ext>
            </a:extLst>
          </p:cNvPr>
          <p:cNvSpPr txBox="1">
            <a:spLocks noChangeArrowheads="1"/>
          </p:cNvSpPr>
          <p:nvPr/>
        </p:nvSpPr>
        <p:spPr bwMode="auto">
          <a:xfrm>
            <a:off x="4098925" y="1557338"/>
            <a:ext cx="28051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lnSpc>
                <a:spcPct val="90000"/>
              </a:lnSpc>
              <a:spcBef>
                <a:spcPts val="600"/>
              </a:spcBef>
              <a:spcAft>
                <a:spcPts val="600"/>
              </a:spcAft>
              <a:buChar char="•"/>
              <a:defRPr sz="24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1pPr>
            <a:lvl2pPr eaLnBrk="0" hangingPunct="0">
              <a:lnSpc>
                <a:spcPct val="90000"/>
              </a:lnSpc>
              <a:spcAft>
                <a:spcPts val="300"/>
              </a:spcAft>
              <a:buFont typeface="Lucida Grande"/>
              <a:buChar char="»"/>
              <a:defRPr sz="24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2pPr>
            <a:lvl3pPr marL="1143000" indent="-228600" eaLnBrk="0" hangingPunct="0">
              <a:lnSpc>
                <a:spcPct val="90000"/>
              </a:lnSpc>
              <a:spcAft>
                <a:spcPts val="300"/>
              </a:spcAft>
              <a:buFont typeface="Lucida Grande"/>
              <a:buChar char="»"/>
              <a:defRPr sz="24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3pPr>
            <a:lvl4pPr marL="1600200" indent="-228600" eaLnBrk="0" hangingPunct="0">
              <a:lnSpc>
                <a:spcPct val="90000"/>
              </a:lnSpc>
              <a:spcAft>
                <a:spcPts val="300"/>
              </a:spcAft>
              <a:buChar char="»"/>
              <a:defRPr sz="20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4pPr>
            <a:lvl5pPr marL="2057400" indent="-228600" eaLnBrk="0" hangingPunct="0">
              <a:lnSpc>
                <a:spcPct val="90000"/>
              </a:lnSpc>
              <a:spcAft>
                <a:spcPts val="300"/>
              </a:spcAft>
              <a:buChar char="»"/>
              <a:defRPr sz="20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5pPr>
            <a:lvl6pPr marL="2514600" indent="-228600" eaLnBrk="0" fontAlgn="base" hangingPunct="0">
              <a:lnSpc>
                <a:spcPct val="90000"/>
              </a:lnSpc>
              <a:spcBef>
                <a:spcPct val="0"/>
              </a:spcBef>
              <a:spcAft>
                <a:spcPts val="300"/>
              </a:spcAft>
              <a:buChar char="»"/>
              <a:defRPr sz="20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6pPr>
            <a:lvl7pPr marL="2971800" indent="-228600" eaLnBrk="0" fontAlgn="base" hangingPunct="0">
              <a:lnSpc>
                <a:spcPct val="90000"/>
              </a:lnSpc>
              <a:spcBef>
                <a:spcPct val="0"/>
              </a:spcBef>
              <a:spcAft>
                <a:spcPts val="300"/>
              </a:spcAft>
              <a:buChar char="»"/>
              <a:defRPr sz="20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7pPr>
            <a:lvl8pPr marL="3429000" indent="-228600" eaLnBrk="0" fontAlgn="base" hangingPunct="0">
              <a:lnSpc>
                <a:spcPct val="90000"/>
              </a:lnSpc>
              <a:spcBef>
                <a:spcPct val="0"/>
              </a:spcBef>
              <a:spcAft>
                <a:spcPts val="300"/>
              </a:spcAft>
              <a:buChar char="»"/>
              <a:defRPr sz="20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8pPr>
            <a:lvl9pPr marL="3886200" indent="-228600" eaLnBrk="0" fontAlgn="base" hangingPunct="0">
              <a:lnSpc>
                <a:spcPct val="90000"/>
              </a:lnSpc>
              <a:spcBef>
                <a:spcPct val="0"/>
              </a:spcBef>
              <a:spcAft>
                <a:spcPts val="300"/>
              </a:spcAft>
              <a:buChar char="»"/>
              <a:defRPr sz="20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9p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HR [95% CI] =</a:t>
            </a:r>
            <a:b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0.54 [0.38, 0.78]</a:t>
            </a: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9DA55"/>
                </a:solidFill>
                <a:effectLst/>
                <a:uLnTx/>
                <a:uFillTx/>
                <a:latin typeface="Arial" panose="020B0604020202020204" pitchFamily="34" charset="0"/>
                <a:ea typeface="MS PGothic" panose="020B0600070205080204" pitchFamily="34" charset="-128"/>
                <a:cs typeface="Arial" panose="020B0604020202020204" pitchFamily="34" charset="0"/>
              </a:rPr>
              <a:t>P (log rank) &lt; 0.0001</a:t>
            </a:r>
          </a:p>
        </p:txBody>
      </p:sp>
      <p:grpSp>
        <p:nvGrpSpPr>
          <p:cNvPr id="4" name="Group 71">
            <a:extLst>
              <a:ext uri="{FF2B5EF4-FFF2-40B4-BE49-F238E27FC236}">
                <a16:creationId xmlns="" xmlns:a16="http://schemas.microsoft.com/office/drawing/2014/main" id="{46F536C3-698E-495A-89F9-7EC03C2BA72A}"/>
              </a:ext>
            </a:extLst>
          </p:cNvPr>
          <p:cNvGrpSpPr>
            <a:grpSpLocks/>
          </p:cNvGrpSpPr>
          <p:nvPr/>
        </p:nvGrpSpPr>
        <p:grpSpPr bwMode="auto">
          <a:xfrm>
            <a:off x="2093913" y="1450975"/>
            <a:ext cx="2008187" cy="307975"/>
            <a:chOff x="1319" y="914"/>
            <a:chExt cx="1265" cy="194"/>
          </a:xfrm>
        </p:grpSpPr>
        <p:sp>
          <p:nvSpPr>
            <p:cNvPr id="62499" name="Text Box 41">
              <a:extLst>
                <a:ext uri="{FF2B5EF4-FFF2-40B4-BE49-F238E27FC236}">
                  <a16:creationId xmlns="" xmlns:a16="http://schemas.microsoft.com/office/drawing/2014/main" id="{27367699-9684-466C-8349-3C3363C380F0}"/>
                </a:ext>
              </a:extLst>
            </p:cNvPr>
            <p:cNvSpPr txBox="1">
              <a:spLocks noChangeArrowheads="1"/>
            </p:cNvSpPr>
            <p:nvPr/>
          </p:nvSpPr>
          <p:spPr bwMode="auto">
            <a:xfrm>
              <a:off x="1528" y="914"/>
              <a:ext cx="105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600"/>
                </a:spcBef>
                <a:spcAft>
                  <a:spcPts val="600"/>
                </a:spcAft>
                <a:buChar char="•"/>
                <a:defRPr sz="24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1pPr>
              <a:lvl2pPr marL="742950" indent="-285750" eaLnBrk="0" hangingPunct="0">
                <a:lnSpc>
                  <a:spcPct val="90000"/>
                </a:lnSpc>
                <a:spcAft>
                  <a:spcPts val="300"/>
                </a:spcAft>
                <a:buFont typeface="Lucida Grande"/>
                <a:buChar char="»"/>
                <a:defRPr sz="24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2pPr>
              <a:lvl3pPr marL="1143000" indent="-228600" eaLnBrk="0" hangingPunct="0">
                <a:lnSpc>
                  <a:spcPct val="90000"/>
                </a:lnSpc>
                <a:spcAft>
                  <a:spcPts val="300"/>
                </a:spcAft>
                <a:buFont typeface="Lucida Grande"/>
                <a:buChar char="»"/>
                <a:defRPr sz="24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3pPr>
              <a:lvl4pPr marL="1600200" indent="-228600" eaLnBrk="0" hangingPunct="0">
                <a:lnSpc>
                  <a:spcPct val="90000"/>
                </a:lnSpc>
                <a:spcAft>
                  <a:spcPts val="300"/>
                </a:spcAft>
                <a:buChar char="»"/>
                <a:defRPr sz="20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4pPr>
              <a:lvl5pPr marL="2057400" indent="-228600" eaLnBrk="0" hangingPunct="0">
                <a:lnSpc>
                  <a:spcPct val="90000"/>
                </a:lnSpc>
                <a:spcAft>
                  <a:spcPts val="300"/>
                </a:spcAft>
                <a:buChar char="»"/>
                <a:defRPr sz="20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5pPr>
              <a:lvl6pPr marL="2514600" indent="-228600" eaLnBrk="0" fontAlgn="base" hangingPunct="0">
                <a:lnSpc>
                  <a:spcPct val="90000"/>
                </a:lnSpc>
                <a:spcBef>
                  <a:spcPct val="0"/>
                </a:spcBef>
                <a:spcAft>
                  <a:spcPts val="300"/>
                </a:spcAft>
                <a:buChar char="»"/>
                <a:defRPr sz="20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6pPr>
              <a:lvl7pPr marL="2971800" indent="-228600" eaLnBrk="0" fontAlgn="base" hangingPunct="0">
                <a:lnSpc>
                  <a:spcPct val="90000"/>
                </a:lnSpc>
                <a:spcBef>
                  <a:spcPct val="0"/>
                </a:spcBef>
                <a:spcAft>
                  <a:spcPts val="300"/>
                </a:spcAft>
                <a:buChar char="»"/>
                <a:defRPr sz="20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7pPr>
              <a:lvl8pPr marL="3429000" indent="-228600" eaLnBrk="0" fontAlgn="base" hangingPunct="0">
                <a:lnSpc>
                  <a:spcPct val="90000"/>
                </a:lnSpc>
                <a:spcBef>
                  <a:spcPct val="0"/>
                </a:spcBef>
                <a:spcAft>
                  <a:spcPts val="300"/>
                </a:spcAft>
                <a:buChar char="»"/>
                <a:defRPr sz="20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8pPr>
              <a:lvl9pPr marL="3886200" indent="-228600" eaLnBrk="0" fontAlgn="base" hangingPunct="0">
                <a:lnSpc>
                  <a:spcPct val="90000"/>
                </a:lnSpc>
                <a:spcBef>
                  <a:spcPct val="0"/>
                </a:spcBef>
                <a:spcAft>
                  <a:spcPts val="300"/>
                </a:spcAft>
                <a:buChar char="»"/>
                <a:defRPr sz="20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Arial" panose="020B0604020202020204" pitchFamily="34" charset="0"/>
                </a:rPr>
                <a:t>Standard Rx</a:t>
              </a:r>
            </a:p>
          </p:txBody>
        </p:sp>
        <p:cxnSp>
          <p:nvCxnSpPr>
            <p:cNvPr id="62500" name="Straight Connector 12">
              <a:extLst>
                <a:ext uri="{FF2B5EF4-FFF2-40B4-BE49-F238E27FC236}">
                  <a16:creationId xmlns="" xmlns:a16="http://schemas.microsoft.com/office/drawing/2014/main" id="{1620377D-5C9E-4C0E-B39B-DBB7E72F5309}"/>
                </a:ext>
              </a:extLst>
            </p:cNvPr>
            <p:cNvCxnSpPr>
              <a:cxnSpLocks noChangeShapeType="1"/>
            </p:cNvCxnSpPr>
            <p:nvPr/>
          </p:nvCxnSpPr>
          <p:spPr bwMode="auto">
            <a:xfrm>
              <a:off x="1319" y="1008"/>
              <a:ext cx="216" cy="1"/>
            </a:xfrm>
            <a:prstGeom prst="line">
              <a:avLst/>
            </a:prstGeom>
            <a:noFill/>
            <a:ln w="38100" algn="ctr">
              <a:solidFill>
                <a:srgbClr val="FFFF00"/>
              </a:solidFill>
              <a:round/>
              <a:headEnd/>
              <a:tailEnd/>
            </a:ln>
            <a:extLst>
              <a:ext uri="{909E8E84-426E-40DD-AFC4-6F175D3DCCD1}">
                <a14:hiddenFill xmlns:a14="http://schemas.microsoft.com/office/drawing/2010/main">
                  <a:noFill/>
                </a14:hiddenFill>
              </a:ext>
            </a:extLst>
          </p:spPr>
        </p:cxnSp>
      </p:grpSp>
      <p:grpSp>
        <p:nvGrpSpPr>
          <p:cNvPr id="5" name="Group 70">
            <a:extLst>
              <a:ext uri="{FF2B5EF4-FFF2-40B4-BE49-F238E27FC236}">
                <a16:creationId xmlns="" xmlns:a16="http://schemas.microsoft.com/office/drawing/2014/main" id="{D7231272-EFE5-40C9-B5BB-DD3E7810247D}"/>
              </a:ext>
            </a:extLst>
          </p:cNvPr>
          <p:cNvGrpSpPr>
            <a:grpSpLocks/>
          </p:cNvGrpSpPr>
          <p:nvPr/>
        </p:nvGrpSpPr>
        <p:grpSpPr bwMode="auto">
          <a:xfrm>
            <a:off x="2105025" y="1728788"/>
            <a:ext cx="1089025" cy="307975"/>
            <a:chOff x="1326" y="1089"/>
            <a:chExt cx="686" cy="194"/>
          </a:xfrm>
        </p:grpSpPr>
        <p:sp>
          <p:nvSpPr>
            <p:cNvPr id="62497" name="Text Box 42">
              <a:extLst>
                <a:ext uri="{FF2B5EF4-FFF2-40B4-BE49-F238E27FC236}">
                  <a16:creationId xmlns="" xmlns:a16="http://schemas.microsoft.com/office/drawing/2014/main" id="{8B97317A-CF73-426B-A0BC-00328BD0A731}"/>
                </a:ext>
              </a:extLst>
            </p:cNvPr>
            <p:cNvSpPr txBox="1">
              <a:spLocks noChangeArrowheads="1"/>
            </p:cNvSpPr>
            <p:nvPr/>
          </p:nvSpPr>
          <p:spPr bwMode="auto">
            <a:xfrm>
              <a:off x="1516" y="1089"/>
              <a:ext cx="49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600"/>
                </a:spcBef>
                <a:spcAft>
                  <a:spcPts val="600"/>
                </a:spcAft>
                <a:buChar char="•"/>
                <a:defRPr sz="24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1pPr>
              <a:lvl2pPr marL="742950" indent="-285750" eaLnBrk="0" hangingPunct="0">
                <a:lnSpc>
                  <a:spcPct val="90000"/>
                </a:lnSpc>
                <a:spcAft>
                  <a:spcPts val="300"/>
                </a:spcAft>
                <a:buFont typeface="Lucida Grande"/>
                <a:buChar char="»"/>
                <a:defRPr sz="24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2pPr>
              <a:lvl3pPr marL="1143000" indent="-228600" eaLnBrk="0" hangingPunct="0">
                <a:lnSpc>
                  <a:spcPct val="90000"/>
                </a:lnSpc>
                <a:spcAft>
                  <a:spcPts val="300"/>
                </a:spcAft>
                <a:buFont typeface="Lucida Grande"/>
                <a:buChar char="»"/>
                <a:defRPr sz="24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3pPr>
              <a:lvl4pPr marL="1600200" indent="-228600" eaLnBrk="0" hangingPunct="0">
                <a:lnSpc>
                  <a:spcPct val="90000"/>
                </a:lnSpc>
                <a:spcAft>
                  <a:spcPts val="300"/>
                </a:spcAft>
                <a:buChar char="»"/>
                <a:defRPr sz="20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4pPr>
              <a:lvl5pPr marL="2057400" indent="-228600" eaLnBrk="0" hangingPunct="0">
                <a:lnSpc>
                  <a:spcPct val="90000"/>
                </a:lnSpc>
                <a:spcAft>
                  <a:spcPts val="300"/>
                </a:spcAft>
                <a:buChar char="»"/>
                <a:defRPr sz="20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5pPr>
              <a:lvl6pPr marL="2514600" indent="-228600" eaLnBrk="0" fontAlgn="base" hangingPunct="0">
                <a:lnSpc>
                  <a:spcPct val="90000"/>
                </a:lnSpc>
                <a:spcBef>
                  <a:spcPct val="0"/>
                </a:spcBef>
                <a:spcAft>
                  <a:spcPts val="300"/>
                </a:spcAft>
                <a:buChar char="»"/>
                <a:defRPr sz="20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6pPr>
              <a:lvl7pPr marL="2971800" indent="-228600" eaLnBrk="0" fontAlgn="base" hangingPunct="0">
                <a:lnSpc>
                  <a:spcPct val="90000"/>
                </a:lnSpc>
                <a:spcBef>
                  <a:spcPct val="0"/>
                </a:spcBef>
                <a:spcAft>
                  <a:spcPts val="300"/>
                </a:spcAft>
                <a:buChar char="»"/>
                <a:defRPr sz="20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7pPr>
              <a:lvl8pPr marL="3429000" indent="-228600" eaLnBrk="0" fontAlgn="base" hangingPunct="0">
                <a:lnSpc>
                  <a:spcPct val="90000"/>
                </a:lnSpc>
                <a:spcBef>
                  <a:spcPct val="0"/>
                </a:spcBef>
                <a:spcAft>
                  <a:spcPts val="300"/>
                </a:spcAft>
                <a:buChar char="»"/>
                <a:defRPr sz="20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8pPr>
              <a:lvl9pPr marL="3886200" indent="-228600" eaLnBrk="0" fontAlgn="base" hangingPunct="0">
                <a:lnSpc>
                  <a:spcPct val="90000"/>
                </a:lnSpc>
                <a:spcBef>
                  <a:spcPct val="0"/>
                </a:spcBef>
                <a:spcAft>
                  <a:spcPts val="300"/>
                </a:spcAft>
                <a:buChar char="»"/>
                <a:defRPr sz="2000" b="1">
                  <a:solidFill>
                    <a:schemeClr val="tx1"/>
                  </a:solidFill>
                  <a:latin typeface="Comic Sans MS" panose="030F0702030302020204" pitchFamily="66" charset="0"/>
                  <a:ea typeface="MS PGothic" panose="020B0600070205080204" pitchFamily="34" charset="-128"/>
                  <a:cs typeface="Comic Sans MS" panose="030F07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00B0F0"/>
                  </a:solidFill>
                  <a:effectLst/>
                  <a:uLnTx/>
                  <a:uFillTx/>
                  <a:latin typeface="Arial" panose="020B0604020202020204" pitchFamily="34" charset="0"/>
                  <a:ea typeface="MS PGothic" panose="020B0600070205080204" pitchFamily="34" charset="-128"/>
                  <a:cs typeface="Arial" panose="020B0604020202020204" pitchFamily="34" charset="0"/>
                </a:rPr>
                <a:t> TAVI</a:t>
              </a:r>
            </a:p>
          </p:txBody>
        </p:sp>
        <p:cxnSp>
          <p:nvCxnSpPr>
            <p:cNvPr id="62498" name="Straight Connector 15">
              <a:extLst>
                <a:ext uri="{FF2B5EF4-FFF2-40B4-BE49-F238E27FC236}">
                  <a16:creationId xmlns="" xmlns:a16="http://schemas.microsoft.com/office/drawing/2014/main" id="{63C1479B-6B98-44FA-B39E-326D0F93B9AA}"/>
                </a:ext>
              </a:extLst>
            </p:cNvPr>
            <p:cNvCxnSpPr>
              <a:cxnSpLocks noChangeShapeType="1"/>
            </p:cNvCxnSpPr>
            <p:nvPr/>
          </p:nvCxnSpPr>
          <p:spPr bwMode="auto">
            <a:xfrm flipV="1">
              <a:off x="1326" y="1184"/>
              <a:ext cx="210" cy="1"/>
            </a:xfrm>
            <a:prstGeom prst="line">
              <a:avLst/>
            </a:prstGeom>
            <a:noFill/>
            <a:ln w="38100" algn="ctr">
              <a:solidFill>
                <a:srgbClr val="00B0F0"/>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48821984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06434"/>
                                        </p:tgtEl>
                                        <p:attrNameLst>
                                          <p:attrName>style.visibility</p:attrName>
                                        </p:attrNameLst>
                                      </p:cBhvr>
                                      <p:to>
                                        <p:strVal val="visible"/>
                                      </p:to>
                                    </p:set>
                                    <p:animEffect transition="in" filter="wipe(left)">
                                      <p:cBhvr>
                                        <p:cTn id="7" dur="1000"/>
                                        <p:tgtEl>
                                          <p:spTgt spid="210643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nodeType="afterGroup">
                            <p:stCondLst>
                              <p:cond delay="10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1000"/>
                                        <p:tgtEl>
                                          <p:spTgt spid="6"/>
                                        </p:tgtEl>
                                      </p:cBhvr>
                                    </p:animEffect>
                                  </p:childTnLst>
                                </p:cTn>
                              </p:par>
                              <p:par>
                                <p:cTn id="15" presetID="22" presetClass="entr" presetSubtype="8"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nodeType="afterGroup">
                            <p:stCondLst>
                              <p:cond delay="2000"/>
                            </p:stCondLst>
                            <p:childTnLst>
                              <p:par>
                                <p:cTn id="19" presetID="10" presetClass="entr" presetSubtype="0" fill="hold" nodeType="after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fade">
                                      <p:cBhvr>
                                        <p:cTn id="21" dur="500"/>
                                        <p:tgtEl>
                                          <p:spTgt spid="2">
                                            <p:txEl>
                                              <p:pRg st="0" end="0"/>
                                            </p:txEl>
                                          </p:spTgt>
                                        </p:tgtEl>
                                      </p:cBhvr>
                                    </p:animEffect>
                                  </p:childTnLst>
                                </p:cTn>
                              </p:par>
                            </p:childTnLst>
                          </p:cTn>
                        </p:par>
                        <p:par>
                          <p:cTn id="22" fill="hold" nodeType="afterGroup">
                            <p:stCondLst>
                              <p:cond delay="2500"/>
                            </p:stCondLst>
                            <p:childTnLst>
                              <p:par>
                                <p:cTn id="23" presetID="1" presetClass="entr" presetSubtype="0" fill="hold" nodeType="after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2"/>
          <p:cNvGrpSpPr>
            <a:grpSpLocks/>
          </p:cNvGrpSpPr>
          <p:nvPr/>
        </p:nvGrpSpPr>
        <p:grpSpPr bwMode="auto">
          <a:xfrm>
            <a:off x="1246188" y="1325563"/>
            <a:ext cx="6353175" cy="3967162"/>
            <a:chOff x="1459" y="883"/>
            <a:chExt cx="4002" cy="2498"/>
          </a:xfrm>
        </p:grpSpPr>
        <p:grpSp>
          <p:nvGrpSpPr>
            <p:cNvPr id="43017" name="Group 3"/>
            <p:cNvGrpSpPr>
              <a:grpSpLocks/>
            </p:cNvGrpSpPr>
            <p:nvPr/>
          </p:nvGrpSpPr>
          <p:grpSpPr bwMode="auto">
            <a:xfrm>
              <a:off x="1459" y="883"/>
              <a:ext cx="4002" cy="1845"/>
              <a:chOff x="1459" y="883"/>
              <a:chExt cx="4002" cy="1845"/>
            </a:xfrm>
          </p:grpSpPr>
          <p:sp>
            <p:nvSpPr>
              <p:cNvPr id="1007620" name="Freeform 4"/>
              <p:cNvSpPr>
                <a:spLocks/>
              </p:cNvSpPr>
              <p:nvPr/>
            </p:nvSpPr>
            <p:spPr bwMode="auto">
              <a:xfrm>
                <a:off x="1465" y="883"/>
                <a:ext cx="3195" cy="1845"/>
              </a:xfrm>
              <a:custGeom>
                <a:avLst/>
                <a:gdLst>
                  <a:gd name="T0" fmla="*/ 0 w 3032"/>
                  <a:gd name="T1" fmla="*/ 0 h 2380"/>
                  <a:gd name="T2" fmla="*/ 70 w 3032"/>
                  <a:gd name="T3" fmla="*/ 280 h 2380"/>
                  <a:gd name="T4" fmla="*/ 76 w 3032"/>
                  <a:gd name="T5" fmla="*/ 324 h 2380"/>
                  <a:gd name="T6" fmla="*/ 114 w 3032"/>
                  <a:gd name="T7" fmla="*/ 330 h 2380"/>
                  <a:gd name="T8" fmla="*/ 114 w 3032"/>
                  <a:gd name="T9" fmla="*/ 400 h 2380"/>
                  <a:gd name="T10" fmla="*/ 196 w 3032"/>
                  <a:gd name="T11" fmla="*/ 400 h 2380"/>
                  <a:gd name="T12" fmla="*/ 196 w 3032"/>
                  <a:gd name="T13" fmla="*/ 570 h 2380"/>
                  <a:gd name="T14" fmla="*/ 342 w 3032"/>
                  <a:gd name="T15" fmla="*/ 570 h 2380"/>
                  <a:gd name="T16" fmla="*/ 342 w 3032"/>
                  <a:gd name="T17" fmla="*/ 842 h 2380"/>
                  <a:gd name="T18" fmla="*/ 380 w 3032"/>
                  <a:gd name="T19" fmla="*/ 842 h 2380"/>
                  <a:gd name="T20" fmla="*/ 380 w 3032"/>
                  <a:gd name="T21" fmla="*/ 906 h 2380"/>
                  <a:gd name="T22" fmla="*/ 456 w 3032"/>
                  <a:gd name="T23" fmla="*/ 906 h 2380"/>
                  <a:gd name="T24" fmla="*/ 456 w 3032"/>
                  <a:gd name="T25" fmla="*/ 1046 h 2380"/>
                  <a:gd name="T26" fmla="*/ 570 w 3032"/>
                  <a:gd name="T27" fmla="*/ 1046 h 2380"/>
                  <a:gd name="T28" fmla="*/ 570 w 3032"/>
                  <a:gd name="T29" fmla="*/ 1152 h 2380"/>
                  <a:gd name="T30" fmla="*/ 666 w 3032"/>
                  <a:gd name="T31" fmla="*/ 1152 h 2380"/>
                  <a:gd name="T32" fmla="*/ 666 w 3032"/>
                  <a:gd name="T33" fmla="*/ 1184 h 2380"/>
                  <a:gd name="T34" fmla="*/ 716 w 3032"/>
                  <a:gd name="T35" fmla="*/ 1184 h 2380"/>
                  <a:gd name="T36" fmla="*/ 716 w 3032"/>
                  <a:gd name="T37" fmla="*/ 1292 h 2380"/>
                  <a:gd name="T38" fmla="*/ 874 w 3032"/>
                  <a:gd name="T39" fmla="*/ 1292 h 2380"/>
                  <a:gd name="T40" fmla="*/ 874 w 3032"/>
                  <a:gd name="T41" fmla="*/ 1362 h 2380"/>
                  <a:gd name="T42" fmla="*/ 944 w 3032"/>
                  <a:gd name="T43" fmla="*/ 1362 h 2380"/>
                  <a:gd name="T44" fmla="*/ 944 w 3032"/>
                  <a:gd name="T45" fmla="*/ 1406 h 2380"/>
                  <a:gd name="T46" fmla="*/ 1014 w 3032"/>
                  <a:gd name="T47" fmla="*/ 1406 h 2380"/>
                  <a:gd name="T48" fmla="*/ 1014 w 3032"/>
                  <a:gd name="T49" fmla="*/ 1476 h 2380"/>
                  <a:gd name="T50" fmla="*/ 1614 w 3032"/>
                  <a:gd name="T51" fmla="*/ 1476 h 2380"/>
                  <a:gd name="T52" fmla="*/ 1614 w 3032"/>
                  <a:gd name="T53" fmla="*/ 1614 h 2380"/>
                  <a:gd name="T54" fmla="*/ 2394 w 3032"/>
                  <a:gd name="T55" fmla="*/ 1614 h 2380"/>
                  <a:gd name="T56" fmla="*/ 2394 w 3032"/>
                  <a:gd name="T57" fmla="*/ 1868 h 2380"/>
                  <a:gd name="T58" fmla="*/ 2432 w 3032"/>
                  <a:gd name="T59" fmla="*/ 1868 h 2380"/>
                  <a:gd name="T60" fmla="*/ 2432 w 3032"/>
                  <a:gd name="T61" fmla="*/ 2122 h 2380"/>
                  <a:gd name="T62" fmla="*/ 2722 w 3032"/>
                  <a:gd name="T63" fmla="*/ 2122 h 2380"/>
                  <a:gd name="T64" fmla="*/ 2722 w 3032"/>
                  <a:gd name="T65" fmla="*/ 2380 h 2380"/>
                  <a:gd name="T66" fmla="*/ 3032 w 3032"/>
                  <a:gd name="T67" fmla="*/ 2380 h 2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32" h="2380">
                    <a:moveTo>
                      <a:pt x="0" y="0"/>
                    </a:moveTo>
                    <a:lnTo>
                      <a:pt x="70" y="280"/>
                    </a:lnTo>
                    <a:lnTo>
                      <a:pt x="76" y="324"/>
                    </a:lnTo>
                    <a:lnTo>
                      <a:pt x="114" y="330"/>
                    </a:lnTo>
                    <a:lnTo>
                      <a:pt x="114" y="400"/>
                    </a:lnTo>
                    <a:lnTo>
                      <a:pt x="196" y="400"/>
                    </a:lnTo>
                    <a:lnTo>
                      <a:pt x="196" y="570"/>
                    </a:lnTo>
                    <a:lnTo>
                      <a:pt x="342" y="570"/>
                    </a:lnTo>
                    <a:lnTo>
                      <a:pt x="342" y="842"/>
                    </a:lnTo>
                    <a:lnTo>
                      <a:pt x="380" y="842"/>
                    </a:lnTo>
                    <a:lnTo>
                      <a:pt x="380" y="906"/>
                    </a:lnTo>
                    <a:lnTo>
                      <a:pt x="456" y="906"/>
                    </a:lnTo>
                    <a:lnTo>
                      <a:pt x="456" y="1046"/>
                    </a:lnTo>
                    <a:lnTo>
                      <a:pt x="570" y="1046"/>
                    </a:lnTo>
                    <a:lnTo>
                      <a:pt x="570" y="1152"/>
                    </a:lnTo>
                    <a:lnTo>
                      <a:pt x="666" y="1152"/>
                    </a:lnTo>
                    <a:lnTo>
                      <a:pt x="666" y="1184"/>
                    </a:lnTo>
                    <a:lnTo>
                      <a:pt x="716" y="1184"/>
                    </a:lnTo>
                    <a:lnTo>
                      <a:pt x="716" y="1292"/>
                    </a:lnTo>
                    <a:lnTo>
                      <a:pt x="874" y="1292"/>
                    </a:lnTo>
                    <a:lnTo>
                      <a:pt x="874" y="1362"/>
                    </a:lnTo>
                    <a:lnTo>
                      <a:pt x="944" y="1362"/>
                    </a:lnTo>
                    <a:lnTo>
                      <a:pt x="944" y="1406"/>
                    </a:lnTo>
                    <a:lnTo>
                      <a:pt x="1014" y="1406"/>
                    </a:lnTo>
                    <a:lnTo>
                      <a:pt x="1014" y="1476"/>
                    </a:lnTo>
                    <a:lnTo>
                      <a:pt x="1614" y="1476"/>
                    </a:lnTo>
                    <a:lnTo>
                      <a:pt x="1614" y="1614"/>
                    </a:lnTo>
                    <a:lnTo>
                      <a:pt x="2394" y="1614"/>
                    </a:lnTo>
                    <a:lnTo>
                      <a:pt x="2394" y="1868"/>
                    </a:lnTo>
                    <a:lnTo>
                      <a:pt x="2432" y="1868"/>
                    </a:lnTo>
                    <a:lnTo>
                      <a:pt x="2432" y="2122"/>
                    </a:lnTo>
                    <a:lnTo>
                      <a:pt x="2722" y="2122"/>
                    </a:lnTo>
                    <a:lnTo>
                      <a:pt x="2722" y="2380"/>
                    </a:lnTo>
                    <a:lnTo>
                      <a:pt x="3032" y="2380"/>
                    </a:lnTo>
                  </a:path>
                </a:pathLst>
              </a:custGeom>
              <a:noFill/>
              <a:ln w="38100" cmpd="sng">
                <a:solidFill>
                  <a:srgbClr val="FF66C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1" hangingPunct="1">
                  <a:defRPr/>
                </a:pPr>
                <a:endParaRPr lang="en-US">
                  <a:effectLst>
                    <a:outerShdw blurRad="38100" dist="38100" dir="2700000" algn="tl">
                      <a:srgbClr val="000000">
                        <a:alpha val="43137"/>
                      </a:srgbClr>
                    </a:outerShdw>
                  </a:effectLst>
                </a:endParaRPr>
              </a:p>
            </p:txBody>
          </p:sp>
          <p:sp>
            <p:nvSpPr>
              <p:cNvPr id="1007621" name="Freeform 5"/>
              <p:cNvSpPr>
                <a:spLocks/>
              </p:cNvSpPr>
              <p:nvPr/>
            </p:nvSpPr>
            <p:spPr bwMode="auto">
              <a:xfrm>
                <a:off x="1459" y="889"/>
                <a:ext cx="4002" cy="1248"/>
              </a:xfrm>
              <a:custGeom>
                <a:avLst/>
                <a:gdLst>
                  <a:gd name="T0" fmla="*/ 0 w 3798"/>
                  <a:gd name="T1" fmla="*/ 0 h 1544"/>
                  <a:gd name="T2" fmla="*/ 96 w 3798"/>
                  <a:gd name="T3" fmla="*/ 226 h 1544"/>
                  <a:gd name="T4" fmla="*/ 88 w 3798"/>
                  <a:gd name="T5" fmla="*/ 310 h 1544"/>
                  <a:gd name="T6" fmla="*/ 134 w 3798"/>
                  <a:gd name="T7" fmla="*/ 322 h 1544"/>
                  <a:gd name="T8" fmla="*/ 134 w 3798"/>
                  <a:gd name="T9" fmla="*/ 386 h 1544"/>
                  <a:gd name="T10" fmla="*/ 216 w 3798"/>
                  <a:gd name="T11" fmla="*/ 386 h 1544"/>
                  <a:gd name="T12" fmla="*/ 216 w 3798"/>
                  <a:gd name="T13" fmla="*/ 474 h 1544"/>
                  <a:gd name="T14" fmla="*/ 386 w 3798"/>
                  <a:gd name="T15" fmla="*/ 474 h 1544"/>
                  <a:gd name="T16" fmla="*/ 386 w 3798"/>
                  <a:gd name="T17" fmla="*/ 562 h 1544"/>
                  <a:gd name="T18" fmla="*/ 436 w 3798"/>
                  <a:gd name="T19" fmla="*/ 562 h 1544"/>
                  <a:gd name="T20" fmla="*/ 436 w 3798"/>
                  <a:gd name="T21" fmla="*/ 620 h 1544"/>
                  <a:gd name="T22" fmla="*/ 626 w 3798"/>
                  <a:gd name="T23" fmla="*/ 620 h 1544"/>
                  <a:gd name="T24" fmla="*/ 626 w 3798"/>
                  <a:gd name="T25" fmla="*/ 714 h 1544"/>
                  <a:gd name="T26" fmla="*/ 664 w 3798"/>
                  <a:gd name="T27" fmla="*/ 714 h 1544"/>
                  <a:gd name="T28" fmla="*/ 664 w 3798"/>
                  <a:gd name="T29" fmla="*/ 772 h 1544"/>
                  <a:gd name="T30" fmla="*/ 696 w 3798"/>
                  <a:gd name="T31" fmla="*/ 772 h 1544"/>
                  <a:gd name="T32" fmla="*/ 696 w 3798"/>
                  <a:gd name="T33" fmla="*/ 834 h 1544"/>
                  <a:gd name="T34" fmla="*/ 778 w 3798"/>
                  <a:gd name="T35" fmla="*/ 834 h 1544"/>
                  <a:gd name="T36" fmla="*/ 778 w 3798"/>
                  <a:gd name="T37" fmla="*/ 910 h 1544"/>
                  <a:gd name="T38" fmla="*/ 912 w 3798"/>
                  <a:gd name="T39" fmla="*/ 910 h 1544"/>
                  <a:gd name="T40" fmla="*/ 912 w 3798"/>
                  <a:gd name="T41" fmla="*/ 986 h 1544"/>
                  <a:gd name="T42" fmla="*/ 1418 w 3798"/>
                  <a:gd name="T43" fmla="*/ 986 h 1544"/>
                  <a:gd name="T44" fmla="*/ 1418 w 3798"/>
                  <a:gd name="T45" fmla="*/ 1030 h 1544"/>
                  <a:gd name="T46" fmla="*/ 1474 w 3798"/>
                  <a:gd name="T47" fmla="*/ 1030 h 1544"/>
                  <a:gd name="T48" fmla="*/ 1474 w 3798"/>
                  <a:gd name="T49" fmla="*/ 1158 h 1544"/>
                  <a:gd name="T50" fmla="*/ 1526 w 3798"/>
                  <a:gd name="T51" fmla="*/ 1158 h 1544"/>
                  <a:gd name="T52" fmla="*/ 1526 w 3798"/>
                  <a:gd name="T53" fmla="*/ 1208 h 1544"/>
                  <a:gd name="T54" fmla="*/ 1690 w 3798"/>
                  <a:gd name="T55" fmla="*/ 1208 h 1544"/>
                  <a:gd name="T56" fmla="*/ 1690 w 3798"/>
                  <a:gd name="T57" fmla="*/ 1246 h 1544"/>
                  <a:gd name="T58" fmla="*/ 2012 w 3798"/>
                  <a:gd name="T59" fmla="*/ 1246 h 1544"/>
                  <a:gd name="T60" fmla="*/ 2012 w 3798"/>
                  <a:gd name="T61" fmla="*/ 1386 h 1544"/>
                  <a:gd name="T62" fmla="*/ 2158 w 3798"/>
                  <a:gd name="T63" fmla="*/ 1386 h 1544"/>
                  <a:gd name="T64" fmla="*/ 2158 w 3798"/>
                  <a:gd name="T65" fmla="*/ 1448 h 1544"/>
                  <a:gd name="T66" fmla="*/ 2558 w 3798"/>
                  <a:gd name="T67" fmla="*/ 1448 h 1544"/>
                  <a:gd name="T68" fmla="*/ 2558 w 3798"/>
                  <a:gd name="T69" fmla="*/ 1544 h 1544"/>
                  <a:gd name="T70" fmla="*/ 3798 w 3798"/>
                  <a:gd name="T71" fmla="*/ 1544 h 1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98" h="1544">
                    <a:moveTo>
                      <a:pt x="0" y="0"/>
                    </a:moveTo>
                    <a:lnTo>
                      <a:pt x="96" y="226"/>
                    </a:lnTo>
                    <a:lnTo>
                      <a:pt x="88" y="310"/>
                    </a:lnTo>
                    <a:lnTo>
                      <a:pt x="134" y="322"/>
                    </a:lnTo>
                    <a:lnTo>
                      <a:pt x="134" y="386"/>
                    </a:lnTo>
                    <a:lnTo>
                      <a:pt x="216" y="386"/>
                    </a:lnTo>
                    <a:lnTo>
                      <a:pt x="216" y="474"/>
                    </a:lnTo>
                    <a:lnTo>
                      <a:pt x="386" y="474"/>
                    </a:lnTo>
                    <a:lnTo>
                      <a:pt x="386" y="562"/>
                    </a:lnTo>
                    <a:lnTo>
                      <a:pt x="436" y="562"/>
                    </a:lnTo>
                    <a:lnTo>
                      <a:pt x="436" y="620"/>
                    </a:lnTo>
                    <a:lnTo>
                      <a:pt x="626" y="620"/>
                    </a:lnTo>
                    <a:lnTo>
                      <a:pt x="626" y="714"/>
                    </a:lnTo>
                    <a:lnTo>
                      <a:pt x="664" y="714"/>
                    </a:lnTo>
                    <a:lnTo>
                      <a:pt x="664" y="772"/>
                    </a:lnTo>
                    <a:lnTo>
                      <a:pt x="696" y="772"/>
                    </a:lnTo>
                    <a:lnTo>
                      <a:pt x="696" y="834"/>
                    </a:lnTo>
                    <a:lnTo>
                      <a:pt x="778" y="834"/>
                    </a:lnTo>
                    <a:lnTo>
                      <a:pt x="778" y="910"/>
                    </a:lnTo>
                    <a:lnTo>
                      <a:pt x="912" y="910"/>
                    </a:lnTo>
                    <a:lnTo>
                      <a:pt x="912" y="986"/>
                    </a:lnTo>
                    <a:lnTo>
                      <a:pt x="1418" y="986"/>
                    </a:lnTo>
                    <a:lnTo>
                      <a:pt x="1418" y="1030"/>
                    </a:lnTo>
                    <a:lnTo>
                      <a:pt x="1474" y="1030"/>
                    </a:lnTo>
                    <a:lnTo>
                      <a:pt x="1474" y="1158"/>
                    </a:lnTo>
                    <a:lnTo>
                      <a:pt x="1526" y="1158"/>
                    </a:lnTo>
                    <a:lnTo>
                      <a:pt x="1526" y="1208"/>
                    </a:lnTo>
                    <a:lnTo>
                      <a:pt x="1690" y="1208"/>
                    </a:lnTo>
                    <a:lnTo>
                      <a:pt x="1690" y="1246"/>
                    </a:lnTo>
                    <a:lnTo>
                      <a:pt x="2012" y="1246"/>
                    </a:lnTo>
                    <a:lnTo>
                      <a:pt x="2012" y="1386"/>
                    </a:lnTo>
                    <a:lnTo>
                      <a:pt x="2158" y="1386"/>
                    </a:lnTo>
                    <a:lnTo>
                      <a:pt x="2158" y="1448"/>
                    </a:lnTo>
                    <a:lnTo>
                      <a:pt x="2558" y="1448"/>
                    </a:lnTo>
                    <a:lnTo>
                      <a:pt x="2558" y="1544"/>
                    </a:lnTo>
                    <a:lnTo>
                      <a:pt x="3798" y="1544"/>
                    </a:lnTo>
                  </a:path>
                </a:pathLst>
              </a:custGeom>
              <a:noFill/>
              <a:ln w="381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1" hangingPunct="1">
                  <a:defRPr/>
                </a:pPr>
                <a:endParaRPr lang="en-US">
                  <a:effectLst>
                    <a:outerShdw blurRad="38100" dist="38100" dir="2700000" algn="tl">
                      <a:srgbClr val="000000">
                        <a:alpha val="43137"/>
                      </a:srgbClr>
                    </a:outerShdw>
                  </a:effectLst>
                </a:endParaRPr>
              </a:p>
            </p:txBody>
          </p:sp>
          <p:sp>
            <p:nvSpPr>
              <p:cNvPr id="1007622" name="Freeform 6"/>
              <p:cNvSpPr>
                <a:spLocks/>
              </p:cNvSpPr>
              <p:nvPr/>
            </p:nvSpPr>
            <p:spPr bwMode="auto">
              <a:xfrm>
                <a:off x="1459" y="883"/>
                <a:ext cx="3996" cy="614"/>
              </a:xfrm>
              <a:custGeom>
                <a:avLst/>
                <a:gdLst>
                  <a:gd name="T0" fmla="*/ 0 w 3792"/>
                  <a:gd name="T1" fmla="*/ 0 h 792"/>
                  <a:gd name="T2" fmla="*/ 70 w 3792"/>
                  <a:gd name="T3" fmla="*/ 146 h 792"/>
                  <a:gd name="T4" fmla="*/ 126 w 3792"/>
                  <a:gd name="T5" fmla="*/ 198 h 792"/>
                  <a:gd name="T6" fmla="*/ 216 w 3792"/>
                  <a:gd name="T7" fmla="*/ 222 h 792"/>
                  <a:gd name="T8" fmla="*/ 292 w 3792"/>
                  <a:gd name="T9" fmla="*/ 254 h 792"/>
                  <a:gd name="T10" fmla="*/ 330 w 3792"/>
                  <a:gd name="T11" fmla="*/ 280 h 792"/>
                  <a:gd name="T12" fmla="*/ 462 w 3792"/>
                  <a:gd name="T13" fmla="*/ 298 h 792"/>
                  <a:gd name="T14" fmla="*/ 558 w 3792"/>
                  <a:gd name="T15" fmla="*/ 310 h 792"/>
                  <a:gd name="T16" fmla="*/ 646 w 3792"/>
                  <a:gd name="T17" fmla="*/ 330 h 792"/>
                  <a:gd name="T18" fmla="*/ 702 w 3792"/>
                  <a:gd name="T19" fmla="*/ 368 h 792"/>
                  <a:gd name="T20" fmla="*/ 766 w 3792"/>
                  <a:gd name="T21" fmla="*/ 394 h 792"/>
                  <a:gd name="T22" fmla="*/ 912 w 3792"/>
                  <a:gd name="T23" fmla="*/ 394 h 792"/>
                  <a:gd name="T24" fmla="*/ 1032 w 3792"/>
                  <a:gd name="T25" fmla="*/ 406 h 792"/>
                  <a:gd name="T26" fmla="*/ 1202 w 3792"/>
                  <a:gd name="T27" fmla="*/ 438 h 792"/>
                  <a:gd name="T28" fmla="*/ 1512 w 3792"/>
                  <a:gd name="T29" fmla="*/ 494 h 792"/>
                  <a:gd name="T30" fmla="*/ 1640 w 3792"/>
                  <a:gd name="T31" fmla="*/ 494 h 792"/>
                  <a:gd name="T32" fmla="*/ 1640 w 3792"/>
                  <a:gd name="T33" fmla="*/ 584 h 792"/>
                  <a:gd name="T34" fmla="*/ 1938 w 3792"/>
                  <a:gd name="T35" fmla="*/ 584 h 792"/>
                  <a:gd name="T36" fmla="*/ 1938 w 3792"/>
                  <a:gd name="T37" fmla="*/ 652 h 792"/>
                  <a:gd name="T38" fmla="*/ 2076 w 3792"/>
                  <a:gd name="T39" fmla="*/ 652 h 792"/>
                  <a:gd name="T40" fmla="*/ 2076 w 3792"/>
                  <a:gd name="T41" fmla="*/ 704 h 792"/>
                  <a:gd name="T42" fmla="*/ 2880 w 3792"/>
                  <a:gd name="T43" fmla="*/ 704 h 792"/>
                  <a:gd name="T44" fmla="*/ 2880 w 3792"/>
                  <a:gd name="T45" fmla="*/ 792 h 792"/>
                  <a:gd name="T46" fmla="*/ 3792 w 3792"/>
                  <a:gd name="T47" fmla="*/ 79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92" h="792">
                    <a:moveTo>
                      <a:pt x="0" y="0"/>
                    </a:moveTo>
                    <a:lnTo>
                      <a:pt x="70" y="146"/>
                    </a:lnTo>
                    <a:lnTo>
                      <a:pt x="126" y="198"/>
                    </a:lnTo>
                    <a:lnTo>
                      <a:pt x="216" y="222"/>
                    </a:lnTo>
                    <a:lnTo>
                      <a:pt x="292" y="254"/>
                    </a:lnTo>
                    <a:lnTo>
                      <a:pt x="330" y="280"/>
                    </a:lnTo>
                    <a:lnTo>
                      <a:pt x="462" y="298"/>
                    </a:lnTo>
                    <a:lnTo>
                      <a:pt x="558" y="310"/>
                    </a:lnTo>
                    <a:lnTo>
                      <a:pt x="646" y="330"/>
                    </a:lnTo>
                    <a:lnTo>
                      <a:pt x="702" y="368"/>
                    </a:lnTo>
                    <a:lnTo>
                      <a:pt x="766" y="394"/>
                    </a:lnTo>
                    <a:lnTo>
                      <a:pt x="912" y="394"/>
                    </a:lnTo>
                    <a:lnTo>
                      <a:pt x="1032" y="406"/>
                    </a:lnTo>
                    <a:lnTo>
                      <a:pt x="1202" y="438"/>
                    </a:lnTo>
                    <a:lnTo>
                      <a:pt x="1512" y="494"/>
                    </a:lnTo>
                    <a:lnTo>
                      <a:pt x="1640" y="494"/>
                    </a:lnTo>
                    <a:lnTo>
                      <a:pt x="1640" y="584"/>
                    </a:lnTo>
                    <a:lnTo>
                      <a:pt x="1938" y="584"/>
                    </a:lnTo>
                    <a:lnTo>
                      <a:pt x="1938" y="652"/>
                    </a:lnTo>
                    <a:lnTo>
                      <a:pt x="2076" y="652"/>
                    </a:lnTo>
                    <a:lnTo>
                      <a:pt x="2076" y="704"/>
                    </a:lnTo>
                    <a:lnTo>
                      <a:pt x="2880" y="704"/>
                    </a:lnTo>
                    <a:lnTo>
                      <a:pt x="2880" y="792"/>
                    </a:lnTo>
                    <a:lnTo>
                      <a:pt x="3792" y="792"/>
                    </a:lnTo>
                  </a:path>
                </a:pathLst>
              </a:custGeom>
              <a:noFill/>
              <a:ln w="38100" cmpd="sng">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1" hangingPunct="1">
                  <a:defRPr/>
                </a:pPr>
                <a:endParaRPr lang="en-US">
                  <a:effectLst>
                    <a:outerShdw blurRad="38100" dist="38100" dir="2700000" algn="tl">
                      <a:srgbClr val="000000">
                        <a:alpha val="43137"/>
                      </a:srgbClr>
                    </a:outerShdw>
                  </a:effectLst>
                </a:endParaRPr>
              </a:p>
            </p:txBody>
          </p:sp>
          <p:sp>
            <p:nvSpPr>
              <p:cNvPr id="1007623" name="Freeform 7"/>
              <p:cNvSpPr>
                <a:spLocks/>
              </p:cNvSpPr>
              <p:nvPr/>
            </p:nvSpPr>
            <p:spPr bwMode="auto">
              <a:xfrm>
                <a:off x="1465" y="883"/>
                <a:ext cx="3823" cy="383"/>
              </a:xfrm>
              <a:custGeom>
                <a:avLst/>
                <a:gdLst>
                  <a:gd name="T0" fmla="*/ 0 w 3628"/>
                  <a:gd name="T1" fmla="*/ 0 h 494"/>
                  <a:gd name="T2" fmla="*/ 114 w 3628"/>
                  <a:gd name="T3" fmla="*/ 70 h 494"/>
                  <a:gd name="T4" fmla="*/ 228 w 3628"/>
                  <a:gd name="T5" fmla="*/ 96 h 494"/>
                  <a:gd name="T6" fmla="*/ 406 w 3628"/>
                  <a:gd name="T7" fmla="*/ 114 h 494"/>
                  <a:gd name="T8" fmla="*/ 462 w 3628"/>
                  <a:gd name="T9" fmla="*/ 128 h 494"/>
                  <a:gd name="T10" fmla="*/ 564 w 3628"/>
                  <a:gd name="T11" fmla="*/ 172 h 494"/>
                  <a:gd name="T12" fmla="*/ 930 w 3628"/>
                  <a:gd name="T13" fmla="*/ 172 h 494"/>
                  <a:gd name="T14" fmla="*/ 1000 w 3628"/>
                  <a:gd name="T15" fmla="*/ 204 h 494"/>
                  <a:gd name="T16" fmla="*/ 1076 w 3628"/>
                  <a:gd name="T17" fmla="*/ 204 h 494"/>
                  <a:gd name="T18" fmla="*/ 1096 w 3628"/>
                  <a:gd name="T19" fmla="*/ 204 h 494"/>
                  <a:gd name="T20" fmla="*/ 1304 w 3628"/>
                  <a:gd name="T21" fmla="*/ 228 h 494"/>
                  <a:gd name="T22" fmla="*/ 1450 w 3628"/>
                  <a:gd name="T23" fmla="*/ 272 h 494"/>
                  <a:gd name="T24" fmla="*/ 1590 w 3628"/>
                  <a:gd name="T25" fmla="*/ 286 h 494"/>
                  <a:gd name="T26" fmla="*/ 1672 w 3628"/>
                  <a:gd name="T27" fmla="*/ 324 h 494"/>
                  <a:gd name="T28" fmla="*/ 2070 w 3628"/>
                  <a:gd name="T29" fmla="*/ 380 h 494"/>
                  <a:gd name="T30" fmla="*/ 2128 w 3628"/>
                  <a:gd name="T31" fmla="*/ 400 h 494"/>
                  <a:gd name="T32" fmla="*/ 2204 w 3628"/>
                  <a:gd name="T33" fmla="*/ 450 h 494"/>
                  <a:gd name="T34" fmla="*/ 2310 w 3628"/>
                  <a:gd name="T35" fmla="*/ 450 h 494"/>
                  <a:gd name="T36" fmla="*/ 2310 w 3628"/>
                  <a:gd name="T37" fmla="*/ 462 h 494"/>
                  <a:gd name="T38" fmla="*/ 2476 w 3628"/>
                  <a:gd name="T39" fmla="*/ 462 h 494"/>
                  <a:gd name="T40" fmla="*/ 2476 w 3628"/>
                  <a:gd name="T41" fmla="*/ 494 h 494"/>
                  <a:gd name="T42" fmla="*/ 3628 w 3628"/>
                  <a:gd name="T43" fmla="*/ 49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28" h="494">
                    <a:moveTo>
                      <a:pt x="0" y="0"/>
                    </a:moveTo>
                    <a:lnTo>
                      <a:pt x="114" y="70"/>
                    </a:lnTo>
                    <a:lnTo>
                      <a:pt x="228" y="96"/>
                    </a:lnTo>
                    <a:lnTo>
                      <a:pt x="406" y="114"/>
                    </a:lnTo>
                    <a:lnTo>
                      <a:pt x="462" y="128"/>
                    </a:lnTo>
                    <a:lnTo>
                      <a:pt x="564" y="172"/>
                    </a:lnTo>
                    <a:lnTo>
                      <a:pt x="930" y="172"/>
                    </a:lnTo>
                    <a:lnTo>
                      <a:pt x="1000" y="204"/>
                    </a:lnTo>
                    <a:lnTo>
                      <a:pt x="1076" y="204"/>
                    </a:lnTo>
                    <a:lnTo>
                      <a:pt x="1096" y="204"/>
                    </a:lnTo>
                    <a:lnTo>
                      <a:pt x="1304" y="228"/>
                    </a:lnTo>
                    <a:lnTo>
                      <a:pt x="1450" y="272"/>
                    </a:lnTo>
                    <a:lnTo>
                      <a:pt x="1590" y="286"/>
                    </a:lnTo>
                    <a:lnTo>
                      <a:pt x="1672" y="324"/>
                    </a:lnTo>
                    <a:lnTo>
                      <a:pt x="2070" y="380"/>
                    </a:lnTo>
                    <a:lnTo>
                      <a:pt x="2128" y="400"/>
                    </a:lnTo>
                    <a:lnTo>
                      <a:pt x="2204" y="450"/>
                    </a:lnTo>
                    <a:lnTo>
                      <a:pt x="2310" y="450"/>
                    </a:lnTo>
                    <a:lnTo>
                      <a:pt x="2310" y="462"/>
                    </a:lnTo>
                    <a:lnTo>
                      <a:pt x="2476" y="462"/>
                    </a:lnTo>
                    <a:lnTo>
                      <a:pt x="2476" y="494"/>
                    </a:lnTo>
                    <a:lnTo>
                      <a:pt x="3628" y="494"/>
                    </a:lnTo>
                  </a:path>
                </a:pathLst>
              </a:custGeom>
              <a:noFill/>
              <a:ln w="38100" cmpd="sng">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1" hangingPunct="1">
                  <a:defRPr/>
                </a:pPr>
                <a:endParaRPr lang="en-US">
                  <a:effectLst>
                    <a:outerShdw blurRad="38100" dist="38100" dir="2700000" algn="tl">
                      <a:srgbClr val="000000">
                        <a:alpha val="43137"/>
                      </a:srgbClr>
                    </a:outerShdw>
                  </a:effectLst>
                </a:endParaRPr>
              </a:p>
            </p:txBody>
          </p:sp>
        </p:grpSp>
        <p:grpSp>
          <p:nvGrpSpPr>
            <p:cNvPr id="43018" name="Group 8"/>
            <p:cNvGrpSpPr>
              <a:grpSpLocks/>
            </p:cNvGrpSpPr>
            <p:nvPr/>
          </p:nvGrpSpPr>
          <p:grpSpPr bwMode="auto">
            <a:xfrm>
              <a:off x="1743" y="2437"/>
              <a:ext cx="1673" cy="944"/>
              <a:chOff x="1743" y="2437"/>
              <a:chExt cx="1673" cy="944"/>
            </a:xfrm>
          </p:grpSpPr>
          <p:sp>
            <p:nvSpPr>
              <p:cNvPr id="1007625" name="Text Box 9"/>
              <p:cNvSpPr txBox="1">
                <a:spLocks noChangeArrowheads="1"/>
              </p:cNvSpPr>
              <p:nvPr/>
            </p:nvSpPr>
            <p:spPr bwMode="auto">
              <a:xfrm>
                <a:off x="2134" y="2437"/>
                <a:ext cx="1282" cy="94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Lst>
            </p:spPr>
            <p:txBody>
              <a:bodyPr wrap="none">
                <a:spAutoFit/>
              </a:bodyPr>
              <a:lstStyle>
                <a:lvl1pPr algn="l">
                  <a:tabLst>
                    <a:tab pos="1482725" algn="l"/>
                  </a:tabLst>
                  <a:defRPr sz="2400">
                    <a:solidFill>
                      <a:schemeClr val="tx1"/>
                    </a:solidFill>
                    <a:latin typeface="Times New Roman" pitchFamily="18" charset="0"/>
                  </a:defRPr>
                </a:lvl1pPr>
                <a:lvl2pPr algn="l">
                  <a:tabLst>
                    <a:tab pos="1482725" algn="l"/>
                  </a:tabLst>
                  <a:defRPr sz="2400">
                    <a:solidFill>
                      <a:schemeClr val="tx1"/>
                    </a:solidFill>
                    <a:latin typeface="Times New Roman" pitchFamily="18" charset="0"/>
                  </a:defRPr>
                </a:lvl2pPr>
                <a:lvl3pPr algn="l">
                  <a:tabLst>
                    <a:tab pos="1482725" algn="l"/>
                  </a:tabLst>
                  <a:defRPr sz="2400">
                    <a:solidFill>
                      <a:schemeClr val="tx1"/>
                    </a:solidFill>
                    <a:latin typeface="Times New Roman" pitchFamily="18" charset="0"/>
                  </a:defRPr>
                </a:lvl3pPr>
                <a:lvl4pPr algn="l">
                  <a:tabLst>
                    <a:tab pos="1482725" algn="l"/>
                  </a:tabLst>
                  <a:defRPr sz="2400">
                    <a:solidFill>
                      <a:schemeClr val="tx1"/>
                    </a:solidFill>
                    <a:latin typeface="Times New Roman" pitchFamily="18" charset="0"/>
                  </a:defRPr>
                </a:lvl4pPr>
                <a:lvl5pPr algn="l">
                  <a:tabLst>
                    <a:tab pos="1482725" algn="l"/>
                  </a:tabLst>
                  <a:defRPr sz="2400">
                    <a:solidFill>
                      <a:schemeClr val="tx1"/>
                    </a:solidFill>
                    <a:latin typeface="Times New Roman" pitchFamily="18" charset="0"/>
                  </a:defRPr>
                </a:lvl5pPr>
                <a:lvl6pPr fontAlgn="base">
                  <a:spcBef>
                    <a:spcPct val="0"/>
                  </a:spcBef>
                  <a:spcAft>
                    <a:spcPct val="0"/>
                  </a:spcAft>
                  <a:tabLst>
                    <a:tab pos="1482725" algn="l"/>
                  </a:tabLst>
                  <a:defRPr sz="2400">
                    <a:solidFill>
                      <a:schemeClr val="tx1"/>
                    </a:solidFill>
                    <a:latin typeface="Times New Roman" pitchFamily="18" charset="0"/>
                  </a:defRPr>
                </a:lvl6pPr>
                <a:lvl7pPr fontAlgn="base">
                  <a:spcBef>
                    <a:spcPct val="0"/>
                  </a:spcBef>
                  <a:spcAft>
                    <a:spcPct val="0"/>
                  </a:spcAft>
                  <a:tabLst>
                    <a:tab pos="1482725" algn="l"/>
                  </a:tabLst>
                  <a:defRPr sz="2400">
                    <a:solidFill>
                      <a:schemeClr val="tx1"/>
                    </a:solidFill>
                    <a:latin typeface="Times New Roman" pitchFamily="18" charset="0"/>
                  </a:defRPr>
                </a:lvl7pPr>
                <a:lvl8pPr fontAlgn="base">
                  <a:spcBef>
                    <a:spcPct val="0"/>
                  </a:spcBef>
                  <a:spcAft>
                    <a:spcPct val="0"/>
                  </a:spcAft>
                  <a:tabLst>
                    <a:tab pos="1482725" algn="l"/>
                  </a:tabLst>
                  <a:defRPr sz="2400">
                    <a:solidFill>
                      <a:schemeClr val="tx1"/>
                    </a:solidFill>
                    <a:latin typeface="Times New Roman" pitchFamily="18" charset="0"/>
                  </a:defRPr>
                </a:lvl8pPr>
                <a:lvl9pPr fontAlgn="base">
                  <a:spcBef>
                    <a:spcPct val="0"/>
                  </a:spcBef>
                  <a:spcAft>
                    <a:spcPct val="0"/>
                  </a:spcAft>
                  <a:tabLst>
                    <a:tab pos="1482725" algn="l"/>
                  </a:tabLst>
                  <a:defRPr sz="2400">
                    <a:solidFill>
                      <a:schemeClr val="tx1"/>
                    </a:solidFill>
                    <a:latin typeface="Times New Roman" pitchFamily="18" charset="0"/>
                  </a:defRPr>
                </a:lvl9pPr>
              </a:lstStyle>
              <a:p>
                <a:pPr eaLnBrk="1" hangingPunct="1">
                  <a:defRPr/>
                </a:pPr>
                <a:r>
                  <a:rPr lang="en-US" sz="1800" smtClean="0">
                    <a:solidFill>
                      <a:srgbClr val="FFFF00"/>
                    </a:solidFill>
                    <a:effectLst>
                      <a:outerShdw blurRad="38100" dist="38100" dir="2700000" algn="tl">
                        <a:srgbClr val="000000"/>
                      </a:outerShdw>
                    </a:effectLst>
                    <a:latin typeface="Arial" pitchFamily="34" charset="0"/>
                  </a:rPr>
                  <a:t>MR grade	  No.</a:t>
                </a:r>
              </a:p>
              <a:p>
                <a:pPr eaLnBrk="1" hangingPunct="1">
                  <a:defRPr/>
                </a:pPr>
                <a:r>
                  <a:rPr lang="en-US" sz="1800" smtClean="0">
                    <a:effectLst>
                      <a:outerShdw blurRad="38100" dist="38100" dir="2700000" algn="tl">
                        <a:srgbClr val="000000"/>
                      </a:outerShdw>
                    </a:effectLst>
                    <a:latin typeface="Arial" pitchFamily="34" charset="0"/>
                  </a:rPr>
                  <a:t>None	9,405</a:t>
                </a:r>
              </a:p>
              <a:p>
                <a:pPr eaLnBrk="1" hangingPunct="1">
                  <a:defRPr/>
                </a:pPr>
                <a:r>
                  <a:rPr lang="en-US" sz="1800" smtClean="0">
                    <a:effectLst>
                      <a:outerShdw blurRad="38100" dist="38100" dir="2700000" algn="tl">
                        <a:srgbClr val="000000"/>
                      </a:outerShdw>
                    </a:effectLst>
                    <a:latin typeface="Arial" pitchFamily="34" charset="0"/>
                  </a:rPr>
                  <a:t>Mild	2,062</a:t>
                </a:r>
              </a:p>
              <a:p>
                <a:pPr eaLnBrk="1" hangingPunct="1">
                  <a:defRPr/>
                </a:pPr>
                <a:r>
                  <a:rPr lang="en-US" sz="1800" smtClean="0">
                    <a:effectLst>
                      <a:outerShdw blurRad="38100" dist="38100" dir="2700000" algn="tl">
                        <a:srgbClr val="000000"/>
                      </a:outerShdw>
                    </a:effectLst>
                    <a:latin typeface="Arial" pitchFamily="34" charset="0"/>
                  </a:rPr>
                  <a:t>Moderate	   210</a:t>
                </a:r>
              </a:p>
              <a:p>
                <a:pPr eaLnBrk="1" hangingPunct="1">
                  <a:defRPr/>
                </a:pPr>
                <a:r>
                  <a:rPr lang="en-US" sz="1800" smtClean="0">
                    <a:effectLst>
                      <a:outerShdw blurRad="38100" dist="38100" dir="2700000" algn="tl">
                        <a:srgbClr val="000000"/>
                      </a:outerShdw>
                    </a:effectLst>
                    <a:latin typeface="Arial" pitchFamily="34" charset="0"/>
                  </a:rPr>
                  <a:t>Severe	   171</a:t>
                </a:r>
              </a:p>
            </p:txBody>
          </p:sp>
          <p:sp>
            <p:nvSpPr>
              <p:cNvPr id="1007626" name="Line 10"/>
              <p:cNvSpPr>
                <a:spLocks noChangeShapeType="1"/>
              </p:cNvSpPr>
              <p:nvPr/>
            </p:nvSpPr>
            <p:spPr bwMode="auto">
              <a:xfrm>
                <a:off x="1743" y="3252"/>
                <a:ext cx="378" cy="0"/>
              </a:xfrm>
              <a:prstGeom prst="line">
                <a:avLst/>
              </a:prstGeom>
              <a:noFill/>
              <a:ln w="38100">
                <a:solidFill>
                  <a:srgbClr val="FF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endParaRPr lang="en-US">
                  <a:effectLst>
                    <a:outerShdw blurRad="38100" dist="38100" dir="2700000" algn="tl">
                      <a:srgbClr val="000000">
                        <a:alpha val="43137"/>
                      </a:srgbClr>
                    </a:outerShdw>
                  </a:effectLst>
                </a:endParaRPr>
              </a:p>
            </p:txBody>
          </p:sp>
          <p:sp>
            <p:nvSpPr>
              <p:cNvPr id="1007627" name="Line 11"/>
              <p:cNvSpPr>
                <a:spLocks noChangeShapeType="1"/>
              </p:cNvSpPr>
              <p:nvPr/>
            </p:nvSpPr>
            <p:spPr bwMode="auto">
              <a:xfrm>
                <a:off x="1743" y="3079"/>
                <a:ext cx="378" cy="0"/>
              </a:xfrm>
              <a:prstGeom prst="line">
                <a:avLst/>
              </a:prstGeom>
              <a:noFill/>
              <a:ln w="381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endParaRPr lang="en-US">
                  <a:effectLst>
                    <a:outerShdw blurRad="38100" dist="38100" dir="2700000" algn="tl">
                      <a:srgbClr val="000000">
                        <a:alpha val="43137"/>
                      </a:srgbClr>
                    </a:outerShdw>
                  </a:effectLst>
                </a:endParaRPr>
              </a:p>
            </p:txBody>
          </p:sp>
          <p:sp>
            <p:nvSpPr>
              <p:cNvPr id="1007628" name="Line 12"/>
              <p:cNvSpPr>
                <a:spLocks noChangeShapeType="1"/>
              </p:cNvSpPr>
              <p:nvPr/>
            </p:nvSpPr>
            <p:spPr bwMode="auto">
              <a:xfrm>
                <a:off x="1743" y="2906"/>
                <a:ext cx="378"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endParaRPr lang="en-US">
                  <a:effectLst>
                    <a:outerShdw blurRad="38100" dist="38100" dir="2700000" algn="tl">
                      <a:srgbClr val="000000">
                        <a:alpha val="43137"/>
                      </a:srgbClr>
                    </a:outerShdw>
                  </a:effectLst>
                </a:endParaRPr>
              </a:p>
            </p:txBody>
          </p:sp>
          <p:sp>
            <p:nvSpPr>
              <p:cNvPr id="1007629" name="Line 13"/>
              <p:cNvSpPr>
                <a:spLocks noChangeShapeType="1"/>
              </p:cNvSpPr>
              <p:nvPr/>
            </p:nvSpPr>
            <p:spPr bwMode="auto">
              <a:xfrm>
                <a:off x="1743" y="2733"/>
                <a:ext cx="378"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endParaRPr lang="en-US">
                  <a:effectLst>
                    <a:outerShdw blurRad="38100" dist="38100" dir="2700000" algn="tl">
                      <a:srgbClr val="000000">
                        <a:alpha val="43137"/>
                      </a:srgbClr>
                    </a:outerShdw>
                  </a:effectLst>
                </a:endParaRPr>
              </a:p>
            </p:txBody>
          </p:sp>
        </p:grpSp>
      </p:grpSp>
      <p:graphicFrame>
        <p:nvGraphicFramePr>
          <p:cNvPr id="43011" name="Object 14"/>
          <p:cNvGraphicFramePr>
            <a:graphicFrameLocks/>
          </p:cNvGraphicFramePr>
          <p:nvPr/>
        </p:nvGraphicFramePr>
        <p:xfrm>
          <a:off x="533400" y="1066800"/>
          <a:ext cx="7346950" cy="5160963"/>
        </p:xfrm>
        <a:graphic>
          <a:graphicData uri="http://schemas.openxmlformats.org/presentationml/2006/ole">
            <mc:AlternateContent xmlns:mc="http://schemas.openxmlformats.org/markup-compatibility/2006">
              <mc:Choice xmlns:v="urn:schemas-microsoft-com:vml" Requires="v">
                <p:oleObj spid="_x0000_s43078" name="Chart" r:id="rId4" imgW="7315128" imgH="5172197" progId="MSGraph.Chart.5">
                  <p:embed followColorScheme="full"/>
                </p:oleObj>
              </mc:Choice>
              <mc:Fallback>
                <p:oleObj name="Chart" r:id="rId4" imgW="7315128" imgH="5172197" progId="MSGraph.Chart.5">
                  <p:embed followColorScheme="full"/>
                  <p:pic>
                    <p:nvPicPr>
                      <p:cNvPr id="0" name="Object 1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066800"/>
                        <a:ext cx="7346950" cy="5160963"/>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07631" name="Text Box 15"/>
          <p:cNvSpPr txBox="1">
            <a:spLocks noChangeArrowheads="1"/>
          </p:cNvSpPr>
          <p:nvPr/>
        </p:nvSpPr>
        <p:spPr bwMode="auto">
          <a:xfrm rot="16200000">
            <a:off x="-144462" y="3100387"/>
            <a:ext cx="1143000" cy="7016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Lst>
        </p:spPr>
        <p:txBody>
          <a:bodyPr wrap="none">
            <a:spAutoFit/>
          </a:bodyPr>
          <a:lstStyle/>
          <a:p>
            <a:pPr algn="ctr" eaLnBrk="1" hangingPunct="1">
              <a:defRPr/>
            </a:pPr>
            <a:r>
              <a:rPr lang="en-US">
                <a:solidFill>
                  <a:schemeClr val="bg1"/>
                </a:solidFill>
                <a:effectLst>
                  <a:outerShdw blurRad="38100" dist="38100" dir="2700000" algn="tl">
                    <a:srgbClr val="000000"/>
                  </a:outerShdw>
                </a:effectLst>
              </a:rPr>
              <a:t/>
            </a:r>
            <a:br>
              <a:rPr lang="en-US">
                <a:solidFill>
                  <a:schemeClr val="bg1"/>
                </a:solidFill>
                <a:effectLst>
                  <a:outerShdw blurRad="38100" dist="38100" dir="2700000" algn="tl">
                    <a:srgbClr val="000000"/>
                  </a:outerShdw>
                </a:effectLst>
              </a:rPr>
            </a:br>
            <a:r>
              <a:rPr lang="en-US">
                <a:solidFill>
                  <a:schemeClr val="bg1"/>
                </a:solidFill>
                <a:effectLst>
                  <a:outerShdw blurRad="38100" dist="38100" dir="2700000" algn="tl">
                    <a:srgbClr val="000000"/>
                  </a:outerShdw>
                </a:effectLst>
              </a:rPr>
              <a:t>survival</a:t>
            </a:r>
          </a:p>
        </p:txBody>
      </p:sp>
      <p:sp>
        <p:nvSpPr>
          <p:cNvPr id="1007632" name="Text Box 16"/>
          <p:cNvSpPr txBox="1">
            <a:spLocks noChangeArrowheads="1"/>
          </p:cNvSpPr>
          <p:nvPr/>
        </p:nvSpPr>
        <p:spPr bwMode="auto">
          <a:xfrm>
            <a:off x="3962400" y="5943600"/>
            <a:ext cx="876300" cy="3968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Lst>
        </p:spPr>
        <p:txBody>
          <a:bodyPr wrap="none">
            <a:spAutoFit/>
          </a:bodyPr>
          <a:lstStyle/>
          <a:p>
            <a:pPr algn="ctr" eaLnBrk="1" hangingPunct="1">
              <a:defRPr/>
            </a:pPr>
            <a:r>
              <a:rPr lang="en-US">
                <a:solidFill>
                  <a:schemeClr val="bg1"/>
                </a:solidFill>
                <a:effectLst>
                  <a:outerShdw blurRad="38100" dist="38100" dir="2700000" algn="tl">
                    <a:srgbClr val="000000"/>
                  </a:outerShdw>
                </a:effectLst>
              </a:rPr>
              <a:t>Years</a:t>
            </a:r>
          </a:p>
        </p:txBody>
      </p:sp>
      <p:sp>
        <p:nvSpPr>
          <p:cNvPr id="1007633" name="Rectangle 17"/>
          <p:cNvSpPr>
            <a:spLocks noGrp="1" noChangeArrowheads="1"/>
          </p:cNvSpPr>
          <p:nvPr>
            <p:ph type="title"/>
          </p:nvPr>
        </p:nvSpPr>
        <p:spPr>
          <a:xfrm>
            <a:off x="-76200" y="457200"/>
            <a:ext cx="9220200" cy="542925"/>
          </a:xfrm>
        </p:spPr>
        <p:txBody>
          <a:bodyPr/>
          <a:lstStyle/>
          <a:p>
            <a:pPr eaLnBrk="1" hangingPunct="1">
              <a:defRPr/>
            </a:pPr>
            <a:r>
              <a:rPr lang="en-US" sz="4000" b="1" i="1" dirty="0" smtClean="0">
                <a:solidFill>
                  <a:srgbClr val="FFFF00"/>
                </a:solidFill>
                <a:effectLst>
                  <a:outerShdw blurRad="38100" dist="38100" dir="2700000" algn="tl">
                    <a:srgbClr val="000000"/>
                  </a:outerShdw>
                </a:effectLst>
              </a:rPr>
              <a:t>FMR / CHF </a:t>
            </a:r>
            <a:r>
              <a:rPr lang="en-US" b="1" i="1" dirty="0" smtClean="0">
                <a:solidFill>
                  <a:srgbClr val="FFFF00"/>
                </a:solidFill>
                <a:effectLst>
                  <a:outerShdw blurRad="38100" dist="38100" dir="2700000" algn="tl">
                    <a:srgbClr val="000000"/>
                  </a:outerShdw>
                </a:effectLst>
              </a:rPr>
              <a:t>patients do poorly slowly !</a:t>
            </a:r>
          </a:p>
        </p:txBody>
      </p:sp>
      <p:sp>
        <p:nvSpPr>
          <p:cNvPr id="1007634" name="Text Box 18"/>
          <p:cNvSpPr txBox="1">
            <a:spLocks noChangeArrowheads="1"/>
          </p:cNvSpPr>
          <p:nvPr/>
        </p:nvSpPr>
        <p:spPr bwMode="auto">
          <a:xfrm>
            <a:off x="5159375" y="6400800"/>
            <a:ext cx="3870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fo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1" hangingPunct="1">
              <a:defRPr/>
            </a:pPr>
            <a:r>
              <a:rPr lang="en-US" sz="1600" i="1">
                <a:solidFill>
                  <a:schemeClr val="bg1"/>
                </a:solidFill>
                <a:effectLst>
                  <a:outerShdw blurRad="38100" dist="38100" dir="2700000" algn="tl">
                    <a:srgbClr val="000000"/>
                  </a:outerShdw>
                </a:effectLst>
              </a:rPr>
              <a:t>Hickey et al:  Circulation 78:1-51, 1988</a:t>
            </a: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Rectangle 2"/>
          <p:cNvSpPr>
            <a:spLocks noChangeArrowheads="1"/>
          </p:cNvSpPr>
          <p:nvPr/>
        </p:nvSpPr>
        <p:spPr bwMode="auto">
          <a:xfrm>
            <a:off x="609600" y="0"/>
            <a:ext cx="7772400" cy="1143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endParaRPr lang="en-US" sz="3600">
              <a:solidFill>
                <a:srgbClr val="FFDDBE"/>
              </a:solidFill>
              <a:effectLst>
                <a:outerShdw blurRad="38100" dist="38100" dir="2700000" algn="tl">
                  <a:srgbClr val="000000"/>
                </a:outerShdw>
              </a:effectLst>
              <a:latin typeface="Times New Roman" pitchFamily="18" charset="0"/>
            </a:endParaRPr>
          </a:p>
        </p:txBody>
      </p:sp>
      <p:sp>
        <p:nvSpPr>
          <p:cNvPr id="1003523" name="Rectangle 3"/>
          <p:cNvSpPr>
            <a:spLocks noChangeArrowheads="1"/>
          </p:cNvSpPr>
          <p:nvPr/>
        </p:nvSpPr>
        <p:spPr bwMode="auto">
          <a:xfrm>
            <a:off x="990600" y="1295400"/>
            <a:ext cx="7620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742950" lvl="1" indent="-285750">
              <a:lnSpc>
                <a:spcPct val="80000"/>
              </a:lnSpc>
              <a:spcBef>
                <a:spcPct val="20000"/>
              </a:spcBef>
              <a:buClr>
                <a:schemeClr val="tx1"/>
              </a:buClr>
              <a:buSzPct val="70000"/>
              <a:buFontTx/>
              <a:buChar char="•"/>
              <a:defRPr/>
            </a:pPr>
            <a:endParaRPr lang="en-US" sz="2400">
              <a:solidFill>
                <a:schemeClr val="bg1"/>
              </a:solidFill>
              <a:effectLst>
                <a:outerShdw blurRad="38100" dist="38100" dir="2700000" algn="tl">
                  <a:srgbClr val="000000"/>
                </a:outerShdw>
              </a:effectLst>
            </a:endParaRPr>
          </a:p>
          <a:p>
            <a:pPr marL="342900" indent="-342900">
              <a:lnSpc>
                <a:spcPct val="90000"/>
              </a:lnSpc>
              <a:spcBef>
                <a:spcPct val="20000"/>
              </a:spcBef>
              <a:buClr>
                <a:srgbClr val="FFA4B2"/>
              </a:buClr>
              <a:buSzPct val="65000"/>
              <a:buFont typeface="Wingdings" pitchFamily="2" charset="2"/>
              <a:buNone/>
              <a:defRPr/>
            </a:pPr>
            <a:endParaRPr lang="en-US" sz="2400">
              <a:solidFill>
                <a:schemeClr val="bg1"/>
              </a:solidFill>
              <a:effectLst>
                <a:outerShdw blurRad="38100" dist="38100" dir="2700000" algn="tl">
                  <a:srgbClr val="000000"/>
                </a:outerShdw>
              </a:effectLst>
            </a:endParaRPr>
          </a:p>
        </p:txBody>
      </p:sp>
      <p:sp>
        <p:nvSpPr>
          <p:cNvPr id="1003524" name="Rectangle 4"/>
          <p:cNvSpPr>
            <a:spLocks noChangeArrowheads="1"/>
          </p:cNvSpPr>
          <p:nvPr/>
        </p:nvSpPr>
        <p:spPr bwMode="auto">
          <a:xfrm>
            <a:off x="0" y="381000"/>
            <a:ext cx="9144000" cy="1143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4400" b="0" i="1" dirty="0">
                <a:solidFill>
                  <a:srgbClr val="FFFF00"/>
                </a:solidFill>
                <a:effectLst>
                  <a:outerShdw blurRad="38100" dist="38100" dir="2700000" algn="tl">
                    <a:srgbClr val="000000"/>
                  </a:outerShdw>
                </a:effectLst>
                <a:cs typeface="Arial" panose="020B0604020202020204" pitchFamily="34" charset="0"/>
              </a:rPr>
              <a:t>Challenge</a:t>
            </a:r>
            <a:r>
              <a:rPr lang="en-US" sz="4400" b="0" i="1" dirty="0" smtClean="0">
                <a:solidFill>
                  <a:srgbClr val="FFFF00"/>
                </a:solidFill>
                <a:effectLst>
                  <a:outerShdw blurRad="38100" dist="38100" dir="2700000" algn="tl">
                    <a:srgbClr val="000000"/>
                  </a:outerShdw>
                </a:effectLst>
                <a:cs typeface="Arial" panose="020B0604020202020204" pitchFamily="34" charset="0"/>
              </a:rPr>
              <a:t>… but even leaving</a:t>
            </a:r>
          </a:p>
          <a:p>
            <a:pPr algn="ctr">
              <a:defRPr/>
            </a:pPr>
            <a:r>
              <a:rPr lang="en-US" sz="4400" b="0" i="1" dirty="0" smtClean="0">
                <a:solidFill>
                  <a:srgbClr val="FFFF00"/>
                </a:solidFill>
                <a:effectLst>
                  <a:outerShdw blurRad="38100" dist="38100" dir="2700000" algn="tl">
                    <a:srgbClr val="000000"/>
                  </a:outerShdw>
                </a:effectLst>
                <a:cs typeface="Arial" panose="020B0604020202020204" pitchFamily="34" charset="0"/>
              </a:rPr>
              <a:t> </a:t>
            </a:r>
            <a:r>
              <a:rPr lang="en-US" sz="4400" b="0" i="1" dirty="0">
                <a:solidFill>
                  <a:srgbClr val="FFFF00"/>
                </a:solidFill>
                <a:effectLst>
                  <a:outerShdw blurRad="38100" dist="38100" dir="2700000" algn="tl">
                    <a:srgbClr val="000000"/>
                  </a:outerShdw>
                </a:effectLst>
                <a:cs typeface="Arial" panose="020B0604020202020204" pitchFamily="34" charset="0"/>
              </a:rPr>
              <a:t>small FMR is problematic!</a:t>
            </a:r>
            <a:r>
              <a:rPr lang="en-US" sz="4800" b="0" i="1" dirty="0">
                <a:solidFill>
                  <a:srgbClr val="FFFF00"/>
                </a:solidFill>
                <a:effectLst>
                  <a:outerShdw blurRad="38100" dist="38100" dir="2700000" algn="tl">
                    <a:srgbClr val="000000"/>
                  </a:outerShdw>
                </a:effectLst>
                <a:cs typeface="Arial" panose="020B0604020202020204" pitchFamily="34" charset="0"/>
              </a:rPr>
              <a:t> </a:t>
            </a:r>
          </a:p>
        </p:txBody>
      </p:sp>
      <p:sp>
        <p:nvSpPr>
          <p:cNvPr id="1003525" name="Text Box 5"/>
          <p:cNvSpPr txBox="1">
            <a:spLocks noChangeArrowheads="1"/>
          </p:cNvSpPr>
          <p:nvPr/>
        </p:nvSpPr>
        <p:spPr bwMode="auto">
          <a:xfrm>
            <a:off x="4875213" y="6400800"/>
            <a:ext cx="41544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fo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1" hangingPunct="1">
              <a:defRPr/>
            </a:pPr>
            <a:r>
              <a:rPr lang="en-US" sz="1600" i="1">
                <a:solidFill>
                  <a:schemeClr val="bg1"/>
                </a:solidFill>
                <a:effectLst>
                  <a:outerShdw blurRad="38100" dist="38100" dir="2700000" algn="tl">
                    <a:srgbClr val="000000"/>
                  </a:outerShdw>
                </a:effectLst>
              </a:rPr>
              <a:t>Grigioni et al:  Circulation 103:1759, 2001</a:t>
            </a:r>
          </a:p>
        </p:txBody>
      </p:sp>
      <p:pic>
        <p:nvPicPr>
          <p:cNvPr id="45062" name="Picture 6" descr="fig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2209800"/>
            <a:ext cx="431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7" descr="fig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209800"/>
            <a:ext cx="401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28" name="Text Box 8"/>
          <p:cNvSpPr txBox="1">
            <a:spLocks noChangeArrowheads="1"/>
          </p:cNvSpPr>
          <p:nvPr/>
        </p:nvSpPr>
        <p:spPr bwMode="auto">
          <a:xfrm>
            <a:off x="1905000" y="1701800"/>
            <a:ext cx="914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sz="2800" i="1">
                <a:solidFill>
                  <a:schemeClr val="bg1"/>
                </a:solidFill>
                <a:effectLst>
                  <a:outerShdw blurRad="38100" dist="38100" dir="2700000" algn="tl">
                    <a:srgbClr val="000000"/>
                  </a:outerShdw>
                </a:effectLst>
                <a:latin typeface="Times New Roman" pitchFamily="18" charset="0"/>
              </a:rPr>
              <a:t>ERO</a:t>
            </a:r>
          </a:p>
        </p:txBody>
      </p:sp>
      <p:sp>
        <p:nvSpPr>
          <p:cNvPr id="1003529" name="Text Box 9"/>
          <p:cNvSpPr txBox="1">
            <a:spLocks noChangeArrowheads="1"/>
          </p:cNvSpPr>
          <p:nvPr/>
        </p:nvSpPr>
        <p:spPr bwMode="auto">
          <a:xfrm>
            <a:off x="6324600" y="1676400"/>
            <a:ext cx="9334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sz="2800" i="1">
                <a:solidFill>
                  <a:schemeClr val="bg1"/>
                </a:solidFill>
                <a:effectLst>
                  <a:outerShdw blurRad="38100" dist="38100" dir="2700000" algn="tl">
                    <a:srgbClr val="000000"/>
                  </a:outerShdw>
                </a:effectLst>
                <a:latin typeface="Times New Roman" pitchFamily="18" charset="0"/>
              </a:rPr>
              <a:t>RVol</a:t>
            </a: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370" name="Rectangle 2"/>
          <p:cNvSpPr>
            <a:spLocks noGrp="1" noChangeArrowheads="1"/>
          </p:cNvSpPr>
          <p:nvPr>
            <p:ph type="title"/>
          </p:nvPr>
        </p:nvSpPr>
        <p:spPr>
          <a:xfrm>
            <a:off x="-381000" y="3352800"/>
            <a:ext cx="9753600" cy="1139825"/>
          </a:xfrm>
        </p:spPr>
        <p:txBody>
          <a:bodyPr/>
          <a:lstStyle/>
          <a:p>
            <a:pPr eaLnBrk="1" hangingPunct="1">
              <a:defRPr/>
            </a:pPr>
            <a:r>
              <a:rPr lang="en-US" sz="4800" b="1" i="1" u="sng" dirty="0" smtClean="0">
                <a:solidFill>
                  <a:srgbClr val="FFFF00"/>
                </a:solidFill>
                <a:effectLst>
                  <a:outerShdw blurRad="38100" dist="38100" dir="2700000" algn="tl">
                    <a:srgbClr val="000000"/>
                  </a:outerShdw>
                </a:effectLst>
                <a:latin typeface="Arial" pitchFamily="34" charset="0"/>
              </a:rPr>
              <a:t>TAVR to TMVR </a:t>
            </a:r>
            <a:br>
              <a:rPr lang="en-US" sz="4800" b="1" i="1" u="sng" dirty="0" smtClean="0">
                <a:solidFill>
                  <a:srgbClr val="FFFF00"/>
                </a:solidFill>
                <a:effectLst>
                  <a:outerShdw blurRad="38100" dist="38100" dir="2700000" algn="tl">
                    <a:srgbClr val="000000"/>
                  </a:outerShdw>
                </a:effectLst>
                <a:latin typeface="Arial" pitchFamily="34" charset="0"/>
              </a:rPr>
            </a:br>
            <a:r>
              <a:rPr lang="en-US" b="1" i="1" dirty="0" smtClean="0">
                <a:solidFill>
                  <a:schemeClr val="tx1"/>
                </a:solidFill>
                <a:effectLst>
                  <a:outerShdw blurRad="38100" dist="38100" dir="2700000" algn="tl">
                    <a:srgbClr val="000000"/>
                  </a:outerShdw>
                </a:effectLst>
                <a:latin typeface="Arial" pitchFamily="34" charset="0"/>
              </a:rPr>
              <a:t>Mitral valve is not the Aortic valve</a:t>
            </a:r>
            <a:br>
              <a:rPr lang="en-US" b="1" i="1" dirty="0" smtClean="0">
                <a:solidFill>
                  <a:schemeClr val="tx1"/>
                </a:solidFill>
                <a:effectLst>
                  <a:outerShdw blurRad="38100" dist="38100" dir="2700000" algn="tl">
                    <a:srgbClr val="000000"/>
                  </a:outerShdw>
                </a:effectLst>
                <a:latin typeface="Arial" pitchFamily="34" charset="0"/>
              </a:rPr>
            </a:br>
            <a:r>
              <a:rPr lang="en-US" b="1" i="1" dirty="0" smtClean="0">
                <a:solidFill>
                  <a:schemeClr val="tx1"/>
                </a:solidFill>
                <a:effectLst>
                  <a:outerShdw blurRad="38100" dist="38100" dir="2700000" algn="tl">
                    <a:srgbClr val="000000"/>
                  </a:outerShdw>
                </a:effectLst>
                <a:latin typeface="Arial" pitchFamily="34" charset="0"/>
              </a:rPr>
              <a:t>MR is CHF</a:t>
            </a:r>
            <a:br>
              <a:rPr lang="en-US" b="1" i="1" dirty="0" smtClean="0">
                <a:solidFill>
                  <a:schemeClr val="tx1"/>
                </a:solidFill>
                <a:effectLst>
                  <a:outerShdw blurRad="38100" dist="38100" dir="2700000" algn="tl">
                    <a:srgbClr val="000000"/>
                  </a:outerShdw>
                </a:effectLst>
                <a:latin typeface="Arial" pitchFamily="34" charset="0"/>
              </a:rPr>
            </a:br>
            <a:r>
              <a:rPr lang="en-US" b="1" i="1" dirty="0" smtClean="0">
                <a:solidFill>
                  <a:schemeClr val="tx1"/>
                </a:solidFill>
                <a:effectLst>
                  <a:outerShdw blurRad="38100" dist="38100" dir="2700000" algn="tl">
                    <a:srgbClr val="000000"/>
                  </a:outerShdw>
                </a:effectLst>
                <a:latin typeface="Arial" pitchFamily="34" charset="0"/>
              </a:rPr>
              <a:t>DMR is not FMR</a:t>
            </a:r>
            <a:br>
              <a:rPr lang="en-US" b="1" i="1" dirty="0" smtClean="0">
                <a:solidFill>
                  <a:schemeClr val="tx1"/>
                </a:solidFill>
                <a:effectLst>
                  <a:outerShdw blurRad="38100" dist="38100" dir="2700000" algn="tl">
                    <a:srgbClr val="000000"/>
                  </a:outerShdw>
                </a:effectLst>
                <a:latin typeface="Arial" pitchFamily="34" charset="0"/>
              </a:rPr>
            </a:br>
            <a:r>
              <a:rPr lang="en-US" i="1" dirty="0" smtClean="0">
                <a:solidFill>
                  <a:schemeClr val="bg1"/>
                </a:solidFill>
                <a:effectLst>
                  <a:outerShdw blurRad="38100" dist="38100" dir="2700000" algn="tl">
                    <a:srgbClr val="000000"/>
                  </a:outerShdw>
                </a:effectLst>
                <a:latin typeface="Arial" pitchFamily="34" charset="0"/>
              </a:rPr>
              <a:t>Mitral repair is complex</a:t>
            </a:r>
            <a:br>
              <a:rPr lang="en-US" i="1" dirty="0" smtClean="0">
                <a:solidFill>
                  <a:schemeClr val="bg1"/>
                </a:solidFill>
                <a:effectLst>
                  <a:outerShdw blurRad="38100" dist="38100" dir="2700000" algn="tl">
                    <a:srgbClr val="000000"/>
                  </a:outerShdw>
                </a:effectLst>
                <a:latin typeface="Arial" pitchFamily="34" charset="0"/>
              </a:rPr>
            </a:br>
            <a:r>
              <a:rPr lang="en-US" i="1" dirty="0" smtClean="0">
                <a:solidFill>
                  <a:schemeClr val="bg1"/>
                </a:solidFill>
                <a:effectLst>
                  <a:outerShdw blurRad="38100" dist="38100" dir="2700000" algn="tl">
                    <a:srgbClr val="000000"/>
                  </a:outerShdw>
                </a:effectLst>
                <a:latin typeface="Arial" pitchFamily="34" charset="0"/>
              </a:rPr>
              <a:t/>
            </a:r>
            <a:br>
              <a:rPr lang="en-US" i="1" dirty="0" smtClean="0">
                <a:solidFill>
                  <a:schemeClr val="bg1"/>
                </a:solidFill>
                <a:effectLst>
                  <a:outerShdw blurRad="38100" dist="38100" dir="2700000" algn="tl">
                    <a:srgbClr val="000000"/>
                  </a:outerShdw>
                </a:effectLst>
                <a:latin typeface="Arial" pitchFamily="34" charset="0"/>
              </a:rPr>
            </a:br>
            <a:r>
              <a:rPr lang="en-US" i="1" dirty="0" smtClean="0">
                <a:solidFill>
                  <a:schemeClr val="bg1"/>
                </a:solidFill>
                <a:effectLst>
                  <a:outerShdw blurRad="38100" dist="38100" dir="2700000" algn="tl">
                    <a:srgbClr val="000000"/>
                  </a:outerShdw>
                </a:effectLst>
                <a:latin typeface="Arial" pitchFamily="34" charset="0"/>
              </a:rPr>
              <a:t> - one “size” or technique</a:t>
            </a:r>
            <a:br>
              <a:rPr lang="en-US" i="1" dirty="0" smtClean="0">
                <a:solidFill>
                  <a:schemeClr val="bg1"/>
                </a:solidFill>
                <a:effectLst>
                  <a:outerShdw blurRad="38100" dist="38100" dir="2700000" algn="tl">
                    <a:srgbClr val="000000"/>
                  </a:outerShdw>
                </a:effectLst>
                <a:latin typeface="Arial" pitchFamily="34" charset="0"/>
              </a:rPr>
            </a:br>
            <a:r>
              <a:rPr lang="en-US" i="1" dirty="0" smtClean="0">
                <a:solidFill>
                  <a:schemeClr val="bg1"/>
                </a:solidFill>
                <a:effectLst>
                  <a:outerShdw blurRad="38100" dist="38100" dir="2700000" algn="tl">
                    <a:srgbClr val="000000"/>
                  </a:outerShdw>
                </a:effectLst>
                <a:latin typeface="Arial" pitchFamily="34" charset="0"/>
              </a:rPr>
              <a:t> does NOT fit all</a:t>
            </a:r>
            <a:r>
              <a:rPr lang="en-US" sz="4800" i="1" dirty="0" smtClean="0">
                <a:solidFill>
                  <a:schemeClr val="bg1"/>
                </a:solidFill>
                <a:effectLst>
                  <a:outerShdw blurRad="38100" dist="38100" dir="2700000" algn="tl">
                    <a:srgbClr val="000000"/>
                  </a:outerShdw>
                </a:effectLst>
                <a:latin typeface="Arial" pitchFamily="34" charset="0"/>
              </a:rPr>
              <a:t/>
            </a:r>
            <a:br>
              <a:rPr lang="en-US" sz="4800" i="1" dirty="0" smtClean="0">
                <a:solidFill>
                  <a:schemeClr val="bg1"/>
                </a:solidFill>
                <a:effectLst>
                  <a:outerShdw blurRad="38100" dist="38100" dir="2700000" algn="tl">
                    <a:srgbClr val="000000"/>
                  </a:outerShdw>
                </a:effectLst>
                <a:latin typeface="Arial" pitchFamily="34" charset="0"/>
              </a:rPr>
            </a:br>
            <a:r>
              <a:rPr lang="en-US" sz="4800" i="1" dirty="0" smtClean="0">
                <a:solidFill>
                  <a:schemeClr val="bg1"/>
                </a:solidFill>
                <a:effectLst>
                  <a:outerShdw blurRad="38100" dist="38100" dir="2700000" algn="tl">
                    <a:srgbClr val="000000"/>
                  </a:outerShdw>
                </a:effectLst>
                <a:latin typeface="Arial" pitchFamily="34" charset="0"/>
              </a:rPr>
              <a:t/>
            </a:r>
            <a:br>
              <a:rPr lang="en-US" sz="4800" i="1" dirty="0" smtClean="0">
                <a:solidFill>
                  <a:schemeClr val="bg1"/>
                </a:solidFill>
                <a:effectLst>
                  <a:outerShdw blurRad="38100" dist="38100" dir="2700000" algn="tl">
                    <a:srgbClr val="000000"/>
                  </a:outerShdw>
                </a:effectLst>
                <a:latin typeface="Arial" pitchFamily="34" charset="0"/>
              </a:rPr>
            </a:br>
            <a:r>
              <a:rPr lang="en-US" sz="4800" b="1" i="1" dirty="0" smtClean="0">
                <a:solidFill>
                  <a:schemeClr val="bg1"/>
                </a:solidFill>
                <a:effectLst>
                  <a:outerShdw blurRad="38100" dist="38100" dir="2700000" algn="tl">
                    <a:srgbClr val="000000"/>
                  </a:outerShdw>
                </a:effectLst>
                <a:latin typeface="Arial" pitchFamily="34" charset="0"/>
              </a:rPr>
              <a:t> </a:t>
            </a:r>
            <a:endParaRPr lang="en-US" sz="3200" b="1" i="1" dirty="0" smtClean="0">
              <a:solidFill>
                <a:srgbClr val="FFFF00"/>
              </a:solidFill>
              <a:effectLst>
                <a:outerShdw blurRad="38100" dist="38100" dir="2700000" algn="tl">
                  <a:srgbClr val="000000"/>
                </a:outerShdw>
              </a:effectLst>
              <a:latin typeface="Arial"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5">
            <a:extLst>
              <a:ext uri="{FF2B5EF4-FFF2-40B4-BE49-F238E27FC236}">
                <a16:creationId xmlns="" xmlns:a16="http://schemas.microsoft.com/office/drawing/2014/main" id="{C591EA34-5EA8-436F-B427-C426D5BFB5E1}"/>
              </a:ext>
            </a:extLst>
          </p:cNvPr>
          <p:cNvSpPr>
            <a:spLocks noGrp="1" noChangeArrowheads="1"/>
          </p:cNvSpPr>
          <p:nvPr>
            <p:ph type="title"/>
          </p:nvPr>
        </p:nvSpPr>
        <p:spPr>
          <a:xfrm>
            <a:off x="-76200" y="381000"/>
            <a:ext cx="9448800" cy="914400"/>
          </a:xfrm>
        </p:spPr>
        <p:txBody>
          <a:bodyPr rIns="132080"/>
          <a:lstStyle/>
          <a:p>
            <a:r>
              <a:rPr lang="en-US" altLang="en-US" sz="4800" dirty="0"/>
              <a:t>AS : TAVR </a:t>
            </a:r>
            <a:br>
              <a:rPr lang="en-US" altLang="en-US" sz="4800" dirty="0"/>
            </a:br>
            <a:r>
              <a:rPr lang="en-US" altLang="en-US" sz="4000" i="1" dirty="0">
                <a:solidFill>
                  <a:schemeClr val="bg1"/>
                </a:solidFill>
              </a:rPr>
              <a:t>easier and works the same</a:t>
            </a:r>
            <a:r>
              <a:rPr lang="en-US" altLang="en-US" sz="4800" i="1" dirty="0">
                <a:solidFill>
                  <a:schemeClr val="bg1"/>
                </a:solidFill>
              </a:rPr>
              <a:t> </a:t>
            </a:r>
            <a:endParaRPr lang="en-US" altLang="en-US" i="1" dirty="0">
              <a:solidFill>
                <a:schemeClr val="bg1"/>
              </a:solidFill>
            </a:endParaRPr>
          </a:p>
        </p:txBody>
      </p:sp>
      <p:sp>
        <p:nvSpPr>
          <p:cNvPr id="6154" name="Rectangle 10">
            <a:extLst>
              <a:ext uri="{FF2B5EF4-FFF2-40B4-BE49-F238E27FC236}">
                <a16:creationId xmlns="" xmlns:a16="http://schemas.microsoft.com/office/drawing/2014/main" id="{BA54DF79-6B9D-497A-B56B-98ED87F48E47}"/>
              </a:ext>
            </a:extLst>
          </p:cNvPr>
          <p:cNvSpPr>
            <a:spLocks/>
          </p:cNvSpPr>
          <p:nvPr/>
        </p:nvSpPr>
        <p:spPr bwMode="auto">
          <a:xfrm>
            <a:off x="228600" y="5778500"/>
            <a:ext cx="4876800" cy="1066800"/>
          </a:xfrm>
          <a:prstGeom prst="rect">
            <a:avLst/>
          </a:prstGeom>
          <a:noFill/>
          <a:ln w="12700">
            <a:noFill/>
            <a:miter lim="800000"/>
            <a:headEnd/>
            <a:tailEnd/>
          </a:ln>
          <a:effectLst>
            <a:outerShdw dist="25399" dir="2700000" algn="ctr" rotWithShape="0">
              <a:srgbClr val="808080">
                <a:alpha val="75000"/>
              </a:srgbClr>
            </a:outerShdw>
          </a:effectLst>
        </p:spPr>
        <p:txBody>
          <a:bodyPr lIns="0" tIns="0" rIns="40639" bIns="0"/>
          <a:lstStyle/>
          <a:p>
            <a:pPr marL="342900" marR="0" lvl="0" indent="-342900" algn="ctr" defTabSz="914400" rtl="0" eaLnBrk="1" fontAlgn="base" latinLnBrk="0" hangingPunct="1">
              <a:lnSpc>
                <a:spcPct val="80000"/>
              </a:lnSpc>
              <a:spcBef>
                <a:spcPts val="775"/>
              </a:spcBef>
              <a:spcAft>
                <a:spcPct val="0"/>
              </a:spcAft>
              <a:buClrTx/>
              <a:buSzTx/>
              <a:buFontTx/>
              <a:buNone/>
              <a:tabLst/>
              <a:defRPr/>
            </a:pPr>
            <a:endParaRPr kumimoji="0" lang="en-US" sz="1100" b="0" i="0" u="none" strike="noStrike" kern="1200" cap="none" spc="0" normalizeH="0" baseline="0" noProof="0" dirty="0">
              <a:ln>
                <a:noFill/>
              </a:ln>
              <a:solidFill>
                <a:srgbClr val="FFFFFF"/>
              </a:solidFill>
              <a:effectLst>
                <a:outerShdw blurRad="38100" dist="38100" dir="2700000" algn="tl">
                  <a:srgbClr val="C0C0C0"/>
                </a:outerShdw>
              </a:effectLst>
              <a:uLnTx/>
              <a:uFillTx/>
              <a:latin typeface="Verdana" pitchFamily="34" charset="0"/>
              <a:ea typeface="Verdana" pitchFamily="34" charset="0"/>
              <a:cs typeface="Verdana" pitchFamily="34" charset="0"/>
              <a:sym typeface="Verdana" pitchFamily="34" charset="0"/>
            </a:endParaRPr>
          </a:p>
        </p:txBody>
      </p:sp>
      <p:sp>
        <p:nvSpPr>
          <p:cNvPr id="63492" name="Rectangle 11">
            <a:extLst>
              <a:ext uri="{FF2B5EF4-FFF2-40B4-BE49-F238E27FC236}">
                <a16:creationId xmlns="" xmlns:a16="http://schemas.microsoft.com/office/drawing/2014/main" id="{4BC014ED-393D-41C5-8CFB-9B27E8BB21AF}"/>
              </a:ext>
            </a:extLst>
          </p:cNvPr>
          <p:cNvSpPr>
            <a:spLocks/>
          </p:cNvSpPr>
          <p:nvPr/>
        </p:nvSpPr>
        <p:spPr bwMode="auto">
          <a:xfrm>
            <a:off x="1219200" y="1066800"/>
            <a:ext cx="2425700" cy="609600"/>
          </a:xfrm>
          <a:prstGeom prst="rect">
            <a:avLst/>
          </a:prstGeom>
          <a:noFill/>
          <a:ln>
            <a:noFill/>
          </a:ln>
          <a:effectLst>
            <a:outerShdw dist="35921" dir="2700000" algn="ctr" rotWithShape="0">
              <a:schemeClr val="bg2">
                <a:alpha val="89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nchor="ctr"/>
          <a:lstStyle>
            <a:lvl1pPr marL="39688"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39688"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9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63493" name="Rectangle 12">
            <a:extLst>
              <a:ext uri="{FF2B5EF4-FFF2-40B4-BE49-F238E27FC236}">
                <a16:creationId xmlns="" xmlns:a16="http://schemas.microsoft.com/office/drawing/2014/main" id="{88CE10B5-72AF-453B-AC4C-8FB46FBACB79}"/>
              </a:ext>
            </a:extLst>
          </p:cNvPr>
          <p:cNvSpPr>
            <a:spLocks/>
          </p:cNvSpPr>
          <p:nvPr/>
        </p:nvSpPr>
        <p:spPr bwMode="auto">
          <a:xfrm>
            <a:off x="4292600" y="1092200"/>
            <a:ext cx="4724400" cy="609600"/>
          </a:xfrm>
          <a:prstGeom prst="rect">
            <a:avLst/>
          </a:prstGeom>
          <a:noFill/>
          <a:ln>
            <a:noFill/>
          </a:ln>
          <a:effectLst>
            <a:outerShdw dist="35921" dir="2700000" algn="ctr" rotWithShape="0">
              <a:schemeClr val="bg2">
                <a:alpha val="89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nchor="ctr"/>
          <a:lstStyle>
            <a:lvl1pPr marL="39688"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39688"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t>
            </a:r>
          </a:p>
        </p:txBody>
      </p:sp>
      <p:pic>
        <p:nvPicPr>
          <p:cNvPr id="63494" name="Picture 11">
            <a:extLst>
              <a:ext uri="{FF2B5EF4-FFF2-40B4-BE49-F238E27FC236}">
                <a16:creationId xmlns="" xmlns:a16="http://schemas.microsoft.com/office/drawing/2014/main" id="{E10D2993-D48B-4730-A163-764EE42945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3" y="1905000"/>
            <a:ext cx="3449637" cy="334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5" name="Picture 13">
            <a:extLst>
              <a:ext uri="{FF2B5EF4-FFF2-40B4-BE49-F238E27FC236}">
                <a16:creationId xmlns="" xmlns:a16="http://schemas.microsoft.com/office/drawing/2014/main" id="{D96BE373-3025-4B2B-8365-2000EB543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905000"/>
            <a:ext cx="3505200" cy="3297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7">
            <a:extLst>
              <a:ext uri="{FF2B5EF4-FFF2-40B4-BE49-F238E27FC236}">
                <a16:creationId xmlns="" xmlns:a16="http://schemas.microsoft.com/office/drawing/2014/main" id="{D479C3B0-9623-4934-B92A-05941FF83CB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963" y="1905000"/>
            <a:ext cx="3449637" cy="3346450"/>
          </a:xfrm>
          <a:prstGeom prst="rect">
            <a:avLst/>
          </a:prstGeom>
          <a:noFill/>
          <a:ln>
            <a:noFill/>
          </a:ln>
          <a:effectLst>
            <a:outerShdw dist="761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628" name="Picture 8">
            <a:extLst>
              <a:ext uri="{FF2B5EF4-FFF2-40B4-BE49-F238E27FC236}">
                <a16:creationId xmlns="" xmlns:a16="http://schemas.microsoft.com/office/drawing/2014/main" id="{8DB400BF-8747-44B1-9D58-96C1928F3608}"/>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905000"/>
            <a:ext cx="3505200" cy="3346450"/>
          </a:xfrm>
          <a:prstGeom prst="rect">
            <a:avLst/>
          </a:prstGeom>
          <a:noFill/>
          <a:ln>
            <a:noFill/>
          </a:ln>
          <a:effectLst>
            <a:outerShdw dist="761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Rectangle 1">
            <a:extLst>
              <a:ext uri="{FF2B5EF4-FFF2-40B4-BE49-F238E27FC236}">
                <a16:creationId xmlns="" xmlns:a16="http://schemas.microsoft.com/office/drawing/2014/main" id="{B50FBA84-04CE-46F6-9459-0FF225FC2DC2}"/>
              </a:ext>
            </a:extLst>
          </p:cNvPr>
          <p:cNvSpPr/>
          <p:nvPr/>
        </p:nvSpPr>
        <p:spPr>
          <a:xfrm>
            <a:off x="2651125" y="5848350"/>
            <a:ext cx="4467225" cy="64611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Even looks the same</a:t>
            </a:r>
            <a:endParaRPr kumimoji="0" lang="en-US" sz="3600" b="0" i="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527038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627"/>
                                        </p:tgtEl>
                                        <p:attrNameLst>
                                          <p:attrName>style.visibility</p:attrName>
                                        </p:attrNameLst>
                                      </p:cBhvr>
                                      <p:to>
                                        <p:strVal val="visible"/>
                                      </p:to>
                                    </p:set>
                                    <p:anim calcmode="lin" valueType="num">
                                      <p:cBhvr>
                                        <p:cTn id="7" dur="1000" fill="hold"/>
                                        <p:tgtEl>
                                          <p:spTgt spid="26627"/>
                                        </p:tgtEl>
                                        <p:attrNameLst>
                                          <p:attrName>ppt_w</p:attrName>
                                        </p:attrNameLst>
                                      </p:cBhvr>
                                      <p:tavLst>
                                        <p:tav tm="0">
                                          <p:val>
                                            <p:strVal val="#ppt_w*0.70"/>
                                          </p:val>
                                        </p:tav>
                                        <p:tav tm="100000">
                                          <p:val>
                                            <p:strVal val="#ppt_w"/>
                                          </p:val>
                                        </p:tav>
                                      </p:tavLst>
                                    </p:anim>
                                    <p:anim calcmode="lin" valueType="num">
                                      <p:cBhvr>
                                        <p:cTn id="8" dur="1000" fill="hold"/>
                                        <p:tgtEl>
                                          <p:spTgt spid="26627"/>
                                        </p:tgtEl>
                                        <p:attrNameLst>
                                          <p:attrName>ppt_h</p:attrName>
                                        </p:attrNameLst>
                                      </p:cBhvr>
                                      <p:tavLst>
                                        <p:tav tm="0">
                                          <p:val>
                                            <p:strVal val="#ppt_h"/>
                                          </p:val>
                                        </p:tav>
                                        <p:tav tm="100000">
                                          <p:val>
                                            <p:strVal val="#ppt_h"/>
                                          </p:val>
                                        </p:tav>
                                      </p:tavLst>
                                    </p:anim>
                                    <p:animEffect transition="in" filter="fade">
                                      <p:cBhvr>
                                        <p:cTn id="9" dur="1000"/>
                                        <p:tgtEl>
                                          <p:spTgt spid="26627"/>
                                        </p:tgtEl>
                                      </p:cBhvr>
                                    </p:animEffect>
                                  </p:childTnLst>
                                </p:cTn>
                              </p:par>
                              <p:par>
                                <p:cTn id="10" presetID="55" presetClass="entr" presetSubtype="0" fill="hold" nodeType="withEffect">
                                  <p:stCondLst>
                                    <p:cond delay="0"/>
                                  </p:stCondLst>
                                  <p:childTnLst>
                                    <p:set>
                                      <p:cBhvr>
                                        <p:cTn id="11" dur="1" fill="hold">
                                          <p:stCondLst>
                                            <p:cond delay="0"/>
                                          </p:stCondLst>
                                        </p:cTn>
                                        <p:tgtEl>
                                          <p:spTgt spid="26628"/>
                                        </p:tgtEl>
                                        <p:attrNameLst>
                                          <p:attrName>style.visibility</p:attrName>
                                        </p:attrNameLst>
                                      </p:cBhvr>
                                      <p:to>
                                        <p:strVal val="visible"/>
                                      </p:to>
                                    </p:set>
                                    <p:anim calcmode="lin" valueType="num">
                                      <p:cBhvr>
                                        <p:cTn id="12" dur="1000" fill="hold"/>
                                        <p:tgtEl>
                                          <p:spTgt spid="26628"/>
                                        </p:tgtEl>
                                        <p:attrNameLst>
                                          <p:attrName>ppt_w</p:attrName>
                                        </p:attrNameLst>
                                      </p:cBhvr>
                                      <p:tavLst>
                                        <p:tav tm="0">
                                          <p:val>
                                            <p:strVal val="#ppt_w*0.70"/>
                                          </p:val>
                                        </p:tav>
                                        <p:tav tm="100000">
                                          <p:val>
                                            <p:strVal val="#ppt_w"/>
                                          </p:val>
                                        </p:tav>
                                      </p:tavLst>
                                    </p:anim>
                                    <p:anim calcmode="lin" valueType="num">
                                      <p:cBhvr>
                                        <p:cTn id="13" dur="1000" fill="hold"/>
                                        <p:tgtEl>
                                          <p:spTgt spid="26628"/>
                                        </p:tgtEl>
                                        <p:attrNameLst>
                                          <p:attrName>ppt_h</p:attrName>
                                        </p:attrNameLst>
                                      </p:cBhvr>
                                      <p:tavLst>
                                        <p:tav tm="0">
                                          <p:val>
                                            <p:strVal val="#ppt_h"/>
                                          </p:val>
                                        </p:tav>
                                        <p:tav tm="100000">
                                          <p:val>
                                            <p:strVal val="#ppt_h"/>
                                          </p:val>
                                        </p:tav>
                                      </p:tavLst>
                                    </p:anim>
                                    <p:animEffect transition="in" filter="fade">
                                      <p:cBhvr>
                                        <p:cTn id="14" dur="1000"/>
                                        <p:tgtEl>
                                          <p:spTgt spid="2662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 xmlns:a16="http://schemas.microsoft.com/office/drawing/2014/main" id="{280E26AA-0458-42EC-A9A8-38F50199BA92}"/>
              </a:ext>
            </a:extLst>
          </p:cNvPr>
          <p:cNvSpPr>
            <a:spLocks noGrp="1" noChangeArrowheads="1"/>
          </p:cNvSpPr>
          <p:nvPr>
            <p:ph type="title"/>
          </p:nvPr>
        </p:nvSpPr>
        <p:spPr>
          <a:xfrm>
            <a:off x="381000" y="-304800"/>
            <a:ext cx="8610600" cy="1295400"/>
          </a:xfrm>
        </p:spPr>
        <p:txBody>
          <a:bodyPr/>
          <a:lstStyle/>
          <a:p>
            <a:pPr eaLnBrk="1" hangingPunct="1">
              <a:defRPr/>
            </a:pPr>
            <a:r>
              <a:rPr lang="en-US" sz="4000" b="1" dirty="0" smtClean="0">
                <a:effectLst>
                  <a:outerShdw blurRad="38100" dist="38100" dir="2700000" algn="tl">
                    <a:srgbClr val="000000"/>
                  </a:outerShdw>
                </a:effectLst>
                <a:cs typeface="Arial" panose="020B0604020202020204" pitchFamily="34" charset="0"/>
              </a:rPr>
              <a:t> Mitral </a:t>
            </a:r>
            <a:r>
              <a:rPr lang="en-US" sz="4000" b="1" dirty="0">
                <a:effectLst>
                  <a:outerShdw blurRad="38100" dist="38100" dir="2700000" algn="tl">
                    <a:srgbClr val="000000"/>
                  </a:outerShdw>
                </a:effectLst>
                <a:cs typeface="Arial" panose="020B0604020202020204" pitchFamily="34" charset="0"/>
              </a:rPr>
              <a:t>Valve </a:t>
            </a:r>
            <a:r>
              <a:rPr lang="en-US" sz="4000" b="1" dirty="0" smtClean="0">
                <a:effectLst>
                  <a:outerShdw blurRad="38100" dist="38100" dir="2700000" algn="tl">
                    <a:srgbClr val="000000"/>
                  </a:outerShdw>
                </a:effectLst>
                <a:cs typeface="Arial" panose="020B0604020202020204" pitchFamily="34" charset="0"/>
              </a:rPr>
              <a:t>Repair is complex</a:t>
            </a:r>
            <a:endParaRPr lang="en-US" sz="4000" b="1" dirty="0">
              <a:effectLst>
                <a:outerShdw blurRad="38100" dist="38100" dir="2700000" algn="tl">
                  <a:srgbClr val="000000"/>
                </a:outerShdw>
              </a:effectLst>
              <a:cs typeface="Arial" panose="020B0604020202020204" pitchFamily="34" charset="0"/>
            </a:endParaRPr>
          </a:p>
        </p:txBody>
      </p:sp>
      <p:sp>
        <p:nvSpPr>
          <p:cNvPr id="24579" name="Rectangle 3">
            <a:extLst>
              <a:ext uri="{FF2B5EF4-FFF2-40B4-BE49-F238E27FC236}">
                <a16:creationId xmlns="" xmlns:a16="http://schemas.microsoft.com/office/drawing/2014/main" id="{6C1164EC-D96D-4139-B6BB-199A42467983}"/>
              </a:ext>
            </a:extLst>
          </p:cNvPr>
          <p:cNvSpPr>
            <a:spLocks noGrp="1" noChangeArrowheads="1"/>
          </p:cNvSpPr>
          <p:nvPr>
            <p:ph type="body" idx="1"/>
          </p:nvPr>
        </p:nvSpPr>
        <p:spPr>
          <a:xfrm>
            <a:off x="762000" y="609600"/>
            <a:ext cx="7239000" cy="4419600"/>
          </a:xfrm>
        </p:spPr>
        <p:txBody>
          <a:bodyPr/>
          <a:lstStyle/>
          <a:p>
            <a:pPr marL="0" indent="0" eaLnBrk="1" hangingPunct="1">
              <a:buClr>
                <a:srgbClr val="FFFF00"/>
              </a:buClr>
              <a:buSzPct val="70000"/>
              <a:buFontTx/>
              <a:buNone/>
              <a:defRPr/>
            </a:pPr>
            <a:r>
              <a:rPr lang="en-US" b="1" i="1" u="sng" dirty="0">
                <a:effectLst>
                  <a:outerShdw blurRad="38100" dist="38100" dir="2700000" algn="tl">
                    <a:srgbClr val="000000">
                      <a:alpha val="43137"/>
                    </a:srgbClr>
                  </a:outerShdw>
                </a:effectLst>
                <a:cs typeface="Arial" panose="020B0604020202020204" pitchFamily="34" charset="0"/>
              </a:rPr>
              <a:t>Ring </a:t>
            </a:r>
            <a:r>
              <a:rPr lang="en-US" b="1" i="1" u="sng" dirty="0" err="1">
                <a:effectLst>
                  <a:outerShdw blurRad="38100" dist="38100" dir="2700000" algn="tl">
                    <a:srgbClr val="000000">
                      <a:alpha val="43137"/>
                    </a:srgbClr>
                  </a:outerShdw>
                </a:effectLst>
                <a:cs typeface="Arial" panose="020B0604020202020204" pitchFamily="34" charset="0"/>
              </a:rPr>
              <a:t>Annuloplasty</a:t>
            </a:r>
            <a:r>
              <a:rPr lang="en-US" b="1" i="1" u="sng" dirty="0">
                <a:effectLst>
                  <a:outerShdw blurRad="38100" dist="38100" dir="2700000" algn="tl">
                    <a:srgbClr val="000000">
                      <a:alpha val="43137"/>
                    </a:srgbClr>
                  </a:outerShdw>
                </a:effectLst>
                <a:cs typeface="Arial" panose="020B0604020202020204" pitchFamily="34" charset="0"/>
              </a:rPr>
              <a:t> alone </a:t>
            </a:r>
          </a:p>
          <a:p>
            <a:pPr marL="0" indent="0" eaLnBrk="1" hangingPunct="1">
              <a:buClr>
                <a:srgbClr val="FFFF00"/>
              </a:buClr>
              <a:buSzPct val="70000"/>
              <a:buFontTx/>
              <a:buNone/>
              <a:defRPr/>
            </a:pPr>
            <a:r>
              <a:rPr lang="en-US" b="1" i="1" dirty="0">
                <a:effectLst>
                  <a:outerShdw blurRad="38100" dist="38100" dir="2700000" algn="tl">
                    <a:srgbClr val="000000">
                      <a:alpha val="43137"/>
                    </a:srgbClr>
                  </a:outerShdw>
                </a:effectLst>
                <a:cs typeface="Arial" panose="020B0604020202020204" pitchFamily="34" charset="0"/>
              </a:rPr>
              <a:t> with Leaflet  excision</a:t>
            </a:r>
          </a:p>
          <a:p>
            <a:pPr marL="0" indent="0" eaLnBrk="1" hangingPunct="1">
              <a:buClr>
                <a:srgbClr val="FFFF00"/>
              </a:buClr>
              <a:buSzPct val="70000"/>
              <a:buFontTx/>
              <a:buNone/>
              <a:defRPr/>
            </a:pPr>
            <a:r>
              <a:rPr lang="en-US" b="1" i="1" dirty="0">
                <a:effectLst>
                  <a:outerShdw blurRad="38100" dist="38100" dir="2700000" algn="tl">
                    <a:srgbClr val="000000">
                      <a:alpha val="43137"/>
                    </a:srgbClr>
                  </a:outerShdw>
                </a:effectLst>
                <a:cs typeface="Arial" panose="020B0604020202020204" pitchFamily="34" charset="0"/>
              </a:rPr>
              <a:t>	  Leaflet  plication</a:t>
            </a:r>
          </a:p>
          <a:p>
            <a:pPr marL="0" indent="0" eaLnBrk="1" hangingPunct="1">
              <a:buClr>
                <a:srgbClr val="FFFF00"/>
              </a:buClr>
              <a:buSzPct val="70000"/>
              <a:buFontTx/>
              <a:buNone/>
              <a:defRPr/>
            </a:pPr>
            <a:r>
              <a:rPr lang="en-US" b="1" i="1" dirty="0">
                <a:effectLst>
                  <a:outerShdw blurRad="38100" dist="38100" dir="2700000" algn="tl">
                    <a:srgbClr val="000000">
                      <a:alpha val="43137"/>
                    </a:srgbClr>
                  </a:outerShdw>
                </a:effectLst>
                <a:cs typeface="Arial" panose="020B0604020202020204" pitchFamily="34" charset="0"/>
              </a:rPr>
              <a:t>	   Leaflet  patch</a:t>
            </a:r>
          </a:p>
          <a:p>
            <a:pPr marL="0" indent="0" eaLnBrk="1" hangingPunct="1">
              <a:buClr>
                <a:srgbClr val="FFFF00"/>
              </a:buClr>
              <a:buSzPct val="70000"/>
              <a:buFontTx/>
              <a:buNone/>
              <a:defRPr/>
            </a:pPr>
            <a:r>
              <a:rPr lang="en-US" b="1" i="1" dirty="0">
                <a:effectLst>
                  <a:outerShdw blurRad="38100" dist="38100" dir="2700000" algn="tl">
                    <a:srgbClr val="000000">
                      <a:alpha val="43137"/>
                    </a:srgbClr>
                  </a:outerShdw>
                </a:effectLst>
                <a:cs typeface="Arial" panose="020B0604020202020204" pitchFamily="34" charset="0"/>
              </a:rPr>
              <a:t>	    Artificial  chordae</a:t>
            </a:r>
          </a:p>
          <a:p>
            <a:pPr marL="0" indent="0" eaLnBrk="1" hangingPunct="1">
              <a:buClr>
                <a:srgbClr val="FFFF00"/>
              </a:buClr>
              <a:buSzPct val="70000"/>
              <a:buFontTx/>
              <a:buNone/>
              <a:defRPr/>
            </a:pPr>
            <a:r>
              <a:rPr lang="en-US" b="1" i="1" dirty="0">
                <a:effectLst>
                  <a:outerShdw blurRad="38100" dist="38100" dir="2700000" algn="tl">
                    <a:srgbClr val="000000">
                      <a:alpha val="43137"/>
                    </a:srgbClr>
                  </a:outerShdw>
                </a:effectLst>
                <a:cs typeface="Arial" panose="020B0604020202020204" pitchFamily="34" charset="0"/>
              </a:rPr>
              <a:t>	     Cleft  closure</a:t>
            </a:r>
          </a:p>
          <a:p>
            <a:pPr marL="0" indent="0" eaLnBrk="1" hangingPunct="1">
              <a:buClr>
                <a:srgbClr val="FFFF00"/>
              </a:buClr>
              <a:buSzPct val="70000"/>
              <a:buFontTx/>
              <a:buNone/>
              <a:defRPr/>
            </a:pPr>
            <a:r>
              <a:rPr lang="en-US" b="1" i="1" dirty="0">
                <a:effectLst>
                  <a:outerShdw blurRad="38100" dist="38100" dir="2700000" algn="tl">
                    <a:srgbClr val="000000">
                      <a:alpha val="43137"/>
                    </a:srgbClr>
                  </a:outerShdw>
                </a:effectLst>
                <a:cs typeface="Arial" panose="020B0604020202020204" pitchFamily="34" charset="0"/>
              </a:rPr>
              <a:t>	       Sliding  </a:t>
            </a:r>
            <a:r>
              <a:rPr lang="en-US" b="1" i="1" dirty="0" err="1">
                <a:effectLst>
                  <a:outerShdw blurRad="38100" dist="38100" dir="2700000" algn="tl">
                    <a:srgbClr val="000000">
                      <a:alpha val="43137"/>
                    </a:srgbClr>
                  </a:outerShdw>
                </a:effectLst>
                <a:cs typeface="Arial" panose="020B0604020202020204" pitchFamily="34" charset="0"/>
              </a:rPr>
              <a:t>plasty</a:t>
            </a:r>
            <a:endParaRPr lang="en-US" b="1" i="1" dirty="0">
              <a:effectLst>
                <a:outerShdw blurRad="38100" dist="38100" dir="2700000" algn="tl">
                  <a:srgbClr val="000000">
                    <a:alpha val="43137"/>
                  </a:srgbClr>
                </a:outerShdw>
              </a:effectLst>
              <a:cs typeface="Arial" panose="020B0604020202020204" pitchFamily="34" charset="0"/>
            </a:endParaRPr>
          </a:p>
          <a:p>
            <a:pPr marL="0" indent="0" eaLnBrk="1" hangingPunct="1">
              <a:buClr>
                <a:srgbClr val="FFFF00"/>
              </a:buClr>
              <a:buSzPct val="70000"/>
              <a:buFontTx/>
              <a:buNone/>
              <a:defRPr/>
            </a:pPr>
            <a:r>
              <a:rPr lang="en-US" b="1" i="1" dirty="0">
                <a:effectLst>
                  <a:outerShdw blurRad="38100" dist="38100" dir="2700000" algn="tl">
                    <a:srgbClr val="000000">
                      <a:alpha val="43137"/>
                    </a:srgbClr>
                  </a:outerShdw>
                </a:effectLst>
                <a:cs typeface="Arial" panose="020B0604020202020204" pitchFamily="34" charset="0"/>
              </a:rPr>
              <a:t>		Some other stuff</a:t>
            </a:r>
          </a:p>
          <a:p>
            <a:pPr marL="0" indent="0" eaLnBrk="1" hangingPunct="1">
              <a:buClr>
                <a:srgbClr val="FFFF00"/>
              </a:buClr>
              <a:buSzPct val="70000"/>
              <a:buFontTx/>
              <a:buNone/>
              <a:defRPr/>
            </a:pPr>
            <a:r>
              <a:rPr lang="en-US" b="1" i="1" dirty="0">
                <a:effectLst>
                  <a:outerShdw blurRad="38100" dist="38100" dir="2700000" algn="tl">
                    <a:srgbClr val="000000">
                      <a:alpha val="43137"/>
                    </a:srgbClr>
                  </a:outerShdw>
                </a:effectLst>
                <a:cs typeface="Arial" panose="020B0604020202020204" pitchFamily="34" charset="0"/>
              </a:rPr>
              <a:t>	         More other stuff…</a:t>
            </a:r>
          </a:p>
          <a:p>
            <a:pPr marL="0" indent="0" eaLnBrk="1" hangingPunct="1">
              <a:buClr>
                <a:srgbClr val="FFFF00"/>
              </a:buClr>
              <a:buSzPct val="70000"/>
              <a:buFontTx/>
              <a:buNone/>
              <a:defRPr/>
            </a:pPr>
            <a:r>
              <a:rPr lang="en-US" b="1" i="1" dirty="0">
                <a:effectLst>
                  <a:outerShdw blurRad="38100" dist="38100" dir="2700000" algn="tl">
                    <a:srgbClr val="000000">
                      <a:alpha val="43137"/>
                    </a:srgbClr>
                  </a:outerShdw>
                </a:effectLst>
                <a:cs typeface="Arial" panose="020B0604020202020204" pitchFamily="34" charset="0"/>
              </a:rPr>
              <a:t>					</a:t>
            </a:r>
          </a:p>
          <a:p>
            <a:pPr eaLnBrk="1" hangingPunct="1">
              <a:buFontTx/>
              <a:buNone/>
              <a:defRPr/>
            </a:pPr>
            <a:endParaRPr lang="en-US" b="1" dirty="0">
              <a:effectLst>
                <a:outerShdw blurRad="38100" dist="38100" dir="2700000" algn="tl">
                  <a:srgbClr val="000000"/>
                </a:outerShdw>
              </a:effectLst>
            </a:endParaRPr>
          </a:p>
        </p:txBody>
      </p:sp>
      <p:pic>
        <p:nvPicPr>
          <p:cNvPr id="5" name="Picture 2">
            <a:extLst>
              <a:ext uri="{FF2B5EF4-FFF2-40B4-BE49-F238E27FC236}">
                <a16:creationId xmlns="" xmlns:a16="http://schemas.microsoft.com/office/drawing/2014/main" id="{F0D5155E-07E0-439D-8073-808E5F523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76200"/>
            <a:ext cx="77724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0080338"/>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txBox="1">
            <a:spLocks noChangeArrowheads="1"/>
          </p:cNvSpPr>
          <p:nvPr/>
        </p:nvSpPr>
        <p:spPr bwMode="gray">
          <a:xfrm>
            <a:off x="936625" y="228600"/>
            <a:ext cx="7239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90000"/>
              </a:lnSpc>
              <a:spcBef>
                <a:spcPct val="0"/>
              </a:spcBef>
              <a:buFontTx/>
              <a:buNone/>
            </a:pPr>
            <a:r>
              <a:rPr lang="en-US" altLang="en-US" sz="3600" b="0">
                <a:solidFill>
                  <a:schemeClr val="bg1"/>
                </a:solidFill>
                <a:latin typeface="Tahoma" panose="020B0604030504040204" pitchFamily="34" charset="0"/>
                <a:cs typeface="Arial" panose="020B0604020202020204" pitchFamily="34" charset="0"/>
              </a:rPr>
              <a:t>Catheter-Based Mitral Valve Repair</a:t>
            </a:r>
          </a:p>
          <a:p>
            <a:pPr algn="ctr">
              <a:lnSpc>
                <a:spcPct val="90000"/>
              </a:lnSpc>
              <a:spcBef>
                <a:spcPct val="0"/>
              </a:spcBef>
              <a:buFontTx/>
              <a:buNone/>
            </a:pPr>
            <a:r>
              <a:rPr lang="en-US" altLang="en-US" b="0">
                <a:solidFill>
                  <a:srgbClr val="FFFF00"/>
                </a:solidFill>
                <a:latin typeface="Tahoma" panose="020B0604030504040204" pitchFamily="34" charset="0"/>
                <a:cs typeface="Arial" panose="020B0604020202020204" pitchFamily="34" charset="0"/>
              </a:rPr>
              <a:t>MitraClip</a:t>
            </a:r>
          </a:p>
        </p:txBody>
      </p:sp>
      <p:sp>
        <p:nvSpPr>
          <p:cNvPr id="50179" name="Rectangle 3"/>
          <p:cNvSpPr>
            <a:spLocks noChangeArrowheads="1"/>
          </p:cNvSpPr>
          <p:nvPr/>
        </p:nvSpPr>
        <p:spPr bwMode="auto">
          <a:xfrm>
            <a:off x="301625" y="1042988"/>
            <a:ext cx="8521700" cy="5253037"/>
          </a:xfrm>
          <a:prstGeom prst="rect">
            <a:avLst/>
          </a:prstGeom>
          <a:solidFill>
            <a:srgbClr val="18304A"/>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b="0">
              <a:latin typeface="Tahoma" panose="020B0604030504040204" pitchFamily="34" charset="0"/>
              <a:cs typeface="Arial" panose="020B0604020202020204" pitchFamily="34" charset="0"/>
            </a:endParaRPr>
          </a:p>
        </p:txBody>
      </p:sp>
      <p:grpSp>
        <p:nvGrpSpPr>
          <p:cNvPr id="50180" name="Group 4"/>
          <p:cNvGrpSpPr>
            <a:grpSpLocks/>
          </p:cNvGrpSpPr>
          <p:nvPr/>
        </p:nvGrpSpPr>
        <p:grpSpPr bwMode="auto">
          <a:xfrm>
            <a:off x="388938" y="3362325"/>
            <a:ext cx="8347075" cy="2828925"/>
            <a:chOff x="890" y="2430"/>
            <a:chExt cx="3966" cy="1344"/>
          </a:xfrm>
        </p:grpSpPr>
        <p:pic>
          <p:nvPicPr>
            <p:cNvPr id="50185" name="Picture 5" descr="MitraClip Double Orifice no water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0" y="2430"/>
              <a:ext cx="1968" cy="13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0186" name="Picture 6" descr="MitraClip-POST no waterma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0" y="2430"/>
              <a:ext cx="966" cy="13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0187" name="Picture 7" descr="MitraClip-PRE no watermar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0" y="2430"/>
              <a:ext cx="942" cy="13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50181" name="Picture 8" descr="CDS-w-MitraClip_no logo_300dpi"/>
          <p:cNvPicPr>
            <a:picLocks noChangeAspect="1" noChangeArrowheads="1"/>
          </p:cNvPicPr>
          <p:nvPr/>
        </p:nvPicPr>
        <p:blipFill>
          <a:blip r:embed="rId7">
            <a:extLst>
              <a:ext uri="{28A0092B-C50C-407E-A947-70E740481C1C}">
                <a14:useLocalDpi xmlns:a14="http://schemas.microsoft.com/office/drawing/2010/main" val="0"/>
              </a:ext>
            </a:extLst>
          </a:blip>
          <a:srcRect l="5952" t="9113" r="14534" b="8931"/>
          <a:stretch>
            <a:fillRect/>
          </a:stretch>
        </p:blipFill>
        <p:spPr bwMode="auto">
          <a:xfrm>
            <a:off x="6181725" y="1152525"/>
            <a:ext cx="2544763" cy="2141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0182" name="Picture 9"/>
          <p:cNvPicPr>
            <a:picLocks noChangeAspect="1" noChangeArrowheads="1"/>
          </p:cNvPicPr>
          <p:nvPr/>
        </p:nvPicPr>
        <p:blipFill>
          <a:blip r:embed="rId8">
            <a:extLst>
              <a:ext uri="{28A0092B-C50C-407E-A947-70E740481C1C}">
                <a14:useLocalDpi xmlns:a14="http://schemas.microsoft.com/office/drawing/2010/main" val="0"/>
              </a:ext>
            </a:extLst>
          </a:blip>
          <a:srcRect l="12662" r="11644"/>
          <a:stretch>
            <a:fillRect/>
          </a:stretch>
        </p:blipFill>
        <p:spPr bwMode="auto">
          <a:xfrm>
            <a:off x="376238" y="1147763"/>
            <a:ext cx="2822575" cy="2143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0183" name="Object 10"/>
          <p:cNvGraphicFramePr>
            <a:graphicFrameLocks noChangeAspect="1"/>
          </p:cNvGraphicFramePr>
          <p:nvPr/>
        </p:nvGraphicFramePr>
        <p:xfrm>
          <a:off x="3305175" y="1143000"/>
          <a:ext cx="2771775" cy="2143125"/>
        </p:xfrm>
        <a:graphic>
          <a:graphicData uri="http://schemas.openxmlformats.org/presentationml/2006/ole">
            <mc:AlternateContent xmlns:mc="http://schemas.openxmlformats.org/markup-compatibility/2006">
              <mc:Choice xmlns:v="urn:schemas-microsoft-com:vml" Requires="v">
                <p:oleObj spid="_x0000_s50238" name="Image" r:id="rId9" imgW="3575311" imgH="2374196" progId="Photoshop.Image.8">
                  <p:embed/>
                </p:oleObj>
              </mc:Choice>
              <mc:Fallback>
                <p:oleObj name="Image" r:id="rId9" imgW="3575311" imgH="2374196" progId="Photoshop.Image.8">
                  <p:embed/>
                  <p:pic>
                    <p:nvPicPr>
                      <p:cNvPr id="0" name="Object 10"/>
                      <p:cNvPicPr>
                        <a:picLocks noChangeAspect="1" noChangeArrowheads="1"/>
                      </p:cNvPicPr>
                      <p:nvPr/>
                    </p:nvPicPr>
                    <p:blipFill>
                      <a:blip r:embed="rId10">
                        <a:extLst>
                          <a:ext uri="{28A0092B-C50C-407E-A947-70E740481C1C}">
                            <a14:useLocalDpi xmlns:a14="http://schemas.microsoft.com/office/drawing/2010/main" val="0"/>
                          </a:ext>
                        </a:extLst>
                      </a:blip>
                      <a:srcRect l="4485" r="6525"/>
                      <a:stretch>
                        <a:fillRect/>
                      </a:stretch>
                    </p:blipFill>
                    <p:spPr bwMode="auto">
                      <a:xfrm>
                        <a:off x="3305175" y="1143000"/>
                        <a:ext cx="2771775" cy="2143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Rectangle 1"/>
          <p:cNvSpPr/>
          <p:nvPr/>
        </p:nvSpPr>
        <p:spPr>
          <a:xfrm>
            <a:off x="3097213" y="6172200"/>
            <a:ext cx="2949575" cy="708025"/>
          </a:xfrm>
          <a:prstGeom prst="rect">
            <a:avLst/>
          </a:prstGeom>
        </p:spPr>
        <p:txBody>
          <a:bodyPr wrap="none">
            <a:spAutoFit/>
          </a:bodyPr>
          <a:lstStyle/>
          <a:p>
            <a:pPr algn="ctr" eaLnBrk="1" hangingPunct="1">
              <a:defRPr/>
            </a:pPr>
            <a:r>
              <a:rPr lang="en-US" sz="4000" i="1" dirty="0">
                <a:solidFill>
                  <a:srgbClr val="FFFF00"/>
                </a:solidFill>
                <a:effectLst>
                  <a:outerShdw blurRad="38100" dist="38100" dir="2700000" algn="tl">
                    <a:srgbClr val="000000"/>
                  </a:outerShdw>
                </a:effectLst>
              </a:rPr>
              <a:t>Challenge !</a:t>
            </a:r>
            <a:endParaRPr lang="en-US" sz="40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26" name="Object 2"/>
          <p:cNvGraphicFramePr>
            <a:graphicFrameLocks noChangeAspect="1"/>
          </p:cNvGraphicFramePr>
          <p:nvPr/>
        </p:nvGraphicFramePr>
        <p:xfrm>
          <a:off x="0" y="963613"/>
          <a:ext cx="3735388" cy="4784725"/>
        </p:xfrm>
        <a:graphic>
          <a:graphicData uri="http://schemas.openxmlformats.org/presentationml/2006/ole">
            <mc:AlternateContent xmlns:mc="http://schemas.openxmlformats.org/markup-compatibility/2006">
              <mc:Choice xmlns:v="urn:schemas-microsoft-com:vml" Requires="v">
                <p:oleObj spid="_x0000_s52363" name="Chart" r:id="rId4" imgW="3181253" imgH="4076807" progId="MSGraph.Chart.8">
                  <p:embed followColorScheme="full"/>
                </p:oleObj>
              </mc:Choice>
              <mc:Fallback>
                <p:oleObj name="Chart" r:id="rId4" imgW="3181253" imgH="4076807" progId="MSGraph.Chart.8">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63613"/>
                        <a:ext cx="3735388"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2227" name="Object 3"/>
          <p:cNvGraphicFramePr>
            <a:graphicFrameLocks noChangeAspect="1"/>
          </p:cNvGraphicFramePr>
          <p:nvPr/>
        </p:nvGraphicFramePr>
        <p:xfrm>
          <a:off x="3757613" y="920750"/>
          <a:ext cx="3832225" cy="4784725"/>
        </p:xfrm>
        <a:graphic>
          <a:graphicData uri="http://schemas.openxmlformats.org/presentationml/2006/ole">
            <mc:AlternateContent xmlns:mc="http://schemas.openxmlformats.org/markup-compatibility/2006">
              <mc:Choice xmlns:v="urn:schemas-microsoft-com:vml" Requires="v">
                <p:oleObj spid="_x0000_s52364" name="Chart" r:id="rId6" imgW="3267094" imgH="4076807" progId="MSGraph.Chart.8">
                  <p:embed followColorScheme="full"/>
                </p:oleObj>
              </mc:Choice>
              <mc:Fallback>
                <p:oleObj name="Chart" r:id="rId6" imgW="3267094" imgH="4076807" progId="MSGraph.Chart.8">
                  <p:embed followColorScheme="full"/>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57613" y="920750"/>
                        <a:ext cx="3832225"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2228" name="Rectangle 2"/>
          <p:cNvSpPr>
            <a:spLocks noGrp="1" noChangeArrowheads="1"/>
          </p:cNvSpPr>
          <p:nvPr>
            <p:ph type="title" idx="4294967295"/>
          </p:nvPr>
        </p:nvSpPr>
        <p:spPr>
          <a:xfrm>
            <a:off x="0" y="304800"/>
            <a:ext cx="9144000" cy="1143000"/>
          </a:xfrm>
        </p:spPr>
        <p:txBody>
          <a:bodyPr wrap="none" tIns="0"/>
          <a:lstStyle/>
          <a:p>
            <a:r>
              <a:rPr lang="en-US" altLang="en-US" smtClean="0">
                <a:solidFill>
                  <a:srgbClr val="FFFF00"/>
                </a:solidFill>
              </a:rPr>
              <a:t>MR Reduction to 1+ </a:t>
            </a:r>
            <a:br>
              <a:rPr lang="en-US" altLang="en-US" smtClean="0">
                <a:solidFill>
                  <a:srgbClr val="FFFF00"/>
                </a:solidFill>
              </a:rPr>
            </a:br>
            <a:r>
              <a:rPr lang="en-US" altLang="en-US" sz="5400" i="1" smtClean="0">
                <a:solidFill>
                  <a:srgbClr val="FFFF00"/>
                </a:solidFill>
              </a:rPr>
              <a:t>Surgery better than CLIP, but…</a:t>
            </a:r>
          </a:p>
        </p:txBody>
      </p:sp>
      <p:sp>
        <p:nvSpPr>
          <p:cNvPr id="52229" name="AutoShape 52"/>
          <p:cNvSpPr>
            <a:spLocks/>
          </p:cNvSpPr>
          <p:nvPr/>
        </p:nvSpPr>
        <p:spPr bwMode="auto">
          <a:xfrm rot="-5400000">
            <a:off x="4777582" y="-81756"/>
            <a:ext cx="141287" cy="3851275"/>
          </a:xfrm>
          <a:prstGeom prst="rightBracket">
            <a:avLst>
              <a:gd name="adj" fmla="val 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b="0">
              <a:latin typeface="Tahoma" panose="020B0604030504040204" pitchFamily="34" charset="0"/>
              <a:cs typeface="Arial" panose="020B0604020202020204" pitchFamily="34" charset="0"/>
            </a:endParaRPr>
          </a:p>
        </p:txBody>
      </p:sp>
      <p:sp>
        <p:nvSpPr>
          <p:cNvPr id="52230" name="Rectangle 11"/>
          <p:cNvSpPr>
            <a:spLocks noChangeArrowheads="1"/>
          </p:cNvSpPr>
          <p:nvPr/>
        </p:nvSpPr>
        <p:spPr bwMode="auto">
          <a:xfrm>
            <a:off x="4365625" y="1582738"/>
            <a:ext cx="654050" cy="182562"/>
          </a:xfrm>
          <a:prstGeom prst="rect">
            <a:avLst/>
          </a:prstGeom>
          <a:noFill/>
          <a:ln>
            <a:noFill/>
          </a:ln>
          <a:extLst>
            <a:ext uri="{909E8E84-426E-40DD-AFC4-6F175D3DCCD1}">
              <a14:hiddenFill xmlns:a14="http://schemas.microsoft.com/office/drawing/2010/main">
                <a:solidFill>
                  <a:srgbClr val="660033">
                    <a:alpha val="83136"/>
                  </a:srgbClr>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0">
                <a:latin typeface="Tahoma" panose="020B0604030504040204" pitchFamily="34" charset="0"/>
                <a:cs typeface="Arial" panose="020B0604020202020204" pitchFamily="34" charset="0"/>
              </a:rPr>
              <a:t>p&lt;0.0001</a:t>
            </a:r>
          </a:p>
        </p:txBody>
      </p:sp>
      <p:sp>
        <p:nvSpPr>
          <p:cNvPr id="52231" name="Text Box 574"/>
          <p:cNvSpPr txBox="1">
            <a:spLocks noChangeArrowheads="1"/>
          </p:cNvSpPr>
          <p:nvPr/>
        </p:nvSpPr>
        <p:spPr bwMode="auto">
          <a:xfrm>
            <a:off x="379413" y="6278563"/>
            <a:ext cx="8359775" cy="457200"/>
          </a:xfrm>
          <a:prstGeom prst="rect">
            <a:avLst/>
          </a:prstGeom>
          <a:noFill/>
          <a:ln>
            <a:noFill/>
          </a:ln>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0">
                <a:latin typeface="Tahoma" panose="020B0604030504040204" pitchFamily="34" charset="0"/>
                <a:cs typeface="Arial" panose="020B0604020202020204" pitchFamily="34" charset="0"/>
              </a:rPr>
              <a:t>p-value compares the distribution of MR grade in device with the distribution of MR grade in control at 12 months (Fishers’ Exact test)</a:t>
            </a:r>
          </a:p>
        </p:txBody>
      </p:sp>
      <p:sp>
        <p:nvSpPr>
          <p:cNvPr id="52232" name="Rectangle 17"/>
          <p:cNvSpPr>
            <a:spLocks noChangeArrowheads="1"/>
          </p:cNvSpPr>
          <p:nvPr/>
        </p:nvSpPr>
        <p:spPr bwMode="auto">
          <a:xfrm>
            <a:off x="2781300" y="2206625"/>
            <a:ext cx="2222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solidFill>
                  <a:schemeClr val="bg1"/>
                </a:solidFill>
                <a:latin typeface="Tahoma" panose="020B0604030504040204" pitchFamily="34" charset="0"/>
                <a:cs typeface="Arial" panose="020B0604020202020204" pitchFamily="34" charset="0"/>
              </a:rPr>
              <a:t>1+</a:t>
            </a:r>
          </a:p>
        </p:txBody>
      </p:sp>
      <p:sp>
        <p:nvSpPr>
          <p:cNvPr id="52233" name="Rectangle 18"/>
          <p:cNvSpPr>
            <a:spLocks noChangeArrowheads="1"/>
          </p:cNvSpPr>
          <p:nvPr/>
        </p:nvSpPr>
        <p:spPr bwMode="auto">
          <a:xfrm>
            <a:off x="2636838" y="3260725"/>
            <a:ext cx="50958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latin typeface="Tahoma" panose="020B0604030504040204" pitchFamily="34" charset="0"/>
                <a:cs typeface="Arial" panose="020B0604020202020204" pitchFamily="34" charset="0"/>
              </a:rPr>
              <a:t>1+-2+</a:t>
            </a:r>
          </a:p>
        </p:txBody>
      </p:sp>
      <p:sp>
        <p:nvSpPr>
          <p:cNvPr id="52234" name="Rectangle 19"/>
          <p:cNvSpPr>
            <a:spLocks noChangeArrowheads="1"/>
          </p:cNvSpPr>
          <p:nvPr/>
        </p:nvSpPr>
        <p:spPr bwMode="auto">
          <a:xfrm>
            <a:off x="1492250" y="2057400"/>
            <a:ext cx="2222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solidFill>
                  <a:schemeClr val="bg2"/>
                </a:solidFill>
                <a:latin typeface="Tahoma" panose="020B0604030504040204" pitchFamily="34" charset="0"/>
                <a:cs typeface="Arial" panose="020B0604020202020204" pitchFamily="34" charset="0"/>
              </a:rPr>
              <a:t>2+</a:t>
            </a:r>
          </a:p>
        </p:txBody>
      </p:sp>
      <p:sp>
        <p:nvSpPr>
          <p:cNvPr id="52235" name="Rectangle 20"/>
          <p:cNvSpPr>
            <a:spLocks noChangeArrowheads="1"/>
          </p:cNvSpPr>
          <p:nvPr/>
        </p:nvSpPr>
        <p:spPr bwMode="auto">
          <a:xfrm>
            <a:off x="1490663" y="4733925"/>
            <a:ext cx="2222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latin typeface="Tahoma" panose="020B0604030504040204" pitchFamily="34" charset="0"/>
                <a:cs typeface="Arial" panose="020B0604020202020204" pitchFamily="34" charset="0"/>
              </a:rPr>
              <a:t>4+</a:t>
            </a:r>
          </a:p>
        </p:txBody>
      </p:sp>
      <p:sp>
        <p:nvSpPr>
          <p:cNvPr id="52236" name="Rectangle 39"/>
          <p:cNvSpPr>
            <a:spLocks noChangeArrowheads="1"/>
          </p:cNvSpPr>
          <p:nvPr/>
        </p:nvSpPr>
        <p:spPr bwMode="auto">
          <a:xfrm>
            <a:off x="1233488" y="5526088"/>
            <a:ext cx="6540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0">
                <a:latin typeface="Tahoma" panose="020B0604030504040204" pitchFamily="34" charset="0"/>
                <a:cs typeface="Arial" panose="020B0604020202020204" pitchFamily="34" charset="0"/>
              </a:rPr>
              <a:t>(n=124)</a:t>
            </a:r>
          </a:p>
        </p:txBody>
      </p:sp>
      <p:sp>
        <p:nvSpPr>
          <p:cNvPr id="52237" name="Rectangle 40"/>
          <p:cNvSpPr>
            <a:spLocks noChangeArrowheads="1"/>
          </p:cNvSpPr>
          <p:nvPr/>
        </p:nvSpPr>
        <p:spPr bwMode="auto">
          <a:xfrm>
            <a:off x="2554288" y="5526088"/>
            <a:ext cx="6540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0">
                <a:latin typeface="Tahoma" panose="020B0604030504040204" pitchFamily="34" charset="0"/>
                <a:cs typeface="Arial" panose="020B0604020202020204" pitchFamily="34" charset="0"/>
              </a:rPr>
              <a:t>(n=124)</a:t>
            </a:r>
          </a:p>
        </p:txBody>
      </p:sp>
      <p:sp>
        <p:nvSpPr>
          <p:cNvPr id="52238" name="Rectangle 50"/>
          <p:cNvSpPr>
            <a:spLocks noChangeArrowheads="1"/>
          </p:cNvSpPr>
          <p:nvPr/>
        </p:nvSpPr>
        <p:spPr bwMode="auto">
          <a:xfrm>
            <a:off x="649288" y="5813425"/>
            <a:ext cx="3008312" cy="376238"/>
          </a:xfrm>
          <a:prstGeom prst="rect">
            <a:avLst/>
          </a:prstGeom>
          <a:solidFill>
            <a:srgbClr val="000099"/>
          </a:solidFill>
          <a:ln w="9525">
            <a:solidFill>
              <a:schemeClr val="tx1"/>
            </a:solidFill>
            <a:miter lim="800000"/>
            <a:headEnd/>
            <a:tailEnd/>
          </a:ln>
        </p:spPr>
        <p:txBody>
          <a:bodyPr lIns="45720" rIns="4572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800" b="0">
                <a:latin typeface="Tahoma" panose="020B0604030504040204" pitchFamily="34" charset="0"/>
                <a:cs typeface="Arial" panose="020B0604020202020204" pitchFamily="34" charset="0"/>
              </a:rPr>
              <a:t>Device</a:t>
            </a:r>
          </a:p>
        </p:txBody>
      </p:sp>
      <p:sp>
        <p:nvSpPr>
          <p:cNvPr id="52239" name="Rectangle 51"/>
          <p:cNvSpPr>
            <a:spLocks noChangeArrowheads="1"/>
          </p:cNvSpPr>
          <p:nvPr/>
        </p:nvSpPr>
        <p:spPr bwMode="auto">
          <a:xfrm>
            <a:off x="4591050" y="5813425"/>
            <a:ext cx="3048000" cy="376238"/>
          </a:xfrm>
          <a:prstGeom prst="rect">
            <a:avLst/>
          </a:prstGeom>
          <a:solidFill>
            <a:srgbClr val="800000"/>
          </a:solidFill>
          <a:ln w="9525">
            <a:solidFill>
              <a:schemeClr val="tx1"/>
            </a:solidFill>
            <a:miter lim="800000"/>
            <a:headEnd/>
            <a:tailEnd/>
          </a:ln>
        </p:spPr>
        <p:txBody>
          <a:bodyPr lIns="45720" rIns="4572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800" b="0">
                <a:latin typeface="Tahoma" panose="020B0604030504040204" pitchFamily="34" charset="0"/>
                <a:cs typeface="Arial" panose="020B0604020202020204" pitchFamily="34" charset="0"/>
              </a:rPr>
              <a:t>Surgery</a:t>
            </a:r>
          </a:p>
        </p:txBody>
      </p:sp>
      <p:sp>
        <p:nvSpPr>
          <p:cNvPr id="52240" name="Rectangle 20"/>
          <p:cNvSpPr>
            <a:spLocks noChangeArrowheads="1"/>
          </p:cNvSpPr>
          <p:nvPr/>
        </p:nvSpPr>
        <p:spPr bwMode="auto">
          <a:xfrm>
            <a:off x="1490663" y="3276600"/>
            <a:ext cx="2222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solidFill>
                  <a:schemeClr val="bg2"/>
                </a:solidFill>
                <a:latin typeface="Tahoma" panose="020B0604030504040204" pitchFamily="34" charset="0"/>
                <a:cs typeface="Arial" panose="020B0604020202020204" pitchFamily="34" charset="0"/>
              </a:rPr>
              <a:t>3+</a:t>
            </a:r>
          </a:p>
        </p:txBody>
      </p:sp>
      <p:sp>
        <p:nvSpPr>
          <p:cNvPr id="52241" name="Rectangle 19"/>
          <p:cNvSpPr>
            <a:spLocks noChangeArrowheads="1"/>
          </p:cNvSpPr>
          <p:nvPr/>
        </p:nvSpPr>
        <p:spPr bwMode="auto">
          <a:xfrm>
            <a:off x="2781300" y="3962400"/>
            <a:ext cx="2222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solidFill>
                  <a:schemeClr val="bg2"/>
                </a:solidFill>
                <a:latin typeface="Tahoma" panose="020B0604030504040204" pitchFamily="34" charset="0"/>
                <a:cs typeface="Arial" panose="020B0604020202020204" pitchFamily="34" charset="0"/>
              </a:rPr>
              <a:t>2+</a:t>
            </a:r>
          </a:p>
        </p:txBody>
      </p:sp>
      <p:sp>
        <p:nvSpPr>
          <p:cNvPr id="52242" name="Rectangle 20"/>
          <p:cNvSpPr>
            <a:spLocks noChangeArrowheads="1"/>
          </p:cNvSpPr>
          <p:nvPr/>
        </p:nvSpPr>
        <p:spPr bwMode="auto">
          <a:xfrm>
            <a:off x="2781300" y="5003800"/>
            <a:ext cx="2222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latin typeface="Tahoma" panose="020B0604030504040204" pitchFamily="34" charset="0"/>
                <a:cs typeface="Arial" panose="020B0604020202020204" pitchFamily="34" charset="0"/>
              </a:rPr>
              <a:t>4+</a:t>
            </a:r>
          </a:p>
        </p:txBody>
      </p:sp>
      <p:sp>
        <p:nvSpPr>
          <p:cNvPr id="52243" name="Rectangle 20"/>
          <p:cNvSpPr>
            <a:spLocks noChangeArrowheads="1"/>
          </p:cNvSpPr>
          <p:nvPr/>
        </p:nvSpPr>
        <p:spPr bwMode="auto">
          <a:xfrm>
            <a:off x="2781300" y="4686300"/>
            <a:ext cx="2222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solidFill>
                  <a:schemeClr val="bg2"/>
                </a:solidFill>
                <a:latin typeface="Tahoma" panose="020B0604030504040204" pitchFamily="34" charset="0"/>
                <a:cs typeface="Arial" panose="020B0604020202020204" pitchFamily="34" charset="0"/>
              </a:rPr>
              <a:t>3+</a:t>
            </a:r>
          </a:p>
        </p:txBody>
      </p:sp>
      <p:sp>
        <p:nvSpPr>
          <p:cNvPr id="52244" name="Rectangle 17"/>
          <p:cNvSpPr>
            <a:spLocks noChangeArrowheads="1"/>
          </p:cNvSpPr>
          <p:nvPr/>
        </p:nvSpPr>
        <p:spPr bwMode="auto">
          <a:xfrm>
            <a:off x="6684963" y="3209925"/>
            <a:ext cx="2222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solidFill>
                  <a:schemeClr val="bg1"/>
                </a:solidFill>
                <a:latin typeface="Tahoma" panose="020B0604030504040204" pitchFamily="34" charset="0"/>
                <a:cs typeface="Arial" panose="020B0604020202020204" pitchFamily="34" charset="0"/>
              </a:rPr>
              <a:t>1+</a:t>
            </a:r>
          </a:p>
        </p:txBody>
      </p:sp>
      <p:sp>
        <p:nvSpPr>
          <p:cNvPr id="52245" name="Rectangle 18"/>
          <p:cNvSpPr>
            <a:spLocks noChangeArrowheads="1"/>
          </p:cNvSpPr>
          <p:nvPr/>
        </p:nvSpPr>
        <p:spPr bwMode="auto">
          <a:xfrm>
            <a:off x="6540500" y="4403725"/>
            <a:ext cx="50958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latin typeface="Tahoma" panose="020B0604030504040204" pitchFamily="34" charset="0"/>
                <a:cs typeface="Arial" panose="020B0604020202020204" pitchFamily="34" charset="0"/>
              </a:rPr>
              <a:t>1+-2+</a:t>
            </a:r>
          </a:p>
        </p:txBody>
      </p:sp>
      <p:sp>
        <p:nvSpPr>
          <p:cNvPr id="52246" name="Rectangle 19"/>
          <p:cNvSpPr>
            <a:spLocks noChangeArrowheads="1"/>
          </p:cNvSpPr>
          <p:nvPr/>
        </p:nvSpPr>
        <p:spPr bwMode="auto">
          <a:xfrm>
            <a:off x="5354638" y="2133600"/>
            <a:ext cx="2222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solidFill>
                  <a:schemeClr val="bg2"/>
                </a:solidFill>
                <a:latin typeface="Tahoma" panose="020B0604030504040204" pitchFamily="34" charset="0"/>
                <a:cs typeface="Arial" panose="020B0604020202020204" pitchFamily="34" charset="0"/>
              </a:rPr>
              <a:t>2+</a:t>
            </a:r>
          </a:p>
        </p:txBody>
      </p:sp>
      <p:sp>
        <p:nvSpPr>
          <p:cNvPr id="52247" name="Rectangle 20"/>
          <p:cNvSpPr>
            <a:spLocks noChangeArrowheads="1"/>
          </p:cNvSpPr>
          <p:nvPr/>
        </p:nvSpPr>
        <p:spPr bwMode="auto">
          <a:xfrm>
            <a:off x="5353050" y="4733925"/>
            <a:ext cx="2222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latin typeface="Tahoma" panose="020B0604030504040204" pitchFamily="34" charset="0"/>
                <a:cs typeface="Arial" panose="020B0604020202020204" pitchFamily="34" charset="0"/>
              </a:rPr>
              <a:t>4+</a:t>
            </a:r>
          </a:p>
        </p:txBody>
      </p:sp>
      <p:sp>
        <p:nvSpPr>
          <p:cNvPr id="52248" name="Rectangle 39"/>
          <p:cNvSpPr>
            <a:spLocks noChangeArrowheads="1"/>
          </p:cNvSpPr>
          <p:nvPr/>
        </p:nvSpPr>
        <p:spPr bwMode="auto">
          <a:xfrm>
            <a:off x="5210175" y="5526088"/>
            <a:ext cx="5572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0">
                <a:latin typeface="Tahoma" panose="020B0604030504040204" pitchFamily="34" charset="0"/>
                <a:cs typeface="Arial" panose="020B0604020202020204" pitchFamily="34" charset="0"/>
              </a:rPr>
              <a:t>(n=67)</a:t>
            </a:r>
          </a:p>
        </p:txBody>
      </p:sp>
      <p:sp>
        <p:nvSpPr>
          <p:cNvPr id="52249" name="Rectangle 40"/>
          <p:cNvSpPr>
            <a:spLocks noChangeArrowheads="1"/>
          </p:cNvSpPr>
          <p:nvPr/>
        </p:nvSpPr>
        <p:spPr bwMode="auto">
          <a:xfrm>
            <a:off x="6564313" y="5526088"/>
            <a:ext cx="55721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0">
                <a:latin typeface="Tahoma" panose="020B0604030504040204" pitchFamily="34" charset="0"/>
                <a:cs typeface="Arial" panose="020B0604020202020204" pitchFamily="34" charset="0"/>
              </a:rPr>
              <a:t>(n=67)</a:t>
            </a:r>
          </a:p>
        </p:txBody>
      </p:sp>
      <p:sp>
        <p:nvSpPr>
          <p:cNvPr id="52250" name="Rectangle 20"/>
          <p:cNvSpPr>
            <a:spLocks noChangeArrowheads="1"/>
          </p:cNvSpPr>
          <p:nvPr/>
        </p:nvSpPr>
        <p:spPr bwMode="auto">
          <a:xfrm>
            <a:off x="5353050" y="3276600"/>
            <a:ext cx="2222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solidFill>
                  <a:schemeClr val="bg2"/>
                </a:solidFill>
                <a:latin typeface="Tahoma" panose="020B0604030504040204" pitchFamily="34" charset="0"/>
                <a:cs typeface="Arial" panose="020B0604020202020204" pitchFamily="34" charset="0"/>
              </a:rPr>
              <a:t>3+</a:t>
            </a:r>
          </a:p>
        </p:txBody>
      </p:sp>
      <p:sp>
        <p:nvSpPr>
          <p:cNvPr id="52251" name="Rectangle 19"/>
          <p:cNvSpPr>
            <a:spLocks noChangeArrowheads="1"/>
          </p:cNvSpPr>
          <p:nvPr/>
        </p:nvSpPr>
        <p:spPr bwMode="auto">
          <a:xfrm>
            <a:off x="6684963" y="4660900"/>
            <a:ext cx="2222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solidFill>
                  <a:schemeClr val="bg2"/>
                </a:solidFill>
                <a:latin typeface="Tahoma" panose="020B0604030504040204" pitchFamily="34" charset="0"/>
                <a:cs typeface="Arial" panose="020B0604020202020204" pitchFamily="34" charset="0"/>
              </a:rPr>
              <a:t>2+</a:t>
            </a:r>
          </a:p>
        </p:txBody>
      </p:sp>
      <p:sp>
        <p:nvSpPr>
          <p:cNvPr id="52252" name="Rectangle 20"/>
          <p:cNvSpPr>
            <a:spLocks noChangeArrowheads="1"/>
          </p:cNvSpPr>
          <p:nvPr/>
        </p:nvSpPr>
        <p:spPr bwMode="auto">
          <a:xfrm>
            <a:off x="6684963" y="4940300"/>
            <a:ext cx="2222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solidFill>
                  <a:schemeClr val="bg2"/>
                </a:solidFill>
                <a:latin typeface="Tahoma" panose="020B0604030504040204" pitchFamily="34" charset="0"/>
                <a:cs typeface="Arial" panose="020B0604020202020204" pitchFamily="34" charset="0"/>
              </a:rPr>
              <a:t>3+</a:t>
            </a:r>
          </a:p>
        </p:txBody>
      </p:sp>
      <p:sp>
        <p:nvSpPr>
          <p:cNvPr id="52253" name="Rectangle 17"/>
          <p:cNvSpPr>
            <a:spLocks noChangeArrowheads="1"/>
          </p:cNvSpPr>
          <p:nvPr/>
        </p:nvSpPr>
        <p:spPr bwMode="auto">
          <a:xfrm>
            <a:off x="6684963" y="2143125"/>
            <a:ext cx="2222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solidFill>
                  <a:schemeClr val="bg1"/>
                </a:solidFill>
                <a:latin typeface="Tahoma" panose="020B0604030504040204" pitchFamily="34" charset="0"/>
                <a:cs typeface="Arial" panose="020B0604020202020204" pitchFamily="34" charset="0"/>
              </a:rPr>
              <a:t>0+</a:t>
            </a:r>
          </a:p>
        </p:txBody>
      </p:sp>
      <p:sp>
        <p:nvSpPr>
          <p:cNvPr id="52254" name="Rectangle 18"/>
          <p:cNvSpPr>
            <a:spLocks noChangeArrowheads="1"/>
          </p:cNvSpPr>
          <p:nvPr/>
        </p:nvSpPr>
        <p:spPr bwMode="auto">
          <a:xfrm>
            <a:off x="5216525" y="1978025"/>
            <a:ext cx="50958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latin typeface="Tahoma" panose="020B0604030504040204" pitchFamily="34" charset="0"/>
                <a:cs typeface="Arial" panose="020B0604020202020204" pitchFamily="34" charset="0"/>
              </a:rPr>
              <a:t>1+-2+</a:t>
            </a:r>
          </a:p>
        </p:txBody>
      </p:sp>
      <p:sp>
        <p:nvSpPr>
          <p:cNvPr id="365599" name="Text Box 558"/>
          <p:cNvSpPr txBox="1">
            <a:spLocks noChangeArrowheads="1"/>
          </p:cNvSpPr>
          <p:nvPr/>
        </p:nvSpPr>
        <p:spPr bwMode="auto">
          <a:xfrm>
            <a:off x="2830513" y="2214563"/>
            <a:ext cx="2552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US" sz="5400" dirty="0" smtClean="0">
                <a:solidFill>
                  <a:srgbClr val="FFFF00"/>
                </a:solidFill>
                <a:effectLst>
                  <a:outerShdw blurRad="38100" dist="38100" dir="2700000" algn="tl">
                    <a:srgbClr val="000000"/>
                  </a:outerShdw>
                </a:effectLst>
                <a:latin typeface="Tahoma" pitchFamily="34" charset="0"/>
                <a:cs typeface="Arial" pitchFamily="34" charset="0"/>
              </a:rPr>
              <a:t>36.1%</a:t>
            </a:r>
          </a:p>
        </p:txBody>
      </p:sp>
      <p:sp>
        <p:nvSpPr>
          <p:cNvPr id="365600" name="Text Box 563"/>
          <p:cNvSpPr txBox="1">
            <a:spLocks noChangeArrowheads="1"/>
          </p:cNvSpPr>
          <p:nvPr/>
        </p:nvSpPr>
        <p:spPr bwMode="auto">
          <a:xfrm>
            <a:off x="6450013" y="3136900"/>
            <a:ext cx="27320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US" sz="5400" dirty="0" smtClean="0">
                <a:solidFill>
                  <a:srgbClr val="FFFF00"/>
                </a:solidFill>
                <a:effectLst>
                  <a:outerShdw blurRad="38100" dist="38100" dir="2700000" algn="tl">
                    <a:srgbClr val="000000"/>
                  </a:outerShdw>
                </a:effectLst>
                <a:latin typeface="Tahoma" pitchFamily="34" charset="0"/>
                <a:cs typeface="Arial" pitchFamily="34" charset="0"/>
              </a:rPr>
              <a:t>75.6 %</a:t>
            </a:r>
          </a:p>
        </p:txBody>
      </p:sp>
      <p:sp>
        <p:nvSpPr>
          <p:cNvPr id="52257" name="Text Box 564"/>
          <p:cNvSpPr txBox="1">
            <a:spLocks noChangeArrowheads="1"/>
          </p:cNvSpPr>
          <p:nvPr/>
        </p:nvSpPr>
        <p:spPr bwMode="auto">
          <a:xfrm>
            <a:off x="7191375" y="4368800"/>
            <a:ext cx="184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200" b="0">
              <a:latin typeface="Tahoma" panose="020B0604030504040204" pitchFamily="34" charset="0"/>
              <a:cs typeface="Arial" panose="020B0604020202020204" pitchFamily="34" charset="0"/>
            </a:endParaRPr>
          </a:p>
        </p:txBody>
      </p:sp>
      <p:sp>
        <p:nvSpPr>
          <p:cNvPr id="52258" name="Text Box 565"/>
          <p:cNvSpPr txBox="1">
            <a:spLocks noChangeArrowheads="1"/>
          </p:cNvSpPr>
          <p:nvPr/>
        </p:nvSpPr>
        <p:spPr bwMode="auto">
          <a:xfrm>
            <a:off x="7191375" y="4924425"/>
            <a:ext cx="184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200" b="0">
              <a:latin typeface="Tahoma" panose="020B0604030504040204" pitchFamily="34" charset="0"/>
              <a:cs typeface="Arial" panose="020B0604020202020204" pitchFamily="34" charset="0"/>
            </a:endParaRPr>
          </a:p>
        </p:txBody>
      </p:sp>
      <p:sp>
        <p:nvSpPr>
          <p:cNvPr id="52259" name="Rectangle 35"/>
          <p:cNvSpPr>
            <a:spLocks noChangeArrowheads="1"/>
          </p:cNvSpPr>
          <p:nvPr/>
        </p:nvSpPr>
        <p:spPr bwMode="auto">
          <a:xfrm>
            <a:off x="2573338" y="3136900"/>
            <a:ext cx="695325" cy="1444625"/>
          </a:xfrm>
          <a:prstGeom prst="rect">
            <a:avLst/>
          </a:prstGeom>
          <a:noFill/>
          <a:ln w="28575" algn="ctr">
            <a:solidFill>
              <a:srgbClr val="99FF66"/>
            </a:solidFill>
            <a:prstDash val="sysDot"/>
            <a:miter lim="800000"/>
            <a:headEnd/>
            <a:tailEnd/>
          </a:ln>
          <a:effectLst/>
          <a:extLst>
            <a:ext uri="{909E8E84-426E-40DD-AFC4-6F175D3DCCD1}">
              <a14:hiddenFill xmlns:a14="http://schemas.microsoft.com/office/drawing/2010/main">
                <a:solidFill>
                  <a:srgbClr val="336699"/>
                </a:solidFill>
              </a14:hiddenFill>
            </a:ext>
            <a:ext uri="{AF507438-7753-43E0-B8FC-AC1667EBCBE1}">
              <a14:hiddenEffects xmlns:a14="http://schemas.microsoft.com/office/drawing/2010/main">
                <a:effectLst>
                  <a:outerShdw dist="38100" dir="2700000" rotWithShape="0">
                    <a:srgbClr val="808080">
                      <a:alpha val="42998"/>
                    </a:srgbClr>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000">
              <a:latin typeface="Arial" panose="020B0604020202020204" pitchFamily="34" charset="0"/>
            </a:endParaRPr>
          </a:p>
        </p:txBody>
      </p:sp>
      <p:sp>
        <p:nvSpPr>
          <p:cNvPr id="52260" name="Rectangle 36"/>
          <p:cNvSpPr>
            <a:spLocks noChangeArrowheads="1"/>
          </p:cNvSpPr>
          <p:nvPr/>
        </p:nvSpPr>
        <p:spPr bwMode="auto">
          <a:xfrm>
            <a:off x="6427788" y="2039938"/>
            <a:ext cx="771525" cy="2149475"/>
          </a:xfrm>
          <a:prstGeom prst="rect">
            <a:avLst/>
          </a:prstGeom>
          <a:noFill/>
          <a:ln w="28575" algn="ctr">
            <a:solidFill>
              <a:srgbClr val="00CC00"/>
            </a:solidFill>
            <a:prstDash val="dash"/>
            <a:miter lim="800000"/>
            <a:headEnd/>
            <a:tailEnd/>
          </a:ln>
          <a:effectLst/>
          <a:extLst>
            <a:ext uri="{909E8E84-426E-40DD-AFC4-6F175D3DCCD1}">
              <a14:hiddenFill xmlns:a14="http://schemas.microsoft.com/office/drawing/2010/main">
                <a:solidFill>
                  <a:srgbClr val="336699"/>
                </a:solidFill>
              </a14:hiddenFill>
            </a:ext>
            <a:ext uri="{AF507438-7753-43E0-B8FC-AC1667EBCBE1}">
              <a14:hiddenEffects xmlns:a14="http://schemas.microsoft.com/office/drawing/2010/main">
                <a:effectLst>
                  <a:outerShdw dist="30473" dir="3728345" rotWithShape="0">
                    <a:schemeClr val="tx2">
                      <a:alpha val="42998"/>
                    </a:schemeClr>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000">
              <a:latin typeface="Arial" panose="020B0604020202020204" pitchFamily="34" charset="0"/>
            </a:endParaRPr>
          </a:p>
        </p:txBody>
      </p:sp>
      <p:sp>
        <p:nvSpPr>
          <p:cNvPr id="52261" name="Rectangle 37"/>
          <p:cNvSpPr>
            <a:spLocks noChangeArrowheads="1"/>
          </p:cNvSpPr>
          <p:nvPr/>
        </p:nvSpPr>
        <p:spPr bwMode="auto">
          <a:xfrm>
            <a:off x="6451600" y="4216400"/>
            <a:ext cx="739775" cy="800100"/>
          </a:xfrm>
          <a:prstGeom prst="rect">
            <a:avLst/>
          </a:prstGeom>
          <a:noFill/>
          <a:ln w="28575" algn="ctr">
            <a:solidFill>
              <a:srgbClr val="99FF66"/>
            </a:solidFill>
            <a:prstDash val="sysDot"/>
            <a:miter lim="800000"/>
            <a:headEnd/>
            <a:tailEnd/>
          </a:ln>
          <a:effectLst/>
          <a:extLst>
            <a:ext uri="{909E8E84-426E-40DD-AFC4-6F175D3DCCD1}">
              <a14:hiddenFill xmlns:a14="http://schemas.microsoft.com/office/drawing/2010/main">
                <a:solidFill>
                  <a:srgbClr val="336699"/>
                </a:solidFill>
              </a14:hiddenFill>
            </a:ext>
            <a:ext uri="{AF507438-7753-43E0-B8FC-AC1667EBCBE1}">
              <a14:hiddenEffects xmlns:a14="http://schemas.microsoft.com/office/drawing/2010/main">
                <a:effectLst>
                  <a:outerShdw dist="38100" dir="2700000" rotWithShape="0">
                    <a:srgbClr val="808080">
                      <a:alpha val="42998"/>
                    </a:srgbClr>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000">
              <a:latin typeface="Arial" panose="020B0604020202020204" pitchFamily="34" charset="0"/>
            </a:endParaRPr>
          </a:p>
        </p:txBody>
      </p:sp>
      <p:sp>
        <p:nvSpPr>
          <p:cNvPr id="52262" name="Rectangle 38"/>
          <p:cNvSpPr>
            <a:spLocks noChangeArrowheads="1"/>
          </p:cNvSpPr>
          <p:nvPr/>
        </p:nvSpPr>
        <p:spPr bwMode="auto">
          <a:xfrm>
            <a:off x="2562225" y="2039938"/>
            <a:ext cx="704850" cy="1090612"/>
          </a:xfrm>
          <a:prstGeom prst="rect">
            <a:avLst/>
          </a:prstGeom>
          <a:noFill/>
          <a:ln w="28575" algn="ctr">
            <a:solidFill>
              <a:srgbClr val="00CC00"/>
            </a:solidFill>
            <a:prstDash val="dash"/>
            <a:miter lim="800000"/>
            <a:headEnd/>
            <a:tailEnd/>
          </a:ln>
          <a:effectLst/>
          <a:extLst>
            <a:ext uri="{909E8E84-426E-40DD-AFC4-6F175D3DCCD1}">
              <a14:hiddenFill xmlns:a14="http://schemas.microsoft.com/office/drawing/2010/main">
                <a:solidFill>
                  <a:srgbClr val="336699"/>
                </a:solidFill>
              </a14:hiddenFill>
            </a:ext>
            <a:ext uri="{AF507438-7753-43E0-B8FC-AC1667EBCBE1}">
              <a14:hiddenEffects xmlns:a14="http://schemas.microsoft.com/office/drawing/2010/main">
                <a:effectLst>
                  <a:outerShdw dist="30473" dir="3728345" rotWithShape="0">
                    <a:schemeClr val="tx2">
                      <a:alpha val="42998"/>
                    </a:schemeClr>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000">
              <a:latin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714500"/>
            <a:ext cx="7239000" cy="3143250"/>
          </a:xfrm>
        </p:spPr>
        <p:txBody>
          <a:bodyPr>
            <a:normAutofit lnSpcReduction="10000"/>
          </a:bodyPr>
          <a:lstStyle/>
          <a:p>
            <a:pPr>
              <a:buNone/>
            </a:pPr>
            <a:r>
              <a:rPr lang="en-US" sz="2000" dirty="0" smtClean="0">
                <a:solidFill>
                  <a:schemeClr val="tx1">
                    <a:lumMod val="75000"/>
                    <a:lumOff val="25000"/>
                  </a:schemeClr>
                </a:solidFill>
                <a:latin typeface="TradeGothic" pitchFamily="2" charset="0"/>
              </a:rPr>
              <a:t>IP/Equity</a:t>
            </a:r>
          </a:p>
          <a:p>
            <a:pPr>
              <a:buNone/>
            </a:pPr>
            <a:r>
              <a:rPr lang="en-US" sz="2000" dirty="0" smtClean="0">
                <a:solidFill>
                  <a:schemeClr val="tx1">
                    <a:lumMod val="75000"/>
                    <a:lumOff val="25000"/>
                  </a:schemeClr>
                </a:solidFill>
                <a:latin typeface="TradeGothic" pitchFamily="2" charset="0"/>
              </a:rPr>
              <a:t>Pipeline,</a:t>
            </a:r>
          </a:p>
          <a:p>
            <a:pPr>
              <a:buNone/>
            </a:pPr>
            <a:r>
              <a:rPr lang="en-US" sz="2000" dirty="0" smtClean="0">
                <a:solidFill>
                  <a:schemeClr val="tx1">
                    <a:lumMod val="75000"/>
                    <a:lumOff val="25000"/>
                  </a:schemeClr>
                </a:solidFill>
                <a:latin typeface="TradeGothic" pitchFamily="2" charset="0"/>
              </a:rPr>
              <a:t>Millipede</a:t>
            </a:r>
            <a:endParaRPr lang="en-US" sz="2000" dirty="0">
              <a:solidFill>
                <a:schemeClr val="tx1">
                  <a:lumMod val="75000"/>
                  <a:lumOff val="25000"/>
                </a:schemeClr>
              </a:solidFill>
              <a:latin typeface="TradeGothic" pitchFamily="2" charset="0"/>
            </a:endParaRPr>
          </a:p>
          <a:p>
            <a:pPr>
              <a:buNone/>
            </a:pPr>
            <a:r>
              <a:rPr lang="en-US" sz="2000" dirty="0">
                <a:solidFill>
                  <a:schemeClr val="tx1">
                    <a:lumMod val="75000"/>
                    <a:lumOff val="25000"/>
                  </a:schemeClr>
                </a:solidFill>
                <a:latin typeface="TradeGothic" pitchFamily="2" charset="0"/>
              </a:rPr>
              <a:t>		</a:t>
            </a:r>
          </a:p>
          <a:p>
            <a:pPr>
              <a:buNone/>
            </a:pPr>
            <a:r>
              <a:rPr lang="en-US" sz="2000" dirty="0">
                <a:solidFill>
                  <a:schemeClr val="tx1">
                    <a:lumMod val="75000"/>
                    <a:lumOff val="25000"/>
                  </a:schemeClr>
                </a:solidFill>
                <a:latin typeface="TradeGothic" pitchFamily="2" charset="0"/>
              </a:rPr>
              <a:t> </a:t>
            </a:r>
          </a:p>
          <a:p>
            <a:pPr>
              <a:buNone/>
            </a:pPr>
            <a:r>
              <a:rPr lang="en-US" sz="2000" dirty="0" smtClean="0">
                <a:solidFill>
                  <a:schemeClr val="tx1">
                    <a:lumMod val="75000"/>
                    <a:lumOff val="25000"/>
                  </a:schemeClr>
                </a:solidFill>
                <a:latin typeface="TradeGothic" pitchFamily="2" charset="0"/>
              </a:rPr>
              <a:t>Consultant</a:t>
            </a:r>
            <a:endParaRPr lang="en-US" sz="2000" dirty="0">
              <a:solidFill>
                <a:schemeClr val="tx1">
                  <a:lumMod val="75000"/>
                  <a:lumOff val="25000"/>
                </a:schemeClr>
              </a:solidFill>
              <a:latin typeface="TradeGothic" pitchFamily="2" charset="0"/>
            </a:endParaRPr>
          </a:p>
          <a:p>
            <a:pPr>
              <a:buNone/>
            </a:pPr>
            <a:r>
              <a:rPr lang="en-US" sz="2000" dirty="0">
                <a:solidFill>
                  <a:schemeClr val="tx1">
                    <a:lumMod val="75000"/>
                    <a:lumOff val="25000"/>
                  </a:schemeClr>
                </a:solidFill>
                <a:latin typeface="TradeGothic" pitchFamily="2" charset="0"/>
              </a:rPr>
              <a:t>	</a:t>
            </a:r>
            <a:r>
              <a:rPr lang="en-US" sz="2000" dirty="0" smtClean="0">
                <a:solidFill>
                  <a:schemeClr val="tx1">
                    <a:lumMod val="75000"/>
                    <a:lumOff val="25000"/>
                  </a:schemeClr>
                </a:solidFill>
                <a:latin typeface="TradeGothic" pitchFamily="2" charset="0"/>
              </a:rPr>
              <a:t>Edwards, Abbott, Medtronic</a:t>
            </a:r>
          </a:p>
          <a:p>
            <a:pPr>
              <a:buNone/>
            </a:pPr>
            <a:r>
              <a:rPr lang="en-US" sz="2000" dirty="0">
                <a:solidFill>
                  <a:schemeClr val="tx1">
                    <a:lumMod val="75000"/>
                    <a:lumOff val="25000"/>
                  </a:schemeClr>
                </a:solidFill>
                <a:latin typeface="TradeGothic" pitchFamily="2" charset="0"/>
              </a:rPr>
              <a:t/>
            </a:r>
            <a:br>
              <a:rPr lang="en-US" sz="2000" dirty="0">
                <a:solidFill>
                  <a:schemeClr val="tx1">
                    <a:lumMod val="75000"/>
                    <a:lumOff val="25000"/>
                  </a:schemeClr>
                </a:solidFill>
                <a:latin typeface="TradeGothic" pitchFamily="2" charset="0"/>
              </a:rPr>
            </a:br>
            <a:endParaRPr lang="en-US" sz="2000" dirty="0">
              <a:solidFill>
                <a:schemeClr val="tx2"/>
              </a:solidFill>
              <a:latin typeface="TradeGothic" pitchFamily="2" charset="0"/>
            </a:endParaRPr>
          </a:p>
        </p:txBody>
      </p:sp>
      <p:sp>
        <p:nvSpPr>
          <p:cNvPr id="4" name="TextBox 1"/>
          <p:cNvSpPr txBox="1"/>
          <p:nvPr/>
        </p:nvSpPr>
        <p:spPr>
          <a:xfrm>
            <a:off x="3733800" y="831716"/>
            <a:ext cx="2988190"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4800" b="0" dirty="0">
                <a:solidFill>
                  <a:prstClr val="black"/>
                </a:solidFill>
              </a:rPr>
              <a:t>Disclosures</a:t>
            </a:r>
          </a:p>
        </p:txBody>
      </p:sp>
    </p:spTree>
    <p:extLst>
      <p:ext uri="{BB962C8B-B14F-4D97-AF65-F5344CB8AC3E}">
        <p14:creationId xmlns:p14="http://schemas.microsoft.com/office/powerpoint/2010/main" val="3857356377"/>
      </p:ext>
    </p:extLst>
  </p:cSld>
  <p:clrMapOvr>
    <a:masterClrMapping/>
  </p:clrMapOvr>
  <mc:AlternateContent xmlns:mc="http://schemas.openxmlformats.org/markup-compatibility/2006">
    <mc:Choice xmlns:p14="http://schemas.microsoft.com/office/powerpoint/2010/main" Requires="p14">
      <p:transition spd="slow" p14:dur="2000" advClick="0" advTm="1000"/>
    </mc:Choice>
    <mc:Fallback>
      <p:transition spd="slow" advClick="0" advTm="1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0" y="0"/>
            <a:ext cx="8763000" cy="1143000"/>
          </a:xfrm>
        </p:spPr>
        <p:txBody>
          <a:bodyPr/>
          <a:lstStyle/>
          <a:p>
            <a:r>
              <a:rPr lang="en-US" altLang="en-US" sz="4800" smtClean="0">
                <a:solidFill>
                  <a:srgbClr val="FFFF00"/>
                </a:solidFill>
                <a:latin typeface="Arial" panose="020B0604020202020204" pitchFamily="34" charset="0"/>
                <a:ea typeface="MS PGothic" panose="020B0600070205080204" pitchFamily="34" charset="-128"/>
                <a:cs typeface="Arial" panose="020B0604020202020204" pitchFamily="34" charset="0"/>
              </a:rPr>
              <a:t>MitralClip and CHF / FMR</a:t>
            </a:r>
            <a:br>
              <a:rPr lang="en-US" altLang="en-US" sz="4800" smtClean="0">
                <a:solidFill>
                  <a:srgbClr val="FFFF00"/>
                </a:solidFill>
                <a:latin typeface="Arial" panose="020B0604020202020204" pitchFamily="34" charset="0"/>
                <a:ea typeface="MS PGothic" panose="020B0600070205080204" pitchFamily="34" charset="-128"/>
                <a:cs typeface="Arial" panose="020B0604020202020204" pitchFamily="34" charset="0"/>
              </a:rPr>
            </a:br>
            <a:r>
              <a:rPr lang="en-US" altLang="en-US" sz="2800" i="1" smtClean="0">
                <a:solidFill>
                  <a:srgbClr val="FFFF00"/>
                </a:solidFill>
                <a:latin typeface="Arial" panose="020B0604020202020204" pitchFamily="34" charset="0"/>
                <a:ea typeface="MS PGothic" panose="020B0600070205080204" pitchFamily="34" charset="-128"/>
                <a:cs typeface="Arial" panose="020B0604020202020204" pitchFamily="34" charset="0"/>
              </a:rPr>
              <a:t>n=78  1 year outcomes</a:t>
            </a:r>
            <a:endParaRPr lang="en-US" altLang="en-US" sz="4800" i="1" smtClean="0">
              <a:solidFill>
                <a:srgbClr val="FFFF00"/>
              </a:solidFill>
              <a:latin typeface="Arial" panose="020B0604020202020204" pitchFamily="34" charset="0"/>
              <a:ea typeface="MS PGothic" panose="020B0600070205080204" pitchFamily="34" charset="-128"/>
              <a:cs typeface="Arial" panose="020B0604020202020204" pitchFamily="34" charset="0"/>
            </a:endParaRPr>
          </a:p>
        </p:txBody>
      </p:sp>
      <p:pic>
        <p:nvPicPr>
          <p:cNvPr id="7" name="Picture 6" descr="Screen shot 2009-11-15 at 6.53.37 PM.png"/>
          <p:cNvPicPr>
            <a:picLocks noChangeAspect="1"/>
          </p:cNvPicPr>
          <p:nvPr/>
        </p:nvPicPr>
        <p:blipFill>
          <a:blip r:embed="rId2"/>
          <a:stretch>
            <a:fillRect/>
          </a:stretch>
        </p:blipFill>
        <p:spPr>
          <a:xfrm>
            <a:off x="304800" y="1219200"/>
            <a:ext cx="8389938" cy="5024438"/>
          </a:xfrm>
          <a:prstGeom prst="rect">
            <a:avLst/>
          </a:prstGeom>
          <a:ln>
            <a:solidFill>
              <a:srgbClr val="FF9900"/>
            </a:solidFill>
          </a:ln>
          <a:effectLst>
            <a:outerShdw blurRad="50800" dist="38100" dir="2700000">
              <a:srgbClr val="000000">
                <a:alpha val="43000"/>
              </a:srgbClr>
            </a:outerShdw>
          </a:effectLst>
        </p:spPr>
      </p:pic>
      <p:sp>
        <p:nvSpPr>
          <p:cNvPr id="45060" name="Rectangle 10"/>
          <p:cNvSpPr>
            <a:spLocks noChangeArrowheads="1"/>
          </p:cNvSpPr>
          <p:nvPr/>
        </p:nvSpPr>
        <p:spPr bwMode="auto">
          <a:xfrm>
            <a:off x="228600" y="6029325"/>
            <a:ext cx="8466138" cy="708025"/>
          </a:xfrm>
          <a:prstGeom prst="rect">
            <a:avLst/>
          </a:prstGeom>
          <a:gradFill rotWithShape="0">
            <a:gsLst>
              <a:gs pos="0">
                <a:srgbClr val="8488C4"/>
              </a:gs>
              <a:gs pos="53000">
                <a:srgbClr val="D4DEFF"/>
              </a:gs>
              <a:gs pos="83000">
                <a:srgbClr val="D4DEFF"/>
              </a:gs>
              <a:gs pos="100000">
                <a:srgbClr val="96AB94"/>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defRPr/>
            </a:pPr>
            <a:r>
              <a:rPr lang="en-US" altLang="en-US" sz="2000" dirty="0" smtClean="0">
                <a:solidFill>
                  <a:srgbClr val="000000"/>
                </a:solidFill>
                <a:latin typeface="Arial" pitchFamily="34" charset="0"/>
                <a:cs typeface="Arial" pitchFamily="34" charset="0"/>
              </a:rPr>
              <a:t>Decreased CHF </a:t>
            </a:r>
            <a:r>
              <a:rPr lang="en-US" altLang="en-US" sz="2000" dirty="0" err="1" smtClean="0">
                <a:solidFill>
                  <a:srgbClr val="000000"/>
                </a:solidFill>
                <a:latin typeface="Arial" pitchFamily="34" charset="0"/>
                <a:cs typeface="Arial" pitchFamily="34" charset="0"/>
              </a:rPr>
              <a:t>rehosp</a:t>
            </a:r>
            <a:r>
              <a:rPr lang="en-US" altLang="en-US" sz="2000" dirty="0" smtClean="0">
                <a:solidFill>
                  <a:srgbClr val="000000"/>
                </a:solidFill>
                <a:latin typeface="Arial" pitchFamily="34" charset="0"/>
                <a:cs typeface="Arial" pitchFamily="34" charset="0"/>
              </a:rPr>
              <a:t> by </a:t>
            </a:r>
            <a:r>
              <a:rPr lang="en-US" altLang="en-US" sz="2800" dirty="0" smtClean="0">
                <a:solidFill>
                  <a:srgbClr val="000000"/>
                </a:solidFill>
                <a:latin typeface="Arial" pitchFamily="34" charset="0"/>
                <a:cs typeface="Arial" pitchFamily="34" charset="0"/>
              </a:rPr>
              <a:t>45%</a:t>
            </a:r>
            <a:r>
              <a:rPr lang="en-US" altLang="en-US" sz="2000" dirty="0" smtClean="0">
                <a:solidFill>
                  <a:srgbClr val="000000"/>
                </a:solidFill>
                <a:latin typeface="Arial" pitchFamily="34" charset="0"/>
                <a:cs typeface="Arial" pitchFamily="34" charset="0"/>
              </a:rPr>
              <a:t>:</a:t>
            </a:r>
            <a:r>
              <a:rPr lang="en-US" altLang="en-US" sz="2400" dirty="0" smtClean="0">
                <a:solidFill>
                  <a:srgbClr val="000000"/>
                </a:solidFill>
                <a:latin typeface="Arial" pitchFamily="34" charset="0"/>
                <a:cs typeface="Arial" pitchFamily="34" charset="0"/>
              </a:rPr>
              <a:t> </a:t>
            </a:r>
            <a:r>
              <a:rPr lang="en-US" altLang="en-US" sz="4000" i="1" u="sng" dirty="0" smtClean="0">
                <a:solidFill>
                  <a:schemeClr val="accent2">
                    <a:lumMod val="50000"/>
                  </a:schemeClr>
                </a:solidFill>
                <a:latin typeface="Arial" pitchFamily="34" charset="0"/>
                <a:cs typeface="Arial" pitchFamily="34" charset="0"/>
              </a:rPr>
              <a:t>COAPT/</a:t>
            </a:r>
            <a:r>
              <a:rPr lang="en-US" altLang="en-US" sz="4000" i="1" u="sng" dirty="0" err="1" smtClean="0">
                <a:solidFill>
                  <a:schemeClr val="accent2">
                    <a:lumMod val="50000"/>
                  </a:schemeClr>
                </a:solidFill>
                <a:latin typeface="Arial" pitchFamily="34" charset="0"/>
                <a:cs typeface="Arial" pitchFamily="34" charset="0"/>
              </a:rPr>
              <a:t>ReShape</a:t>
            </a:r>
            <a:endParaRPr lang="en-US" altLang="en-US" sz="4000" i="1" u="sng" dirty="0" smtClean="0">
              <a:solidFill>
                <a:schemeClr val="accent2">
                  <a:lumMod val="50000"/>
                </a:schemeClr>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p:cNvSpPr>
            <a:spLocks noGrp="1" noChangeArrowheads="1"/>
          </p:cNvSpPr>
          <p:nvPr>
            <p:ph type="title"/>
          </p:nvPr>
        </p:nvSpPr>
        <p:spPr>
          <a:xfrm>
            <a:off x="685800" y="152400"/>
            <a:ext cx="7772400" cy="1143000"/>
          </a:xfrm>
        </p:spPr>
        <p:txBody>
          <a:bodyPr/>
          <a:lstStyle/>
          <a:p>
            <a:r>
              <a:rPr lang="en-US" altLang="en-US" smtClean="0">
                <a:solidFill>
                  <a:srgbClr val="FFFF00"/>
                </a:solidFill>
                <a:latin typeface="Arial" panose="020B0604020202020204" pitchFamily="34" charset="0"/>
                <a:cs typeface="Arial" panose="020B0604020202020204" pitchFamily="34" charset="0"/>
              </a:rPr>
              <a:t>“Non - surgical”</a:t>
            </a:r>
            <a:br>
              <a:rPr lang="en-US" altLang="en-US" smtClean="0">
                <a:solidFill>
                  <a:srgbClr val="FFFF00"/>
                </a:solidFill>
                <a:latin typeface="Arial" panose="020B0604020202020204" pitchFamily="34" charset="0"/>
                <a:cs typeface="Arial" panose="020B0604020202020204" pitchFamily="34" charset="0"/>
              </a:rPr>
            </a:br>
            <a:r>
              <a:rPr lang="en-US" altLang="en-US" smtClean="0">
                <a:solidFill>
                  <a:srgbClr val="FFFF00"/>
                </a:solidFill>
                <a:latin typeface="Arial" panose="020B0604020202020204" pitchFamily="34" charset="0"/>
                <a:cs typeface="Arial" panose="020B0604020202020204" pitchFamily="34" charset="0"/>
              </a:rPr>
              <a:t>Coronary Sinus Annuloplasty</a:t>
            </a:r>
          </a:p>
        </p:txBody>
      </p:sp>
      <p:pic>
        <p:nvPicPr>
          <p:cNvPr id="64515" name="Short Carillon Animation.mov">
            <a:hlinkClick r:id="" action="ppaction://media"/>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0" y="1524000"/>
            <a:ext cx="6502400" cy="4419600"/>
          </a:xfrm>
        </p:spPr>
      </p:pic>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2" name="Group 12"/>
          <p:cNvGrpSpPr>
            <a:grpSpLocks/>
          </p:cNvGrpSpPr>
          <p:nvPr/>
        </p:nvGrpSpPr>
        <p:grpSpPr bwMode="auto">
          <a:xfrm>
            <a:off x="1219200" y="76200"/>
            <a:ext cx="6858000" cy="6194425"/>
            <a:chOff x="1143000" y="205918"/>
            <a:chExt cx="7081788" cy="6396470"/>
          </a:xfrm>
        </p:grpSpPr>
        <p:sp>
          <p:nvSpPr>
            <p:cNvPr id="11" name="Rectangle 10"/>
            <p:cNvSpPr/>
            <p:nvPr/>
          </p:nvSpPr>
          <p:spPr>
            <a:xfrm>
              <a:off x="1143000" y="212475"/>
              <a:ext cx="7081788" cy="63899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pic>
          <p:nvPicPr>
            <p:cNvPr id="76808" name="Picture 2"/>
            <p:cNvPicPr>
              <a:picLocks noChangeAspect="1"/>
            </p:cNvPicPr>
            <p:nvPr/>
          </p:nvPicPr>
          <p:blipFill>
            <a:blip r:embed="rId2">
              <a:extLst>
                <a:ext uri="{28A0092B-C50C-407E-A947-70E740481C1C}">
                  <a14:useLocalDpi xmlns:a14="http://schemas.microsoft.com/office/drawing/2010/main" val="0"/>
                </a:ext>
              </a:extLst>
            </a:blip>
            <a:srcRect t="8170" b="19608"/>
            <a:stretch>
              <a:fillRect/>
            </a:stretch>
          </p:blipFill>
          <p:spPr bwMode="auto">
            <a:xfrm>
              <a:off x="4049028" y="1981200"/>
              <a:ext cx="4175760" cy="178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9" name="Picture 9" descr="DSC_0474 logo"/>
            <p:cNvPicPr>
              <a:picLocks noChangeAspect="1" noChangeArrowheads="1"/>
            </p:cNvPicPr>
            <p:nvPr/>
          </p:nvPicPr>
          <p:blipFill>
            <a:blip r:embed="rId3">
              <a:extLst>
                <a:ext uri="{28A0092B-C50C-407E-A947-70E740481C1C}">
                  <a14:useLocalDpi xmlns:a14="http://schemas.microsoft.com/office/drawing/2010/main" val="0"/>
                </a:ext>
              </a:extLst>
            </a:blip>
            <a:srcRect l="12433" t="33739" r="12259" b="21597"/>
            <a:stretch>
              <a:fillRect/>
            </a:stretch>
          </p:blipFill>
          <p:spPr bwMode="auto">
            <a:xfrm>
              <a:off x="1153428" y="212558"/>
              <a:ext cx="3749040" cy="155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rotWithShape="1">
            <a:blip r:embed="rId4"/>
            <a:srcRect l="77285" t="51174" r="1480" b="46535"/>
            <a:stretch/>
          </p:blipFill>
          <p:spPr bwMode="auto">
            <a:xfrm>
              <a:off x="4901922" y="533774"/>
              <a:ext cx="1234394" cy="27376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6811"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36908" y="205918"/>
              <a:ext cx="2087880" cy="160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12" name="Group 9"/>
            <p:cNvGrpSpPr>
              <a:grpSpLocks/>
            </p:cNvGrpSpPr>
            <p:nvPr/>
          </p:nvGrpSpPr>
          <p:grpSpPr bwMode="auto">
            <a:xfrm>
              <a:off x="1153428" y="1828800"/>
              <a:ext cx="2732170" cy="2226131"/>
              <a:chOff x="814237" y="2283946"/>
              <a:chExt cx="2732170" cy="2226131"/>
            </a:xfrm>
          </p:grpSpPr>
          <p:pic>
            <p:nvPicPr>
              <p:cNvPr id="2" name="Picture 11" descr="C:\Documents and Settings\mfabro\Desktop\GTRem_0001.jpg"/>
              <p:cNvPicPr>
                <a:picLocks noChangeAspect="1" noChangeArrowheads="1"/>
              </p:cNvPicPr>
              <p:nvPr/>
            </p:nvPicPr>
            <p:blipFill>
              <a:blip r:embed="rId6"/>
              <a:srcRect t="10000" r="11185"/>
              <a:stretch>
                <a:fillRect/>
              </a:stretch>
            </p:blipFill>
            <p:spPr bwMode="auto">
              <a:xfrm>
                <a:off x="813645" y="2283951"/>
                <a:ext cx="2731079" cy="22195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3013590" y="3900281"/>
                <a:ext cx="532774" cy="6098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grpSp>
        <p:pic>
          <p:nvPicPr>
            <p:cNvPr id="76813" name="Picture 8" descr="Small cage device with tool in plac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3428" y="4163988"/>
              <a:ext cx="246547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4" name="Picture 9" descr="ht7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77628" y="3927768"/>
              <a:ext cx="3947160" cy="2674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6803" name="TextBox 11"/>
          <p:cNvSpPr txBox="1">
            <a:spLocks noChangeArrowheads="1"/>
          </p:cNvSpPr>
          <p:nvPr/>
        </p:nvSpPr>
        <p:spPr bwMode="auto">
          <a:xfrm>
            <a:off x="1306513" y="6411913"/>
            <a:ext cx="6694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800">
                <a:solidFill>
                  <a:schemeClr val="bg1"/>
                </a:solidFill>
                <a:latin typeface="Arial" panose="020B0604020202020204" pitchFamily="34" charset="0"/>
                <a:cs typeface="Arial" panose="020B0604020202020204" pitchFamily="34" charset="0"/>
              </a:rPr>
              <a:t>INDIRECT ANNULAR OR LV REMODELING DEVICES</a:t>
            </a:r>
          </a:p>
        </p:txBody>
      </p:sp>
      <p:sp>
        <p:nvSpPr>
          <p:cNvPr id="76804" name="TextBox 14"/>
          <p:cNvSpPr txBox="1">
            <a:spLocks noChangeArrowheads="1"/>
          </p:cNvSpPr>
          <p:nvPr/>
        </p:nvSpPr>
        <p:spPr bwMode="auto">
          <a:xfrm>
            <a:off x="3413125" y="5715000"/>
            <a:ext cx="2044700" cy="400050"/>
          </a:xfrm>
          <a:prstGeom prst="rect">
            <a:avLst/>
          </a:prstGeom>
          <a:solidFill>
            <a:srgbClr val="FFC000"/>
          </a:solidFill>
          <a:ln w="2540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solidFill>
                  <a:srgbClr val="000066"/>
                </a:solidFill>
                <a:latin typeface="Arial" panose="020B0604020202020204" pitchFamily="34" charset="0"/>
                <a:cs typeface="Arial" panose="020B0604020202020204" pitchFamily="34" charset="0"/>
              </a:rPr>
              <a:t>Boa RF</a:t>
            </a:r>
          </a:p>
        </p:txBody>
      </p:sp>
      <p:sp>
        <p:nvSpPr>
          <p:cNvPr id="76805" name="TextBox 15"/>
          <p:cNvSpPr txBox="1">
            <a:spLocks noChangeArrowheads="1"/>
          </p:cNvSpPr>
          <p:nvPr/>
        </p:nvSpPr>
        <p:spPr bwMode="auto">
          <a:xfrm>
            <a:off x="3044825" y="2976563"/>
            <a:ext cx="1814513" cy="400050"/>
          </a:xfrm>
          <a:prstGeom prst="rect">
            <a:avLst/>
          </a:prstGeom>
          <a:solidFill>
            <a:srgbClr val="FFC000"/>
          </a:solidFill>
          <a:ln w="2540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solidFill>
                  <a:srgbClr val="000066"/>
                </a:solidFill>
                <a:latin typeface="Arial" panose="020B0604020202020204" pitchFamily="34" charset="0"/>
                <a:cs typeface="Arial" panose="020B0604020202020204" pitchFamily="34" charset="0"/>
              </a:rPr>
              <a:t>Accucinch</a:t>
            </a:r>
          </a:p>
        </p:txBody>
      </p:sp>
      <p:sp>
        <p:nvSpPr>
          <p:cNvPr id="76806" name="TextBox 16"/>
          <p:cNvSpPr txBox="1">
            <a:spLocks noChangeArrowheads="1"/>
          </p:cNvSpPr>
          <p:nvPr/>
        </p:nvSpPr>
        <p:spPr bwMode="auto">
          <a:xfrm>
            <a:off x="4254500" y="1009650"/>
            <a:ext cx="1447800" cy="400050"/>
          </a:xfrm>
          <a:prstGeom prst="rect">
            <a:avLst/>
          </a:prstGeom>
          <a:solidFill>
            <a:srgbClr val="FFC000"/>
          </a:solidFill>
          <a:ln w="2540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solidFill>
                  <a:srgbClr val="000066"/>
                </a:solidFill>
                <a:latin typeface="Arial" panose="020B0604020202020204" pitchFamily="34" charset="0"/>
                <a:cs typeface="Arial" panose="020B0604020202020204" pitchFamily="34" charset="0"/>
              </a:rPr>
              <a:t>Bident</a:t>
            </a:r>
          </a:p>
        </p:txBody>
      </p:sp>
      <p:sp>
        <p:nvSpPr>
          <p:cNvPr id="3" name="Rectangle 2"/>
          <p:cNvSpPr/>
          <p:nvPr/>
        </p:nvSpPr>
        <p:spPr bwMode="auto">
          <a:xfrm>
            <a:off x="3873500" y="393700"/>
            <a:ext cx="469900" cy="215900"/>
          </a:xfrm>
          <a:prstGeom prst="rect">
            <a:avLst/>
          </a:prstGeom>
          <a:solidFill>
            <a:srgbClr val="FFFCF9"/>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Group 5"/>
          <p:cNvGrpSpPr>
            <a:grpSpLocks/>
          </p:cNvGrpSpPr>
          <p:nvPr/>
        </p:nvGrpSpPr>
        <p:grpSpPr bwMode="auto">
          <a:xfrm>
            <a:off x="274638" y="339725"/>
            <a:ext cx="4754562" cy="3698875"/>
            <a:chOff x="274320" y="619845"/>
            <a:chExt cx="4754880" cy="3698718"/>
          </a:xfrm>
        </p:grpSpPr>
        <p:pic>
          <p:nvPicPr>
            <p:cNvPr id="2" name="Picture 3"/>
            <p:cNvPicPr>
              <a:picLocks noChangeAspect="1" noChangeArrowheads="1"/>
            </p:cNvPicPr>
            <p:nvPr/>
          </p:nvPicPr>
          <p:blipFill rotWithShape="1">
            <a:blip r:embed="rId2" cstate="print">
              <a:extLst/>
            </a:blip>
            <a:srcRect l="21645" t="24702" r="31243" b="13542"/>
            <a:stretch/>
          </p:blipFill>
          <p:spPr bwMode="auto">
            <a:xfrm>
              <a:off x="274320" y="619845"/>
              <a:ext cx="4754880" cy="3698718"/>
            </a:xfrm>
            <a:prstGeom prst="rect">
              <a:avLst/>
            </a:prstGeom>
            <a:ln>
              <a:noFill/>
            </a:ln>
            <a:effectLst>
              <a:softEdge rad="112500"/>
            </a:effectLst>
            <a:extLst/>
          </p:spPr>
        </p:pic>
        <p:pic>
          <p:nvPicPr>
            <p:cNvPr id="4" name="Picture 3"/>
            <p:cNvPicPr>
              <a:picLocks noChangeAspect="1" noChangeArrowheads="1"/>
            </p:cNvPicPr>
            <p:nvPr/>
          </p:nvPicPr>
          <p:blipFill>
            <a:blip r:embed="rId3" cstate="print">
              <a:extLst/>
            </a:blip>
            <a:srcRect l="8745" t="8757" r="7396" b="7253"/>
            <a:stretch>
              <a:fillRect/>
            </a:stretch>
          </p:blipFill>
          <p:spPr bwMode="auto">
            <a:xfrm>
              <a:off x="500596" y="774421"/>
              <a:ext cx="1072714" cy="1054379"/>
            </a:xfrm>
            <a:prstGeom prst="rect">
              <a:avLst/>
            </a:prstGeom>
            <a:ln>
              <a:noFill/>
            </a:ln>
            <a:effectLst>
              <a:softEdge rad="112500"/>
            </a:effectLst>
            <a:extLst/>
          </p:spPr>
        </p:pic>
      </p:grpSp>
      <p:grpSp>
        <p:nvGrpSpPr>
          <p:cNvPr id="77827" name="Group 9"/>
          <p:cNvGrpSpPr>
            <a:grpSpLocks/>
          </p:cNvGrpSpPr>
          <p:nvPr/>
        </p:nvGrpSpPr>
        <p:grpSpPr bwMode="auto">
          <a:xfrm>
            <a:off x="5029200" y="441325"/>
            <a:ext cx="3505200" cy="3425825"/>
            <a:chOff x="5157787" y="525582"/>
            <a:chExt cx="3148013" cy="3208219"/>
          </a:xfrm>
        </p:grpSpPr>
        <p:pic>
          <p:nvPicPr>
            <p:cNvPr id="77832" name="Picture 7" descr="implant.JPG"/>
            <p:cNvPicPr>
              <a:picLocks noChangeAspect="1"/>
            </p:cNvPicPr>
            <p:nvPr/>
          </p:nvPicPr>
          <p:blipFill>
            <a:blip r:embed="rId4">
              <a:lum bright="4000"/>
              <a:grayscl/>
              <a:extLst>
                <a:ext uri="{28A0092B-C50C-407E-A947-70E740481C1C}">
                  <a14:useLocalDpi xmlns:a14="http://schemas.microsoft.com/office/drawing/2010/main" val="0"/>
                </a:ext>
              </a:extLst>
            </a:blip>
            <a:srcRect/>
            <a:stretch>
              <a:fillRect/>
            </a:stretch>
          </p:blipFill>
          <p:spPr bwMode="auto">
            <a:xfrm>
              <a:off x="5157787" y="525582"/>
              <a:ext cx="3148013" cy="1867617"/>
            </a:xfrm>
            <a:prstGeom prst="rect">
              <a:avLst/>
            </a:prstGeom>
            <a:noFill/>
            <a:ln w="15875">
              <a:solidFill>
                <a:srgbClr val="000000"/>
              </a:solidFill>
              <a:miter lim="800000"/>
              <a:headEnd/>
              <a:tailEnd/>
            </a:ln>
            <a:effectLst>
              <a:outerShdw dist="107950"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77833" name="Picture 8" descr="better anchor.jpg"/>
            <p:cNvPicPr preferRelativeResize="0">
              <a:picLocks/>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157787" y="2209801"/>
              <a:ext cx="3148013" cy="1524000"/>
            </a:xfrm>
            <a:prstGeom prst="rect">
              <a:avLst/>
            </a:prstGeom>
            <a:noFill/>
            <a:ln w="15875">
              <a:solidFill>
                <a:srgbClr val="000000"/>
              </a:solidFill>
              <a:miter lim="800000"/>
              <a:headEnd/>
              <a:tailEnd/>
            </a:ln>
            <a:effectLst>
              <a:outerShdw dist="107950" dir="2700000" algn="ctr" rotWithShape="0">
                <a:srgbClr val="808080">
                  <a:alpha val="49802"/>
                </a:srgbClr>
              </a:outerShdw>
            </a:effectLst>
            <a:extLst>
              <a:ext uri="{909E8E84-426E-40DD-AFC4-6F175D3DCCD1}">
                <a14:hiddenFill xmlns:a14="http://schemas.microsoft.com/office/drawing/2010/main">
                  <a:solidFill>
                    <a:srgbClr val="FFFFFF"/>
                  </a:solidFill>
                </a14:hiddenFill>
              </a:ext>
            </a:extLst>
          </p:spPr>
        </p:pic>
      </p:grpSp>
      <p:pic>
        <p:nvPicPr>
          <p:cNvPr id="77828" name="Picture 10"/>
          <p:cNvPicPr>
            <a:picLocks noChangeAspect="1" noChangeArrowheads="1"/>
          </p:cNvPicPr>
          <p:nvPr/>
        </p:nvPicPr>
        <p:blipFill>
          <a:blip r:embed="rId6">
            <a:extLst>
              <a:ext uri="{28A0092B-C50C-407E-A947-70E740481C1C}">
                <a14:useLocalDpi xmlns:a14="http://schemas.microsoft.com/office/drawing/2010/main" val="0"/>
              </a:ext>
            </a:extLst>
          </a:blip>
          <a:srcRect l="93" t="-2" r="1898" b="81239"/>
          <a:stretch>
            <a:fillRect/>
          </a:stretch>
        </p:blipFill>
        <p:spPr bwMode="auto">
          <a:xfrm>
            <a:off x="423863" y="4016375"/>
            <a:ext cx="8110537" cy="2079625"/>
          </a:xfrm>
          <a:prstGeom prst="rect">
            <a:avLst/>
          </a:prstGeom>
          <a:noFill/>
          <a:ln>
            <a:noFill/>
          </a:ln>
          <a:effectLst/>
          <a:extLst>
            <a:ext uri="{909E8E84-426E-40DD-AFC4-6F175D3DCCD1}">
              <a14:hiddenFill xmlns:a14="http://schemas.microsoft.com/office/drawing/2010/main">
                <a:blipFill dpi="0" rotWithShape="0">
                  <a:blip/>
                  <a:srcRect l="93" t="-2" r="1898" b="8123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829" name="TextBox 12"/>
          <p:cNvSpPr txBox="1">
            <a:spLocks noChangeArrowheads="1"/>
          </p:cNvSpPr>
          <p:nvPr/>
        </p:nvSpPr>
        <p:spPr bwMode="auto">
          <a:xfrm>
            <a:off x="2484438" y="5257800"/>
            <a:ext cx="1447800" cy="400050"/>
          </a:xfrm>
          <a:prstGeom prst="rect">
            <a:avLst/>
          </a:prstGeom>
          <a:solidFill>
            <a:srgbClr val="FFC000"/>
          </a:solidFill>
          <a:ln w="2540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solidFill>
                  <a:srgbClr val="000066"/>
                </a:solidFill>
                <a:latin typeface="Arial" panose="020B0604020202020204" pitchFamily="34" charset="0"/>
                <a:cs typeface="Arial" panose="020B0604020202020204" pitchFamily="34" charset="0"/>
              </a:rPr>
              <a:t>Mitra-Flex</a:t>
            </a:r>
          </a:p>
        </p:txBody>
      </p:sp>
      <p:sp>
        <p:nvSpPr>
          <p:cNvPr id="77830" name="TextBox 13"/>
          <p:cNvSpPr txBox="1">
            <a:spLocks noChangeArrowheads="1"/>
          </p:cNvSpPr>
          <p:nvPr/>
        </p:nvSpPr>
        <p:spPr bwMode="auto">
          <a:xfrm>
            <a:off x="488950" y="2971800"/>
            <a:ext cx="1447800" cy="400050"/>
          </a:xfrm>
          <a:prstGeom prst="rect">
            <a:avLst/>
          </a:prstGeom>
          <a:solidFill>
            <a:srgbClr val="FFC000"/>
          </a:solidFill>
          <a:ln w="2540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solidFill>
                  <a:srgbClr val="000066"/>
                </a:solidFill>
                <a:latin typeface="Arial" panose="020B0604020202020204" pitchFamily="34" charset="0"/>
                <a:cs typeface="Arial" panose="020B0604020202020204" pitchFamily="34" charset="0"/>
              </a:rPr>
              <a:t>Neochord</a:t>
            </a:r>
          </a:p>
        </p:txBody>
      </p:sp>
      <p:sp>
        <p:nvSpPr>
          <p:cNvPr id="77831" name="TextBox 14"/>
          <p:cNvSpPr txBox="1">
            <a:spLocks noChangeArrowheads="1"/>
          </p:cNvSpPr>
          <p:nvPr/>
        </p:nvSpPr>
        <p:spPr bwMode="auto">
          <a:xfrm>
            <a:off x="6078538" y="552450"/>
            <a:ext cx="2247900" cy="400050"/>
          </a:xfrm>
          <a:prstGeom prst="rect">
            <a:avLst/>
          </a:prstGeom>
          <a:solidFill>
            <a:srgbClr val="FFC000"/>
          </a:solidFill>
          <a:ln w="2540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solidFill>
                  <a:srgbClr val="000066"/>
                </a:solidFill>
                <a:latin typeface="Arial" panose="020B0604020202020204" pitchFamily="34" charset="0"/>
                <a:cs typeface="Arial" panose="020B0604020202020204" pitchFamily="34" charset="0"/>
              </a:rPr>
              <a:t>Mitra-Spacer</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 xmlns:a16="http://schemas.microsoft.com/office/drawing/2014/main" id="{BF986400-DD71-42E1-8D9F-132009A5DA4F}"/>
              </a:ext>
            </a:extLst>
          </p:cNvPr>
          <p:cNvSpPr>
            <a:spLocks noGrp="1"/>
          </p:cNvSpPr>
          <p:nvPr>
            <p:ph type="title"/>
          </p:nvPr>
        </p:nvSpPr>
        <p:spPr>
          <a:xfrm>
            <a:off x="381000" y="533400"/>
            <a:ext cx="8458200" cy="1143000"/>
          </a:xfrm>
        </p:spPr>
        <p:txBody>
          <a:bodyPr/>
          <a:lstStyle/>
          <a:p>
            <a:pPr>
              <a:defRPr/>
            </a:pPr>
            <a:r>
              <a:rPr lang="en-US" b="1" i="1" u="sng" dirty="0">
                <a:effectLst>
                  <a:outerShdw blurRad="38100" dist="38100" dir="2700000" algn="tl">
                    <a:srgbClr val="000000"/>
                  </a:outerShdw>
                </a:effectLst>
                <a:latin typeface="Arial" pitchFamily="34" charset="0"/>
              </a:rPr>
              <a:t>TAVR to TMVR  </a:t>
            </a:r>
            <a:r>
              <a:rPr lang="en-US" b="1" i="1" u="sng" dirty="0" smtClean="0">
                <a:effectLst>
                  <a:outerShdw blurRad="38100" dist="38100" dir="2700000" algn="tl">
                    <a:srgbClr val="000000"/>
                  </a:outerShdw>
                </a:effectLst>
                <a:latin typeface="Arial" pitchFamily="34" charset="0"/>
              </a:rPr>
              <a:t>Gold Standard</a:t>
            </a:r>
            <a:r>
              <a:rPr lang="en-US" b="1" i="1" u="sng" dirty="0">
                <a:effectLst>
                  <a:outerShdw blurRad="38100" dist="38100" dir="2700000" algn="tl">
                    <a:srgbClr val="000000"/>
                  </a:outerShdw>
                </a:effectLst>
                <a:latin typeface="Arial" pitchFamily="34" charset="0"/>
              </a:rPr>
              <a:t/>
            </a:r>
            <a:br>
              <a:rPr lang="en-US" b="1" i="1" u="sng" dirty="0">
                <a:effectLst>
                  <a:outerShdw blurRad="38100" dist="38100" dir="2700000" algn="tl">
                    <a:srgbClr val="000000"/>
                  </a:outerShdw>
                </a:effectLst>
                <a:latin typeface="Arial" pitchFamily="34" charset="0"/>
              </a:rPr>
            </a:br>
            <a:endParaRPr lang="en-US" altLang="en-US" dirty="0">
              <a:effectLst>
                <a:outerShdw blurRad="38100" dist="38100" dir="2700000" algn="tl">
                  <a:srgbClr val="000000">
                    <a:alpha val="43137"/>
                  </a:srgbClr>
                </a:outerShdw>
              </a:effectLst>
            </a:endParaRPr>
          </a:p>
        </p:txBody>
      </p:sp>
      <p:sp>
        <p:nvSpPr>
          <p:cNvPr id="30723" name="Content Placeholder 2">
            <a:extLst>
              <a:ext uri="{FF2B5EF4-FFF2-40B4-BE49-F238E27FC236}">
                <a16:creationId xmlns="" xmlns:a16="http://schemas.microsoft.com/office/drawing/2014/main" id="{72FEFD01-D084-40EC-8075-933028C77111}"/>
              </a:ext>
            </a:extLst>
          </p:cNvPr>
          <p:cNvSpPr>
            <a:spLocks noGrp="1"/>
          </p:cNvSpPr>
          <p:nvPr>
            <p:ph idx="1"/>
          </p:nvPr>
        </p:nvSpPr>
        <p:spPr>
          <a:xfrm>
            <a:off x="-457200" y="1219200"/>
            <a:ext cx="8991600" cy="4495800"/>
          </a:xfrm>
        </p:spPr>
        <p:txBody>
          <a:bodyPr/>
          <a:lstStyle/>
          <a:p>
            <a:pPr marL="0" indent="0">
              <a:buFontTx/>
              <a:buNone/>
              <a:defRPr/>
            </a:pPr>
            <a:r>
              <a:rPr lang="en-US" b="1" dirty="0">
                <a:effectLst>
                  <a:outerShdw blurRad="38100" dist="38100" dir="2700000" algn="tl">
                    <a:srgbClr val="000000"/>
                  </a:outerShdw>
                </a:effectLst>
              </a:rPr>
              <a:t>	</a:t>
            </a:r>
            <a:endParaRPr lang="en-US" altLang="en-US" sz="3600" b="1" i="1" dirty="0">
              <a:effectLst>
                <a:outerShdw blurRad="38100" dist="38100" dir="2700000" algn="tl">
                  <a:srgbClr val="000000"/>
                </a:outerShdw>
              </a:effectLst>
            </a:endParaRPr>
          </a:p>
          <a:p>
            <a:pPr marL="0" indent="0" algn="ctr">
              <a:buFontTx/>
              <a:buNone/>
              <a:defRPr/>
            </a:pPr>
            <a:r>
              <a:rPr lang="en-US" altLang="en-US" sz="4800" b="1" i="1" dirty="0">
                <a:solidFill>
                  <a:srgbClr val="0070C0"/>
                </a:solidFill>
                <a:effectLst>
                  <a:outerShdw blurRad="38100" dist="38100" dir="2700000" algn="tl">
                    <a:srgbClr val="000000"/>
                  </a:outerShdw>
                </a:effectLst>
              </a:rPr>
              <a:t>Aortic </a:t>
            </a:r>
            <a:r>
              <a:rPr lang="en-US" altLang="en-US" sz="4800" b="1" i="1" dirty="0" smtClean="0">
                <a:solidFill>
                  <a:srgbClr val="0070C0"/>
                </a:solidFill>
                <a:effectLst>
                  <a:outerShdw blurRad="38100" dist="38100" dir="2700000" algn="tl">
                    <a:srgbClr val="000000"/>
                  </a:outerShdw>
                </a:effectLst>
              </a:rPr>
              <a:t>    -     Replace</a:t>
            </a:r>
            <a:endParaRPr lang="en-US" altLang="en-US" sz="4800" b="1" i="1" dirty="0">
              <a:solidFill>
                <a:srgbClr val="0070C0"/>
              </a:solidFill>
              <a:effectLst>
                <a:outerShdw blurRad="38100" dist="38100" dir="2700000" algn="tl">
                  <a:srgbClr val="000000"/>
                </a:outerShdw>
              </a:effectLst>
            </a:endParaRPr>
          </a:p>
          <a:p>
            <a:pPr marL="0" indent="0" algn="ctr">
              <a:buFontTx/>
              <a:buNone/>
              <a:defRPr/>
            </a:pPr>
            <a:r>
              <a:rPr lang="en-US" altLang="en-US" sz="4800" i="1" dirty="0" smtClean="0">
                <a:effectLst>
                  <a:outerShdw blurRad="38100" dist="38100" dir="2700000" algn="tl">
                    <a:srgbClr val="000000"/>
                  </a:outerShdw>
                </a:effectLst>
              </a:rPr>
              <a:t>Mitral   -  Ring, </a:t>
            </a:r>
          </a:p>
          <a:p>
            <a:pPr marL="0" indent="0" algn="ctr">
              <a:buFontTx/>
              <a:buNone/>
              <a:defRPr/>
            </a:pPr>
            <a:r>
              <a:rPr lang="en-US" altLang="en-US" sz="4800" i="1" dirty="0">
                <a:effectLst>
                  <a:outerShdw blurRad="38100" dist="38100" dir="2700000" algn="tl">
                    <a:srgbClr val="000000"/>
                  </a:outerShdw>
                </a:effectLst>
              </a:rPr>
              <a:t> </a:t>
            </a:r>
            <a:r>
              <a:rPr lang="en-US" altLang="en-US" sz="4800" i="1" dirty="0" smtClean="0">
                <a:effectLst>
                  <a:outerShdw blurRad="38100" dist="38100" dir="2700000" algn="tl">
                    <a:srgbClr val="000000"/>
                  </a:outerShdw>
                </a:effectLst>
              </a:rPr>
              <a:t>                       Leaflet </a:t>
            </a:r>
            <a:r>
              <a:rPr lang="en-US" altLang="en-US" sz="4800" i="1" dirty="0">
                <a:effectLst>
                  <a:outerShdw blurRad="38100" dist="38100" dir="2700000" algn="tl">
                    <a:srgbClr val="000000"/>
                  </a:outerShdw>
                </a:effectLst>
              </a:rPr>
              <a:t>T</a:t>
            </a:r>
            <a:r>
              <a:rPr lang="en-US" altLang="en-US" sz="4800" i="1" dirty="0" smtClean="0">
                <a:effectLst>
                  <a:outerShdw blurRad="38100" dist="38100" dir="2700000" algn="tl">
                    <a:srgbClr val="000000"/>
                  </a:outerShdw>
                </a:effectLst>
              </a:rPr>
              <a:t>hing,</a:t>
            </a:r>
          </a:p>
          <a:p>
            <a:pPr marL="0" indent="0" algn="ctr">
              <a:buFontTx/>
              <a:buNone/>
              <a:defRPr/>
            </a:pPr>
            <a:r>
              <a:rPr lang="en-US" altLang="en-US" sz="4800" i="1" dirty="0" smtClean="0">
                <a:effectLst>
                  <a:outerShdw blurRad="38100" dist="38100" dir="2700000" algn="tl">
                    <a:srgbClr val="000000"/>
                  </a:outerShdw>
                </a:effectLst>
              </a:rPr>
              <a:t>                   …Replace</a:t>
            </a:r>
            <a:endParaRPr lang="en-US" altLang="en-US" sz="4800" i="1" dirty="0">
              <a:effectLst>
                <a:outerShdw blurRad="38100" dist="38100" dir="2700000" algn="tl">
                  <a:srgbClr val="000000"/>
                </a:outerShdw>
              </a:effectLst>
            </a:endParaRPr>
          </a:p>
          <a:p>
            <a:pPr marL="0" indent="0">
              <a:buFontTx/>
              <a:buNone/>
              <a:defRPr/>
            </a:pPr>
            <a:endParaRPr lang="en-US" altLang="en-US" sz="4400" dirty="0"/>
          </a:p>
        </p:txBody>
      </p:sp>
    </p:spTree>
    <p:extLst>
      <p:ext uri="{BB962C8B-B14F-4D97-AF65-F5344CB8AC3E}">
        <p14:creationId xmlns:p14="http://schemas.microsoft.com/office/powerpoint/2010/main" val="25236937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828800" y="5355570"/>
            <a:ext cx="5486830" cy="10057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1633" tIns="40816" rIns="81633" bIns="40816">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Reduces annular circumference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a:t>
            </a:r>
            <a:r>
              <a:rPr kumimoji="0" lang="en-US" sz="3200" b="0" i="1"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and </a:t>
            </a:r>
            <a:r>
              <a:rPr kumimoji="0" lang="en-US" sz="3200" b="0" i="1" u="none" strike="noStrike" kern="1200" cap="none" spc="0" normalizeH="0" baseline="0" noProof="0" dirty="0">
                <a:ln>
                  <a:noFill/>
                </a:ln>
                <a:solidFill>
                  <a:srgbClr val="FFFFFF"/>
                </a:solidFill>
                <a:effectLst/>
                <a:uLnTx/>
                <a:uFillTx/>
                <a:latin typeface="Arial" panose="020B0604020202020204" pitchFamily="34" charset="0"/>
                <a:ea typeface="+mn-ea"/>
                <a:cs typeface="+mn-cs"/>
              </a:rPr>
              <a:t>septal-lateral diameter </a:t>
            </a:r>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l="10156" t="20833" r="55469" b="47917"/>
          <a:stretch>
            <a:fillRect/>
          </a:stretch>
        </p:blipFill>
        <p:spPr bwMode="auto">
          <a:xfrm>
            <a:off x="2435596" y="1847838"/>
            <a:ext cx="4193804" cy="28844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197" name="Line 5"/>
          <p:cNvSpPr>
            <a:spLocks noChangeShapeType="1"/>
          </p:cNvSpPr>
          <p:nvPr/>
        </p:nvSpPr>
        <p:spPr bwMode="auto">
          <a:xfrm flipV="1">
            <a:off x="2858327" y="4022701"/>
            <a:ext cx="468290" cy="414673"/>
          </a:xfrm>
          <a:prstGeom prst="line">
            <a:avLst/>
          </a:prstGeom>
          <a:noFill/>
          <a:ln w="120650">
            <a:solidFill>
              <a:srgbClr val="FF0000"/>
            </a:solidFill>
            <a:round/>
            <a:headEnd/>
            <a:tailEnd type="triangle" w="med" len="med"/>
          </a:ln>
          <a:effectLst>
            <a:glow rad="101600">
              <a:schemeClr val="bg1">
                <a:alpha val="75000"/>
              </a:schemeClr>
            </a:glow>
          </a:effectLst>
          <a:extLst>
            <a:ext uri="{909E8E84-426E-40dd-AFC4-6F175D3DCCD1}">
              <a14:hiddenFill xmlns:a14="http://schemas.microsoft.com/office/drawing/2010/main" xmlns="">
                <a:noFill/>
              </a14:hiddenFill>
            </a:ext>
          </a:extLst>
        </p:spPr>
        <p:txBody>
          <a:bodyPr wrap="squar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a:xfrm>
            <a:off x="93072" y="609600"/>
            <a:ext cx="8898528" cy="514484"/>
          </a:xfrm>
        </p:spPr>
        <p:txBody>
          <a:bodyPr/>
          <a:lstStyle/>
          <a:p>
            <a:r>
              <a:rPr lang="en-US" sz="3600" dirty="0"/>
              <a:t>Surgical Gold Standard</a:t>
            </a:r>
            <a:r>
              <a:rPr lang="en-US" sz="3600" dirty="0" smtClean="0"/>
              <a:t>:</a:t>
            </a:r>
            <a:br>
              <a:rPr lang="en-US" sz="3600" dirty="0" smtClean="0"/>
            </a:br>
            <a:r>
              <a:rPr lang="en-US" sz="3600" dirty="0" smtClean="0"/>
              <a:t> </a:t>
            </a:r>
            <a:r>
              <a:rPr lang="en-US" sz="3600" i="1" dirty="0">
                <a:solidFill>
                  <a:schemeClr val="bg1"/>
                </a:solidFill>
              </a:rPr>
              <a:t>Mitral Ring </a:t>
            </a:r>
            <a:r>
              <a:rPr lang="en-US" sz="3600" i="1" dirty="0" err="1">
                <a:solidFill>
                  <a:schemeClr val="bg1"/>
                </a:solidFill>
              </a:rPr>
              <a:t>Annuloplasty</a:t>
            </a:r>
            <a:endParaRPr lang="en-US" sz="3600" i="1" dirty="0">
              <a:solidFill>
                <a:schemeClr val="bg1"/>
              </a:solidFill>
            </a:endParaRPr>
          </a:p>
        </p:txBody>
      </p:sp>
      <p:sp>
        <p:nvSpPr>
          <p:cNvPr id="15" name="Line 5"/>
          <p:cNvSpPr>
            <a:spLocks noChangeShapeType="1"/>
          </p:cNvSpPr>
          <p:nvPr/>
        </p:nvSpPr>
        <p:spPr bwMode="auto">
          <a:xfrm flipV="1">
            <a:off x="4495354" y="4437374"/>
            <a:ext cx="0" cy="589818"/>
          </a:xfrm>
          <a:prstGeom prst="line">
            <a:avLst/>
          </a:prstGeom>
          <a:noFill/>
          <a:ln w="120650">
            <a:solidFill>
              <a:srgbClr val="FF0000"/>
            </a:solidFill>
            <a:round/>
            <a:headEnd/>
            <a:tailEnd type="triangle" w="med" len="med"/>
          </a:ln>
          <a:effectLst>
            <a:glow rad="101600">
              <a:schemeClr val="bg1">
                <a:alpha val="75000"/>
              </a:schemeClr>
            </a:glow>
          </a:effectLst>
          <a:extLst>
            <a:ext uri="{909E8E84-426E-40dd-AFC4-6F175D3DCCD1}">
              <a14:hiddenFill xmlns:a14="http://schemas.microsoft.com/office/drawing/2010/main" xmlns="">
                <a:noFill/>
              </a14:hiddenFill>
            </a:ext>
          </a:extLst>
        </p:spPr>
        <p:txBody>
          <a:bodyPr wrap="squar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 name="Line 5"/>
          <p:cNvSpPr>
            <a:spLocks noChangeShapeType="1"/>
          </p:cNvSpPr>
          <p:nvPr/>
        </p:nvSpPr>
        <p:spPr bwMode="auto">
          <a:xfrm flipH="1" flipV="1">
            <a:off x="5594863" y="3968048"/>
            <a:ext cx="530124" cy="469326"/>
          </a:xfrm>
          <a:prstGeom prst="line">
            <a:avLst/>
          </a:prstGeom>
          <a:noFill/>
          <a:ln w="120650">
            <a:solidFill>
              <a:srgbClr val="FF0000"/>
            </a:solidFill>
            <a:round/>
            <a:headEnd/>
            <a:tailEnd type="triangle" w="med" len="med"/>
          </a:ln>
          <a:effectLst>
            <a:glow rad="101600">
              <a:schemeClr val="bg1">
                <a:alpha val="75000"/>
              </a:schemeClr>
            </a:glow>
          </a:effectLst>
          <a:extLst>
            <a:ext uri="{909E8E84-426E-40dd-AFC4-6F175D3DCCD1}">
              <a14:hiddenFill xmlns:a14="http://schemas.microsoft.com/office/drawing/2010/main" xmlns="">
                <a:noFill/>
              </a14:hiddenFill>
            </a:ext>
          </a:extLst>
        </p:spPr>
        <p:txBody>
          <a:bodyPr wrap="squar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 name="Line 5"/>
          <p:cNvSpPr>
            <a:spLocks noChangeShapeType="1"/>
          </p:cNvSpPr>
          <p:nvPr/>
        </p:nvSpPr>
        <p:spPr bwMode="auto">
          <a:xfrm flipH="1" flipV="1">
            <a:off x="5966697" y="3235875"/>
            <a:ext cx="662703" cy="0"/>
          </a:xfrm>
          <a:prstGeom prst="line">
            <a:avLst/>
          </a:prstGeom>
          <a:noFill/>
          <a:ln w="120650">
            <a:solidFill>
              <a:srgbClr val="FF0000"/>
            </a:solidFill>
            <a:round/>
            <a:headEnd/>
            <a:tailEnd type="triangle" w="med" len="med"/>
          </a:ln>
          <a:effectLst>
            <a:glow rad="101600">
              <a:schemeClr val="bg1">
                <a:alpha val="75000"/>
              </a:schemeClr>
            </a:glow>
          </a:effectLst>
          <a:extLst>
            <a:ext uri="{909E8E84-426E-40dd-AFC4-6F175D3DCCD1}">
              <a14:hiddenFill xmlns:a14="http://schemas.microsoft.com/office/drawing/2010/main" xmlns="">
                <a:noFill/>
              </a14:hiddenFill>
            </a:ext>
          </a:extLst>
        </p:spPr>
        <p:txBody>
          <a:bodyPr wrap="squar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 name="Line 5"/>
          <p:cNvSpPr>
            <a:spLocks noChangeShapeType="1"/>
          </p:cNvSpPr>
          <p:nvPr/>
        </p:nvSpPr>
        <p:spPr bwMode="auto">
          <a:xfrm flipV="1">
            <a:off x="2192897" y="3262448"/>
            <a:ext cx="665430" cy="0"/>
          </a:xfrm>
          <a:prstGeom prst="line">
            <a:avLst/>
          </a:prstGeom>
          <a:noFill/>
          <a:ln w="120650">
            <a:solidFill>
              <a:srgbClr val="FF0000"/>
            </a:solidFill>
            <a:round/>
            <a:headEnd/>
            <a:tailEnd type="triangle" w="med" len="med"/>
          </a:ln>
          <a:effectLst>
            <a:glow rad="101600">
              <a:schemeClr val="bg1">
                <a:alpha val="75000"/>
              </a:schemeClr>
            </a:glow>
          </a:effectLst>
          <a:extLst>
            <a:ext uri="{909E8E84-426E-40dd-AFC4-6F175D3DCCD1}">
              <a14:hiddenFill xmlns:a14="http://schemas.microsoft.com/office/drawing/2010/main" xmlns="">
                <a:noFill/>
              </a14:hiddenFill>
            </a:ext>
          </a:extLst>
        </p:spPr>
        <p:txBody>
          <a:bodyPr wrap="squar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 name="Line 5"/>
          <p:cNvSpPr>
            <a:spLocks noChangeShapeType="1"/>
          </p:cNvSpPr>
          <p:nvPr/>
        </p:nvSpPr>
        <p:spPr bwMode="auto">
          <a:xfrm flipH="1">
            <a:off x="5517227" y="1990846"/>
            <a:ext cx="517019" cy="470399"/>
          </a:xfrm>
          <a:prstGeom prst="line">
            <a:avLst/>
          </a:prstGeom>
          <a:noFill/>
          <a:ln w="120650">
            <a:solidFill>
              <a:srgbClr val="FF0000"/>
            </a:solidFill>
            <a:round/>
            <a:headEnd/>
            <a:tailEnd type="triangle" w="med" len="med"/>
          </a:ln>
          <a:effectLst>
            <a:glow rad="101600">
              <a:schemeClr val="bg1">
                <a:alpha val="75000"/>
              </a:schemeClr>
            </a:glow>
          </a:effectLst>
          <a:extLst>
            <a:ext uri="{909E8E84-426E-40dd-AFC4-6F175D3DCCD1}">
              <a14:hiddenFill xmlns:a14="http://schemas.microsoft.com/office/drawing/2010/main" xmlns="">
                <a:noFill/>
              </a14:hiddenFill>
            </a:ext>
          </a:extLst>
        </p:spPr>
        <p:txBody>
          <a:bodyPr wrap="squar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 name="Line 5"/>
          <p:cNvSpPr>
            <a:spLocks noChangeShapeType="1"/>
          </p:cNvSpPr>
          <p:nvPr/>
        </p:nvSpPr>
        <p:spPr bwMode="auto">
          <a:xfrm>
            <a:off x="2722216" y="2058902"/>
            <a:ext cx="534059" cy="402344"/>
          </a:xfrm>
          <a:prstGeom prst="line">
            <a:avLst/>
          </a:prstGeom>
          <a:noFill/>
          <a:ln w="120650">
            <a:solidFill>
              <a:srgbClr val="FF0000"/>
            </a:solidFill>
            <a:round/>
            <a:headEnd/>
            <a:tailEnd type="triangle" w="med" len="med"/>
          </a:ln>
          <a:effectLst>
            <a:glow rad="101600">
              <a:schemeClr val="bg1">
                <a:alpha val="75000"/>
              </a:schemeClr>
            </a:glow>
          </a:effectLst>
          <a:extLst>
            <a:ext uri="{909E8E84-426E-40dd-AFC4-6F175D3DCCD1}">
              <a14:hiddenFill xmlns:a14="http://schemas.microsoft.com/office/drawing/2010/main" xmlns="">
                <a:noFill/>
              </a14:hiddenFill>
            </a:ext>
          </a:extLst>
        </p:spPr>
        <p:txBody>
          <a:bodyPr wrap="squar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 name="Line 5"/>
          <p:cNvSpPr>
            <a:spLocks noChangeShapeType="1"/>
          </p:cNvSpPr>
          <p:nvPr/>
        </p:nvSpPr>
        <p:spPr bwMode="auto">
          <a:xfrm>
            <a:off x="4521736" y="1771554"/>
            <a:ext cx="0" cy="378089"/>
          </a:xfrm>
          <a:prstGeom prst="line">
            <a:avLst/>
          </a:prstGeom>
          <a:noFill/>
          <a:ln w="120650">
            <a:solidFill>
              <a:srgbClr val="FF0000"/>
            </a:solidFill>
            <a:round/>
            <a:headEnd/>
            <a:tailEnd type="triangle" w="med" len="med"/>
          </a:ln>
          <a:effectLst>
            <a:glow rad="101600">
              <a:schemeClr val="bg1">
                <a:alpha val="75000"/>
              </a:schemeClr>
            </a:glow>
          </a:effectLst>
          <a:extLst>
            <a:ext uri="{909E8E84-426E-40dd-AFC4-6F175D3DCCD1}">
              <a14:hiddenFill xmlns:a14="http://schemas.microsoft.com/office/drawing/2010/main" xmlns="">
                <a:noFill/>
              </a14:hiddenFill>
            </a:ext>
          </a:extLst>
        </p:spPr>
        <p:txBody>
          <a:bodyPr wrap="squar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3" name="Picture 2"/>
          <p:cNvPicPr>
            <a:picLocks noChangeAspect="1" noChangeArrowheads="1"/>
          </p:cNvPicPr>
          <p:nvPr/>
        </p:nvPicPr>
        <p:blipFill>
          <a:blip r:embed="rId3" cstate="print">
            <a:lum contrast="20000"/>
            <a:extLst>
              <a:ext uri="{28A0092B-C50C-407E-A947-70E740481C1C}">
                <a14:useLocalDpi xmlns:a14="http://schemas.microsoft.com/office/drawing/2010/main" val="0"/>
              </a:ext>
            </a:extLst>
          </a:blip>
          <a:srcRect l="6453" t="2295" r="6435" b="3404"/>
          <a:stretch>
            <a:fillRect/>
          </a:stretch>
        </p:blipFill>
        <p:spPr bwMode="auto">
          <a:xfrm>
            <a:off x="259813" y="2461245"/>
            <a:ext cx="1812549" cy="14719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81281" y="4161919"/>
            <a:ext cx="831304" cy="629911"/>
          </a:xfrm>
          <a:prstGeom prst="rect">
            <a:avLst/>
          </a:prstGeom>
          <a:noFill/>
        </p:spPr>
        <p:txBody>
          <a:bodyPr wrap="non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51"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Primary MR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51"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Repair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5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endParaRPr>
          </a:p>
        </p:txBody>
      </p:sp>
      <p:pic>
        <p:nvPicPr>
          <p:cNvPr id="22" name="Picture 2" descr="Stich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7013" y="2832163"/>
            <a:ext cx="1772379" cy="9320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7788371" y="4161919"/>
            <a:ext cx="342989" cy="342989"/>
          </a:xfrm>
          <a:prstGeom prst="rect">
            <a:avLst/>
          </a:prstGeom>
          <a:noFill/>
        </p:spPr>
        <p:txBody>
          <a:bodyPr wrap="non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51"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Secondary MR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51"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Annuloplasty</a:t>
            </a:r>
            <a:endParaRPr kumimoji="0" lang="en-US" sz="2251"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5"/>
          <a:stretch>
            <a:fillRect/>
          </a:stretch>
        </p:blipFill>
        <p:spPr>
          <a:xfrm>
            <a:off x="2978862" y="1981200"/>
            <a:ext cx="2888537" cy="2523708"/>
          </a:xfrm>
          <a:prstGeom prst="rect">
            <a:avLst/>
          </a:prstGeom>
          <a:effectLst>
            <a:softEdge rad="317500"/>
          </a:effectLst>
        </p:spPr>
      </p:pic>
    </p:spTree>
    <p:extLst>
      <p:ext uri="{BB962C8B-B14F-4D97-AF65-F5344CB8AC3E}">
        <p14:creationId xmlns:p14="http://schemas.microsoft.com/office/powerpoint/2010/main" val="4488708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8197"/>
                                        </p:tgtEl>
                                      </p:cBhvr>
                                    </p:animEffect>
                                    <p:animScale>
                                      <p:cBhvr>
                                        <p:cTn id="7" dur="250" autoRev="1" fill="hold"/>
                                        <p:tgtEl>
                                          <p:spTgt spid="8197"/>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5"/>
                                        </p:tgtEl>
                                      </p:cBhvr>
                                    </p:animEffect>
                                    <p:animScale>
                                      <p:cBhvr>
                                        <p:cTn id="10" dur="250" autoRev="1" fill="hold"/>
                                        <p:tgtEl>
                                          <p:spTgt spid="15"/>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16"/>
                                        </p:tgtEl>
                                      </p:cBhvr>
                                    </p:animEffect>
                                    <p:animScale>
                                      <p:cBhvr>
                                        <p:cTn id="13" dur="250" autoRev="1" fill="hold"/>
                                        <p:tgtEl>
                                          <p:spTgt spid="16"/>
                                        </p:tgtEl>
                                      </p:cBhvr>
                                      <p:by x="105000" y="105000"/>
                                    </p:animScale>
                                  </p:childTnLst>
                                </p:cTn>
                              </p:par>
                              <p:par>
                                <p:cTn id="14" presetID="26" presetClass="emph" presetSubtype="0" fill="hold" grpId="0" nodeType="withEffect">
                                  <p:stCondLst>
                                    <p:cond delay="0"/>
                                  </p:stCondLst>
                                  <p:childTnLst>
                                    <p:animEffect transition="out" filter="fade">
                                      <p:cBhvr>
                                        <p:cTn id="15" dur="500" tmFilter="0, 0; .2, .5; .8, .5; 1, 0"/>
                                        <p:tgtEl>
                                          <p:spTgt spid="17"/>
                                        </p:tgtEl>
                                      </p:cBhvr>
                                    </p:animEffect>
                                    <p:animScale>
                                      <p:cBhvr>
                                        <p:cTn id="16" dur="250" autoRev="1" fill="hold"/>
                                        <p:tgtEl>
                                          <p:spTgt spid="17"/>
                                        </p:tgtEl>
                                      </p:cBhvr>
                                      <p:by x="105000" y="105000"/>
                                    </p:animScale>
                                  </p:childTnLst>
                                </p:cTn>
                              </p:par>
                              <p:par>
                                <p:cTn id="17" presetID="26" presetClass="emph" presetSubtype="0" fill="hold" grpId="0" nodeType="withEffect">
                                  <p:stCondLst>
                                    <p:cond delay="0"/>
                                  </p:stCondLst>
                                  <p:childTnLst>
                                    <p:animEffect transition="out" filter="fade">
                                      <p:cBhvr>
                                        <p:cTn id="18" dur="500" tmFilter="0, 0; .2, .5; .8, .5; 1, 0"/>
                                        <p:tgtEl>
                                          <p:spTgt spid="18"/>
                                        </p:tgtEl>
                                      </p:cBhvr>
                                    </p:animEffect>
                                    <p:animScale>
                                      <p:cBhvr>
                                        <p:cTn id="19" dur="250" autoRev="1" fill="hold"/>
                                        <p:tgtEl>
                                          <p:spTgt spid="18"/>
                                        </p:tgtEl>
                                      </p:cBhvr>
                                      <p:by x="105000" y="105000"/>
                                    </p:animScale>
                                  </p:childTnLst>
                                </p:cTn>
                              </p:par>
                              <p:par>
                                <p:cTn id="20" presetID="26" presetClass="emph" presetSubtype="0" fill="hold" grpId="0" nodeType="withEffect">
                                  <p:stCondLst>
                                    <p:cond delay="0"/>
                                  </p:stCondLst>
                                  <p:childTnLst>
                                    <p:animEffect transition="out" filter="fade">
                                      <p:cBhvr>
                                        <p:cTn id="21" dur="500" tmFilter="0, 0; .2, .5; .8, .5; 1, 0"/>
                                        <p:tgtEl>
                                          <p:spTgt spid="19"/>
                                        </p:tgtEl>
                                      </p:cBhvr>
                                    </p:animEffect>
                                    <p:animScale>
                                      <p:cBhvr>
                                        <p:cTn id="22" dur="250" autoRev="1" fill="hold"/>
                                        <p:tgtEl>
                                          <p:spTgt spid="19"/>
                                        </p:tgtEl>
                                      </p:cBhvr>
                                      <p:by x="105000" y="105000"/>
                                    </p:animScale>
                                  </p:childTnLst>
                                </p:cTn>
                              </p:par>
                              <p:par>
                                <p:cTn id="23" presetID="26" presetClass="emph" presetSubtype="0" fill="hold" grpId="0" nodeType="withEffect">
                                  <p:stCondLst>
                                    <p:cond delay="0"/>
                                  </p:stCondLst>
                                  <p:childTnLst>
                                    <p:animEffect transition="out" filter="fade">
                                      <p:cBhvr>
                                        <p:cTn id="24" dur="500" tmFilter="0, 0; .2, .5; .8, .5; 1, 0"/>
                                        <p:tgtEl>
                                          <p:spTgt spid="20"/>
                                        </p:tgtEl>
                                      </p:cBhvr>
                                    </p:animEffect>
                                    <p:animScale>
                                      <p:cBhvr>
                                        <p:cTn id="25" dur="250" autoRev="1" fill="hold"/>
                                        <p:tgtEl>
                                          <p:spTgt spid="20"/>
                                        </p:tgtEl>
                                      </p:cBhvr>
                                      <p:by x="105000" y="105000"/>
                                    </p:animScale>
                                  </p:childTnLst>
                                </p:cTn>
                              </p:par>
                              <p:par>
                                <p:cTn id="26" presetID="26" presetClass="emph" presetSubtype="0" fill="hold" grpId="0" nodeType="withEffect">
                                  <p:stCondLst>
                                    <p:cond delay="0"/>
                                  </p:stCondLst>
                                  <p:childTnLst>
                                    <p:animEffect transition="out" filter="fade">
                                      <p:cBhvr>
                                        <p:cTn id="27" dur="500" tmFilter="0, 0; .2, .5; .8, .5; 1, 0"/>
                                        <p:tgtEl>
                                          <p:spTgt spid="21"/>
                                        </p:tgtEl>
                                      </p:cBhvr>
                                    </p:animEffect>
                                    <p:animScale>
                                      <p:cBhvr>
                                        <p:cTn id="28" dur="250" autoRev="1" fill="hold"/>
                                        <p:tgtEl>
                                          <p:spTgt spid="21"/>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0-#ppt_w/2"/>
                                          </p:val>
                                        </p:tav>
                                        <p:tav tm="100000">
                                          <p:val>
                                            <p:strVal val="#ppt_x"/>
                                          </p:val>
                                        </p:tav>
                                      </p:tavLst>
                                    </p:anim>
                                    <p:anim calcmode="lin" valueType="num">
                                      <p:cBhvr additive="base">
                                        <p:cTn id="34" dur="500" fill="hold"/>
                                        <p:tgtEl>
                                          <p:spTgt spid="13"/>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0-#ppt_w/2"/>
                                          </p:val>
                                        </p:tav>
                                        <p:tav tm="100000">
                                          <p:val>
                                            <p:strVal val="#ppt_x"/>
                                          </p:val>
                                        </p:tav>
                                      </p:tavLst>
                                    </p:anim>
                                    <p:anim calcmode="lin" valueType="num">
                                      <p:cBhvr additive="base">
                                        <p:cTn id="3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1+#ppt_w/2"/>
                                          </p:val>
                                        </p:tav>
                                        <p:tav tm="100000">
                                          <p:val>
                                            <p:strVal val="#ppt_x"/>
                                          </p:val>
                                        </p:tav>
                                      </p:tavLst>
                                    </p:anim>
                                    <p:anim calcmode="lin" valueType="num">
                                      <p:cBhvr additive="base">
                                        <p:cTn id="44" dur="500" fill="hold"/>
                                        <p:tgtEl>
                                          <p:spTgt spid="22"/>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1+#ppt_w/2"/>
                                          </p:val>
                                        </p:tav>
                                        <p:tav tm="100000">
                                          <p:val>
                                            <p:strVal val="#ppt_x"/>
                                          </p:val>
                                        </p:tav>
                                      </p:tavLst>
                                    </p:anim>
                                    <p:anim calcmode="lin" valueType="num">
                                      <p:cBhvr additive="base">
                                        <p:cTn id="4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p:cTn id="53" dur="500" fill="hold"/>
                                        <p:tgtEl>
                                          <p:spTgt spid="5"/>
                                        </p:tgtEl>
                                        <p:attrNameLst>
                                          <p:attrName>ppt_w</p:attrName>
                                        </p:attrNameLst>
                                      </p:cBhvr>
                                      <p:tavLst>
                                        <p:tav tm="0">
                                          <p:val>
                                            <p:fltVal val="0"/>
                                          </p:val>
                                        </p:tav>
                                        <p:tav tm="100000">
                                          <p:val>
                                            <p:strVal val="#ppt_w"/>
                                          </p:val>
                                        </p:tav>
                                      </p:tavLst>
                                    </p:anim>
                                    <p:anim calcmode="lin" valueType="num">
                                      <p:cBhvr>
                                        <p:cTn id="54" dur="500" fill="hold"/>
                                        <p:tgtEl>
                                          <p:spTgt spid="5"/>
                                        </p:tgtEl>
                                        <p:attrNameLst>
                                          <p:attrName>ppt_h</p:attrName>
                                        </p:attrNameLst>
                                      </p:cBhvr>
                                      <p:tavLst>
                                        <p:tav tm="0">
                                          <p:val>
                                            <p:fltVal val="0"/>
                                          </p:val>
                                        </p:tav>
                                        <p:tav tm="100000">
                                          <p:val>
                                            <p:strVal val="#ppt_h"/>
                                          </p:val>
                                        </p:tav>
                                      </p:tavLst>
                                    </p:anim>
                                    <p:animEffect transition="in" filter="fade">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animBg="1"/>
      <p:bldP spid="15" grpId="0" animBg="1"/>
      <p:bldP spid="16" grpId="0" animBg="1"/>
      <p:bldP spid="17" grpId="0" animBg="1"/>
      <p:bldP spid="18" grpId="0" animBg="1"/>
      <p:bldP spid="19" grpId="0" animBg="1"/>
      <p:bldP spid="20" grpId="0" animBg="1"/>
      <p:bldP spid="21" grpId="0" animBg="1"/>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0" y="-152400"/>
            <a:ext cx="8991600" cy="1143000"/>
          </a:xfrm>
        </p:spPr>
        <p:txBody>
          <a:bodyPr/>
          <a:lstStyle/>
          <a:p>
            <a:pPr>
              <a:defRPr/>
            </a:pPr>
            <a:r>
              <a:rPr lang="en-US" sz="4000" dirty="0" smtClean="0">
                <a:solidFill>
                  <a:srgbClr val="FFFF00"/>
                </a:solidFill>
                <a:effectLst>
                  <a:outerShdw blurRad="38100" dist="38100" dir="2700000" algn="tl">
                    <a:srgbClr val="000000"/>
                  </a:outerShdw>
                </a:effectLst>
                <a:latin typeface="Arial" pitchFamily="34" charset="0"/>
                <a:cs typeface="Arial" pitchFamily="34" charset="0"/>
              </a:rPr>
              <a:t/>
            </a:r>
            <a:br>
              <a:rPr lang="en-US" sz="4000" dirty="0" smtClean="0">
                <a:solidFill>
                  <a:srgbClr val="FFFF00"/>
                </a:solidFill>
                <a:effectLst>
                  <a:outerShdw blurRad="38100" dist="38100" dir="2700000" algn="tl">
                    <a:srgbClr val="000000"/>
                  </a:outerShdw>
                </a:effectLst>
                <a:latin typeface="Arial" pitchFamily="34" charset="0"/>
                <a:cs typeface="Arial" pitchFamily="34" charset="0"/>
              </a:rPr>
            </a:br>
            <a:r>
              <a:rPr lang="en-US" sz="4000" dirty="0" smtClean="0">
                <a:solidFill>
                  <a:srgbClr val="FFFF00"/>
                </a:solidFill>
                <a:effectLst>
                  <a:outerShdw blurRad="38100" dist="38100" dir="2700000" algn="tl">
                    <a:srgbClr val="000000"/>
                  </a:outerShdw>
                </a:effectLst>
                <a:latin typeface="Arial" pitchFamily="34" charset="0"/>
                <a:cs typeface="Arial" pitchFamily="34" charset="0"/>
              </a:rPr>
              <a:t> </a:t>
            </a:r>
            <a:r>
              <a:rPr lang="en-US" sz="4000" dirty="0" err="1" smtClean="0">
                <a:solidFill>
                  <a:srgbClr val="FFFF00"/>
                </a:solidFill>
                <a:effectLst>
                  <a:outerShdw blurRad="38100" dist="38100" dir="2700000" algn="tl">
                    <a:srgbClr val="000000"/>
                  </a:outerShdw>
                </a:effectLst>
                <a:latin typeface="Arial" pitchFamily="34" charset="0"/>
                <a:cs typeface="Arial" pitchFamily="34" charset="0"/>
              </a:rPr>
              <a:t>Cardioband</a:t>
            </a:r>
            <a:r>
              <a:rPr lang="en-US" sz="4000" dirty="0" smtClean="0">
                <a:solidFill>
                  <a:srgbClr val="FFFF00"/>
                </a:solidFill>
                <a:effectLst>
                  <a:outerShdw blurRad="38100" dist="38100" dir="2700000" algn="tl">
                    <a:srgbClr val="000000"/>
                  </a:outerShdw>
                </a:effectLst>
                <a:latin typeface="Arial" pitchFamily="34" charset="0"/>
                <a:cs typeface="Arial" pitchFamily="34" charset="0"/>
              </a:rPr>
              <a:t> Mitral </a:t>
            </a:r>
            <a:r>
              <a:rPr lang="en-US" sz="4000" dirty="0" err="1" smtClean="0">
                <a:solidFill>
                  <a:srgbClr val="FFFF00"/>
                </a:solidFill>
                <a:effectLst>
                  <a:outerShdw blurRad="38100" dist="38100" dir="2700000" algn="tl">
                    <a:srgbClr val="000000"/>
                  </a:outerShdw>
                </a:effectLst>
                <a:latin typeface="Arial" pitchFamily="34" charset="0"/>
                <a:cs typeface="Arial" pitchFamily="34" charset="0"/>
              </a:rPr>
              <a:t>Annuloplasty</a:t>
            </a:r>
            <a:r>
              <a:rPr lang="en-US" sz="4000" dirty="0" smtClean="0">
                <a:solidFill>
                  <a:srgbClr val="FFFF00"/>
                </a:solidFill>
                <a:effectLst>
                  <a:outerShdw blurRad="38100" dist="38100" dir="2700000" algn="tl">
                    <a:srgbClr val="000000"/>
                  </a:outerShdw>
                </a:effectLst>
                <a:latin typeface="Arial" pitchFamily="34" charset="0"/>
                <a:cs typeface="Arial" pitchFamily="34" charset="0"/>
              </a:rPr>
              <a:t> Ring</a:t>
            </a:r>
            <a:endParaRPr lang="en-US" sz="4000" dirty="0" smtClean="0"/>
          </a:p>
        </p:txBody>
      </p:sp>
      <p:pic>
        <p:nvPicPr>
          <p:cNvPr id="6861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429000"/>
            <a:ext cx="27559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cardinal-loop.wmv">
            <a:hlinkClick r:id="" action="ppaction://media"/>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3200" y="3505200"/>
            <a:ext cx="3860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60700" y="3429000"/>
            <a:ext cx="2871788"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2"/>
          <p:cNvPicPr>
            <a:picLocks noChangeAspect="1"/>
          </p:cNvPicPr>
          <p:nvPr/>
        </p:nvPicPr>
        <p:blipFill>
          <a:blip r:embed="rId5">
            <a:extLst>
              <a:ext uri="{28A0092B-C50C-407E-A947-70E740481C1C}">
                <a14:useLocalDpi xmlns:a14="http://schemas.microsoft.com/office/drawing/2010/main" val="0"/>
              </a:ext>
            </a:extLst>
          </a:blip>
          <a:srcRect l="3856" t="8653" r="3796" b="9105"/>
          <a:stretch>
            <a:fillRect/>
          </a:stretch>
        </p:blipFill>
        <p:spPr bwMode="auto">
          <a:xfrm>
            <a:off x="777875" y="1320800"/>
            <a:ext cx="743585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stretch>
            <a:fillRect/>
          </a:stretch>
        </p:blipFill>
        <p:spPr>
          <a:xfrm rot="16200000">
            <a:off x="6783880" y="1979121"/>
            <a:ext cx="1676400" cy="1070959"/>
          </a:xfrm>
          <a:prstGeom prst="rect">
            <a:avLst/>
          </a:prstGeom>
          <a:ln w="88900" cap="sq" cmpd="thickThin">
            <a:solidFill>
              <a:srgbClr val="000000"/>
            </a:solidFill>
            <a:prstDash val="solid"/>
            <a:miter lim="800000"/>
          </a:ln>
          <a:effectLst>
            <a:innerShdw blurRad="76200">
              <a:srgbClr val="000000"/>
            </a:innerShdw>
          </a:effectLst>
        </p:spPr>
      </p:pic>
      <p:sp>
        <p:nvSpPr>
          <p:cNvPr id="2" name="Rectangle 1"/>
          <p:cNvSpPr/>
          <p:nvPr/>
        </p:nvSpPr>
        <p:spPr bwMode="auto">
          <a:xfrm rot="21337405">
            <a:off x="3407196" y="2602379"/>
            <a:ext cx="1854200" cy="152400"/>
          </a:xfrm>
          <a:prstGeom prst="rect">
            <a:avLst/>
          </a:prstGeom>
          <a:solidFill>
            <a:srgbClr val="D2D1CB"/>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ndParaRPr>
          </a:p>
        </p:txBody>
      </p:sp>
      <p:sp>
        <p:nvSpPr>
          <p:cNvPr id="3" name="Rectangle 2"/>
          <p:cNvSpPr/>
          <p:nvPr/>
        </p:nvSpPr>
        <p:spPr bwMode="auto">
          <a:xfrm>
            <a:off x="8382000" y="5867400"/>
            <a:ext cx="762000" cy="304800"/>
          </a:xfrm>
          <a:prstGeom prst="rect">
            <a:avLst/>
          </a:prstGeom>
          <a:solidFill>
            <a:srgbClr val="524B4B"/>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ndParaRP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2"/>
          <p:cNvSpPr>
            <a:spLocks noGrp="1"/>
          </p:cNvSpPr>
          <p:nvPr>
            <p:ph type="title"/>
          </p:nvPr>
        </p:nvSpPr>
        <p:spPr>
          <a:xfrm>
            <a:off x="457200" y="274638"/>
            <a:ext cx="8229600" cy="796925"/>
          </a:xfrm>
        </p:spPr>
        <p:txBody>
          <a:bodyPr/>
          <a:lstStyle/>
          <a:p>
            <a:pPr eaLnBrk="1" hangingPunct="1"/>
            <a:r>
              <a:rPr lang="en-US" altLang="en-US" smtClean="0"/>
              <a:t> Reduction of MR </a:t>
            </a:r>
          </a:p>
        </p:txBody>
      </p:sp>
      <p:pic>
        <p:nvPicPr>
          <p:cNvPr id="7" name="Sangenstedt Walter1f.mp4">
            <a:hlinkClick r:id="" action="ppaction://media"/>
          </p:cNvPr>
          <p:cNvPicPr>
            <a:picLocks noGrp="1" noChangeAspect="1"/>
          </p:cNvPicPr>
          <p:nvPr>
            <p:ph idx="1"/>
          </p:nvPr>
        </p:nvPicPr>
        <p:blipFill>
          <a:blip r:embed="rId2"/>
          <a:stretch>
            <a:fillRect/>
          </a:stretch>
        </p:blipFill>
        <p:spPr>
          <a:xfrm>
            <a:off x="1619250" y="1335088"/>
            <a:ext cx="2328863" cy="2327275"/>
          </a:xfrm>
          <a:solidFill>
            <a:schemeClr val="bg1">
              <a:lumMod val="95000"/>
            </a:schemeClr>
          </a:solidFill>
          <a:ln w="38100">
            <a:solidFill>
              <a:schemeClr val="bg1"/>
            </a:solidFill>
          </a:ln>
          <a:effectLst>
            <a:outerShdw blurRad="63500" sx="102000" sy="102000" algn="ctr" rotWithShape="0">
              <a:prstClr val="black">
                <a:alpha val="40000"/>
              </a:prstClr>
            </a:outerShdw>
          </a:effectLst>
        </p:spPr>
      </p:pic>
      <p:sp>
        <p:nvSpPr>
          <p:cNvPr id="69636" name="מציין מיקום של מספר שקופית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9FFD58C-EF4C-4F49-9D31-B3B953307BB1}" type="slidenum">
              <a:rPr lang="en-US" altLang="en-US" sz="1100">
                <a:solidFill>
                  <a:srgbClr val="E51B24"/>
                </a:solidFill>
                <a:latin typeface="Arial" panose="020B0604020202020204" pitchFamily="34" charset="0"/>
              </a:rPr>
              <a:pPr>
                <a:spcBef>
                  <a:spcPct val="0"/>
                </a:spcBef>
                <a:buFontTx/>
                <a:buNone/>
              </a:pPr>
              <a:t>27</a:t>
            </a:fld>
            <a:endParaRPr lang="en-US" altLang="en-US" sz="1100">
              <a:solidFill>
                <a:srgbClr val="E51B24"/>
              </a:solidFill>
              <a:latin typeface="Arial" panose="020B0604020202020204" pitchFamily="34" charset="0"/>
            </a:endParaRPr>
          </a:p>
        </p:txBody>
      </p:sp>
      <p:pic>
        <p:nvPicPr>
          <p:cNvPr id="8" name="Sangenstedt Walter1c.mp4">
            <a:hlinkClick r:id="" action="ppaction://media"/>
          </p:cNvPr>
          <p:cNvPicPr>
            <a:picLocks noGrp="1" noChangeAspect="1"/>
          </p:cNvPicPr>
          <p:nvPr>
            <p:ph sz="half" idx="4294967295"/>
          </p:nvPr>
        </p:nvPicPr>
        <p:blipFill>
          <a:blip r:embed="rId3"/>
          <a:stretch>
            <a:fillRect/>
          </a:stretch>
        </p:blipFill>
        <p:spPr>
          <a:xfrm>
            <a:off x="4829175" y="1268413"/>
            <a:ext cx="3608388" cy="2393950"/>
          </a:xfrm>
          <a:solidFill>
            <a:schemeClr val="bg1">
              <a:lumMod val="95000"/>
            </a:schemeClr>
          </a:solidFill>
          <a:ln w="38100">
            <a:solidFill>
              <a:schemeClr val="bg1"/>
            </a:solidFill>
          </a:ln>
          <a:effectLst>
            <a:outerShdw blurRad="63500" sx="102000" sy="102000" algn="ctr" rotWithShape="0">
              <a:prstClr val="black">
                <a:alpha val="40000"/>
              </a:prstClr>
            </a:outerShdw>
          </a:effectLst>
        </p:spPr>
      </p:pic>
      <p:pic>
        <p:nvPicPr>
          <p:cNvPr id="5" name="Sangenstedt Walter2f.mp4">
            <a:hlinkClick r:id="" action="ppaction://media"/>
          </p:cNvPr>
          <p:cNvPicPr>
            <a:picLocks noChangeAspect="1"/>
          </p:cNvPicPr>
          <p:nvPr/>
        </p:nvPicPr>
        <p:blipFill>
          <a:blip r:embed="rId4"/>
          <a:stretch>
            <a:fillRect/>
          </a:stretch>
        </p:blipFill>
        <p:spPr>
          <a:xfrm>
            <a:off x="1616075" y="4206875"/>
            <a:ext cx="2332038" cy="2332038"/>
          </a:xfrm>
          <a:prstGeom prst="rect">
            <a:avLst/>
          </a:prstGeom>
          <a:solidFill>
            <a:schemeClr val="bg1">
              <a:lumMod val="95000"/>
            </a:schemeClr>
          </a:solidFill>
          <a:ln w="38100">
            <a:solidFill>
              <a:schemeClr val="bg1"/>
            </a:solidFill>
          </a:ln>
          <a:effectLst>
            <a:outerShdw blurRad="63500" sx="102000" sy="102000" algn="ctr" rotWithShape="0">
              <a:prstClr val="black">
                <a:alpha val="40000"/>
              </a:prstClr>
            </a:outerShdw>
          </a:effectLst>
        </p:spPr>
      </p:pic>
      <p:pic>
        <p:nvPicPr>
          <p:cNvPr id="6" name="Sangenstedt Walter3c.mp4">
            <a:hlinkClick r:id="" action="ppaction://media"/>
          </p:cNvPr>
          <p:cNvPicPr>
            <a:picLocks noChangeAspect="1"/>
          </p:cNvPicPr>
          <p:nvPr/>
        </p:nvPicPr>
        <p:blipFill>
          <a:blip r:embed="rId5"/>
          <a:stretch>
            <a:fillRect/>
          </a:stretch>
        </p:blipFill>
        <p:spPr>
          <a:xfrm>
            <a:off x="4829175" y="4143375"/>
            <a:ext cx="3603625" cy="2395538"/>
          </a:xfrm>
          <a:prstGeom prst="rect">
            <a:avLst/>
          </a:prstGeom>
          <a:solidFill>
            <a:schemeClr val="bg1">
              <a:lumMod val="95000"/>
            </a:schemeClr>
          </a:solidFill>
          <a:ln w="38100">
            <a:solidFill>
              <a:schemeClr val="bg1"/>
            </a:solidFill>
          </a:ln>
          <a:effectLst>
            <a:outerShdw blurRad="63500" sx="102000" sy="102000" algn="ctr" rotWithShape="0">
              <a:prstClr val="black">
                <a:alpha val="40000"/>
              </a:prstClr>
            </a:outerShdw>
          </a:effectLst>
        </p:spPr>
      </p:pic>
      <p:sp>
        <p:nvSpPr>
          <p:cNvPr id="69640" name="CasellaDiTesto 9"/>
          <p:cNvSpPr txBox="1">
            <a:spLocks noChangeArrowheads="1"/>
          </p:cNvSpPr>
          <p:nvPr/>
        </p:nvSpPr>
        <p:spPr bwMode="auto">
          <a:xfrm rot="-5400000">
            <a:off x="-207962" y="2298700"/>
            <a:ext cx="1847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Clr>
                <a:srgbClr val="E51B24"/>
              </a:buClr>
              <a:buFontTx/>
              <a:buNone/>
            </a:pPr>
            <a:r>
              <a:rPr lang="it-IT" altLang="en-US" sz="2000">
                <a:solidFill>
                  <a:srgbClr val="000000"/>
                </a:solidFill>
              </a:rPr>
              <a:t>Baseline</a:t>
            </a:r>
          </a:p>
        </p:txBody>
      </p:sp>
      <p:sp>
        <p:nvSpPr>
          <p:cNvPr id="69641" name="CasellaDiTesto 10"/>
          <p:cNvSpPr txBox="1">
            <a:spLocks noChangeArrowheads="1"/>
          </p:cNvSpPr>
          <p:nvPr/>
        </p:nvSpPr>
        <p:spPr bwMode="auto">
          <a:xfrm rot="-5400000">
            <a:off x="-527843" y="5018881"/>
            <a:ext cx="23320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Clr>
                <a:srgbClr val="E51B24"/>
              </a:buClr>
              <a:buFontTx/>
              <a:buNone/>
            </a:pPr>
            <a:r>
              <a:rPr lang="it-IT" altLang="en-US" sz="2000">
                <a:solidFill>
                  <a:srgbClr val="000000"/>
                </a:solidFill>
              </a:rPr>
              <a:t>Final size Post Adjustment</a:t>
            </a: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457200" y="274638"/>
            <a:ext cx="8229600" cy="796925"/>
          </a:xfrm>
        </p:spPr>
        <p:txBody>
          <a:bodyPr/>
          <a:lstStyle/>
          <a:p>
            <a:pPr eaLnBrk="1" hangingPunct="1"/>
            <a:r>
              <a:rPr lang="en-US" altLang="en-US" smtClean="0"/>
              <a:t>MR Grade at Endpoints</a:t>
            </a:r>
            <a:endParaRPr lang="he-IL" altLang="en-US" smtClean="0"/>
          </a:p>
        </p:txBody>
      </p:sp>
      <p:sp>
        <p:nvSpPr>
          <p:cNvPr id="7065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E8EDCD6-4260-4863-9EF0-AFFC8DFDBCF9}" type="slidenum">
              <a:rPr lang="en-US" altLang="en-US" sz="1100">
                <a:solidFill>
                  <a:srgbClr val="E51B24"/>
                </a:solidFill>
                <a:latin typeface="Arial" panose="020B0604020202020204" pitchFamily="34" charset="0"/>
              </a:rPr>
              <a:pPr>
                <a:spcBef>
                  <a:spcPct val="0"/>
                </a:spcBef>
                <a:buFontTx/>
                <a:buNone/>
              </a:pPr>
              <a:t>28</a:t>
            </a:fld>
            <a:endParaRPr lang="en-US" altLang="en-US" sz="1100">
              <a:solidFill>
                <a:srgbClr val="E51B24"/>
              </a:solidFill>
              <a:latin typeface="Arial" panose="020B0604020202020204" pitchFamily="34" charset="0"/>
            </a:endParaRPr>
          </a:p>
        </p:txBody>
      </p:sp>
      <p:grpSp>
        <p:nvGrpSpPr>
          <p:cNvPr id="70660" name="קבוצה 35"/>
          <p:cNvGrpSpPr>
            <a:grpSpLocks/>
          </p:cNvGrpSpPr>
          <p:nvPr/>
        </p:nvGrpSpPr>
        <p:grpSpPr bwMode="auto">
          <a:xfrm>
            <a:off x="406400" y="1773238"/>
            <a:ext cx="8067675" cy="4283075"/>
            <a:chOff x="605324" y="1453309"/>
            <a:chExt cx="5916774" cy="4284000"/>
          </a:xfrm>
        </p:grpSpPr>
        <p:sp>
          <p:nvSpPr>
            <p:cNvPr id="40" name="מלבן 39"/>
            <p:cNvSpPr/>
            <p:nvPr/>
          </p:nvSpPr>
          <p:spPr>
            <a:xfrm>
              <a:off x="605324" y="1453309"/>
              <a:ext cx="5916774" cy="4284000"/>
            </a:xfrm>
            <a:prstGeom prst="rect">
              <a:avLst/>
            </a:prstGeom>
            <a:noFill/>
            <a:ln w="9525">
              <a:solidFill>
                <a:srgbClr val="B7B7B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1" name="מלבן 40"/>
            <p:cNvSpPr/>
            <p:nvPr/>
          </p:nvSpPr>
          <p:spPr>
            <a:xfrm>
              <a:off x="629774" y="1485066"/>
              <a:ext cx="5867875" cy="4212547"/>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aphicFrame>
        <p:nvGraphicFramePr>
          <p:cNvPr id="70661" name="Object 2"/>
          <p:cNvGraphicFramePr>
            <a:graphicFrameLocks noChangeAspect="1"/>
          </p:cNvGraphicFramePr>
          <p:nvPr/>
        </p:nvGraphicFramePr>
        <p:xfrm>
          <a:off x="336550" y="1597025"/>
          <a:ext cx="7978775" cy="3810000"/>
        </p:xfrm>
        <a:graphic>
          <a:graphicData uri="http://schemas.openxmlformats.org/presentationml/2006/ole">
            <mc:AlternateContent xmlns:mc="http://schemas.openxmlformats.org/markup-compatibility/2006">
              <mc:Choice xmlns:v="urn:schemas-microsoft-com:vml" Requires="v">
                <p:oleObj spid="_x0000_s70735" r:id="rId4" imgW="7980356" imgH="3810330" progId="Excel.Chart.8">
                  <p:embed/>
                </p:oleObj>
              </mc:Choice>
              <mc:Fallback>
                <p:oleObj r:id="rId4" imgW="7980356" imgH="3810330" progId="Excel.Char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550" y="1597025"/>
                        <a:ext cx="79787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3" name="Rectangle 20"/>
          <p:cNvSpPr>
            <a:spLocks noChangeArrowheads="1"/>
          </p:cNvSpPr>
          <p:nvPr/>
        </p:nvSpPr>
        <p:spPr bwMode="auto">
          <a:xfrm>
            <a:off x="1911350" y="3884613"/>
            <a:ext cx="466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9pPr>
          </a:lstStyle>
          <a:p>
            <a:pPr algn="ctr" eaLnBrk="1" hangingPunct="1">
              <a:defRPr/>
            </a:pPr>
            <a:r>
              <a:rPr lang="en-US" altLang="he-IL" sz="2000" dirty="0" smtClean="0">
                <a:solidFill>
                  <a:schemeClr val="bg1"/>
                </a:solidFill>
                <a:latin typeface="+mj-lt"/>
              </a:rPr>
              <a:t>3-4</a:t>
            </a:r>
            <a:r>
              <a:rPr lang="en-US" altLang="he-IL" sz="2000" dirty="0">
                <a:solidFill>
                  <a:schemeClr val="bg1"/>
                </a:solidFill>
                <a:latin typeface="+mj-lt"/>
              </a:rPr>
              <a:t>+</a:t>
            </a:r>
          </a:p>
        </p:txBody>
      </p:sp>
      <p:sp>
        <p:nvSpPr>
          <p:cNvPr id="44" name="Rectangle 20"/>
          <p:cNvSpPr>
            <a:spLocks noChangeArrowheads="1"/>
          </p:cNvSpPr>
          <p:nvPr/>
        </p:nvSpPr>
        <p:spPr bwMode="auto">
          <a:xfrm>
            <a:off x="7091363" y="4494213"/>
            <a:ext cx="419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9pPr>
          </a:lstStyle>
          <a:p>
            <a:pPr algn="ctr" eaLnBrk="1" hangingPunct="1">
              <a:defRPr/>
            </a:pPr>
            <a:r>
              <a:rPr lang="en-US" altLang="he-IL" sz="1800" dirty="0" smtClean="0">
                <a:solidFill>
                  <a:schemeClr val="bg1"/>
                </a:solidFill>
                <a:latin typeface="+mj-lt"/>
              </a:rPr>
              <a:t>3-4</a:t>
            </a:r>
            <a:r>
              <a:rPr lang="en-US" altLang="he-IL" sz="1800" dirty="0">
                <a:solidFill>
                  <a:schemeClr val="bg1"/>
                </a:solidFill>
                <a:latin typeface="+mj-lt"/>
              </a:rPr>
              <a:t>+</a:t>
            </a:r>
          </a:p>
        </p:txBody>
      </p:sp>
      <p:sp>
        <p:nvSpPr>
          <p:cNvPr id="45" name="Rectangle 20"/>
          <p:cNvSpPr>
            <a:spLocks noChangeArrowheads="1"/>
          </p:cNvSpPr>
          <p:nvPr/>
        </p:nvSpPr>
        <p:spPr bwMode="auto">
          <a:xfrm>
            <a:off x="3643313" y="4537075"/>
            <a:ext cx="4191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9pPr>
          </a:lstStyle>
          <a:p>
            <a:pPr algn="ctr" eaLnBrk="1" hangingPunct="1">
              <a:defRPr/>
            </a:pPr>
            <a:r>
              <a:rPr lang="en-US" altLang="he-IL" sz="1800" dirty="0" smtClean="0">
                <a:solidFill>
                  <a:schemeClr val="bg1"/>
                </a:solidFill>
                <a:latin typeface="+mj-lt"/>
              </a:rPr>
              <a:t>3-4</a:t>
            </a:r>
            <a:r>
              <a:rPr lang="en-US" altLang="he-IL" sz="1800" dirty="0">
                <a:solidFill>
                  <a:schemeClr val="bg1"/>
                </a:solidFill>
                <a:latin typeface="+mj-lt"/>
              </a:rPr>
              <a:t>+</a:t>
            </a:r>
          </a:p>
        </p:txBody>
      </p:sp>
      <p:sp>
        <p:nvSpPr>
          <p:cNvPr id="46" name="Rectangle 20"/>
          <p:cNvSpPr>
            <a:spLocks noChangeArrowheads="1"/>
          </p:cNvSpPr>
          <p:nvPr/>
        </p:nvSpPr>
        <p:spPr bwMode="auto">
          <a:xfrm>
            <a:off x="2016125" y="2682875"/>
            <a:ext cx="258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9pPr>
          </a:lstStyle>
          <a:p>
            <a:pPr algn="ctr" eaLnBrk="1" hangingPunct="1">
              <a:defRPr/>
            </a:pPr>
            <a:r>
              <a:rPr lang="en-US" altLang="he-IL" sz="2000" dirty="0" smtClean="0">
                <a:solidFill>
                  <a:schemeClr val="bg2"/>
                </a:solidFill>
                <a:latin typeface="+mj-lt"/>
              </a:rPr>
              <a:t>2+</a:t>
            </a:r>
            <a:endParaRPr lang="en-US" altLang="he-IL" sz="2000" dirty="0">
              <a:solidFill>
                <a:schemeClr val="bg2"/>
              </a:solidFill>
              <a:latin typeface="+mj-lt"/>
            </a:endParaRPr>
          </a:p>
        </p:txBody>
      </p:sp>
      <p:sp>
        <p:nvSpPr>
          <p:cNvPr id="47" name="Rectangle 20"/>
          <p:cNvSpPr>
            <a:spLocks noChangeArrowheads="1"/>
          </p:cNvSpPr>
          <p:nvPr/>
        </p:nvSpPr>
        <p:spPr bwMode="auto">
          <a:xfrm>
            <a:off x="3736975" y="4208463"/>
            <a:ext cx="2317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9pPr>
          </a:lstStyle>
          <a:p>
            <a:pPr algn="ctr" eaLnBrk="1" hangingPunct="1">
              <a:defRPr/>
            </a:pPr>
            <a:r>
              <a:rPr lang="en-US" altLang="he-IL" sz="1800" dirty="0" smtClean="0">
                <a:solidFill>
                  <a:schemeClr val="bg2"/>
                </a:solidFill>
                <a:latin typeface="+mj-lt"/>
              </a:rPr>
              <a:t>2+</a:t>
            </a:r>
            <a:endParaRPr lang="en-US" altLang="he-IL" sz="1800" dirty="0">
              <a:solidFill>
                <a:schemeClr val="bg2"/>
              </a:solidFill>
              <a:latin typeface="+mj-lt"/>
            </a:endParaRPr>
          </a:p>
        </p:txBody>
      </p:sp>
      <p:sp>
        <p:nvSpPr>
          <p:cNvPr id="48" name="Rectangle 20"/>
          <p:cNvSpPr>
            <a:spLocks noChangeArrowheads="1"/>
          </p:cNvSpPr>
          <p:nvPr/>
        </p:nvSpPr>
        <p:spPr bwMode="auto">
          <a:xfrm>
            <a:off x="7185025" y="4021138"/>
            <a:ext cx="2317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9pPr>
          </a:lstStyle>
          <a:p>
            <a:pPr algn="ctr" eaLnBrk="1" hangingPunct="1">
              <a:defRPr/>
            </a:pPr>
            <a:r>
              <a:rPr lang="en-US" altLang="he-IL" sz="1800" dirty="0" smtClean="0">
                <a:solidFill>
                  <a:schemeClr val="bg2"/>
                </a:solidFill>
                <a:latin typeface="+mj-lt"/>
              </a:rPr>
              <a:t>2+</a:t>
            </a:r>
            <a:endParaRPr lang="en-US" altLang="he-IL" sz="1800" dirty="0">
              <a:solidFill>
                <a:schemeClr val="bg2"/>
              </a:solidFill>
              <a:latin typeface="+mj-lt"/>
            </a:endParaRPr>
          </a:p>
        </p:txBody>
      </p:sp>
      <p:sp>
        <p:nvSpPr>
          <p:cNvPr id="49" name="Rectangle 11"/>
          <p:cNvSpPr>
            <a:spLocks noChangeArrowheads="1"/>
          </p:cNvSpPr>
          <p:nvPr/>
        </p:nvSpPr>
        <p:spPr bwMode="auto">
          <a:xfrm>
            <a:off x="3573463" y="3255963"/>
            <a:ext cx="604837"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dirty="0">
                <a:latin typeface="+mj-lt"/>
                <a:ea typeface="ＭＳ Ｐゴシック" charset="0"/>
                <a:cs typeface="ＭＳ Ｐゴシック" charset="0"/>
              </a:rPr>
              <a:t>0-1+</a:t>
            </a:r>
          </a:p>
        </p:txBody>
      </p:sp>
      <p:sp>
        <p:nvSpPr>
          <p:cNvPr id="50" name="Rectangle 11"/>
          <p:cNvSpPr>
            <a:spLocks noChangeArrowheads="1"/>
          </p:cNvSpPr>
          <p:nvPr/>
        </p:nvSpPr>
        <p:spPr bwMode="auto">
          <a:xfrm>
            <a:off x="7021513" y="2947988"/>
            <a:ext cx="604837"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dirty="0">
                <a:latin typeface="+mj-lt"/>
                <a:ea typeface="ＭＳ Ｐゴシック" charset="0"/>
                <a:cs typeface="ＭＳ Ｐゴシック" charset="0"/>
              </a:rPr>
              <a:t>0-1+</a:t>
            </a:r>
          </a:p>
        </p:txBody>
      </p:sp>
      <p:sp>
        <p:nvSpPr>
          <p:cNvPr id="51" name="Rectangle 20"/>
          <p:cNvSpPr>
            <a:spLocks noChangeArrowheads="1"/>
          </p:cNvSpPr>
          <p:nvPr/>
        </p:nvSpPr>
        <p:spPr bwMode="auto">
          <a:xfrm>
            <a:off x="1893888" y="5260975"/>
            <a:ext cx="501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9pPr>
          </a:lstStyle>
          <a:p>
            <a:pPr algn="ctr" eaLnBrk="1" hangingPunct="1">
              <a:defRPr/>
            </a:pPr>
            <a:r>
              <a:rPr lang="en-US" altLang="he-IL" sz="1800" dirty="0" smtClean="0">
                <a:latin typeface="+mj-lt"/>
              </a:rPr>
              <a:t>N=30</a:t>
            </a:r>
            <a:endParaRPr lang="en-US" altLang="he-IL" sz="1800" dirty="0">
              <a:latin typeface="+mj-lt"/>
            </a:endParaRPr>
          </a:p>
        </p:txBody>
      </p:sp>
      <p:sp>
        <p:nvSpPr>
          <p:cNvPr id="52" name="Rectangle 20"/>
          <p:cNvSpPr>
            <a:spLocks noChangeArrowheads="1"/>
          </p:cNvSpPr>
          <p:nvPr/>
        </p:nvSpPr>
        <p:spPr bwMode="auto">
          <a:xfrm>
            <a:off x="3652838" y="5260975"/>
            <a:ext cx="503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9pPr>
          </a:lstStyle>
          <a:p>
            <a:pPr algn="ctr" eaLnBrk="1" hangingPunct="1">
              <a:defRPr/>
            </a:pPr>
            <a:r>
              <a:rPr lang="en-US" altLang="he-IL" sz="1800" dirty="0" smtClean="0">
                <a:latin typeface="+mj-lt"/>
              </a:rPr>
              <a:t>N=28</a:t>
            </a:r>
            <a:endParaRPr lang="en-US" altLang="he-IL" sz="1800" dirty="0">
              <a:latin typeface="+mj-lt"/>
            </a:endParaRPr>
          </a:p>
        </p:txBody>
      </p:sp>
      <p:sp>
        <p:nvSpPr>
          <p:cNvPr id="53" name="Rectangle 20"/>
          <p:cNvSpPr>
            <a:spLocks noChangeArrowheads="1"/>
          </p:cNvSpPr>
          <p:nvPr/>
        </p:nvSpPr>
        <p:spPr bwMode="auto">
          <a:xfrm>
            <a:off x="5359400" y="5260975"/>
            <a:ext cx="501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9pPr>
          </a:lstStyle>
          <a:p>
            <a:pPr algn="ctr" eaLnBrk="1" hangingPunct="1">
              <a:defRPr/>
            </a:pPr>
            <a:r>
              <a:rPr lang="en-US" altLang="he-IL" sz="1800" dirty="0" smtClean="0">
                <a:latin typeface="+mj-lt"/>
              </a:rPr>
              <a:t>N=27</a:t>
            </a:r>
            <a:endParaRPr lang="en-US" altLang="he-IL" sz="1800" dirty="0">
              <a:latin typeface="+mj-lt"/>
            </a:endParaRPr>
          </a:p>
        </p:txBody>
      </p:sp>
      <p:sp>
        <p:nvSpPr>
          <p:cNvPr id="55" name="Text Box 22"/>
          <p:cNvSpPr txBox="1">
            <a:spLocks noChangeArrowheads="1"/>
          </p:cNvSpPr>
          <p:nvPr/>
        </p:nvSpPr>
        <p:spPr bwMode="auto">
          <a:xfrm>
            <a:off x="3065463" y="1828800"/>
            <a:ext cx="1585912"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US"/>
            </a:defPPr>
            <a:lvl1pPr algn="ctr">
              <a:defRPr sz="1400" b="1">
                <a:solidFill>
                  <a:srgbClr val="E51B24"/>
                </a:solidFill>
                <a:latin typeface="+mj-lt"/>
                <a:ea typeface="MS PGothic" pitchFamily="34" charset="-128"/>
              </a:defRPr>
            </a:lvl1pPr>
            <a:lvl2pPr marL="742950" indent="-285750" eaLnBrk="0" hangingPunct="0">
              <a:defRPr sz="1600">
                <a:latin typeface="Arial" pitchFamily="34" charset="0"/>
                <a:ea typeface="MS PGothic" pitchFamily="34" charset="-128"/>
              </a:defRPr>
            </a:lvl2pPr>
            <a:lvl3pPr marL="1143000" indent="-228600" eaLnBrk="0" hangingPunct="0">
              <a:defRPr sz="1600">
                <a:latin typeface="Arial" pitchFamily="34" charset="0"/>
                <a:ea typeface="MS PGothic" pitchFamily="34" charset="-128"/>
              </a:defRPr>
            </a:lvl3pPr>
            <a:lvl4pPr marL="1600200" indent="-228600" eaLnBrk="0" hangingPunct="0">
              <a:defRPr sz="1600">
                <a:latin typeface="Arial" pitchFamily="34" charset="0"/>
                <a:ea typeface="MS PGothic" pitchFamily="34" charset="-128"/>
              </a:defRPr>
            </a:lvl4pPr>
            <a:lvl5pPr marL="2057400" indent="-228600" eaLnBrk="0" hangingPunct="0">
              <a:defRPr sz="1600">
                <a:latin typeface="Arial" pitchFamily="34" charset="0"/>
                <a:ea typeface="MS PGothic" pitchFamily="34" charset="-128"/>
              </a:defRPr>
            </a:lvl5pPr>
            <a:lvl6pPr marL="2514600" indent="-228600" eaLnBrk="0" fontAlgn="base" hangingPunct="0">
              <a:spcBef>
                <a:spcPct val="0"/>
              </a:spcBef>
              <a:spcAft>
                <a:spcPct val="0"/>
              </a:spcAft>
              <a:defRPr sz="1600">
                <a:latin typeface="Arial" pitchFamily="34" charset="0"/>
                <a:ea typeface="MS PGothic" pitchFamily="34" charset="-128"/>
              </a:defRPr>
            </a:lvl6pPr>
            <a:lvl7pPr marL="2971800" indent="-228600" eaLnBrk="0" fontAlgn="base" hangingPunct="0">
              <a:spcBef>
                <a:spcPct val="0"/>
              </a:spcBef>
              <a:spcAft>
                <a:spcPct val="0"/>
              </a:spcAft>
              <a:defRPr sz="1600">
                <a:latin typeface="Arial" pitchFamily="34" charset="0"/>
                <a:ea typeface="MS PGothic" pitchFamily="34" charset="-128"/>
              </a:defRPr>
            </a:lvl7pPr>
            <a:lvl8pPr marL="3429000" indent="-228600" eaLnBrk="0" fontAlgn="base" hangingPunct="0">
              <a:spcBef>
                <a:spcPct val="0"/>
              </a:spcBef>
              <a:spcAft>
                <a:spcPct val="0"/>
              </a:spcAft>
              <a:defRPr sz="1600">
                <a:latin typeface="Arial" pitchFamily="34" charset="0"/>
                <a:ea typeface="MS PGothic" pitchFamily="34" charset="-128"/>
              </a:defRPr>
            </a:lvl8pPr>
            <a:lvl9pPr marL="3886200" indent="-228600" eaLnBrk="0" fontAlgn="base" hangingPunct="0">
              <a:spcBef>
                <a:spcPct val="0"/>
              </a:spcBef>
              <a:spcAft>
                <a:spcPct val="0"/>
              </a:spcAft>
              <a:defRPr sz="1600">
                <a:latin typeface="Arial" pitchFamily="34" charset="0"/>
                <a:ea typeface="MS PGothic" pitchFamily="34" charset="-128"/>
              </a:defRPr>
            </a:lvl9pPr>
          </a:lstStyle>
          <a:p>
            <a:pPr eaLnBrk="1" hangingPunct="1">
              <a:defRPr/>
            </a:pPr>
            <a:r>
              <a:rPr lang="en-US" altLang="he-IL" sz="1600" dirty="0" smtClean="0"/>
              <a:t>93% </a:t>
            </a:r>
            <a:r>
              <a:rPr lang="en-US" altLang="he-IL" sz="1600" dirty="0"/>
              <a:t>MR ≤ 2+</a:t>
            </a:r>
          </a:p>
          <a:p>
            <a:pPr eaLnBrk="1" hangingPunct="1">
              <a:defRPr/>
            </a:pPr>
            <a:r>
              <a:rPr lang="en-US" altLang="he-IL" sz="1600" dirty="0"/>
              <a:t>at Discharge</a:t>
            </a:r>
          </a:p>
        </p:txBody>
      </p:sp>
      <p:sp>
        <p:nvSpPr>
          <p:cNvPr id="56" name="Right Brace 28"/>
          <p:cNvSpPr/>
          <p:nvPr/>
        </p:nvSpPr>
        <p:spPr>
          <a:xfrm>
            <a:off x="7734300" y="2352675"/>
            <a:ext cx="215900" cy="2057400"/>
          </a:xfrm>
          <a:prstGeom prst="rightBrace">
            <a:avLst>
              <a:gd name="adj1" fmla="val 515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1" anchor="ctr"/>
          <a:lstStyle/>
          <a:p>
            <a:pPr algn="ctr" eaLnBrk="1" hangingPunct="1">
              <a:defRPr/>
            </a:pPr>
            <a:endParaRPr lang="he-IL" sz="1600" dirty="0">
              <a:latin typeface="+mj-lt"/>
            </a:endParaRPr>
          </a:p>
        </p:txBody>
      </p:sp>
      <p:sp>
        <p:nvSpPr>
          <p:cNvPr id="57" name="Rectangle 20"/>
          <p:cNvSpPr>
            <a:spLocks noChangeArrowheads="1"/>
          </p:cNvSpPr>
          <p:nvPr/>
        </p:nvSpPr>
        <p:spPr bwMode="auto">
          <a:xfrm>
            <a:off x="7035800" y="5260975"/>
            <a:ext cx="501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9pPr>
          </a:lstStyle>
          <a:p>
            <a:pPr algn="ctr" eaLnBrk="1" hangingPunct="1">
              <a:defRPr/>
            </a:pPr>
            <a:r>
              <a:rPr lang="en-US" altLang="he-IL" sz="1800" dirty="0" smtClean="0">
                <a:latin typeface="+mj-lt"/>
              </a:rPr>
              <a:t>N=16</a:t>
            </a:r>
            <a:endParaRPr lang="en-US" altLang="he-IL" sz="1800" dirty="0">
              <a:latin typeface="+mj-lt"/>
            </a:endParaRPr>
          </a:p>
        </p:txBody>
      </p:sp>
      <p:sp>
        <p:nvSpPr>
          <p:cNvPr id="58" name="Text Box 22"/>
          <p:cNvSpPr txBox="1">
            <a:spLocks noChangeArrowheads="1"/>
          </p:cNvSpPr>
          <p:nvPr/>
        </p:nvSpPr>
        <p:spPr bwMode="auto">
          <a:xfrm>
            <a:off x="6340475" y="1828800"/>
            <a:ext cx="155098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9pPr>
          </a:lstStyle>
          <a:p>
            <a:pPr algn="ctr" eaLnBrk="1" hangingPunct="1">
              <a:defRPr/>
            </a:pPr>
            <a:r>
              <a:rPr lang="en-US" altLang="he-IL" dirty="0" smtClean="0">
                <a:solidFill>
                  <a:srgbClr val="E51B24"/>
                </a:solidFill>
                <a:latin typeface="+mj-lt"/>
              </a:rPr>
              <a:t>88% </a:t>
            </a:r>
            <a:r>
              <a:rPr lang="en-US" altLang="he-IL" dirty="0">
                <a:solidFill>
                  <a:srgbClr val="E51B24"/>
                </a:solidFill>
                <a:latin typeface="+mj-lt"/>
              </a:rPr>
              <a:t>MR ≤ 2+</a:t>
            </a:r>
          </a:p>
          <a:p>
            <a:pPr algn="ctr" eaLnBrk="1" hangingPunct="1">
              <a:defRPr/>
            </a:pPr>
            <a:r>
              <a:rPr lang="en-US" altLang="he-IL" dirty="0">
                <a:solidFill>
                  <a:srgbClr val="E51B24"/>
                </a:solidFill>
                <a:latin typeface="+mj-lt"/>
              </a:rPr>
              <a:t>at </a:t>
            </a:r>
            <a:r>
              <a:rPr lang="en-US" altLang="he-IL" dirty="0" smtClean="0">
                <a:solidFill>
                  <a:srgbClr val="E51B24"/>
                </a:solidFill>
                <a:latin typeface="+mj-lt"/>
              </a:rPr>
              <a:t>6</a:t>
            </a:r>
            <a:r>
              <a:rPr lang="he-IL" altLang="he-IL" dirty="0" smtClean="0">
                <a:solidFill>
                  <a:srgbClr val="E51B24"/>
                </a:solidFill>
                <a:latin typeface="+mj-lt"/>
              </a:rPr>
              <a:t> </a:t>
            </a:r>
            <a:r>
              <a:rPr lang="en-US" altLang="he-IL" dirty="0" smtClean="0">
                <a:solidFill>
                  <a:srgbClr val="E51B24"/>
                </a:solidFill>
                <a:latin typeface="+mj-lt"/>
              </a:rPr>
              <a:t>Month</a:t>
            </a:r>
            <a:endParaRPr lang="en-US" altLang="he-IL" dirty="0">
              <a:solidFill>
                <a:srgbClr val="E51B24"/>
              </a:solidFill>
              <a:latin typeface="+mj-lt"/>
            </a:endParaRPr>
          </a:p>
        </p:txBody>
      </p:sp>
      <p:sp>
        <p:nvSpPr>
          <p:cNvPr id="59" name="Rectangle 11"/>
          <p:cNvSpPr>
            <a:spLocks noChangeArrowheads="1"/>
          </p:cNvSpPr>
          <p:nvPr/>
        </p:nvSpPr>
        <p:spPr bwMode="auto">
          <a:xfrm>
            <a:off x="5291138" y="3163888"/>
            <a:ext cx="604837"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dirty="0">
                <a:latin typeface="+mj-lt"/>
                <a:ea typeface="ＭＳ Ｐゴシック" charset="0"/>
                <a:cs typeface="ＭＳ Ｐゴシック" charset="0"/>
              </a:rPr>
              <a:t>0-1+</a:t>
            </a:r>
          </a:p>
        </p:txBody>
      </p:sp>
      <p:sp>
        <p:nvSpPr>
          <p:cNvPr id="60" name="Rectangle 20"/>
          <p:cNvSpPr>
            <a:spLocks noChangeArrowheads="1"/>
          </p:cNvSpPr>
          <p:nvPr/>
        </p:nvSpPr>
        <p:spPr bwMode="auto">
          <a:xfrm>
            <a:off x="5454650" y="4194175"/>
            <a:ext cx="231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9pPr>
          </a:lstStyle>
          <a:p>
            <a:pPr algn="ctr" eaLnBrk="1" hangingPunct="1">
              <a:defRPr/>
            </a:pPr>
            <a:r>
              <a:rPr lang="en-US" altLang="he-IL" sz="1800" dirty="0" smtClean="0">
                <a:solidFill>
                  <a:schemeClr val="bg2"/>
                </a:solidFill>
                <a:latin typeface="+mj-lt"/>
              </a:rPr>
              <a:t>2+</a:t>
            </a:r>
            <a:endParaRPr lang="en-US" altLang="he-IL" sz="1800" dirty="0">
              <a:solidFill>
                <a:schemeClr val="bg2"/>
              </a:solidFill>
              <a:latin typeface="+mj-lt"/>
            </a:endParaRPr>
          </a:p>
        </p:txBody>
      </p:sp>
      <p:sp>
        <p:nvSpPr>
          <p:cNvPr id="61" name="Rectangle 20"/>
          <p:cNvSpPr>
            <a:spLocks noChangeArrowheads="1"/>
          </p:cNvSpPr>
          <p:nvPr/>
        </p:nvSpPr>
        <p:spPr bwMode="auto">
          <a:xfrm>
            <a:off x="5360988" y="4527550"/>
            <a:ext cx="419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algn="l" rtl="0" eaLnBrk="0" fontAlgn="base" hangingPunct="0">
              <a:spcBef>
                <a:spcPct val="0"/>
              </a:spcBef>
              <a:spcAft>
                <a:spcPct val="0"/>
              </a:spcAft>
              <a:defRPr sz="1600">
                <a:solidFill>
                  <a:schemeClr val="tx1"/>
                </a:solidFill>
                <a:latin typeface="Arial" pitchFamily="34" charset="0"/>
                <a:ea typeface="MS PGothic" pitchFamily="34" charset="-128"/>
              </a:defRPr>
            </a:lvl9pPr>
          </a:lstStyle>
          <a:p>
            <a:pPr algn="ctr" eaLnBrk="1" hangingPunct="1">
              <a:defRPr/>
            </a:pPr>
            <a:r>
              <a:rPr lang="en-US" altLang="he-IL" sz="1800" dirty="0" smtClean="0">
                <a:solidFill>
                  <a:schemeClr val="bg1"/>
                </a:solidFill>
                <a:latin typeface="+mj-lt"/>
              </a:rPr>
              <a:t>3-4</a:t>
            </a:r>
            <a:r>
              <a:rPr lang="en-US" altLang="he-IL" sz="1800" dirty="0">
                <a:solidFill>
                  <a:schemeClr val="bg1"/>
                </a:solidFill>
                <a:latin typeface="+mj-lt"/>
              </a:rPr>
              <a:t>+</a:t>
            </a:r>
          </a:p>
        </p:txBody>
      </p:sp>
      <p:sp>
        <p:nvSpPr>
          <p:cNvPr id="63" name="Text Box 22"/>
          <p:cNvSpPr txBox="1">
            <a:spLocks noChangeArrowheads="1"/>
          </p:cNvSpPr>
          <p:nvPr/>
        </p:nvSpPr>
        <p:spPr bwMode="auto">
          <a:xfrm>
            <a:off x="4684713" y="1828800"/>
            <a:ext cx="1566862"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US"/>
            </a:defPPr>
            <a:lvl1pPr algn="ctr">
              <a:defRPr sz="1400" b="1">
                <a:solidFill>
                  <a:srgbClr val="E51B24"/>
                </a:solidFill>
                <a:latin typeface="+mj-lt"/>
                <a:ea typeface="MS PGothic" pitchFamily="34" charset="-128"/>
              </a:defRPr>
            </a:lvl1pPr>
            <a:lvl2pPr marL="742950" indent="-285750" eaLnBrk="0" hangingPunct="0">
              <a:defRPr sz="1600">
                <a:latin typeface="Arial" pitchFamily="34" charset="0"/>
                <a:ea typeface="MS PGothic" pitchFamily="34" charset="-128"/>
              </a:defRPr>
            </a:lvl2pPr>
            <a:lvl3pPr marL="1143000" indent="-228600" eaLnBrk="0" hangingPunct="0">
              <a:defRPr sz="1600">
                <a:latin typeface="Arial" pitchFamily="34" charset="0"/>
                <a:ea typeface="MS PGothic" pitchFamily="34" charset="-128"/>
              </a:defRPr>
            </a:lvl3pPr>
            <a:lvl4pPr marL="1600200" indent="-228600" eaLnBrk="0" hangingPunct="0">
              <a:defRPr sz="1600">
                <a:latin typeface="Arial" pitchFamily="34" charset="0"/>
                <a:ea typeface="MS PGothic" pitchFamily="34" charset="-128"/>
              </a:defRPr>
            </a:lvl4pPr>
            <a:lvl5pPr marL="2057400" indent="-228600" eaLnBrk="0" hangingPunct="0">
              <a:defRPr sz="1600">
                <a:latin typeface="Arial" pitchFamily="34" charset="0"/>
                <a:ea typeface="MS PGothic" pitchFamily="34" charset="-128"/>
              </a:defRPr>
            </a:lvl5pPr>
            <a:lvl6pPr marL="2514600" indent="-228600" eaLnBrk="0" fontAlgn="base" hangingPunct="0">
              <a:spcBef>
                <a:spcPct val="0"/>
              </a:spcBef>
              <a:spcAft>
                <a:spcPct val="0"/>
              </a:spcAft>
              <a:defRPr sz="1600">
                <a:latin typeface="Arial" pitchFamily="34" charset="0"/>
                <a:ea typeface="MS PGothic" pitchFamily="34" charset="-128"/>
              </a:defRPr>
            </a:lvl6pPr>
            <a:lvl7pPr marL="2971800" indent="-228600" eaLnBrk="0" fontAlgn="base" hangingPunct="0">
              <a:spcBef>
                <a:spcPct val="0"/>
              </a:spcBef>
              <a:spcAft>
                <a:spcPct val="0"/>
              </a:spcAft>
              <a:defRPr sz="1600">
                <a:latin typeface="Arial" pitchFamily="34" charset="0"/>
                <a:ea typeface="MS PGothic" pitchFamily="34" charset="-128"/>
              </a:defRPr>
            </a:lvl7pPr>
            <a:lvl8pPr marL="3429000" indent="-228600" eaLnBrk="0" fontAlgn="base" hangingPunct="0">
              <a:spcBef>
                <a:spcPct val="0"/>
              </a:spcBef>
              <a:spcAft>
                <a:spcPct val="0"/>
              </a:spcAft>
              <a:defRPr sz="1600">
                <a:latin typeface="Arial" pitchFamily="34" charset="0"/>
                <a:ea typeface="MS PGothic" pitchFamily="34" charset="-128"/>
              </a:defRPr>
            </a:lvl8pPr>
            <a:lvl9pPr marL="3886200" indent="-228600" eaLnBrk="0" fontAlgn="base" hangingPunct="0">
              <a:spcBef>
                <a:spcPct val="0"/>
              </a:spcBef>
              <a:spcAft>
                <a:spcPct val="0"/>
              </a:spcAft>
              <a:defRPr sz="1600">
                <a:latin typeface="Arial" pitchFamily="34" charset="0"/>
                <a:ea typeface="MS PGothic" pitchFamily="34" charset="-128"/>
              </a:defRPr>
            </a:lvl9pPr>
          </a:lstStyle>
          <a:p>
            <a:pPr eaLnBrk="1" hangingPunct="1">
              <a:defRPr/>
            </a:pPr>
            <a:r>
              <a:rPr lang="en-US" altLang="he-IL" sz="1600" dirty="0" smtClean="0"/>
              <a:t>89% </a:t>
            </a:r>
            <a:r>
              <a:rPr lang="en-US" altLang="he-IL" sz="1600" dirty="0"/>
              <a:t>MR ≤ 2+</a:t>
            </a:r>
          </a:p>
          <a:p>
            <a:pPr eaLnBrk="1" hangingPunct="1">
              <a:defRPr/>
            </a:pPr>
            <a:r>
              <a:rPr lang="en-US" altLang="he-IL" sz="1600" dirty="0"/>
              <a:t>at </a:t>
            </a:r>
            <a:r>
              <a:rPr lang="en-US" altLang="he-IL" sz="1600" dirty="0" smtClean="0"/>
              <a:t>1</a:t>
            </a:r>
            <a:r>
              <a:rPr lang="he-IL" altLang="he-IL" sz="1600" dirty="0" smtClean="0"/>
              <a:t> </a:t>
            </a:r>
            <a:r>
              <a:rPr lang="en-US" altLang="he-IL" sz="1600" dirty="0" smtClean="0"/>
              <a:t>Month</a:t>
            </a:r>
            <a:endParaRPr lang="en-US" altLang="he-IL" sz="1600" dirty="0"/>
          </a:p>
        </p:txBody>
      </p:sp>
      <p:sp>
        <p:nvSpPr>
          <p:cNvPr id="64" name="Right Brace 28"/>
          <p:cNvSpPr/>
          <p:nvPr/>
        </p:nvSpPr>
        <p:spPr>
          <a:xfrm>
            <a:off x="6089650" y="2352675"/>
            <a:ext cx="234950" cy="2117725"/>
          </a:xfrm>
          <a:prstGeom prst="rightBrace">
            <a:avLst>
              <a:gd name="adj1" fmla="val 515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1" anchor="ctr"/>
          <a:lstStyle/>
          <a:p>
            <a:pPr algn="ctr" eaLnBrk="1" hangingPunct="1">
              <a:defRPr/>
            </a:pPr>
            <a:endParaRPr lang="he-IL" sz="1600" dirty="0">
              <a:latin typeface="+mj-lt"/>
            </a:endParaRPr>
          </a:p>
        </p:txBody>
      </p:sp>
      <p:sp>
        <p:nvSpPr>
          <p:cNvPr id="65" name="Right Brace 28"/>
          <p:cNvSpPr/>
          <p:nvPr/>
        </p:nvSpPr>
        <p:spPr>
          <a:xfrm>
            <a:off x="4479925" y="2352675"/>
            <a:ext cx="215900" cy="2176463"/>
          </a:xfrm>
          <a:prstGeom prst="rightBrace">
            <a:avLst>
              <a:gd name="adj1" fmla="val 515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1" anchor="ctr"/>
          <a:lstStyle/>
          <a:p>
            <a:pPr algn="ctr" eaLnBrk="1" hangingPunct="1">
              <a:defRPr/>
            </a:pPr>
            <a:endParaRPr lang="he-IL" sz="1600" dirty="0">
              <a:latin typeface="+mj-lt"/>
            </a:endParaRPr>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6925"/>
          </a:xfrm>
        </p:spPr>
        <p:txBody>
          <a:bodyPr rtlCol="0">
            <a:normAutofit fontScale="90000"/>
          </a:bodyPr>
          <a:lstStyle/>
          <a:p>
            <a:pPr eaLnBrk="1" fontAlgn="auto" hangingPunct="1">
              <a:spcAft>
                <a:spcPts val="0"/>
              </a:spcAft>
              <a:defRPr/>
            </a:pPr>
            <a:r>
              <a:rPr lang="en-US" sz="3600" dirty="0"/>
              <a:t>Reduction in </a:t>
            </a:r>
            <a:r>
              <a:rPr lang="en-US" sz="3600" dirty="0" err="1"/>
              <a:t>Septo</a:t>
            </a:r>
            <a:r>
              <a:rPr lang="en-US" sz="3600" dirty="0"/>
              <a:t> Lateral Dimension (N=30</a:t>
            </a:r>
            <a:r>
              <a:rPr lang="en-US" sz="3600" dirty="0" smtClean="0"/>
              <a:t>)</a:t>
            </a:r>
            <a:endParaRPr lang="en-US" dirty="0"/>
          </a:p>
        </p:txBody>
      </p:sp>
      <p:grpSp>
        <p:nvGrpSpPr>
          <p:cNvPr id="72707" name="קבוצה 8"/>
          <p:cNvGrpSpPr>
            <a:grpSpLocks/>
          </p:cNvGrpSpPr>
          <p:nvPr/>
        </p:nvGrpSpPr>
        <p:grpSpPr bwMode="auto">
          <a:xfrm>
            <a:off x="534988" y="1452563"/>
            <a:ext cx="8067675" cy="4284662"/>
            <a:chOff x="605324" y="1453309"/>
            <a:chExt cx="5916774" cy="4284000"/>
          </a:xfrm>
        </p:grpSpPr>
        <p:sp>
          <p:nvSpPr>
            <p:cNvPr id="10" name="מלבן 9"/>
            <p:cNvSpPr/>
            <p:nvPr/>
          </p:nvSpPr>
          <p:spPr>
            <a:xfrm>
              <a:off x="605324" y="1453309"/>
              <a:ext cx="5916774" cy="4284000"/>
            </a:xfrm>
            <a:prstGeom prst="rect">
              <a:avLst/>
            </a:prstGeom>
            <a:noFill/>
            <a:ln w="9525">
              <a:solidFill>
                <a:srgbClr val="B7B7B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מלבן 10"/>
            <p:cNvSpPr/>
            <p:nvPr/>
          </p:nvSpPr>
          <p:spPr>
            <a:xfrm>
              <a:off x="629773" y="1485054"/>
              <a:ext cx="5867875" cy="4212574"/>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72708" name="מציין מיקום של מספר שקופית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5AF02DF-2183-4AB2-A67B-AAAABC191A6F}" type="slidenum">
              <a:rPr lang="en-US" altLang="en-US" sz="1100">
                <a:solidFill>
                  <a:srgbClr val="E51B24"/>
                </a:solidFill>
                <a:latin typeface="Arial" panose="020B0604020202020204" pitchFamily="34" charset="0"/>
              </a:rPr>
              <a:pPr>
                <a:spcBef>
                  <a:spcPct val="0"/>
                </a:spcBef>
                <a:buFontTx/>
                <a:buNone/>
              </a:pPr>
              <a:t>29</a:t>
            </a:fld>
            <a:endParaRPr lang="en-US" altLang="en-US" sz="1100">
              <a:solidFill>
                <a:srgbClr val="E51B24"/>
              </a:solidFill>
              <a:latin typeface="Arial" panose="020B0604020202020204" pitchFamily="34" charset="0"/>
            </a:endParaRPr>
          </a:p>
        </p:txBody>
      </p:sp>
      <p:graphicFrame>
        <p:nvGraphicFramePr>
          <p:cNvPr id="17" name="Chart 14"/>
          <p:cNvGraphicFramePr>
            <a:graphicFrameLocks/>
          </p:cNvGraphicFramePr>
          <p:nvPr/>
        </p:nvGraphicFramePr>
        <p:xfrm>
          <a:off x="709127" y="1642188"/>
          <a:ext cx="7557795" cy="3844212"/>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 Box 36"/>
          <p:cNvSpPr txBox="1">
            <a:spLocks noChangeArrowheads="1"/>
          </p:cNvSpPr>
          <p:nvPr/>
        </p:nvSpPr>
        <p:spPr bwMode="auto">
          <a:xfrm>
            <a:off x="5988050" y="2327275"/>
            <a:ext cx="1036638"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defRPr/>
            </a:pPr>
            <a:r>
              <a:rPr lang="en-US" dirty="0" smtClean="0">
                <a:solidFill>
                  <a:schemeClr val="tx1">
                    <a:lumMod val="65000"/>
                    <a:lumOff val="35000"/>
                  </a:schemeClr>
                </a:solidFill>
                <a:latin typeface="+mn-lt"/>
              </a:rPr>
              <a:t>*P&lt;0.01</a:t>
            </a:r>
          </a:p>
        </p:txBody>
      </p:sp>
      <p:sp>
        <p:nvSpPr>
          <p:cNvPr id="19" name="TextBox 18"/>
          <p:cNvSpPr txBox="1"/>
          <p:nvPr/>
        </p:nvSpPr>
        <p:spPr>
          <a:xfrm>
            <a:off x="2660650" y="3171825"/>
            <a:ext cx="1284288" cy="708025"/>
          </a:xfrm>
          <a:prstGeom prst="rect">
            <a:avLst/>
          </a:prstGeom>
          <a:noFill/>
        </p:spPr>
        <p:txBody>
          <a:bodyPr rtlCol="1">
            <a:spAutoFit/>
          </a:bodyPr>
          <a:lstStyle/>
          <a:p>
            <a:pPr algn="ctr" eaLnBrk="1" hangingPunct="1">
              <a:defRPr/>
            </a:pPr>
            <a:r>
              <a:rPr lang="en-US" dirty="0">
                <a:solidFill>
                  <a:schemeClr val="bg1"/>
                </a:solidFill>
                <a:latin typeface="+mj-lt"/>
              </a:rPr>
              <a:t>36</a:t>
            </a:r>
            <a:r>
              <a:rPr lang="he-IL" dirty="0">
                <a:solidFill>
                  <a:schemeClr val="bg1"/>
                </a:solidFill>
                <a:latin typeface="+mj-lt"/>
              </a:rPr>
              <a:t>± </a:t>
            </a:r>
            <a:r>
              <a:rPr lang="en-US" dirty="0">
                <a:solidFill>
                  <a:schemeClr val="bg1"/>
                </a:solidFill>
                <a:latin typeface="+mj-lt"/>
              </a:rPr>
              <a:t> 4 </a:t>
            </a:r>
          </a:p>
          <a:p>
            <a:pPr algn="ctr" eaLnBrk="1" hangingPunct="1">
              <a:defRPr/>
            </a:pPr>
            <a:r>
              <a:rPr lang="en-US" dirty="0">
                <a:solidFill>
                  <a:schemeClr val="bg1"/>
                </a:solidFill>
                <a:latin typeface="+mj-lt"/>
              </a:rPr>
              <a:t>(28-50)</a:t>
            </a:r>
            <a:endParaRPr lang="he-IL" dirty="0">
              <a:solidFill>
                <a:schemeClr val="bg1"/>
              </a:solidFill>
              <a:latin typeface="+mj-lt"/>
            </a:endParaRPr>
          </a:p>
        </p:txBody>
      </p:sp>
      <p:sp>
        <p:nvSpPr>
          <p:cNvPr id="20" name="TextBox 19"/>
          <p:cNvSpPr txBox="1"/>
          <p:nvPr/>
        </p:nvSpPr>
        <p:spPr>
          <a:xfrm>
            <a:off x="5894388" y="3171825"/>
            <a:ext cx="1223962" cy="708025"/>
          </a:xfrm>
          <a:prstGeom prst="rect">
            <a:avLst/>
          </a:prstGeom>
          <a:noFill/>
        </p:spPr>
        <p:txBody>
          <a:bodyPr rtlCol="1">
            <a:spAutoFit/>
          </a:bodyPr>
          <a:lstStyle/>
          <a:p>
            <a:pPr algn="ctr" eaLnBrk="1" hangingPunct="1">
              <a:defRPr/>
            </a:pPr>
            <a:r>
              <a:rPr lang="en-US" dirty="0">
                <a:solidFill>
                  <a:schemeClr val="bg1"/>
                </a:solidFill>
                <a:latin typeface="+mj-lt"/>
              </a:rPr>
              <a:t>29 </a:t>
            </a:r>
            <a:r>
              <a:rPr lang="he-IL" dirty="0">
                <a:solidFill>
                  <a:schemeClr val="bg1"/>
                </a:solidFill>
                <a:latin typeface="+mj-lt"/>
              </a:rPr>
              <a:t>±</a:t>
            </a:r>
            <a:r>
              <a:rPr lang="en-US" dirty="0">
                <a:solidFill>
                  <a:schemeClr val="bg1"/>
                </a:solidFill>
                <a:latin typeface="+mj-lt"/>
              </a:rPr>
              <a:t>6</a:t>
            </a:r>
          </a:p>
          <a:p>
            <a:pPr algn="ctr" eaLnBrk="1" hangingPunct="1">
              <a:defRPr/>
            </a:pPr>
            <a:r>
              <a:rPr lang="en-US" dirty="0">
                <a:solidFill>
                  <a:schemeClr val="bg1"/>
                </a:solidFill>
                <a:latin typeface="+mj-lt"/>
              </a:rPr>
              <a:t>(17-43)</a:t>
            </a:r>
            <a:endParaRPr lang="he-IL" dirty="0">
              <a:solidFill>
                <a:schemeClr val="bg1"/>
              </a:solidFill>
              <a:latin typeface="+mj-lt"/>
            </a:endParaRPr>
          </a:p>
        </p:txBody>
      </p:sp>
      <p:sp>
        <p:nvSpPr>
          <p:cNvPr id="72713" name="TextBox 20"/>
          <p:cNvSpPr txBox="1">
            <a:spLocks noChangeArrowheads="1"/>
          </p:cNvSpPr>
          <p:nvPr/>
        </p:nvSpPr>
        <p:spPr bwMode="auto">
          <a:xfrm>
            <a:off x="3944938" y="3201988"/>
            <a:ext cx="1949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E51B24"/>
                </a:solidFill>
                <a:latin typeface="Arial" panose="020B0604020202020204" pitchFamily="34" charset="0"/>
              </a:rPr>
              <a:t>20% average reduction in A-P</a:t>
            </a:r>
            <a:endParaRPr lang="he-IL" altLang="en-US" sz="2000">
              <a:solidFill>
                <a:srgbClr val="E51B24"/>
              </a:solidFill>
              <a:latin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370" name="Rectangle 2"/>
          <p:cNvSpPr>
            <a:spLocks noGrp="1" noChangeArrowheads="1"/>
          </p:cNvSpPr>
          <p:nvPr>
            <p:ph type="title"/>
          </p:nvPr>
        </p:nvSpPr>
        <p:spPr>
          <a:xfrm>
            <a:off x="-457200" y="3508375"/>
            <a:ext cx="9753600" cy="1139825"/>
          </a:xfrm>
        </p:spPr>
        <p:txBody>
          <a:bodyPr/>
          <a:lstStyle/>
          <a:p>
            <a:pPr eaLnBrk="1" hangingPunct="1">
              <a:defRPr/>
            </a:pPr>
            <a:r>
              <a:rPr lang="en-US" sz="4800" b="1" i="1" u="sng" dirty="0" smtClean="0">
                <a:solidFill>
                  <a:srgbClr val="FFFF00"/>
                </a:solidFill>
                <a:effectLst>
                  <a:outerShdw blurRad="38100" dist="38100" dir="2700000" algn="tl">
                    <a:srgbClr val="000000"/>
                  </a:outerShdw>
                </a:effectLst>
                <a:latin typeface="Arial" pitchFamily="34" charset="0"/>
              </a:rPr>
              <a:t>TAVR to TVMR </a:t>
            </a:r>
            <a:br>
              <a:rPr lang="en-US" sz="4800" b="1" i="1" u="sng" dirty="0" smtClean="0">
                <a:solidFill>
                  <a:srgbClr val="FFFF00"/>
                </a:solidFill>
                <a:effectLst>
                  <a:outerShdw blurRad="38100" dist="38100" dir="2700000" algn="tl">
                    <a:srgbClr val="000000"/>
                  </a:outerShdw>
                </a:effectLst>
                <a:latin typeface="Arial" pitchFamily="34" charset="0"/>
              </a:rPr>
            </a:br>
            <a:r>
              <a:rPr lang="en-US" sz="4800" b="1" i="1" u="sng" dirty="0" smtClean="0">
                <a:solidFill>
                  <a:srgbClr val="FFFF00"/>
                </a:solidFill>
                <a:effectLst>
                  <a:outerShdw blurRad="38100" dist="38100" dir="2700000" algn="tl">
                    <a:srgbClr val="000000"/>
                  </a:outerShdw>
                </a:effectLst>
                <a:latin typeface="Arial" pitchFamily="34" charset="0"/>
              </a:rPr>
              <a:t>  </a:t>
            </a:r>
            <a:br>
              <a:rPr lang="en-US" sz="4800" b="1" i="1" u="sng" dirty="0" smtClean="0">
                <a:solidFill>
                  <a:srgbClr val="FFFF00"/>
                </a:solidFill>
                <a:effectLst>
                  <a:outerShdw blurRad="38100" dist="38100" dir="2700000" algn="tl">
                    <a:srgbClr val="000000"/>
                  </a:outerShdw>
                </a:effectLst>
                <a:latin typeface="Arial" pitchFamily="34" charset="0"/>
              </a:rPr>
            </a:br>
            <a:r>
              <a:rPr lang="en-US" sz="4800" b="1" i="1" dirty="0" smtClean="0">
                <a:solidFill>
                  <a:schemeClr val="bg1"/>
                </a:solidFill>
                <a:effectLst>
                  <a:outerShdw blurRad="38100" dist="38100" dir="2700000" algn="tl">
                    <a:srgbClr val="000000"/>
                  </a:outerShdw>
                </a:effectLst>
                <a:latin typeface="Arial" pitchFamily="34" charset="0"/>
              </a:rPr>
              <a:t>  </a:t>
            </a:r>
            <a:r>
              <a:rPr lang="en-US" i="1" dirty="0" smtClean="0">
                <a:solidFill>
                  <a:schemeClr val="bg1"/>
                </a:solidFill>
                <a:effectLst>
                  <a:outerShdw blurRad="38100" dist="38100" dir="2700000" algn="tl">
                    <a:srgbClr val="000000"/>
                  </a:outerShdw>
                </a:effectLst>
                <a:latin typeface="Arial" pitchFamily="34" charset="0"/>
              </a:rPr>
              <a:t>Mitral valve is not the Aortic valve</a:t>
            </a:r>
            <a:br>
              <a:rPr lang="en-US" i="1" dirty="0" smtClean="0">
                <a:solidFill>
                  <a:schemeClr val="bg1"/>
                </a:solidFill>
                <a:effectLst>
                  <a:outerShdw blurRad="38100" dist="38100" dir="2700000" algn="tl">
                    <a:srgbClr val="000000"/>
                  </a:outerShdw>
                </a:effectLst>
                <a:latin typeface="Arial" pitchFamily="34" charset="0"/>
              </a:rPr>
            </a:br>
            <a:r>
              <a:rPr lang="en-US" i="1" dirty="0" smtClean="0">
                <a:solidFill>
                  <a:schemeClr val="bg1"/>
                </a:solidFill>
                <a:effectLst>
                  <a:outerShdw blurRad="38100" dist="38100" dir="2700000" algn="tl">
                    <a:srgbClr val="000000"/>
                  </a:outerShdw>
                </a:effectLst>
                <a:latin typeface="Arial" pitchFamily="34" charset="0"/>
              </a:rPr>
              <a:t/>
            </a:r>
            <a:br>
              <a:rPr lang="en-US" i="1" dirty="0" smtClean="0">
                <a:solidFill>
                  <a:schemeClr val="bg1"/>
                </a:solidFill>
                <a:effectLst>
                  <a:outerShdw blurRad="38100" dist="38100" dir="2700000" algn="tl">
                    <a:srgbClr val="000000"/>
                  </a:outerShdw>
                </a:effectLst>
                <a:latin typeface="Arial" pitchFamily="34" charset="0"/>
              </a:rPr>
            </a:br>
            <a:r>
              <a:rPr lang="en-US" sz="4800" i="1" dirty="0" smtClean="0">
                <a:solidFill>
                  <a:schemeClr val="bg1"/>
                </a:solidFill>
                <a:effectLst>
                  <a:outerShdw blurRad="38100" dist="38100" dir="2700000" algn="tl">
                    <a:srgbClr val="000000"/>
                  </a:outerShdw>
                </a:effectLst>
                <a:latin typeface="Arial" pitchFamily="34" charset="0"/>
              </a:rPr>
              <a:t>Active closure</a:t>
            </a:r>
            <a:br>
              <a:rPr lang="en-US" sz="4800" i="1" dirty="0" smtClean="0">
                <a:solidFill>
                  <a:schemeClr val="bg1"/>
                </a:solidFill>
                <a:effectLst>
                  <a:outerShdw blurRad="38100" dist="38100" dir="2700000" algn="tl">
                    <a:srgbClr val="000000"/>
                  </a:outerShdw>
                </a:effectLst>
                <a:latin typeface="Arial" pitchFamily="34" charset="0"/>
              </a:rPr>
            </a:br>
            <a:r>
              <a:rPr lang="en-US" sz="4800" i="1" dirty="0">
                <a:solidFill>
                  <a:schemeClr val="bg1"/>
                </a:solidFill>
                <a:effectLst>
                  <a:outerShdw blurRad="38100" dist="38100" dir="2700000" algn="tl">
                    <a:srgbClr val="000000"/>
                  </a:outerShdw>
                </a:effectLst>
                <a:latin typeface="Arial" pitchFamily="34" charset="0"/>
              </a:rPr>
              <a:t>D</a:t>
            </a:r>
            <a:r>
              <a:rPr lang="en-US" sz="4800" i="1" dirty="0" smtClean="0">
                <a:solidFill>
                  <a:schemeClr val="bg1"/>
                </a:solidFill>
                <a:effectLst>
                  <a:outerShdw blurRad="38100" dist="38100" dir="2700000" algn="tl">
                    <a:srgbClr val="000000"/>
                  </a:outerShdw>
                </a:effectLst>
                <a:latin typeface="Arial" pitchFamily="34" charset="0"/>
              </a:rPr>
              <a:t>etermines LV function</a:t>
            </a:r>
            <a:br>
              <a:rPr lang="en-US" sz="4800" i="1" dirty="0" smtClean="0">
                <a:solidFill>
                  <a:schemeClr val="bg1"/>
                </a:solidFill>
                <a:effectLst>
                  <a:outerShdw blurRad="38100" dist="38100" dir="2700000" algn="tl">
                    <a:srgbClr val="000000"/>
                  </a:outerShdw>
                </a:effectLst>
                <a:latin typeface="Arial" pitchFamily="34" charset="0"/>
              </a:rPr>
            </a:br>
            <a:r>
              <a:rPr lang="en-US" sz="4800" i="1" dirty="0" smtClean="0">
                <a:solidFill>
                  <a:schemeClr val="bg1"/>
                </a:solidFill>
                <a:effectLst>
                  <a:outerShdw blurRad="38100" dist="38100" dir="2700000" algn="tl">
                    <a:srgbClr val="000000"/>
                  </a:outerShdw>
                </a:effectLst>
                <a:latin typeface="Arial" pitchFamily="34" charset="0"/>
              </a:rPr>
              <a:t/>
            </a:r>
            <a:br>
              <a:rPr lang="en-US" sz="4800" i="1" dirty="0" smtClean="0">
                <a:solidFill>
                  <a:schemeClr val="bg1"/>
                </a:solidFill>
                <a:effectLst>
                  <a:outerShdw blurRad="38100" dist="38100" dir="2700000" algn="tl">
                    <a:srgbClr val="000000"/>
                  </a:outerShdw>
                </a:effectLst>
                <a:latin typeface="Arial" pitchFamily="34" charset="0"/>
              </a:rPr>
            </a:br>
            <a:r>
              <a:rPr lang="en-US" sz="4800" b="1" i="1" dirty="0" smtClean="0">
                <a:solidFill>
                  <a:schemeClr val="bg1"/>
                </a:solidFill>
                <a:effectLst>
                  <a:outerShdw blurRad="38100" dist="38100" dir="2700000" algn="tl">
                    <a:srgbClr val="000000"/>
                  </a:outerShdw>
                </a:effectLst>
                <a:latin typeface="Arial" pitchFamily="34" charset="0"/>
              </a:rPr>
              <a:t/>
            </a:r>
            <a:br>
              <a:rPr lang="en-US" sz="4800" b="1" i="1" dirty="0" smtClean="0">
                <a:solidFill>
                  <a:schemeClr val="bg1"/>
                </a:solidFill>
                <a:effectLst>
                  <a:outerShdw blurRad="38100" dist="38100" dir="2700000" algn="tl">
                    <a:srgbClr val="000000"/>
                  </a:outerShdw>
                </a:effectLst>
                <a:latin typeface="Arial" pitchFamily="34" charset="0"/>
              </a:rPr>
            </a:br>
            <a:r>
              <a:rPr lang="en-US" sz="4800" b="1" i="1" dirty="0" smtClean="0">
                <a:solidFill>
                  <a:schemeClr val="bg1"/>
                </a:solidFill>
                <a:effectLst>
                  <a:outerShdw blurRad="38100" dist="38100" dir="2700000" algn="tl">
                    <a:srgbClr val="000000"/>
                  </a:outerShdw>
                </a:effectLst>
                <a:latin typeface="Arial" pitchFamily="34" charset="0"/>
              </a:rPr>
              <a:t> </a:t>
            </a:r>
            <a:endParaRPr lang="en-US" sz="3200" b="1" i="1" dirty="0" smtClean="0">
              <a:solidFill>
                <a:srgbClr val="FFFF00"/>
              </a:solidFill>
              <a:effectLst>
                <a:outerShdw blurRad="38100" dist="38100" dir="2700000" algn="tl">
                  <a:srgbClr val="000000"/>
                </a:outerShdw>
              </a:effectLst>
              <a:latin typeface="Arial"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370" name="Rectangle 2"/>
          <p:cNvSpPr>
            <a:spLocks noGrp="1" noChangeArrowheads="1"/>
          </p:cNvSpPr>
          <p:nvPr>
            <p:ph type="title"/>
          </p:nvPr>
        </p:nvSpPr>
        <p:spPr>
          <a:xfrm>
            <a:off x="-381000" y="3203575"/>
            <a:ext cx="9753600" cy="1139825"/>
          </a:xfrm>
        </p:spPr>
        <p:txBody>
          <a:bodyPr/>
          <a:lstStyle/>
          <a:p>
            <a:pPr eaLnBrk="1" hangingPunct="1">
              <a:defRPr/>
            </a:pPr>
            <a:r>
              <a:rPr lang="en-US" sz="4800" b="1" i="1" u="sng" dirty="0" smtClean="0">
                <a:solidFill>
                  <a:srgbClr val="FFFF00"/>
                </a:solidFill>
                <a:effectLst>
                  <a:outerShdw blurRad="38100" dist="38100" dir="2700000" algn="tl">
                    <a:srgbClr val="000000"/>
                  </a:outerShdw>
                </a:effectLst>
                <a:latin typeface="Arial" pitchFamily="34" charset="0"/>
              </a:rPr>
              <a:t>TAVR to TMVR </a:t>
            </a:r>
            <a:br>
              <a:rPr lang="en-US" sz="4800" b="1" i="1" u="sng" dirty="0" smtClean="0">
                <a:solidFill>
                  <a:srgbClr val="FFFF00"/>
                </a:solidFill>
                <a:effectLst>
                  <a:outerShdw blurRad="38100" dist="38100" dir="2700000" algn="tl">
                    <a:srgbClr val="000000"/>
                  </a:outerShdw>
                </a:effectLst>
                <a:latin typeface="Arial" pitchFamily="34" charset="0"/>
              </a:rPr>
            </a:br>
            <a:r>
              <a:rPr lang="en-US" i="1" dirty="0" smtClean="0">
                <a:solidFill>
                  <a:schemeClr val="tx1"/>
                </a:solidFill>
                <a:effectLst>
                  <a:outerShdw blurRad="38100" dist="38100" dir="2700000" algn="tl">
                    <a:srgbClr val="000000"/>
                  </a:outerShdw>
                </a:effectLst>
                <a:latin typeface="Arial" pitchFamily="34" charset="0"/>
              </a:rPr>
              <a:t>Mitral valve is not the Aortic valve</a:t>
            </a:r>
            <a:br>
              <a:rPr lang="en-US" i="1" dirty="0" smtClean="0">
                <a:solidFill>
                  <a:schemeClr val="tx1"/>
                </a:solidFill>
                <a:effectLst>
                  <a:outerShdw blurRad="38100" dist="38100" dir="2700000" algn="tl">
                    <a:srgbClr val="000000"/>
                  </a:outerShdw>
                </a:effectLst>
                <a:latin typeface="Arial" pitchFamily="34" charset="0"/>
              </a:rPr>
            </a:br>
            <a:r>
              <a:rPr lang="en-US" i="1" dirty="0" smtClean="0">
                <a:solidFill>
                  <a:schemeClr val="tx1"/>
                </a:solidFill>
                <a:effectLst>
                  <a:outerShdw blurRad="38100" dist="38100" dir="2700000" algn="tl">
                    <a:srgbClr val="000000"/>
                  </a:outerShdw>
                </a:effectLst>
                <a:latin typeface="Arial" pitchFamily="34" charset="0"/>
              </a:rPr>
              <a:t>MR is CHF</a:t>
            </a:r>
            <a:br>
              <a:rPr lang="en-US" i="1" dirty="0" smtClean="0">
                <a:solidFill>
                  <a:schemeClr val="tx1"/>
                </a:solidFill>
                <a:effectLst>
                  <a:outerShdw blurRad="38100" dist="38100" dir="2700000" algn="tl">
                    <a:srgbClr val="000000"/>
                  </a:outerShdw>
                </a:effectLst>
                <a:latin typeface="Arial" pitchFamily="34" charset="0"/>
              </a:rPr>
            </a:br>
            <a:r>
              <a:rPr lang="en-US" i="1" dirty="0" smtClean="0">
                <a:solidFill>
                  <a:schemeClr val="tx1"/>
                </a:solidFill>
                <a:effectLst>
                  <a:outerShdw blurRad="38100" dist="38100" dir="2700000" algn="tl">
                    <a:srgbClr val="000000"/>
                  </a:outerShdw>
                </a:effectLst>
                <a:latin typeface="Arial" pitchFamily="34" charset="0"/>
              </a:rPr>
              <a:t>DMR is not FMR</a:t>
            </a:r>
            <a:br>
              <a:rPr lang="en-US" i="1" dirty="0" smtClean="0">
                <a:solidFill>
                  <a:schemeClr val="tx1"/>
                </a:solidFill>
                <a:effectLst>
                  <a:outerShdw blurRad="38100" dist="38100" dir="2700000" algn="tl">
                    <a:srgbClr val="000000"/>
                  </a:outerShdw>
                </a:effectLst>
                <a:latin typeface="Arial" pitchFamily="34" charset="0"/>
              </a:rPr>
            </a:br>
            <a:r>
              <a:rPr lang="en-US" i="1" dirty="0" smtClean="0">
                <a:solidFill>
                  <a:schemeClr val="tx1"/>
                </a:solidFill>
                <a:effectLst>
                  <a:outerShdw blurRad="38100" dist="38100" dir="2700000" algn="tl">
                    <a:srgbClr val="000000"/>
                  </a:outerShdw>
                </a:effectLst>
                <a:latin typeface="Arial" pitchFamily="34" charset="0"/>
              </a:rPr>
              <a:t>Mitral repair is complex</a:t>
            </a:r>
            <a:br>
              <a:rPr lang="en-US" i="1" dirty="0" smtClean="0">
                <a:solidFill>
                  <a:schemeClr val="tx1"/>
                </a:solidFill>
                <a:effectLst>
                  <a:outerShdw blurRad="38100" dist="38100" dir="2700000" algn="tl">
                    <a:srgbClr val="000000"/>
                  </a:outerShdw>
                </a:effectLst>
                <a:latin typeface="Arial" pitchFamily="34" charset="0"/>
              </a:rPr>
            </a:br>
            <a:r>
              <a:rPr lang="en-US" i="1" dirty="0" smtClean="0">
                <a:solidFill>
                  <a:schemeClr val="bg1"/>
                </a:solidFill>
                <a:effectLst>
                  <a:outerShdw blurRad="38100" dist="38100" dir="2700000" algn="tl">
                    <a:srgbClr val="000000"/>
                  </a:outerShdw>
                </a:effectLst>
                <a:latin typeface="Arial" pitchFamily="34" charset="0"/>
              </a:rPr>
              <a:t> MV visualization is hard</a:t>
            </a:r>
            <a:br>
              <a:rPr lang="en-US" i="1" dirty="0" smtClean="0">
                <a:solidFill>
                  <a:schemeClr val="bg1"/>
                </a:solidFill>
                <a:effectLst>
                  <a:outerShdw blurRad="38100" dist="38100" dir="2700000" algn="tl">
                    <a:srgbClr val="000000"/>
                  </a:outerShdw>
                </a:effectLst>
                <a:latin typeface="Arial" pitchFamily="34" charset="0"/>
              </a:rPr>
            </a:br>
            <a:r>
              <a:rPr lang="en-US" i="1" dirty="0" smtClean="0">
                <a:solidFill>
                  <a:schemeClr val="bg1"/>
                </a:solidFill>
                <a:effectLst>
                  <a:outerShdw blurRad="38100" dist="38100" dir="2700000" algn="tl">
                    <a:srgbClr val="000000"/>
                  </a:outerShdw>
                </a:effectLst>
                <a:latin typeface="Arial" pitchFamily="34" charset="0"/>
              </a:rPr>
              <a:t/>
            </a:r>
            <a:br>
              <a:rPr lang="en-US" i="1" dirty="0" smtClean="0">
                <a:solidFill>
                  <a:schemeClr val="bg1"/>
                </a:solidFill>
                <a:effectLst>
                  <a:outerShdw blurRad="38100" dist="38100" dir="2700000" algn="tl">
                    <a:srgbClr val="000000"/>
                  </a:outerShdw>
                </a:effectLst>
                <a:latin typeface="Arial" pitchFamily="34" charset="0"/>
              </a:rPr>
            </a:br>
            <a:r>
              <a:rPr lang="en-US" i="1" dirty="0" smtClean="0">
                <a:solidFill>
                  <a:schemeClr val="bg1"/>
                </a:solidFill>
                <a:effectLst>
                  <a:outerShdw blurRad="38100" dist="38100" dir="2700000" algn="tl">
                    <a:srgbClr val="000000"/>
                  </a:outerShdw>
                </a:effectLst>
                <a:latin typeface="Arial" pitchFamily="34" charset="0"/>
              </a:rPr>
              <a:t>Can’t be seen on </a:t>
            </a:r>
            <a:r>
              <a:rPr lang="en-US" i="1" dirty="0" err="1" smtClean="0">
                <a:solidFill>
                  <a:schemeClr val="bg1"/>
                </a:solidFill>
                <a:effectLst>
                  <a:outerShdw blurRad="38100" dist="38100" dir="2700000" algn="tl">
                    <a:srgbClr val="000000"/>
                  </a:outerShdw>
                </a:effectLst>
                <a:latin typeface="Arial" pitchFamily="34" charset="0"/>
              </a:rPr>
              <a:t>flouro</a:t>
            </a:r>
            <a:r>
              <a:rPr lang="en-US" i="1" dirty="0" smtClean="0">
                <a:solidFill>
                  <a:schemeClr val="bg1"/>
                </a:solidFill>
                <a:effectLst>
                  <a:outerShdw blurRad="38100" dist="38100" dir="2700000" algn="tl">
                    <a:srgbClr val="000000"/>
                  </a:outerShdw>
                </a:effectLst>
                <a:latin typeface="Arial" pitchFamily="34" charset="0"/>
              </a:rPr>
              <a:t>!</a:t>
            </a:r>
            <a:br>
              <a:rPr lang="en-US" i="1" dirty="0" smtClean="0">
                <a:solidFill>
                  <a:schemeClr val="bg1"/>
                </a:solidFill>
                <a:effectLst>
                  <a:outerShdw blurRad="38100" dist="38100" dir="2700000" algn="tl">
                    <a:srgbClr val="000000"/>
                  </a:outerShdw>
                </a:effectLst>
                <a:latin typeface="Arial" pitchFamily="34" charset="0"/>
              </a:rPr>
            </a:br>
            <a:r>
              <a:rPr lang="en-US" i="1" dirty="0" smtClean="0">
                <a:solidFill>
                  <a:schemeClr val="bg1"/>
                </a:solidFill>
                <a:effectLst>
                  <a:outerShdw blurRad="38100" dist="38100" dir="2700000" algn="tl">
                    <a:srgbClr val="000000"/>
                  </a:outerShdw>
                </a:effectLst>
                <a:latin typeface="Arial" pitchFamily="34" charset="0"/>
              </a:rPr>
              <a:t>It’s all echo</a:t>
            </a:r>
            <a:r>
              <a:rPr lang="en-US" sz="4800" i="1" dirty="0" smtClean="0">
                <a:solidFill>
                  <a:schemeClr val="bg1"/>
                </a:solidFill>
                <a:effectLst>
                  <a:outerShdw blurRad="38100" dist="38100" dir="2700000" algn="tl">
                    <a:srgbClr val="000000"/>
                  </a:outerShdw>
                </a:effectLst>
                <a:latin typeface="Arial" pitchFamily="34" charset="0"/>
              </a:rPr>
              <a:t/>
            </a:r>
            <a:br>
              <a:rPr lang="en-US" sz="4800" i="1" dirty="0" smtClean="0">
                <a:solidFill>
                  <a:schemeClr val="bg1"/>
                </a:solidFill>
                <a:effectLst>
                  <a:outerShdw blurRad="38100" dist="38100" dir="2700000" algn="tl">
                    <a:srgbClr val="000000"/>
                  </a:outerShdw>
                </a:effectLst>
                <a:latin typeface="Arial" pitchFamily="34" charset="0"/>
              </a:rPr>
            </a:br>
            <a:r>
              <a:rPr lang="en-US" sz="4800" b="1" i="1" dirty="0" smtClean="0">
                <a:solidFill>
                  <a:schemeClr val="bg1"/>
                </a:solidFill>
                <a:effectLst>
                  <a:outerShdw blurRad="38100" dist="38100" dir="2700000" algn="tl">
                    <a:srgbClr val="000000"/>
                  </a:outerShdw>
                </a:effectLst>
                <a:latin typeface="Arial" pitchFamily="34" charset="0"/>
              </a:rPr>
              <a:t> </a:t>
            </a:r>
            <a:endParaRPr lang="en-US" sz="3200" b="1" i="1" dirty="0" smtClean="0">
              <a:solidFill>
                <a:srgbClr val="FFFF00"/>
              </a:solidFill>
              <a:effectLst>
                <a:outerShdw blurRad="38100" dist="38100" dir="2700000" algn="tl">
                  <a:srgbClr val="000000"/>
                </a:outerShdw>
              </a:effectLst>
              <a:latin typeface="Arial"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22" name="Text Box 2"/>
          <p:cNvSpPr txBox="1">
            <a:spLocks noChangeArrowheads="1"/>
          </p:cNvSpPr>
          <p:nvPr/>
        </p:nvSpPr>
        <p:spPr bwMode="auto">
          <a:xfrm>
            <a:off x="228600" y="5791200"/>
            <a:ext cx="88392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4800" dirty="0">
                <a:solidFill>
                  <a:schemeClr val="bg1"/>
                </a:solidFill>
                <a:effectLst>
                  <a:outerShdw blurRad="38100" dist="38100" dir="2700000" algn="tl">
                    <a:srgbClr val="000000">
                      <a:alpha val="43137"/>
                    </a:srgbClr>
                  </a:outerShdw>
                </a:effectLst>
                <a:latin typeface="Times New Roman" charset="0"/>
                <a:ea typeface="ＭＳ Ｐゴシック" charset="0"/>
              </a:rPr>
              <a:t>Surgical Visualization</a:t>
            </a:r>
          </a:p>
        </p:txBody>
      </p:sp>
      <p:pic>
        <p:nvPicPr>
          <p:cNvPr id="1259523" name="Picture 3"/>
          <p:cNvPicPr>
            <a:picLocks noChangeAspect="1" noChangeArrowheads="1"/>
          </p:cNvPicPr>
          <p:nvPr/>
        </p:nvPicPr>
        <p:blipFill>
          <a:blip r:embed="rId2"/>
          <a:srcRect l="10156" t="20833" r="55469" b="47917"/>
          <a:stretch>
            <a:fillRect/>
          </a:stretch>
        </p:blipFill>
        <p:spPr bwMode="auto">
          <a:xfrm>
            <a:off x="914400" y="1143000"/>
            <a:ext cx="7239000" cy="414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59524" name="Line 4"/>
          <p:cNvSpPr>
            <a:spLocks noChangeShapeType="1"/>
          </p:cNvSpPr>
          <p:nvPr/>
        </p:nvSpPr>
        <p:spPr bwMode="auto">
          <a:xfrm flipV="1">
            <a:off x="2362200" y="4572000"/>
            <a:ext cx="533400" cy="4572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eaLnBrk="1" hangingPunct="1">
              <a:defRPr/>
            </a:pPr>
            <a:endParaRPr lang="en-US"/>
          </a:p>
        </p:txBody>
      </p:sp>
      <p:sp>
        <p:nvSpPr>
          <p:cNvPr id="1259525" name="Line 5"/>
          <p:cNvSpPr>
            <a:spLocks noChangeShapeType="1"/>
          </p:cNvSpPr>
          <p:nvPr/>
        </p:nvSpPr>
        <p:spPr bwMode="auto">
          <a:xfrm flipH="1">
            <a:off x="6096000" y="1828800"/>
            <a:ext cx="533400" cy="4572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eaLnBrk="1" hangingPunct="1">
              <a:defRPr/>
            </a:pPr>
            <a:endParaRPr lang="en-US"/>
          </a:p>
        </p:txBody>
      </p:sp>
      <p:sp>
        <p:nvSpPr>
          <p:cNvPr id="1259526" name="Line 6"/>
          <p:cNvSpPr>
            <a:spLocks noChangeShapeType="1"/>
          </p:cNvSpPr>
          <p:nvPr/>
        </p:nvSpPr>
        <p:spPr bwMode="auto">
          <a:xfrm>
            <a:off x="4495800" y="1143000"/>
            <a:ext cx="0" cy="6858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eaLnBrk="1" hangingPunct="1">
              <a:defRPr/>
            </a:pPr>
            <a:endParaRPr lang="en-US"/>
          </a:p>
        </p:txBody>
      </p:sp>
      <p:sp>
        <p:nvSpPr>
          <p:cNvPr id="1259527" name="Line 7"/>
          <p:cNvSpPr>
            <a:spLocks noChangeShapeType="1"/>
          </p:cNvSpPr>
          <p:nvPr/>
        </p:nvSpPr>
        <p:spPr bwMode="auto">
          <a:xfrm>
            <a:off x="2133600" y="1828800"/>
            <a:ext cx="533400" cy="4572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eaLnBrk="1" hangingPunct="1">
              <a:defRPr/>
            </a:pPr>
            <a:endParaRPr lang="en-US"/>
          </a:p>
        </p:txBody>
      </p:sp>
      <p:sp>
        <p:nvSpPr>
          <p:cNvPr id="1259528" name="Line 8"/>
          <p:cNvSpPr>
            <a:spLocks noChangeShapeType="1"/>
          </p:cNvSpPr>
          <p:nvPr/>
        </p:nvSpPr>
        <p:spPr bwMode="auto">
          <a:xfrm flipH="1" flipV="1">
            <a:off x="6553200" y="3352800"/>
            <a:ext cx="6858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eaLnBrk="1" hangingPunct="1">
              <a:defRPr/>
            </a:pPr>
            <a:endParaRPr lang="en-US"/>
          </a:p>
        </p:txBody>
      </p:sp>
      <p:sp>
        <p:nvSpPr>
          <p:cNvPr id="1259529" name="Line 9"/>
          <p:cNvSpPr>
            <a:spLocks noChangeShapeType="1"/>
          </p:cNvSpPr>
          <p:nvPr/>
        </p:nvSpPr>
        <p:spPr bwMode="auto">
          <a:xfrm flipV="1">
            <a:off x="1600200" y="3505200"/>
            <a:ext cx="6858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eaLnBrk="1" hangingPunct="1">
              <a:defRPr/>
            </a:pPr>
            <a:endParaRPr lang="en-US"/>
          </a:p>
        </p:txBody>
      </p:sp>
      <p:sp>
        <p:nvSpPr>
          <p:cNvPr id="1259530" name="Line 10"/>
          <p:cNvSpPr>
            <a:spLocks noChangeShapeType="1"/>
          </p:cNvSpPr>
          <p:nvPr/>
        </p:nvSpPr>
        <p:spPr bwMode="auto">
          <a:xfrm flipH="1" flipV="1">
            <a:off x="5943600" y="4572000"/>
            <a:ext cx="457200" cy="5334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eaLnBrk="1" hangingPunct="1">
              <a:defRPr/>
            </a:pPr>
            <a:endParaRPr lang="en-US"/>
          </a:p>
        </p:txBody>
      </p:sp>
      <p:sp>
        <p:nvSpPr>
          <p:cNvPr id="1259531" name="Line 11"/>
          <p:cNvSpPr>
            <a:spLocks noChangeShapeType="1"/>
          </p:cNvSpPr>
          <p:nvPr/>
        </p:nvSpPr>
        <p:spPr bwMode="auto">
          <a:xfrm flipV="1">
            <a:off x="4495800" y="4953000"/>
            <a:ext cx="0" cy="6858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eaLnBrk="1" hangingPunct="1">
              <a:defRPr/>
            </a:pPr>
            <a:endParaRPr lang="en-US"/>
          </a:p>
        </p:txBody>
      </p:sp>
      <p:sp>
        <p:nvSpPr>
          <p:cNvPr id="79884" name="Rectangle 12"/>
          <p:cNvSpPr>
            <a:spLocks noGrp="1" noChangeArrowheads="1"/>
          </p:cNvSpPr>
          <p:nvPr>
            <p:ph type="title"/>
          </p:nvPr>
        </p:nvSpPr>
        <p:spPr>
          <a:xfrm>
            <a:off x="457200" y="0"/>
            <a:ext cx="8229600" cy="1143000"/>
          </a:xfrm>
        </p:spPr>
        <p:txBody>
          <a:bodyPr/>
          <a:lstStyle/>
          <a:p>
            <a:r>
              <a:rPr lang="en-US" altLang="en-US" smtClean="0">
                <a:solidFill>
                  <a:srgbClr val="FFFF00"/>
                </a:solidFill>
              </a:rPr>
              <a:t>Mitral Annuloplasty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259529"/>
                                        </p:tgtEl>
                                      </p:cBhvr>
                                    </p:animEffect>
                                    <p:animScale>
                                      <p:cBhvr>
                                        <p:cTn id="7" dur="250" autoRev="1" fill="hold"/>
                                        <p:tgtEl>
                                          <p:spTgt spid="1259529"/>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259527"/>
                                        </p:tgtEl>
                                      </p:cBhvr>
                                    </p:animEffect>
                                    <p:animScale>
                                      <p:cBhvr>
                                        <p:cTn id="10" dur="250" autoRev="1" fill="hold"/>
                                        <p:tgtEl>
                                          <p:spTgt spid="1259527"/>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1259526"/>
                                        </p:tgtEl>
                                      </p:cBhvr>
                                    </p:animEffect>
                                    <p:animScale>
                                      <p:cBhvr>
                                        <p:cTn id="13" dur="250" autoRev="1" fill="hold"/>
                                        <p:tgtEl>
                                          <p:spTgt spid="1259526"/>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1259525"/>
                                        </p:tgtEl>
                                      </p:cBhvr>
                                    </p:animEffect>
                                    <p:animScale>
                                      <p:cBhvr>
                                        <p:cTn id="16" dur="250" autoRev="1" fill="hold"/>
                                        <p:tgtEl>
                                          <p:spTgt spid="1259525"/>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1259528"/>
                                        </p:tgtEl>
                                      </p:cBhvr>
                                    </p:animEffect>
                                    <p:animScale>
                                      <p:cBhvr>
                                        <p:cTn id="19" dur="250" autoRev="1" fill="hold"/>
                                        <p:tgtEl>
                                          <p:spTgt spid="1259528"/>
                                        </p:tgtEl>
                                      </p:cBhvr>
                                      <p:by x="105000" y="105000"/>
                                    </p:animScale>
                                  </p:childTnLst>
                                </p:cTn>
                              </p:par>
                              <p:par>
                                <p:cTn id="20" presetID="26" presetClass="emph" presetSubtype="0" fill="hold" nodeType="withEffect">
                                  <p:stCondLst>
                                    <p:cond delay="0"/>
                                  </p:stCondLst>
                                  <p:childTnLst>
                                    <p:animEffect transition="out" filter="fade">
                                      <p:cBhvr>
                                        <p:cTn id="21" dur="500" tmFilter="0, 0; .2, .5; .8, .5; 1, 0"/>
                                        <p:tgtEl>
                                          <p:spTgt spid="1259530"/>
                                        </p:tgtEl>
                                      </p:cBhvr>
                                    </p:animEffect>
                                    <p:animScale>
                                      <p:cBhvr>
                                        <p:cTn id="22" dur="250" autoRev="1" fill="hold"/>
                                        <p:tgtEl>
                                          <p:spTgt spid="1259530"/>
                                        </p:tgtEl>
                                      </p:cBhvr>
                                      <p:by x="105000" y="105000"/>
                                    </p:animScale>
                                  </p:childTnLst>
                                </p:cTn>
                              </p:par>
                              <p:par>
                                <p:cTn id="23" presetID="26" presetClass="emph" presetSubtype="0" fill="hold" nodeType="withEffect">
                                  <p:stCondLst>
                                    <p:cond delay="0"/>
                                  </p:stCondLst>
                                  <p:childTnLst>
                                    <p:animEffect transition="out" filter="fade">
                                      <p:cBhvr>
                                        <p:cTn id="24" dur="500" tmFilter="0, 0; .2, .5; .8, .5; 1, 0"/>
                                        <p:tgtEl>
                                          <p:spTgt spid="1259531"/>
                                        </p:tgtEl>
                                      </p:cBhvr>
                                    </p:animEffect>
                                    <p:animScale>
                                      <p:cBhvr>
                                        <p:cTn id="25" dur="250" autoRev="1" fill="hold"/>
                                        <p:tgtEl>
                                          <p:spTgt spid="1259531"/>
                                        </p:tgtEl>
                                      </p:cBhvr>
                                      <p:by x="105000" y="105000"/>
                                    </p:animScale>
                                  </p:childTnLst>
                                </p:cTn>
                              </p:par>
                              <p:par>
                                <p:cTn id="26" presetID="26" presetClass="emph" presetSubtype="0" fill="hold" nodeType="withEffect">
                                  <p:stCondLst>
                                    <p:cond delay="0"/>
                                  </p:stCondLst>
                                  <p:childTnLst>
                                    <p:animEffect transition="out" filter="fade">
                                      <p:cBhvr>
                                        <p:cTn id="27" dur="500" tmFilter="0, 0; .2, .5; .8, .5; 1, 0"/>
                                        <p:tgtEl>
                                          <p:spTgt spid="1259524"/>
                                        </p:tgtEl>
                                      </p:cBhvr>
                                    </p:animEffect>
                                    <p:animScale>
                                      <p:cBhvr>
                                        <p:cTn id="28" dur="250" autoRev="1" fill="hold"/>
                                        <p:tgtEl>
                                          <p:spTgt spid="12595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6"/>
          <p:cNvSpPr>
            <a:spLocks noChangeArrowheads="1"/>
          </p:cNvSpPr>
          <p:nvPr/>
        </p:nvSpPr>
        <p:spPr bwMode="auto">
          <a:xfrm>
            <a:off x="155575" y="6118225"/>
            <a:ext cx="5722938" cy="230188"/>
          </a:xfrm>
          <a:prstGeom prst="rect">
            <a:avLst/>
          </a:prstGeom>
          <a:gradFill rotWithShape="1">
            <a:gsLst>
              <a:gs pos="0">
                <a:srgbClr val="808080"/>
              </a:gs>
              <a:gs pos="100000">
                <a:srgbClr val="FFFFFF">
                  <a:alpha val="0"/>
                </a:srgbClr>
              </a:gs>
            </a:gsLst>
            <a:path path="shape">
              <a:fillToRect l="50000" t="50000" r="50000" b="50000"/>
            </a:path>
          </a:gra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0" tIns="0" rIns="0" bIns="0" anchor="ctr"/>
          <a:lstStyle>
            <a:lvl1pPr>
              <a:spcBef>
                <a:spcPct val="20000"/>
              </a:spcBef>
              <a:buClr>
                <a:schemeClr val="hlink"/>
              </a:buClr>
              <a:buSzPct val="130000"/>
              <a:buChar char="•"/>
              <a:defRPr sz="3000" b="1">
                <a:solidFill>
                  <a:srgbClr val="FFFFFF"/>
                </a:solidFill>
                <a:latin typeface="Arial" panose="020B0604020202020204" pitchFamily="34" charset="0"/>
              </a:defRPr>
            </a:lvl1pPr>
            <a:lvl2pPr marL="742950" indent="-285750">
              <a:spcBef>
                <a:spcPct val="20000"/>
              </a:spcBef>
              <a:buClr>
                <a:schemeClr val="hlink"/>
              </a:buClr>
              <a:buSzPct val="130000"/>
              <a:buChar char="-"/>
              <a:defRPr sz="3000" b="1">
                <a:solidFill>
                  <a:srgbClr val="FFFFFF"/>
                </a:solidFill>
                <a:latin typeface="Arial" panose="020B0604020202020204" pitchFamily="34" charset="0"/>
              </a:defRPr>
            </a:lvl2pPr>
            <a:lvl3pPr marL="1143000" indent="-228600">
              <a:spcBef>
                <a:spcPct val="20000"/>
              </a:spcBef>
              <a:buClr>
                <a:schemeClr val="hlink"/>
              </a:buClr>
              <a:buSzPct val="130000"/>
              <a:buChar char="•"/>
              <a:defRPr sz="3000" b="1">
                <a:solidFill>
                  <a:srgbClr val="FFFFFF"/>
                </a:solidFill>
                <a:latin typeface="Arial" panose="020B0604020202020204" pitchFamily="34" charset="0"/>
              </a:defRPr>
            </a:lvl3pPr>
            <a:lvl4pPr marL="1600200" indent="-228600">
              <a:spcBef>
                <a:spcPct val="20000"/>
              </a:spcBef>
              <a:buClr>
                <a:schemeClr val="hlink"/>
              </a:buClr>
              <a:buSzPct val="130000"/>
              <a:buChar char="•"/>
              <a:defRPr sz="3000" b="1">
                <a:solidFill>
                  <a:srgbClr val="FFFFFF"/>
                </a:solidFill>
                <a:latin typeface="Arial" panose="020B0604020202020204" pitchFamily="34" charset="0"/>
              </a:defRPr>
            </a:lvl4pPr>
            <a:lvl5pPr marL="2057400" indent="-228600">
              <a:spcBef>
                <a:spcPct val="20000"/>
              </a:spcBef>
              <a:buClr>
                <a:schemeClr val="hlink"/>
              </a:buClr>
              <a:buSzPct val="130000"/>
              <a:buChar char="•"/>
              <a:defRPr sz="3000" b="1">
                <a:solidFill>
                  <a:srgbClr val="FFFFFF"/>
                </a:solidFill>
                <a:latin typeface="Arial" panose="020B0604020202020204" pitchFamily="34" charset="0"/>
              </a:defRPr>
            </a:lvl5pPr>
            <a:lvl6pPr marL="25146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6pPr>
            <a:lvl7pPr marL="29718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7pPr>
            <a:lvl8pPr marL="34290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8pPr>
            <a:lvl9pPr marL="38862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9pPr>
          </a:lstStyle>
          <a:p>
            <a:pPr algn="ctr">
              <a:lnSpc>
                <a:spcPct val="90000"/>
              </a:lnSpc>
              <a:spcBef>
                <a:spcPct val="0"/>
              </a:spcBef>
              <a:buClrTx/>
              <a:buSzTx/>
              <a:buFontTx/>
              <a:buNone/>
            </a:pPr>
            <a:endParaRPr lang="en-US" altLang="en-US" sz="2000"/>
          </a:p>
        </p:txBody>
      </p:sp>
      <p:sp>
        <p:nvSpPr>
          <p:cNvPr id="81923" name="Rectangle 4"/>
          <p:cNvSpPr>
            <a:spLocks noChangeArrowheads="1"/>
          </p:cNvSpPr>
          <p:nvPr/>
        </p:nvSpPr>
        <p:spPr bwMode="auto">
          <a:xfrm>
            <a:off x="155575" y="1892300"/>
            <a:ext cx="5722938" cy="4341813"/>
          </a:xfrm>
          <a:prstGeom prst="rect">
            <a:avLst/>
          </a:prstGeom>
          <a:solidFill>
            <a:srgbClr val="B9D1ED"/>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lr>
                <a:schemeClr val="hlink"/>
              </a:buClr>
              <a:buSzPct val="130000"/>
              <a:buChar char="•"/>
              <a:defRPr sz="3000" b="1">
                <a:solidFill>
                  <a:srgbClr val="FFFFFF"/>
                </a:solidFill>
                <a:latin typeface="Arial" panose="020B0604020202020204" pitchFamily="34" charset="0"/>
              </a:defRPr>
            </a:lvl1pPr>
            <a:lvl2pPr marL="742950" indent="-285750">
              <a:spcBef>
                <a:spcPct val="20000"/>
              </a:spcBef>
              <a:buClr>
                <a:schemeClr val="hlink"/>
              </a:buClr>
              <a:buSzPct val="130000"/>
              <a:buChar char="-"/>
              <a:defRPr sz="3000" b="1">
                <a:solidFill>
                  <a:srgbClr val="FFFFFF"/>
                </a:solidFill>
                <a:latin typeface="Arial" panose="020B0604020202020204" pitchFamily="34" charset="0"/>
              </a:defRPr>
            </a:lvl2pPr>
            <a:lvl3pPr marL="1143000" indent="-228600">
              <a:spcBef>
                <a:spcPct val="20000"/>
              </a:spcBef>
              <a:buClr>
                <a:schemeClr val="hlink"/>
              </a:buClr>
              <a:buSzPct val="130000"/>
              <a:buChar char="•"/>
              <a:defRPr sz="3000" b="1">
                <a:solidFill>
                  <a:srgbClr val="FFFFFF"/>
                </a:solidFill>
                <a:latin typeface="Arial" panose="020B0604020202020204" pitchFamily="34" charset="0"/>
              </a:defRPr>
            </a:lvl3pPr>
            <a:lvl4pPr marL="1600200" indent="-228600">
              <a:spcBef>
                <a:spcPct val="20000"/>
              </a:spcBef>
              <a:buClr>
                <a:schemeClr val="hlink"/>
              </a:buClr>
              <a:buSzPct val="130000"/>
              <a:buChar char="•"/>
              <a:defRPr sz="3000" b="1">
                <a:solidFill>
                  <a:srgbClr val="FFFFFF"/>
                </a:solidFill>
                <a:latin typeface="Arial" panose="020B0604020202020204" pitchFamily="34" charset="0"/>
              </a:defRPr>
            </a:lvl4pPr>
            <a:lvl5pPr marL="2057400" indent="-228600">
              <a:spcBef>
                <a:spcPct val="20000"/>
              </a:spcBef>
              <a:buClr>
                <a:schemeClr val="hlink"/>
              </a:buClr>
              <a:buSzPct val="130000"/>
              <a:buChar char="•"/>
              <a:defRPr sz="3000" b="1">
                <a:solidFill>
                  <a:srgbClr val="FFFFFF"/>
                </a:solidFill>
                <a:latin typeface="Arial" panose="020B0604020202020204" pitchFamily="34" charset="0"/>
              </a:defRPr>
            </a:lvl5pPr>
            <a:lvl6pPr marL="25146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6pPr>
            <a:lvl7pPr marL="29718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7pPr>
            <a:lvl8pPr marL="34290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8pPr>
            <a:lvl9pPr marL="38862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9pPr>
          </a:lstStyle>
          <a:p>
            <a:pPr>
              <a:spcBef>
                <a:spcPct val="0"/>
              </a:spcBef>
              <a:buClrTx/>
              <a:buSzTx/>
              <a:buFontTx/>
              <a:buNone/>
            </a:pPr>
            <a:endParaRPr lang="en-US" altLang="en-US" sz="2000"/>
          </a:p>
        </p:txBody>
      </p:sp>
      <p:sp>
        <p:nvSpPr>
          <p:cNvPr id="2058" name="Rectangle 3"/>
          <p:cNvSpPr>
            <a:spLocks noChangeArrowheads="1"/>
          </p:cNvSpPr>
          <p:nvPr/>
        </p:nvSpPr>
        <p:spPr bwMode="auto">
          <a:xfrm>
            <a:off x="155575" y="1393825"/>
            <a:ext cx="5722938" cy="528638"/>
          </a:xfrm>
          <a:prstGeom prst="rect">
            <a:avLst/>
          </a:prstGeom>
          <a:gradFill rotWithShape="1">
            <a:gsLst>
              <a:gs pos="0">
                <a:schemeClr val="tx2">
                  <a:gamma/>
                  <a:tint val="80000"/>
                  <a:invGamma/>
                </a:schemeClr>
              </a:gs>
              <a:gs pos="100000">
                <a:schemeClr val="tx2"/>
              </a:gs>
            </a:gsLst>
            <a:lin ang="5400000" scaled="1"/>
          </a:gradFill>
          <a:ln w="9525" algn="ctr">
            <a:noFill/>
            <a:miter lim="800000"/>
            <a:headEnd/>
            <a:tailEnd/>
          </a:ln>
          <a:effectLst/>
        </p:spPr>
        <p:txBody>
          <a:bodyPr lIns="0" tIns="0" rIns="0" bIns="0" anchor="ctr"/>
          <a:lstStyle/>
          <a:p>
            <a:pPr algn="ctr">
              <a:defRPr/>
            </a:pPr>
            <a:r>
              <a:rPr lang="en-US" sz="1800">
                <a:solidFill>
                  <a:srgbClr val="000000"/>
                </a:solidFill>
              </a:rPr>
              <a:t>Echocardiography </a:t>
            </a:r>
          </a:p>
          <a:p>
            <a:pPr algn="ctr">
              <a:defRPr/>
            </a:pPr>
            <a:r>
              <a:rPr lang="en-US" sz="1800">
                <a:solidFill>
                  <a:srgbClr val="000000"/>
                </a:solidFill>
              </a:rPr>
              <a:t>(Primary Imaging)</a:t>
            </a:r>
          </a:p>
        </p:txBody>
      </p:sp>
      <p:sp>
        <p:nvSpPr>
          <p:cNvPr id="81925" name="Rectangle 14"/>
          <p:cNvSpPr>
            <a:spLocks noGrp="1" noChangeArrowheads="1"/>
          </p:cNvSpPr>
          <p:nvPr>
            <p:ph type="title" idx="4294967295"/>
          </p:nvPr>
        </p:nvSpPr>
        <p:spPr>
          <a:xfrm>
            <a:off x="658813" y="157163"/>
            <a:ext cx="7826375" cy="1139825"/>
          </a:xfrm>
        </p:spPr>
        <p:txBody>
          <a:bodyPr/>
          <a:lstStyle/>
          <a:p>
            <a:r>
              <a:rPr lang="en-US" altLang="en-US" smtClean="0"/>
              <a:t>MitraClip Procedure</a:t>
            </a:r>
            <a:br>
              <a:rPr lang="en-US" altLang="en-US" smtClean="0"/>
            </a:br>
            <a:r>
              <a:rPr lang="en-US" altLang="en-US" sz="2400" smtClean="0"/>
              <a:t>Driven by Echo</a:t>
            </a:r>
          </a:p>
        </p:txBody>
      </p:sp>
      <p:sp>
        <p:nvSpPr>
          <p:cNvPr id="81926" name="Rectangle 5"/>
          <p:cNvSpPr>
            <a:spLocks noChangeArrowheads="1"/>
          </p:cNvSpPr>
          <p:nvPr/>
        </p:nvSpPr>
        <p:spPr bwMode="auto">
          <a:xfrm>
            <a:off x="231775" y="4081463"/>
            <a:ext cx="2727325" cy="2074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130000"/>
              <a:buChar char="•"/>
              <a:defRPr sz="3000" b="1">
                <a:solidFill>
                  <a:srgbClr val="FFFFFF"/>
                </a:solidFill>
                <a:latin typeface="Arial" panose="020B0604020202020204" pitchFamily="34" charset="0"/>
              </a:defRPr>
            </a:lvl1pPr>
            <a:lvl2pPr marL="742950" indent="-285750">
              <a:spcBef>
                <a:spcPct val="20000"/>
              </a:spcBef>
              <a:buClr>
                <a:schemeClr val="hlink"/>
              </a:buClr>
              <a:buSzPct val="130000"/>
              <a:buChar char="-"/>
              <a:defRPr sz="3000" b="1">
                <a:solidFill>
                  <a:srgbClr val="FFFFFF"/>
                </a:solidFill>
                <a:latin typeface="Arial" panose="020B0604020202020204" pitchFamily="34" charset="0"/>
              </a:defRPr>
            </a:lvl2pPr>
            <a:lvl3pPr marL="1143000" indent="-228600">
              <a:spcBef>
                <a:spcPct val="20000"/>
              </a:spcBef>
              <a:buClr>
                <a:schemeClr val="hlink"/>
              </a:buClr>
              <a:buSzPct val="130000"/>
              <a:buChar char="•"/>
              <a:defRPr sz="3000" b="1">
                <a:solidFill>
                  <a:srgbClr val="FFFFFF"/>
                </a:solidFill>
                <a:latin typeface="Arial" panose="020B0604020202020204" pitchFamily="34" charset="0"/>
              </a:defRPr>
            </a:lvl3pPr>
            <a:lvl4pPr marL="1600200" indent="-228600">
              <a:spcBef>
                <a:spcPct val="20000"/>
              </a:spcBef>
              <a:buClr>
                <a:schemeClr val="hlink"/>
              </a:buClr>
              <a:buSzPct val="130000"/>
              <a:buChar char="•"/>
              <a:defRPr sz="3000" b="1">
                <a:solidFill>
                  <a:srgbClr val="FFFFFF"/>
                </a:solidFill>
                <a:latin typeface="Arial" panose="020B0604020202020204" pitchFamily="34" charset="0"/>
              </a:defRPr>
            </a:lvl4pPr>
            <a:lvl5pPr marL="2057400" indent="-228600">
              <a:spcBef>
                <a:spcPct val="20000"/>
              </a:spcBef>
              <a:buClr>
                <a:schemeClr val="hlink"/>
              </a:buClr>
              <a:buSzPct val="130000"/>
              <a:buChar char="•"/>
              <a:defRPr sz="3000" b="1">
                <a:solidFill>
                  <a:srgbClr val="FFFFFF"/>
                </a:solidFill>
                <a:latin typeface="Arial" panose="020B0604020202020204" pitchFamily="34" charset="0"/>
              </a:defRPr>
            </a:lvl5pPr>
            <a:lvl6pPr marL="25146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6pPr>
            <a:lvl7pPr marL="29718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7pPr>
            <a:lvl8pPr marL="34290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8pPr>
            <a:lvl9pPr marL="38862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9pPr>
          </a:lstStyle>
          <a:p>
            <a:pPr>
              <a:spcBef>
                <a:spcPct val="0"/>
              </a:spcBef>
              <a:buClrTx/>
              <a:buSzTx/>
              <a:buFontTx/>
              <a:buNone/>
            </a:pPr>
            <a:endParaRPr lang="en-US" altLang="en-US" sz="2000"/>
          </a:p>
        </p:txBody>
      </p:sp>
      <p:pic>
        <p:nvPicPr>
          <p:cNvPr id="81927" name="Picture 7" descr="Slide 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3" y="4159250"/>
            <a:ext cx="2573337" cy="191928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81928" name="Rectangle 5"/>
          <p:cNvSpPr>
            <a:spLocks noChangeArrowheads="1"/>
          </p:cNvSpPr>
          <p:nvPr/>
        </p:nvSpPr>
        <p:spPr bwMode="auto">
          <a:xfrm>
            <a:off x="3073400" y="4081463"/>
            <a:ext cx="2727325" cy="2074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130000"/>
              <a:buChar char="•"/>
              <a:defRPr sz="3000" b="1">
                <a:solidFill>
                  <a:srgbClr val="FFFFFF"/>
                </a:solidFill>
                <a:latin typeface="Arial" panose="020B0604020202020204" pitchFamily="34" charset="0"/>
              </a:defRPr>
            </a:lvl1pPr>
            <a:lvl2pPr marL="742950" indent="-285750">
              <a:spcBef>
                <a:spcPct val="20000"/>
              </a:spcBef>
              <a:buClr>
                <a:schemeClr val="hlink"/>
              </a:buClr>
              <a:buSzPct val="130000"/>
              <a:buChar char="-"/>
              <a:defRPr sz="3000" b="1">
                <a:solidFill>
                  <a:srgbClr val="FFFFFF"/>
                </a:solidFill>
                <a:latin typeface="Arial" panose="020B0604020202020204" pitchFamily="34" charset="0"/>
              </a:defRPr>
            </a:lvl2pPr>
            <a:lvl3pPr marL="1143000" indent="-228600">
              <a:spcBef>
                <a:spcPct val="20000"/>
              </a:spcBef>
              <a:buClr>
                <a:schemeClr val="hlink"/>
              </a:buClr>
              <a:buSzPct val="130000"/>
              <a:buChar char="•"/>
              <a:defRPr sz="3000" b="1">
                <a:solidFill>
                  <a:srgbClr val="FFFFFF"/>
                </a:solidFill>
                <a:latin typeface="Arial" panose="020B0604020202020204" pitchFamily="34" charset="0"/>
              </a:defRPr>
            </a:lvl3pPr>
            <a:lvl4pPr marL="1600200" indent="-228600">
              <a:spcBef>
                <a:spcPct val="20000"/>
              </a:spcBef>
              <a:buClr>
                <a:schemeClr val="hlink"/>
              </a:buClr>
              <a:buSzPct val="130000"/>
              <a:buChar char="•"/>
              <a:defRPr sz="3000" b="1">
                <a:solidFill>
                  <a:srgbClr val="FFFFFF"/>
                </a:solidFill>
                <a:latin typeface="Arial" panose="020B0604020202020204" pitchFamily="34" charset="0"/>
              </a:defRPr>
            </a:lvl4pPr>
            <a:lvl5pPr marL="2057400" indent="-228600">
              <a:spcBef>
                <a:spcPct val="20000"/>
              </a:spcBef>
              <a:buClr>
                <a:schemeClr val="hlink"/>
              </a:buClr>
              <a:buSzPct val="130000"/>
              <a:buChar char="•"/>
              <a:defRPr sz="3000" b="1">
                <a:solidFill>
                  <a:srgbClr val="FFFFFF"/>
                </a:solidFill>
                <a:latin typeface="Arial" panose="020B0604020202020204" pitchFamily="34" charset="0"/>
              </a:defRPr>
            </a:lvl5pPr>
            <a:lvl6pPr marL="25146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6pPr>
            <a:lvl7pPr marL="29718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7pPr>
            <a:lvl8pPr marL="34290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8pPr>
            <a:lvl9pPr marL="38862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9pPr>
          </a:lstStyle>
          <a:p>
            <a:pPr>
              <a:spcBef>
                <a:spcPct val="0"/>
              </a:spcBef>
              <a:buClrTx/>
              <a:buSzTx/>
              <a:buFontTx/>
              <a:buNone/>
            </a:pPr>
            <a:endParaRPr lang="en-US" altLang="en-US" sz="2000"/>
          </a:p>
        </p:txBody>
      </p:sp>
      <p:pic>
        <p:nvPicPr>
          <p:cNvPr id="81929" name="Picture 14" descr="Figure 14">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1188" y="4159250"/>
            <a:ext cx="2573337"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0" name="Rectangle 5"/>
          <p:cNvSpPr>
            <a:spLocks noChangeArrowheads="1"/>
          </p:cNvSpPr>
          <p:nvPr/>
        </p:nvSpPr>
        <p:spPr bwMode="auto">
          <a:xfrm>
            <a:off x="231775" y="2008188"/>
            <a:ext cx="2727325" cy="1997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130000"/>
              <a:buChar char="•"/>
              <a:defRPr sz="3000" b="1">
                <a:solidFill>
                  <a:srgbClr val="FFFFFF"/>
                </a:solidFill>
                <a:latin typeface="Arial" panose="020B0604020202020204" pitchFamily="34" charset="0"/>
              </a:defRPr>
            </a:lvl1pPr>
            <a:lvl2pPr marL="742950" indent="-285750">
              <a:spcBef>
                <a:spcPct val="20000"/>
              </a:spcBef>
              <a:buClr>
                <a:schemeClr val="hlink"/>
              </a:buClr>
              <a:buSzPct val="130000"/>
              <a:buChar char="-"/>
              <a:defRPr sz="3000" b="1">
                <a:solidFill>
                  <a:srgbClr val="FFFFFF"/>
                </a:solidFill>
                <a:latin typeface="Arial" panose="020B0604020202020204" pitchFamily="34" charset="0"/>
              </a:defRPr>
            </a:lvl2pPr>
            <a:lvl3pPr marL="1143000" indent="-228600">
              <a:spcBef>
                <a:spcPct val="20000"/>
              </a:spcBef>
              <a:buClr>
                <a:schemeClr val="hlink"/>
              </a:buClr>
              <a:buSzPct val="130000"/>
              <a:buChar char="•"/>
              <a:defRPr sz="3000" b="1">
                <a:solidFill>
                  <a:srgbClr val="FFFFFF"/>
                </a:solidFill>
                <a:latin typeface="Arial" panose="020B0604020202020204" pitchFamily="34" charset="0"/>
              </a:defRPr>
            </a:lvl3pPr>
            <a:lvl4pPr marL="1600200" indent="-228600">
              <a:spcBef>
                <a:spcPct val="20000"/>
              </a:spcBef>
              <a:buClr>
                <a:schemeClr val="hlink"/>
              </a:buClr>
              <a:buSzPct val="130000"/>
              <a:buChar char="•"/>
              <a:defRPr sz="3000" b="1">
                <a:solidFill>
                  <a:srgbClr val="FFFFFF"/>
                </a:solidFill>
                <a:latin typeface="Arial" panose="020B0604020202020204" pitchFamily="34" charset="0"/>
              </a:defRPr>
            </a:lvl4pPr>
            <a:lvl5pPr marL="2057400" indent="-228600">
              <a:spcBef>
                <a:spcPct val="20000"/>
              </a:spcBef>
              <a:buClr>
                <a:schemeClr val="hlink"/>
              </a:buClr>
              <a:buSzPct val="130000"/>
              <a:buChar char="•"/>
              <a:defRPr sz="3000" b="1">
                <a:solidFill>
                  <a:srgbClr val="FFFFFF"/>
                </a:solidFill>
                <a:latin typeface="Arial" panose="020B0604020202020204" pitchFamily="34" charset="0"/>
              </a:defRPr>
            </a:lvl5pPr>
            <a:lvl6pPr marL="25146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6pPr>
            <a:lvl7pPr marL="29718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7pPr>
            <a:lvl8pPr marL="34290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8pPr>
            <a:lvl9pPr marL="38862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9pPr>
          </a:lstStyle>
          <a:p>
            <a:pPr>
              <a:spcBef>
                <a:spcPct val="0"/>
              </a:spcBef>
              <a:buClrTx/>
              <a:buSzTx/>
              <a:buFontTx/>
              <a:buNone/>
            </a:pPr>
            <a:endParaRPr lang="en-US" altLang="en-US" sz="2000"/>
          </a:p>
        </p:txBody>
      </p:sp>
      <p:sp>
        <p:nvSpPr>
          <p:cNvPr id="81931" name="Rectangle 5"/>
          <p:cNvSpPr>
            <a:spLocks noChangeArrowheads="1"/>
          </p:cNvSpPr>
          <p:nvPr/>
        </p:nvSpPr>
        <p:spPr bwMode="auto">
          <a:xfrm>
            <a:off x="3073400" y="2008188"/>
            <a:ext cx="2727325" cy="1997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130000"/>
              <a:buChar char="•"/>
              <a:defRPr sz="3000" b="1">
                <a:solidFill>
                  <a:srgbClr val="FFFFFF"/>
                </a:solidFill>
                <a:latin typeface="Arial" panose="020B0604020202020204" pitchFamily="34" charset="0"/>
              </a:defRPr>
            </a:lvl1pPr>
            <a:lvl2pPr marL="742950" indent="-285750">
              <a:spcBef>
                <a:spcPct val="20000"/>
              </a:spcBef>
              <a:buClr>
                <a:schemeClr val="hlink"/>
              </a:buClr>
              <a:buSzPct val="130000"/>
              <a:buChar char="-"/>
              <a:defRPr sz="3000" b="1">
                <a:solidFill>
                  <a:srgbClr val="FFFFFF"/>
                </a:solidFill>
                <a:latin typeface="Arial" panose="020B0604020202020204" pitchFamily="34" charset="0"/>
              </a:defRPr>
            </a:lvl2pPr>
            <a:lvl3pPr marL="1143000" indent="-228600">
              <a:spcBef>
                <a:spcPct val="20000"/>
              </a:spcBef>
              <a:buClr>
                <a:schemeClr val="hlink"/>
              </a:buClr>
              <a:buSzPct val="130000"/>
              <a:buChar char="•"/>
              <a:defRPr sz="3000" b="1">
                <a:solidFill>
                  <a:srgbClr val="FFFFFF"/>
                </a:solidFill>
                <a:latin typeface="Arial" panose="020B0604020202020204" pitchFamily="34" charset="0"/>
              </a:defRPr>
            </a:lvl3pPr>
            <a:lvl4pPr marL="1600200" indent="-228600">
              <a:spcBef>
                <a:spcPct val="20000"/>
              </a:spcBef>
              <a:buClr>
                <a:schemeClr val="hlink"/>
              </a:buClr>
              <a:buSzPct val="130000"/>
              <a:buChar char="•"/>
              <a:defRPr sz="3000" b="1">
                <a:solidFill>
                  <a:srgbClr val="FFFFFF"/>
                </a:solidFill>
                <a:latin typeface="Arial" panose="020B0604020202020204" pitchFamily="34" charset="0"/>
              </a:defRPr>
            </a:lvl4pPr>
            <a:lvl5pPr marL="2057400" indent="-228600">
              <a:spcBef>
                <a:spcPct val="20000"/>
              </a:spcBef>
              <a:buClr>
                <a:schemeClr val="hlink"/>
              </a:buClr>
              <a:buSzPct val="130000"/>
              <a:buChar char="•"/>
              <a:defRPr sz="3000" b="1">
                <a:solidFill>
                  <a:srgbClr val="FFFFFF"/>
                </a:solidFill>
                <a:latin typeface="Arial" panose="020B0604020202020204" pitchFamily="34" charset="0"/>
              </a:defRPr>
            </a:lvl5pPr>
            <a:lvl6pPr marL="25146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6pPr>
            <a:lvl7pPr marL="29718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7pPr>
            <a:lvl8pPr marL="34290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8pPr>
            <a:lvl9pPr marL="38862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9pPr>
          </a:lstStyle>
          <a:p>
            <a:pPr>
              <a:spcBef>
                <a:spcPct val="0"/>
              </a:spcBef>
              <a:buClrTx/>
              <a:buSzTx/>
              <a:buFontTx/>
              <a:buNone/>
            </a:pPr>
            <a:endParaRPr lang="en-US" altLang="en-US" sz="2000"/>
          </a:p>
        </p:txBody>
      </p:sp>
      <p:pic>
        <p:nvPicPr>
          <p:cNvPr id="81932" name="Picture 13" descr="Figure 13">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563" y="2084388"/>
            <a:ext cx="2573337"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3" name="Picture 9" descr="Figure 9">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51188" y="2084388"/>
            <a:ext cx="2573337"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34" name="Group 31"/>
          <p:cNvGrpSpPr>
            <a:grpSpLocks/>
          </p:cNvGrpSpPr>
          <p:nvPr/>
        </p:nvGrpSpPr>
        <p:grpSpPr bwMode="auto">
          <a:xfrm>
            <a:off x="5992813" y="1393825"/>
            <a:ext cx="2995612" cy="4954588"/>
            <a:chOff x="3775" y="878"/>
            <a:chExt cx="1887" cy="3121"/>
          </a:xfrm>
        </p:grpSpPr>
        <p:sp>
          <p:nvSpPr>
            <p:cNvPr id="81935" name="Rectangle 16"/>
            <p:cNvSpPr>
              <a:spLocks noChangeArrowheads="1"/>
            </p:cNvSpPr>
            <p:nvPr/>
          </p:nvSpPr>
          <p:spPr bwMode="auto">
            <a:xfrm>
              <a:off x="3775" y="3854"/>
              <a:ext cx="1887" cy="145"/>
            </a:xfrm>
            <a:prstGeom prst="rect">
              <a:avLst/>
            </a:prstGeom>
            <a:gradFill rotWithShape="1">
              <a:gsLst>
                <a:gs pos="0">
                  <a:srgbClr val="808080"/>
                </a:gs>
                <a:gs pos="100000">
                  <a:srgbClr val="FFFFFF">
                    <a:alpha val="0"/>
                  </a:srgbClr>
                </a:gs>
              </a:gsLst>
              <a:path path="shape">
                <a:fillToRect l="50000" t="50000" r="50000" b="50000"/>
              </a:path>
            </a:gra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0" tIns="0" rIns="0" bIns="0" anchor="ctr"/>
            <a:lstStyle>
              <a:lvl1pPr>
                <a:spcBef>
                  <a:spcPct val="20000"/>
                </a:spcBef>
                <a:buClr>
                  <a:schemeClr val="hlink"/>
                </a:buClr>
                <a:buSzPct val="130000"/>
                <a:buChar char="•"/>
                <a:defRPr sz="3000" b="1">
                  <a:solidFill>
                    <a:srgbClr val="FFFFFF"/>
                  </a:solidFill>
                  <a:latin typeface="Arial" panose="020B0604020202020204" pitchFamily="34" charset="0"/>
                </a:defRPr>
              </a:lvl1pPr>
              <a:lvl2pPr marL="742950" indent="-285750">
                <a:spcBef>
                  <a:spcPct val="20000"/>
                </a:spcBef>
                <a:buClr>
                  <a:schemeClr val="hlink"/>
                </a:buClr>
                <a:buSzPct val="130000"/>
                <a:buChar char="-"/>
                <a:defRPr sz="3000" b="1">
                  <a:solidFill>
                    <a:srgbClr val="FFFFFF"/>
                  </a:solidFill>
                  <a:latin typeface="Arial" panose="020B0604020202020204" pitchFamily="34" charset="0"/>
                </a:defRPr>
              </a:lvl2pPr>
              <a:lvl3pPr marL="1143000" indent="-228600">
                <a:spcBef>
                  <a:spcPct val="20000"/>
                </a:spcBef>
                <a:buClr>
                  <a:schemeClr val="hlink"/>
                </a:buClr>
                <a:buSzPct val="130000"/>
                <a:buChar char="•"/>
                <a:defRPr sz="3000" b="1">
                  <a:solidFill>
                    <a:srgbClr val="FFFFFF"/>
                  </a:solidFill>
                  <a:latin typeface="Arial" panose="020B0604020202020204" pitchFamily="34" charset="0"/>
                </a:defRPr>
              </a:lvl3pPr>
              <a:lvl4pPr marL="1600200" indent="-228600">
                <a:spcBef>
                  <a:spcPct val="20000"/>
                </a:spcBef>
                <a:buClr>
                  <a:schemeClr val="hlink"/>
                </a:buClr>
                <a:buSzPct val="130000"/>
                <a:buChar char="•"/>
                <a:defRPr sz="3000" b="1">
                  <a:solidFill>
                    <a:srgbClr val="FFFFFF"/>
                  </a:solidFill>
                  <a:latin typeface="Arial" panose="020B0604020202020204" pitchFamily="34" charset="0"/>
                </a:defRPr>
              </a:lvl4pPr>
              <a:lvl5pPr marL="2057400" indent="-228600">
                <a:spcBef>
                  <a:spcPct val="20000"/>
                </a:spcBef>
                <a:buClr>
                  <a:schemeClr val="hlink"/>
                </a:buClr>
                <a:buSzPct val="130000"/>
                <a:buChar char="•"/>
                <a:defRPr sz="3000" b="1">
                  <a:solidFill>
                    <a:srgbClr val="FFFFFF"/>
                  </a:solidFill>
                  <a:latin typeface="Arial" panose="020B0604020202020204" pitchFamily="34" charset="0"/>
                </a:defRPr>
              </a:lvl5pPr>
              <a:lvl6pPr marL="25146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6pPr>
              <a:lvl7pPr marL="29718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7pPr>
              <a:lvl8pPr marL="34290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8pPr>
              <a:lvl9pPr marL="38862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9pPr>
            </a:lstStyle>
            <a:p>
              <a:pPr algn="ctr">
                <a:lnSpc>
                  <a:spcPct val="90000"/>
                </a:lnSpc>
                <a:spcBef>
                  <a:spcPct val="0"/>
                </a:spcBef>
                <a:buClrTx/>
                <a:buSzTx/>
                <a:buFontTx/>
                <a:buNone/>
              </a:pPr>
              <a:endParaRPr lang="en-US" altLang="en-US" sz="2000"/>
            </a:p>
          </p:txBody>
        </p:sp>
        <p:sp>
          <p:nvSpPr>
            <p:cNvPr id="81936" name="Rectangle 4"/>
            <p:cNvSpPr>
              <a:spLocks noChangeArrowheads="1"/>
            </p:cNvSpPr>
            <p:nvPr/>
          </p:nvSpPr>
          <p:spPr bwMode="auto">
            <a:xfrm>
              <a:off x="3775" y="1192"/>
              <a:ext cx="1887" cy="2735"/>
            </a:xfrm>
            <a:prstGeom prst="rect">
              <a:avLst/>
            </a:prstGeom>
            <a:solidFill>
              <a:srgbClr val="B9D1ED"/>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lr>
                  <a:schemeClr val="hlink"/>
                </a:buClr>
                <a:buSzPct val="130000"/>
                <a:buChar char="•"/>
                <a:defRPr sz="3000" b="1">
                  <a:solidFill>
                    <a:srgbClr val="FFFFFF"/>
                  </a:solidFill>
                  <a:latin typeface="Arial" panose="020B0604020202020204" pitchFamily="34" charset="0"/>
                </a:defRPr>
              </a:lvl1pPr>
              <a:lvl2pPr marL="742950" indent="-285750">
                <a:spcBef>
                  <a:spcPct val="20000"/>
                </a:spcBef>
                <a:buClr>
                  <a:schemeClr val="hlink"/>
                </a:buClr>
                <a:buSzPct val="130000"/>
                <a:buChar char="-"/>
                <a:defRPr sz="3000" b="1">
                  <a:solidFill>
                    <a:srgbClr val="FFFFFF"/>
                  </a:solidFill>
                  <a:latin typeface="Arial" panose="020B0604020202020204" pitchFamily="34" charset="0"/>
                </a:defRPr>
              </a:lvl2pPr>
              <a:lvl3pPr marL="1143000" indent="-228600">
                <a:spcBef>
                  <a:spcPct val="20000"/>
                </a:spcBef>
                <a:buClr>
                  <a:schemeClr val="hlink"/>
                </a:buClr>
                <a:buSzPct val="130000"/>
                <a:buChar char="•"/>
                <a:defRPr sz="3000" b="1">
                  <a:solidFill>
                    <a:srgbClr val="FFFFFF"/>
                  </a:solidFill>
                  <a:latin typeface="Arial" panose="020B0604020202020204" pitchFamily="34" charset="0"/>
                </a:defRPr>
              </a:lvl3pPr>
              <a:lvl4pPr marL="1600200" indent="-228600">
                <a:spcBef>
                  <a:spcPct val="20000"/>
                </a:spcBef>
                <a:buClr>
                  <a:schemeClr val="hlink"/>
                </a:buClr>
                <a:buSzPct val="130000"/>
                <a:buChar char="•"/>
                <a:defRPr sz="3000" b="1">
                  <a:solidFill>
                    <a:srgbClr val="FFFFFF"/>
                  </a:solidFill>
                  <a:latin typeface="Arial" panose="020B0604020202020204" pitchFamily="34" charset="0"/>
                </a:defRPr>
              </a:lvl4pPr>
              <a:lvl5pPr marL="2057400" indent="-228600">
                <a:spcBef>
                  <a:spcPct val="20000"/>
                </a:spcBef>
                <a:buClr>
                  <a:schemeClr val="hlink"/>
                </a:buClr>
                <a:buSzPct val="130000"/>
                <a:buChar char="•"/>
                <a:defRPr sz="3000" b="1">
                  <a:solidFill>
                    <a:srgbClr val="FFFFFF"/>
                  </a:solidFill>
                  <a:latin typeface="Arial" panose="020B0604020202020204" pitchFamily="34" charset="0"/>
                </a:defRPr>
              </a:lvl5pPr>
              <a:lvl6pPr marL="25146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6pPr>
              <a:lvl7pPr marL="29718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7pPr>
              <a:lvl8pPr marL="34290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8pPr>
              <a:lvl9pPr marL="38862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9pPr>
            </a:lstStyle>
            <a:p>
              <a:pPr>
                <a:spcBef>
                  <a:spcPct val="0"/>
                </a:spcBef>
                <a:buClrTx/>
                <a:buSzTx/>
                <a:buFontTx/>
                <a:buNone/>
              </a:pPr>
              <a:endParaRPr lang="en-US" altLang="en-US" sz="2000"/>
            </a:p>
          </p:txBody>
        </p:sp>
        <p:sp>
          <p:nvSpPr>
            <p:cNvPr id="2" name="Rectangle 3"/>
            <p:cNvSpPr>
              <a:spLocks noChangeArrowheads="1"/>
            </p:cNvSpPr>
            <p:nvPr/>
          </p:nvSpPr>
          <p:spPr bwMode="auto">
            <a:xfrm>
              <a:off x="3775" y="878"/>
              <a:ext cx="1887" cy="333"/>
            </a:xfrm>
            <a:prstGeom prst="rect">
              <a:avLst/>
            </a:prstGeom>
            <a:gradFill rotWithShape="1">
              <a:gsLst>
                <a:gs pos="0">
                  <a:schemeClr val="tx2">
                    <a:gamma/>
                    <a:tint val="80000"/>
                    <a:invGamma/>
                  </a:schemeClr>
                </a:gs>
                <a:gs pos="100000">
                  <a:schemeClr val="tx2"/>
                </a:gs>
              </a:gsLst>
              <a:lin ang="5400000" scaled="1"/>
            </a:gradFill>
            <a:ln w="9525" algn="ctr">
              <a:noFill/>
              <a:miter lim="800000"/>
              <a:headEnd/>
              <a:tailEnd/>
            </a:ln>
            <a:effectLst/>
          </p:spPr>
          <p:txBody>
            <a:bodyPr lIns="0" tIns="0" rIns="0" bIns="0" anchor="ctr"/>
            <a:lstStyle/>
            <a:p>
              <a:pPr algn="ctr">
                <a:lnSpc>
                  <a:spcPct val="90000"/>
                </a:lnSpc>
                <a:defRPr/>
              </a:pPr>
              <a:r>
                <a:rPr lang="en-US" sz="1800">
                  <a:solidFill>
                    <a:srgbClr val="000000"/>
                  </a:solidFill>
                </a:rPr>
                <a:t>Fluoroscopy</a:t>
              </a:r>
              <a:r>
                <a:rPr lang="en-US" sz="1600">
                  <a:solidFill>
                    <a:srgbClr val="000000"/>
                  </a:solidFill>
                </a:rPr>
                <a:t/>
              </a:r>
              <a:br>
                <a:rPr lang="en-US" sz="1600">
                  <a:solidFill>
                    <a:srgbClr val="000000"/>
                  </a:solidFill>
                </a:rPr>
              </a:br>
              <a:r>
                <a:rPr lang="en-US" sz="1600">
                  <a:solidFill>
                    <a:srgbClr val="000000"/>
                  </a:solidFill>
                </a:rPr>
                <a:t> (Secondary Imaging)</a:t>
              </a:r>
            </a:p>
          </p:txBody>
        </p:sp>
        <p:sp>
          <p:nvSpPr>
            <p:cNvPr id="81938" name="Rectangle 5"/>
            <p:cNvSpPr>
              <a:spLocks noChangeArrowheads="1"/>
            </p:cNvSpPr>
            <p:nvPr/>
          </p:nvSpPr>
          <p:spPr bwMode="auto">
            <a:xfrm>
              <a:off x="3824" y="1265"/>
              <a:ext cx="1789" cy="12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130000"/>
                <a:buChar char="•"/>
                <a:defRPr sz="3000" b="1">
                  <a:solidFill>
                    <a:srgbClr val="FFFFFF"/>
                  </a:solidFill>
                  <a:latin typeface="Arial" panose="020B0604020202020204" pitchFamily="34" charset="0"/>
                </a:defRPr>
              </a:lvl1pPr>
              <a:lvl2pPr marL="742950" indent="-285750">
                <a:spcBef>
                  <a:spcPct val="20000"/>
                </a:spcBef>
                <a:buClr>
                  <a:schemeClr val="hlink"/>
                </a:buClr>
                <a:buSzPct val="130000"/>
                <a:buChar char="-"/>
                <a:defRPr sz="3000" b="1">
                  <a:solidFill>
                    <a:srgbClr val="FFFFFF"/>
                  </a:solidFill>
                  <a:latin typeface="Arial" panose="020B0604020202020204" pitchFamily="34" charset="0"/>
                </a:defRPr>
              </a:lvl2pPr>
              <a:lvl3pPr marL="1143000" indent="-228600">
                <a:spcBef>
                  <a:spcPct val="20000"/>
                </a:spcBef>
                <a:buClr>
                  <a:schemeClr val="hlink"/>
                </a:buClr>
                <a:buSzPct val="130000"/>
                <a:buChar char="•"/>
                <a:defRPr sz="3000" b="1">
                  <a:solidFill>
                    <a:srgbClr val="FFFFFF"/>
                  </a:solidFill>
                  <a:latin typeface="Arial" panose="020B0604020202020204" pitchFamily="34" charset="0"/>
                </a:defRPr>
              </a:lvl3pPr>
              <a:lvl4pPr marL="1600200" indent="-228600">
                <a:spcBef>
                  <a:spcPct val="20000"/>
                </a:spcBef>
                <a:buClr>
                  <a:schemeClr val="hlink"/>
                </a:buClr>
                <a:buSzPct val="130000"/>
                <a:buChar char="•"/>
                <a:defRPr sz="3000" b="1">
                  <a:solidFill>
                    <a:srgbClr val="FFFFFF"/>
                  </a:solidFill>
                  <a:latin typeface="Arial" panose="020B0604020202020204" pitchFamily="34" charset="0"/>
                </a:defRPr>
              </a:lvl4pPr>
              <a:lvl5pPr marL="2057400" indent="-228600">
                <a:spcBef>
                  <a:spcPct val="20000"/>
                </a:spcBef>
                <a:buClr>
                  <a:schemeClr val="hlink"/>
                </a:buClr>
                <a:buSzPct val="130000"/>
                <a:buChar char="•"/>
                <a:defRPr sz="3000" b="1">
                  <a:solidFill>
                    <a:srgbClr val="FFFFFF"/>
                  </a:solidFill>
                  <a:latin typeface="Arial" panose="020B0604020202020204" pitchFamily="34" charset="0"/>
                </a:defRPr>
              </a:lvl5pPr>
              <a:lvl6pPr marL="25146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6pPr>
              <a:lvl7pPr marL="29718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7pPr>
              <a:lvl8pPr marL="34290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8pPr>
              <a:lvl9pPr marL="3886200" indent="-228600" eaLnBrk="0" fontAlgn="base" hangingPunct="0">
                <a:spcBef>
                  <a:spcPct val="20000"/>
                </a:spcBef>
                <a:spcAft>
                  <a:spcPct val="0"/>
                </a:spcAft>
                <a:buClr>
                  <a:schemeClr val="hlink"/>
                </a:buClr>
                <a:buSzPct val="130000"/>
                <a:buChar char="•"/>
                <a:defRPr sz="3000" b="1">
                  <a:solidFill>
                    <a:srgbClr val="FFFFFF"/>
                  </a:solidFill>
                  <a:latin typeface="Arial" panose="020B0604020202020204" pitchFamily="34" charset="0"/>
                </a:defRPr>
              </a:lvl9pPr>
            </a:lstStyle>
            <a:p>
              <a:pPr>
                <a:spcBef>
                  <a:spcPct val="0"/>
                </a:spcBef>
                <a:buClrTx/>
                <a:buSzTx/>
                <a:buFontTx/>
                <a:buNone/>
              </a:pPr>
              <a:endParaRPr lang="en-US" altLang="en-US" sz="2000"/>
            </a:p>
          </p:txBody>
        </p:sp>
        <p:pic>
          <p:nvPicPr>
            <p:cNvPr id="66579" name="Slide 63.wmv">
              <a:hlinkClick r:id="" action="ppaction://media"/>
            </p:cNvPr>
            <p:cNvPicPr>
              <a:picLocks noRot="1" noChangeAspect="1" noChangeArrowheads="1"/>
            </p:cNvPicPr>
            <p:nvPr>
              <a:videoFile r:link="rId1"/>
            </p:nvPr>
          </p:nvPicPr>
          <p:blipFill>
            <a:blip r:embed="rId10">
              <a:extLst>
                <a:ext uri="{28A0092B-C50C-407E-A947-70E740481C1C}">
                  <a14:useLocalDpi xmlns:a14="http://schemas.microsoft.com/office/drawing/2010/main" val="0"/>
                </a:ext>
              </a:extLst>
            </a:blip>
            <a:srcRect/>
            <a:stretch>
              <a:fillRect/>
            </a:stretch>
          </p:blipFill>
          <p:spPr bwMode="auto">
            <a:xfrm>
              <a:off x="3872" y="1313"/>
              <a:ext cx="1689" cy="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22" name="Text Box 2"/>
          <p:cNvSpPr txBox="1">
            <a:spLocks noChangeArrowheads="1"/>
          </p:cNvSpPr>
          <p:nvPr/>
        </p:nvSpPr>
        <p:spPr bwMode="auto">
          <a:xfrm>
            <a:off x="0" y="4800600"/>
            <a:ext cx="90678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3600" b="0" i="1" u="sng" dirty="0">
                <a:solidFill>
                  <a:schemeClr val="bg1"/>
                </a:solidFill>
                <a:effectLst>
                  <a:outerShdw blurRad="38100" dist="38100" dir="2700000" algn="tl">
                    <a:srgbClr val="000000">
                      <a:alpha val="43137"/>
                    </a:srgbClr>
                  </a:outerShdw>
                </a:effectLst>
                <a:ea typeface="ＭＳ Ｐゴシック" charset="0"/>
                <a:cs typeface="Arial" panose="020B0604020202020204" pitchFamily="34" charset="0"/>
              </a:rPr>
              <a:t>Percutaneous Visualization</a:t>
            </a:r>
          </a:p>
          <a:p>
            <a:pPr algn="ctr">
              <a:defRPr/>
            </a:pPr>
            <a:r>
              <a:rPr lang="en-US" sz="3600" b="0" i="1" dirty="0">
                <a:solidFill>
                  <a:schemeClr val="bg1"/>
                </a:solidFill>
                <a:effectLst>
                  <a:outerShdw blurRad="38100" dist="38100" dir="2700000" algn="tl">
                    <a:srgbClr val="000000">
                      <a:alpha val="43137"/>
                    </a:srgbClr>
                  </a:outerShdw>
                </a:effectLst>
                <a:ea typeface="ＭＳ Ｐゴシック" charset="0"/>
                <a:cs typeface="Arial" panose="020B0604020202020204" pitchFamily="34" charset="0"/>
              </a:rPr>
              <a:t>GPS, robotic, laser, CT, MRI, </a:t>
            </a:r>
            <a:r>
              <a:rPr lang="en-US" sz="3600" b="0" i="1" dirty="0" smtClean="0">
                <a:solidFill>
                  <a:schemeClr val="bg1"/>
                </a:solidFill>
                <a:effectLst>
                  <a:outerShdw blurRad="38100" dist="38100" dir="2700000" algn="tl">
                    <a:srgbClr val="000000">
                      <a:alpha val="43137"/>
                    </a:srgbClr>
                  </a:outerShdw>
                </a:effectLst>
                <a:ea typeface="ＭＳ Ｐゴシック" charset="0"/>
                <a:cs typeface="Arial" panose="020B0604020202020204" pitchFamily="34" charset="0"/>
              </a:rPr>
              <a:t>4D/ICE </a:t>
            </a:r>
            <a:r>
              <a:rPr lang="en-US" sz="3600" b="0" i="1" dirty="0">
                <a:solidFill>
                  <a:schemeClr val="bg1"/>
                </a:solidFill>
                <a:effectLst>
                  <a:outerShdw blurRad="38100" dist="38100" dir="2700000" algn="tl">
                    <a:srgbClr val="000000">
                      <a:alpha val="43137"/>
                    </a:srgbClr>
                  </a:outerShdw>
                </a:effectLst>
                <a:ea typeface="ＭＳ Ｐゴシック" charset="0"/>
                <a:cs typeface="Arial" panose="020B0604020202020204" pitchFamily="34" charset="0"/>
              </a:rPr>
              <a:t>echo</a:t>
            </a:r>
          </a:p>
          <a:p>
            <a:pPr algn="ctr">
              <a:defRPr/>
            </a:pPr>
            <a:r>
              <a:rPr lang="en-US" sz="4000" i="1" dirty="0" smtClean="0">
                <a:solidFill>
                  <a:srgbClr val="FFC000"/>
                </a:solidFill>
                <a:effectLst>
                  <a:outerShdw blurRad="38100" dist="38100" dir="2700000" algn="tl">
                    <a:srgbClr val="000000">
                      <a:alpha val="43137"/>
                    </a:srgbClr>
                  </a:outerShdw>
                </a:effectLst>
                <a:ea typeface="ＭＳ Ｐゴシック" charset="0"/>
                <a:cs typeface="Arial" panose="020B0604020202020204" pitchFamily="34" charset="0"/>
              </a:rPr>
              <a:t>…but not </a:t>
            </a:r>
            <a:r>
              <a:rPr lang="en-US" sz="4000" i="1" dirty="0" err="1" smtClean="0">
                <a:solidFill>
                  <a:srgbClr val="FFC000"/>
                </a:solidFill>
                <a:effectLst>
                  <a:outerShdw blurRad="38100" dist="38100" dir="2700000" algn="tl">
                    <a:srgbClr val="000000">
                      <a:alpha val="43137"/>
                    </a:srgbClr>
                  </a:outerShdw>
                </a:effectLst>
                <a:ea typeface="ＭＳ Ｐゴシック" charset="0"/>
                <a:cs typeface="Arial" panose="020B0604020202020204" pitchFamily="34" charset="0"/>
              </a:rPr>
              <a:t>fluoro</a:t>
            </a:r>
            <a:r>
              <a:rPr lang="en-US" sz="4000" i="1" dirty="0" smtClean="0">
                <a:solidFill>
                  <a:srgbClr val="FFC000"/>
                </a:solidFill>
                <a:effectLst>
                  <a:outerShdw blurRad="38100" dist="38100" dir="2700000" algn="tl">
                    <a:srgbClr val="000000">
                      <a:alpha val="43137"/>
                    </a:srgbClr>
                  </a:outerShdw>
                </a:effectLst>
                <a:ea typeface="ＭＳ Ｐゴシック" charset="0"/>
                <a:cs typeface="Arial" panose="020B0604020202020204" pitchFamily="34" charset="0"/>
              </a:rPr>
              <a:t> !</a:t>
            </a:r>
            <a:endParaRPr lang="en-US" sz="4000" i="1" dirty="0">
              <a:solidFill>
                <a:srgbClr val="FFC000"/>
              </a:solidFill>
              <a:effectLst>
                <a:outerShdw blurRad="38100" dist="38100" dir="2700000" algn="tl">
                  <a:srgbClr val="000000">
                    <a:alpha val="43137"/>
                  </a:srgbClr>
                </a:outerShdw>
              </a:effectLst>
              <a:ea typeface="ＭＳ Ｐゴシック" charset="0"/>
              <a:cs typeface="Arial" panose="020B0604020202020204" pitchFamily="34" charset="0"/>
            </a:endParaRPr>
          </a:p>
        </p:txBody>
      </p:sp>
      <p:sp>
        <p:nvSpPr>
          <p:cNvPr id="80899" name="Rectangle 12"/>
          <p:cNvSpPr>
            <a:spLocks noGrp="1" noChangeArrowheads="1"/>
          </p:cNvSpPr>
          <p:nvPr>
            <p:ph type="title"/>
          </p:nvPr>
        </p:nvSpPr>
        <p:spPr>
          <a:xfrm>
            <a:off x="457200" y="0"/>
            <a:ext cx="8229600" cy="1143000"/>
          </a:xfrm>
        </p:spPr>
        <p:txBody>
          <a:bodyPr/>
          <a:lstStyle/>
          <a:p>
            <a:r>
              <a:rPr lang="en-US" altLang="en-US" dirty="0" smtClean="0">
                <a:solidFill>
                  <a:srgbClr val="FFFF00"/>
                </a:solidFill>
                <a:latin typeface="Arial" panose="020B0604020202020204" pitchFamily="34" charset="0"/>
                <a:cs typeface="Arial" panose="020B0604020202020204" pitchFamily="34" charset="0"/>
              </a:rPr>
              <a:t>Mitral Annulus – not calcified !</a:t>
            </a:r>
          </a:p>
        </p:txBody>
      </p:sp>
      <p:pic>
        <p:nvPicPr>
          <p:cNvPr id="809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913" y="990600"/>
            <a:ext cx="527685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370" name="Rectangle 2"/>
          <p:cNvSpPr>
            <a:spLocks noGrp="1" noChangeArrowheads="1"/>
          </p:cNvSpPr>
          <p:nvPr>
            <p:ph type="title"/>
          </p:nvPr>
        </p:nvSpPr>
        <p:spPr>
          <a:xfrm>
            <a:off x="-381000" y="2514600"/>
            <a:ext cx="9753600" cy="1139825"/>
          </a:xfrm>
        </p:spPr>
        <p:txBody>
          <a:bodyPr/>
          <a:lstStyle/>
          <a:p>
            <a:pPr eaLnBrk="1" hangingPunct="1">
              <a:defRPr/>
            </a:pPr>
            <a:r>
              <a:rPr lang="en-US" sz="4800" b="1" i="1" u="sng" dirty="0" smtClean="0">
                <a:solidFill>
                  <a:srgbClr val="FFFF00"/>
                </a:solidFill>
                <a:effectLst>
                  <a:outerShdw blurRad="38100" dist="38100" dir="2700000" algn="tl">
                    <a:srgbClr val="000000"/>
                  </a:outerShdw>
                </a:effectLst>
                <a:latin typeface="Arial" pitchFamily="34" charset="0"/>
              </a:rPr>
              <a:t>TAVR to TMVR</a:t>
            </a:r>
            <a:br>
              <a:rPr lang="en-US" sz="4800" b="1" i="1" u="sng" dirty="0" smtClean="0">
                <a:solidFill>
                  <a:srgbClr val="FFFF00"/>
                </a:solidFill>
                <a:effectLst>
                  <a:outerShdw blurRad="38100" dist="38100" dir="2700000" algn="tl">
                    <a:srgbClr val="000000"/>
                  </a:outerShdw>
                </a:effectLst>
                <a:latin typeface="Arial" pitchFamily="34" charset="0"/>
              </a:rPr>
            </a:br>
            <a:r>
              <a:rPr lang="en-US" b="1" i="1" dirty="0" smtClean="0">
                <a:solidFill>
                  <a:schemeClr val="tx1"/>
                </a:solidFill>
                <a:effectLst>
                  <a:outerShdw blurRad="38100" dist="38100" dir="2700000" algn="tl">
                    <a:srgbClr val="000000"/>
                  </a:outerShdw>
                </a:effectLst>
                <a:latin typeface="Arial" pitchFamily="34" charset="0"/>
              </a:rPr>
              <a:t>Mitral valve is not the Aortic valve</a:t>
            </a:r>
            <a:br>
              <a:rPr lang="en-US" b="1" i="1" dirty="0" smtClean="0">
                <a:solidFill>
                  <a:schemeClr val="tx1"/>
                </a:solidFill>
                <a:effectLst>
                  <a:outerShdw blurRad="38100" dist="38100" dir="2700000" algn="tl">
                    <a:srgbClr val="000000"/>
                  </a:outerShdw>
                </a:effectLst>
                <a:latin typeface="Arial" pitchFamily="34" charset="0"/>
              </a:rPr>
            </a:br>
            <a:r>
              <a:rPr lang="en-US" b="1" i="1" dirty="0" smtClean="0">
                <a:solidFill>
                  <a:schemeClr val="tx1"/>
                </a:solidFill>
                <a:effectLst>
                  <a:outerShdw blurRad="38100" dist="38100" dir="2700000" algn="tl">
                    <a:srgbClr val="000000"/>
                  </a:outerShdw>
                </a:effectLst>
                <a:latin typeface="Arial" pitchFamily="34" charset="0"/>
              </a:rPr>
              <a:t>MR is CHF</a:t>
            </a:r>
            <a:br>
              <a:rPr lang="en-US" b="1" i="1" dirty="0" smtClean="0">
                <a:solidFill>
                  <a:schemeClr val="tx1"/>
                </a:solidFill>
                <a:effectLst>
                  <a:outerShdw blurRad="38100" dist="38100" dir="2700000" algn="tl">
                    <a:srgbClr val="000000"/>
                  </a:outerShdw>
                </a:effectLst>
                <a:latin typeface="Arial" pitchFamily="34" charset="0"/>
              </a:rPr>
            </a:br>
            <a:r>
              <a:rPr lang="en-US" b="1" i="1" dirty="0" smtClean="0">
                <a:solidFill>
                  <a:schemeClr val="tx1"/>
                </a:solidFill>
                <a:effectLst>
                  <a:outerShdw blurRad="38100" dist="38100" dir="2700000" algn="tl">
                    <a:srgbClr val="000000"/>
                  </a:outerShdw>
                </a:effectLst>
                <a:latin typeface="Arial" pitchFamily="34" charset="0"/>
              </a:rPr>
              <a:t>DMR is not FMR</a:t>
            </a:r>
            <a:br>
              <a:rPr lang="en-US" b="1" i="1" dirty="0" smtClean="0">
                <a:solidFill>
                  <a:schemeClr val="tx1"/>
                </a:solidFill>
                <a:effectLst>
                  <a:outerShdw blurRad="38100" dist="38100" dir="2700000" algn="tl">
                    <a:srgbClr val="000000"/>
                  </a:outerShdw>
                </a:effectLst>
                <a:latin typeface="Arial" pitchFamily="34" charset="0"/>
              </a:rPr>
            </a:br>
            <a:r>
              <a:rPr lang="en-US" b="1" i="1" dirty="0" smtClean="0">
                <a:solidFill>
                  <a:schemeClr val="tx1"/>
                </a:solidFill>
                <a:effectLst>
                  <a:outerShdw blurRad="38100" dist="38100" dir="2700000" algn="tl">
                    <a:srgbClr val="000000"/>
                  </a:outerShdw>
                </a:effectLst>
                <a:latin typeface="Arial" pitchFamily="34" charset="0"/>
              </a:rPr>
              <a:t>Mitral repair is complex</a:t>
            </a:r>
            <a:br>
              <a:rPr lang="en-US" b="1" i="1" dirty="0" smtClean="0">
                <a:solidFill>
                  <a:schemeClr val="tx1"/>
                </a:solidFill>
                <a:effectLst>
                  <a:outerShdw blurRad="38100" dist="38100" dir="2700000" algn="tl">
                    <a:srgbClr val="000000"/>
                  </a:outerShdw>
                </a:effectLst>
                <a:latin typeface="Arial" pitchFamily="34" charset="0"/>
              </a:rPr>
            </a:br>
            <a:r>
              <a:rPr lang="en-US" b="1" i="1" dirty="0" smtClean="0">
                <a:solidFill>
                  <a:schemeClr val="tx1"/>
                </a:solidFill>
                <a:effectLst>
                  <a:outerShdw blurRad="38100" dist="38100" dir="2700000" algn="tl">
                    <a:srgbClr val="000000"/>
                  </a:outerShdw>
                </a:effectLst>
                <a:latin typeface="Arial" pitchFamily="34" charset="0"/>
              </a:rPr>
              <a:t>MV visualization is hard</a:t>
            </a:r>
            <a:br>
              <a:rPr lang="en-US" b="1" i="1" dirty="0" smtClean="0">
                <a:solidFill>
                  <a:schemeClr val="tx1"/>
                </a:solidFill>
                <a:effectLst>
                  <a:outerShdw blurRad="38100" dist="38100" dir="2700000" algn="tl">
                    <a:srgbClr val="000000"/>
                  </a:outerShdw>
                </a:effectLst>
                <a:latin typeface="Arial" pitchFamily="34" charset="0"/>
              </a:rPr>
            </a:br>
            <a:r>
              <a:rPr lang="en-US" b="1" i="1" dirty="0" smtClean="0">
                <a:solidFill>
                  <a:schemeClr val="bg1"/>
                </a:solidFill>
                <a:effectLst>
                  <a:outerShdw blurRad="38100" dist="38100" dir="2700000" algn="tl">
                    <a:srgbClr val="000000"/>
                  </a:outerShdw>
                </a:effectLst>
                <a:latin typeface="Arial" pitchFamily="34" charset="0"/>
              </a:rPr>
              <a:t> </a:t>
            </a:r>
            <a:br>
              <a:rPr lang="en-US" b="1" i="1" dirty="0" smtClean="0">
                <a:solidFill>
                  <a:schemeClr val="bg1"/>
                </a:solidFill>
                <a:effectLst>
                  <a:outerShdw blurRad="38100" dist="38100" dir="2700000" algn="tl">
                    <a:srgbClr val="000000"/>
                  </a:outerShdw>
                </a:effectLst>
                <a:latin typeface="Arial" pitchFamily="34" charset="0"/>
              </a:rPr>
            </a:br>
            <a:r>
              <a:rPr lang="en-US" b="1" i="1" dirty="0" smtClean="0">
                <a:solidFill>
                  <a:schemeClr val="bg1"/>
                </a:solidFill>
                <a:effectLst>
                  <a:outerShdw blurRad="38100" dist="38100" dir="2700000" algn="tl">
                    <a:srgbClr val="000000"/>
                  </a:outerShdw>
                </a:effectLst>
                <a:latin typeface="Arial" pitchFamily="34" charset="0"/>
              </a:rPr>
              <a:t>FTR is important</a:t>
            </a:r>
            <a:br>
              <a:rPr lang="en-US" b="1" i="1" dirty="0" smtClean="0">
                <a:solidFill>
                  <a:schemeClr val="bg1"/>
                </a:solidFill>
                <a:effectLst>
                  <a:outerShdw blurRad="38100" dist="38100" dir="2700000" algn="tl">
                    <a:srgbClr val="000000"/>
                  </a:outerShdw>
                </a:effectLst>
                <a:latin typeface="Arial" pitchFamily="34" charset="0"/>
              </a:rPr>
            </a:br>
            <a:r>
              <a:rPr lang="en-US" b="1" i="1" dirty="0" smtClean="0">
                <a:solidFill>
                  <a:schemeClr val="bg1"/>
                </a:solidFill>
                <a:effectLst>
                  <a:outerShdw blurRad="38100" dist="38100" dir="2700000" algn="tl">
                    <a:srgbClr val="000000"/>
                  </a:outerShdw>
                </a:effectLst>
                <a:latin typeface="Arial" pitchFamily="34" charset="0"/>
              </a:rPr>
              <a:t>FTR doesn’t fix itself !</a:t>
            </a:r>
            <a:r>
              <a:rPr lang="en-US" sz="4800" b="1" i="1" dirty="0" smtClean="0">
                <a:solidFill>
                  <a:schemeClr val="bg1"/>
                </a:solidFill>
                <a:effectLst>
                  <a:outerShdw blurRad="38100" dist="38100" dir="2700000" algn="tl">
                    <a:srgbClr val="000000"/>
                  </a:outerShdw>
                </a:effectLst>
                <a:latin typeface="Arial" pitchFamily="34" charset="0"/>
              </a:rPr>
              <a:t> </a:t>
            </a:r>
            <a:endParaRPr lang="en-US" sz="3200" b="1" i="1" dirty="0" smtClean="0">
              <a:solidFill>
                <a:srgbClr val="FFFF00"/>
              </a:solidFill>
              <a:effectLst>
                <a:outerShdw blurRad="38100" dist="38100" dir="2700000" algn="tl">
                  <a:srgbClr val="000000"/>
                </a:outerShdw>
              </a:effectLst>
              <a:latin typeface="Arial"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p:cNvSpPr>
          <p:nvPr>
            <p:ph type="title" idx="4294967295"/>
          </p:nvPr>
        </p:nvSpPr>
        <p:spPr>
          <a:xfrm>
            <a:off x="658813" y="-122238"/>
            <a:ext cx="7826375" cy="1139826"/>
          </a:xfrm>
        </p:spPr>
        <p:txBody>
          <a:bodyPr anchor="b"/>
          <a:lstStyle/>
          <a:p>
            <a:r>
              <a:rPr lang="en-US" altLang="en-US" sz="6000" smtClean="0"/>
              <a:t>FTR is important ! </a:t>
            </a:r>
          </a:p>
        </p:txBody>
      </p:sp>
      <p:sp>
        <p:nvSpPr>
          <p:cNvPr id="84995" name="Rectangle 3"/>
          <p:cNvSpPr>
            <a:spLocks noGrp="1"/>
          </p:cNvSpPr>
          <p:nvPr>
            <p:ph type="body" idx="4294967295"/>
          </p:nvPr>
        </p:nvSpPr>
        <p:spPr>
          <a:xfrm>
            <a:off x="228600" y="1219200"/>
            <a:ext cx="8839200" cy="4114800"/>
          </a:xfrm>
        </p:spPr>
        <p:txBody>
          <a:bodyPr/>
          <a:lstStyle/>
          <a:p>
            <a:pPr marL="228600" indent="-228600">
              <a:lnSpc>
                <a:spcPct val="90000"/>
              </a:lnSpc>
              <a:buFontTx/>
              <a:buNone/>
            </a:pPr>
            <a:r>
              <a:rPr lang="en-US" altLang="en-US" smtClean="0"/>
              <a:t>Decreased CO</a:t>
            </a:r>
          </a:p>
          <a:p>
            <a:pPr marL="457200" lvl="1" indent="-228600">
              <a:lnSpc>
                <a:spcPct val="90000"/>
              </a:lnSpc>
              <a:buFontTx/>
              <a:buNone/>
            </a:pPr>
            <a:r>
              <a:rPr lang="en-US" altLang="en-US" smtClean="0"/>
              <a:t>Fatigue, decreased exercise tolerance</a:t>
            </a:r>
          </a:p>
          <a:p>
            <a:pPr marL="228600" indent="-228600">
              <a:lnSpc>
                <a:spcPct val="90000"/>
              </a:lnSpc>
              <a:buFontTx/>
              <a:buNone/>
            </a:pPr>
            <a:r>
              <a:rPr lang="en-US" altLang="en-US" smtClean="0"/>
              <a:t>“Right-sided” Heart Failure</a:t>
            </a:r>
          </a:p>
          <a:p>
            <a:pPr marL="457200" lvl="1" indent="-228600">
              <a:lnSpc>
                <a:spcPct val="90000"/>
              </a:lnSpc>
              <a:buFontTx/>
              <a:buNone/>
            </a:pPr>
            <a:r>
              <a:rPr lang="en-US" altLang="en-US" smtClean="0"/>
              <a:t>Ascites, edema, decreased appetite, fullness</a:t>
            </a:r>
          </a:p>
          <a:p>
            <a:pPr marL="457200" lvl="1" indent="-228600">
              <a:lnSpc>
                <a:spcPct val="90000"/>
              </a:lnSpc>
              <a:buFontTx/>
              <a:buNone/>
            </a:pPr>
            <a:endParaRPr lang="en-US" altLang="en-US" smtClean="0"/>
          </a:p>
          <a:p>
            <a:pPr marL="228600" indent="-228600">
              <a:lnSpc>
                <a:spcPct val="90000"/>
              </a:lnSpc>
              <a:buFontTx/>
              <a:buNone/>
            </a:pPr>
            <a:r>
              <a:rPr lang="en-US" altLang="en-US" smtClean="0"/>
              <a:t>	</a:t>
            </a:r>
            <a:r>
              <a:rPr lang="en-US" altLang="en-US" sz="6000" i="1" u="sng" smtClean="0">
                <a:solidFill>
                  <a:srgbClr val="FFFF00"/>
                </a:solidFill>
              </a:rPr>
              <a:t>FTR patients feel terrible</a:t>
            </a:r>
            <a:endParaRPr lang="en-US" altLang="en-US" sz="5400" i="1" u="sng" smtClean="0">
              <a:solidFill>
                <a:srgbClr val="FFFF00"/>
              </a:solidFill>
            </a:endParaRPr>
          </a:p>
        </p:txBody>
      </p:sp>
      <p:sp>
        <p:nvSpPr>
          <p:cNvPr id="84996" name="Rectangle 4"/>
          <p:cNvSpPr>
            <a:spLocks noChangeArrowheads="1"/>
          </p:cNvSpPr>
          <p:nvPr/>
        </p:nvSpPr>
        <p:spPr bwMode="auto">
          <a:xfrm>
            <a:off x="1566863" y="5735638"/>
            <a:ext cx="9405937" cy="10461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spcBef>
                <a:spcPct val="0"/>
              </a:spcBef>
              <a:buFontTx/>
              <a:buNone/>
            </a:pPr>
            <a:endParaRPr lang="en-US" altLang="en-US" sz="2000" b="0">
              <a:solidFill>
                <a:srgbClr val="000000"/>
              </a:solidFill>
            </a:endParaRPr>
          </a:p>
          <a:p>
            <a:pPr algn="ctr" eaLnBrk="1" hangingPunct="1">
              <a:spcBef>
                <a:spcPct val="0"/>
              </a:spcBef>
              <a:buFontTx/>
              <a:buNone/>
            </a:pPr>
            <a:r>
              <a:rPr lang="en-US" altLang="en-US" sz="1400" b="0">
                <a:solidFill>
                  <a:srgbClr val="FFFFFF"/>
                </a:solidFill>
              </a:rPr>
              <a:t>Valve repair for functional tricuspid valve regurgitation:</a:t>
            </a:r>
          </a:p>
          <a:p>
            <a:pPr algn="ctr" eaLnBrk="1" hangingPunct="1">
              <a:spcBef>
                <a:spcPct val="0"/>
              </a:spcBef>
              <a:buFontTx/>
              <a:buNone/>
            </a:pPr>
            <a:r>
              <a:rPr lang="en-US" altLang="en-US" sz="1400" b="0">
                <a:solidFill>
                  <a:srgbClr val="FFFFFF"/>
                </a:solidFill>
              </a:rPr>
              <a:t> anatomical and surgical considerations</a:t>
            </a:r>
          </a:p>
          <a:p>
            <a:pPr algn="ctr" eaLnBrk="1" hangingPunct="1">
              <a:spcBef>
                <a:spcPct val="0"/>
              </a:spcBef>
              <a:buFontTx/>
              <a:buNone/>
            </a:pPr>
            <a:r>
              <a:rPr lang="en-US" altLang="en-US" sz="1400" b="0">
                <a:solidFill>
                  <a:srgbClr val="000000"/>
                </a:solidFill>
                <a:hlinkClick r:id="rId2"/>
              </a:rPr>
              <a:t>Rogers JH</a:t>
            </a:r>
            <a:r>
              <a:rPr lang="en-US" altLang="en-US" sz="1400" b="0">
                <a:solidFill>
                  <a:srgbClr val="000000"/>
                </a:solidFill>
              </a:rPr>
              <a:t>, </a:t>
            </a:r>
            <a:r>
              <a:rPr lang="en-US" altLang="en-US" sz="1400" b="0">
                <a:solidFill>
                  <a:srgbClr val="000000"/>
                </a:solidFill>
                <a:hlinkClick r:id="rId3"/>
              </a:rPr>
              <a:t>Bolling SF</a:t>
            </a:r>
            <a:r>
              <a:rPr lang="en-US" altLang="en-US" sz="1400" b="0">
                <a:solidFill>
                  <a:srgbClr val="000000"/>
                </a:solidFill>
              </a:rPr>
              <a:t> </a:t>
            </a:r>
            <a:r>
              <a:rPr lang="en-US" altLang="en-US" sz="1400" b="0">
                <a:solidFill>
                  <a:srgbClr val="000000"/>
                </a:solidFill>
                <a:hlinkClick r:id="rId4" tooltip="Seminars in thoracic and cardiovascular surgery."/>
              </a:rPr>
              <a:t>Semin Thorac Cardiovasc Surg</a:t>
            </a:r>
            <a:r>
              <a:rPr lang="en-US" altLang="en-US" sz="1400" b="0">
                <a:solidFill>
                  <a:srgbClr val="FFFFFF"/>
                </a:solidFill>
                <a:hlinkClick r:id="rId4" tooltip="Seminars in thoracic and cardiovascular surgery."/>
              </a:rPr>
              <a:t>.</a:t>
            </a:r>
            <a:r>
              <a:rPr lang="en-US" altLang="en-US" sz="1400" b="0">
                <a:solidFill>
                  <a:srgbClr val="FFFFFF"/>
                </a:solidFill>
              </a:rPr>
              <a:t> 2010 ;22(1):84-9</a:t>
            </a:r>
            <a:endParaRPr lang="en-US" altLang="en-US" sz="1600" b="0">
              <a:solidFill>
                <a:srgbClr val="FFFFFF"/>
              </a:solidFill>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p:cNvSpPr>
          <p:nvPr>
            <p:ph type="title" idx="4294967295"/>
          </p:nvPr>
        </p:nvSpPr>
        <p:spPr>
          <a:xfrm>
            <a:off x="-76200" y="228600"/>
            <a:ext cx="9144000" cy="1143000"/>
          </a:xfrm>
        </p:spPr>
        <p:txBody>
          <a:bodyPr anchor="b"/>
          <a:lstStyle/>
          <a:p>
            <a:r>
              <a:rPr lang="en-US" altLang="en-US" smtClean="0"/>
              <a:t>…and FTR patients die !</a:t>
            </a:r>
            <a:br>
              <a:rPr lang="en-US" altLang="en-US" smtClean="0"/>
            </a:br>
            <a:r>
              <a:rPr lang="en-US" altLang="en-US" i="1" smtClean="0"/>
              <a:t>FTR increases Mortality</a:t>
            </a:r>
          </a:p>
        </p:txBody>
      </p:sp>
      <p:pic>
        <p:nvPicPr>
          <p:cNvPr id="86019" name="Picture 3"/>
          <p:cNvPicPr>
            <a:picLocks noChangeAspect="1" noChangeArrowheads="1"/>
          </p:cNvPicPr>
          <p:nvPr/>
        </p:nvPicPr>
        <p:blipFill>
          <a:blip r:embed="rId3">
            <a:lum bright="-18000" contrast="70000"/>
            <a:extLst>
              <a:ext uri="{28A0092B-C50C-407E-A947-70E740481C1C}">
                <a14:useLocalDpi xmlns:a14="http://schemas.microsoft.com/office/drawing/2010/main" val="0"/>
              </a:ext>
            </a:extLst>
          </a:blip>
          <a:srcRect/>
          <a:stretch>
            <a:fillRect/>
          </a:stretch>
        </p:blipFill>
        <p:spPr bwMode="auto">
          <a:xfrm>
            <a:off x="3557588" y="1249363"/>
            <a:ext cx="5815012"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Text Box 4"/>
          <p:cNvSpPr txBox="1">
            <a:spLocks noChangeArrowheads="1"/>
          </p:cNvSpPr>
          <p:nvPr/>
        </p:nvSpPr>
        <p:spPr bwMode="auto">
          <a:xfrm>
            <a:off x="5778500" y="6402388"/>
            <a:ext cx="3038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457200">
              <a:spcBef>
                <a:spcPct val="20000"/>
              </a:spcBef>
              <a:buChar char="•"/>
              <a:defRPr sz="3200">
                <a:solidFill>
                  <a:schemeClr val="bg1"/>
                </a:solidFill>
                <a:latin typeface="Arial" panose="020B0604020202020204" pitchFamily="34" charset="0"/>
              </a:defRPr>
            </a:lvl1pPr>
            <a:lvl2pPr marL="742950" indent="-285750" defTabSz="457200">
              <a:spcBef>
                <a:spcPct val="20000"/>
              </a:spcBef>
              <a:buChar char="–"/>
              <a:defRPr sz="2800">
                <a:solidFill>
                  <a:schemeClr val="bg1"/>
                </a:solidFill>
                <a:latin typeface="Arial" panose="020B0604020202020204" pitchFamily="34" charset="0"/>
              </a:defRPr>
            </a:lvl2pPr>
            <a:lvl3pPr marL="1143000" indent="-228600" defTabSz="457200">
              <a:spcBef>
                <a:spcPct val="20000"/>
              </a:spcBef>
              <a:buChar char="•"/>
              <a:defRPr sz="2400">
                <a:solidFill>
                  <a:schemeClr val="bg1"/>
                </a:solidFill>
                <a:latin typeface="Arial" panose="020B0604020202020204" pitchFamily="34" charset="0"/>
              </a:defRPr>
            </a:lvl3pPr>
            <a:lvl4pPr marL="1600200" indent="-228600" defTabSz="457200">
              <a:spcBef>
                <a:spcPct val="20000"/>
              </a:spcBef>
              <a:buChar char="–"/>
              <a:defRPr sz="2000">
                <a:solidFill>
                  <a:schemeClr val="bg1"/>
                </a:solidFill>
                <a:latin typeface="Arial" panose="020B0604020202020204" pitchFamily="34" charset="0"/>
              </a:defRPr>
            </a:lvl4pPr>
            <a:lvl5pPr marL="2057400" indent="-228600" defTabSz="457200">
              <a:spcBef>
                <a:spcPct val="20000"/>
              </a:spcBef>
              <a:buChar char="»"/>
              <a:defRPr sz="2000">
                <a:solidFill>
                  <a:schemeClr val="bg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spcBef>
                <a:spcPct val="0"/>
              </a:spcBef>
              <a:buFontTx/>
              <a:buNone/>
            </a:pPr>
            <a:r>
              <a:rPr lang="en-US" altLang="en-US" sz="2000" b="0">
                <a:solidFill>
                  <a:srgbClr val="FFFFFF"/>
                </a:solidFill>
                <a:latin typeface="Century Gothic" panose="020B0502020202020204" pitchFamily="34" charset="0"/>
                <a:ea typeface="MS PGothic" panose="020B0600070205080204" pitchFamily="34" charset="-128"/>
              </a:rPr>
              <a:t>Nath. JACC 2004;43:405</a:t>
            </a:r>
            <a:r>
              <a:rPr lang="en-US" altLang="en-US" sz="1800" b="0">
                <a:solidFill>
                  <a:srgbClr val="FFFFFF"/>
                </a:solidFill>
                <a:latin typeface="Century Gothic" panose="020B0502020202020204" pitchFamily="34" charset="0"/>
                <a:ea typeface="MS PGothic" panose="020B0600070205080204" pitchFamily="34" charset="-128"/>
              </a:rPr>
              <a:t>.</a:t>
            </a:r>
          </a:p>
        </p:txBody>
      </p:sp>
      <p:sp>
        <p:nvSpPr>
          <p:cNvPr id="90117" name="Text Box 5"/>
          <p:cNvSpPr txBox="1">
            <a:spLocks noChangeArrowheads="1"/>
          </p:cNvSpPr>
          <p:nvPr/>
        </p:nvSpPr>
        <p:spPr bwMode="auto">
          <a:xfrm>
            <a:off x="0" y="5334000"/>
            <a:ext cx="9144000"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sz="2400">
                <a:solidFill>
                  <a:schemeClr val="tx1"/>
                </a:solidFill>
                <a:latin typeface="Times New Roman" pitchFamily="18" charset="0"/>
              </a:defRPr>
            </a:lvl1pPr>
            <a:lvl2pPr marL="37931725" indent="-37474525" defTabSz="457200">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US" i="1" dirty="0" smtClean="0">
                <a:solidFill>
                  <a:srgbClr val="FFFFFF"/>
                </a:solidFill>
                <a:effectLst>
                  <a:outerShdw blurRad="38100" dist="38100" dir="2700000" algn="tl">
                    <a:srgbClr val="000000"/>
                  </a:outerShdw>
                </a:effectLst>
                <a:latin typeface="Century Gothic" pitchFamily="34" charset="0"/>
                <a:ea typeface="MS PGothic" pitchFamily="34" charset="-128"/>
              </a:rPr>
              <a:t> </a:t>
            </a:r>
            <a:r>
              <a:rPr lang="en-US" sz="4000" i="1" dirty="0" smtClean="0">
                <a:solidFill>
                  <a:srgbClr val="FFFFFF"/>
                </a:solidFill>
                <a:effectLst>
                  <a:outerShdw blurRad="38100" dist="38100" dir="2700000" algn="tl">
                    <a:srgbClr val="000000"/>
                  </a:outerShdw>
                </a:effectLst>
                <a:latin typeface="Century Gothic" pitchFamily="34" charset="0"/>
                <a:ea typeface="MS PGothic" pitchFamily="34" charset="-128"/>
              </a:rPr>
              <a:t>Severe</a:t>
            </a:r>
            <a:r>
              <a:rPr lang="en-US" sz="3600" i="1" dirty="0" smtClean="0">
                <a:solidFill>
                  <a:srgbClr val="FFFFFF"/>
                </a:solidFill>
                <a:effectLst>
                  <a:outerShdw blurRad="38100" dist="38100" dir="2700000" algn="tl">
                    <a:srgbClr val="000000"/>
                  </a:outerShdw>
                </a:effectLst>
                <a:latin typeface="Century Gothic" pitchFamily="34" charset="0"/>
                <a:ea typeface="MS PGothic" pitchFamily="34" charset="-128"/>
              </a:rPr>
              <a:t> </a:t>
            </a:r>
            <a:r>
              <a:rPr lang="en-US" i="1" dirty="0" smtClean="0">
                <a:solidFill>
                  <a:srgbClr val="FFFFFF"/>
                </a:solidFill>
                <a:effectLst>
                  <a:outerShdw blurRad="38100" dist="38100" dir="2700000" algn="tl">
                    <a:srgbClr val="000000"/>
                  </a:outerShdw>
                </a:effectLst>
                <a:latin typeface="Century Gothic" pitchFamily="34" charset="0"/>
                <a:ea typeface="MS PGothic" pitchFamily="34" charset="-128"/>
              </a:rPr>
              <a:t>and</a:t>
            </a:r>
            <a:r>
              <a:rPr lang="en-US" sz="3600" i="1" dirty="0" smtClean="0">
                <a:solidFill>
                  <a:srgbClr val="FFFFFF"/>
                </a:solidFill>
                <a:effectLst>
                  <a:outerShdw blurRad="38100" dist="38100" dir="2700000" algn="tl">
                    <a:srgbClr val="000000"/>
                  </a:outerShdw>
                </a:effectLst>
                <a:latin typeface="Century Gothic" pitchFamily="34" charset="0"/>
                <a:ea typeface="MS PGothic" pitchFamily="34" charset="-128"/>
              </a:rPr>
              <a:t> </a:t>
            </a:r>
            <a:r>
              <a:rPr lang="en-US" sz="4000" i="1" dirty="0" smtClean="0">
                <a:solidFill>
                  <a:srgbClr val="FFFFFF"/>
                </a:solidFill>
                <a:effectLst>
                  <a:outerShdw blurRad="38100" dist="38100" dir="2700000" algn="tl">
                    <a:srgbClr val="000000"/>
                  </a:outerShdw>
                </a:effectLst>
                <a:latin typeface="Century Gothic" pitchFamily="34" charset="0"/>
                <a:ea typeface="MS PGothic" pitchFamily="34" charset="-128"/>
              </a:rPr>
              <a:t>MOD</a:t>
            </a:r>
            <a:r>
              <a:rPr lang="en-US" sz="3600" i="1" dirty="0" smtClean="0">
                <a:solidFill>
                  <a:srgbClr val="FFFFFF"/>
                </a:solidFill>
                <a:effectLst>
                  <a:outerShdw blurRad="38100" dist="38100" dir="2700000" algn="tl">
                    <a:srgbClr val="000000"/>
                  </a:outerShdw>
                </a:effectLst>
                <a:latin typeface="Century Gothic" pitchFamily="34" charset="0"/>
                <a:ea typeface="MS PGothic" pitchFamily="34" charset="-128"/>
              </a:rPr>
              <a:t> </a:t>
            </a:r>
            <a:r>
              <a:rPr lang="en-US" i="1" dirty="0" smtClean="0">
                <a:solidFill>
                  <a:srgbClr val="FFFFFF"/>
                </a:solidFill>
                <a:effectLst>
                  <a:outerShdw blurRad="38100" dist="38100" dir="2700000" algn="tl">
                    <a:srgbClr val="000000"/>
                  </a:outerShdw>
                </a:effectLst>
                <a:latin typeface="Century Gothic" pitchFamily="34" charset="0"/>
                <a:ea typeface="MS PGothic" pitchFamily="34" charset="-128"/>
              </a:rPr>
              <a:t>TR increase mortality </a:t>
            </a:r>
            <a:r>
              <a:rPr lang="en-US" sz="2800" b="0" i="1" u="sng" dirty="0" smtClean="0">
                <a:solidFill>
                  <a:srgbClr val="FFFFFF"/>
                </a:solidFill>
                <a:effectLst>
                  <a:outerShdw blurRad="38100" dist="38100" dir="2700000" algn="tl">
                    <a:srgbClr val="000000"/>
                  </a:outerShdw>
                </a:effectLst>
                <a:latin typeface="Century Gothic" pitchFamily="34" charset="0"/>
                <a:ea typeface="MS PGothic" pitchFamily="34" charset="-128"/>
              </a:rPr>
              <a:t>independent of</a:t>
            </a:r>
            <a:r>
              <a:rPr lang="en-US" sz="2000" b="0" dirty="0" smtClean="0">
                <a:solidFill>
                  <a:srgbClr val="FFFFFF"/>
                </a:solidFill>
                <a:effectLst>
                  <a:outerShdw blurRad="38100" dist="38100" dir="2700000" algn="tl">
                    <a:srgbClr val="000000"/>
                  </a:outerShdw>
                </a:effectLst>
                <a:latin typeface="Century Gothic" pitchFamily="34" charset="0"/>
                <a:ea typeface="MS PGothic" pitchFamily="34" charset="-128"/>
              </a:rPr>
              <a:t> PASP, LVEF, IVC size, RV size/ function.</a:t>
            </a:r>
          </a:p>
        </p:txBody>
      </p:sp>
      <p:pic>
        <p:nvPicPr>
          <p:cNvPr id="860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49363"/>
            <a:ext cx="4572000" cy="401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370" name="Rectangle 2"/>
          <p:cNvSpPr>
            <a:spLocks noGrp="1" noChangeArrowheads="1"/>
          </p:cNvSpPr>
          <p:nvPr>
            <p:ph type="title"/>
          </p:nvPr>
        </p:nvSpPr>
        <p:spPr>
          <a:xfrm>
            <a:off x="-381000" y="2746375"/>
            <a:ext cx="9753600" cy="1139825"/>
          </a:xfrm>
        </p:spPr>
        <p:txBody>
          <a:bodyPr/>
          <a:lstStyle/>
          <a:p>
            <a:pPr eaLnBrk="1" hangingPunct="1">
              <a:defRPr/>
            </a:pPr>
            <a:r>
              <a:rPr lang="en-US" sz="4800" b="1" i="1" u="sng" dirty="0" smtClean="0">
                <a:solidFill>
                  <a:srgbClr val="FFFF00"/>
                </a:solidFill>
                <a:effectLst>
                  <a:outerShdw blurRad="38100" dist="38100" dir="2700000" algn="tl">
                    <a:srgbClr val="000000"/>
                  </a:outerShdw>
                </a:effectLst>
                <a:latin typeface="Arial" pitchFamily="34" charset="0"/>
              </a:rPr>
              <a:t>TAVR to TMVR</a:t>
            </a:r>
            <a:br>
              <a:rPr lang="en-US" sz="4800" b="1" i="1" u="sng" dirty="0" smtClean="0">
                <a:solidFill>
                  <a:srgbClr val="FFFF00"/>
                </a:solidFill>
                <a:effectLst>
                  <a:outerShdw blurRad="38100" dist="38100" dir="2700000" algn="tl">
                    <a:srgbClr val="000000"/>
                  </a:outerShdw>
                </a:effectLst>
                <a:latin typeface="Arial" pitchFamily="34" charset="0"/>
              </a:rPr>
            </a:br>
            <a:r>
              <a:rPr lang="en-US" sz="3600" b="1" i="1" dirty="0" smtClean="0">
                <a:solidFill>
                  <a:schemeClr val="tx1"/>
                </a:solidFill>
                <a:effectLst>
                  <a:outerShdw blurRad="38100" dist="38100" dir="2700000" algn="tl">
                    <a:srgbClr val="000000"/>
                  </a:outerShdw>
                </a:effectLst>
                <a:latin typeface="Arial" pitchFamily="34" charset="0"/>
              </a:rPr>
              <a:t>Mitral valve is not the Aortic valve</a:t>
            </a:r>
            <a:br>
              <a:rPr lang="en-US" sz="3600" b="1" i="1" dirty="0" smtClean="0">
                <a:solidFill>
                  <a:schemeClr val="tx1"/>
                </a:solidFill>
                <a:effectLst>
                  <a:outerShdw blurRad="38100" dist="38100" dir="2700000" algn="tl">
                    <a:srgbClr val="000000"/>
                  </a:outerShdw>
                </a:effectLst>
                <a:latin typeface="Arial" pitchFamily="34" charset="0"/>
              </a:rPr>
            </a:br>
            <a:r>
              <a:rPr lang="en-US" sz="3600" b="1" i="1" dirty="0" smtClean="0">
                <a:solidFill>
                  <a:schemeClr val="tx1"/>
                </a:solidFill>
                <a:effectLst>
                  <a:outerShdw blurRad="38100" dist="38100" dir="2700000" algn="tl">
                    <a:srgbClr val="000000"/>
                  </a:outerShdw>
                </a:effectLst>
                <a:latin typeface="Arial" pitchFamily="34" charset="0"/>
              </a:rPr>
              <a:t>MR is CHF</a:t>
            </a:r>
            <a:br>
              <a:rPr lang="en-US" sz="3600" b="1" i="1" dirty="0" smtClean="0">
                <a:solidFill>
                  <a:schemeClr val="tx1"/>
                </a:solidFill>
                <a:effectLst>
                  <a:outerShdw blurRad="38100" dist="38100" dir="2700000" algn="tl">
                    <a:srgbClr val="000000"/>
                  </a:outerShdw>
                </a:effectLst>
                <a:latin typeface="Arial" pitchFamily="34" charset="0"/>
              </a:rPr>
            </a:br>
            <a:r>
              <a:rPr lang="en-US" sz="3600" b="1" i="1" dirty="0" smtClean="0">
                <a:solidFill>
                  <a:schemeClr val="tx1"/>
                </a:solidFill>
                <a:effectLst>
                  <a:outerShdw blurRad="38100" dist="38100" dir="2700000" algn="tl">
                    <a:srgbClr val="000000"/>
                  </a:outerShdw>
                </a:effectLst>
                <a:latin typeface="Arial" pitchFamily="34" charset="0"/>
              </a:rPr>
              <a:t>DMR is not FMR</a:t>
            </a:r>
            <a:br>
              <a:rPr lang="en-US" sz="3600" b="1" i="1" dirty="0" smtClean="0">
                <a:solidFill>
                  <a:schemeClr val="tx1"/>
                </a:solidFill>
                <a:effectLst>
                  <a:outerShdw blurRad="38100" dist="38100" dir="2700000" algn="tl">
                    <a:srgbClr val="000000"/>
                  </a:outerShdw>
                </a:effectLst>
                <a:latin typeface="Arial" pitchFamily="34" charset="0"/>
              </a:rPr>
            </a:br>
            <a:r>
              <a:rPr lang="en-US" sz="3600" b="1" i="1" dirty="0" smtClean="0">
                <a:solidFill>
                  <a:schemeClr val="tx1"/>
                </a:solidFill>
                <a:effectLst>
                  <a:outerShdw blurRad="38100" dist="38100" dir="2700000" algn="tl">
                    <a:srgbClr val="000000"/>
                  </a:outerShdw>
                </a:effectLst>
                <a:latin typeface="Arial" pitchFamily="34" charset="0"/>
              </a:rPr>
              <a:t>Mitral repair is complex</a:t>
            </a:r>
            <a:br>
              <a:rPr lang="en-US" sz="3600" b="1" i="1" dirty="0" smtClean="0">
                <a:solidFill>
                  <a:schemeClr val="tx1"/>
                </a:solidFill>
                <a:effectLst>
                  <a:outerShdw blurRad="38100" dist="38100" dir="2700000" algn="tl">
                    <a:srgbClr val="000000"/>
                  </a:outerShdw>
                </a:effectLst>
                <a:latin typeface="Arial" pitchFamily="34" charset="0"/>
              </a:rPr>
            </a:br>
            <a:r>
              <a:rPr lang="en-US" sz="3600" b="1" i="1" dirty="0" smtClean="0">
                <a:solidFill>
                  <a:schemeClr val="bg1"/>
                </a:solidFill>
                <a:effectLst>
                  <a:outerShdw blurRad="38100" dist="38100" dir="2700000" algn="tl">
                    <a:srgbClr val="000000"/>
                  </a:outerShdw>
                </a:effectLst>
                <a:latin typeface="Arial" pitchFamily="34" charset="0"/>
              </a:rPr>
              <a:t> </a:t>
            </a:r>
            <a:r>
              <a:rPr lang="en-US" sz="3600" b="1" i="1" dirty="0" smtClean="0">
                <a:solidFill>
                  <a:schemeClr val="tx1"/>
                </a:solidFill>
                <a:effectLst>
                  <a:outerShdw blurRad="38100" dist="38100" dir="2700000" algn="tl">
                    <a:srgbClr val="000000"/>
                  </a:outerShdw>
                </a:effectLst>
                <a:latin typeface="Arial" pitchFamily="34" charset="0"/>
              </a:rPr>
              <a:t>MV visualization is hard</a:t>
            </a:r>
            <a:br>
              <a:rPr lang="en-US" sz="3600" b="1" i="1" dirty="0" smtClean="0">
                <a:solidFill>
                  <a:schemeClr val="tx1"/>
                </a:solidFill>
                <a:effectLst>
                  <a:outerShdw blurRad="38100" dist="38100" dir="2700000" algn="tl">
                    <a:srgbClr val="000000"/>
                  </a:outerShdw>
                </a:effectLst>
                <a:latin typeface="Arial" pitchFamily="34" charset="0"/>
              </a:rPr>
            </a:br>
            <a:r>
              <a:rPr lang="en-US" sz="3600" b="1" i="1" dirty="0" smtClean="0">
                <a:solidFill>
                  <a:schemeClr val="tx1"/>
                </a:solidFill>
                <a:effectLst>
                  <a:outerShdw blurRad="38100" dist="38100" dir="2700000" algn="tl">
                    <a:srgbClr val="000000"/>
                  </a:outerShdw>
                </a:effectLst>
                <a:latin typeface="Arial" pitchFamily="34" charset="0"/>
              </a:rPr>
              <a:t>FTR is important</a:t>
            </a:r>
            <a:br>
              <a:rPr lang="en-US" sz="3600" b="1" i="1" dirty="0" smtClean="0">
                <a:solidFill>
                  <a:schemeClr val="tx1"/>
                </a:solidFill>
                <a:effectLst>
                  <a:outerShdw blurRad="38100" dist="38100" dir="2700000" algn="tl">
                    <a:srgbClr val="000000"/>
                  </a:outerShdw>
                </a:effectLst>
                <a:latin typeface="Arial" pitchFamily="34" charset="0"/>
              </a:rPr>
            </a:br>
            <a:r>
              <a:rPr lang="en-US" b="1" i="1" dirty="0" smtClean="0">
                <a:solidFill>
                  <a:schemeClr val="bg1"/>
                </a:solidFill>
                <a:effectLst>
                  <a:outerShdw blurRad="38100" dist="38100" dir="2700000" algn="tl">
                    <a:srgbClr val="000000"/>
                  </a:outerShdw>
                </a:effectLst>
                <a:latin typeface="Arial" pitchFamily="34" charset="0"/>
              </a:rPr>
              <a:t>MV replacement is difficult</a:t>
            </a:r>
            <a:br>
              <a:rPr lang="en-US" b="1" i="1" dirty="0" smtClean="0">
                <a:solidFill>
                  <a:schemeClr val="bg1"/>
                </a:solidFill>
                <a:effectLst>
                  <a:outerShdw blurRad="38100" dist="38100" dir="2700000" algn="tl">
                    <a:srgbClr val="000000"/>
                  </a:outerShdw>
                </a:effectLst>
                <a:latin typeface="Arial" pitchFamily="34" charset="0"/>
              </a:rPr>
            </a:br>
            <a:r>
              <a:rPr lang="en-US" b="1" i="1" dirty="0" smtClean="0">
                <a:solidFill>
                  <a:schemeClr val="bg1"/>
                </a:solidFill>
                <a:effectLst>
                  <a:outerShdw blurRad="38100" dist="38100" dir="2700000" algn="tl">
                    <a:srgbClr val="000000"/>
                  </a:outerShdw>
                </a:effectLst>
                <a:latin typeface="Arial" pitchFamily="34" charset="0"/>
              </a:rPr>
              <a:t> - probably not as good ?</a:t>
            </a:r>
            <a:r>
              <a:rPr lang="en-US" sz="4800" b="1" i="1" dirty="0" smtClean="0">
                <a:solidFill>
                  <a:schemeClr val="bg1"/>
                </a:solidFill>
                <a:effectLst>
                  <a:outerShdw blurRad="38100" dist="38100" dir="2700000" algn="tl">
                    <a:srgbClr val="000000"/>
                  </a:outerShdw>
                </a:effectLst>
                <a:latin typeface="Arial" pitchFamily="34" charset="0"/>
              </a:rPr>
              <a:t> </a:t>
            </a:r>
            <a:endParaRPr lang="en-US" sz="3200" b="1" i="1" dirty="0" smtClean="0">
              <a:solidFill>
                <a:srgbClr val="FFFF00"/>
              </a:solidFill>
              <a:effectLst>
                <a:outerShdw blurRad="38100" dist="38100" dir="2700000" algn="tl">
                  <a:srgbClr val="000000"/>
                </a:outerShdw>
              </a:effectLst>
              <a:latin typeface="Arial"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5800" y="-228600"/>
            <a:ext cx="7772400" cy="1143000"/>
          </a:xfrm>
        </p:spPr>
        <p:txBody>
          <a:bodyPr/>
          <a:lstStyle/>
          <a:p>
            <a:r>
              <a:rPr lang="en-US" altLang="en-US" smtClean="0">
                <a:solidFill>
                  <a:srgbClr val="FFFF00"/>
                </a:solidFill>
                <a:latin typeface="Arial" panose="020B0604020202020204" pitchFamily="34" charset="0"/>
                <a:cs typeface="Arial" panose="020B0604020202020204" pitchFamily="34" charset="0"/>
              </a:rPr>
              <a:t>Perc MV replacement </a:t>
            </a:r>
          </a:p>
        </p:txBody>
      </p:sp>
      <p:pic>
        <p:nvPicPr>
          <p:cNvPr id="1281027" name="Picture 3"/>
          <p:cNvPicPr>
            <a:picLocks noChangeAspect="1" noChangeArrowheads="1"/>
          </p:cNvPicPr>
          <p:nvPr/>
        </p:nvPicPr>
        <p:blipFill>
          <a:blip r:embed="rId3"/>
          <a:srcRect/>
          <a:stretch>
            <a:fillRect/>
          </a:stretch>
        </p:blipFill>
        <p:spPr bwMode="auto">
          <a:xfrm>
            <a:off x="533400" y="2590800"/>
            <a:ext cx="8001000"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81028" name="Text Box 4"/>
          <p:cNvSpPr txBox="1">
            <a:spLocks noChangeArrowheads="1"/>
          </p:cNvSpPr>
          <p:nvPr/>
        </p:nvSpPr>
        <p:spPr bwMode="auto">
          <a:xfrm>
            <a:off x="141288" y="6019800"/>
            <a:ext cx="8742362"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4000" i="1" dirty="0">
                <a:solidFill>
                  <a:schemeClr val="bg1"/>
                </a:solidFill>
                <a:latin typeface="Arial" charset="0"/>
                <a:ea typeface="ＭＳ Ｐゴシック" charset="0"/>
              </a:rPr>
              <a:t>BIG ! : LVOTO, </a:t>
            </a:r>
            <a:r>
              <a:rPr lang="en-US" sz="4000" dirty="0">
                <a:solidFill>
                  <a:schemeClr val="bg1"/>
                </a:solidFill>
                <a:latin typeface="Arial" charset="0"/>
                <a:ea typeface="ＭＳ Ｐゴシック" charset="0"/>
              </a:rPr>
              <a:t>LV distortion, apical</a:t>
            </a:r>
          </a:p>
        </p:txBody>
      </p:sp>
      <p:pic>
        <p:nvPicPr>
          <p:cNvPr id="8909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10300" y="723900"/>
            <a:ext cx="19812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777875"/>
            <a:ext cx="2209800"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17"/>
          <p:cNvPicPr>
            <a:picLocks noChangeAspect="1"/>
          </p:cNvPicPr>
          <p:nvPr/>
        </p:nvPicPr>
        <p:blipFill>
          <a:blip r:embed="rId6">
            <a:extLst>
              <a:ext uri="{28A0092B-C50C-407E-A947-70E740481C1C}">
                <a14:useLocalDpi xmlns:a14="http://schemas.microsoft.com/office/drawing/2010/main" val="0"/>
              </a:ext>
            </a:extLst>
          </a:blip>
          <a:srcRect t="6680"/>
          <a:stretch>
            <a:fillRect/>
          </a:stretch>
        </p:blipFill>
        <p:spPr bwMode="auto">
          <a:xfrm>
            <a:off x="914400" y="736600"/>
            <a:ext cx="2057400"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1"/>
          <p:cNvPicPr>
            <a:picLocks noChangeAspect="1"/>
          </p:cNvPicPr>
          <p:nvPr/>
        </p:nvPicPr>
        <p:blipFill>
          <a:blip r:embed="rId7">
            <a:extLst>
              <a:ext uri="{28A0092B-C50C-407E-A947-70E740481C1C}">
                <a14:useLocalDpi xmlns:a14="http://schemas.microsoft.com/office/drawing/2010/main" val="0"/>
              </a:ext>
            </a:extLst>
          </a:blip>
          <a:srcRect l="14931" t="36595" r="12500"/>
          <a:stretch>
            <a:fillRect/>
          </a:stretch>
        </p:blipFill>
        <p:spPr bwMode="auto">
          <a:xfrm>
            <a:off x="6248400" y="2590800"/>
            <a:ext cx="228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370" name="Rectangle 2"/>
          <p:cNvSpPr>
            <a:spLocks noGrp="1" noChangeArrowheads="1"/>
          </p:cNvSpPr>
          <p:nvPr>
            <p:ph type="title"/>
          </p:nvPr>
        </p:nvSpPr>
        <p:spPr>
          <a:xfrm>
            <a:off x="76200" y="304800"/>
            <a:ext cx="9144000" cy="1139825"/>
          </a:xfrm>
        </p:spPr>
        <p:txBody>
          <a:bodyPr/>
          <a:lstStyle/>
          <a:p>
            <a:pPr eaLnBrk="1" hangingPunct="1">
              <a:defRPr/>
            </a:pPr>
            <a:r>
              <a:rPr lang="en-US" sz="4800" b="1" i="1" u="sng" dirty="0" smtClean="0">
                <a:solidFill>
                  <a:srgbClr val="FFFF00"/>
                </a:solidFill>
                <a:effectLst>
                  <a:outerShdw blurRad="38100" dist="38100" dir="2700000" algn="tl">
                    <a:srgbClr val="000000"/>
                  </a:outerShdw>
                </a:effectLst>
                <a:latin typeface="Arial" pitchFamily="34" charset="0"/>
              </a:rPr>
              <a:t>Percutaneous TMVR </a:t>
            </a:r>
            <a:br>
              <a:rPr lang="en-US" sz="4800" b="1" i="1" u="sng" dirty="0" smtClean="0">
                <a:solidFill>
                  <a:srgbClr val="FFFF00"/>
                </a:solidFill>
                <a:effectLst>
                  <a:outerShdw blurRad="38100" dist="38100" dir="2700000" algn="tl">
                    <a:srgbClr val="000000"/>
                  </a:outerShdw>
                </a:effectLst>
                <a:latin typeface="Arial" pitchFamily="34" charset="0"/>
              </a:rPr>
            </a:br>
            <a:endParaRPr lang="en-US" sz="3600" b="1" i="1" dirty="0" smtClean="0">
              <a:solidFill>
                <a:srgbClr val="FFFF00"/>
              </a:solidFill>
              <a:effectLst>
                <a:outerShdw blurRad="38100" dist="38100" dir="2700000" algn="tl">
                  <a:srgbClr val="000000"/>
                </a:outerShdw>
              </a:effectLst>
              <a:latin typeface="Arial" pitchFamily="34" charset="0"/>
            </a:endParaRPr>
          </a:p>
        </p:txBody>
      </p:sp>
      <p:sp>
        <p:nvSpPr>
          <p:cNvPr id="93187" name="Rectangle 3"/>
          <p:cNvSpPr>
            <a:spLocks noGrp="1" noChangeArrowheads="1"/>
          </p:cNvSpPr>
          <p:nvPr>
            <p:ph type="body" idx="1"/>
          </p:nvPr>
        </p:nvSpPr>
        <p:spPr>
          <a:xfrm>
            <a:off x="1016000" y="3311525"/>
            <a:ext cx="7356475" cy="2055813"/>
          </a:xfrm>
        </p:spPr>
        <p:txBody>
          <a:bodyPr/>
          <a:lstStyle/>
          <a:p>
            <a:pPr marL="0" indent="0" algn="ctr" defTabSz="977900" eaLnBrk="1" hangingPunct="1">
              <a:buFontTx/>
              <a:buNone/>
            </a:pPr>
            <a:endParaRPr lang="en-US" altLang="en-US" sz="3700" i="1" smtClean="0"/>
          </a:p>
          <a:p>
            <a:pPr marL="0" indent="0" algn="ctr" defTabSz="977900" eaLnBrk="1" hangingPunct="1">
              <a:buFontTx/>
              <a:buNone/>
            </a:pPr>
            <a:endParaRPr lang="en-US" altLang="en-US" sz="3700" i="1" smtClean="0"/>
          </a:p>
          <a:p>
            <a:pPr marL="0" indent="0" algn="ctr" defTabSz="977900" eaLnBrk="1" hangingPunct="1">
              <a:buFontTx/>
              <a:buNone/>
            </a:pPr>
            <a:r>
              <a:rPr lang="en-US" altLang="en-US" sz="3700" i="1" smtClean="0"/>
              <a:t> </a:t>
            </a:r>
          </a:p>
        </p:txBody>
      </p:sp>
      <p:sp>
        <p:nvSpPr>
          <p:cNvPr id="46084" name="Rectangle 4"/>
          <p:cNvSpPr>
            <a:spLocks noChangeArrowheads="1"/>
          </p:cNvSpPr>
          <p:nvPr/>
        </p:nvSpPr>
        <p:spPr bwMode="auto">
          <a:xfrm>
            <a:off x="76200" y="1941016"/>
            <a:ext cx="9067800" cy="415498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sz="4400" b="0" i="1" dirty="0" err="1">
                <a:solidFill>
                  <a:srgbClr val="FFFFFF"/>
                </a:solidFill>
                <a:effectLst>
                  <a:outerShdw blurRad="38100" dist="38100" dir="2700000" algn="tl">
                    <a:srgbClr val="000000">
                      <a:alpha val="43137"/>
                    </a:srgbClr>
                  </a:outerShdw>
                </a:effectLst>
                <a:latin typeface="Arial" charset="0"/>
              </a:rPr>
              <a:t>CardiAQ</a:t>
            </a:r>
            <a:r>
              <a:rPr lang="en-US" sz="4400" b="0" i="1" dirty="0">
                <a:solidFill>
                  <a:srgbClr val="FFFFFF"/>
                </a:solidFill>
                <a:effectLst>
                  <a:outerShdw blurRad="38100" dist="38100" dir="2700000" algn="tl">
                    <a:srgbClr val="000000">
                      <a:alpha val="43137"/>
                    </a:srgbClr>
                  </a:outerShdw>
                </a:effectLst>
                <a:latin typeface="Arial" charset="0"/>
              </a:rPr>
              <a:t>, </a:t>
            </a:r>
            <a:r>
              <a:rPr lang="en-US" sz="4400" b="0" i="1" dirty="0" err="1" smtClean="0">
                <a:solidFill>
                  <a:srgbClr val="FFFFFF"/>
                </a:solidFill>
                <a:effectLst>
                  <a:outerShdw blurRad="38100" dist="38100" dir="2700000" algn="tl">
                    <a:srgbClr val="000000">
                      <a:alpha val="43137"/>
                    </a:srgbClr>
                  </a:outerShdw>
                </a:effectLst>
                <a:latin typeface="Arial" charset="0"/>
              </a:rPr>
              <a:t>Tendyne</a:t>
            </a:r>
            <a:r>
              <a:rPr lang="en-US" sz="4400" b="0" i="1" smtClean="0">
                <a:solidFill>
                  <a:srgbClr val="FFFFFF"/>
                </a:solidFill>
                <a:effectLst>
                  <a:outerShdw blurRad="38100" dist="38100" dir="2700000" algn="tl">
                    <a:srgbClr val="000000">
                      <a:alpha val="43137"/>
                    </a:srgbClr>
                  </a:outerShdw>
                </a:effectLst>
                <a:latin typeface="Arial" charset="0"/>
              </a:rPr>
              <a:t>, </a:t>
            </a:r>
            <a:r>
              <a:rPr lang="en-US" sz="4400" b="0" i="1" dirty="0" smtClean="0">
                <a:solidFill>
                  <a:srgbClr val="FFFFFF"/>
                </a:solidFill>
                <a:effectLst>
                  <a:outerShdw blurRad="38100" dist="38100" dir="2700000" algn="tl">
                    <a:srgbClr val="000000">
                      <a:alpha val="43137"/>
                    </a:srgbClr>
                  </a:outerShdw>
                </a:effectLst>
                <a:latin typeface="Arial" charset="0"/>
              </a:rPr>
              <a:t>Caisson, Highlife, </a:t>
            </a:r>
            <a:r>
              <a:rPr lang="en-US" sz="4400" b="0" i="1" dirty="0" smtClean="0">
                <a:solidFill>
                  <a:schemeClr val="bg1"/>
                </a:solidFill>
                <a:effectLst>
                  <a:outerShdw blurRad="38100" dist="38100" dir="2700000" algn="tl">
                    <a:srgbClr val="000000">
                      <a:alpha val="43137"/>
                    </a:srgbClr>
                  </a:outerShdw>
                </a:effectLst>
              </a:rPr>
              <a:t>Fortis</a:t>
            </a:r>
            <a:r>
              <a:rPr lang="en-US" sz="4400" b="0" i="1" dirty="0">
                <a:solidFill>
                  <a:schemeClr val="bg1"/>
                </a:solidFill>
                <a:effectLst>
                  <a:outerShdw blurRad="38100" dist="38100" dir="2700000" algn="tl">
                    <a:srgbClr val="000000">
                      <a:alpha val="43137"/>
                    </a:srgbClr>
                  </a:outerShdw>
                </a:effectLst>
              </a:rPr>
              <a:t>, Tiara, Twelve</a:t>
            </a:r>
          </a:p>
          <a:p>
            <a:pPr algn="ctr">
              <a:defRPr/>
            </a:pPr>
            <a:endParaRPr lang="en-US" sz="4400" i="1" dirty="0">
              <a:solidFill>
                <a:schemeClr val="bg1"/>
              </a:solidFill>
              <a:effectLst>
                <a:outerShdw blurRad="38100" dist="38100" dir="2700000" algn="tl">
                  <a:srgbClr val="000000">
                    <a:alpha val="43137"/>
                  </a:srgbClr>
                </a:outerShdw>
              </a:effectLst>
            </a:endParaRPr>
          </a:p>
          <a:p>
            <a:pPr algn="ctr">
              <a:defRPr/>
            </a:pPr>
            <a:r>
              <a:rPr lang="en-US" sz="9600" b="0" i="1" dirty="0" smtClean="0">
                <a:solidFill>
                  <a:schemeClr val="bg1"/>
                </a:solidFill>
                <a:effectLst>
                  <a:outerShdw blurRad="38100" dist="38100" dir="2700000" algn="tl">
                    <a:srgbClr val="000000"/>
                  </a:outerShdw>
                </a:effectLst>
              </a:rPr>
              <a:t>250</a:t>
            </a:r>
            <a:r>
              <a:rPr lang="en-US" sz="4400" b="0" i="1" dirty="0" smtClean="0">
                <a:solidFill>
                  <a:schemeClr val="bg1"/>
                </a:solidFill>
                <a:effectLst>
                  <a:outerShdw blurRad="38100" dist="38100" dir="2700000" algn="tl">
                    <a:srgbClr val="000000"/>
                  </a:outerShdw>
                </a:effectLst>
              </a:rPr>
              <a:t>ish</a:t>
            </a:r>
            <a:r>
              <a:rPr lang="en-US" sz="9600" b="0" i="1" dirty="0" smtClean="0">
                <a:solidFill>
                  <a:schemeClr val="bg1"/>
                </a:solidFill>
                <a:effectLst>
                  <a:outerShdw blurRad="38100" dist="38100" dir="2700000" algn="tl">
                    <a:srgbClr val="000000"/>
                  </a:outerShdw>
                </a:effectLst>
              </a:rPr>
              <a:t> patients</a:t>
            </a:r>
            <a:endParaRPr lang="en-US" sz="9600" b="0" i="1" dirty="0">
              <a:solidFill>
                <a:schemeClr val="bg1"/>
              </a:solidFill>
              <a:effectLst>
                <a:outerShdw blurRad="38100" dist="38100" dir="2700000" algn="tl">
                  <a:srgbClr val="000000"/>
                </a:outerShdw>
              </a:effectLst>
            </a:endParaRPr>
          </a:p>
          <a:p>
            <a:pPr algn="ctr">
              <a:defRPr/>
            </a:pPr>
            <a:r>
              <a:rPr lang="en-US" sz="3600" i="1" dirty="0" smtClean="0">
                <a:solidFill>
                  <a:schemeClr val="bg1"/>
                </a:solidFill>
                <a:effectLst>
                  <a:outerShdw blurRad="38100" dist="38100" dir="2700000" algn="tl">
                    <a:srgbClr val="000000"/>
                  </a:outerShdw>
                </a:effectLst>
              </a:rPr>
              <a:t>  </a:t>
            </a:r>
            <a:endParaRPr lang="en-US" sz="2800" dirty="0">
              <a:solidFill>
                <a:srgbClr val="FFFFFF"/>
              </a:solidFill>
              <a:effectLst>
                <a:outerShdw blurRad="38100" dist="38100" dir="2700000" algn="tl">
                  <a:srgbClr val="000000">
                    <a:alpha val="43137"/>
                  </a:srgbClr>
                </a:outerShdw>
              </a:effectLst>
              <a:latin typeface="Arial"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DB6AACA-2EC2-45F5-8FC5-AF290FFCD5A1}"/>
              </a:ext>
            </a:extLst>
          </p:cNvPr>
          <p:cNvPicPr>
            <a:picLocks noChangeAspect="1"/>
          </p:cNvPicPr>
          <p:nvPr/>
        </p:nvPicPr>
        <p:blipFill rotWithShape="1">
          <a:blip r:embed="rId2"/>
          <a:srcRect l="5535" t="14499" r="6062" b="15931"/>
          <a:stretch/>
        </p:blipFill>
        <p:spPr>
          <a:xfrm>
            <a:off x="110941" y="381000"/>
            <a:ext cx="8896643" cy="5105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5779" name="TextBox 3">
            <a:extLst>
              <a:ext uri="{FF2B5EF4-FFF2-40B4-BE49-F238E27FC236}">
                <a16:creationId xmlns="" xmlns:a16="http://schemas.microsoft.com/office/drawing/2014/main" id="{E8695255-8DD9-49FE-B41D-568738930165}"/>
              </a:ext>
            </a:extLst>
          </p:cNvPr>
          <p:cNvSpPr txBox="1">
            <a:spLocks noChangeArrowheads="1"/>
          </p:cNvSpPr>
          <p:nvPr/>
        </p:nvSpPr>
        <p:spPr bwMode="auto">
          <a:xfrm>
            <a:off x="3276600" y="609600"/>
            <a:ext cx="253365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1">
                <a:solidFill>
                  <a:srgbClr val="808080"/>
                </a:solidFill>
                <a:latin typeface="Arial" panose="020B0604020202020204" pitchFamily="34" charset="0"/>
              </a:rPr>
              <a:t>Aortic Valve</a:t>
            </a:r>
          </a:p>
        </p:txBody>
      </p:sp>
      <p:sp>
        <p:nvSpPr>
          <p:cNvPr id="75780" name="TextBox 5">
            <a:extLst>
              <a:ext uri="{FF2B5EF4-FFF2-40B4-BE49-F238E27FC236}">
                <a16:creationId xmlns="" xmlns:a16="http://schemas.microsoft.com/office/drawing/2014/main" id="{DF5EEEEA-5401-4A1A-ACDF-CAC0B2A29D1D}"/>
              </a:ext>
            </a:extLst>
          </p:cNvPr>
          <p:cNvSpPr txBox="1">
            <a:spLocks noChangeArrowheads="1"/>
          </p:cNvSpPr>
          <p:nvPr/>
        </p:nvSpPr>
        <p:spPr bwMode="auto">
          <a:xfrm>
            <a:off x="3367088" y="2514600"/>
            <a:ext cx="2443162"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1">
                <a:solidFill>
                  <a:srgbClr val="808080"/>
                </a:solidFill>
                <a:latin typeface="Arial" panose="020B0604020202020204" pitchFamily="34" charset="0"/>
              </a:rPr>
              <a:t>Mitral Valve</a:t>
            </a:r>
          </a:p>
        </p:txBody>
      </p:sp>
      <p:sp>
        <p:nvSpPr>
          <p:cNvPr id="2" name="Rectangle 1">
            <a:extLst>
              <a:ext uri="{FF2B5EF4-FFF2-40B4-BE49-F238E27FC236}">
                <a16:creationId xmlns="" xmlns:a16="http://schemas.microsoft.com/office/drawing/2014/main" id="{32772707-5BAC-4BA2-ADC9-47B76A743B76}"/>
              </a:ext>
            </a:extLst>
          </p:cNvPr>
          <p:cNvSpPr/>
          <p:nvPr/>
        </p:nvSpPr>
        <p:spPr>
          <a:xfrm>
            <a:off x="152400" y="5715000"/>
            <a:ext cx="8839200" cy="1016000"/>
          </a:xfrm>
          <a:prstGeom prst="rect">
            <a:avLst/>
          </a:prstGeom>
        </p:spPr>
        <p:txBody>
          <a:bodyPr>
            <a:spAutoFit/>
          </a:bodyPr>
          <a:lstStyle/>
          <a:p>
            <a:pPr algn="ctr">
              <a:defRPr/>
            </a:pPr>
            <a:r>
              <a:rPr lang="en-US" sz="6000" b="1" i="1" dirty="0">
                <a:solidFill>
                  <a:srgbClr val="FFFF00"/>
                </a:solidFill>
                <a:effectLst>
                  <a:outerShdw blurRad="38100" dist="38100" dir="2700000" algn="tl">
                    <a:srgbClr val="000000"/>
                  </a:outerShdw>
                </a:effectLst>
              </a:rPr>
              <a:t>Mitral valve is complex</a:t>
            </a:r>
            <a:endParaRPr lang="en-US" sz="6000" b="1" i="1" dirty="0">
              <a:solidFill>
                <a:srgbClr val="3399FF"/>
              </a:solidFill>
            </a:endParaRPr>
          </a:p>
        </p:txBody>
      </p:sp>
      <p:pic>
        <p:nvPicPr>
          <p:cNvPr id="62470" name="Picture 6">
            <a:extLst>
              <a:ext uri="{FF2B5EF4-FFF2-40B4-BE49-F238E27FC236}">
                <a16:creationId xmlns="" xmlns:a16="http://schemas.microsoft.com/office/drawing/2014/main" id="{6C51DCAB-E6DD-4E26-88F1-49CA2A467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81000"/>
            <a:ext cx="4038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640716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62470"/>
                                        </p:tgtEl>
                                        <p:attrNameLst>
                                          <p:attrName>style.visibility</p:attrName>
                                        </p:attrNameLst>
                                      </p:cBhvr>
                                      <p:to>
                                        <p:strVal val="visible"/>
                                      </p:to>
                                    </p:set>
                                    <p:animEffect transition="in" filter="fade">
                                      <p:cBhvr>
                                        <p:cTn id="7" dur="2000"/>
                                        <p:tgtEl>
                                          <p:spTgt spid="62470"/>
                                        </p:tgtEl>
                                      </p:cBhvr>
                                    </p:animEffect>
                                    <p:anim calcmode="lin" valueType="num">
                                      <p:cBhvr>
                                        <p:cTn id="8" dur="2000" fill="hold"/>
                                        <p:tgtEl>
                                          <p:spTgt spid="62470"/>
                                        </p:tgtEl>
                                        <p:attrNameLst>
                                          <p:attrName>style.rotation</p:attrName>
                                        </p:attrNameLst>
                                      </p:cBhvr>
                                      <p:tavLst>
                                        <p:tav tm="0">
                                          <p:val>
                                            <p:fltVal val="720"/>
                                          </p:val>
                                        </p:tav>
                                        <p:tav tm="100000">
                                          <p:val>
                                            <p:fltVal val="0"/>
                                          </p:val>
                                        </p:tav>
                                      </p:tavLst>
                                    </p:anim>
                                    <p:anim calcmode="lin" valueType="num">
                                      <p:cBhvr>
                                        <p:cTn id="9" dur="2000" fill="hold"/>
                                        <p:tgtEl>
                                          <p:spTgt spid="62470"/>
                                        </p:tgtEl>
                                        <p:attrNameLst>
                                          <p:attrName>ppt_h</p:attrName>
                                        </p:attrNameLst>
                                      </p:cBhvr>
                                      <p:tavLst>
                                        <p:tav tm="0">
                                          <p:val>
                                            <p:fltVal val="0"/>
                                          </p:val>
                                        </p:tav>
                                        <p:tav tm="100000">
                                          <p:val>
                                            <p:strVal val="#ppt_h"/>
                                          </p:val>
                                        </p:tav>
                                      </p:tavLst>
                                    </p:anim>
                                    <p:anim calcmode="lin" valueType="num">
                                      <p:cBhvr>
                                        <p:cTn id="10" dur="2000" fill="hold"/>
                                        <p:tgtEl>
                                          <p:spTgt spid="6247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04" name="Rectangle 32"/>
          <p:cNvSpPr>
            <a:spLocks noChangeArrowheads="1"/>
          </p:cNvSpPr>
          <p:nvPr/>
        </p:nvSpPr>
        <p:spPr bwMode="hidden">
          <a:xfrm>
            <a:off x="0" y="914400"/>
            <a:ext cx="9144000" cy="5715000"/>
          </a:xfrm>
          <a:prstGeom prst="rect">
            <a:avLst/>
          </a:prstGeom>
          <a:noFill/>
          <a:ln w="19050">
            <a:solidFill>
              <a:srgbClr val="39536E"/>
            </a:solidFill>
            <a:miter lim="800000"/>
            <a:headEnd type="none" w="sm" len="sm"/>
            <a:tailEnd type="none" w="sm" len="sm"/>
          </a:ln>
          <a:effectLst>
            <a:outerShdw blurRad="63500" dist="17961" dir="2700000" algn="ctr" rotWithShape="0">
              <a:srgbClr val="1C1C1C">
                <a:alpha val="74998"/>
              </a:srgbClr>
            </a:outerShdw>
          </a:effectLst>
        </p:spPr>
        <p:txBody>
          <a:bodyPr anchor="ctr"/>
          <a:lstStyle/>
          <a:p>
            <a:pPr algn="ctr" eaLnBrk="1" hangingPunct="1">
              <a:defRPr/>
            </a:pPr>
            <a:endParaRPr lang="en-US">
              <a:latin typeface="Arial" charset="0"/>
              <a:ea typeface="ＭＳ Ｐゴシック" charset="0"/>
            </a:endParaRPr>
          </a:p>
        </p:txBody>
      </p:sp>
      <p:sp>
        <p:nvSpPr>
          <p:cNvPr id="131074" name="Text Box 2"/>
          <p:cNvSpPr txBox="1">
            <a:spLocks noChangeArrowheads="1"/>
          </p:cNvSpPr>
          <p:nvPr/>
        </p:nvSpPr>
        <p:spPr bwMode="auto">
          <a:xfrm>
            <a:off x="4818063" y="5172075"/>
            <a:ext cx="1098550" cy="336550"/>
          </a:xfrm>
          <a:prstGeom prst="rect">
            <a:avLst/>
          </a:prstGeom>
          <a:noFill/>
          <a:ln>
            <a:noFill/>
          </a:ln>
          <a:effectLst/>
          <a:extLst>
            <a:ext uri="{909E8E84-426E-40DD-AFC4-6F175D3DCCD1}">
              <a14:hiddenFill xmlns:a14="http://schemas.microsoft.com/office/drawing/2010/main">
                <a:gradFill rotWithShape="0">
                  <a:gsLst>
                    <a:gs pos="0">
                      <a:srgbClr val="123E78">
                        <a:gamma/>
                        <a:tint val="74118"/>
                        <a:invGamma/>
                      </a:srgbClr>
                    </a:gs>
                    <a:gs pos="100000">
                      <a:srgbClr val="123E78"/>
                    </a:gs>
                  </a:gsLst>
                  <a:lin ang="18900000" scaled="1"/>
                </a:gra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1600">
                <a:solidFill>
                  <a:srgbClr val="000000"/>
                </a:solidFill>
                <a:effectLst>
                  <a:outerShdw blurRad="38100" dist="38100" dir="2700000" algn="tl">
                    <a:srgbClr val="FFFFFF"/>
                  </a:outerShdw>
                </a:effectLst>
                <a:latin typeface="Tahoma" charset="0"/>
                <a:ea typeface="ＭＳ Ｐゴシック" charset="0"/>
              </a:rPr>
              <a:t>	</a:t>
            </a:r>
          </a:p>
        </p:txBody>
      </p:sp>
      <p:sp>
        <p:nvSpPr>
          <p:cNvPr id="131075" name="Line 3"/>
          <p:cNvSpPr>
            <a:spLocks noChangeShapeType="1"/>
          </p:cNvSpPr>
          <p:nvPr/>
        </p:nvSpPr>
        <p:spPr bwMode="auto">
          <a:xfrm>
            <a:off x="1066800" y="4064000"/>
            <a:ext cx="701040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eaLnBrk="1" hangingPunct="1">
              <a:defRPr/>
            </a:pPr>
            <a:endParaRPr lang="en-US">
              <a:latin typeface="Arial" charset="0"/>
            </a:endParaRPr>
          </a:p>
        </p:txBody>
      </p:sp>
      <p:grpSp>
        <p:nvGrpSpPr>
          <p:cNvPr id="100357" name="Group 4"/>
          <p:cNvGrpSpPr>
            <a:grpSpLocks/>
          </p:cNvGrpSpPr>
          <p:nvPr/>
        </p:nvGrpSpPr>
        <p:grpSpPr bwMode="auto">
          <a:xfrm>
            <a:off x="782638" y="2355850"/>
            <a:ext cx="7202487" cy="1816100"/>
            <a:chOff x="503" y="1439"/>
            <a:chExt cx="4537" cy="1144"/>
          </a:xfrm>
        </p:grpSpPr>
        <p:sp>
          <p:nvSpPr>
            <p:cNvPr id="131077" name="Rectangle 5"/>
            <p:cNvSpPr>
              <a:spLocks noChangeArrowheads="1"/>
            </p:cNvSpPr>
            <p:nvPr/>
          </p:nvSpPr>
          <p:spPr bwMode="auto">
            <a:xfrm>
              <a:off x="1976" y="1715"/>
              <a:ext cx="759" cy="231"/>
            </a:xfrm>
            <a:prstGeom prst="rect">
              <a:avLst/>
            </a:prstGeom>
            <a:noFill/>
            <a:ln>
              <a:noFill/>
            </a:ln>
            <a:effectLst/>
            <a:extLst>
              <a:ext uri="{909E8E84-426E-40DD-AFC4-6F175D3DCCD1}">
                <a14:hiddenFill xmlns:a14="http://schemas.microsoft.com/office/drawing/2010/main">
                  <a:solidFill>
                    <a:srgbClr val="3268B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42900" indent="-342900" eaLnBrk="1" hangingPunct="1">
                <a:buClr>
                  <a:schemeClr val="tx2"/>
                </a:buClr>
                <a:buSzPct val="110000"/>
                <a:buFontTx/>
                <a:buChar char="•"/>
                <a:defRPr/>
              </a:pPr>
              <a:endParaRPr lang="en-US">
                <a:latin typeface="Arial" charset="0"/>
                <a:ea typeface="ＭＳ Ｐゴシック" charset="0"/>
              </a:endParaRPr>
            </a:p>
          </p:txBody>
        </p:sp>
        <p:sp>
          <p:nvSpPr>
            <p:cNvPr id="131078" name="Text Box 6"/>
            <p:cNvSpPr txBox="1">
              <a:spLocks noChangeArrowheads="1"/>
            </p:cNvSpPr>
            <p:nvPr/>
          </p:nvSpPr>
          <p:spPr bwMode="auto">
            <a:xfrm>
              <a:off x="503" y="1439"/>
              <a:ext cx="2423" cy="252"/>
            </a:xfrm>
            <a:prstGeom prst="rect">
              <a:avLst/>
            </a:prstGeom>
            <a:noFill/>
            <a:ln>
              <a:noFill/>
            </a:ln>
            <a:effectLst/>
            <a:extLst>
              <a:ext uri="{909E8E84-426E-40DD-AFC4-6F175D3DCCD1}">
                <a14:hiddenFill xmlns:a14="http://schemas.microsoft.com/office/drawing/2010/main">
                  <a:solidFill>
                    <a:srgbClr val="3268B2"/>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defTabSz="292100" eaLnBrk="0" hangingPunct="0">
                <a:defRPr>
                  <a:solidFill>
                    <a:schemeClr val="tx1"/>
                  </a:solidFill>
                  <a:latin typeface="Arial" charset="0"/>
                  <a:ea typeface="ＭＳ Ｐゴシック" charset="0"/>
                </a:defRPr>
              </a:lvl1pPr>
              <a:lvl2pPr algn="l" defTabSz="292100" eaLnBrk="0" hangingPunct="0">
                <a:defRPr>
                  <a:solidFill>
                    <a:schemeClr val="tx1"/>
                  </a:solidFill>
                  <a:latin typeface="Arial" charset="0"/>
                  <a:ea typeface="ＭＳ Ｐゴシック" charset="0"/>
                </a:defRPr>
              </a:lvl2pPr>
              <a:lvl3pPr algn="l" defTabSz="292100" eaLnBrk="0" hangingPunct="0">
                <a:defRPr>
                  <a:solidFill>
                    <a:schemeClr val="tx1"/>
                  </a:solidFill>
                  <a:latin typeface="Arial" charset="0"/>
                  <a:ea typeface="ＭＳ Ｐゴシック" charset="0"/>
                </a:defRPr>
              </a:lvl3pPr>
              <a:lvl4pPr algn="l" defTabSz="292100" eaLnBrk="0" hangingPunct="0">
                <a:defRPr>
                  <a:solidFill>
                    <a:schemeClr val="tx1"/>
                  </a:solidFill>
                  <a:latin typeface="Arial" charset="0"/>
                  <a:ea typeface="ＭＳ Ｐゴシック" charset="0"/>
                </a:defRPr>
              </a:lvl4pPr>
              <a:lvl5pPr algn="l" defTabSz="292100" eaLnBrk="0" hangingPunct="0">
                <a:defRPr>
                  <a:solidFill>
                    <a:schemeClr val="tx1"/>
                  </a:solidFill>
                  <a:latin typeface="Arial" charset="0"/>
                  <a:ea typeface="ＭＳ Ｐゴシック" charset="0"/>
                </a:defRPr>
              </a:lvl5pPr>
              <a:lvl6pPr defTabSz="292100" eaLnBrk="0" fontAlgn="base" hangingPunct="0">
                <a:spcBef>
                  <a:spcPct val="0"/>
                </a:spcBef>
                <a:spcAft>
                  <a:spcPct val="0"/>
                </a:spcAft>
                <a:defRPr>
                  <a:solidFill>
                    <a:schemeClr val="tx1"/>
                  </a:solidFill>
                  <a:latin typeface="Arial" charset="0"/>
                  <a:ea typeface="ＭＳ Ｐゴシック" charset="0"/>
                </a:defRPr>
              </a:lvl6pPr>
              <a:lvl7pPr defTabSz="292100" eaLnBrk="0" fontAlgn="base" hangingPunct="0">
                <a:spcBef>
                  <a:spcPct val="0"/>
                </a:spcBef>
                <a:spcAft>
                  <a:spcPct val="0"/>
                </a:spcAft>
                <a:defRPr>
                  <a:solidFill>
                    <a:schemeClr val="tx1"/>
                  </a:solidFill>
                  <a:latin typeface="Arial" charset="0"/>
                  <a:ea typeface="ＭＳ Ｐゴシック" charset="0"/>
                </a:defRPr>
              </a:lvl7pPr>
              <a:lvl8pPr defTabSz="292100" eaLnBrk="0" fontAlgn="base" hangingPunct="0">
                <a:spcBef>
                  <a:spcPct val="0"/>
                </a:spcBef>
                <a:spcAft>
                  <a:spcPct val="0"/>
                </a:spcAft>
                <a:defRPr>
                  <a:solidFill>
                    <a:schemeClr val="tx1"/>
                  </a:solidFill>
                  <a:latin typeface="Arial" charset="0"/>
                  <a:ea typeface="ＭＳ Ｐゴシック" charset="0"/>
                </a:defRPr>
              </a:lvl8pPr>
              <a:lvl9pPr defTabSz="2921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dirty="0">
                  <a:solidFill>
                    <a:srgbClr val="FFCC00"/>
                  </a:solidFill>
                  <a:effectLst>
                    <a:outerShdw blurRad="38100" dist="38100" dir="2700000" algn="tl">
                      <a:srgbClr val="000000"/>
                    </a:outerShdw>
                  </a:effectLst>
                  <a:latin typeface="Tahoma" charset="0"/>
                </a:rPr>
                <a:t>	</a:t>
              </a:r>
              <a:r>
                <a:rPr lang="en-US" dirty="0" err="1" smtClean="0">
                  <a:solidFill>
                    <a:srgbClr val="FFCC00"/>
                  </a:solidFill>
                  <a:effectLst>
                    <a:outerShdw blurRad="38100" dist="38100" dir="2700000" algn="tl">
                      <a:srgbClr val="000000"/>
                    </a:outerShdw>
                  </a:effectLst>
                  <a:latin typeface="Tahoma" charset="0"/>
                </a:rPr>
                <a:t>in</a:t>
              </a:r>
              <a:r>
                <a:rPr lang="en-US" sz="1600" dirty="0" err="1" smtClean="0">
                  <a:solidFill>
                    <a:srgbClr val="FFCC00"/>
                  </a:solidFill>
                  <a:effectLst>
                    <a:outerShdw blurRad="38100" dist="38100" dir="2700000" algn="tl">
                      <a:srgbClr val="000000"/>
                    </a:outerShdw>
                  </a:effectLst>
                  <a:latin typeface="Tahoma" charset="0"/>
                </a:rPr>
                <a:t>Direct</a:t>
              </a:r>
              <a:r>
                <a:rPr lang="en-US" sz="1600" dirty="0" smtClean="0">
                  <a:solidFill>
                    <a:srgbClr val="FFCC00"/>
                  </a:solidFill>
                  <a:effectLst>
                    <a:outerShdw blurRad="38100" dist="38100" dir="2700000" algn="tl">
                      <a:srgbClr val="000000"/>
                    </a:outerShdw>
                  </a:effectLst>
                  <a:latin typeface="Tahoma" charset="0"/>
                </a:rPr>
                <a:t> </a:t>
              </a:r>
              <a:r>
                <a:rPr lang="en-US" sz="1600" dirty="0">
                  <a:solidFill>
                    <a:srgbClr val="FFCC00"/>
                  </a:solidFill>
                  <a:effectLst>
                    <a:outerShdw blurRad="38100" dist="38100" dir="2700000" algn="tl">
                      <a:srgbClr val="000000"/>
                    </a:outerShdw>
                  </a:effectLst>
                  <a:latin typeface="Tahoma" charset="0"/>
                </a:rPr>
                <a:t>Annular Shape Change</a:t>
              </a:r>
            </a:p>
          </p:txBody>
        </p:sp>
        <p:sp>
          <p:nvSpPr>
            <p:cNvPr id="131079" name="Rectangle 7"/>
            <p:cNvSpPr>
              <a:spLocks noChangeArrowheads="1"/>
            </p:cNvSpPr>
            <p:nvPr/>
          </p:nvSpPr>
          <p:spPr bwMode="auto">
            <a:xfrm>
              <a:off x="695" y="1633"/>
              <a:ext cx="2231" cy="950"/>
            </a:xfrm>
            <a:prstGeom prst="rect">
              <a:avLst/>
            </a:prstGeom>
            <a:noFill/>
            <a:ln>
              <a:noFill/>
            </a:ln>
            <a:effectLst/>
            <a:extLst>
              <a:ext uri="{909E8E84-426E-40DD-AFC4-6F175D3DCCD1}">
                <a14:hiddenFill xmlns:a14="http://schemas.microsoft.com/office/drawing/2010/main">
                  <a:solidFill>
                    <a:srgbClr val="3268B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42900" indent="-342900" eaLnBrk="1" hangingPunct="1">
                <a:buClr>
                  <a:schemeClr val="tx2"/>
                </a:buClr>
                <a:buSzPct val="110000"/>
                <a:buFontTx/>
                <a:buChar char="•"/>
                <a:defRPr/>
              </a:pPr>
              <a:r>
                <a:rPr lang="en-US" sz="1800" dirty="0" err="1">
                  <a:latin typeface="Arial" charset="0"/>
                  <a:ea typeface="ＭＳ Ｐゴシック" charset="0"/>
                </a:rPr>
                <a:t>Mitralign</a:t>
              </a:r>
              <a:endParaRPr lang="en-US" sz="1800" dirty="0">
                <a:latin typeface="Arial" charset="0"/>
                <a:ea typeface="ＭＳ Ｐゴシック" charset="0"/>
              </a:endParaRPr>
            </a:p>
            <a:p>
              <a:pPr marL="342900" indent="-342900" eaLnBrk="1" hangingPunct="1">
                <a:buClr>
                  <a:schemeClr val="tx2"/>
                </a:buClr>
                <a:buSzPct val="110000"/>
                <a:buFontTx/>
                <a:buChar char="•"/>
                <a:defRPr/>
              </a:pPr>
              <a:r>
                <a:rPr lang="en-US" sz="1800" dirty="0">
                  <a:latin typeface="Arial" charset="0"/>
                  <a:ea typeface="ＭＳ Ｐゴシック" charset="0"/>
                </a:rPr>
                <a:t>Guided Delivery Systems</a:t>
              </a:r>
            </a:p>
            <a:p>
              <a:pPr marL="342900" indent="-342900" eaLnBrk="1" hangingPunct="1">
                <a:buClr>
                  <a:schemeClr val="tx2"/>
                </a:buClr>
                <a:buSzPct val="110000"/>
                <a:buFontTx/>
                <a:buChar char="•"/>
                <a:defRPr/>
              </a:pPr>
              <a:r>
                <a:rPr lang="en-US" sz="1800" dirty="0">
                  <a:latin typeface="Arial" charset="0"/>
                  <a:ea typeface="ＭＳ Ｐゴシック" charset="0"/>
                </a:rPr>
                <a:t>Quantum </a:t>
              </a:r>
              <a:r>
                <a:rPr lang="en-US" sz="1800" dirty="0" err="1">
                  <a:latin typeface="Arial" charset="0"/>
                  <a:ea typeface="ＭＳ Ｐゴシック" charset="0"/>
                </a:rPr>
                <a:t>Cor</a:t>
              </a:r>
              <a:r>
                <a:rPr lang="en-US" sz="1800" dirty="0">
                  <a:latin typeface="Arial" charset="0"/>
                  <a:ea typeface="ＭＳ Ｐゴシック" charset="0"/>
                </a:rPr>
                <a:t>	</a:t>
              </a:r>
            </a:p>
            <a:p>
              <a:pPr marL="285750" indent="-285750" eaLnBrk="1" hangingPunct="1">
                <a:buClr>
                  <a:schemeClr val="tx2"/>
                </a:buClr>
                <a:buSzPct val="110000"/>
                <a:buFont typeface="Arial"/>
                <a:buChar char="•"/>
                <a:defRPr/>
              </a:pPr>
              <a:r>
                <a:rPr lang="en-US" sz="1800" dirty="0">
                  <a:latin typeface="Arial" charset="0"/>
                  <a:ea typeface="ＭＳ Ｐゴシック" charset="0"/>
                </a:rPr>
                <a:t> </a:t>
              </a:r>
              <a:r>
                <a:rPr lang="en-US" sz="1800" dirty="0" err="1" smtClean="0">
                  <a:latin typeface="Arial" charset="0"/>
                  <a:ea typeface="ＭＳ Ｐゴシック" charset="0"/>
                </a:rPr>
                <a:t>Cardioband</a:t>
              </a:r>
              <a:endParaRPr lang="en-US" sz="1800" dirty="0">
                <a:latin typeface="Arial" charset="0"/>
                <a:ea typeface="ＭＳ Ｐゴシック" charset="0"/>
              </a:endParaRPr>
            </a:p>
            <a:p>
              <a:pPr marL="342900" indent="-342900" eaLnBrk="1" hangingPunct="1">
                <a:buClr>
                  <a:schemeClr val="tx2"/>
                </a:buClr>
                <a:buSzPct val="110000"/>
                <a:buFontTx/>
                <a:buChar char="•"/>
                <a:defRPr/>
              </a:pPr>
              <a:r>
                <a:rPr lang="en-US" dirty="0">
                  <a:latin typeface="Arial" charset="0"/>
                  <a:ea typeface="ＭＳ Ｐゴシック" charset="0"/>
                </a:rPr>
                <a:t>Millipede</a:t>
              </a:r>
            </a:p>
          </p:txBody>
        </p:sp>
        <p:sp>
          <p:nvSpPr>
            <p:cNvPr id="131080" name="Text Box 8"/>
            <p:cNvSpPr txBox="1">
              <a:spLocks noChangeArrowheads="1"/>
            </p:cNvSpPr>
            <p:nvPr/>
          </p:nvSpPr>
          <p:spPr bwMode="auto">
            <a:xfrm>
              <a:off x="3072" y="1530"/>
              <a:ext cx="793" cy="366"/>
            </a:xfrm>
            <a:prstGeom prst="rect">
              <a:avLst/>
            </a:prstGeom>
            <a:noFill/>
            <a:ln>
              <a:noFill/>
            </a:ln>
            <a:effectLst/>
            <a:extLst>
              <a:ext uri="{909E8E84-426E-40DD-AFC4-6F175D3DCCD1}">
                <a14:hiddenFill xmlns:a14="http://schemas.microsoft.com/office/drawing/2010/main">
                  <a:gradFill rotWithShape="0">
                    <a:gsLst>
                      <a:gs pos="0">
                        <a:srgbClr val="123E78">
                          <a:gamma/>
                          <a:tint val="74118"/>
                          <a:invGamma/>
                        </a:srgbClr>
                      </a:gs>
                      <a:gs pos="100000">
                        <a:srgbClr val="123E78"/>
                      </a:gs>
                    </a:gsLst>
                    <a:lin ang="18900000" scaled="1"/>
                  </a:gra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1600">
                  <a:effectLst>
                    <a:outerShdw blurRad="38100" dist="38100" dir="2700000" algn="tl">
                      <a:srgbClr val="000000"/>
                    </a:outerShdw>
                  </a:effectLst>
                  <a:latin typeface="Tahoma" charset="0"/>
                  <a:ea typeface="ＭＳ Ｐゴシック" charset="0"/>
                </a:rPr>
                <a:t>Annular</a:t>
              </a:r>
            </a:p>
            <a:p>
              <a:pPr algn="ctr" eaLnBrk="1" hangingPunct="1">
                <a:defRPr/>
              </a:pPr>
              <a:r>
                <a:rPr lang="en-US" sz="1600">
                  <a:effectLst>
                    <a:outerShdw blurRad="38100" dist="38100" dir="2700000" algn="tl">
                      <a:srgbClr val="000000"/>
                    </a:outerShdw>
                  </a:effectLst>
                  <a:latin typeface="Tahoma" charset="0"/>
                  <a:ea typeface="ＭＳ Ｐゴシック" charset="0"/>
                </a:rPr>
                <a:t>Reshaping</a:t>
              </a:r>
            </a:p>
          </p:txBody>
        </p:sp>
        <p:pic>
          <p:nvPicPr>
            <p:cNvPr id="131081" name="Picture 9"/>
            <p:cNvPicPr>
              <a:picLocks noChangeAspect="1" noChangeArrowheads="1"/>
            </p:cNvPicPr>
            <p:nvPr/>
          </p:nvPicPr>
          <p:blipFill>
            <a:blip r:embed="rId2"/>
            <a:srcRect/>
            <a:stretch>
              <a:fillRect/>
            </a:stretch>
          </p:blipFill>
          <p:spPr bwMode="auto">
            <a:xfrm>
              <a:off x="4223" y="1607"/>
              <a:ext cx="576" cy="501"/>
            </a:xfrm>
            <a:prstGeom prst="rect">
              <a:avLst/>
            </a:prstGeom>
            <a:gradFill rotWithShape="0">
              <a:gsLst>
                <a:gs pos="0">
                  <a:srgbClr val="FFFFFF">
                    <a:gamma/>
                    <a:tint val="74118"/>
                    <a:invGamma/>
                  </a:srgbClr>
                </a:gs>
                <a:gs pos="100000">
                  <a:srgbClr val="FFFFFF"/>
                </a:gs>
              </a:gsLst>
              <a:lin ang="18900000" scaled="1"/>
            </a:gradFill>
            <a:ln>
              <a:noFill/>
            </a:ln>
            <a:effectLst/>
            <a:extLs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1082" name="Line 10"/>
            <p:cNvSpPr>
              <a:spLocks noChangeShapeType="1"/>
            </p:cNvSpPr>
            <p:nvPr/>
          </p:nvSpPr>
          <p:spPr bwMode="auto">
            <a:xfrm>
              <a:off x="624" y="1440"/>
              <a:ext cx="4416"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eaLnBrk="1" hangingPunct="1">
                <a:defRPr/>
              </a:pPr>
              <a:endParaRPr lang="en-US">
                <a:latin typeface="Arial" charset="0"/>
              </a:endParaRPr>
            </a:p>
          </p:txBody>
        </p:sp>
      </p:grpSp>
      <p:sp>
        <p:nvSpPr>
          <p:cNvPr id="131083" name="Rectangle 11"/>
          <p:cNvSpPr>
            <a:spLocks noChangeArrowheads="1"/>
          </p:cNvSpPr>
          <p:nvPr/>
        </p:nvSpPr>
        <p:spPr bwMode="auto">
          <a:xfrm>
            <a:off x="1143000" y="1371600"/>
            <a:ext cx="3541713" cy="1311275"/>
          </a:xfrm>
          <a:prstGeom prst="rect">
            <a:avLst/>
          </a:prstGeom>
          <a:noFill/>
          <a:ln>
            <a:noFill/>
          </a:ln>
          <a:effectLst/>
          <a:extLst>
            <a:ext uri="{909E8E84-426E-40DD-AFC4-6F175D3DCCD1}">
              <a14:hiddenFill xmlns:a14="http://schemas.microsoft.com/office/drawing/2010/main">
                <a:solidFill>
                  <a:srgbClr val="3268B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42900" indent="-342900" eaLnBrk="1" hangingPunct="1">
              <a:buClr>
                <a:schemeClr val="tx2"/>
              </a:buClr>
              <a:buSzPct val="110000"/>
              <a:buFontTx/>
              <a:buChar char="•"/>
              <a:defRPr/>
            </a:pPr>
            <a:r>
              <a:rPr lang="en-US" dirty="0" err="1">
                <a:latin typeface="Arial" charset="0"/>
                <a:ea typeface="ＭＳ Ｐゴシック" charset="0"/>
              </a:rPr>
              <a:t>Evalve</a:t>
            </a:r>
            <a:r>
              <a:rPr lang="en-US" dirty="0">
                <a:latin typeface="Arial" charset="0"/>
                <a:ea typeface="ＭＳ Ｐゴシック" charset="0"/>
              </a:rPr>
              <a:t>/Abbott </a:t>
            </a:r>
            <a:r>
              <a:rPr lang="en-US" dirty="0" err="1">
                <a:latin typeface="Arial" charset="0"/>
                <a:ea typeface="ＭＳ Ｐゴシック" charset="0"/>
              </a:rPr>
              <a:t>MitraClip</a:t>
            </a:r>
            <a:endParaRPr lang="en-US" dirty="0">
              <a:latin typeface="Arial" charset="0"/>
              <a:ea typeface="ＭＳ Ｐゴシック" charset="0"/>
            </a:endParaRPr>
          </a:p>
          <a:p>
            <a:pPr marL="342900" indent="-342900" eaLnBrk="1" hangingPunct="1">
              <a:buClr>
                <a:schemeClr val="tx2"/>
              </a:buClr>
              <a:buSzPct val="110000"/>
              <a:buFontTx/>
              <a:buChar char="•"/>
              <a:defRPr/>
            </a:pPr>
            <a:r>
              <a:rPr lang="en-US" dirty="0" err="1">
                <a:latin typeface="Arial" charset="0"/>
                <a:ea typeface="ＭＳ Ｐゴシック" charset="0"/>
              </a:rPr>
              <a:t>Neochord</a:t>
            </a:r>
            <a:endParaRPr lang="en-US" dirty="0">
              <a:latin typeface="Arial" charset="0"/>
              <a:ea typeface="ＭＳ Ｐゴシック" charset="0"/>
            </a:endParaRPr>
          </a:p>
          <a:p>
            <a:pPr marL="342900" indent="-342900" eaLnBrk="1" hangingPunct="1">
              <a:buClr>
                <a:schemeClr val="tx2"/>
              </a:buClr>
              <a:buSzPct val="110000"/>
              <a:buFontTx/>
              <a:buChar char="•"/>
              <a:defRPr/>
            </a:pPr>
            <a:r>
              <a:rPr lang="en-US" dirty="0" err="1">
                <a:latin typeface="Arial" charset="0"/>
                <a:ea typeface="ＭＳ Ｐゴシック" charset="0"/>
              </a:rPr>
              <a:t>Cardiosolutions</a:t>
            </a:r>
            <a:endParaRPr lang="en-US" dirty="0">
              <a:latin typeface="Arial" charset="0"/>
              <a:ea typeface="ＭＳ Ｐゴシック" charset="0"/>
            </a:endParaRPr>
          </a:p>
          <a:p>
            <a:pPr marL="342900" indent="-342900" eaLnBrk="1" hangingPunct="1">
              <a:buClr>
                <a:schemeClr val="tx2"/>
              </a:buClr>
              <a:buSzPct val="110000"/>
              <a:buFontTx/>
              <a:buChar char="•"/>
              <a:defRPr/>
            </a:pPr>
            <a:endParaRPr lang="en-US" dirty="0">
              <a:latin typeface="Arial" charset="0"/>
              <a:ea typeface="ＭＳ Ｐゴシック" charset="0"/>
            </a:endParaRPr>
          </a:p>
        </p:txBody>
      </p:sp>
      <p:grpSp>
        <p:nvGrpSpPr>
          <p:cNvPr id="100359" name="Group 1"/>
          <p:cNvGrpSpPr>
            <a:grpSpLocks/>
          </p:cNvGrpSpPr>
          <p:nvPr/>
        </p:nvGrpSpPr>
        <p:grpSpPr bwMode="auto">
          <a:xfrm>
            <a:off x="663575" y="3975100"/>
            <a:ext cx="7489825" cy="1144588"/>
            <a:chOff x="663575" y="3975099"/>
            <a:chExt cx="7489825" cy="1145366"/>
          </a:xfrm>
        </p:grpSpPr>
        <p:sp>
          <p:nvSpPr>
            <p:cNvPr id="131091" name="Text Box 19"/>
            <p:cNvSpPr txBox="1">
              <a:spLocks noChangeArrowheads="1"/>
            </p:cNvSpPr>
            <p:nvPr/>
          </p:nvSpPr>
          <p:spPr bwMode="auto">
            <a:xfrm>
              <a:off x="4581525" y="4043408"/>
              <a:ext cx="1733550" cy="581420"/>
            </a:xfrm>
            <a:prstGeom prst="rect">
              <a:avLst/>
            </a:prstGeom>
            <a:noFill/>
            <a:ln>
              <a:noFill/>
            </a:ln>
            <a:effectLst/>
            <a:extLst>
              <a:ext uri="{909E8E84-426E-40DD-AFC4-6F175D3DCCD1}">
                <a14:hiddenFill xmlns:a14="http://schemas.microsoft.com/office/drawing/2010/main">
                  <a:gradFill rotWithShape="0">
                    <a:gsLst>
                      <a:gs pos="0">
                        <a:srgbClr val="123E78">
                          <a:gamma/>
                          <a:tint val="74118"/>
                          <a:invGamma/>
                        </a:srgbClr>
                      </a:gs>
                      <a:gs pos="100000">
                        <a:srgbClr val="123E78"/>
                      </a:gs>
                    </a:gsLst>
                    <a:lin ang="18900000" scaled="1"/>
                  </a:gra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1600">
                  <a:effectLst>
                    <a:outerShdw blurRad="38100" dist="38100" dir="2700000" algn="tl">
                      <a:srgbClr val="000000"/>
                    </a:outerShdw>
                  </a:effectLst>
                  <a:latin typeface="Tahoma" charset="0"/>
                  <a:ea typeface="ＭＳ Ｐゴシック" charset="0"/>
                </a:rPr>
                <a:t>Coronary Sinus</a:t>
              </a:r>
            </a:p>
            <a:p>
              <a:pPr algn="ctr" eaLnBrk="1" hangingPunct="1">
                <a:defRPr/>
              </a:pPr>
              <a:r>
                <a:rPr lang="en-US" sz="1600">
                  <a:effectLst>
                    <a:outerShdw blurRad="38100" dist="38100" dir="2700000" algn="tl">
                      <a:srgbClr val="000000"/>
                    </a:outerShdw>
                  </a:effectLst>
                  <a:latin typeface="Tahoma" charset="0"/>
                  <a:ea typeface="ＭＳ Ｐゴシック" charset="0"/>
                </a:rPr>
                <a:t>Reshaping</a:t>
              </a:r>
            </a:p>
          </p:txBody>
        </p:sp>
        <p:sp>
          <p:nvSpPr>
            <p:cNvPr id="131092" name="Text Box 20"/>
            <p:cNvSpPr txBox="1">
              <a:spLocks noChangeArrowheads="1"/>
            </p:cNvSpPr>
            <p:nvPr/>
          </p:nvSpPr>
          <p:spPr bwMode="auto">
            <a:xfrm>
              <a:off x="663575" y="3975099"/>
              <a:ext cx="3846513" cy="335191"/>
            </a:xfrm>
            <a:prstGeom prst="rect">
              <a:avLst/>
            </a:prstGeom>
            <a:noFill/>
            <a:ln>
              <a:noFill/>
            </a:ln>
            <a:effectLst/>
            <a:extLst>
              <a:ext uri="{909E8E84-426E-40DD-AFC4-6F175D3DCCD1}">
                <a14:hiddenFill xmlns:a14="http://schemas.microsoft.com/office/drawing/2010/main">
                  <a:solidFill>
                    <a:srgbClr val="3268B2"/>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defTabSz="292100" eaLnBrk="0" hangingPunct="0">
                <a:defRPr>
                  <a:solidFill>
                    <a:schemeClr val="tx1"/>
                  </a:solidFill>
                  <a:latin typeface="Arial" charset="0"/>
                  <a:ea typeface="ＭＳ Ｐゴシック" charset="0"/>
                </a:defRPr>
              </a:lvl1pPr>
              <a:lvl2pPr algn="l" defTabSz="292100" eaLnBrk="0" hangingPunct="0">
                <a:defRPr>
                  <a:solidFill>
                    <a:schemeClr val="tx1"/>
                  </a:solidFill>
                  <a:latin typeface="Arial" charset="0"/>
                  <a:ea typeface="ＭＳ Ｐゴシック" charset="0"/>
                </a:defRPr>
              </a:lvl2pPr>
              <a:lvl3pPr algn="l" defTabSz="292100" eaLnBrk="0" hangingPunct="0">
                <a:defRPr>
                  <a:solidFill>
                    <a:schemeClr val="tx1"/>
                  </a:solidFill>
                  <a:latin typeface="Arial" charset="0"/>
                  <a:ea typeface="ＭＳ Ｐゴシック" charset="0"/>
                </a:defRPr>
              </a:lvl3pPr>
              <a:lvl4pPr algn="l" defTabSz="292100" eaLnBrk="0" hangingPunct="0">
                <a:defRPr>
                  <a:solidFill>
                    <a:schemeClr val="tx1"/>
                  </a:solidFill>
                  <a:latin typeface="Arial" charset="0"/>
                  <a:ea typeface="ＭＳ Ｐゴシック" charset="0"/>
                </a:defRPr>
              </a:lvl4pPr>
              <a:lvl5pPr algn="l" defTabSz="292100" eaLnBrk="0" hangingPunct="0">
                <a:defRPr>
                  <a:solidFill>
                    <a:schemeClr val="tx1"/>
                  </a:solidFill>
                  <a:latin typeface="Arial" charset="0"/>
                  <a:ea typeface="ＭＳ Ｐゴシック" charset="0"/>
                </a:defRPr>
              </a:lvl5pPr>
              <a:lvl6pPr defTabSz="292100" eaLnBrk="0" fontAlgn="base" hangingPunct="0">
                <a:spcBef>
                  <a:spcPct val="0"/>
                </a:spcBef>
                <a:spcAft>
                  <a:spcPct val="0"/>
                </a:spcAft>
                <a:defRPr>
                  <a:solidFill>
                    <a:schemeClr val="tx1"/>
                  </a:solidFill>
                  <a:latin typeface="Arial" charset="0"/>
                  <a:ea typeface="ＭＳ Ｐゴシック" charset="0"/>
                </a:defRPr>
              </a:lvl6pPr>
              <a:lvl7pPr defTabSz="292100" eaLnBrk="0" fontAlgn="base" hangingPunct="0">
                <a:spcBef>
                  <a:spcPct val="0"/>
                </a:spcBef>
                <a:spcAft>
                  <a:spcPct val="0"/>
                </a:spcAft>
                <a:defRPr>
                  <a:solidFill>
                    <a:schemeClr val="tx1"/>
                  </a:solidFill>
                  <a:latin typeface="Arial" charset="0"/>
                  <a:ea typeface="ＭＳ Ｐゴシック" charset="0"/>
                </a:defRPr>
              </a:lvl7pPr>
              <a:lvl8pPr defTabSz="292100" eaLnBrk="0" fontAlgn="base" hangingPunct="0">
                <a:spcBef>
                  <a:spcPct val="0"/>
                </a:spcBef>
                <a:spcAft>
                  <a:spcPct val="0"/>
                </a:spcAft>
                <a:defRPr>
                  <a:solidFill>
                    <a:schemeClr val="tx1"/>
                  </a:solidFill>
                  <a:latin typeface="Arial" charset="0"/>
                  <a:ea typeface="ＭＳ Ｐゴシック" charset="0"/>
                </a:defRPr>
              </a:lvl8pPr>
              <a:lvl9pPr defTabSz="2921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1600" dirty="0">
                  <a:solidFill>
                    <a:srgbClr val="FFCC00"/>
                  </a:solidFill>
                  <a:effectLst>
                    <a:outerShdw blurRad="38100" dist="38100" dir="2700000" algn="tl">
                      <a:srgbClr val="000000"/>
                    </a:outerShdw>
                  </a:effectLst>
                  <a:latin typeface="Tahoma" charset="0"/>
                </a:rPr>
                <a:t>	Coronary Sinus </a:t>
              </a:r>
              <a:r>
                <a:rPr lang="en-US" sz="1600" dirty="0" err="1">
                  <a:solidFill>
                    <a:srgbClr val="FFCC00"/>
                  </a:solidFill>
                  <a:effectLst>
                    <a:outerShdw blurRad="38100" dist="38100" dir="2700000" algn="tl">
                      <a:srgbClr val="000000"/>
                    </a:outerShdw>
                  </a:effectLst>
                  <a:latin typeface="Tahoma" charset="0"/>
                </a:rPr>
                <a:t>Annuloplasty</a:t>
              </a:r>
              <a:endParaRPr lang="en-US" sz="1600" dirty="0">
                <a:solidFill>
                  <a:srgbClr val="FFCC00"/>
                </a:solidFill>
                <a:effectLst>
                  <a:outerShdw blurRad="38100" dist="38100" dir="2700000" algn="tl">
                    <a:srgbClr val="000000"/>
                  </a:outerShdw>
                </a:effectLst>
                <a:latin typeface="Tahoma" charset="0"/>
              </a:endParaRPr>
            </a:p>
          </p:txBody>
        </p:sp>
        <p:sp>
          <p:nvSpPr>
            <p:cNvPr id="131093" name="Line 21"/>
            <p:cNvSpPr>
              <a:spLocks noChangeShapeType="1"/>
            </p:cNvSpPr>
            <p:nvPr/>
          </p:nvSpPr>
          <p:spPr bwMode="auto">
            <a:xfrm>
              <a:off x="1143000" y="5029915"/>
              <a:ext cx="701040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eaLnBrk="1" hangingPunct="1">
                <a:defRPr/>
              </a:pPr>
              <a:endParaRPr lang="en-US">
                <a:latin typeface="Arial" charset="0"/>
              </a:endParaRPr>
            </a:p>
          </p:txBody>
        </p:sp>
        <p:pic>
          <p:nvPicPr>
            <p:cNvPr id="131094" name="Picture 22"/>
            <p:cNvPicPr>
              <a:picLocks noChangeAspect="1" noChangeArrowheads="1"/>
            </p:cNvPicPr>
            <p:nvPr/>
          </p:nvPicPr>
          <p:blipFill>
            <a:blip r:embed="rId3"/>
            <a:srcRect/>
            <a:stretch>
              <a:fillRect/>
            </a:stretch>
          </p:blipFill>
          <p:spPr bwMode="auto">
            <a:xfrm>
              <a:off x="6683375" y="4135546"/>
              <a:ext cx="946150" cy="984919"/>
            </a:xfrm>
            <a:prstGeom prst="rect">
              <a:avLst/>
            </a:prstGeom>
            <a:gradFill rotWithShape="0">
              <a:gsLst>
                <a:gs pos="0">
                  <a:srgbClr val="FFFFFF">
                    <a:gamma/>
                    <a:tint val="74118"/>
                    <a:invGamma/>
                  </a:srgbClr>
                </a:gs>
                <a:gs pos="100000">
                  <a:srgbClr val="FFFFFF"/>
                </a:gs>
              </a:gsLst>
              <a:lin ang="18900000" scaled="1"/>
            </a:gradFill>
            <a:ln>
              <a:noFill/>
            </a:ln>
            <a:effectLst/>
            <a:extLs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1095" name="Rectangle 23"/>
            <p:cNvSpPr>
              <a:spLocks noChangeArrowheads="1"/>
            </p:cNvSpPr>
            <p:nvPr/>
          </p:nvSpPr>
          <p:spPr bwMode="auto">
            <a:xfrm>
              <a:off x="1066800" y="4288050"/>
              <a:ext cx="3541713" cy="708506"/>
            </a:xfrm>
            <a:prstGeom prst="rect">
              <a:avLst/>
            </a:prstGeom>
            <a:noFill/>
            <a:ln>
              <a:noFill/>
            </a:ln>
            <a:effectLst/>
            <a:extLst>
              <a:ext uri="{909E8E84-426E-40DD-AFC4-6F175D3DCCD1}">
                <a14:hiddenFill xmlns:a14="http://schemas.microsoft.com/office/drawing/2010/main">
                  <a:solidFill>
                    <a:srgbClr val="3268B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42900" indent="-342900" eaLnBrk="1" hangingPunct="1">
                <a:buClr>
                  <a:schemeClr val="tx2"/>
                </a:buClr>
                <a:buSzPct val="110000"/>
                <a:buFontTx/>
                <a:buChar char="•"/>
                <a:defRPr/>
              </a:pPr>
              <a:r>
                <a:rPr lang="en-US" dirty="0">
                  <a:latin typeface="Arial" charset="0"/>
                  <a:ea typeface="ＭＳ Ｐゴシック" charset="0"/>
                </a:rPr>
                <a:t>Carillon</a:t>
              </a:r>
            </a:p>
            <a:p>
              <a:pPr marL="342900" indent="-342900" eaLnBrk="1" hangingPunct="1">
                <a:buClr>
                  <a:schemeClr val="tx2"/>
                </a:buClr>
                <a:buSzPct val="110000"/>
                <a:buFontTx/>
                <a:buChar char="•"/>
                <a:defRPr/>
              </a:pPr>
              <a:r>
                <a:rPr lang="en-US" dirty="0">
                  <a:latin typeface="Arial" charset="0"/>
                  <a:ea typeface="ＭＳ Ｐゴシック" charset="0"/>
                </a:rPr>
                <a:t>Mitral Valve Cerclage</a:t>
              </a:r>
            </a:p>
          </p:txBody>
        </p:sp>
      </p:grpSp>
      <p:grpSp>
        <p:nvGrpSpPr>
          <p:cNvPr id="100360" name="Group 2"/>
          <p:cNvGrpSpPr>
            <a:grpSpLocks/>
          </p:cNvGrpSpPr>
          <p:nvPr/>
        </p:nvGrpSpPr>
        <p:grpSpPr bwMode="auto">
          <a:xfrm>
            <a:off x="838200" y="4953000"/>
            <a:ext cx="6858000" cy="1504950"/>
            <a:chOff x="838200" y="4953000"/>
            <a:chExt cx="6858000" cy="1504950"/>
          </a:xfrm>
        </p:grpSpPr>
        <p:sp>
          <p:nvSpPr>
            <p:cNvPr id="131097" name="Text Box 25"/>
            <p:cNvSpPr txBox="1">
              <a:spLocks noChangeArrowheads="1"/>
            </p:cNvSpPr>
            <p:nvPr/>
          </p:nvSpPr>
          <p:spPr bwMode="auto">
            <a:xfrm>
              <a:off x="838200" y="4953000"/>
              <a:ext cx="3846513" cy="366713"/>
            </a:xfrm>
            <a:prstGeom prst="rect">
              <a:avLst/>
            </a:prstGeom>
            <a:noFill/>
            <a:ln>
              <a:noFill/>
            </a:ln>
            <a:effectLst/>
            <a:extLst>
              <a:ext uri="{909E8E84-426E-40DD-AFC4-6F175D3DCCD1}">
                <a14:hiddenFill xmlns:a14="http://schemas.microsoft.com/office/drawing/2010/main">
                  <a:solidFill>
                    <a:srgbClr val="3268B2"/>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defTabSz="292100" eaLnBrk="0" hangingPunct="0">
                <a:defRPr>
                  <a:solidFill>
                    <a:schemeClr val="tx1"/>
                  </a:solidFill>
                  <a:latin typeface="Arial" charset="0"/>
                  <a:ea typeface="ＭＳ Ｐゴシック" charset="0"/>
                </a:defRPr>
              </a:lvl1pPr>
              <a:lvl2pPr algn="l" defTabSz="292100" eaLnBrk="0" hangingPunct="0">
                <a:defRPr>
                  <a:solidFill>
                    <a:schemeClr val="tx1"/>
                  </a:solidFill>
                  <a:latin typeface="Arial" charset="0"/>
                  <a:ea typeface="ＭＳ Ｐゴシック" charset="0"/>
                </a:defRPr>
              </a:lvl2pPr>
              <a:lvl3pPr algn="l" defTabSz="292100" eaLnBrk="0" hangingPunct="0">
                <a:defRPr>
                  <a:solidFill>
                    <a:schemeClr val="tx1"/>
                  </a:solidFill>
                  <a:latin typeface="Arial" charset="0"/>
                  <a:ea typeface="ＭＳ Ｐゴシック" charset="0"/>
                </a:defRPr>
              </a:lvl3pPr>
              <a:lvl4pPr algn="l" defTabSz="292100" eaLnBrk="0" hangingPunct="0">
                <a:defRPr>
                  <a:solidFill>
                    <a:schemeClr val="tx1"/>
                  </a:solidFill>
                  <a:latin typeface="Arial" charset="0"/>
                  <a:ea typeface="ＭＳ Ｐゴシック" charset="0"/>
                </a:defRPr>
              </a:lvl4pPr>
              <a:lvl5pPr algn="l" defTabSz="292100" eaLnBrk="0" hangingPunct="0">
                <a:defRPr>
                  <a:solidFill>
                    <a:schemeClr val="tx1"/>
                  </a:solidFill>
                  <a:latin typeface="Arial" charset="0"/>
                  <a:ea typeface="ＭＳ Ｐゴシック" charset="0"/>
                </a:defRPr>
              </a:lvl5pPr>
              <a:lvl6pPr defTabSz="292100" eaLnBrk="0" fontAlgn="base" hangingPunct="0">
                <a:spcBef>
                  <a:spcPct val="0"/>
                </a:spcBef>
                <a:spcAft>
                  <a:spcPct val="0"/>
                </a:spcAft>
                <a:defRPr>
                  <a:solidFill>
                    <a:schemeClr val="tx1"/>
                  </a:solidFill>
                  <a:latin typeface="Arial" charset="0"/>
                  <a:ea typeface="ＭＳ Ｐゴシック" charset="0"/>
                </a:defRPr>
              </a:lvl6pPr>
              <a:lvl7pPr defTabSz="292100" eaLnBrk="0" fontAlgn="base" hangingPunct="0">
                <a:spcBef>
                  <a:spcPct val="0"/>
                </a:spcBef>
                <a:spcAft>
                  <a:spcPct val="0"/>
                </a:spcAft>
                <a:defRPr>
                  <a:solidFill>
                    <a:schemeClr val="tx1"/>
                  </a:solidFill>
                  <a:latin typeface="Arial" charset="0"/>
                  <a:ea typeface="ＭＳ Ｐゴシック" charset="0"/>
                </a:defRPr>
              </a:lvl7pPr>
              <a:lvl8pPr defTabSz="292100" eaLnBrk="0" fontAlgn="base" hangingPunct="0">
                <a:spcBef>
                  <a:spcPct val="0"/>
                </a:spcBef>
                <a:spcAft>
                  <a:spcPct val="0"/>
                </a:spcAft>
                <a:defRPr>
                  <a:solidFill>
                    <a:schemeClr val="tx1"/>
                  </a:solidFill>
                  <a:latin typeface="Arial" charset="0"/>
                  <a:ea typeface="ＭＳ Ｐゴシック" charset="0"/>
                </a:defRPr>
              </a:lvl8pPr>
              <a:lvl9pPr defTabSz="2921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dirty="0">
                  <a:solidFill>
                    <a:srgbClr val="FFCC00"/>
                  </a:solidFill>
                  <a:effectLst>
                    <a:outerShdw blurRad="38100" dist="38100" dir="2700000" algn="tl">
                      <a:srgbClr val="000000"/>
                    </a:outerShdw>
                  </a:effectLst>
                  <a:latin typeface="Tahoma" charset="0"/>
                </a:rPr>
                <a:t>	</a:t>
              </a:r>
              <a:r>
                <a:rPr lang="en-US" sz="1600" dirty="0">
                  <a:solidFill>
                    <a:srgbClr val="FFCC00"/>
                  </a:solidFill>
                  <a:effectLst>
                    <a:outerShdw blurRad="38100" dist="38100" dir="2700000" algn="tl">
                      <a:srgbClr val="000000"/>
                    </a:outerShdw>
                  </a:effectLst>
                  <a:latin typeface="Tahoma" charset="0"/>
                </a:rPr>
                <a:t>Mitral Valve Replacement</a:t>
              </a:r>
            </a:p>
          </p:txBody>
        </p:sp>
        <p:sp>
          <p:nvSpPr>
            <p:cNvPr id="131098" name="Rectangle 26"/>
            <p:cNvSpPr>
              <a:spLocks noChangeArrowheads="1"/>
            </p:cNvSpPr>
            <p:nvPr/>
          </p:nvSpPr>
          <p:spPr bwMode="auto">
            <a:xfrm>
              <a:off x="1143000" y="5257800"/>
              <a:ext cx="3541713" cy="1200150"/>
            </a:xfrm>
            <a:prstGeom prst="rect">
              <a:avLst/>
            </a:prstGeom>
            <a:noFill/>
            <a:ln>
              <a:noFill/>
            </a:ln>
            <a:effectLst/>
            <a:extLst>
              <a:ext uri="{909E8E84-426E-40DD-AFC4-6F175D3DCCD1}">
                <a14:hiddenFill xmlns:a14="http://schemas.microsoft.com/office/drawing/2010/main">
                  <a:solidFill>
                    <a:srgbClr val="3268B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42900" indent="-342900" eaLnBrk="1" hangingPunct="1">
                <a:buClr>
                  <a:schemeClr val="tx2"/>
                </a:buClr>
                <a:buSzPct val="110000"/>
                <a:buFontTx/>
                <a:buChar char="•"/>
                <a:defRPr/>
              </a:pPr>
              <a:r>
                <a:rPr lang="en-US" dirty="0" err="1">
                  <a:latin typeface="Arial" charset="0"/>
                  <a:ea typeface="ＭＳ Ｐゴシック" charset="0"/>
                </a:rPr>
                <a:t>Endovalve</a:t>
              </a:r>
              <a:endParaRPr lang="en-US" dirty="0">
                <a:latin typeface="Arial" charset="0"/>
                <a:ea typeface="ＭＳ Ｐゴシック" charset="0"/>
              </a:endParaRPr>
            </a:p>
            <a:p>
              <a:pPr marL="342900" indent="-342900" eaLnBrk="1" hangingPunct="1">
                <a:buClr>
                  <a:schemeClr val="tx2"/>
                </a:buClr>
                <a:buSzPct val="110000"/>
                <a:buFontTx/>
                <a:buChar char="•"/>
                <a:defRPr/>
              </a:pPr>
              <a:r>
                <a:rPr lang="en-US" dirty="0">
                  <a:latin typeface="Arial" charset="0"/>
                  <a:ea typeface="ＭＳ Ｐゴシック" charset="0"/>
                </a:rPr>
                <a:t>CardiAQ</a:t>
              </a:r>
            </a:p>
            <a:p>
              <a:pPr marL="342900" indent="-342900" eaLnBrk="1" hangingPunct="1">
                <a:buClr>
                  <a:schemeClr val="tx2"/>
                </a:buClr>
                <a:buSzPct val="110000"/>
                <a:buFontTx/>
                <a:buChar char="•"/>
                <a:defRPr/>
              </a:pPr>
              <a:r>
                <a:rPr lang="en-US" dirty="0">
                  <a:latin typeface="Arial" charset="0"/>
                  <a:ea typeface="ＭＳ Ｐゴシック" charset="0"/>
                </a:rPr>
                <a:t>Medtronic</a:t>
              </a:r>
            </a:p>
            <a:p>
              <a:pPr marL="342900" indent="-342900" eaLnBrk="1" hangingPunct="1">
                <a:buClr>
                  <a:schemeClr val="tx2"/>
                </a:buClr>
                <a:buSzPct val="110000"/>
                <a:buFontTx/>
                <a:buChar char="•"/>
                <a:defRPr/>
              </a:pPr>
              <a:r>
                <a:rPr lang="en-US" dirty="0">
                  <a:latin typeface="Arial" charset="0"/>
                  <a:ea typeface="ＭＳ Ｐゴシック" charset="0"/>
                </a:rPr>
                <a:t>Other</a:t>
              </a:r>
            </a:p>
          </p:txBody>
        </p:sp>
        <p:sp>
          <p:nvSpPr>
            <p:cNvPr id="131099" name="Text Box 27"/>
            <p:cNvSpPr txBox="1">
              <a:spLocks noChangeArrowheads="1"/>
            </p:cNvSpPr>
            <p:nvPr/>
          </p:nvSpPr>
          <p:spPr bwMode="auto">
            <a:xfrm>
              <a:off x="4800600" y="5181600"/>
              <a:ext cx="1522413" cy="581025"/>
            </a:xfrm>
            <a:prstGeom prst="rect">
              <a:avLst/>
            </a:prstGeom>
            <a:noFill/>
            <a:ln>
              <a:noFill/>
            </a:ln>
            <a:effectLst/>
            <a:extLst>
              <a:ext uri="{909E8E84-426E-40DD-AFC4-6F175D3DCCD1}">
                <a14:hiddenFill xmlns:a14="http://schemas.microsoft.com/office/drawing/2010/main">
                  <a:gradFill rotWithShape="0">
                    <a:gsLst>
                      <a:gs pos="0">
                        <a:srgbClr val="123E78">
                          <a:gamma/>
                          <a:tint val="74118"/>
                          <a:invGamma/>
                        </a:srgbClr>
                      </a:gs>
                      <a:gs pos="100000">
                        <a:srgbClr val="123E78"/>
                      </a:gs>
                    </a:gsLst>
                    <a:lin ang="18900000" scaled="1"/>
                  </a:gra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1600">
                  <a:effectLst>
                    <a:outerShdw blurRad="38100" dist="38100" dir="2700000" algn="tl">
                      <a:srgbClr val="000000"/>
                    </a:outerShdw>
                  </a:effectLst>
                  <a:latin typeface="Tahoma" charset="0"/>
                  <a:ea typeface="ＭＳ Ｐゴシック" charset="0"/>
                </a:rPr>
                <a:t>MV</a:t>
              </a:r>
            </a:p>
            <a:p>
              <a:pPr algn="ctr" eaLnBrk="1" hangingPunct="1">
                <a:defRPr/>
              </a:pPr>
              <a:r>
                <a:rPr lang="en-US" sz="1600">
                  <a:effectLst>
                    <a:outerShdw blurRad="38100" dist="38100" dir="2700000" algn="tl">
                      <a:srgbClr val="000000"/>
                    </a:outerShdw>
                  </a:effectLst>
                  <a:latin typeface="Tahoma" charset="0"/>
                  <a:ea typeface="ＭＳ Ｐゴシック" charset="0"/>
                </a:rPr>
                <a:t>Replacement</a:t>
              </a:r>
            </a:p>
          </p:txBody>
        </p:sp>
        <p:pic>
          <p:nvPicPr>
            <p:cNvPr id="100372" name="Picture 28" descr="EP1 sample inflow side"/>
            <p:cNvPicPr>
              <a:picLocks noChangeAspect="1" noChangeArrowheads="1"/>
            </p:cNvPicPr>
            <p:nvPr/>
          </p:nvPicPr>
          <p:blipFill>
            <a:blip r:embed="rId4">
              <a:extLst>
                <a:ext uri="{28A0092B-C50C-407E-A947-70E740481C1C}">
                  <a14:useLocalDpi xmlns:a14="http://schemas.microsoft.com/office/drawing/2010/main" val="0"/>
                </a:ext>
              </a:extLst>
            </a:blip>
            <a:srcRect l="14583" t="5556" r="12500" b="8333"/>
            <a:stretch>
              <a:fillRect/>
            </a:stretch>
          </p:blipFill>
          <p:spPr bwMode="auto">
            <a:xfrm>
              <a:off x="6705600" y="5370512"/>
              <a:ext cx="9906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0361" name="Rectangle 29"/>
          <p:cNvSpPr>
            <a:spLocks noGrp="1" noChangeArrowheads="1"/>
          </p:cNvSpPr>
          <p:nvPr>
            <p:ph type="title"/>
          </p:nvPr>
        </p:nvSpPr>
        <p:spPr>
          <a:xfrm>
            <a:off x="-1524000" y="0"/>
            <a:ext cx="11658600" cy="1143000"/>
          </a:xfrm>
        </p:spPr>
        <p:txBody>
          <a:bodyPr/>
          <a:lstStyle/>
          <a:p>
            <a:r>
              <a:rPr lang="en-US" altLang="en-US" dirty="0" smtClean="0">
                <a:solidFill>
                  <a:schemeClr val="bg1"/>
                </a:solidFill>
              </a:rPr>
              <a:t>	</a:t>
            </a:r>
            <a:r>
              <a:rPr lang="en-US" altLang="en-US" dirty="0" smtClean="0">
                <a:solidFill>
                  <a:srgbClr val="FFFF00"/>
                </a:solidFill>
              </a:rPr>
              <a:t>2018 </a:t>
            </a:r>
            <a:r>
              <a:rPr lang="en-US" altLang="en-US" dirty="0" err="1" smtClean="0">
                <a:solidFill>
                  <a:srgbClr val="FFFF00"/>
                </a:solidFill>
              </a:rPr>
              <a:t>Percutaneou</a:t>
            </a:r>
            <a:r>
              <a:rPr lang="en-US" altLang="en-US" dirty="0" smtClean="0">
                <a:solidFill>
                  <a:srgbClr val="FFFF00"/>
                </a:solidFill>
              </a:rPr>
              <a:t>$ Mitral </a:t>
            </a:r>
            <a:r>
              <a:rPr lang="en-US" altLang="en-US" dirty="0" err="1" smtClean="0">
                <a:solidFill>
                  <a:srgbClr val="FFFF00"/>
                </a:solidFill>
              </a:rPr>
              <a:t>Land$cape</a:t>
            </a:r>
            <a:r>
              <a:rPr lang="en-US" altLang="en-US" dirty="0" smtClean="0">
                <a:solidFill>
                  <a:srgbClr val="FFFF00"/>
                </a:solidFill>
              </a:rPr>
              <a:t> </a:t>
            </a:r>
          </a:p>
        </p:txBody>
      </p:sp>
      <p:grpSp>
        <p:nvGrpSpPr>
          <p:cNvPr id="100362" name="Group 12"/>
          <p:cNvGrpSpPr>
            <a:grpSpLocks/>
          </p:cNvGrpSpPr>
          <p:nvPr/>
        </p:nvGrpSpPr>
        <p:grpSpPr bwMode="auto">
          <a:xfrm>
            <a:off x="838200" y="914400"/>
            <a:ext cx="7162800" cy="828675"/>
            <a:chOff x="528" y="816"/>
            <a:chExt cx="4512" cy="522"/>
          </a:xfrm>
        </p:grpSpPr>
        <p:sp>
          <p:nvSpPr>
            <p:cNvPr id="131085" name="Text Box 13"/>
            <p:cNvSpPr txBox="1">
              <a:spLocks noChangeArrowheads="1"/>
            </p:cNvSpPr>
            <p:nvPr/>
          </p:nvSpPr>
          <p:spPr bwMode="auto">
            <a:xfrm>
              <a:off x="864" y="954"/>
              <a:ext cx="1286" cy="250"/>
            </a:xfrm>
            <a:prstGeom prst="rect">
              <a:avLst/>
            </a:prstGeom>
            <a:noFill/>
            <a:ln>
              <a:noFill/>
            </a:ln>
            <a:effectLst/>
            <a:extLst>
              <a:ext uri="{909E8E84-426E-40DD-AFC4-6F175D3DCCD1}">
                <a14:hiddenFill xmlns:a14="http://schemas.microsoft.com/office/drawing/2010/main">
                  <a:gradFill rotWithShape="0">
                    <a:gsLst>
                      <a:gs pos="0">
                        <a:srgbClr val="123E78">
                          <a:gamma/>
                          <a:tint val="74118"/>
                          <a:invGamma/>
                        </a:srgbClr>
                      </a:gs>
                      <a:gs pos="100000">
                        <a:srgbClr val="123E78"/>
                      </a:gs>
                    </a:gsLst>
                    <a:lin ang="18900000" scaled="1"/>
                  </a:gra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en-US">
                <a:effectLst>
                  <a:outerShdw blurRad="38100" dist="38100" dir="2700000" algn="tl">
                    <a:srgbClr val="000000"/>
                  </a:outerShdw>
                </a:effectLst>
                <a:latin typeface="Tahoma" charset="0"/>
                <a:ea typeface="ＭＳ Ｐゴシック" charset="0"/>
              </a:endParaRPr>
            </a:p>
          </p:txBody>
        </p:sp>
        <p:sp>
          <p:nvSpPr>
            <p:cNvPr id="131086" name="Line 14"/>
            <p:cNvSpPr>
              <a:spLocks noChangeShapeType="1"/>
            </p:cNvSpPr>
            <p:nvPr/>
          </p:nvSpPr>
          <p:spPr bwMode="auto">
            <a:xfrm>
              <a:off x="624" y="816"/>
              <a:ext cx="4416"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eaLnBrk="1" hangingPunct="1">
                <a:defRPr/>
              </a:pPr>
              <a:endParaRPr lang="en-US">
                <a:latin typeface="Arial" charset="0"/>
              </a:endParaRPr>
            </a:p>
          </p:txBody>
        </p:sp>
        <p:sp>
          <p:nvSpPr>
            <p:cNvPr id="131087" name="Text Box 15"/>
            <p:cNvSpPr txBox="1">
              <a:spLocks noChangeArrowheads="1"/>
            </p:cNvSpPr>
            <p:nvPr/>
          </p:nvSpPr>
          <p:spPr bwMode="auto">
            <a:xfrm>
              <a:off x="528" y="864"/>
              <a:ext cx="2423" cy="231"/>
            </a:xfrm>
            <a:prstGeom prst="rect">
              <a:avLst/>
            </a:prstGeom>
            <a:noFill/>
            <a:ln>
              <a:noFill/>
            </a:ln>
            <a:effectLst/>
            <a:extLst>
              <a:ext uri="{909E8E84-426E-40DD-AFC4-6F175D3DCCD1}">
                <a14:hiddenFill xmlns:a14="http://schemas.microsoft.com/office/drawing/2010/main">
                  <a:solidFill>
                    <a:srgbClr val="3268B2"/>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defTabSz="292100" eaLnBrk="0" hangingPunct="0">
                <a:defRPr>
                  <a:solidFill>
                    <a:schemeClr val="tx1"/>
                  </a:solidFill>
                  <a:latin typeface="Arial" charset="0"/>
                  <a:ea typeface="ＭＳ Ｐゴシック" charset="0"/>
                </a:defRPr>
              </a:lvl1pPr>
              <a:lvl2pPr algn="l" defTabSz="292100" eaLnBrk="0" hangingPunct="0">
                <a:defRPr>
                  <a:solidFill>
                    <a:schemeClr val="tx1"/>
                  </a:solidFill>
                  <a:latin typeface="Arial" charset="0"/>
                  <a:ea typeface="ＭＳ Ｐゴシック" charset="0"/>
                </a:defRPr>
              </a:lvl2pPr>
              <a:lvl3pPr algn="l" defTabSz="292100" eaLnBrk="0" hangingPunct="0">
                <a:defRPr>
                  <a:solidFill>
                    <a:schemeClr val="tx1"/>
                  </a:solidFill>
                  <a:latin typeface="Arial" charset="0"/>
                  <a:ea typeface="ＭＳ Ｐゴシック" charset="0"/>
                </a:defRPr>
              </a:lvl3pPr>
              <a:lvl4pPr algn="l" defTabSz="292100" eaLnBrk="0" hangingPunct="0">
                <a:defRPr>
                  <a:solidFill>
                    <a:schemeClr val="tx1"/>
                  </a:solidFill>
                  <a:latin typeface="Arial" charset="0"/>
                  <a:ea typeface="ＭＳ Ｐゴシック" charset="0"/>
                </a:defRPr>
              </a:lvl4pPr>
              <a:lvl5pPr algn="l" defTabSz="292100" eaLnBrk="0" hangingPunct="0">
                <a:defRPr>
                  <a:solidFill>
                    <a:schemeClr val="tx1"/>
                  </a:solidFill>
                  <a:latin typeface="Arial" charset="0"/>
                  <a:ea typeface="ＭＳ Ｐゴシック" charset="0"/>
                </a:defRPr>
              </a:lvl5pPr>
              <a:lvl6pPr defTabSz="292100" eaLnBrk="0" fontAlgn="base" hangingPunct="0">
                <a:spcBef>
                  <a:spcPct val="0"/>
                </a:spcBef>
                <a:spcAft>
                  <a:spcPct val="0"/>
                </a:spcAft>
                <a:defRPr>
                  <a:solidFill>
                    <a:schemeClr val="tx1"/>
                  </a:solidFill>
                  <a:latin typeface="Arial" charset="0"/>
                  <a:ea typeface="ＭＳ Ｐゴシック" charset="0"/>
                </a:defRPr>
              </a:lvl6pPr>
              <a:lvl7pPr defTabSz="292100" eaLnBrk="0" fontAlgn="base" hangingPunct="0">
                <a:spcBef>
                  <a:spcPct val="0"/>
                </a:spcBef>
                <a:spcAft>
                  <a:spcPct val="0"/>
                </a:spcAft>
                <a:defRPr>
                  <a:solidFill>
                    <a:schemeClr val="tx1"/>
                  </a:solidFill>
                  <a:latin typeface="Arial" charset="0"/>
                  <a:ea typeface="ＭＳ Ｐゴシック" charset="0"/>
                </a:defRPr>
              </a:lvl7pPr>
              <a:lvl8pPr defTabSz="292100" eaLnBrk="0" fontAlgn="base" hangingPunct="0">
                <a:spcBef>
                  <a:spcPct val="0"/>
                </a:spcBef>
                <a:spcAft>
                  <a:spcPct val="0"/>
                </a:spcAft>
                <a:defRPr>
                  <a:solidFill>
                    <a:schemeClr val="tx1"/>
                  </a:solidFill>
                  <a:latin typeface="Arial" charset="0"/>
                  <a:ea typeface="ＭＳ Ｐゴシック" charset="0"/>
                </a:defRPr>
              </a:lvl8pPr>
              <a:lvl9pPr defTabSz="2921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a:solidFill>
                    <a:srgbClr val="FFCC00"/>
                  </a:solidFill>
                  <a:effectLst>
                    <a:outerShdw blurRad="38100" dist="38100" dir="2700000" algn="tl">
                      <a:srgbClr val="000000"/>
                    </a:outerShdw>
                  </a:effectLst>
                  <a:latin typeface="Tahoma" charset="0"/>
                </a:rPr>
                <a:t>	</a:t>
              </a:r>
              <a:r>
                <a:rPr lang="en-US" sz="1600">
                  <a:solidFill>
                    <a:srgbClr val="FFCC00"/>
                  </a:solidFill>
                  <a:effectLst>
                    <a:outerShdw blurRad="38100" dist="38100" dir="2700000" algn="tl">
                      <a:srgbClr val="000000"/>
                    </a:outerShdw>
                  </a:effectLst>
                  <a:latin typeface="Tahoma" charset="0"/>
                </a:rPr>
                <a:t>Leaflet Repair</a:t>
              </a:r>
            </a:p>
          </p:txBody>
        </p:sp>
        <p:sp>
          <p:nvSpPr>
            <p:cNvPr id="131088" name="Text Box 16"/>
            <p:cNvSpPr txBox="1">
              <a:spLocks noChangeArrowheads="1"/>
            </p:cNvSpPr>
            <p:nvPr/>
          </p:nvSpPr>
          <p:spPr bwMode="auto">
            <a:xfrm>
              <a:off x="3120" y="960"/>
              <a:ext cx="559" cy="366"/>
            </a:xfrm>
            <a:prstGeom prst="rect">
              <a:avLst/>
            </a:prstGeom>
            <a:noFill/>
            <a:ln>
              <a:noFill/>
            </a:ln>
            <a:effectLst/>
            <a:extLst>
              <a:ext uri="{909E8E84-426E-40DD-AFC4-6F175D3DCCD1}">
                <a14:hiddenFill xmlns:a14="http://schemas.microsoft.com/office/drawing/2010/main">
                  <a:gradFill rotWithShape="0">
                    <a:gsLst>
                      <a:gs pos="0">
                        <a:srgbClr val="123E78">
                          <a:gamma/>
                          <a:tint val="74118"/>
                          <a:invGamma/>
                        </a:srgbClr>
                      </a:gs>
                      <a:gs pos="100000">
                        <a:srgbClr val="123E78"/>
                      </a:gs>
                    </a:gsLst>
                    <a:lin ang="18900000" scaled="1"/>
                  </a:gra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1600">
                  <a:effectLst>
                    <a:outerShdw blurRad="38100" dist="38100" dir="2700000" algn="tl">
                      <a:srgbClr val="000000"/>
                    </a:outerShdw>
                  </a:effectLst>
                  <a:latin typeface="Tahoma" charset="0"/>
                  <a:ea typeface="ＭＳ Ｐゴシック" charset="0"/>
                </a:rPr>
                <a:t>Leaflet</a:t>
              </a:r>
            </a:p>
            <a:p>
              <a:pPr algn="ctr" eaLnBrk="1" hangingPunct="1">
                <a:defRPr/>
              </a:pPr>
              <a:r>
                <a:rPr lang="en-US" sz="1600">
                  <a:effectLst>
                    <a:outerShdw blurRad="38100" dist="38100" dir="2700000" algn="tl">
                      <a:srgbClr val="000000"/>
                    </a:outerShdw>
                  </a:effectLst>
                  <a:latin typeface="Tahoma" charset="0"/>
                  <a:ea typeface="ＭＳ Ｐゴシック" charset="0"/>
                </a:rPr>
                <a:t>Clip</a:t>
              </a:r>
            </a:p>
          </p:txBody>
        </p:sp>
        <p:pic>
          <p:nvPicPr>
            <p:cNvPr id="100368" name="Picture 17" descr="asm%20bat%20croc%2021oct02-sr%203q%20clip%20on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4" y="912"/>
              <a:ext cx="528"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09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914400"/>
            <a:ext cx="81534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310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40971"/>
                                        </p:tgtEl>
                                        <p:attrNameLst>
                                          <p:attrName>style.visibility</p:attrName>
                                        </p:attrNameLst>
                                      </p:cBhvr>
                                      <p:to>
                                        <p:strVal val="visible"/>
                                      </p:to>
                                    </p:set>
                                    <p:anim calcmode="lin" valueType="num">
                                      <p:cBhvr additive="base">
                                        <p:cTn id="11" dur="500" fill="hold"/>
                                        <p:tgtEl>
                                          <p:spTgt spid="40971"/>
                                        </p:tgtEl>
                                        <p:attrNameLst>
                                          <p:attrName>ppt_x</p:attrName>
                                        </p:attrNameLst>
                                      </p:cBhvr>
                                      <p:tavLst>
                                        <p:tav tm="0">
                                          <p:val>
                                            <p:strVal val="#ppt_x"/>
                                          </p:val>
                                        </p:tav>
                                        <p:tav tm="100000">
                                          <p:val>
                                            <p:strVal val="#ppt_x"/>
                                          </p:val>
                                        </p:tav>
                                      </p:tavLst>
                                    </p:anim>
                                    <p:anim calcmode="lin" valueType="num">
                                      <p:cBhvr additive="base">
                                        <p:cTn id="12" dur="500" fill="hold"/>
                                        <p:tgtEl>
                                          <p:spTgt spid="409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 xmlns:a16="http://schemas.microsoft.com/office/drawing/2014/main" id="{8BFF5685-9A0F-4041-A3FE-724F0283FF56}"/>
              </a:ext>
            </a:extLst>
          </p:cNvPr>
          <p:cNvSpPr>
            <a:spLocks noGrp="1"/>
          </p:cNvSpPr>
          <p:nvPr>
            <p:ph type="title"/>
          </p:nvPr>
        </p:nvSpPr>
        <p:spPr>
          <a:xfrm>
            <a:off x="0" y="533400"/>
            <a:ext cx="9144000" cy="1143000"/>
          </a:xfrm>
        </p:spPr>
        <p:txBody>
          <a:bodyPr/>
          <a:lstStyle/>
          <a:p>
            <a:r>
              <a:rPr lang="en-US" altLang="en-US" sz="4800" i="1" dirty="0"/>
              <a:t>We will make </a:t>
            </a:r>
            <a:r>
              <a:rPr lang="en-US" altLang="en-US" sz="6600" b="1" i="1" u="sng" dirty="0">
                <a:solidFill>
                  <a:schemeClr val="bg1"/>
                </a:solidFill>
                <a:latin typeface="MV Boli" panose="02000500030200090000" pitchFamily="2" charset="0"/>
                <a:cs typeface="MV Boli" panose="02000500030200090000" pitchFamily="2" charset="0"/>
              </a:rPr>
              <a:t>MEXICO</a:t>
            </a:r>
            <a:r>
              <a:rPr lang="en-US" altLang="en-US" sz="6600" b="1" i="1" dirty="0">
                <a:solidFill>
                  <a:schemeClr val="bg1"/>
                </a:solidFill>
                <a:latin typeface="Narkisim" pitchFamily="34" charset="0"/>
                <a:cs typeface="Narkisim" pitchFamily="34" charset="0"/>
              </a:rPr>
              <a:t> </a:t>
            </a:r>
            <a:r>
              <a:rPr lang="en-US" altLang="en-US" sz="4800" i="1" dirty="0"/>
              <a:t>pay </a:t>
            </a:r>
            <a:r>
              <a:rPr lang="en-US" altLang="en-US" sz="4800" i="1" dirty="0" smtClean="0"/>
              <a:t>for </a:t>
            </a:r>
            <a:r>
              <a:rPr lang="en-US" altLang="en-US" sz="4800" i="1" dirty="0"/>
              <a:t>this </a:t>
            </a:r>
            <a:r>
              <a:rPr lang="en-US" altLang="en-US" sz="4800" b="1" i="1" u="sng" dirty="0">
                <a:solidFill>
                  <a:schemeClr val="bg1"/>
                </a:solidFill>
                <a:latin typeface="MV Boli" panose="02000500030200090000" pitchFamily="2" charset="0"/>
                <a:cs typeface="MV Boli" panose="02000500030200090000" pitchFamily="2" charset="0"/>
              </a:rPr>
              <a:t>MITRAL STUFF </a:t>
            </a:r>
            <a:r>
              <a:rPr lang="en-US" altLang="en-US" sz="4800" i="1" dirty="0">
                <a:solidFill>
                  <a:schemeClr val="bg1"/>
                </a:solidFill>
                <a:latin typeface="MV Boli" panose="02000500030200090000" pitchFamily="2" charset="0"/>
                <a:cs typeface="MV Boli" panose="02000500030200090000" pitchFamily="2" charset="0"/>
              </a:rPr>
              <a:t>!</a:t>
            </a:r>
          </a:p>
        </p:txBody>
      </p:sp>
      <p:pic>
        <p:nvPicPr>
          <p:cNvPr id="110595" name="Picture 4">
            <a:extLst>
              <a:ext uri="{FF2B5EF4-FFF2-40B4-BE49-F238E27FC236}">
                <a16:creationId xmlns="" xmlns:a16="http://schemas.microsoft.com/office/drawing/2014/main" id="{3160CBD9-8E5C-423D-BC18-AAC028E6235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2057400"/>
            <a:ext cx="6553200" cy="4495800"/>
          </a:xfrm>
          <a:noFill/>
        </p:spPr>
      </p:pic>
    </p:spTree>
    <p:extLst>
      <p:ext uri="{BB962C8B-B14F-4D97-AF65-F5344CB8AC3E}">
        <p14:creationId xmlns:p14="http://schemas.microsoft.com/office/powerpoint/2010/main" val="39479441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 xmlns:a16="http://schemas.microsoft.com/office/drawing/2014/main" id="{80338998-AAF7-451C-A36E-A654994E1007}"/>
              </a:ext>
            </a:extLst>
          </p:cNvPr>
          <p:cNvSpPr>
            <a:spLocks noGrp="1"/>
          </p:cNvSpPr>
          <p:nvPr>
            <p:ph type="title"/>
          </p:nvPr>
        </p:nvSpPr>
        <p:spPr>
          <a:xfrm>
            <a:off x="685800" y="-152400"/>
            <a:ext cx="7772400" cy="1143000"/>
          </a:xfrm>
        </p:spPr>
        <p:txBody>
          <a:bodyPr/>
          <a:lstStyle/>
          <a:p>
            <a:pPr>
              <a:defRPr/>
            </a:pPr>
            <a:r>
              <a:rPr lang="en-US" altLang="en-US" dirty="0" smtClean="0">
                <a:effectLst>
                  <a:outerShdw blurRad="38100" dist="38100" dir="2700000" algn="tl">
                    <a:srgbClr val="000000">
                      <a:alpha val="43137"/>
                    </a:srgbClr>
                  </a:outerShdw>
                </a:effectLst>
              </a:rPr>
              <a:t>TMVR</a:t>
            </a:r>
            <a:endParaRPr lang="en-US" altLang="en-US" dirty="0">
              <a:effectLst>
                <a:outerShdw blurRad="38100" dist="38100" dir="2700000" algn="tl">
                  <a:srgbClr val="000000">
                    <a:alpha val="43137"/>
                  </a:srgbClr>
                </a:outerShdw>
              </a:effectLst>
            </a:endParaRPr>
          </a:p>
        </p:txBody>
      </p:sp>
      <p:sp>
        <p:nvSpPr>
          <p:cNvPr id="30723" name="Content Placeholder 2">
            <a:extLst>
              <a:ext uri="{FF2B5EF4-FFF2-40B4-BE49-F238E27FC236}">
                <a16:creationId xmlns="" xmlns:a16="http://schemas.microsoft.com/office/drawing/2014/main" id="{DC601C99-0C1F-4913-BA31-D1ABC1B90AD5}"/>
              </a:ext>
            </a:extLst>
          </p:cNvPr>
          <p:cNvSpPr>
            <a:spLocks noGrp="1"/>
          </p:cNvSpPr>
          <p:nvPr>
            <p:ph idx="1"/>
          </p:nvPr>
        </p:nvSpPr>
        <p:spPr>
          <a:xfrm>
            <a:off x="152400" y="858838"/>
            <a:ext cx="8991600" cy="4495800"/>
          </a:xfrm>
        </p:spPr>
        <p:txBody>
          <a:bodyPr/>
          <a:lstStyle/>
          <a:p>
            <a:pPr marL="0" indent="0">
              <a:buFontTx/>
              <a:buNone/>
              <a:defRPr/>
            </a:pPr>
            <a:r>
              <a:rPr lang="en-US" b="1" dirty="0">
                <a:effectLst>
                  <a:outerShdw blurRad="38100" dist="38100" dir="2700000" algn="tl">
                    <a:srgbClr val="000000"/>
                  </a:outerShdw>
                </a:effectLst>
              </a:rPr>
              <a:t>	</a:t>
            </a:r>
            <a:endParaRPr lang="en-US" altLang="en-US" sz="3600" b="1" i="1" dirty="0">
              <a:effectLst>
                <a:outerShdw blurRad="38100" dist="38100" dir="2700000" algn="tl">
                  <a:srgbClr val="000000"/>
                </a:outerShdw>
              </a:effectLst>
            </a:endParaRPr>
          </a:p>
          <a:p>
            <a:pPr marL="0" indent="0" algn="ctr">
              <a:buFontTx/>
              <a:buNone/>
              <a:defRPr/>
            </a:pPr>
            <a:endParaRPr lang="en-US" altLang="en-US" sz="4800" b="1" i="1" dirty="0">
              <a:effectLst>
                <a:outerShdw blurRad="38100" dist="38100" dir="2700000" algn="tl">
                  <a:srgbClr val="000000"/>
                </a:outerShdw>
              </a:effectLst>
            </a:endParaRPr>
          </a:p>
          <a:p>
            <a:pPr marL="0" indent="0">
              <a:buFontTx/>
              <a:buNone/>
              <a:defRPr/>
            </a:pPr>
            <a:endParaRPr lang="en-US" altLang="en-US" sz="4400" dirty="0"/>
          </a:p>
        </p:txBody>
      </p:sp>
      <p:pic>
        <p:nvPicPr>
          <p:cNvPr id="111620" name="Picture 2">
            <a:extLst>
              <a:ext uri="{FF2B5EF4-FFF2-40B4-BE49-F238E27FC236}">
                <a16:creationId xmlns="" xmlns:a16="http://schemas.microsoft.com/office/drawing/2014/main" id="{9F6535BA-E626-4822-B9C5-74427E5307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84582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1621" name="Picture 3">
            <a:extLst>
              <a:ext uri="{FF2B5EF4-FFF2-40B4-BE49-F238E27FC236}">
                <a16:creationId xmlns="" xmlns:a16="http://schemas.microsoft.com/office/drawing/2014/main" id="{B0F6B55D-4086-4485-A9CF-100DAD221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838200"/>
            <a:ext cx="3505200" cy="2268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61523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52400" y="412750"/>
            <a:ext cx="8674100" cy="654050"/>
          </a:xfrm>
        </p:spPr>
        <p:txBody>
          <a:bodyPr/>
          <a:lstStyle/>
          <a:p>
            <a:r>
              <a:rPr lang="en-US" altLang="en-US" sz="5400" i="1" dirty="0" smtClean="0"/>
              <a:t>TAVR to TMVR</a:t>
            </a:r>
            <a:endParaRPr lang="en-US" altLang="en-US" sz="5400" i="1" dirty="0"/>
          </a:p>
        </p:txBody>
      </p:sp>
      <p:sp>
        <p:nvSpPr>
          <p:cNvPr id="86019" name="Rectangle 3"/>
          <p:cNvSpPr>
            <a:spLocks noGrp="1" noChangeArrowheads="1"/>
          </p:cNvSpPr>
          <p:nvPr>
            <p:ph type="body" idx="1"/>
          </p:nvPr>
        </p:nvSpPr>
        <p:spPr>
          <a:xfrm>
            <a:off x="1185862" y="1447800"/>
            <a:ext cx="9405938" cy="4419600"/>
          </a:xfrm>
        </p:spPr>
        <p:txBody>
          <a:bodyPr/>
          <a:lstStyle/>
          <a:p>
            <a:pPr>
              <a:buFontTx/>
              <a:buNone/>
              <a:defRPr/>
            </a:pPr>
            <a:r>
              <a:rPr lang="en-US" sz="4400" i="1" dirty="0" smtClean="0"/>
              <a:t> </a:t>
            </a:r>
            <a:r>
              <a:rPr lang="en-US" sz="5400" i="1" dirty="0" smtClean="0">
                <a:effectLst>
                  <a:outerShdw blurRad="38100" dist="38100" dir="2700000" algn="tl">
                    <a:srgbClr val="000000">
                      <a:alpha val="43137"/>
                    </a:srgbClr>
                  </a:outerShdw>
                </a:effectLst>
              </a:rPr>
              <a:t>Skill set  - same</a:t>
            </a:r>
          </a:p>
          <a:p>
            <a:pPr>
              <a:buFontTx/>
              <a:buNone/>
              <a:defRPr/>
            </a:pPr>
            <a:r>
              <a:rPr lang="en-US" sz="5400" i="1" dirty="0" smtClean="0">
                <a:effectLst>
                  <a:outerShdw blurRad="38100" dist="38100" dir="2700000" algn="tl">
                    <a:srgbClr val="000000">
                      <a:alpha val="43137"/>
                    </a:srgbClr>
                  </a:outerShdw>
                </a:effectLst>
              </a:rPr>
              <a:t>		Trans - septal</a:t>
            </a:r>
          </a:p>
          <a:p>
            <a:pPr>
              <a:buFontTx/>
              <a:buNone/>
              <a:defRPr/>
            </a:pPr>
            <a:endParaRPr lang="en-US" sz="5400" i="1" dirty="0">
              <a:effectLst>
                <a:outerShdw blurRad="38100" dist="38100" dir="2700000" algn="tl">
                  <a:srgbClr val="000000">
                    <a:alpha val="43137"/>
                  </a:srgbClr>
                </a:outerShdw>
              </a:effectLst>
            </a:endParaRPr>
          </a:p>
          <a:p>
            <a:pPr>
              <a:buFontTx/>
              <a:buNone/>
              <a:defRPr/>
            </a:pPr>
            <a:r>
              <a:rPr lang="en-US" sz="5400" i="1" dirty="0" smtClean="0">
                <a:effectLst>
                  <a:outerShdw blurRad="38100" dist="38100" dir="2700000" algn="tl">
                    <a:srgbClr val="000000">
                      <a:alpha val="43137"/>
                    </a:srgbClr>
                  </a:outerShdw>
                </a:effectLst>
              </a:rPr>
              <a:t>Calm  - LA safe</a:t>
            </a:r>
          </a:p>
          <a:p>
            <a:pPr>
              <a:buFontTx/>
              <a:buNone/>
              <a:defRPr/>
            </a:pPr>
            <a:r>
              <a:rPr lang="en-US" sz="5400" i="1" dirty="0">
                <a:effectLst>
                  <a:outerShdw blurRad="38100" dist="38100" dir="2700000" algn="tl">
                    <a:srgbClr val="000000">
                      <a:alpha val="43137"/>
                    </a:srgbClr>
                  </a:outerShdw>
                </a:effectLst>
              </a:rPr>
              <a:t>	</a:t>
            </a:r>
            <a:r>
              <a:rPr lang="en-US" sz="5400" i="1" dirty="0" smtClean="0">
                <a:effectLst>
                  <a:outerShdw blurRad="38100" dist="38100" dir="2700000" algn="tl">
                    <a:srgbClr val="000000">
                      <a:alpha val="43137"/>
                    </a:srgbClr>
                  </a:outerShdw>
                </a:effectLst>
              </a:rPr>
              <a:t>	Trans - venous</a:t>
            </a:r>
          </a:p>
          <a:p>
            <a:pPr>
              <a:buFontTx/>
              <a:buNone/>
              <a:defRPr/>
            </a:pPr>
            <a:endParaRPr lang="en-US" sz="5400" i="1" dirty="0">
              <a:effectLst>
                <a:outerShdw blurRad="38100" dist="38100" dir="2700000" algn="tl">
                  <a:srgbClr val="000000">
                    <a:alpha val="43137"/>
                  </a:srgbClr>
                </a:outerShdw>
              </a:effectLst>
            </a:endParaRPr>
          </a:p>
          <a:p>
            <a:pPr>
              <a:buFontTx/>
              <a:buNone/>
              <a:defRPr/>
            </a:pPr>
            <a:endParaRPr lang="en-US" sz="44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393026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52400" y="412750"/>
            <a:ext cx="8674100" cy="654050"/>
          </a:xfrm>
        </p:spPr>
        <p:txBody>
          <a:bodyPr/>
          <a:lstStyle/>
          <a:p>
            <a:r>
              <a:rPr lang="en-US" altLang="en-US" sz="5400" i="1" dirty="0" smtClean="0"/>
              <a:t>TAVR to TMVR</a:t>
            </a:r>
            <a:endParaRPr lang="en-US" altLang="en-US" sz="5400" i="1" dirty="0"/>
          </a:p>
        </p:txBody>
      </p:sp>
      <p:sp>
        <p:nvSpPr>
          <p:cNvPr id="86019" name="Rectangle 3"/>
          <p:cNvSpPr>
            <a:spLocks noGrp="1" noChangeArrowheads="1"/>
          </p:cNvSpPr>
          <p:nvPr>
            <p:ph type="body" idx="1"/>
          </p:nvPr>
        </p:nvSpPr>
        <p:spPr>
          <a:xfrm>
            <a:off x="271462" y="1905000"/>
            <a:ext cx="9405938" cy="4419600"/>
          </a:xfrm>
        </p:spPr>
        <p:txBody>
          <a:bodyPr/>
          <a:lstStyle/>
          <a:p>
            <a:pPr>
              <a:buFontTx/>
              <a:buNone/>
              <a:defRPr/>
            </a:pPr>
            <a:r>
              <a:rPr lang="en-US" sz="4400" i="1" dirty="0"/>
              <a:t>		    </a:t>
            </a:r>
            <a:r>
              <a:rPr lang="en-US" sz="4400" i="1" dirty="0" smtClean="0"/>
              <a:t>    </a:t>
            </a:r>
            <a:r>
              <a:rPr lang="en-US" sz="6600" i="1" dirty="0">
                <a:effectLst>
                  <a:outerShdw blurRad="38100" dist="38100" dir="2700000" algn="tl">
                    <a:srgbClr val="000000">
                      <a:alpha val="43137"/>
                    </a:srgbClr>
                  </a:outerShdw>
                </a:effectLst>
              </a:rPr>
              <a:t>M</a:t>
            </a:r>
            <a:r>
              <a:rPr lang="en-US" sz="6600" i="1" dirty="0" smtClean="0">
                <a:effectLst>
                  <a:outerShdw blurRad="38100" dist="38100" dir="2700000" algn="tl">
                    <a:srgbClr val="000000">
                      <a:alpha val="43137"/>
                    </a:srgbClr>
                  </a:outerShdw>
                </a:effectLst>
              </a:rPr>
              <a:t>R </a:t>
            </a:r>
            <a:r>
              <a:rPr lang="en-US" sz="6600" i="1" dirty="0">
                <a:effectLst>
                  <a:outerShdw blurRad="38100" dist="38100" dir="2700000" algn="tl">
                    <a:srgbClr val="000000">
                      <a:alpha val="43137"/>
                    </a:srgbClr>
                  </a:outerShdw>
                </a:effectLst>
              </a:rPr>
              <a:t>is </a:t>
            </a:r>
            <a:r>
              <a:rPr lang="en-US" sz="6600" i="1" dirty="0" smtClean="0">
                <a:effectLst>
                  <a:outerShdw blurRad="38100" dist="38100" dir="2700000" algn="tl">
                    <a:srgbClr val="000000">
                      <a:alpha val="43137"/>
                    </a:srgbClr>
                  </a:outerShdw>
                </a:effectLst>
              </a:rPr>
              <a:t>BAD</a:t>
            </a:r>
          </a:p>
          <a:p>
            <a:pPr>
              <a:buFontTx/>
              <a:buNone/>
              <a:defRPr/>
            </a:pPr>
            <a:endParaRPr lang="en-US" sz="5400" i="1" dirty="0">
              <a:effectLst>
                <a:outerShdw blurRad="38100" dist="38100" dir="2700000" algn="tl">
                  <a:srgbClr val="000000">
                    <a:alpha val="43137"/>
                  </a:srgbClr>
                </a:outerShdw>
              </a:effectLst>
            </a:endParaRPr>
          </a:p>
          <a:p>
            <a:pPr>
              <a:buFontTx/>
              <a:buNone/>
              <a:defRPr/>
            </a:pPr>
            <a:r>
              <a:rPr lang="en-US" sz="4400" i="1" dirty="0" smtClean="0">
                <a:effectLst>
                  <a:outerShdw blurRad="38100" dist="38100" dir="2700000" algn="tl">
                    <a:srgbClr val="000000">
                      <a:alpha val="43137"/>
                    </a:srgbClr>
                  </a:outerShdw>
                </a:effectLst>
              </a:rPr>
              <a:t>“The biology of MR will not change</a:t>
            </a:r>
            <a:r>
              <a:rPr lang="en-US" sz="4400" i="1" dirty="0">
                <a:effectLst>
                  <a:outerShdw blurRad="38100" dist="38100" dir="2700000" algn="tl">
                    <a:srgbClr val="000000">
                      <a:alpha val="43137"/>
                    </a:srgbClr>
                  </a:outerShdw>
                </a:effectLst>
              </a:rPr>
              <a:t>	</a:t>
            </a:r>
            <a:r>
              <a:rPr lang="en-US" sz="4400" i="1" dirty="0" smtClean="0">
                <a:effectLst>
                  <a:outerShdw blurRad="38100" dist="38100" dir="2700000" algn="tl">
                    <a:srgbClr val="000000">
                      <a:alpha val="43137"/>
                    </a:srgbClr>
                  </a:outerShdw>
                </a:effectLst>
              </a:rPr>
              <a:t> </a:t>
            </a:r>
          </a:p>
          <a:p>
            <a:pPr>
              <a:buFontTx/>
              <a:buNone/>
              <a:defRPr/>
            </a:pPr>
            <a:r>
              <a:rPr lang="en-US" sz="4400" i="1" dirty="0" smtClean="0">
                <a:effectLst>
                  <a:outerShdw blurRad="38100" dist="38100" dir="2700000" algn="tl">
                    <a:srgbClr val="000000">
                      <a:alpha val="43137"/>
                    </a:srgbClr>
                  </a:outerShdw>
                </a:effectLst>
              </a:rPr>
              <a:t>     with the method of therapy”</a:t>
            </a:r>
            <a:endParaRPr lang="en-US" sz="4400" i="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276143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6019">
                                            <p:txEl>
                                              <p:pRg st="2" end="2"/>
                                            </p:txEl>
                                          </p:spTgt>
                                        </p:tgtEl>
                                        <p:attrNameLst>
                                          <p:attrName>style.visibility</p:attrName>
                                        </p:attrNameLst>
                                      </p:cBhvr>
                                      <p:to>
                                        <p:strVal val="visible"/>
                                      </p:to>
                                    </p:set>
                                    <p:anim calcmode="lin" valueType="num">
                                      <p:cBhvr>
                                        <p:cTn id="7" dur="500" fill="hold"/>
                                        <p:tgtEl>
                                          <p:spTgt spid="86019">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86019">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86019">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6019">
                                            <p:txEl>
                                              <p:pRg st="3" end="3"/>
                                            </p:txEl>
                                          </p:spTgt>
                                        </p:tgtEl>
                                        <p:attrNameLst>
                                          <p:attrName>style.visibility</p:attrName>
                                        </p:attrNameLst>
                                      </p:cBhvr>
                                      <p:to>
                                        <p:strVal val="visible"/>
                                      </p:to>
                                    </p:set>
                                    <p:anim calcmode="lin" valueType="num">
                                      <p:cBhvr>
                                        <p:cTn id="14" dur="500" fill="hold"/>
                                        <p:tgtEl>
                                          <p:spTgt spid="86019">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86019">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860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6" name="Rectangle 2">
            <a:extLst>
              <a:ext uri="{FF2B5EF4-FFF2-40B4-BE49-F238E27FC236}">
                <a16:creationId xmlns="" xmlns:a16="http://schemas.microsoft.com/office/drawing/2014/main" id="{731F747E-0460-4A86-828E-3C656BAF1157}"/>
              </a:ext>
            </a:extLst>
          </p:cNvPr>
          <p:cNvSpPr>
            <a:spLocks noGrp="1" noChangeArrowheads="1"/>
          </p:cNvSpPr>
          <p:nvPr>
            <p:ph type="body" idx="1"/>
          </p:nvPr>
        </p:nvSpPr>
        <p:spPr>
          <a:xfrm>
            <a:off x="152400" y="1828800"/>
            <a:ext cx="10363200" cy="4038600"/>
          </a:xfrm>
        </p:spPr>
        <p:txBody>
          <a:bodyPr lIns="92075" tIns="46038" rIns="92075" bIns="46038"/>
          <a:lstStyle/>
          <a:p>
            <a:pPr eaLnBrk="1" hangingPunct="1">
              <a:buFontTx/>
              <a:buNone/>
              <a:defRPr/>
            </a:pPr>
            <a:r>
              <a:rPr lang="en-US" sz="6600" b="1" i="1" dirty="0">
                <a:effectLst>
                  <a:outerShdw blurRad="38100" dist="38100" dir="2700000" algn="tl">
                    <a:srgbClr val="000000"/>
                  </a:outerShdw>
                </a:effectLst>
              </a:rPr>
              <a:t>		</a:t>
            </a:r>
            <a:r>
              <a:rPr lang="en-US" sz="9600" b="1" i="1" dirty="0">
                <a:effectLst>
                  <a:outerShdw blurRad="38100" dist="38100" dir="2700000" algn="tl">
                    <a:srgbClr val="000000"/>
                  </a:outerShdw>
                </a:effectLst>
              </a:rPr>
              <a:t>Technology</a:t>
            </a:r>
          </a:p>
          <a:p>
            <a:pPr eaLnBrk="1" hangingPunct="1">
              <a:buFontTx/>
              <a:buNone/>
              <a:defRPr/>
            </a:pPr>
            <a:r>
              <a:rPr lang="en-US" sz="6000" b="1" dirty="0">
                <a:effectLst>
                  <a:outerShdw blurRad="38100" dist="38100" dir="2700000" algn="tl">
                    <a:srgbClr val="000000"/>
                  </a:outerShdw>
                </a:effectLst>
              </a:rPr>
              <a:t>		 </a:t>
            </a:r>
            <a:r>
              <a:rPr lang="en-US" sz="9600" b="1" i="1" dirty="0">
                <a:effectLst>
                  <a:outerShdw blurRad="38100" dist="38100" dir="2700000" algn="tl">
                    <a:srgbClr val="000000"/>
                  </a:outerShdw>
                </a:effectLst>
              </a:rPr>
              <a:t>Technique</a:t>
            </a:r>
          </a:p>
          <a:p>
            <a:pPr eaLnBrk="1" hangingPunct="1">
              <a:buFontTx/>
              <a:buNone/>
              <a:defRPr/>
            </a:pPr>
            <a:endParaRPr lang="en-US" sz="6000" b="1" dirty="0">
              <a:effectLst>
                <a:outerShdw blurRad="38100" dist="38100" dir="2700000" algn="tl">
                  <a:srgbClr val="000000"/>
                </a:outerShdw>
              </a:effectLst>
            </a:endParaRPr>
          </a:p>
        </p:txBody>
      </p:sp>
      <p:sp>
        <p:nvSpPr>
          <p:cNvPr id="799747" name="Rectangle 3">
            <a:extLst>
              <a:ext uri="{FF2B5EF4-FFF2-40B4-BE49-F238E27FC236}">
                <a16:creationId xmlns="" xmlns:a16="http://schemas.microsoft.com/office/drawing/2014/main" id="{97C3C479-5E4B-48BD-9DF9-D9EFB8BF0571}"/>
              </a:ext>
            </a:extLst>
          </p:cNvPr>
          <p:cNvSpPr>
            <a:spLocks noGrp="1" noChangeArrowheads="1"/>
          </p:cNvSpPr>
          <p:nvPr>
            <p:ph type="title"/>
          </p:nvPr>
        </p:nvSpPr>
        <p:spPr>
          <a:xfrm>
            <a:off x="457200" y="152400"/>
            <a:ext cx="8153400" cy="1143000"/>
          </a:xfrm>
        </p:spPr>
        <p:txBody>
          <a:bodyPr lIns="92075" tIns="46038" rIns="92075" bIns="46038"/>
          <a:lstStyle/>
          <a:p>
            <a:pPr eaLnBrk="1" hangingPunct="1">
              <a:defRPr/>
            </a:pPr>
            <a:r>
              <a:rPr lang="en-US" altLang="en-US" dirty="0" smtClean="0"/>
              <a:t>TAVR to TMVR</a:t>
            </a:r>
            <a:endParaRPr lang="en-US" b="1" dirty="0">
              <a:effectLst>
                <a:outerShdw blurRad="38100" dist="38100" dir="2700000" algn="tl">
                  <a:srgbClr val="000000"/>
                </a:outerShdw>
              </a:effectLst>
            </a:endParaRPr>
          </a:p>
        </p:txBody>
      </p:sp>
    </p:spTree>
    <p:extLst>
      <p:ext uri="{BB962C8B-B14F-4D97-AF65-F5344CB8AC3E}">
        <p14:creationId xmlns:p14="http://schemas.microsoft.com/office/powerpoint/2010/main" val="10819289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99746">
                                            <p:txEl>
                                              <p:pRg st="0" end="0"/>
                                            </p:txEl>
                                          </p:spTgt>
                                        </p:tgtEl>
                                        <p:attrNameLst>
                                          <p:attrName>style.visibility</p:attrName>
                                        </p:attrNameLst>
                                      </p:cBhvr>
                                      <p:to>
                                        <p:strVal val="visible"/>
                                      </p:to>
                                    </p:set>
                                    <p:animEffect transition="in" filter="fade">
                                      <p:cBhvr>
                                        <p:cTn id="7" dur="1000"/>
                                        <p:tgtEl>
                                          <p:spTgt spid="799746">
                                            <p:txEl>
                                              <p:pRg st="0" end="0"/>
                                            </p:txEl>
                                          </p:spTgt>
                                        </p:tgtEl>
                                      </p:cBhvr>
                                    </p:animEffect>
                                    <p:anim calcmode="lin" valueType="num">
                                      <p:cBhvr>
                                        <p:cTn id="8" dur="1000" fill="hold"/>
                                        <p:tgtEl>
                                          <p:spTgt spid="79974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9974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xit" presetSubtype="4" fill="hold" nodeType="clickEffect">
                                  <p:stCondLst>
                                    <p:cond delay="0"/>
                                  </p:stCondLst>
                                  <p:childTnLst>
                                    <p:anim calcmode="lin" valueType="num">
                                      <p:cBhvr additive="base">
                                        <p:cTn id="13" dur="500"/>
                                        <p:tgtEl>
                                          <p:spTgt spid="799746">
                                            <p:txEl>
                                              <p:pRg st="1" end="1"/>
                                            </p:txEl>
                                          </p:spTgt>
                                        </p:tgtEl>
                                        <p:attrNameLst>
                                          <p:attrName>ppt_x</p:attrName>
                                        </p:attrNameLst>
                                      </p:cBhvr>
                                      <p:tavLst>
                                        <p:tav tm="0">
                                          <p:val>
                                            <p:strVal val="ppt_x"/>
                                          </p:val>
                                        </p:tav>
                                        <p:tav tm="100000">
                                          <p:val>
                                            <p:strVal val="ppt_x"/>
                                          </p:val>
                                        </p:tav>
                                      </p:tavLst>
                                    </p:anim>
                                    <p:anim calcmode="lin" valueType="num">
                                      <p:cBhvr additive="base">
                                        <p:cTn id="14" dur="500"/>
                                        <p:tgtEl>
                                          <p:spTgt spid="799746">
                                            <p:txEl>
                                              <p:pRg st="1" end="1"/>
                                            </p:txEl>
                                          </p:spTgt>
                                        </p:tgtEl>
                                        <p:attrNameLst>
                                          <p:attrName>ppt_y</p:attrName>
                                        </p:attrNameLst>
                                      </p:cBhvr>
                                      <p:tavLst>
                                        <p:tav tm="0">
                                          <p:val>
                                            <p:strVal val="ppt_y"/>
                                          </p:val>
                                        </p:tav>
                                        <p:tav tm="100000">
                                          <p:val>
                                            <p:strVal val="1+ppt_h/2"/>
                                          </p:val>
                                        </p:tav>
                                      </p:tavLst>
                                    </p:anim>
                                    <p:set>
                                      <p:cBhvr>
                                        <p:cTn id="15" dur="1" fill="hold">
                                          <p:stCondLst>
                                            <p:cond delay="499"/>
                                          </p:stCondLst>
                                        </p:cTn>
                                        <p:tgtEl>
                                          <p:spTgt spid="799746">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FAILURE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8763000" cy="52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4067" name="Text Box 3"/>
          <p:cNvSpPr txBox="1">
            <a:spLocks noChangeArrowheads="1"/>
          </p:cNvSpPr>
          <p:nvPr/>
        </p:nvSpPr>
        <p:spPr bwMode="auto">
          <a:xfrm>
            <a:off x="-76200" y="139700"/>
            <a:ext cx="92964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sz="3600" dirty="0">
                <a:solidFill>
                  <a:srgbClr val="FFFF00"/>
                </a:solidFill>
                <a:effectLst>
                  <a:outerShdw blurRad="38100" dist="38100" dir="2700000" algn="tl">
                    <a:srgbClr val="000000"/>
                  </a:outerShdw>
                </a:effectLst>
              </a:rPr>
              <a:t> </a:t>
            </a:r>
            <a:r>
              <a:rPr lang="en-US" sz="3200" dirty="0" smtClean="0">
                <a:solidFill>
                  <a:srgbClr val="FFFF00"/>
                </a:solidFill>
                <a:effectLst>
                  <a:outerShdw blurRad="38100" dist="38100" dir="2700000" algn="tl">
                    <a:srgbClr val="000000"/>
                  </a:outerShdw>
                </a:effectLst>
              </a:rPr>
              <a:t>LV power and MV </a:t>
            </a:r>
            <a:r>
              <a:rPr lang="en-US" sz="3200" dirty="0">
                <a:solidFill>
                  <a:srgbClr val="FFFF00"/>
                </a:solidFill>
                <a:effectLst>
                  <a:outerShdw blurRad="38100" dist="38100" dir="2700000" algn="tl">
                    <a:srgbClr val="000000"/>
                  </a:outerShdw>
                </a:effectLst>
              </a:rPr>
              <a:t>:</a:t>
            </a:r>
            <a:r>
              <a:rPr lang="en-US" sz="4000" i="1" dirty="0">
                <a:solidFill>
                  <a:srgbClr val="FFFF00"/>
                </a:solidFill>
                <a:effectLst>
                  <a:outerShdw blurRad="38100" dist="38100" dir="2700000" algn="tl">
                    <a:srgbClr val="000000"/>
                  </a:outerShdw>
                </a:effectLst>
              </a:rPr>
              <a:t>Ventricular Geometry</a:t>
            </a:r>
          </a:p>
          <a:p>
            <a:pPr algn="ctr" eaLnBrk="1" hangingPunct="1">
              <a:defRPr/>
            </a:pPr>
            <a:endParaRPr lang="en-US" sz="4400" i="1" dirty="0">
              <a:solidFill>
                <a:srgbClr val="FFFF00"/>
              </a:solidFill>
              <a:effectLst>
                <a:outerShdw blurRad="38100" dist="38100" dir="2700000" algn="tl">
                  <a:srgbClr val="000000"/>
                </a:outerShdw>
              </a:effectLst>
            </a:endParaRPr>
          </a:p>
        </p:txBody>
      </p:sp>
      <p:sp>
        <p:nvSpPr>
          <p:cNvPr id="984068" name="Rectangle 4"/>
          <p:cNvSpPr>
            <a:spLocks noChangeArrowheads="1"/>
          </p:cNvSpPr>
          <p:nvPr/>
        </p:nvSpPr>
        <p:spPr bwMode="auto">
          <a:xfrm>
            <a:off x="3124200" y="6553200"/>
            <a:ext cx="5791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en-US" sz="1400" i="1">
                <a:solidFill>
                  <a:schemeClr val="bg1"/>
                </a:solidFill>
                <a:effectLst>
                  <a:outerShdw blurRad="38100" dist="38100" dir="2700000" algn="tl">
                    <a:srgbClr val="000000"/>
                  </a:outerShdw>
                </a:effectLst>
              </a:rPr>
              <a:t>Badhwar, Bolling , chapter in: Advances in Heart Failure, 2004</a:t>
            </a:r>
          </a:p>
        </p:txBody>
      </p:sp>
      <p:pic>
        <p:nvPicPr>
          <p:cNvPr id="105474" name="Picture 2" descr="https://upload.wikimedia.org/wikipedia/en/a/a6/Diet_coke_ca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6088" y="2667000"/>
            <a:ext cx="140811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54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370" name="Rectangle 2"/>
          <p:cNvSpPr>
            <a:spLocks noGrp="1" noChangeArrowheads="1"/>
          </p:cNvSpPr>
          <p:nvPr>
            <p:ph type="title"/>
          </p:nvPr>
        </p:nvSpPr>
        <p:spPr>
          <a:xfrm>
            <a:off x="-457200" y="3508375"/>
            <a:ext cx="9753600" cy="1139825"/>
          </a:xfrm>
        </p:spPr>
        <p:txBody>
          <a:bodyPr/>
          <a:lstStyle/>
          <a:p>
            <a:pPr eaLnBrk="1" hangingPunct="1">
              <a:defRPr/>
            </a:pPr>
            <a:r>
              <a:rPr lang="en-US" sz="4800" b="1" i="1" u="sng" dirty="0" smtClean="0">
                <a:solidFill>
                  <a:srgbClr val="FFFF00"/>
                </a:solidFill>
                <a:effectLst>
                  <a:outerShdw blurRad="38100" dist="38100" dir="2700000" algn="tl">
                    <a:srgbClr val="000000"/>
                  </a:outerShdw>
                </a:effectLst>
                <a:latin typeface="Arial" pitchFamily="34" charset="0"/>
              </a:rPr>
              <a:t>TAVR to TVMR</a:t>
            </a:r>
            <a:br>
              <a:rPr lang="en-US" sz="4800" b="1" i="1" u="sng" dirty="0" smtClean="0">
                <a:solidFill>
                  <a:srgbClr val="FFFF00"/>
                </a:solidFill>
                <a:effectLst>
                  <a:outerShdw blurRad="38100" dist="38100" dir="2700000" algn="tl">
                    <a:srgbClr val="000000"/>
                  </a:outerShdw>
                </a:effectLst>
                <a:latin typeface="Arial" pitchFamily="34" charset="0"/>
              </a:rPr>
            </a:br>
            <a:r>
              <a:rPr lang="en-US" sz="4800" b="1" i="1" u="sng" dirty="0" smtClean="0">
                <a:solidFill>
                  <a:srgbClr val="FFFF00"/>
                </a:solidFill>
                <a:effectLst>
                  <a:outerShdw blurRad="38100" dist="38100" dir="2700000" algn="tl">
                    <a:srgbClr val="000000"/>
                  </a:outerShdw>
                </a:effectLst>
                <a:latin typeface="Arial" pitchFamily="34" charset="0"/>
              </a:rPr>
              <a:t>  </a:t>
            </a:r>
            <a:br>
              <a:rPr lang="en-US" sz="4800" b="1" i="1" u="sng" dirty="0" smtClean="0">
                <a:solidFill>
                  <a:srgbClr val="FFFF00"/>
                </a:solidFill>
                <a:effectLst>
                  <a:outerShdw blurRad="38100" dist="38100" dir="2700000" algn="tl">
                    <a:srgbClr val="000000"/>
                  </a:outerShdw>
                </a:effectLst>
                <a:latin typeface="Arial" pitchFamily="34" charset="0"/>
              </a:rPr>
            </a:br>
            <a:r>
              <a:rPr lang="en-US" b="1" i="1" dirty="0" smtClean="0">
                <a:solidFill>
                  <a:schemeClr val="bg1"/>
                </a:solidFill>
                <a:effectLst>
                  <a:outerShdw blurRad="38100" dist="38100" dir="2700000" algn="tl">
                    <a:srgbClr val="000000"/>
                  </a:outerShdw>
                </a:effectLst>
                <a:latin typeface="Arial" pitchFamily="34" charset="0"/>
              </a:rPr>
              <a:t>  </a:t>
            </a:r>
            <a:r>
              <a:rPr lang="en-US" i="1" dirty="0" smtClean="0">
                <a:solidFill>
                  <a:schemeClr val="bg1"/>
                </a:solidFill>
                <a:effectLst>
                  <a:outerShdw blurRad="38100" dist="38100" dir="2700000" algn="tl">
                    <a:srgbClr val="000000"/>
                  </a:outerShdw>
                </a:effectLst>
                <a:latin typeface="Arial" pitchFamily="34" charset="0"/>
              </a:rPr>
              <a:t/>
            </a:r>
            <a:br>
              <a:rPr lang="en-US" i="1" dirty="0" smtClean="0">
                <a:solidFill>
                  <a:schemeClr val="bg1"/>
                </a:solidFill>
                <a:effectLst>
                  <a:outerShdw blurRad="38100" dist="38100" dir="2700000" algn="tl">
                    <a:srgbClr val="000000"/>
                  </a:outerShdw>
                </a:effectLst>
                <a:latin typeface="Arial" pitchFamily="34" charset="0"/>
              </a:rPr>
            </a:br>
            <a:r>
              <a:rPr lang="en-US" sz="6600" i="1" dirty="0" smtClean="0">
                <a:solidFill>
                  <a:schemeClr val="bg1"/>
                </a:solidFill>
                <a:effectLst>
                  <a:outerShdw blurRad="38100" dist="38100" dir="2700000" algn="tl">
                    <a:srgbClr val="000000"/>
                  </a:outerShdw>
                </a:effectLst>
                <a:latin typeface="Arial" pitchFamily="34" charset="0"/>
              </a:rPr>
              <a:t>“Upside down” TAVR</a:t>
            </a:r>
            <a:br>
              <a:rPr lang="en-US" sz="6600" i="1" dirty="0" smtClean="0">
                <a:solidFill>
                  <a:schemeClr val="bg1"/>
                </a:solidFill>
                <a:effectLst>
                  <a:outerShdw blurRad="38100" dist="38100" dir="2700000" algn="tl">
                    <a:srgbClr val="000000"/>
                  </a:outerShdw>
                </a:effectLst>
                <a:latin typeface="Arial" pitchFamily="34" charset="0"/>
              </a:rPr>
            </a:br>
            <a:r>
              <a:rPr lang="en-US" sz="6600" i="1" dirty="0" smtClean="0">
                <a:solidFill>
                  <a:schemeClr val="bg1"/>
                </a:solidFill>
                <a:effectLst>
                  <a:outerShdw blurRad="38100" dist="38100" dir="2700000" algn="tl">
                    <a:srgbClr val="000000"/>
                  </a:outerShdw>
                </a:effectLst>
                <a:latin typeface="Arial" pitchFamily="34" charset="0"/>
              </a:rPr>
              <a:t> won’t work !</a:t>
            </a:r>
            <a:br>
              <a:rPr lang="en-US" sz="6600" i="1" dirty="0" smtClean="0">
                <a:solidFill>
                  <a:schemeClr val="bg1"/>
                </a:solidFill>
                <a:effectLst>
                  <a:outerShdw blurRad="38100" dist="38100" dir="2700000" algn="tl">
                    <a:srgbClr val="000000"/>
                  </a:outerShdw>
                </a:effectLst>
                <a:latin typeface="Arial" pitchFamily="34" charset="0"/>
              </a:rPr>
            </a:br>
            <a:r>
              <a:rPr lang="en-US" sz="4800" b="1" i="1" dirty="0" smtClean="0">
                <a:solidFill>
                  <a:schemeClr val="bg1"/>
                </a:solidFill>
                <a:effectLst>
                  <a:outerShdw blurRad="38100" dist="38100" dir="2700000" algn="tl">
                    <a:srgbClr val="000000"/>
                  </a:outerShdw>
                </a:effectLst>
                <a:latin typeface="Arial" pitchFamily="34" charset="0"/>
              </a:rPr>
              <a:t/>
            </a:r>
            <a:br>
              <a:rPr lang="en-US" sz="4800" b="1" i="1" dirty="0" smtClean="0">
                <a:solidFill>
                  <a:schemeClr val="bg1"/>
                </a:solidFill>
                <a:effectLst>
                  <a:outerShdw blurRad="38100" dist="38100" dir="2700000" algn="tl">
                    <a:srgbClr val="000000"/>
                  </a:outerShdw>
                </a:effectLst>
                <a:latin typeface="Arial" pitchFamily="34" charset="0"/>
              </a:rPr>
            </a:br>
            <a:r>
              <a:rPr lang="en-US" sz="4800" b="1" i="1" dirty="0" smtClean="0">
                <a:solidFill>
                  <a:schemeClr val="bg1"/>
                </a:solidFill>
                <a:effectLst>
                  <a:outerShdw blurRad="38100" dist="38100" dir="2700000" algn="tl">
                    <a:srgbClr val="000000"/>
                  </a:outerShdw>
                </a:effectLst>
                <a:latin typeface="Arial" pitchFamily="34" charset="0"/>
              </a:rPr>
              <a:t> </a:t>
            </a:r>
            <a:endParaRPr lang="en-US" sz="3200" b="1" i="1" dirty="0" smtClean="0">
              <a:solidFill>
                <a:srgbClr val="FFFF00"/>
              </a:solidFill>
              <a:effectLst>
                <a:outerShdw blurRad="38100" dist="38100" dir="2700000" algn="tl">
                  <a:srgbClr val="000000"/>
                </a:outerShdw>
              </a:effectLst>
              <a:latin typeface="Arial" pitchFamily="34" charset="0"/>
            </a:endParaRPr>
          </a:p>
        </p:txBody>
      </p:sp>
    </p:spTree>
    <p:extLst>
      <p:ext uri="{BB962C8B-B14F-4D97-AF65-F5344CB8AC3E}">
        <p14:creationId xmlns:p14="http://schemas.microsoft.com/office/powerpoint/2010/main" val="37830314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12"/>
          <p:cNvGrpSpPr>
            <a:grpSpLocks/>
          </p:cNvGrpSpPr>
          <p:nvPr/>
        </p:nvGrpSpPr>
        <p:grpSpPr bwMode="auto">
          <a:xfrm>
            <a:off x="685800" y="682625"/>
            <a:ext cx="7526338" cy="460375"/>
            <a:chOff x="413" y="757"/>
            <a:chExt cx="4958" cy="242"/>
          </a:xfrm>
        </p:grpSpPr>
        <p:sp>
          <p:nvSpPr>
            <p:cNvPr id="37896" name="Rectangle 13"/>
            <p:cNvSpPr>
              <a:spLocks noChangeArrowheads="1"/>
            </p:cNvSpPr>
            <p:nvPr/>
          </p:nvSpPr>
          <p:spPr bwMode="auto">
            <a:xfrm>
              <a:off x="727" y="757"/>
              <a:ext cx="4644" cy="242"/>
            </a:xfrm>
            <a:prstGeom prst="rect">
              <a:avLst/>
            </a:prstGeom>
            <a:solidFill>
              <a:srgbClr val="6699FF">
                <a:alpha val="14902"/>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000">
                <a:latin typeface="Arial" panose="020B0604020202020204" pitchFamily="34" charset="0"/>
              </a:endParaRPr>
            </a:p>
          </p:txBody>
        </p:sp>
        <p:sp>
          <p:nvSpPr>
            <p:cNvPr id="37897" name="AutoShape 14"/>
            <p:cNvSpPr>
              <a:spLocks noChangeArrowheads="1"/>
            </p:cNvSpPr>
            <p:nvPr/>
          </p:nvSpPr>
          <p:spPr bwMode="auto">
            <a:xfrm flipH="1">
              <a:off x="413" y="757"/>
              <a:ext cx="314" cy="242"/>
            </a:xfrm>
            <a:prstGeom prst="flowChartDelay">
              <a:avLst/>
            </a:prstGeom>
            <a:solidFill>
              <a:srgbClr val="6699FF">
                <a:alpha val="14902"/>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000">
                <a:latin typeface="Arial" panose="020B0604020202020204" pitchFamily="34" charset="0"/>
              </a:endParaRPr>
            </a:p>
          </p:txBody>
        </p:sp>
      </p:grpSp>
      <p:sp>
        <p:nvSpPr>
          <p:cNvPr id="37891" name="Rectangle 5"/>
          <p:cNvSpPr>
            <a:spLocks noChangeArrowheads="1"/>
          </p:cNvSpPr>
          <p:nvPr/>
        </p:nvSpPr>
        <p:spPr bwMode="auto">
          <a:xfrm>
            <a:off x="350838" y="381000"/>
            <a:ext cx="84121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135000"/>
              </a:lnSpc>
              <a:spcBef>
                <a:spcPct val="0"/>
              </a:spcBef>
              <a:buFontTx/>
              <a:buNone/>
            </a:pPr>
            <a:r>
              <a:rPr lang="en-US" altLang="en-US" sz="2800">
                <a:solidFill>
                  <a:schemeClr val="bg1"/>
                </a:solidFill>
                <a:latin typeface="Eras Bd BT"/>
              </a:rPr>
              <a:t>Degenerative  MR     </a:t>
            </a:r>
            <a:r>
              <a:rPr lang="en-US" altLang="en-US" sz="4400" i="1" u="sng">
                <a:solidFill>
                  <a:schemeClr val="bg1"/>
                </a:solidFill>
                <a:latin typeface="Eras Bd BT"/>
              </a:rPr>
              <a:t>is not  </a:t>
            </a:r>
            <a:r>
              <a:rPr lang="en-US" altLang="en-US" sz="2800">
                <a:solidFill>
                  <a:schemeClr val="bg1"/>
                </a:solidFill>
                <a:latin typeface="Eras Bd BT"/>
              </a:rPr>
              <a:t>	Functional MR</a:t>
            </a:r>
          </a:p>
        </p:txBody>
      </p:sp>
      <p:pic>
        <p:nvPicPr>
          <p:cNvPr id="37892" name="Picture 11"/>
          <p:cNvPicPr>
            <a:picLocks/>
          </p:cNvPicPr>
          <p:nvPr/>
        </p:nvPicPr>
        <p:blipFill>
          <a:blip r:embed="rId2">
            <a:extLst>
              <a:ext uri="{28A0092B-C50C-407E-A947-70E740481C1C}">
                <a14:useLocalDpi xmlns:a14="http://schemas.microsoft.com/office/drawing/2010/main" val="0"/>
              </a:ext>
            </a:extLst>
          </a:blip>
          <a:srcRect l="6120" t="3645" r="5991" b="4166"/>
          <a:stretch>
            <a:fillRect/>
          </a:stretch>
        </p:blipFill>
        <p:spPr bwMode="auto">
          <a:xfrm>
            <a:off x="0" y="1498600"/>
            <a:ext cx="4537075"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2" descr="C:\Users\dadams01\Desktop\Picture1.png"/>
          <p:cNvPicPr>
            <a:picLocks noChangeAspect="1" noChangeArrowheads="1"/>
          </p:cNvPicPr>
          <p:nvPr/>
        </p:nvPicPr>
        <p:blipFill>
          <a:blip r:embed="rId3">
            <a:extLst>
              <a:ext uri="{28A0092B-C50C-407E-A947-70E740481C1C}">
                <a14:useLocalDpi xmlns:a14="http://schemas.microsoft.com/office/drawing/2010/main" val="0"/>
              </a:ext>
            </a:extLst>
          </a:blip>
          <a:srcRect l="6577" t="4333" r="6084" b="7716"/>
          <a:stretch>
            <a:fillRect/>
          </a:stretch>
        </p:blipFill>
        <p:spPr bwMode="auto">
          <a:xfrm>
            <a:off x="4648200" y="1498600"/>
            <a:ext cx="44196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Rectangle 1"/>
          <p:cNvSpPr>
            <a:spLocks noChangeArrowheads="1"/>
          </p:cNvSpPr>
          <p:nvPr/>
        </p:nvSpPr>
        <p:spPr bwMode="auto">
          <a:xfrm>
            <a:off x="4479925" y="6172200"/>
            <a:ext cx="1841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4400">
              <a:latin typeface="Arial" panose="020B0604020202020204" pitchFamily="34" charset="0"/>
            </a:endParaRPr>
          </a:p>
        </p:txBody>
      </p:sp>
      <p:sp>
        <p:nvSpPr>
          <p:cNvPr id="2" name="Rectangle 1"/>
          <p:cNvSpPr/>
          <p:nvPr/>
        </p:nvSpPr>
        <p:spPr>
          <a:xfrm>
            <a:off x="1408153" y="6019800"/>
            <a:ext cx="6327693" cy="923330"/>
          </a:xfrm>
          <a:prstGeom prst="rect">
            <a:avLst/>
          </a:prstGeom>
        </p:spPr>
        <p:txBody>
          <a:bodyPr wrap="none">
            <a:spAutoFit/>
          </a:bodyPr>
          <a:lstStyle/>
          <a:p>
            <a:pPr algn="ctr" eaLnBrk="1" hangingPunct="1">
              <a:defRPr/>
            </a:pPr>
            <a:r>
              <a:rPr lang="en-US" sz="5400" b="0" i="1" dirty="0">
                <a:solidFill>
                  <a:srgbClr val="FFFF00"/>
                </a:solidFill>
                <a:effectLst>
                  <a:outerShdw blurRad="38100" dist="38100" dir="2700000" algn="tl">
                    <a:srgbClr val="000000"/>
                  </a:outerShdw>
                </a:effectLst>
              </a:rPr>
              <a:t>That’s a Challenge !</a:t>
            </a:r>
            <a:endParaRPr lang="en-US" sz="5400" b="0" i="1" dirty="0"/>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370" name="Rectangle 2"/>
          <p:cNvSpPr>
            <a:spLocks noGrp="1" noChangeArrowheads="1"/>
          </p:cNvSpPr>
          <p:nvPr>
            <p:ph type="title"/>
          </p:nvPr>
        </p:nvSpPr>
        <p:spPr>
          <a:xfrm>
            <a:off x="-457200" y="3813175"/>
            <a:ext cx="9753600" cy="1139825"/>
          </a:xfrm>
        </p:spPr>
        <p:txBody>
          <a:bodyPr/>
          <a:lstStyle/>
          <a:p>
            <a:pPr eaLnBrk="1" hangingPunct="1">
              <a:defRPr/>
            </a:pPr>
            <a:r>
              <a:rPr lang="en-US" sz="4800" b="1" i="1" u="sng" dirty="0" smtClean="0">
                <a:solidFill>
                  <a:srgbClr val="FFFF00"/>
                </a:solidFill>
                <a:effectLst>
                  <a:outerShdw blurRad="38100" dist="38100" dir="2700000" algn="tl">
                    <a:srgbClr val="000000"/>
                  </a:outerShdw>
                </a:effectLst>
                <a:latin typeface="Arial" pitchFamily="34" charset="0"/>
              </a:rPr>
              <a:t>TAVR to TMVR  </a:t>
            </a:r>
            <a:br>
              <a:rPr lang="en-US" sz="4800" b="1" i="1" u="sng" dirty="0" smtClean="0">
                <a:solidFill>
                  <a:srgbClr val="FFFF00"/>
                </a:solidFill>
                <a:effectLst>
                  <a:outerShdw blurRad="38100" dist="38100" dir="2700000" algn="tl">
                    <a:srgbClr val="000000"/>
                  </a:outerShdw>
                </a:effectLst>
                <a:latin typeface="Arial" pitchFamily="34" charset="0"/>
              </a:rPr>
            </a:br>
            <a:r>
              <a:rPr lang="en-US" sz="4800" b="1" i="1" u="sng" dirty="0" smtClean="0">
                <a:solidFill>
                  <a:srgbClr val="FFFF00"/>
                </a:solidFill>
                <a:effectLst>
                  <a:outerShdw blurRad="38100" dist="38100" dir="2700000" algn="tl">
                    <a:srgbClr val="000000"/>
                  </a:outerShdw>
                </a:effectLst>
                <a:latin typeface="Arial" pitchFamily="34" charset="0"/>
              </a:rPr>
              <a:t>  </a:t>
            </a:r>
            <a:br>
              <a:rPr lang="en-US" sz="4800" b="1" i="1" u="sng" dirty="0" smtClean="0">
                <a:solidFill>
                  <a:srgbClr val="FFFF00"/>
                </a:solidFill>
                <a:effectLst>
                  <a:outerShdw blurRad="38100" dist="38100" dir="2700000" algn="tl">
                    <a:srgbClr val="000000"/>
                  </a:outerShdw>
                </a:effectLst>
                <a:latin typeface="Arial" pitchFamily="34" charset="0"/>
              </a:rPr>
            </a:br>
            <a:r>
              <a:rPr lang="en-US" sz="4800" b="1" i="1" dirty="0" smtClean="0">
                <a:solidFill>
                  <a:schemeClr val="bg1"/>
                </a:solidFill>
                <a:effectLst>
                  <a:outerShdw blurRad="38100" dist="38100" dir="2700000" algn="tl">
                    <a:srgbClr val="000000"/>
                  </a:outerShdw>
                </a:effectLst>
                <a:latin typeface="Arial" pitchFamily="34" charset="0"/>
              </a:rPr>
              <a:t>  </a:t>
            </a:r>
            <a:r>
              <a:rPr lang="en-US" i="1" dirty="0" smtClean="0">
                <a:solidFill>
                  <a:schemeClr val="tx1">
                    <a:lumMod val="75000"/>
                  </a:schemeClr>
                </a:solidFill>
                <a:effectLst>
                  <a:outerShdw blurRad="38100" dist="38100" dir="2700000" algn="tl">
                    <a:srgbClr val="000000"/>
                  </a:outerShdw>
                </a:effectLst>
                <a:latin typeface="Arial" pitchFamily="34" charset="0"/>
              </a:rPr>
              <a:t>Mitral valve is not the Aortic valve</a:t>
            </a:r>
            <a:br>
              <a:rPr lang="en-US" i="1" dirty="0" smtClean="0">
                <a:solidFill>
                  <a:schemeClr val="tx1">
                    <a:lumMod val="75000"/>
                  </a:schemeClr>
                </a:solidFill>
                <a:effectLst>
                  <a:outerShdw blurRad="38100" dist="38100" dir="2700000" algn="tl">
                    <a:srgbClr val="000000"/>
                  </a:outerShdw>
                </a:effectLst>
                <a:latin typeface="Arial" pitchFamily="34" charset="0"/>
              </a:rPr>
            </a:br>
            <a:r>
              <a:rPr lang="en-US" i="1" dirty="0" smtClean="0">
                <a:solidFill>
                  <a:schemeClr val="bg1"/>
                </a:solidFill>
                <a:effectLst>
                  <a:outerShdw blurRad="38100" dist="38100" dir="2700000" algn="tl">
                    <a:srgbClr val="000000"/>
                  </a:outerShdw>
                </a:effectLst>
                <a:latin typeface="Arial" pitchFamily="34" charset="0"/>
              </a:rPr>
              <a:t>DMR is not FMR</a:t>
            </a:r>
            <a:br>
              <a:rPr lang="en-US" i="1" dirty="0" smtClean="0">
                <a:solidFill>
                  <a:schemeClr val="bg1"/>
                </a:solidFill>
                <a:effectLst>
                  <a:outerShdw blurRad="38100" dist="38100" dir="2700000" algn="tl">
                    <a:srgbClr val="000000"/>
                  </a:outerShdw>
                </a:effectLst>
                <a:latin typeface="Arial" pitchFamily="34" charset="0"/>
              </a:rPr>
            </a:br>
            <a:r>
              <a:rPr lang="en-US" i="1" dirty="0">
                <a:solidFill>
                  <a:schemeClr val="bg1"/>
                </a:solidFill>
                <a:effectLst>
                  <a:outerShdw blurRad="38100" dist="38100" dir="2700000" algn="tl">
                    <a:srgbClr val="000000"/>
                  </a:outerShdw>
                </a:effectLst>
                <a:latin typeface="Arial" pitchFamily="34" charset="0"/>
              </a:rPr>
              <a:t/>
            </a:r>
            <a:br>
              <a:rPr lang="en-US" i="1" dirty="0">
                <a:solidFill>
                  <a:schemeClr val="bg1"/>
                </a:solidFill>
                <a:effectLst>
                  <a:outerShdw blurRad="38100" dist="38100" dir="2700000" algn="tl">
                    <a:srgbClr val="000000"/>
                  </a:outerShdw>
                </a:effectLst>
                <a:latin typeface="Arial" pitchFamily="34" charset="0"/>
              </a:rPr>
            </a:br>
            <a:r>
              <a:rPr lang="en-US" i="1" dirty="0" smtClean="0">
                <a:solidFill>
                  <a:schemeClr val="bg1"/>
                </a:solidFill>
                <a:effectLst>
                  <a:outerShdw blurRad="38100" dist="38100" dir="2700000" algn="tl">
                    <a:srgbClr val="000000"/>
                  </a:outerShdw>
                </a:effectLst>
                <a:latin typeface="Arial" pitchFamily="34" charset="0"/>
              </a:rPr>
              <a:t>Extremely high “bar”  in </a:t>
            </a:r>
            <a:br>
              <a:rPr lang="en-US" i="1" dirty="0" smtClean="0">
                <a:solidFill>
                  <a:schemeClr val="bg1"/>
                </a:solidFill>
                <a:effectLst>
                  <a:outerShdw blurRad="38100" dist="38100" dir="2700000" algn="tl">
                    <a:srgbClr val="000000"/>
                  </a:outerShdw>
                </a:effectLst>
                <a:latin typeface="Arial" pitchFamily="34" charset="0"/>
              </a:rPr>
            </a:br>
            <a:r>
              <a:rPr lang="en-US" i="1" dirty="0" smtClean="0">
                <a:solidFill>
                  <a:schemeClr val="bg1"/>
                </a:solidFill>
                <a:effectLst>
                  <a:outerShdw blurRad="38100" dist="38100" dir="2700000" algn="tl">
                    <a:srgbClr val="000000"/>
                  </a:outerShdw>
                </a:effectLst>
                <a:latin typeface="Arial" pitchFamily="34" charset="0"/>
              </a:rPr>
              <a:t>degenerative mitral disease</a:t>
            </a:r>
            <a:br>
              <a:rPr lang="en-US" i="1" dirty="0" smtClean="0">
                <a:solidFill>
                  <a:schemeClr val="bg1"/>
                </a:solidFill>
                <a:effectLst>
                  <a:outerShdw blurRad="38100" dist="38100" dir="2700000" algn="tl">
                    <a:srgbClr val="000000"/>
                  </a:outerShdw>
                </a:effectLst>
                <a:latin typeface="Arial" pitchFamily="34" charset="0"/>
              </a:rPr>
            </a:br>
            <a:r>
              <a:rPr lang="en-US" b="1" i="1" dirty="0" smtClean="0">
                <a:solidFill>
                  <a:schemeClr val="bg1"/>
                </a:solidFill>
                <a:effectLst>
                  <a:outerShdw blurRad="38100" dist="38100" dir="2700000" algn="tl">
                    <a:srgbClr val="000000"/>
                  </a:outerShdw>
                </a:effectLst>
                <a:latin typeface="Arial" pitchFamily="34" charset="0"/>
              </a:rPr>
              <a:t/>
            </a:r>
            <a:br>
              <a:rPr lang="en-US" b="1" i="1" dirty="0" smtClean="0">
                <a:solidFill>
                  <a:schemeClr val="bg1"/>
                </a:solidFill>
                <a:effectLst>
                  <a:outerShdw blurRad="38100" dist="38100" dir="2700000" algn="tl">
                    <a:srgbClr val="000000"/>
                  </a:outerShdw>
                </a:effectLst>
                <a:latin typeface="Arial" pitchFamily="34" charset="0"/>
              </a:rPr>
            </a:br>
            <a:r>
              <a:rPr lang="en-US" sz="4800" b="1" i="1" dirty="0" smtClean="0">
                <a:solidFill>
                  <a:schemeClr val="bg1"/>
                </a:solidFill>
                <a:effectLst>
                  <a:outerShdw blurRad="38100" dist="38100" dir="2700000" algn="tl">
                    <a:srgbClr val="000000"/>
                  </a:outerShdw>
                </a:effectLst>
                <a:latin typeface="Arial" pitchFamily="34" charset="0"/>
              </a:rPr>
              <a:t/>
            </a:r>
            <a:br>
              <a:rPr lang="en-US" sz="4800" b="1" i="1" dirty="0" smtClean="0">
                <a:solidFill>
                  <a:schemeClr val="bg1"/>
                </a:solidFill>
                <a:effectLst>
                  <a:outerShdw blurRad="38100" dist="38100" dir="2700000" algn="tl">
                    <a:srgbClr val="000000"/>
                  </a:outerShdw>
                </a:effectLst>
                <a:latin typeface="Arial" pitchFamily="34" charset="0"/>
              </a:rPr>
            </a:br>
            <a:r>
              <a:rPr lang="en-US" sz="4800" b="1" i="1" dirty="0" smtClean="0">
                <a:solidFill>
                  <a:schemeClr val="bg1"/>
                </a:solidFill>
                <a:effectLst>
                  <a:outerShdw blurRad="38100" dist="38100" dir="2700000" algn="tl">
                    <a:srgbClr val="000000"/>
                  </a:outerShdw>
                </a:effectLst>
                <a:latin typeface="Arial" pitchFamily="34" charset="0"/>
              </a:rPr>
              <a:t/>
            </a:r>
            <a:br>
              <a:rPr lang="en-US" sz="4800" b="1" i="1" dirty="0" smtClean="0">
                <a:solidFill>
                  <a:schemeClr val="bg1"/>
                </a:solidFill>
                <a:effectLst>
                  <a:outerShdw blurRad="38100" dist="38100" dir="2700000" algn="tl">
                    <a:srgbClr val="000000"/>
                  </a:outerShdw>
                </a:effectLst>
                <a:latin typeface="Arial" pitchFamily="34" charset="0"/>
              </a:rPr>
            </a:br>
            <a:r>
              <a:rPr lang="en-US" sz="4800" b="1" i="1" dirty="0" smtClean="0">
                <a:solidFill>
                  <a:schemeClr val="bg1"/>
                </a:solidFill>
                <a:effectLst>
                  <a:outerShdw blurRad="38100" dist="38100" dir="2700000" algn="tl">
                    <a:srgbClr val="000000"/>
                  </a:outerShdw>
                </a:effectLst>
                <a:latin typeface="Arial" pitchFamily="34" charset="0"/>
              </a:rPr>
              <a:t> </a:t>
            </a:r>
            <a:endParaRPr lang="en-US" sz="3200" b="1" i="1" dirty="0" smtClean="0">
              <a:solidFill>
                <a:srgbClr val="FFFF00"/>
              </a:solidFill>
              <a:effectLst>
                <a:outerShdw blurRad="38100" dist="38100" dir="2700000" algn="tl">
                  <a:srgbClr val="000000"/>
                </a:outerShdw>
              </a:effectLst>
              <a:latin typeface="Arial"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Date Placeholder 3"/>
          <p:cNvSpPr>
            <a:spLocks noGrp="1"/>
          </p:cNvSpPr>
          <p:nvPr>
            <p:ph type="dt" sz="quarter" idx="10"/>
          </p:nvPr>
        </p:nvSpPr>
        <p:spPr>
          <a:noFill/>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7287215-69AE-4C37-A9DD-ED6477B6679C}" type="datetime1">
              <a:rPr lang="en-US" altLang="en-US" sz="1400" smtClean="0"/>
              <a:pPr>
                <a:spcBef>
                  <a:spcPct val="0"/>
                </a:spcBef>
                <a:buFontTx/>
                <a:buNone/>
              </a:pPr>
              <a:t>3/3/2018</a:t>
            </a:fld>
            <a:endParaRPr lang="en-US" altLang="en-US" sz="1400" smtClean="0"/>
          </a:p>
        </p:txBody>
      </p:sp>
      <p:sp>
        <p:nvSpPr>
          <p:cNvPr id="798722" name="Rectangle 2"/>
          <p:cNvSpPr>
            <a:spLocks noChangeArrowheads="1"/>
          </p:cNvSpPr>
          <p:nvPr/>
        </p:nvSpPr>
        <p:spPr bwMode="auto">
          <a:xfrm>
            <a:off x="0" y="-17463"/>
            <a:ext cx="4572000" cy="1465263"/>
          </a:xfrm>
          <a:prstGeom prst="rect">
            <a:avLst/>
          </a:prstGeom>
          <a:noFill/>
          <a:ln>
            <a:noFill/>
          </a:ln>
          <a:effectLst/>
          <a:extLst>
            <a:ext uri="{909E8E84-426E-40DD-AFC4-6F175D3DCCD1}">
              <a14:hiddenFill xmlns:a14="http://schemas.microsoft.com/office/drawing/2010/main">
                <a:solidFill>
                  <a:srgbClr val="00279C"/>
                </a:solidFill>
              </a14:hiddenFill>
            </a:ext>
            <a:ext uri="{91240B29-F687-4F45-9708-019B960494DF}">
              <a14:hiddenLine xmlns:a14="http://schemas.microsoft.com/office/drawing/2010/main" w="28575">
                <a:solidFill>
                  <a:srgbClr val="9FBDF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nchorCtr="1"/>
          <a:lstStyle/>
          <a:p>
            <a:pPr algn="ctr" defTabSz="873125" eaLnBrk="1" hangingPunct="1">
              <a:defRPr/>
            </a:pPr>
            <a:r>
              <a:rPr lang="en-US" altLang="en-US" sz="5400" u="sng" dirty="0">
                <a:solidFill>
                  <a:srgbClr val="FFFF00"/>
                </a:solidFill>
                <a:effectLst>
                  <a:outerShdw blurRad="38100" dist="38100" dir="2700000" algn="tl">
                    <a:srgbClr val="000000"/>
                  </a:outerShdw>
                </a:effectLst>
              </a:rPr>
              <a:t>Repair DMR!</a:t>
            </a:r>
          </a:p>
        </p:txBody>
      </p:sp>
      <p:graphicFrame>
        <p:nvGraphicFramePr>
          <p:cNvPr id="38916" name="Object 3"/>
          <p:cNvGraphicFramePr>
            <a:graphicFrameLocks/>
          </p:cNvGraphicFramePr>
          <p:nvPr/>
        </p:nvGraphicFramePr>
        <p:xfrm>
          <a:off x="865188" y="1125538"/>
          <a:ext cx="7493000" cy="4929187"/>
        </p:xfrm>
        <a:graphic>
          <a:graphicData uri="http://schemas.openxmlformats.org/presentationml/2006/ole">
            <mc:AlternateContent xmlns:mc="http://schemas.openxmlformats.org/markup-compatibility/2006">
              <mc:Choice xmlns:v="urn:schemas-microsoft-com:vml" Requires="v">
                <p:oleObj spid="_x0000_s39039" name="Chart" r:id="rId3" imgW="6486409" imgH="4019581" progId="MSGraph.Chart.8">
                  <p:embed followColorScheme="full"/>
                </p:oleObj>
              </mc:Choice>
              <mc:Fallback>
                <p:oleObj name="Chart" r:id="rId3" imgW="6486409" imgH="4019581" progId="MSGraph.Chart.8">
                  <p:embed followColorScheme="full"/>
                  <p:pic>
                    <p:nvPicPr>
                      <p:cNvPr id="0" name="Object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188" y="1125538"/>
                        <a:ext cx="7493000" cy="4929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17" name="Line 4"/>
          <p:cNvSpPr>
            <a:spLocks noChangeShapeType="1"/>
          </p:cNvSpPr>
          <p:nvPr/>
        </p:nvSpPr>
        <p:spPr bwMode="auto">
          <a:xfrm>
            <a:off x="2109788" y="4359275"/>
            <a:ext cx="414337" cy="0"/>
          </a:xfrm>
          <a:prstGeom prst="line">
            <a:avLst/>
          </a:prstGeom>
          <a:noFill/>
          <a:ln w="38100">
            <a:solidFill>
              <a:srgbClr val="DB3F25"/>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8" name="Line 5"/>
          <p:cNvSpPr>
            <a:spLocks noChangeShapeType="1"/>
          </p:cNvSpPr>
          <p:nvPr/>
        </p:nvSpPr>
        <p:spPr bwMode="auto">
          <a:xfrm>
            <a:off x="2109788" y="3530600"/>
            <a:ext cx="414337" cy="0"/>
          </a:xfrm>
          <a:prstGeom prst="line">
            <a:avLst/>
          </a:prstGeom>
          <a:noFill/>
          <a:ln w="38100">
            <a:solidFill>
              <a:srgbClr val="00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726" name="Text Box 6"/>
          <p:cNvSpPr txBox="1">
            <a:spLocks noChangeArrowheads="1"/>
          </p:cNvSpPr>
          <p:nvPr/>
        </p:nvSpPr>
        <p:spPr bwMode="auto">
          <a:xfrm>
            <a:off x="2592388" y="3309938"/>
            <a:ext cx="25781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en-US" sz="2200">
                <a:solidFill>
                  <a:srgbClr val="FFFF00"/>
                </a:solidFill>
                <a:effectLst>
                  <a:outerShdw blurRad="38100" dist="38100" dir="2700000" algn="tl">
                    <a:srgbClr val="000000"/>
                  </a:outerShdw>
                </a:effectLst>
              </a:rPr>
              <a:t>General Population</a:t>
            </a:r>
          </a:p>
        </p:txBody>
      </p:sp>
      <p:sp>
        <p:nvSpPr>
          <p:cNvPr id="798727" name="Text Box 7"/>
          <p:cNvSpPr txBox="1">
            <a:spLocks noChangeArrowheads="1"/>
          </p:cNvSpPr>
          <p:nvPr/>
        </p:nvSpPr>
        <p:spPr bwMode="auto">
          <a:xfrm>
            <a:off x="2592388" y="4154488"/>
            <a:ext cx="18319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en-US" sz="2200">
                <a:solidFill>
                  <a:srgbClr val="FFFF00"/>
                </a:solidFill>
                <a:effectLst>
                  <a:outerShdw blurRad="38100" dist="38100" dir="2700000" algn="tl">
                    <a:srgbClr val="000000"/>
                  </a:outerShdw>
                </a:effectLst>
              </a:rPr>
              <a:t>Replacement</a:t>
            </a:r>
          </a:p>
        </p:txBody>
      </p:sp>
      <p:sp>
        <p:nvSpPr>
          <p:cNvPr id="38921" name="Freeform 8"/>
          <p:cNvSpPr>
            <a:spLocks/>
          </p:cNvSpPr>
          <p:nvPr/>
        </p:nvSpPr>
        <p:spPr bwMode="auto">
          <a:xfrm>
            <a:off x="1754188" y="1658938"/>
            <a:ext cx="4219575" cy="1322387"/>
          </a:xfrm>
          <a:custGeom>
            <a:avLst/>
            <a:gdLst>
              <a:gd name="T0" fmla="*/ 0 w 2491"/>
              <a:gd name="T1" fmla="*/ 0 h 832"/>
              <a:gd name="T2" fmla="*/ 2147483646 w 2491"/>
              <a:gd name="T3" fmla="*/ 2147483646 h 832"/>
              <a:gd name="T4" fmla="*/ 2147483646 w 2491"/>
              <a:gd name="T5" fmla="*/ 2147483646 h 832"/>
              <a:gd name="T6" fmla="*/ 2147483646 w 2491"/>
              <a:gd name="T7" fmla="*/ 2147483646 h 832"/>
              <a:gd name="T8" fmla="*/ 2147483646 w 2491"/>
              <a:gd name="T9" fmla="*/ 2147483646 h 832"/>
              <a:gd name="T10" fmla="*/ 2147483646 w 2491"/>
              <a:gd name="T11" fmla="*/ 2147483646 h 832"/>
              <a:gd name="T12" fmla="*/ 2147483646 w 2491"/>
              <a:gd name="T13" fmla="*/ 2147483646 h 832"/>
              <a:gd name="T14" fmla="*/ 2147483646 w 2491"/>
              <a:gd name="T15" fmla="*/ 2147483646 h 832"/>
              <a:gd name="T16" fmla="*/ 2147483646 w 2491"/>
              <a:gd name="T17" fmla="*/ 2147483646 h 832"/>
              <a:gd name="T18" fmla="*/ 2147483646 w 2491"/>
              <a:gd name="T19" fmla="*/ 2147483646 h 832"/>
              <a:gd name="T20" fmla="*/ 2147483646 w 2491"/>
              <a:gd name="T21" fmla="*/ 2147483646 h 832"/>
              <a:gd name="T22" fmla="*/ 2147483646 w 2491"/>
              <a:gd name="T23" fmla="*/ 2147483646 h 832"/>
              <a:gd name="T24" fmla="*/ 2147483646 w 2491"/>
              <a:gd name="T25" fmla="*/ 2147483646 h 832"/>
              <a:gd name="T26" fmla="*/ 2147483646 w 2491"/>
              <a:gd name="T27" fmla="*/ 2147483646 h 832"/>
              <a:gd name="T28" fmla="*/ 2147483646 w 2491"/>
              <a:gd name="T29" fmla="*/ 2147483646 h 832"/>
              <a:gd name="T30" fmla="*/ 2147483646 w 2491"/>
              <a:gd name="T31" fmla="*/ 2147483646 h 832"/>
              <a:gd name="T32" fmla="*/ 2147483646 w 2491"/>
              <a:gd name="T33" fmla="*/ 2147483646 h 832"/>
              <a:gd name="T34" fmla="*/ 2147483646 w 2491"/>
              <a:gd name="T35" fmla="*/ 2147483646 h 832"/>
              <a:gd name="T36" fmla="*/ 2147483646 w 2491"/>
              <a:gd name="T37" fmla="*/ 2147483646 h 832"/>
              <a:gd name="T38" fmla="*/ 2147483646 w 2491"/>
              <a:gd name="T39" fmla="*/ 2147483646 h 832"/>
              <a:gd name="T40" fmla="*/ 2147483646 w 2491"/>
              <a:gd name="T41" fmla="*/ 2147483646 h 832"/>
              <a:gd name="T42" fmla="*/ 2147483646 w 2491"/>
              <a:gd name="T43" fmla="*/ 2147483646 h 832"/>
              <a:gd name="T44" fmla="*/ 2147483646 w 2491"/>
              <a:gd name="T45" fmla="*/ 2147483646 h 832"/>
              <a:gd name="T46" fmla="*/ 2147483646 w 2491"/>
              <a:gd name="T47" fmla="*/ 2147483646 h 832"/>
              <a:gd name="T48" fmla="*/ 2147483646 w 2491"/>
              <a:gd name="T49" fmla="*/ 2147483646 h 832"/>
              <a:gd name="T50" fmla="*/ 2147483646 w 2491"/>
              <a:gd name="T51" fmla="*/ 2147483646 h 832"/>
              <a:gd name="T52" fmla="*/ 2147483646 w 2491"/>
              <a:gd name="T53" fmla="*/ 2147483646 h 832"/>
              <a:gd name="T54" fmla="*/ 2147483646 w 2491"/>
              <a:gd name="T55" fmla="*/ 2147483646 h 832"/>
              <a:gd name="T56" fmla="*/ 2147483646 w 2491"/>
              <a:gd name="T57" fmla="*/ 2147483646 h 832"/>
              <a:gd name="T58" fmla="*/ 2147483646 w 2491"/>
              <a:gd name="T59" fmla="*/ 2147483646 h 832"/>
              <a:gd name="T60" fmla="*/ 2147483646 w 2491"/>
              <a:gd name="T61" fmla="*/ 2147483646 h 832"/>
              <a:gd name="T62" fmla="*/ 2147483646 w 2491"/>
              <a:gd name="T63" fmla="*/ 2147483646 h 832"/>
              <a:gd name="T64" fmla="*/ 2147483646 w 2491"/>
              <a:gd name="T65" fmla="*/ 2147483646 h 832"/>
              <a:gd name="T66" fmla="*/ 2147483646 w 2491"/>
              <a:gd name="T67" fmla="*/ 2147483646 h 832"/>
              <a:gd name="T68" fmla="*/ 2147483646 w 2491"/>
              <a:gd name="T69" fmla="*/ 2147483646 h 832"/>
              <a:gd name="T70" fmla="*/ 2147483646 w 2491"/>
              <a:gd name="T71" fmla="*/ 2147483646 h 832"/>
              <a:gd name="T72" fmla="*/ 2147483646 w 2491"/>
              <a:gd name="T73" fmla="*/ 2147483646 h 832"/>
              <a:gd name="T74" fmla="*/ 2147483646 w 2491"/>
              <a:gd name="T75" fmla="*/ 2147483646 h 832"/>
              <a:gd name="T76" fmla="*/ 2147483646 w 2491"/>
              <a:gd name="T77" fmla="*/ 2147483646 h 832"/>
              <a:gd name="T78" fmla="*/ 2147483646 w 2491"/>
              <a:gd name="T79" fmla="*/ 2147483646 h 832"/>
              <a:gd name="T80" fmla="*/ 2147483646 w 2491"/>
              <a:gd name="T81" fmla="*/ 2147483646 h 832"/>
              <a:gd name="T82" fmla="*/ 2147483646 w 2491"/>
              <a:gd name="T83" fmla="*/ 2147483646 h 832"/>
              <a:gd name="T84" fmla="*/ 2147483646 w 2491"/>
              <a:gd name="T85" fmla="*/ 2147483646 h 832"/>
              <a:gd name="T86" fmla="*/ 2147483646 w 2491"/>
              <a:gd name="T87" fmla="*/ 2147483646 h 832"/>
              <a:gd name="T88" fmla="*/ 2147483646 w 2491"/>
              <a:gd name="T89" fmla="*/ 2147483646 h 832"/>
              <a:gd name="T90" fmla="*/ 2147483646 w 2491"/>
              <a:gd name="T91" fmla="*/ 2147483646 h 83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91" h="832">
                <a:moveTo>
                  <a:pt x="0" y="0"/>
                </a:moveTo>
                <a:lnTo>
                  <a:pt x="21" y="216"/>
                </a:lnTo>
                <a:lnTo>
                  <a:pt x="35" y="243"/>
                </a:lnTo>
                <a:lnTo>
                  <a:pt x="109" y="243"/>
                </a:lnTo>
                <a:lnTo>
                  <a:pt x="109" y="270"/>
                </a:lnTo>
                <a:lnTo>
                  <a:pt x="147" y="270"/>
                </a:lnTo>
                <a:lnTo>
                  <a:pt x="147" y="302"/>
                </a:lnTo>
                <a:lnTo>
                  <a:pt x="200" y="302"/>
                </a:lnTo>
                <a:lnTo>
                  <a:pt x="269" y="302"/>
                </a:lnTo>
                <a:lnTo>
                  <a:pt x="269" y="318"/>
                </a:lnTo>
                <a:lnTo>
                  <a:pt x="341" y="318"/>
                </a:lnTo>
                <a:lnTo>
                  <a:pt x="341" y="334"/>
                </a:lnTo>
                <a:lnTo>
                  <a:pt x="381" y="334"/>
                </a:lnTo>
                <a:lnTo>
                  <a:pt x="381" y="360"/>
                </a:lnTo>
                <a:lnTo>
                  <a:pt x="421" y="363"/>
                </a:lnTo>
                <a:lnTo>
                  <a:pt x="517" y="363"/>
                </a:lnTo>
                <a:lnTo>
                  <a:pt x="517" y="403"/>
                </a:lnTo>
                <a:lnTo>
                  <a:pt x="557" y="403"/>
                </a:lnTo>
                <a:lnTo>
                  <a:pt x="557" y="422"/>
                </a:lnTo>
                <a:lnTo>
                  <a:pt x="595" y="422"/>
                </a:lnTo>
                <a:lnTo>
                  <a:pt x="595" y="446"/>
                </a:lnTo>
                <a:lnTo>
                  <a:pt x="893" y="446"/>
                </a:lnTo>
                <a:lnTo>
                  <a:pt x="1003" y="454"/>
                </a:lnTo>
                <a:lnTo>
                  <a:pt x="1067" y="456"/>
                </a:lnTo>
                <a:lnTo>
                  <a:pt x="1067" y="488"/>
                </a:lnTo>
                <a:lnTo>
                  <a:pt x="1112" y="502"/>
                </a:lnTo>
                <a:lnTo>
                  <a:pt x="1139" y="544"/>
                </a:lnTo>
                <a:lnTo>
                  <a:pt x="1237" y="544"/>
                </a:lnTo>
                <a:lnTo>
                  <a:pt x="1237" y="571"/>
                </a:lnTo>
                <a:lnTo>
                  <a:pt x="1285" y="571"/>
                </a:lnTo>
                <a:lnTo>
                  <a:pt x="1285" y="598"/>
                </a:lnTo>
                <a:lnTo>
                  <a:pt x="1357" y="598"/>
                </a:lnTo>
                <a:lnTo>
                  <a:pt x="1531" y="643"/>
                </a:lnTo>
                <a:lnTo>
                  <a:pt x="1707" y="643"/>
                </a:lnTo>
                <a:lnTo>
                  <a:pt x="1707" y="683"/>
                </a:lnTo>
                <a:lnTo>
                  <a:pt x="1907" y="683"/>
                </a:lnTo>
                <a:lnTo>
                  <a:pt x="1907" y="718"/>
                </a:lnTo>
                <a:lnTo>
                  <a:pt x="1979" y="718"/>
                </a:lnTo>
                <a:lnTo>
                  <a:pt x="1979" y="744"/>
                </a:lnTo>
                <a:lnTo>
                  <a:pt x="2045" y="750"/>
                </a:lnTo>
                <a:lnTo>
                  <a:pt x="2195" y="750"/>
                </a:lnTo>
                <a:lnTo>
                  <a:pt x="2195" y="779"/>
                </a:lnTo>
                <a:lnTo>
                  <a:pt x="2259" y="779"/>
                </a:lnTo>
                <a:lnTo>
                  <a:pt x="2309" y="782"/>
                </a:lnTo>
                <a:lnTo>
                  <a:pt x="2309" y="827"/>
                </a:lnTo>
                <a:lnTo>
                  <a:pt x="2491" y="832"/>
                </a:lnTo>
              </a:path>
            </a:pathLst>
          </a:custGeom>
          <a:noFill/>
          <a:ln w="38100" cap="flat" cmpd="sng">
            <a:solidFill>
              <a:srgbClr val="DB3F25"/>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2" name="Freeform 9"/>
          <p:cNvSpPr>
            <a:spLocks/>
          </p:cNvSpPr>
          <p:nvPr/>
        </p:nvSpPr>
        <p:spPr bwMode="auto">
          <a:xfrm>
            <a:off x="1776413" y="1568450"/>
            <a:ext cx="4124325" cy="793750"/>
          </a:xfrm>
          <a:custGeom>
            <a:avLst/>
            <a:gdLst>
              <a:gd name="T0" fmla="*/ 0 w 2435"/>
              <a:gd name="T1" fmla="*/ 2147483646 h 499"/>
              <a:gd name="T2" fmla="*/ 2147483646 w 2435"/>
              <a:gd name="T3" fmla="*/ 0 h 499"/>
              <a:gd name="T4" fmla="*/ 2147483646 w 2435"/>
              <a:gd name="T5" fmla="*/ 2147483646 h 499"/>
              <a:gd name="T6" fmla="*/ 2147483646 w 2435"/>
              <a:gd name="T7" fmla="*/ 2147483646 h 499"/>
              <a:gd name="T8" fmla="*/ 2147483646 w 2435"/>
              <a:gd name="T9" fmla="*/ 2147483646 h 499"/>
              <a:gd name="T10" fmla="*/ 2147483646 w 2435"/>
              <a:gd name="T11" fmla="*/ 2147483646 h 499"/>
              <a:gd name="T12" fmla="*/ 2147483646 w 2435"/>
              <a:gd name="T13" fmla="*/ 2147483646 h 499"/>
              <a:gd name="T14" fmla="*/ 2147483646 w 2435"/>
              <a:gd name="T15" fmla="*/ 2147483646 h 499"/>
              <a:gd name="T16" fmla="*/ 2147483646 w 2435"/>
              <a:gd name="T17" fmla="*/ 2147483646 h 499"/>
              <a:gd name="T18" fmla="*/ 2147483646 w 2435"/>
              <a:gd name="T19" fmla="*/ 2147483646 h 499"/>
              <a:gd name="T20" fmla="*/ 2147483646 w 2435"/>
              <a:gd name="T21" fmla="*/ 2147483646 h 499"/>
              <a:gd name="T22" fmla="*/ 2147483646 w 2435"/>
              <a:gd name="T23" fmla="*/ 2147483646 h 499"/>
              <a:gd name="T24" fmla="*/ 2147483646 w 2435"/>
              <a:gd name="T25" fmla="*/ 2147483646 h 499"/>
              <a:gd name="T26" fmla="*/ 2147483646 w 2435"/>
              <a:gd name="T27" fmla="*/ 2147483646 h 499"/>
              <a:gd name="T28" fmla="*/ 2147483646 w 2435"/>
              <a:gd name="T29" fmla="*/ 2147483646 h 499"/>
              <a:gd name="T30" fmla="*/ 2147483646 w 2435"/>
              <a:gd name="T31" fmla="*/ 2147483646 h 499"/>
              <a:gd name="T32" fmla="*/ 2147483646 w 2435"/>
              <a:gd name="T33" fmla="*/ 2147483646 h 499"/>
              <a:gd name="T34" fmla="*/ 2147483646 w 2435"/>
              <a:gd name="T35" fmla="*/ 2147483646 h 499"/>
              <a:gd name="T36" fmla="*/ 2147483646 w 2435"/>
              <a:gd name="T37" fmla="*/ 2147483646 h 499"/>
              <a:gd name="T38" fmla="*/ 2147483646 w 2435"/>
              <a:gd name="T39" fmla="*/ 2147483646 h 499"/>
              <a:gd name="T40" fmla="*/ 2147483646 w 2435"/>
              <a:gd name="T41" fmla="*/ 2147483646 h 499"/>
              <a:gd name="T42" fmla="*/ 2147483646 w 2435"/>
              <a:gd name="T43" fmla="*/ 2147483646 h 499"/>
              <a:gd name="T44" fmla="*/ 2147483646 w 2435"/>
              <a:gd name="T45" fmla="*/ 2147483646 h 499"/>
              <a:gd name="T46" fmla="*/ 2147483646 w 2435"/>
              <a:gd name="T47" fmla="*/ 2147483646 h 499"/>
              <a:gd name="T48" fmla="*/ 2147483646 w 2435"/>
              <a:gd name="T49" fmla="*/ 2147483646 h 499"/>
              <a:gd name="T50" fmla="*/ 2147483646 w 2435"/>
              <a:gd name="T51" fmla="*/ 2147483646 h 499"/>
              <a:gd name="T52" fmla="*/ 2147483646 w 2435"/>
              <a:gd name="T53" fmla="*/ 2147483646 h 499"/>
              <a:gd name="T54" fmla="*/ 2147483646 w 2435"/>
              <a:gd name="T55" fmla="*/ 2147483646 h 499"/>
              <a:gd name="T56" fmla="*/ 2147483646 w 2435"/>
              <a:gd name="T57" fmla="*/ 2147483646 h 499"/>
              <a:gd name="T58" fmla="*/ 2147483646 w 2435"/>
              <a:gd name="T59" fmla="*/ 2147483646 h 499"/>
              <a:gd name="T60" fmla="*/ 2147483646 w 2435"/>
              <a:gd name="T61" fmla="*/ 2147483646 h 499"/>
              <a:gd name="T62" fmla="*/ 2147483646 w 2435"/>
              <a:gd name="T63" fmla="*/ 2147483646 h 499"/>
              <a:gd name="T64" fmla="*/ 2147483646 w 2435"/>
              <a:gd name="T65" fmla="*/ 2147483646 h 499"/>
              <a:gd name="T66" fmla="*/ 2147483646 w 2435"/>
              <a:gd name="T67" fmla="*/ 2147483646 h 499"/>
              <a:gd name="T68" fmla="*/ 2147483646 w 2435"/>
              <a:gd name="T69" fmla="*/ 2147483646 h 499"/>
              <a:gd name="T70" fmla="*/ 2147483646 w 2435"/>
              <a:gd name="T71" fmla="*/ 2147483646 h 499"/>
              <a:gd name="T72" fmla="*/ 2147483646 w 2435"/>
              <a:gd name="T73" fmla="*/ 2147483646 h 499"/>
              <a:gd name="T74" fmla="*/ 2147483646 w 2435"/>
              <a:gd name="T75" fmla="*/ 2147483646 h 499"/>
              <a:gd name="T76" fmla="*/ 2147483646 w 2435"/>
              <a:gd name="T77" fmla="*/ 2147483646 h 499"/>
              <a:gd name="T78" fmla="*/ 2147483646 w 2435"/>
              <a:gd name="T79" fmla="*/ 2147483646 h 499"/>
              <a:gd name="T80" fmla="*/ 2147483646 w 2435"/>
              <a:gd name="T81" fmla="*/ 2147483646 h 49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35" h="499">
                <a:moveTo>
                  <a:pt x="0" y="3"/>
                </a:moveTo>
                <a:lnTo>
                  <a:pt x="24" y="0"/>
                </a:lnTo>
                <a:lnTo>
                  <a:pt x="22" y="16"/>
                </a:lnTo>
                <a:lnTo>
                  <a:pt x="62" y="14"/>
                </a:lnTo>
                <a:lnTo>
                  <a:pt x="72" y="31"/>
                </a:lnTo>
                <a:lnTo>
                  <a:pt x="147" y="31"/>
                </a:lnTo>
                <a:lnTo>
                  <a:pt x="208" y="62"/>
                </a:lnTo>
                <a:lnTo>
                  <a:pt x="291" y="62"/>
                </a:lnTo>
                <a:lnTo>
                  <a:pt x="296" y="80"/>
                </a:lnTo>
                <a:lnTo>
                  <a:pt x="360" y="80"/>
                </a:lnTo>
                <a:lnTo>
                  <a:pt x="388" y="96"/>
                </a:lnTo>
                <a:lnTo>
                  <a:pt x="459" y="96"/>
                </a:lnTo>
                <a:lnTo>
                  <a:pt x="478" y="107"/>
                </a:lnTo>
                <a:lnTo>
                  <a:pt x="558" y="107"/>
                </a:lnTo>
                <a:lnTo>
                  <a:pt x="598" y="142"/>
                </a:lnTo>
                <a:lnTo>
                  <a:pt x="667" y="142"/>
                </a:lnTo>
                <a:lnTo>
                  <a:pt x="787" y="158"/>
                </a:lnTo>
                <a:lnTo>
                  <a:pt x="840" y="179"/>
                </a:lnTo>
                <a:lnTo>
                  <a:pt x="915" y="179"/>
                </a:lnTo>
                <a:lnTo>
                  <a:pt x="947" y="198"/>
                </a:lnTo>
                <a:lnTo>
                  <a:pt x="1048" y="211"/>
                </a:lnTo>
                <a:lnTo>
                  <a:pt x="1088" y="211"/>
                </a:lnTo>
                <a:lnTo>
                  <a:pt x="1094" y="233"/>
                </a:lnTo>
                <a:lnTo>
                  <a:pt x="1142" y="233"/>
                </a:lnTo>
                <a:lnTo>
                  <a:pt x="1179" y="254"/>
                </a:lnTo>
                <a:lnTo>
                  <a:pt x="1296" y="259"/>
                </a:lnTo>
                <a:lnTo>
                  <a:pt x="1339" y="270"/>
                </a:lnTo>
                <a:lnTo>
                  <a:pt x="1358" y="291"/>
                </a:lnTo>
                <a:lnTo>
                  <a:pt x="1419" y="291"/>
                </a:lnTo>
                <a:lnTo>
                  <a:pt x="1486" y="302"/>
                </a:lnTo>
                <a:lnTo>
                  <a:pt x="1632" y="363"/>
                </a:lnTo>
                <a:lnTo>
                  <a:pt x="1763" y="363"/>
                </a:lnTo>
                <a:lnTo>
                  <a:pt x="1771" y="387"/>
                </a:lnTo>
                <a:lnTo>
                  <a:pt x="1832" y="382"/>
                </a:lnTo>
                <a:lnTo>
                  <a:pt x="1907" y="395"/>
                </a:lnTo>
                <a:lnTo>
                  <a:pt x="2064" y="424"/>
                </a:lnTo>
                <a:lnTo>
                  <a:pt x="2168" y="448"/>
                </a:lnTo>
                <a:lnTo>
                  <a:pt x="2240" y="475"/>
                </a:lnTo>
                <a:lnTo>
                  <a:pt x="2315" y="480"/>
                </a:lnTo>
                <a:lnTo>
                  <a:pt x="2334" y="499"/>
                </a:lnTo>
                <a:lnTo>
                  <a:pt x="2435" y="496"/>
                </a:lnTo>
              </a:path>
            </a:pathLst>
          </a:custGeom>
          <a:noFill/>
          <a:ln w="38100" cap="flat" cmpd="sng">
            <a:solidFill>
              <a:srgbClr val="00FF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3" name="Freeform 10"/>
          <p:cNvSpPr>
            <a:spLocks/>
          </p:cNvSpPr>
          <p:nvPr/>
        </p:nvSpPr>
        <p:spPr bwMode="auto">
          <a:xfrm>
            <a:off x="5946775" y="2981325"/>
            <a:ext cx="2047875" cy="347663"/>
          </a:xfrm>
          <a:custGeom>
            <a:avLst/>
            <a:gdLst>
              <a:gd name="T0" fmla="*/ 0 w 1210"/>
              <a:gd name="T1" fmla="*/ 0 h 219"/>
              <a:gd name="T2" fmla="*/ 2147483646 w 1210"/>
              <a:gd name="T3" fmla="*/ 2147483646 h 219"/>
              <a:gd name="T4" fmla="*/ 2147483646 w 1210"/>
              <a:gd name="T5" fmla="*/ 2147483646 h 219"/>
              <a:gd name="T6" fmla="*/ 2147483646 w 1210"/>
              <a:gd name="T7" fmla="*/ 2147483646 h 219"/>
              <a:gd name="T8" fmla="*/ 2147483646 w 1210"/>
              <a:gd name="T9" fmla="*/ 2147483646 h 219"/>
              <a:gd name="T10" fmla="*/ 2147483646 w 1210"/>
              <a:gd name="T11" fmla="*/ 2147483646 h 219"/>
              <a:gd name="T12" fmla="*/ 2147483646 w 1210"/>
              <a:gd name="T13" fmla="*/ 2147483646 h 219"/>
              <a:gd name="T14" fmla="*/ 2147483646 w 1210"/>
              <a:gd name="T15" fmla="*/ 2147483646 h 219"/>
              <a:gd name="T16" fmla="*/ 2147483646 w 1210"/>
              <a:gd name="T17" fmla="*/ 2147483646 h 219"/>
              <a:gd name="T18" fmla="*/ 2147483646 w 1210"/>
              <a:gd name="T19" fmla="*/ 2147483646 h 219"/>
              <a:gd name="T20" fmla="*/ 2147483646 w 1210"/>
              <a:gd name="T21" fmla="*/ 2147483646 h 219"/>
              <a:gd name="T22" fmla="*/ 2147483646 w 1210"/>
              <a:gd name="T23" fmla="*/ 2147483646 h 219"/>
              <a:gd name="T24" fmla="*/ 2147483646 w 1210"/>
              <a:gd name="T25" fmla="*/ 2147483646 h 2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10" h="219">
                <a:moveTo>
                  <a:pt x="0" y="0"/>
                </a:moveTo>
                <a:lnTo>
                  <a:pt x="69" y="22"/>
                </a:lnTo>
                <a:lnTo>
                  <a:pt x="136" y="22"/>
                </a:lnTo>
                <a:lnTo>
                  <a:pt x="136" y="54"/>
                </a:lnTo>
                <a:lnTo>
                  <a:pt x="333" y="54"/>
                </a:lnTo>
                <a:lnTo>
                  <a:pt x="405" y="123"/>
                </a:lnTo>
                <a:lnTo>
                  <a:pt x="672" y="123"/>
                </a:lnTo>
                <a:lnTo>
                  <a:pt x="677" y="142"/>
                </a:lnTo>
                <a:lnTo>
                  <a:pt x="906" y="142"/>
                </a:lnTo>
                <a:lnTo>
                  <a:pt x="906" y="190"/>
                </a:lnTo>
                <a:lnTo>
                  <a:pt x="1034" y="190"/>
                </a:lnTo>
                <a:lnTo>
                  <a:pt x="1034" y="219"/>
                </a:lnTo>
                <a:lnTo>
                  <a:pt x="1210" y="216"/>
                </a:lnTo>
              </a:path>
            </a:pathLst>
          </a:custGeom>
          <a:noFill/>
          <a:ln w="38100" cap="flat" cmpd="sng">
            <a:solidFill>
              <a:srgbClr val="DB3F25"/>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4" name="Freeform 11"/>
          <p:cNvSpPr>
            <a:spLocks/>
          </p:cNvSpPr>
          <p:nvPr/>
        </p:nvSpPr>
        <p:spPr bwMode="auto">
          <a:xfrm>
            <a:off x="5867400" y="2362200"/>
            <a:ext cx="2168525" cy="438150"/>
          </a:xfrm>
          <a:custGeom>
            <a:avLst/>
            <a:gdLst>
              <a:gd name="T0" fmla="*/ 0 w 1280"/>
              <a:gd name="T1" fmla="*/ 0 h 275"/>
              <a:gd name="T2" fmla="*/ 2147483646 w 1280"/>
              <a:gd name="T3" fmla="*/ 2147483646 h 275"/>
              <a:gd name="T4" fmla="*/ 2147483646 w 1280"/>
              <a:gd name="T5" fmla="*/ 2147483646 h 275"/>
              <a:gd name="T6" fmla="*/ 2147483646 w 1280"/>
              <a:gd name="T7" fmla="*/ 2147483646 h 275"/>
              <a:gd name="T8" fmla="*/ 2147483646 w 1280"/>
              <a:gd name="T9" fmla="*/ 2147483646 h 275"/>
              <a:gd name="T10" fmla="*/ 2147483646 w 1280"/>
              <a:gd name="T11" fmla="*/ 2147483646 h 275"/>
              <a:gd name="T12" fmla="*/ 2147483646 w 1280"/>
              <a:gd name="T13" fmla="*/ 2147483646 h 275"/>
              <a:gd name="T14" fmla="*/ 2147483646 w 1280"/>
              <a:gd name="T15" fmla="*/ 2147483646 h 275"/>
              <a:gd name="T16" fmla="*/ 2147483646 w 1280"/>
              <a:gd name="T17" fmla="*/ 2147483646 h 275"/>
              <a:gd name="T18" fmla="*/ 2147483646 w 1280"/>
              <a:gd name="T19" fmla="*/ 2147483646 h 275"/>
              <a:gd name="T20" fmla="*/ 2147483646 w 1280"/>
              <a:gd name="T21" fmla="*/ 2147483646 h 275"/>
              <a:gd name="T22" fmla="*/ 2147483646 w 1280"/>
              <a:gd name="T23" fmla="*/ 2147483646 h 275"/>
              <a:gd name="T24" fmla="*/ 2147483646 w 1280"/>
              <a:gd name="T25" fmla="*/ 2147483646 h 275"/>
              <a:gd name="T26" fmla="*/ 2147483646 w 1280"/>
              <a:gd name="T27" fmla="*/ 2147483646 h 275"/>
              <a:gd name="T28" fmla="*/ 2147483646 w 1280"/>
              <a:gd name="T29" fmla="*/ 2147483646 h 275"/>
              <a:gd name="T30" fmla="*/ 2147483646 w 1280"/>
              <a:gd name="T31" fmla="*/ 2147483646 h 275"/>
              <a:gd name="T32" fmla="*/ 2147483646 w 1280"/>
              <a:gd name="T33" fmla="*/ 2147483646 h 275"/>
              <a:gd name="T34" fmla="*/ 2147483646 w 1280"/>
              <a:gd name="T35" fmla="*/ 2147483646 h 275"/>
              <a:gd name="T36" fmla="*/ 2147483646 w 1280"/>
              <a:gd name="T37" fmla="*/ 2147483646 h 275"/>
              <a:gd name="T38" fmla="*/ 2147483646 w 1280"/>
              <a:gd name="T39" fmla="*/ 2147483646 h 2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80" h="275">
                <a:moveTo>
                  <a:pt x="0" y="0"/>
                </a:moveTo>
                <a:lnTo>
                  <a:pt x="43" y="3"/>
                </a:lnTo>
                <a:lnTo>
                  <a:pt x="40" y="29"/>
                </a:lnTo>
                <a:lnTo>
                  <a:pt x="166" y="21"/>
                </a:lnTo>
                <a:lnTo>
                  <a:pt x="176" y="53"/>
                </a:lnTo>
                <a:lnTo>
                  <a:pt x="232" y="61"/>
                </a:lnTo>
                <a:lnTo>
                  <a:pt x="315" y="61"/>
                </a:lnTo>
                <a:lnTo>
                  <a:pt x="315" y="91"/>
                </a:lnTo>
                <a:lnTo>
                  <a:pt x="403" y="91"/>
                </a:lnTo>
                <a:lnTo>
                  <a:pt x="472" y="107"/>
                </a:lnTo>
                <a:lnTo>
                  <a:pt x="536" y="107"/>
                </a:lnTo>
                <a:lnTo>
                  <a:pt x="590" y="128"/>
                </a:lnTo>
                <a:lnTo>
                  <a:pt x="659" y="128"/>
                </a:lnTo>
                <a:lnTo>
                  <a:pt x="659" y="160"/>
                </a:lnTo>
                <a:lnTo>
                  <a:pt x="814" y="176"/>
                </a:lnTo>
                <a:lnTo>
                  <a:pt x="814" y="200"/>
                </a:lnTo>
                <a:lnTo>
                  <a:pt x="910" y="200"/>
                </a:lnTo>
                <a:lnTo>
                  <a:pt x="1128" y="237"/>
                </a:lnTo>
                <a:lnTo>
                  <a:pt x="1147" y="275"/>
                </a:lnTo>
                <a:lnTo>
                  <a:pt x="1280" y="275"/>
                </a:lnTo>
              </a:path>
            </a:pathLst>
          </a:custGeom>
          <a:noFill/>
          <a:ln w="38100" cap="flat" cmpd="sng">
            <a:solidFill>
              <a:srgbClr val="00FF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8925" name="Group 12"/>
          <p:cNvGrpSpPr>
            <a:grpSpLocks/>
          </p:cNvGrpSpPr>
          <p:nvPr/>
        </p:nvGrpSpPr>
        <p:grpSpPr bwMode="auto">
          <a:xfrm>
            <a:off x="1771650" y="1544638"/>
            <a:ext cx="6227763" cy="1250950"/>
            <a:chOff x="1570" y="1477"/>
            <a:chExt cx="3503" cy="664"/>
          </a:xfrm>
        </p:grpSpPr>
        <p:sp>
          <p:nvSpPr>
            <p:cNvPr id="38937" name="Freeform 13"/>
            <p:cNvSpPr>
              <a:spLocks/>
            </p:cNvSpPr>
            <p:nvPr/>
          </p:nvSpPr>
          <p:spPr bwMode="auto">
            <a:xfrm>
              <a:off x="1570" y="1477"/>
              <a:ext cx="2365" cy="445"/>
            </a:xfrm>
            <a:custGeom>
              <a:avLst/>
              <a:gdLst>
                <a:gd name="T0" fmla="*/ 0 w 2482"/>
                <a:gd name="T1" fmla="*/ 0 h 528"/>
                <a:gd name="T2" fmla="*/ 0 w 2482"/>
                <a:gd name="T3" fmla="*/ 3 h 528"/>
                <a:gd name="T4" fmla="*/ 10 w 2482"/>
                <a:gd name="T5" fmla="*/ 3 h 528"/>
                <a:gd name="T6" fmla="*/ 10 w 2482"/>
                <a:gd name="T7" fmla="*/ 3 h 528"/>
                <a:gd name="T8" fmla="*/ 10 w 2482"/>
                <a:gd name="T9" fmla="*/ 3 h 528"/>
                <a:gd name="T10" fmla="*/ 10 w 2482"/>
                <a:gd name="T11" fmla="*/ 3 h 528"/>
                <a:gd name="T12" fmla="*/ 10 w 2482"/>
                <a:gd name="T13" fmla="*/ 3 h 528"/>
                <a:gd name="T14" fmla="*/ 10 w 2482"/>
                <a:gd name="T15" fmla="*/ 3 h 528"/>
                <a:gd name="T16" fmla="*/ 10 w 2482"/>
                <a:gd name="T17" fmla="*/ 3 h 528"/>
                <a:gd name="T18" fmla="*/ 10 w 2482"/>
                <a:gd name="T19" fmla="*/ 3 h 528"/>
                <a:gd name="T20" fmla="*/ 10 w 2482"/>
                <a:gd name="T21" fmla="*/ 3 h 528"/>
                <a:gd name="T22" fmla="*/ 10 w 2482"/>
                <a:gd name="T23" fmla="*/ 3 h 528"/>
                <a:gd name="T24" fmla="*/ 10 w 2482"/>
                <a:gd name="T25" fmla="*/ 3 h 528"/>
                <a:gd name="T26" fmla="*/ 11 w 2482"/>
                <a:gd name="T27" fmla="*/ 3 h 528"/>
                <a:gd name="T28" fmla="*/ 11 w 2482"/>
                <a:gd name="T29" fmla="*/ 3 h 528"/>
                <a:gd name="T30" fmla="*/ 12 w 2482"/>
                <a:gd name="T31" fmla="*/ 3 h 528"/>
                <a:gd name="T32" fmla="*/ 12 w 2482"/>
                <a:gd name="T33" fmla="*/ 3 h 528"/>
                <a:gd name="T34" fmla="*/ 16 w 2482"/>
                <a:gd name="T35" fmla="*/ 3 h 528"/>
                <a:gd name="T36" fmla="*/ 16 w 2482"/>
                <a:gd name="T37" fmla="*/ 3 h 528"/>
                <a:gd name="T38" fmla="*/ 18 w 2482"/>
                <a:gd name="T39" fmla="*/ 3 h 528"/>
                <a:gd name="T40" fmla="*/ 18 w 2482"/>
                <a:gd name="T41" fmla="*/ 3 h 528"/>
                <a:gd name="T42" fmla="*/ 18 w 2482"/>
                <a:gd name="T43" fmla="*/ 3 h 528"/>
                <a:gd name="T44" fmla="*/ 18 w 2482"/>
                <a:gd name="T45" fmla="*/ 3 h 528"/>
                <a:gd name="T46" fmla="*/ 19 w 2482"/>
                <a:gd name="T47" fmla="*/ 3 h 528"/>
                <a:gd name="T48" fmla="*/ 19 w 2482"/>
                <a:gd name="T49" fmla="*/ 3 h 528"/>
                <a:gd name="T50" fmla="*/ 21 w 2482"/>
                <a:gd name="T51" fmla="*/ 3 h 528"/>
                <a:gd name="T52" fmla="*/ 21 w 2482"/>
                <a:gd name="T53" fmla="*/ 3 h 528"/>
                <a:gd name="T54" fmla="*/ 21 w 2482"/>
                <a:gd name="T55" fmla="*/ 3 h 528"/>
                <a:gd name="T56" fmla="*/ 21 w 2482"/>
                <a:gd name="T57" fmla="*/ 3 h 528"/>
                <a:gd name="T58" fmla="*/ 28 w 2482"/>
                <a:gd name="T59" fmla="*/ 3 h 528"/>
                <a:gd name="T60" fmla="*/ 28 w 2482"/>
                <a:gd name="T61" fmla="*/ 3 h 528"/>
                <a:gd name="T62" fmla="*/ 29 w 2482"/>
                <a:gd name="T63" fmla="*/ 3 h 528"/>
                <a:gd name="T64" fmla="*/ 29 w 2482"/>
                <a:gd name="T65" fmla="*/ 3 h 528"/>
                <a:gd name="T66" fmla="*/ 31 w 2482"/>
                <a:gd name="T67" fmla="*/ 3 h 528"/>
                <a:gd name="T68" fmla="*/ 31 w 2482"/>
                <a:gd name="T69" fmla="*/ 3 h 528"/>
                <a:gd name="T70" fmla="*/ 32 w 2482"/>
                <a:gd name="T71" fmla="*/ 3 h 5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482" h="528">
                  <a:moveTo>
                    <a:pt x="0" y="0"/>
                  </a:moveTo>
                  <a:lnTo>
                    <a:pt x="0" y="78"/>
                  </a:lnTo>
                  <a:lnTo>
                    <a:pt x="53" y="72"/>
                  </a:lnTo>
                  <a:lnTo>
                    <a:pt x="61" y="91"/>
                  </a:lnTo>
                  <a:lnTo>
                    <a:pt x="160" y="91"/>
                  </a:lnTo>
                  <a:lnTo>
                    <a:pt x="170" y="108"/>
                  </a:lnTo>
                  <a:lnTo>
                    <a:pt x="266" y="108"/>
                  </a:lnTo>
                  <a:lnTo>
                    <a:pt x="281" y="134"/>
                  </a:lnTo>
                  <a:lnTo>
                    <a:pt x="434" y="141"/>
                  </a:lnTo>
                  <a:lnTo>
                    <a:pt x="434" y="182"/>
                  </a:lnTo>
                  <a:lnTo>
                    <a:pt x="576" y="182"/>
                  </a:lnTo>
                  <a:lnTo>
                    <a:pt x="706" y="192"/>
                  </a:lnTo>
                  <a:lnTo>
                    <a:pt x="829" y="216"/>
                  </a:lnTo>
                  <a:lnTo>
                    <a:pt x="933" y="216"/>
                  </a:lnTo>
                  <a:lnTo>
                    <a:pt x="933" y="246"/>
                  </a:lnTo>
                  <a:lnTo>
                    <a:pt x="994" y="246"/>
                  </a:lnTo>
                  <a:lnTo>
                    <a:pt x="994" y="267"/>
                  </a:lnTo>
                  <a:lnTo>
                    <a:pt x="1186" y="275"/>
                  </a:lnTo>
                  <a:lnTo>
                    <a:pt x="1186" y="291"/>
                  </a:lnTo>
                  <a:lnTo>
                    <a:pt x="1282" y="287"/>
                  </a:lnTo>
                  <a:lnTo>
                    <a:pt x="1282" y="310"/>
                  </a:lnTo>
                  <a:lnTo>
                    <a:pt x="1325" y="310"/>
                  </a:lnTo>
                  <a:lnTo>
                    <a:pt x="1325" y="336"/>
                  </a:lnTo>
                  <a:lnTo>
                    <a:pt x="1362" y="336"/>
                  </a:lnTo>
                  <a:lnTo>
                    <a:pt x="1368" y="359"/>
                  </a:lnTo>
                  <a:lnTo>
                    <a:pt x="1485" y="359"/>
                  </a:lnTo>
                  <a:lnTo>
                    <a:pt x="1485" y="400"/>
                  </a:lnTo>
                  <a:lnTo>
                    <a:pt x="1530" y="400"/>
                  </a:lnTo>
                  <a:lnTo>
                    <a:pt x="1530" y="432"/>
                  </a:lnTo>
                  <a:lnTo>
                    <a:pt x="2138" y="432"/>
                  </a:lnTo>
                  <a:lnTo>
                    <a:pt x="2138" y="451"/>
                  </a:lnTo>
                  <a:lnTo>
                    <a:pt x="2256" y="451"/>
                  </a:lnTo>
                  <a:lnTo>
                    <a:pt x="2256" y="480"/>
                  </a:lnTo>
                  <a:lnTo>
                    <a:pt x="2434" y="480"/>
                  </a:lnTo>
                  <a:lnTo>
                    <a:pt x="2434" y="528"/>
                  </a:lnTo>
                  <a:lnTo>
                    <a:pt x="2482" y="526"/>
                  </a:lnTo>
                </a:path>
              </a:pathLst>
            </a:custGeom>
            <a:noFill/>
            <a:ln w="38100" cap="flat" cmpd="sng">
              <a:solidFill>
                <a:srgbClr val="CC66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8" name="Freeform 14"/>
            <p:cNvSpPr>
              <a:spLocks/>
            </p:cNvSpPr>
            <p:nvPr/>
          </p:nvSpPr>
          <p:spPr bwMode="auto">
            <a:xfrm>
              <a:off x="3912" y="1921"/>
              <a:ext cx="1161" cy="220"/>
            </a:xfrm>
            <a:custGeom>
              <a:avLst/>
              <a:gdLst>
                <a:gd name="T0" fmla="*/ 0 w 1219"/>
                <a:gd name="T1" fmla="*/ 0 h 261"/>
                <a:gd name="T2" fmla="*/ 10 w 1219"/>
                <a:gd name="T3" fmla="*/ 0 h 261"/>
                <a:gd name="T4" fmla="*/ 10 w 1219"/>
                <a:gd name="T5" fmla="*/ 3 h 261"/>
                <a:gd name="T6" fmla="*/ 10 w 1219"/>
                <a:gd name="T7" fmla="*/ 3 h 261"/>
                <a:gd name="T8" fmla="*/ 10 w 1219"/>
                <a:gd name="T9" fmla="*/ 3 h 261"/>
                <a:gd name="T10" fmla="*/ 10 w 1219"/>
                <a:gd name="T11" fmla="*/ 3 h 261"/>
                <a:gd name="T12" fmla="*/ 10 w 1219"/>
                <a:gd name="T13" fmla="*/ 3 h 261"/>
                <a:gd name="T14" fmla="*/ 10 w 1219"/>
                <a:gd name="T15" fmla="*/ 3 h 261"/>
                <a:gd name="T16" fmla="*/ 10 w 1219"/>
                <a:gd name="T17" fmla="*/ 3 h 261"/>
                <a:gd name="T18" fmla="*/ 16 w 1219"/>
                <a:gd name="T19" fmla="*/ 3 h 2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9" h="261">
                  <a:moveTo>
                    <a:pt x="0" y="0"/>
                  </a:moveTo>
                  <a:lnTo>
                    <a:pt x="99" y="0"/>
                  </a:lnTo>
                  <a:lnTo>
                    <a:pt x="99" y="58"/>
                  </a:lnTo>
                  <a:lnTo>
                    <a:pt x="190" y="58"/>
                  </a:lnTo>
                  <a:lnTo>
                    <a:pt x="190" y="98"/>
                  </a:lnTo>
                  <a:lnTo>
                    <a:pt x="246" y="98"/>
                  </a:lnTo>
                  <a:lnTo>
                    <a:pt x="246" y="157"/>
                  </a:lnTo>
                  <a:lnTo>
                    <a:pt x="630" y="157"/>
                  </a:lnTo>
                  <a:lnTo>
                    <a:pt x="630" y="256"/>
                  </a:lnTo>
                  <a:lnTo>
                    <a:pt x="1219" y="261"/>
                  </a:lnTo>
                </a:path>
              </a:pathLst>
            </a:custGeom>
            <a:noFill/>
            <a:ln w="38100" cap="flat" cmpd="sng">
              <a:solidFill>
                <a:srgbClr val="CC66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8926" name="Line 15"/>
          <p:cNvSpPr>
            <a:spLocks noChangeShapeType="1"/>
          </p:cNvSpPr>
          <p:nvPr/>
        </p:nvSpPr>
        <p:spPr bwMode="auto">
          <a:xfrm>
            <a:off x="2109788" y="3938588"/>
            <a:ext cx="414337" cy="0"/>
          </a:xfrm>
          <a:prstGeom prst="line">
            <a:avLst/>
          </a:prstGeom>
          <a:noFill/>
          <a:ln w="38100">
            <a:solidFill>
              <a:srgbClr val="CC66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736" name="Text Box 16"/>
          <p:cNvSpPr txBox="1">
            <a:spLocks noChangeArrowheads="1"/>
          </p:cNvSpPr>
          <p:nvPr/>
        </p:nvSpPr>
        <p:spPr bwMode="auto">
          <a:xfrm>
            <a:off x="2592388" y="3732213"/>
            <a:ext cx="1008062"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CC66F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en-US" sz="2200">
                <a:solidFill>
                  <a:srgbClr val="FFFF00"/>
                </a:solidFill>
                <a:effectLst>
                  <a:outerShdw blurRad="38100" dist="38100" dir="2700000" algn="tl">
                    <a:srgbClr val="000000"/>
                  </a:outerShdw>
                </a:effectLst>
              </a:rPr>
              <a:t>Repair</a:t>
            </a:r>
          </a:p>
        </p:txBody>
      </p:sp>
      <p:sp>
        <p:nvSpPr>
          <p:cNvPr id="798737" name="Text Box 17"/>
          <p:cNvSpPr txBox="1">
            <a:spLocks noChangeArrowheads="1"/>
          </p:cNvSpPr>
          <p:nvPr/>
        </p:nvSpPr>
        <p:spPr bwMode="auto">
          <a:xfrm>
            <a:off x="6659563" y="4149725"/>
            <a:ext cx="13890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CC66F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en-US">
                <a:solidFill>
                  <a:srgbClr val="FFFF00"/>
                </a:solidFill>
                <a:effectLst>
                  <a:outerShdw blurRad="38100" dist="38100" dir="2700000" algn="tl">
                    <a:srgbClr val="000000"/>
                  </a:outerShdw>
                </a:effectLst>
              </a:rPr>
              <a:t>p = 0.0004</a:t>
            </a:r>
          </a:p>
        </p:txBody>
      </p:sp>
      <p:sp>
        <p:nvSpPr>
          <p:cNvPr id="798738" name="Text Box 18"/>
          <p:cNvSpPr txBox="1">
            <a:spLocks noChangeArrowheads="1"/>
          </p:cNvSpPr>
          <p:nvPr/>
        </p:nvSpPr>
        <p:spPr bwMode="auto">
          <a:xfrm rot="16200000">
            <a:off x="-242887" y="302895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en-US" sz="2400">
                <a:solidFill>
                  <a:srgbClr val="FFFF00"/>
                </a:solidFill>
                <a:effectLst>
                  <a:outerShdw blurRad="38100" dist="38100" dir="2700000" algn="tl">
                    <a:srgbClr val="000000"/>
                  </a:outerShdw>
                </a:effectLst>
              </a:rPr>
              <a:t>Survival (%)</a:t>
            </a:r>
          </a:p>
        </p:txBody>
      </p:sp>
      <p:sp>
        <p:nvSpPr>
          <p:cNvPr id="798739" name="Text Box 19"/>
          <p:cNvSpPr txBox="1">
            <a:spLocks noChangeArrowheads="1"/>
          </p:cNvSpPr>
          <p:nvPr/>
        </p:nvSpPr>
        <p:spPr bwMode="auto">
          <a:xfrm>
            <a:off x="3884613" y="5780088"/>
            <a:ext cx="1946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en-US" sz="2400">
                <a:solidFill>
                  <a:srgbClr val="FFFF00"/>
                </a:solidFill>
                <a:effectLst>
                  <a:outerShdw blurRad="38100" dist="38100" dir="2700000" algn="tl">
                    <a:srgbClr val="000000"/>
                  </a:outerShdw>
                </a:effectLst>
              </a:rPr>
              <a:t>Time (Years)</a:t>
            </a:r>
          </a:p>
        </p:txBody>
      </p:sp>
      <p:sp>
        <p:nvSpPr>
          <p:cNvPr id="798740" name="Text Box 20"/>
          <p:cNvSpPr txBox="1">
            <a:spLocks noChangeArrowheads="1"/>
          </p:cNvSpPr>
          <p:nvPr/>
        </p:nvSpPr>
        <p:spPr bwMode="auto">
          <a:xfrm>
            <a:off x="7261225" y="209073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defRPr/>
            </a:pPr>
            <a:r>
              <a:rPr lang="en-US" altLang="en-US">
                <a:solidFill>
                  <a:srgbClr val="FFFF00"/>
                </a:solidFill>
                <a:effectLst>
                  <a:outerShdw blurRad="38100" dist="38100" dir="2700000" algn="tl">
                    <a:srgbClr val="000000"/>
                  </a:outerShdw>
                </a:effectLst>
              </a:rPr>
              <a:t>68%</a:t>
            </a:r>
          </a:p>
        </p:txBody>
      </p:sp>
      <p:sp>
        <p:nvSpPr>
          <p:cNvPr id="798741" name="Text Box 21"/>
          <p:cNvSpPr txBox="1">
            <a:spLocks noChangeArrowheads="1"/>
          </p:cNvSpPr>
          <p:nvPr/>
        </p:nvSpPr>
        <p:spPr bwMode="auto">
          <a:xfrm>
            <a:off x="7261225" y="34432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defRPr/>
            </a:pPr>
            <a:r>
              <a:rPr lang="en-US" altLang="en-US">
                <a:solidFill>
                  <a:srgbClr val="FFFF00"/>
                </a:solidFill>
                <a:effectLst>
                  <a:outerShdw blurRad="38100" dist="38100" dir="2700000" algn="tl">
                    <a:srgbClr val="000000"/>
                  </a:outerShdw>
                </a:effectLst>
              </a:rPr>
              <a:t>52%</a:t>
            </a:r>
          </a:p>
        </p:txBody>
      </p:sp>
      <p:sp>
        <p:nvSpPr>
          <p:cNvPr id="38933" name="Text Box 22"/>
          <p:cNvSpPr txBox="1">
            <a:spLocks noChangeArrowheads="1"/>
          </p:cNvSpPr>
          <p:nvPr/>
        </p:nvSpPr>
        <p:spPr bwMode="auto">
          <a:xfrm>
            <a:off x="4310063" y="4724400"/>
            <a:ext cx="4725987"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accent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solidFill>
                  <a:srgbClr val="FFCC99"/>
                </a:solidFill>
              </a:rPr>
              <a:t>Enriquez Sarano et al. Circulation 1995;91:1022</a:t>
            </a:r>
          </a:p>
        </p:txBody>
      </p:sp>
      <p:pic>
        <p:nvPicPr>
          <p:cNvPr id="38934"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05400"/>
            <a:ext cx="3352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8935" name="Object 24"/>
          <p:cNvGraphicFramePr>
            <a:graphicFrameLocks noChangeAspect="1"/>
          </p:cNvGraphicFramePr>
          <p:nvPr/>
        </p:nvGraphicFramePr>
        <p:xfrm>
          <a:off x="4419600" y="0"/>
          <a:ext cx="4800600" cy="2057400"/>
        </p:xfrm>
        <a:graphic>
          <a:graphicData uri="http://schemas.openxmlformats.org/presentationml/2006/ole">
            <mc:AlternateContent xmlns:mc="http://schemas.openxmlformats.org/markup-compatibility/2006">
              <mc:Choice xmlns:v="urn:schemas-microsoft-com:vml" Requires="v">
                <p:oleObj spid="_x0000_s39040" name="Bitmap Image" r:id="rId6" imgW="2467319" imgH="1457143" progId="Paint.Picture">
                  <p:embed/>
                </p:oleObj>
              </mc:Choice>
              <mc:Fallback>
                <p:oleObj name="Bitmap Image" r:id="rId6" imgW="2467319" imgH="1457143" progId="Paint.Picture">
                  <p:embed/>
                  <p:pic>
                    <p:nvPicPr>
                      <p:cNvPr id="0" name="Object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0"/>
                        <a:ext cx="48006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Rectangle 1"/>
          <p:cNvSpPr/>
          <p:nvPr/>
        </p:nvSpPr>
        <p:spPr>
          <a:xfrm>
            <a:off x="5743575" y="5613400"/>
            <a:ext cx="3476625" cy="1016000"/>
          </a:xfrm>
          <a:prstGeom prst="rect">
            <a:avLst/>
          </a:prstGeom>
        </p:spPr>
        <p:txBody>
          <a:bodyPr wrap="none">
            <a:spAutoFit/>
          </a:bodyPr>
          <a:lstStyle/>
          <a:p>
            <a:pPr algn="ctr" defTabSz="873125" eaLnBrk="1" hangingPunct="1">
              <a:defRPr/>
            </a:pPr>
            <a:r>
              <a:rPr lang="en-US" altLang="en-US" sz="6000" u="sng" dirty="0">
                <a:solidFill>
                  <a:srgbClr val="FFFF00"/>
                </a:solidFill>
                <a:effectLst>
                  <a:outerShdw blurRad="38100" dist="38100" dir="2700000" algn="tl">
                    <a:srgbClr val="000000"/>
                  </a:outerShdw>
                </a:effectLst>
              </a:rPr>
              <a:t>Cure MR!</a:t>
            </a: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Design">
  <a:themeElements>
    <a:clrScheme name="Default Design 14">
      <a:dk1>
        <a:srgbClr val="3399FF"/>
      </a:dk1>
      <a:lt1>
        <a:srgbClr val="FFFFFF"/>
      </a:lt1>
      <a:dk2>
        <a:srgbClr val="000000"/>
      </a:dk2>
      <a:lt2>
        <a:srgbClr val="808080"/>
      </a:lt2>
      <a:accent1>
        <a:srgbClr val="00CC99"/>
      </a:accent1>
      <a:accent2>
        <a:srgbClr val="3333CC"/>
      </a:accent2>
      <a:accent3>
        <a:srgbClr val="FFFFFF"/>
      </a:accent3>
      <a:accent4>
        <a:srgbClr val="2A82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FFFFFF"/>
        </a:dk1>
        <a:lt1>
          <a:srgbClr val="FFFFFF"/>
        </a:lt1>
        <a:dk2>
          <a:srgbClr val="0000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9">
        <a:dk1>
          <a:srgbClr val="292929"/>
        </a:dk1>
        <a:lt1>
          <a:srgbClr val="FFFFFF"/>
        </a:lt1>
        <a:dk2>
          <a:srgbClr val="000000"/>
        </a:dk2>
        <a:lt2>
          <a:srgbClr val="808080"/>
        </a:lt2>
        <a:accent1>
          <a:srgbClr val="00CC99"/>
        </a:accent1>
        <a:accent2>
          <a:srgbClr val="3333CC"/>
        </a:accent2>
        <a:accent3>
          <a:srgbClr val="FFFFFF"/>
        </a:accent3>
        <a:accent4>
          <a:srgbClr val="212121"/>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10">
        <a:dk1>
          <a:srgbClr val="66CCFF"/>
        </a:dk1>
        <a:lt1>
          <a:srgbClr val="FFFFFF"/>
        </a:lt1>
        <a:dk2>
          <a:srgbClr val="000000"/>
        </a:dk2>
        <a:lt2>
          <a:srgbClr val="808080"/>
        </a:lt2>
        <a:accent1>
          <a:srgbClr val="00CC99"/>
        </a:accent1>
        <a:accent2>
          <a:srgbClr val="3333CC"/>
        </a:accent2>
        <a:accent3>
          <a:srgbClr val="FFFFFF"/>
        </a:accent3>
        <a:accent4>
          <a:srgbClr val="56AEDA"/>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11">
        <a:dk1>
          <a:srgbClr val="00FFFF"/>
        </a:dk1>
        <a:lt1>
          <a:srgbClr val="FFFFFF"/>
        </a:lt1>
        <a:dk2>
          <a:srgbClr val="000000"/>
        </a:dk2>
        <a:lt2>
          <a:srgbClr val="808080"/>
        </a:lt2>
        <a:accent1>
          <a:srgbClr val="00CC99"/>
        </a:accent1>
        <a:accent2>
          <a:srgbClr val="3333CC"/>
        </a:accent2>
        <a:accent3>
          <a:srgbClr val="FFFFFF"/>
        </a:accent3>
        <a:accent4>
          <a:srgbClr val="00DADA"/>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12">
        <a:dk1>
          <a:srgbClr val="FFCCFF"/>
        </a:dk1>
        <a:lt1>
          <a:srgbClr val="FFFFFF"/>
        </a:lt1>
        <a:dk2>
          <a:srgbClr val="000000"/>
        </a:dk2>
        <a:lt2>
          <a:srgbClr val="808080"/>
        </a:lt2>
        <a:accent1>
          <a:srgbClr val="00CC99"/>
        </a:accent1>
        <a:accent2>
          <a:srgbClr val="3333CC"/>
        </a:accent2>
        <a:accent3>
          <a:srgbClr val="FFFFFF"/>
        </a:accent3>
        <a:accent4>
          <a:srgbClr val="DAAEDA"/>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13">
        <a:dk1>
          <a:srgbClr val="CCECFF"/>
        </a:dk1>
        <a:lt1>
          <a:srgbClr val="FFFFFF"/>
        </a:lt1>
        <a:dk2>
          <a:srgbClr val="000000"/>
        </a:dk2>
        <a:lt2>
          <a:srgbClr val="808080"/>
        </a:lt2>
        <a:accent1>
          <a:srgbClr val="00CC99"/>
        </a:accent1>
        <a:accent2>
          <a:srgbClr val="3333CC"/>
        </a:accent2>
        <a:accent3>
          <a:srgbClr val="FFFFFF"/>
        </a:accent3>
        <a:accent4>
          <a:srgbClr val="AEC9DA"/>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14">
        <a:dk1>
          <a:srgbClr val="3399FF"/>
        </a:dk1>
        <a:lt1>
          <a:srgbClr val="FFFFFF"/>
        </a:lt1>
        <a:dk2>
          <a:srgbClr val="000000"/>
        </a:dk2>
        <a:lt2>
          <a:srgbClr val="808080"/>
        </a:lt2>
        <a:accent1>
          <a:srgbClr val="00CC99"/>
        </a:accent1>
        <a:accent2>
          <a:srgbClr val="3333CC"/>
        </a:accent2>
        <a:accent3>
          <a:srgbClr val="FFFFFF"/>
        </a:accent3>
        <a:accent4>
          <a:srgbClr val="2A82DA"/>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nk Presentation">
  <a:themeElements>
    <a:clrScheme name="">
      <a:dk1>
        <a:srgbClr val="919191"/>
      </a:dk1>
      <a:lt1>
        <a:srgbClr val="FFFFFF"/>
      </a:lt1>
      <a:dk2>
        <a:srgbClr val="000000"/>
      </a:dk2>
      <a:lt2>
        <a:srgbClr val="FAFD00"/>
      </a:lt2>
      <a:accent1>
        <a:srgbClr val="618FFD"/>
      </a:accent1>
      <a:accent2>
        <a:srgbClr val="00AE00"/>
      </a:accent2>
      <a:accent3>
        <a:srgbClr val="AAAAAA"/>
      </a:accent3>
      <a:accent4>
        <a:srgbClr val="DADADA"/>
      </a:accent4>
      <a:accent5>
        <a:srgbClr val="B7C6FE"/>
      </a:accent5>
      <a:accent6>
        <a:srgbClr val="009D00"/>
      </a:accent6>
      <a:hlink>
        <a:srgbClr val="FC0128"/>
      </a:hlink>
      <a:folHlink>
        <a:srgbClr val="CECECE"/>
      </a:folHlink>
    </a:clrScheme>
    <a:fontScheme name="Blank Presentatio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28575" cap="flat" cmpd="sng" algn="ctr">
          <a:solidFill>
            <a:schemeClr val="folHlink"/>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bg1"/>
        </a:solidFill>
        <a:ln w="28575" cap="flat" cmpd="sng" algn="ctr">
          <a:solidFill>
            <a:schemeClr val="folHlink"/>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40804 DSB pptx Template">
  <a:themeElements>
    <a:clrScheme name="040913 13">
      <a:dk1>
        <a:srgbClr val="000000"/>
      </a:dk1>
      <a:lt1>
        <a:srgbClr val="FFFFFF"/>
      </a:lt1>
      <a:dk2>
        <a:srgbClr val="0000FF"/>
      </a:dk2>
      <a:lt2>
        <a:srgbClr val="FFFF00"/>
      </a:lt2>
      <a:accent1>
        <a:srgbClr val="FFFFFF"/>
      </a:accent1>
      <a:accent2>
        <a:srgbClr val="00FFFF"/>
      </a:accent2>
      <a:accent3>
        <a:srgbClr val="AAAAFF"/>
      </a:accent3>
      <a:accent4>
        <a:srgbClr val="DADADA"/>
      </a:accent4>
      <a:accent5>
        <a:srgbClr val="FFFFFF"/>
      </a:accent5>
      <a:accent6>
        <a:srgbClr val="00E7E7"/>
      </a:accent6>
      <a:hlink>
        <a:srgbClr val="FF0000"/>
      </a:hlink>
      <a:folHlink>
        <a:srgbClr val="FF00FF"/>
      </a:folHlink>
    </a:clrScheme>
    <a:fontScheme name="04091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05" charset="0"/>
          </a:defRPr>
        </a:defPPr>
      </a:lstStyle>
    </a:lnDef>
  </a:objectDefaults>
  <a:extraClrSchemeLst>
    <a:extraClrScheme>
      <a:clrScheme name="0409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04091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04091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04091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04091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04091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040913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04091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04091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04091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04091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04091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040913 13">
        <a:dk1>
          <a:srgbClr val="000000"/>
        </a:dk1>
        <a:lt1>
          <a:srgbClr val="FFFFFF"/>
        </a:lt1>
        <a:dk2>
          <a:srgbClr val="0000FF"/>
        </a:dk2>
        <a:lt2>
          <a:srgbClr val="FFFF00"/>
        </a:lt2>
        <a:accent1>
          <a:srgbClr val="FFFFFF"/>
        </a:accent1>
        <a:accent2>
          <a:srgbClr val="00FFFF"/>
        </a:accent2>
        <a:accent3>
          <a:srgbClr val="AAAAFF"/>
        </a:accent3>
        <a:accent4>
          <a:srgbClr val="DADADA"/>
        </a:accent4>
        <a:accent5>
          <a:srgbClr val="FFFFFF"/>
        </a:accent5>
        <a:accent6>
          <a:srgbClr val="00E7E7"/>
        </a:accent6>
        <a:hlink>
          <a:srgbClr val="FF0000"/>
        </a:hlink>
        <a:folHlink>
          <a:srgbClr val="FF00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9918</TotalTime>
  <Words>873</Words>
  <Application>Microsoft Office PowerPoint</Application>
  <PresentationFormat>On-screen Show (4:3)</PresentationFormat>
  <Paragraphs>282</Paragraphs>
  <Slides>45</Slides>
  <Notes>17</Notes>
  <HiddenSlides>0</HiddenSlides>
  <MMClips>1</MMClips>
  <ScaleCrop>false</ScaleCrop>
  <HeadingPairs>
    <vt:vector size="8" baseType="variant">
      <vt:variant>
        <vt:lpstr>Fonts Used</vt:lpstr>
      </vt:variant>
      <vt:variant>
        <vt:i4>17</vt:i4>
      </vt:variant>
      <vt:variant>
        <vt:lpstr>Theme</vt:lpstr>
      </vt:variant>
      <vt:variant>
        <vt:i4>7</vt:i4>
      </vt:variant>
      <vt:variant>
        <vt:lpstr>Embedded OLE Servers</vt:lpstr>
      </vt:variant>
      <vt:variant>
        <vt:i4>4</vt:i4>
      </vt:variant>
      <vt:variant>
        <vt:lpstr>Slide Titles</vt:lpstr>
      </vt:variant>
      <vt:variant>
        <vt:i4>45</vt:i4>
      </vt:variant>
    </vt:vector>
  </HeadingPairs>
  <TitlesOfParts>
    <vt:vector size="73" baseType="lpstr">
      <vt:lpstr>ＭＳ Ｐゴシック</vt:lpstr>
      <vt:lpstr>ＭＳ Ｐゴシック</vt:lpstr>
      <vt:lpstr>SimSun</vt:lpstr>
      <vt:lpstr>Arial</vt:lpstr>
      <vt:lpstr>Calibri</vt:lpstr>
      <vt:lpstr>Century Gothic</vt:lpstr>
      <vt:lpstr>Comic Sans MS</vt:lpstr>
      <vt:lpstr>Eras Bd BT</vt:lpstr>
      <vt:lpstr>Lucida Grande</vt:lpstr>
      <vt:lpstr>MV Boli</vt:lpstr>
      <vt:lpstr>Narkisim</vt:lpstr>
      <vt:lpstr>Tahoma</vt:lpstr>
      <vt:lpstr>Times New Roman</vt:lpstr>
      <vt:lpstr>TradeGothic</vt:lpstr>
      <vt:lpstr>Verdana</vt:lpstr>
      <vt:lpstr>Wingdings</vt:lpstr>
      <vt:lpstr>ヒラギノ角ゴ Pro W3</vt:lpstr>
      <vt:lpstr>Default Design</vt:lpstr>
      <vt:lpstr>1_Default Design</vt:lpstr>
      <vt:lpstr>Office Theme</vt:lpstr>
      <vt:lpstr>Blank Presentation</vt:lpstr>
      <vt:lpstr>140804 DSB pptx Template</vt:lpstr>
      <vt:lpstr>2_Default Design</vt:lpstr>
      <vt:lpstr>Theme1</vt:lpstr>
      <vt:lpstr>Chart</vt:lpstr>
      <vt:lpstr>Bitmap Image</vt:lpstr>
      <vt:lpstr>Image</vt:lpstr>
      <vt:lpstr>Microsoft Excel Chart</vt:lpstr>
      <vt:lpstr> How to transition from  TAVR to TMVR:  Challenges</vt:lpstr>
      <vt:lpstr>PowerPoint Presentation</vt:lpstr>
      <vt:lpstr>TAVR to TVMR       Mitral valve is not the Aortic valve  Active closure Determines LV function    </vt:lpstr>
      <vt:lpstr>PowerPoint Presentation</vt:lpstr>
      <vt:lpstr>PowerPoint Presentation</vt:lpstr>
      <vt:lpstr>TAVR to TVMR       “Upside down” TAVR  won’t work !   </vt:lpstr>
      <vt:lpstr>PowerPoint Presentation</vt:lpstr>
      <vt:lpstr>TAVR to TMVR        Mitral valve is not the Aortic valve DMR is not FMR  Extremely high “bar”  in  degenerative mitral disease     </vt:lpstr>
      <vt:lpstr>PowerPoint Presentation</vt:lpstr>
      <vt:lpstr>Percutaneous TMVR complications </vt:lpstr>
      <vt:lpstr>TAVR to TMVR       Mitral valve is not the Aortic valve DMR is not FMR FMR is CHF  Not  AS “mortality trial” FMR patients do “poorly slowly” Small FMR is bad !      </vt:lpstr>
      <vt:lpstr>    TAVR for AS :     They politely die on schedule!</vt:lpstr>
      <vt:lpstr>FMR / CHF patients do poorly slowly !</vt:lpstr>
      <vt:lpstr>PowerPoint Presentation</vt:lpstr>
      <vt:lpstr>TAVR to TMVR  Mitral valve is not the Aortic valve MR is CHF DMR is not FMR Mitral repair is complex   - one “size” or technique  does NOT fit all   </vt:lpstr>
      <vt:lpstr>AS : TAVR  easier and works the same </vt:lpstr>
      <vt:lpstr> Mitral Valve Repair is complex</vt:lpstr>
      <vt:lpstr>PowerPoint Presentation</vt:lpstr>
      <vt:lpstr>MR Reduction to 1+  Surgery better than CLIP, but…</vt:lpstr>
      <vt:lpstr>MitralClip and CHF / FMR n=78  1 year outcomes</vt:lpstr>
      <vt:lpstr>“Non - surgical” Coronary Sinus Annuloplasty</vt:lpstr>
      <vt:lpstr>PowerPoint Presentation</vt:lpstr>
      <vt:lpstr>PowerPoint Presentation</vt:lpstr>
      <vt:lpstr>TAVR to TMVR  Gold Standard </vt:lpstr>
      <vt:lpstr>Surgical Gold Standard:  Mitral Ring Annuloplasty</vt:lpstr>
      <vt:lpstr>  Cardioband Mitral Annuloplasty Ring</vt:lpstr>
      <vt:lpstr> Reduction of MR </vt:lpstr>
      <vt:lpstr>MR Grade at Endpoints</vt:lpstr>
      <vt:lpstr>Reduction in Septo Lateral Dimension (N=30)</vt:lpstr>
      <vt:lpstr>TAVR to TMVR  Mitral valve is not the Aortic valve MR is CHF DMR is not FMR Mitral repair is complex  MV visualization is hard  Can’t be seen on flouro! It’s all echo  </vt:lpstr>
      <vt:lpstr>Mitral Annuloplasty</vt:lpstr>
      <vt:lpstr>MitraClip Procedure Driven by Echo</vt:lpstr>
      <vt:lpstr>Mitral Annulus – not calcified !</vt:lpstr>
      <vt:lpstr>TAVR to TMVR Mitral valve is not the Aortic valve MR is CHF DMR is not FMR Mitral repair is complex MV visualization is hard   FTR is important FTR doesn’t fix itself ! </vt:lpstr>
      <vt:lpstr>FTR is important ! </vt:lpstr>
      <vt:lpstr>…and FTR patients die ! FTR increases Mortality</vt:lpstr>
      <vt:lpstr>TAVR to TMVR Mitral valve is not the Aortic valve MR is CHF DMR is not FMR Mitral repair is complex  MV visualization is hard FTR is important MV replacement is difficult  - probably not as good ? </vt:lpstr>
      <vt:lpstr>Perc MV replacement </vt:lpstr>
      <vt:lpstr>Percutaneous TMVR  </vt:lpstr>
      <vt:lpstr> 2018 Percutaneou$ Mitral Land$cape </vt:lpstr>
      <vt:lpstr>We will make MEXICO pay for this MITRAL STUFF !</vt:lpstr>
      <vt:lpstr>TMVR</vt:lpstr>
      <vt:lpstr>TAVR to TMVR</vt:lpstr>
      <vt:lpstr>TAVR to TMVR</vt:lpstr>
      <vt:lpstr>TAVR to TMVR</vt:lpstr>
    </vt:vector>
  </TitlesOfParts>
  <Company>University of Michigan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Vinay Badhwar, M.D.</dc:creator>
  <cp:lastModifiedBy>Checkin 015</cp:lastModifiedBy>
  <cp:revision>900</cp:revision>
  <cp:lastPrinted>2001-10-08T18:38:41Z</cp:lastPrinted>
  <dcterms:created xsi:type="dcterms:W3CDTF">2001-09-04T20:20:45Z</dcterms:created>
  <dcterms:modified xsi:type="dcterms:W3CDTF">2018-03-03T21:08:00Z</dcterms:modified>
</cp:coreProperties>
</file>