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05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05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rgbClr val="05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972310"/>
            <a:ext cx="12191998" cy="8856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42103" y="1386825"/>
            <a:ext cx="8507793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rgbClr val="053762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6500" y="2408302"/>
            <a:ext cx="11373485" cy="308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51292" y="216408"/>
            <a:ext cx="3933482" cy="879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24765">
              <a:lnSpc>
                <a:spcPct val="100000"/>
              </a:lnSpc>
              <a:spcBef>
                <a:spcPts val="105"/>
              </a:spcBef>
            </a:pPr>
            <a:r>
              <a:rPr dirty="0" spc="-85"/>
              <a:t>Primary</a:t>
            </a:r>
            <a:r>
              <a:rPr dirty="0" spc="-220"/>
              <a:t> </a:t>
            </a:r>
            <a:r>
              <a:rPr dirty="0" spc="-85"/>
              <a:t>Outcomes</a:t>
            </a:r>
            <a:r>
              <a:rPr dirty="0" spc="-229"/>
              <a:t> </a:t>
            </a:r>
            <a:r>
              <a:rPr dirty="0" spc="-50"/>
              <a:t>of</a:t>
            </a:r>
            <a:r>
              <a:rPr dirty="0" spc="-210"/>
              <a:t> </a:t>
            </a:r>
            <a:r>
              <a:rPr dirty="0" spc="-65"/>
              <a:t>the</a:t>
            </a:r>
            <a:r>
              <a:rPr dirty="0" spc="-215"/>
              <a:t> </a:t>
            </a:r>
            <a:r>
              <a:rPr dirty="0" spc="-85"/>
              <a:t>PORTICO</a:t>
            </a:r>
            <a:r>
              <a:rPr dirty="0" spc="-229"/>
              <a:t> </a:t>
            </a:r>
            <a:r>
              <a:rPr dirty="0" spc="-90"/>
              <a:t>Randomized</a:t>
            </a:r>
            <a:r>
              <a:rPr dirty="0" spc="-245"/>
              <a:t> </a:t>
            </a:r>
            <a:r>
              <a:rPr dirty="0" spc="-65"/>
              <a:t>IDE</a:t>
            </a:r>
            <a:r>
              <a:rPr dirty="0" spc="-204"/>
              <a:t> </a:t>
            </a:r>
            <a:r>
              <a:rPr dirty="0" spc="-85"/>
              <a:t>Trial: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367819" y="2080246"/>
            <a:ext cx="7466965" cy="2725420"/>
          </a:xfrm>
          <a:prstGeom prst="rect">
            <a:avLst/>
          </a:prstGeom>
        </p:spPr>
        <p:txBody>
          <a:bodyPr wrap="square" lIns="0" tIns="75565" rIns="0" bIns="0" rtlCol="0" vert="horz">
            <a:spAutoFit/>
          </a:bodyPr>
          <a:lstStyle/>
          <a:p>
            <a:pPr algn="ctr" marL="12700" marR="5080">
              <a:lnSpc>
                <a:spcPts val="4000"/>
              </a:lnSpc>
              <a:spcBef>
                <a:spcPts val="595"/>
              </a:spcBef>
            </a:pPr>
            <a:r>
              <a:rPr dirty="0" sz="3700" spc="-90" b="1">
                <a:solidFill>
                  <a:srgbClr val="053762"/>
                </a:solidFill>
                <a:latin typeface="Arial"/>
                <a:cs typeface="Arial"/>
              </a:rPr>
              <a:t>Portico </a:t>
            </a:r>
            <a:r>
              <a:rPr dirty="0" sz="3700" spc="-70" b="1">
                <a:solidFill>
                  <a:srgbClr val="053762"/>
                </a:solidFill>
                <a:latin typeface="Arial"/>
                <a:cs typeface="Arial"/>
              </a:rPr>
              <a:t>Vs. </a:t>
            </a:r>
            <a:r>
              <a:rPr dirty="0" sz="3700" spc="-95" b="1">
                <a:solidFill>
                  <a:srgbClr val="053762"/>
                </a:solidFill>
                <a:latin typeface="Arial"/>
                <a:cs typeface="Arial"/>
              </a:rPr>
              <a:t>Commercially</a:t>
            </a:r>
            <a:r>
              <a:rPr dirty="0" sz="3700" spc="-505" b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3700" spc="-95" b="1">
                <a:solidFill>
                  <a:srgbClr val="053762"/>
                </a:solidFill>
                <a:latin typeface="Arial"/>
                <a:cs typeface="Arial"/>
              </a:rPr>
              <a:t>Available  </a:t>
            </a:r>
            <a:r>
              <a:rPr dirty="0" sz="3700" spc="-100" b="1">
                <a:solidFill>
                  <a:srgbClr val="053762"/>
                </a:solidFill>
                <a:latin typeface="Arial"/>
                <a:cs typeface="Arial"/>
              </a:rPr>
              <a:t>Transcatheter </a:t>
            </a:r>
            <a:r>
              <a:rPr dirty="0" sz="3700" spc="-85" b="1">
                <a:solidFill>
                  <a:srgbClr val="053762"/>
                </a:solidFill>
                <a:latin typeface="Arial"/>
                <a:cs typeface="Arial"/>
              </a:rPr>
              <a:t>Aortic </a:t>
            </a:r>
            <a:r>
              <a:rPr dirty="0" sz="3700" spc="-90" b="1">
                <a:solidFill>
                  <a:srgbClr val="053762"/>
                </a:solidFill>
                <a:latin typeface="Arial"/>
                <a:cs typeface="Arial"/>
              </a:rPr>
              <a:t>Valves </a:t>
            </a:r>
            <a:r>
              <a:rPr dirty="0" sz="3700" spc="-50" b="1">
                <a:solidFill>
                  <a:srgbClr val="053762"/>
                </a:solidFill>
                <a:latin typeface="Arial"/>
                <a:cs typeface="Arial"/>
              </a:rPr>
              <a:t>in  </a:t>
            </a:r>
            <a:r>
              <a:rPr dirty="0" sz="3700" spc="-80" b="1">
                <a:solidFill>
                  <a:srgbClr val="053762"/>
                </a:solidFill>
                <a:latin typeface="Arial"/>
                <a:cs typeface="Arial"/>
              </a:rPr>
              <a:t>High </a:t>
            </a:r>
            <a:r>
              <a:rPr dirty="0" sz="3700" spc="-75" b="1">
                <a:solidFill>
                  <a:srgbClr val="053762"/>
                </a:solidFill>
                <a:latin typeface="Arial"/>
                <a:cs typeface="Arial"/>
              </a:rPr>
              <a:t>and </a:t>
            </a:r>
            <a:r>
              <a:rPr dirty="0" sz="3700" spc="-90" b="1">
                <a:solidFill>
                  <a:srgbClr val="053762"/>
                </a:solidFill>
                <a:latin typeface="Arial"/>
                <a:cs typeface="Arial"/>
              </a:rPr>
              <a:t>Extreme </a:t>
            </a:r>
            <a:r>
              <a:rPr dirty="0" sz="3700" spc="-80" b="1">
                <a:solidFill>
                  <a:srgbClr val="053762"/>
                </a:solidFill>
                <a:latin typeface="Arial"/>
                <a:cs typeface="Arial"/>
              </a:rPr>
              <a:t>Risk</a:t>
            </a:r>
            <a:r>
              <a:rPr dirty="0" sz="3700" spc="-570" b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3700" spc="-90" b="1">
                <a:solidFill>
                  <a:srgbClr val="053762"/>
                </a:solidFill>
                <a:latin typeface="Arial"/>
                <a:cs typeface="Arial"/>
              </a:rPr>
              <a:t>Patients</a:t>
            </a:r>
            <a:endParaRPr sz="3700">
              <a:latin typeface="Arial"/>
              <a:cs typeface="Arial"/>
            </a:endParaRPr>
          </a:p>
          <a:p>
            <a:pPr algn="ctr" marR="2540">
              <a:lnSpc>
                <a:spcPct val="100000"/>
              </a:lnSpc>
              <a:spcBef>
                <a:spcPts val="3105"/>
              </a:spcBef>
            </a:pPr>
            <a:r>
              <a:rPr dirty="0" sz="2400" spc="-85" b="1">
                <a:latin typeface="Arial"/>
                <a:cs typeface="Arial"/>
              </a:rPr>
              <a:t>Gregory</a:t>
            </a:r>
            <a:r>
              <a:rPr dirty="0" sz="2400" spc="-235" b="1">
                <a:latin typeface="Arial"/>
                <a:cs typeface="Arial"/>
              </a:rPr>
              <a:t> </a:t>
            </a:r>
            <a:r>
              <a:rPr dirty="0" sz="2400" spc="-55" b="1">
                <a:latin typeface="Arial"/>
                <a:cs typeface="Arial"/>
              </a:rPr>
              <a:t>P.</a:t>
            </a:r>
            <a:r>
              <a:rPr dirty="0" sz="2400" spc="-220" b="1">
                <a:latin typeface="Arial"/>
                <a:cs typeface="Arial"/>
              </a:rPr>
              <a:t> </a:t>
            </a:r>
            <a:r>
              <a:rPr dirty="0" sz="2400" spc="-90" b="1">
                <a:latin typeface="Arial"/>
                <a:cs typeface="Arial"/>
              </a:rPr>
              <a:t>Fontana,</a:t>
            </a:r>
            <a:r>
              <a:rPr dirty="0" sz="2400" spc="-229" b="1">
                <a:latin typeface="Arial"/>
                <a:cs typeface="Arial"/>
              </a:rPr>
              <a:t> </a:t>
            </a:r>
            <a:r>
              <a:rPr dirty="0" sz="2400" spc="-70" b="1">
                <a:latin typeface="Arial"/>
                <a:cs typeface="Arial"/>
              </a:rPr>
              <a:t>MD,</a:t>
            </a:r>
            <a:r>
              <a:rPr dirty="0" sz="2400" spc="-225" b="1">
                <a:latin typeface="Arial"/>
                <a:cs typeface="Arial"/>
              </a:rPr>
              <a:t> </a:t>
            </a:r>
            <a:r>
              <a:rPr dirty="0" sz="2400" spc="-85" b="1">
                <a:latin typeface="Arial"/>
                <a:cs typeface="Arial"/>
              </a:rPr>
              <a:t>FACC,</a:t>
            </a:r>
            <a:r>
              <a:rPr dirty="0" sz="2400" spc="-195" b="1">
                <a:latin typeface="Arial"/>
                <a:cs typeface="Arial"/>
              </a:rPr>
              <a:t> </a:t>
            </a:r>
            <a:r>
              <a:rPr dirty="0" sz="2400" spc="-105" b="1">
                <a:latin typeface="Arial"/>
                <a:cs typeface="Arial"/>
              </a:rPr>
              <a:t>FACS</a:t>
            </a:r>
            <a:endParaRPr sz="2400">
              <a:latin typeface="Arial"/>
              <a:cs typeface="Arial"/>
            </a:endParaRPr>
          </a:p>
          <a:p>
            <a:pPr algn="ctr" marL="3175">
              <a:lnSpc>
                <a:spcPct val="100000"/>
              </a:lnSpc>
              <a:spcBef>
                <a:spcPts val="615"/>
              </a:spcBef>
            </a:pPr>
            <a:r>
              <a:rPr dirty="0" sz="1800" spc="-50" b="1">
                <a:latin typeface="Arial"/>
                <a:cs typeface="Arial"/>
              </a:rPr>
              <a:t>on</a:t>
            </a:r>
            <a:r>
              <a:rPr dirty="0" sz="1800" spc="-215" b="1">
                <a:latin typeface="Arial"/>
                <a:cs typeface="Arial"/>
              </a:rPr>
              <a:t> </a:t>
            </a:r>
            <a:r>
              <a:rPr dirty="0" sz="1800" spc="-85" b="1">
                <a:latin typeface="Arial"/>
                <a:cs typeface="Arial"/>
              </a:rPr>
              <a:t>behalf</a:t>
            </a:r>
            <a:r>
              <a:rPr dirty="0" sz="1800" spc="-225" b="1">
                <a:latin typeface="Arial"/>
                <a:cs typeface="Arial"/>
              </a:rPr>
              <a:t> </a:t>
            </a:r>
            <a:r>
              <a:rPr dirty="0" sz="1800" spc="-50" b="1">
                <a:latin typeface="Arial"/>
                <a:cs typeface="Arial"/>
              </a:rPr>
              <a:t>of</a:t>
            </a:r>
            <a:r>
              <a:rPr dirty="0" sz="1800" spc="-215" b="1">
                <a:latin typeface="Arial"/>
                <a:cs typeface="Arial"/>
              </a:rPr>
              <a:t> </a:t>
            </a:r>
            <a:r>
              <a:rPr dirty="0" sz="1800" spc="-85" b="1">
                <a:latin typeface="Arial"/>
                <a:cs typeface="Arial"/>
              </a:rPr>
              <a:t>PORTICO</a:t>
            </a:r>
            <a:r>
              <a:rPr dirty="0" sz="1800" spc="-220" b="1">
                <a:latin typeface="Arial"/>
                <a:cs typeface="Arial"/>
              </a:rPr>
              <a:t> </a:t>
            </a:r>
            <a:r>
              <a:rPr dirty="0" sz="1800" spc="-65" b="1">
                <a:latin typeface="Arial"/>
                <a:cs typeface="Arial"/>
              </a:rPr>
              <a:t>IDE</a:t>
            </a:r>
            <a:r>
              <a:rPr dirty="0" sz="1800" spc="-220" b="1">
                <a:latin typeface="Arial"/>
                <a:cs typeface="Arial"/>
              </a:rPr>
              <a:t> </a:t>
            </a:r>
            <a:r>
              <a:rPr dirty="0" sz="1800" spc="-95" b="1">
                <a:latin typeface="Arial"/>
                <a:cs typeface="Arial"/>
              </a:rPr>
              <a:t>Investigators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58039" y="5239946"/>
            <a:ext cx="2477135" cy="666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81305">
              <a:lnSpc>
                <a:spcPct val="100000"/>
              </a:lnSpc>
              <a:spcBef>
                <a:spcPts val="100"/>
              </a:spcBef>
            </a:pPr>
            <a:r>
              <a:rPr dirty="0" sz="1400" spc="-70">
                <a:solidFill>
                  <a:srgbClr val="082939"/>
                </a:solidFill>
                <a:latin typeface="Arial"/>
                <a:cs typeface="Arial"/>
              </a:rPr>
              <a:t>The </a:t>
            </a:r>
            <a:r>
              <a:rPr dirty="0" sz="1400" spc="-95">
                <a:solidFill>
                  <a:srgbClr val="082939"/>
                </a:solidFill>
                <a:latin typeface="Arial"/>
                <a:cs typeface="Arial"/>
              </a:rPr>
              <a:t>CardioVascular </a:t>
            </a:r>
            <a:r>
              <a:rPr dirty="0" sz="1400" spc="-100">
                <a:solidFill>
                  <a:srgbClr val="082939"/>
                </a:solidFill>
                <a:latin typeface="Arial"/>
                <a:cs typeface="Arial"/>
              </a:rPr>
              <a:t>Institute  </a:t>
            </a:r>
            <a:r>
              <a:rPr dirty="0" sz="1400" spc="-65">
                <a:solidFill>
                  <a:srgbClr val="082939"/>
                </a:solidFill>
                <a:latin typeface="Arial"/>
                <a:cs typeface="Arial"/>
              </a:rPr>
              <a:t>Los</a:t>
            </a:r>
            <a:r>
              <a:rPr dirty="0" sz="1400" spc="-23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85">
                <a:solidFill>
                  <a:srgbClr val="082939"/>
                </a:solidFill>
                <a:latin typeface="Arial"/>
                <a:cs typeface="Arial"/>
              </a:rPr>
              <a:t>Robles</a:t>
            </a:r>
            <a:r>
              <a:rPr dirty="0" sz="1400" spc="-23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90">
                <a:solidFill>
                  <a:srgbClr val="082939"/>
                </a:solidFill>
                <a:latin typeface="Arial"/>
                <a:cs typeface="Arial"/>
              </a:rPr>
              <a:t>Regional</a:t>
            </a:r>
            <a:r>
              <a:rPr dirty="0" sz="1400" spc="-23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90">
                <a:solidFill>
                  <a:srgbClr val="082939"/>
                </a:solidFill>
                <a:latin typeface="Arial"/>
                <a:cs typeface="Arial"/>
              </a:rPr>
              <a:t>Medical</a:t>
            </a:r>
            <a:r>
              <a:rPr dirty="0" sz="1400" spc="-25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100">
                <a:solidFill>
                  <a:srgbClr val="082939"/>
                </a:solidFill>
                <a:latin typeface="Arial"/>
                <a:cs typeface="Arial"/>
              </a:rPr>
              <a:t>Center</a:t>
            </a:r>
            <a:endParaRPr sz="1400">
              <a:latin typeface="Arial"/>
              <a:cs typeface="Arial"/>
            </a:endParaRPr>
          </a:p>
          <a:p>
            <a:pPr marL="175260">
              <a:lnSpc>
                <a:spcPct val="100000"/>
              </a:lnSpc>
              <a:spcBef>
                <a:spcPts val="5"/>
              </a:spcBef>
            </a:pPr>
            <a:r>
              <a:rPr dirty="0" sz="1400" spc="-90">
                <a:solidFill>
                  <a:srgbClr val="082939"/>
                </a:solidFill>
                <a:latin typeface="Arial"/>
                <a:cs typeface="Arial"/>
              </a:rPr>
              <a:t>Hospital</a:t>
            </a:r>
            <a:r>
              <a:rPr dirty="0" sz="1400" spc="-24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95">
                <a:solidFill>
                  <a:srgbClr val="082939"/>
                </a:solidFill>
                <a:latin typeface="Arial"/>
                <a:cs typeface="Arial"/>
              </a:rPr>
              <a:t>Corporation</a:t>
            </a:r>
            <a:r>
              <a:rPr dirty="0" sz="1400" spc="-24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50">
                <a:solidFill>
                  <a:srgbClr val="082939"/>
                </a:solidFill>
                <a:latin typeface="Arial"/>
                <a:cs typeface="Arial"/>
              </a:rPr>
              <a:t>of</a:t>
            </a:r>
            <a:r>
              <a:rPr dirty="0" sz="1400" spc="-22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85">
                <a:solidFill>
                  <a:srgbClr val="082939"/>
                </a:solidFill>
                <a:latin typeface="Arial"/>
                <a:cs typeface="Arial"/>
              </a:rPr>
              <a:t>America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8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8123" y="399150"/>
            <a:ext cx="11179175" cy="6965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5">
                <a:solidFill>
                  <a:srgbClr val="FFFFFF"/>
                </a:solidFill>
              </a:rPr>
              <a:t>Disclosure Statement of Financial</a:t>
            </a:r>
            <a:r>
              <a:rPr dirty="0" sz="4400" spc="30">
                <a:solidFill>
                  <a:srgbClr val="FFFFFF"/>
                </a:solidFill>
              </a:rPr>
              <a:t> </a:t>
            </a:r>
            <a:r>
              <a:rPr dirty="0" sz="4400" spc="-5">
                <a:solidFill>
                  <a:srgbClr val="FFFFFF"/>
                </a:solidFill>
              </a:rPr>
              <a:t>Interest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916939" y="1372719"/>
            <a:ext cx="9762490" cy="122047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2700" marR="5080">
              <a:lnSpc>
                <a:spcPts val="3030"/>
              </a:lnSpc>
              <a:spcBef>
                <a:spcPts val="470"/>
              </a:spcBef>
            </a:pP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Within the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past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12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months,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I or </a:t>
            </a: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my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spouse/partner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have had a 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financial interest, arrangement,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dirty="0" sz="2800" spc="-10">
                <a:solidFill>
                  <a:srgbClr val="FFFFFF"/>
                </a:solidFill>
                <a:latin typeface="Arial"/>
                <a:cs typeface="Arial"/>
              </a:rPr>
              <a:t>affiliation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with the  </a:t>
            </a:r>
            <a:r>
              <a:rPr dirty="0" sz="2800">
                <a:solidFill>
                  <a:srgbClr val="FFFFFF"/>
                </a:solidFill>
                <a:latin typeface="Arial"/>
                <a:cs typeface="Arial"/>
              </a:rPr>
              <a:t>organization(s)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listed</a:t>
            </a:r>
            <a:r>
              <a:rPr dirty="0" sz="2800" spc="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FFFFFF"/>
                </a:solidFill>
                <a:latin typeface="Arial"/>
                <a:cs typeface="Arial"/>
              </a:rPr>
              <a:t>below:</a:t>
            </a:r>
            <a:endParaRPr sz="28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88169" y="2777426"/>
          <a:ext cx="7849234" cy="2573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21480"/>
                <a:gridCol w="3627120"/>
              </a:tblGrid>
              <a:tr h="280862">
                <a:tc>
                  <a:txBody>
                    <a:bodyPr/>
                    <a:lstStyle/>
                    <a:p>
                      <a:pPr marL="127000">
                        <a:lnSpc>
                          <a:spcPts val="1764"/>
                        </a:lnSpc>
                      </a:pPr>
                      <a:r>
                        <a:rPr dirty="0" u="heavy" sz="1600" spc="-5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Affiliation/Financial</a:t>
                      </a:r>
                      <a:r>
                        <a:rPr dirty="0" u="heavy" sz="1600" spc="65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 </a:t>
                      </a:r>
                      <a:r>
                        <a:rPr dirty="0" u="heavy" sz="1600" spc="-1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Relationship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ts val="1764"/>
                        </a:lnSpc>
                      </a:pPr>
                      <a:r>
                        <a:rPr dirty="0" u="heavy" sz="1600" spc="-10" b="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cs typeface="Arial"/>
                        </a:rPr>
                        <a:t>Company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</a:tr>
              <a:tr h="335266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Grant/Research</a:t>
                      </a:r>
                      <a:r>
                        <a:rPr dirty="0" sz="1600" spc="3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Support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1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Abbott,</a:t>
                      </a:r>
                      <a:r>
                        <a:rPr dirty="0" sz="1600" spc="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Medtronic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</a:tr>
              <a:tr h="335252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Consulting</a:t>
                      </a:r>
                      <a:r>
                        <a:rPr dirty="0" sz="1600" spc="-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Fees/Honoraria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1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Abbott, </a:t>
                      </a:r>
                      <a:r>
                        <a:rPr dirty="0" sz="16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Medtronic,</a:t>
                      </a:r>
                      <a:r>
                        <a:rPr dirty="0" sz="1600" spc="3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LivaNova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</a:tr>
              <a:tr h="335252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Major Stock</a:t>
                      </a:r>
                      <a:r>
                        <a:rPr dirty="0" sz="1600" spc="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Shareholder/Equity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1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None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</a:tr>
              <a:tr h="335252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Royalty</a:t>
                      </a:r>
                      <a:r>
                        <a:rPr dirty="0" sz="1600" spc="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Income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1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None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</a:tr>
              <a:tr h="335252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Ownership/Founder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1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None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</a:tr>
              <a:tr h="335252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Intellectual Property</a:t>
                      </a:r>
                      <a:r>
                        <a:rPr dirty="0" sz="1600" spc="1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Rights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1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None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</a:tr>
              <a:tr h="280848">
                <a:tc>
                  <a:txBody>
                    <a:bodyPr/>
                    <a:lstStyle/>
                    <a:p>
                      <a:pPr marL="127000">
                        <a:lnSpc>
                          <a:spcPts val="1839"/>
                        </a:lnSpc>
                        <a:spcBef>
                          <a:spcPts val="270"/>
                        </a:spcBef>
                      </a:pP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Other Financial</a:t>
                      </a:r>
                      <a:r>
                        <a:rPr dirty="0" sz="1600" spc="1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600" spc="-5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Benefit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  <a:tc>
                  <a:txBody>
                    <a:bodyPr/>
                    <a:lstStyle/>
                    <a:p>
                      <a:pPr marL="944244">
                        <a:lnSpc>
                          <a:spcPts val="1839"/>
                        </a:lnSpc>
                        <a:spcBef>
                          <a:spcPts val="270"/>
                        </a:spcBef>
                      </a:pPr>
                      <a:r>
                        <a:rPr dirty="0" sz="1600" spc="-10">
                          <a:solidFill>
                            <a:srgbClr val="FF0000"/>
                          </a:solidFill>
                          <a:latin typeface="Arial"/>
                          <a:cs typeface="Arial"/>
                        </a:rPr>
                        <a:t>None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B="0" marT="3429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51292" y="216408"/>
            <a:ext cx="3933482" cy="879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2700" y="0"/>
            <a:ext cx="5133340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-90">
                <a:solidFill>
                  <a:srgbClr val="082939"/>
                </a:solidFill>
              </a:rPr>
              <a:t>PORTICO </a:t>
            </a:r>
            <a:r>
              <a:rPr dirty="0" sz="3400" spc="-70">
                <a:solidFill>
                  <a:srgbClr val="082939"/>
                </a:solidFill>
              </a:rPr>
              <a:t>IDE </a:t>
            </a:r>
            <a:r>
              <a:rPr dirty="0" sz="3400" spc="-85">
                <a:solidFill>
                  <a:srgbClr val="082939"/>
                </a:solidFill>
              </a:rPr>
              <a:t>Trial</a:t>
            </a:r>
            <a:r>
              <a:rPr dirty="0" sz="3400" spc="-480">
                <a:solidFill>
                  <a:srgbClr val="082939"/>
                </a:solidFill>
              </a:rPr>
              <a:t> </a:t>
            </a:r>
            <a:r>
              <a:rPr dirty="0" sz="3400" spc="-90">
                <a:solidFill>
                  <a:srgbClr val="082939"/>
                </a:solidFill>
              </a:rPr>
              <a:t>Design</a:t>
            </a:r>
            <a:endParaRPr sz="3400"/>
          </a:p>
        </p:txBody>
      </p:sp>
      <p:sp>
        <p:nvSpPr>
          <p:cNvPr id="4" name="object 4"/>
          <p:cNvSpPr/>
          <p:nvPr/>
        </p:nvSpPr>
        <p:spPr>
          <a:xfrm>
            <a:off x="2154935" y="4178811"/>
            <a:ext cx="3291840" cy="548640"/>
          </a:xfrm>
          <a:custGeom>
            <a:avLst/>
            <a:gdLst/>
            <a:ahLst/>
            <a:cxnLst/>
            <a:rect l="l" t="t" r="r" b="b"/>
            <a:pathLst>
              <a:path w="3291840" h="548639">
                <a:moveTo>
                  <a:pt x="3200400" y="0"/>
                </a:moveTo>
                <a:lnTo>
                  <a:pt x="91440" y="0"/>
                </a:lnTo>
                <a:lnTo>
                  <a:pt x="55849" y="7184"/>
                </a:lnTo>
                <a:lnTo>
                  <a:pt x="26784" y="26779"/>
                </a:lnTo>
                <a:lnTo>
                  <a:pt x="7186" y="55844"/>
                </a:lnTo>
                <a:lnTo>
                  <a:pt x="0" y="91439"/>
                </a:lnTo>
                <a:lnTo>
                  <a:pt x="0" y="457187"/>
                </a:lnTo>
                <a:lnTo>
                  <a:pt x="7186" y="492784"/>
                </a:lnTo>
                <a:lnTo>
                  <a:pt x="26784" y="521854"/>
                </a:lnTo>
                <a:lnTo>
                  <a:pt x="55849" y="541453"/>
                </a:lnTo>
                <a:lnTo>
                  <a:pt x="91440" y="548639"/>
                </a:lnTo>
                <a:lnTo>
                  <a:pt x="3200400" y="548639"/>
                </a:lnTo>
                <a:lnTo>
                  <a:pt x="3235990" y="541453"/>
                </a:lnTo>
                <a:lnTo>
                  <a:pt x="3265055" y="521854"/>
                </a:lnTo>
                <a:lnTo>
                  <a:pt x="3284653" y="492784"/>
                </a:lnTo>
                <a:lnTo>
                  <a:pt x="3291840" y="457187"/>
                </a:lnTo>
                <a:lnTo>
                  <a:pt x="3291840" y="91439"/>
                </a:lnTo>
                <a:lnTo>
                  <a:pt x="3284653" y="55844"/>
                </a:lnTo>
                <a:lnTo>
                  <a:pt x="3265055" y="26779"/>
                </a:lnTo>
                <a:lnTo>
                  <a:pt x="3235990" y="7184"/>
                </a:lnTo>
                <a:lnTo>
                  <a:pt x="3200400" y="0"/>
                </a:lnTo>
                <a:close/>
              </a:path>
            </a:pathLst>
          </a:custGeom>
          <a:solidFill>
            <a:srgbClr val="005A8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049851" y="4313970"/>
            <a:ext cx="15017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Randomized</a:t>
            </a:r>
            <a:r>
              <a:rPr dirty="0" sz="1600" spc="-8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FFFFFF"/>
                </a:solidFill>
                <a:latin typeface="Arial"/>
                <a:cs typeface="Arial"/>
              </a:rPr>
              <a:t>1:1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54935" y="3500631"/>
            <a:ext cx="3291840" cy="548640"/>
          </a:xfrm>
          <a:custGeom>
            <a:avLst/>
            <a:gdLst/>
            <a:ahLst/>
            <a:cxnLst/>
            <a:rect l="l" t="t" r="r" b="b"/>
            <a:pathLst>
              <a:path w="3291840" h="548639">
                <a:moveTo>
                  <a:pt x="3200400" y="0"/>
                </a:moveTo>
                <a:lnTo>
                  <a:pt x="91440" y="0"/>
                </a:lnTo>
                <a:lnTo>
                  <a:pt x="55849" y="7184"/>
                </a:lnTo>
                <a:lnTo>
                  <a:pt x="26784" y="26779"/>
                </a:lnTo>
                <a:lnTo>
                  <a:pt x="7186" y="55844"/>
                </a:lnTo>
                <a:lnTo>
                  <a:pt x="0" y="91439"/>
                </a:lnTo>
                <a:lnTo>
                  <a:pt x="0" y="457187"/>
                </a:lnTo>
                <a:lnTo>
                  <a:pt x="7186" y="492784"/>
                </a:lnTo>
                <a:lnTo>
                  <a:pt x="26784" y="521854"/>
                </a:lnTo>
                <a:lnTo>
                  <a:pt x="55849" y="541453"/>
                </a:lnTo>
                <a:lnTo>
                  <a:pt x="91440" y="548639"/>
                </a:lnTo>
                <a:lnTo>
                  <a:pt x="3200400" y="548639"/>
                </a:lnTo>
                <a:lnTo>
                  <a:pt x="3235990" y="541453"/>
                </a:lnTo>
                <a:lnTo>
                  <a:pt x="3265055" y="521854"/>
                </a:lnTo>
                <a:lnTo>
                  <a:pt x="3284653" y="492784"/>
                </a:lnTo>
                <a:lnTo>
                  <a:pt x="3291840" y="457187"/>
                </a:lnTo>
                <a:lnTo>
                  <a:pt x="3291840" y="91439"/>
                </a:lnTo>
                <a:lnTo>
                  <a:pt x="3284653" y="55844"/>
                </a:lnTo>
                <a:lnTo>
                  <a:pt x="3265055" y="26779"/>
                </a:lnTo>
                <a:lnTo>
                  <a:pt x="3235990" y="7184"/>
                </a:lnTo>
                <a:lnTo>
                  <a:pt x="3200400" y="0"/>
                </a:lnTo>
                <a:close/>
              </a:path>
            </a:pathLst>
          </a:custGeom>
          <a:solidFill>
            <a:srgbClr val="005A8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2749655" y="3618992"/>
            <a:ext cx="209994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Pivotal RCT</a:t>
            </a:r>
            <a:r>
              <a:rPr dirty="0" sz="1800" spc="-4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(n=750)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447800" y="2680709"/>
            <a:ext cx="9296400" cy="515620"/>
          </a:xfrm>
          <a:custGeom>
            <a:avLst/>
            <a:gdLst/>
            <a:ahLst/>
            <a:cxnLst/>
            <a:rect l="l" t="t" r="r" b="b"/>
            <a:pathLst>
              <a:path w="9296400" h="515619">
                <a:moveTo>
                  <a:pt x="0" y="85864"/>
                </a:moveTo>
                <a:lnTo>
                  <a:pt x="6747" y="52442"/>
                </a:lnTo>
                <a:lnTo>
                  <a:pt x="25147" y="25149"/>
                </a:lnTo>
                <a:lnTo>
                  <a:pt x="52436" y="6747"/>
                </a:lnTo>
                <a:lnTo>
                  <a:pt x="85852" y="0"/>
                </a:lnTo>
                <a:lnTo>
                  <a:pt x="9210548" y="0"/>
                </a:lnTo>
                <a:lnTo>
                  <a:pt x="9243963" y="6747"/>
                </a:lnTo>
                <a:lnTo>
                  <a:pt x="9271252" y="25149"/>
                </a:lnTo>
                <a:lnTo>
                  <a:pt x="9289652" y="52442"/>
                </a:lnTo>
                <a:lnTo>
                  <a:pt x="9296400" y="85864"/>
                </a:lnTo>
                <a:lnTo>
                  <a:pt x="9296400" y="429260"/>
                </a:lnTo>
                <a:lnTo>
                  <a:pt x="9289652" y="462680"/>
                </a:lnTo>
                <a:lnTo>
                  <a:pt x="9271252" y="489969"/>
                </a:lnTo>
                <a:lnTo>
                  <a:pt x="9243963" y="508366"/>
                </a:lnTo>
                <a:lnTo>
                  <a:pt x="9210548" y="515112"/>
                </a:lnTo>
                <a:lnTo>
                  <a:pt x="85852" y="515112"/>
                </a:lnTo>
                <a:lnTo>
                  <a:pt x="52436" y="508366"/>
                </a:lnTo>
                <a:lnTo>
                  <a:pt x="25147" y="489969"/>
                </a:lnTo>
                <a:lnTo>
                  <a:pt x="6747" y="462680"/>
                </a:lnTo>
                <a:lnTo>
                  <a:pt x="0" y="429260"/>
                </a:lnTo>
                <a:lnTo>
                  <a:pt x="0" y="85864"/>
                </a:lnTo>
                <a:close/>
              </a:path>
            </a:pathLst>
          </a:custGeom>
          <a:ln w="9143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733800" y="1597157"/>
            <a:ext cx="4724400" cy="937260"/>
          </a:xfrm>
          <a:custGeom>
            <a:avLst/>
            <a:gdLst/>
            <a:ahLst/>
            <a:cxnLst/>
            <a:rect l="l" t="t" r="r" b="b"/>
            <a:pathLst>
              <a:path w="4724400" h="937260">
                <a:moveTo>
                  <a:pt x="0" y="156210"/>
                </a:moveTo>
                <a:lnTo>
                  <a:pt x="7963" y="106836"/>
                </a:lnTo>
                <a:lnTo>
                  <a:pt x="30139" y="63954"/>
                </a:lnTo>
                <a:lnTo>
                  <a:pt x="63954" y="30139"/>
                </a:lnTo>
                <a:lnTo>
                  <a:pt x="106836" y="7963"/>
                </a:lnTo>
                <a:lnTo>
                  <a:pt x="156210" y="0"/>
                </a:lnTo>
                <a:lnTo>
                  <a:pt x="4568190" y="0"/>
                </a:lnTo>
                <a:lnTo>
                  <a:pt x="4617563" y="7963"/>
                </a:lnTo>
                <a:lnTo>
                  <a:pt x="4660445" y="30139"/>
                </a:lnTo>
                <a:lnTo>
                  <a:pt x="4694260" y="63954"/>
                </a:lnTo>
                <a:lnTo>
                  <a:pt x="4716436" y="106836"/>
                </a:lnTo>
                <a:lnTo>
                  <a:pt x="4724400" y="156210"/>
                </a:lnTo>
                <a:lnTo>
                  <a:pt x="4724400" y="781037"/>
                </a:lnTo>
                <a:lnTo>
                  <a:pt x="4716436" y="830417"/>
                </a:lnTo>
                <a:lnTo>
                  <a:pt x="4694260" y="873302"/>
                </a:lnTo>
                <a:lnTo>
                  <a:pt x="4660445" y="907119"/>
                </a:lnTo>
                <a:lnTo>
                  <a:pt x="4617563" y="929296"/>
                </a:lnTo>
                <a:lnTo>
                  <a:pt x="4568190" y="937260"/>
                </a:lnTo>
                <a:lnTo>
                  <a:pt x="156210" y="937260"/>
                </a:lnTo>
                <a:lnTo>
                  <a:pt x="106836" y="929296"/>
                </a:lnTo>
                <a:lnTo>
                  <a:pt x="63954" y="907119"/>
                </a:lnTo>
                <a:lnTo>
                  <a:pt x="30139" y="873302"/>
                </a:lnTo>
                <a:lnTo>
                  <a:pt x="7963" y="830417"/>
                </a:lnTo>
                <a:lnTo>
                  <a:pt x="0" y="781037"/>
                </a:lnTo>
                <a:lnTo>
                  <a:pt x="0" y="156210"/>
                </a:lnTo>
                <a:close/>
              </a:path>
            </a:pathLst>
          </a:custGeom>
          <a:ln w="9144">
            <a:solidFill>
              <a:srgbClr val="002D4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766063" y="1685456"/>
            <a:ext cx="8662670" cy="13671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solidFill>
                  <a:srgbClr val="082939"/>
                </a:solidFill>
                <a:latin typeface="Arial"/>
                <a:cs typeface="Arial"/>
              </a:rPr>
              <a:t>PORTICO </a:t>
            </a:r>
            <a:r>
              <a:rPr dirty="0" sz="1800" spc="-5">
                <a:solidFill>
                  <a:srgbClr val="082939"/>
                </a:solidFill>
                <a:latin typeface="Arial"/>
                <a:cs typeface="Arial"/>
              </a:rPr>
              <a:t>IDE</a:t>
            </a:r>
            <a:r>
              <a:rPr dirty="0" sz="1800" spc="-2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082939"/>
                </a:solidFill>
                <a:latin typeface="Arial"/>
                <a:cs typeface="Arial"/>
              </a:rPr>
              <a:t>Trial</a:t>
            </a:r>
            <a:endParaRPr sz="1800">
              <a:latin typeface="Arial"/>
              <a:cs typeface="Arial"/>
            </a:endParaRPr>
          </a:p>
          <a:p>
            <a:pPr algn="ctr" marL="2159635" marR="2156460">
              <a:lnSpc>
                <a:spcPct val="100000"/>
              </a:lnSpc>
            </a:pPr>
            <a:r>
              <a:rPr dirty="0" sz="1400" spc="-5">
                <a:solidFill>
                  <a:srgbClr val="082939"/>
                </a:solidFill>
                <a:latin typeface="Arial"/>
                <a:cs typeface="Arial"/>
              </a:rPr>
              <a:t>Global, multicenter </a:t>
            </a:r>
            <a:r>
              <a:rPr dirty="0" sz="1400">
                <a:solidFill>
                  <a:srgbClr val="082939"/>
                </a:solidFill>
                <a:latin typeface="Arial"/>
                <a:cs typeface="Arial"/>
              </a:rPr>
              <a:t>(70 sites), </a:t>
            </a:r>
            <a:r>
              <a:rPr dirty="0" sz="1400" spc="-5">
                <a:solidFill>
                  <a:srgbClr val="082939"/>
                </a:solidFill>
                <a:latin typeface="Arial"/>
                <a:cs typeface="Arial"/>
              </a:rPr>
              <a:t>prospective,</a:t>
            </a:r>
            <a:r>
              <a:rPr dirty="0" sz="1400" spc="-9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082939"/>
                </a:solidFill>
                <a:latin typeface="Arial"/>
                <a:cs typeface="Arial"/>
              </a:rPr>
              <a:t>randomized,  </a:t>
            </a:r>
            <a:r>
              <a:rPr dirty="0" sz="1400">
                <a:solidFill>
                  <a:srgbClr val="082939"/>
                </a:solidFill>
                <a:latin typeface="Arial"/>
                <a:cs typeface="Arial"/>
              </a:rPr>
              <a:t>controlled </a:t>
            </a:r>
            <a:r>
              <a:rPr dirty="0" sz="1400" spc="-5">
                <a:solidFill>
                  <a:srgbClr val="082939"/>
                </a:solidFill>
                <a:latin typeface="Arial"/>
                <a:cs typeface="Arial"/>
              </a:rPr>
              <a:t>non-inferiority</a:t>
            </a:r>
            <a:r>
              <a:rPr dirty="0" sz="1400" spc="-9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082939"/>
                </a:solidFill>
                <a:latin typeface="Arial"/>
                <a:cs typeface="Arial"/>
              </a:rPr>
              <a:t>trial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400" spc="-15">
                <a:solidFill>
                  <a:srgbClr val="082939"/>
                </a:solidFill>
                <a:latin typeface="Arial"/>
                <a:cs typeface="Arial"/>
              </a:rPr>
              <a:t>High</a:t>
            </a:r>
            <a:r>
              <a:rPr dirty="0" sz="1400" spc="-4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82939"/>
                </a:solidFill>
                <a:latin typeface="Arial"/>
                <a:cs typeface="Arial"/>
              </a:rPr>
              <a:t>or</a:t>
            </a:r>
            <a:r>
              <a:rPr dirty="0" sz="1400" spc="-15">
                <a:solidFill>
                  <a:srgbClr val="082939"/>
                </a:solidFill>
                <a:latin typeface="Arial"/>
                <a:cs typeface="Arial"/>
              </a:rPr>
              <a:t> extreme</a:t>
            </a:r>
            <a:r>
              <a:rPr dirty="0" sz="1400" spc="-5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082939"/>
                </a:solidFill>
                <a:latin typeface="Arial"/>
                <a:cs typeface="Arial"/>
              </a:rPr>
              <a:t>surgical</a:t>
            </a:r>
            <a:r>
              <a:rPr dirty="0" sz="1400" spc="-4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82939"/>
                </a:solidFill>
                <a:latin typeface="Arial"/>
                <a:cs typeface="Arial"/>
              </a:rPr>
              <a:t>risk</a:t>
            </a:r>
            <a:r>
              <a:rPr dirty="0" sz="1400" spc="-4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082939"/>
                </a:solidFill>
                <a:latin typeface="Arial"/>
                <a:cs typeface="Arial"/>
              </a:rPr>
              <a:t>patients</a:t>
            </a:r>
            <a:r>
              <a:rPr dirty="0" sz="1400" spc="-5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082939"/>
                </a:solidFill>
                <a:latin typeface="Arial"/>
                <a:cs typeface="Arial"/>
              </a:rPr>
              <a:t>with</a:t>
            </a:r>
            <a:r>
              <a:rPr dirty="0" sz="1400" spc="-2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082939"/>
                </a:solidFill>
                <a:latin typeface="Arial"/>
                <a:cs typeface="Arial"/>
              </a:rPr>
              <a:t>symptomatic</a:t>
            </a:r>
            <a:r>
              <a:rPr dirty="0" sz="1400" spc="-6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082939"/>
                </a:solidFill>
                <a:latin typeface="Arial"/>
                <a:cs typeface="Arial"/>
              </a:rPr>
              <a:t>severe</a:t>
            </a:r>
            <a:r>
              <a:rPr dirty="0" sz="1400" spc="-3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82939"/>
                </a:solidFill>
                <a:latin typeface="Arial"/>
                <a:cs typeface="Arial"/>
              </a:rPr>
              <a:t>AS;</a:t>
            </a:r>
            <a:r>
              <a:rPr dirty="0" sz="1400" spc="-3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082939"/>
                </a:solidFill>
                <a:latin typeface="Arial"/>
                <a:cs typeface="Arial"/>
              </a:rPr>
              <a:t>Annulus</a:t>
            </a:r>
            <a:r>
              <a:rPr dirty="0" sz="1400" spc="-4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82939"/>
                </a:solidFill>
                <a:latin typeface="Arial"/>
                <a:cs typeface="Arial"/>
              </a:rPr>
              <a:t>19-27</a:t>
            </a:r>
            <a:r>
              <a:rPr dirty="0" sz="1400" spc="-6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082939"/>
                </a:solidFill>
                <a:latin typeface="Arial"/>
                <a:cs typeface="Arial"/>
              </a:rPr>
              <a:t>mm;</a:t>
            </a:r>
            <a:r>
              <a:rPr dirty="0" sz="1400" spc="-3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82939"/>
                </a:solidFill>
                <a:latin typeface="Arial"/>
                <a:cs typeface="Arial"/>
              </a:rPr>
              <a:t>TF</a:t>
            </a:r>
            <a:r>
              <a:rPr dirty="0" sz="1400" spc="-2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82939"/>
                </a:solidFill>
                <a:latin typeface="Arial"/>
                <a:cs typeface="Arial"/>
              </a:rPr>
              <a:t>or</a:t>
            </a:r>
            <a:r>
              <a:rPr dirty="0" sz="1400" spc="-3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15">
                <a:solidFill>
                  <a:srgbClr val="082939"/>
                </a:solidFill>
                <a:latin typeface="Arial"/>
                <a:cs typeface="Arial"/>
              </a:rPr>
              <a:t>Alternative</a:t>
            </a:r>
            <a:r>
              <a:rPr dirty="0" sz="1400" spc="-5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082939"/>
                </a:solidFill>
                <a:latin typeface="Arial"/>
                <a:cs typeface="Arial"/>
              </a:rPr>
              <a:t>Access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96761" y="2539745"/>
            <a:ext cx="0" cy="137160"/>
          </a:xfrm>
          <a:custGeom>
            <a:avLst/>
            <a:gdLst/>
            <a:ahLst/>
            <a:cxnLst/>
            <a:rect l="l" t="t" r="r" b="b"/>
            <a:pathLst>
              <a:path w="0" h="137160">
                <a:moveTo>
                  <a:pt x="0" y="0"/>
                </a:moveTo>
                <a:lnTo>
                  <a:pt x="0" y="13716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800094" y="3201161"/>
            <a:ext cx="2296795" cy="300355"/>
          </a:xfrm>
          <a:custGeom>
            <a:avLst/>
            <a:gdLst/>
            <a:ahLst/>
            <a:cxnLst/>
            <a:rect l="l" t="t" r="r" b="b"/>
            <a:pathLst>
              <a:path w="2296795" h="300354">
                <a:moveTo>
                  <a:pt x="2296667" y="0"/>
                </a:moveTo>
                <a:lnTo>
                  <a:pt x="2296667" y="254431"/>
                </a:lnTo>
                <a:lnTo>
                  <a:pt x="1148333" y="254431"/>
                </a:lnTo>
                <a:lnTo>
                  <a:pt x="1148333" y="45796"/>
                </a:lnTo>
                <a:lnTo>
                  <a:pt x="0" y="45796"/>
                </a:lnTo>
                <a:lnTo>
                  <a:pt x="0" y="300228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801617" y="4050029"/>
            <a:ext cx="0" cy="129539"/>
          </a:xfrm>
          <a:custGeom>
            <a:avLst/>
            <a:gdLst/>
            <a:ahLst/>
            <a:cxnLst/>
            <a:rect l="l" t="t" r="r" b="b"/>
            <a:pathLst>
              <a:path w="0" h="129539">
                <a:moveTo>
                  <a:pt x="0" y="0"/>
                </a:moveTo>
                <a:lnTo>
                  <a:pt x="0" y="12954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801617" y="4728209"/>
            <a:ext cx="1731645" cy="299085"/>
          </a:xfrm>
          <a:custGeom>
            <a:avLst/>
            <a:gdLst/>
            <a:ahLst/>
            <a:cxnLst/>
            <a:rect l="l" t="t" r="r" b="b"/>
            <a:pathLst>
              <a:path w="1731645" h="299085">
                <a:moveTo>
                  <a:pt x="0" y="0"/>
                </a:moveTo>
                <a:lnTo>
                  <a:pt x="0" y="149352"/>
                </a:lnTo>
                <a:lnTo>
                  <a:pt x="1731264" y="149352"/>
                </a:lnTo>
                <a:lnTo>
                  <a:pt x="1731264" y="298704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070354" y="4728209"/>
            <a:ext cx="1731645" cy="304800"/>
          </a:xfrm>
          <a:custGeom>
            <a:avLst/>
            <a:gdLst/>
            <a:ahLst/>
            <a:cxnLst/>
            <a:rect l="l" t="t" r="r" b="b"/>
            <a:pathLst>
              <a:path w="1731645" h="304800">
                <a:moveTo>
                  <a:pt x="1731264" y="0"/>
                </a:moveTo>
                <a:lnTo>
                  <a:pt x="1731264" y="152400"/>
                </a:lnTo>
                <a:lnTo>
                  <a:pt x="0" y="152400"/>
                </a:lnTo>
                <a:lnTo>
                  <a:pt x="0" y="304800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7434071" y="4992627"/>
            <a:ext cx="3291840" cy="548640"/>
          </a:xfrm>
          <a:custGeom>
            <a:avLst/>
            <a:gdLst/>
            <a:ahLst/>
            <a:cxnLst/>
            <a:rect l="l" t="t" r="r" b="b"/>
            <a:pathLst>
              <a:path w="3291840" h="548639">
                <a:moveTo>
                  <a:pt x="3200400" y="0"/>
                </a:moveTo>
                <a:lnTo>
                  <a:pt x="91440" y="0"/>
                </a:lnTo>
                <a:lnTo>
                  <a:pt x="55849" y="7184"/>
                </a:lnTo>
                <a:lnTo>
                  <a:pt x="26784" y="26779"/>
                </a:lnTo>
                <a:lnTo>
                  <a:pt x="7186" y="55844"/>
                </a:lnTo>
                <a:lnTo>
                  <a:pt x="0" y="91439"/>
                </a:lnTo>
                <a:lnTo>
                  <a:pt x="0" y="457187"/>
                </a:lnTo>
                <a:lnTo>
                  <a:pt x="7186" y="492784"/>
                </a:lnTo>
                <a:lnTo>
                  <a:pt x="26784" y="521854"/>
                </a:lnTo>
                <a:lnTo>
                  <a:pt x="55849" y="541453"/>
                </a:lnTo>
                <a:lnTo>
                  <a:pt x="91440" y="548639"/>
                </a:lnTo>
                <a:lnTo>
                  <a:pt x="3200400" y="548639"/>
                </a:lnTo>
                <a:lnTo>
                  <a:pt x="3235990" y="541453"/>
                </a:lnTo>
                <a:lnTo>
                  <a:pt x="3265055" y="521854"/>
                </a:lnTo>
                <a:lnTo>
                  <a:pt x="3284653" y="492784"/>
                </a:lnTo>
                <a:lnTo>
                  <a:pt x="3291840" y="457187"/>
                </a:lnTo>
                <a:lnTo>
                  <a:pt x="3291840" y="91439"/>
                </a:lnTo>
                <a:lnTo>
                  <a:pt x="3284653" y="55844"/>
                </a:lnTo>
                <a:lnTo>
                  <a:pt x="3265055" y="26779"/>
                </a:lnTo>
                <a:lnTo>
                  <a:pt x="3235990" y="7184"/>
                </a:lnTo>
                <a:lnTo>
                  <a:pt x="3200400" y="0"/>
                </a:lnTo>
                <a:close/>
              </a:path>
            </a:pathLst>
          </a:custGeom>
          <a:solidFill>
            <a:srgbClr val="0396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8429424" y="5034565"/>
            <a:ext cx="1302385" cy="45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Portico</a:t>
            </a:r>
            <a:r>
              <a:rPr dirty="0" sz="1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+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FlexNav™</a:t>
            </a:r>
            <a:r>
              <a:rPr dirty="0" sz="1400" spc="-5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DS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434071" y="4126995"/>
            <a:ext cx="3291840" cy="548640"/>
          </a:xfrm>
          <a:custGeom>
            <a:avLst/>
            <a:gdLst/>
            <a:ahLst/>
            <a:cxnLst/>
            <a:rect l="l" t="t" r="r" b="b"/>
            <a:pathLst>
              <a:path w="3291840" h="548639">
                <a:moveTo>
                  <a:pt x="3200400" y="0"/>
                </a:moveTo>
                <a:lnTo>
                  <a:pt x="91440" y="0"/>
                </a:lnTo>
                <a:lnTo>
                  <a:pt x="55849" y="7184"/>
                </a:lnTo>
                <a:lnTo>
                  <a:pt x="26784" y="26779"/>
                </a:lnTo>
                <a:lnTo>
                  <a:pt x="7186" y="55844"/>
                </a:lnTo>
                <a:lnTo>
                  <a:pt x="0" y="91439"/>
                </a:lnTo>
                <a:lnTo>
                  <a:pt x="0" y="457187"/>
                </a:lnTo>
                <a:lnTo>
                  <a:pt x="7186" y="492784"/>
                </a:lnTo>
                <a:lnTo>
                  <a:pt x="26784" y="521854"/>
                </a:lnTo>
                <a:lnTo>
                  <a:pt x="55849" y="541453"/>
                </a:lnTo>
                <a:lnTo>
                  <a:pt x="91440" y="548639"/>
                </a:lnTo>
                <a:lnTo>
                  <a:pt x="3200400" y="548639"/>
                </a:lnTo>
                <a:lnTo>
                  <a:pt x="3235990" y="541453"/>
                </a:lnTo>
                <a:lnTo>
                  <a:pt x="3265055" y="521854"/>
                </a:lnTo>
                <a:lnTo>
                  <a:pt x="3284653" y="492784"/>
                </a:lnTo>
                <a:lnTo>
                  <a:pt x="3291840" y="457187"/>
                </a:lnTo>
                <a:lnTo>
                  <a:pt x="3291840" y="91439"/>
                </a:lnTo>
                <a:lnTo>
                  <a:pt x="3284653" y="55844"/>
                </a:lnTo>
                <a:lnTo>
                  <a:pt x="3265055" y="26779"/>
                </a:lnTo>
                <a:lnTo>
                  <a:pt x="3235990" y="7184"/>
                </a:lnTo>
                <a:lnTo>
                  <a:pt x="3200400" y="0"/>
                </a:lnTo>
                <a:close/>
              </a:path>
            </a:pathLst>
          </a:custGeom>
          <a:solidFill>
            <a:srgbClr val="0396D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7655256" y="4245736"/>
            <a:ext cx="284797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FlexNav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DS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Cohort</a:t>
            </a:r>
            <a:r>
              <a:rPr dirty="0" sz="1800" spc="2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(n=100)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087617" y="3637026"/>
            <a:ext cx="2993390" cy="490855"/>
          </a:xfrm>
          <a:custGeom>
            <a:avLst/>
            <a:gdLst/>
            <a:ahLst/>
            <a:cxnLst/>
            <a:rect l="l" t="t" r="r" b="b"/>
            <a:pathLst>
              <a:path w="2993390" h="490854">
                <a:moveTo>
                  <a:pt x="0" y="0"/>
                </a:moveTo>
                <a:lnTo>
                  <a:pt x="2993136" y="0"/>
                </a:lnTo>
                <a:lnTo>
                  <a:pt x="2993136" y="490728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080754" y="4676394"/>
            <a:ext cx="0" cy="317500"/>
          </a:xfrm>
          <a:custGeom>
            <a:avLst/>
            <a:gdLst/>
            <a:ahLst/>
            <a:cxnLst/>
            <a:rect l="l" t="t" r="r" b="b"/>
            <a:pathLst>
              <a:path w="0" h="317500">
                <a:moveTo>
                  <a:pt x="0" y="0"/>
                </a:moveTo>
                <a:lnTo>
                  <a:pt x="0" y="316991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6096761" y="3347465"/>
            <a:ext cx="0" cy="146685"/>
          </a:xfrm>
          <a:custGeom>
            <a:avLst/>
            <a:gdLst/>
            <a:ahLst/>
            <a:cxnLst/>
            <a:rect l="l" t="t" r="r" b="b"/>
            <a:pathLst>
              <a:path w="0" h="146685">
                <a:moveTo>
                  <a:pt x="0" y="0"/>
                </a:moveTo>
                <a:lnTo>
                  <a:pt x="0" y="146304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6096761" y="3492246"/>
            <a:ext cx="0" cy="146685"/>
          </a:xfrm>
          <a:custGeom>
            <a:avLst/>
            <a:gdLst/>
            <a:ahLst/>
            <a:cxnLst/>
            <a:rect l="l" t="t" r="r" b="b"/>
            <a:pathLst>
              <a:path w="0" h="146685">
                <a:moveTo>
                  <a:pt x="0" y="0"/>
                </a:moveTo>
                <a:lnTo>
                  <a:pt x="0" y="146304"/>
                </a:lnTo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878579" y="5026155"/>
            <a:ext cx="3291840" cy="548640"/>
          </a:xfrm>
          <a:custGeom>
            <a:avLst/>
            <a:gdLst/>
            <a:ahLst/>
            <a:cxnLst/>
            <a:rect l="l" t="t" r="r" b="b"/>
            <a:pathLst>
              <a:path w="3291840" h="548639">
                <a:moveTo>
                  <a:pt x="3200400" y="0"/>
                </a:moveTo>
                <a:lnTo>
                  <a:pt x="91440" y="0"/>
                </a:lnTo>
                <a:lnTo>
                  <a:pt x="55849" y="7184"/>
                </a:lnTo>
                <a:lnTo>
                  <a:pt x="26784" y="26779"/>
                </a:lnTo>
                <a:lnTo>
                  <a:pt x="7186" y="55844"/>
                </a:lnTo>
                <a:lnTo>
                  <a:pt x="0" y="91439"/>
                </a:lnTo>
                <a:lnTo>
                  <a:pt x="0" y="457187"/>
                </a:lnTo>
                <a:lnTo>
                  <a:pt x="7186" y="492784"/>
                </a:lnTo>
                <a:lnTo>
                  <a:pt x="26784" y="521854"/>
                </a:lnTo>
                <a:lnTo>
                  <a:pt x="55849" y="541453"/>
                </a:lnTo>
                <a:lnTo>
                  <a:pt x="91440" y="548639"/>
                </a:lnTo>
                <a:lnTo>
                  <a:pt x="3200400" y="548639"/>
                </a:lnTo>
                <a:lnTo>
                  <a:pt x="3235990" y="541453"/>
                </a:lnTo>
                <a:lnTo>
                  <a:pt x="3265055" y="521854"/>
                </a:lnTo>
                <a:lnTo>
                  <a:pt x="3284653" y="492784"/>
                </a:lnTo>
                <a:lnTo>
                  <a:pt x="3291840" y="457187"/>
                </a:lnTo>
                <a:lnTo>
                  <a:pt x="3291840" y="91439"/>
                </a:lnTo>
                <a:lnTo>
                  <a:pt x="3284653" y="55844"/>
                </a:lnTo>
                <a:lnTo>
                  <a:pt x="3265055" y="26779"/>
                </a:lnTo>
                <a:lnTo>
                  <a:pt x="3235990" y="7184"/>
                </a:lnTo>
                <a:lnTo>
                  <a:pt x="3200400" y="0"/>
                </a:lnTo>
                <a:close/>
              </a:path>
            </a:pathLst>
          </a:custGeom>
          <a:solidFill>
            <a:srgbClr val="B01F6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4489801" y="5067796"/>
            <a:ext cx="2070100" cy="45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66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Any FDA-approved  commercial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TAVR</a:t>
            </a:r>
            <a:r>
              <a:rPr dirty="0" sz="1400" spc="-7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system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16051" y="5026155"/>
            <a:ext cx="3291840" cy="548640"/>
          </a:xfrm>
          <a:custGeom>
            <a:avLst/>
            <a:gdLst/>
            <a:ahLst/>
            <a:cxnLst/>
            <a:rect l="l" t="t" r="r" b="b"/>
            <a:pathLst>
              <a:path w="3291840" h="548639">
                <a:moveTo>
                  <a:pt x="3200400" y="0"/>
                </a:moveTo>
                <a:lnTo>
                  <a:pt x="91440" y="0"/>
                </a:lnTo>
                <a:lnTo>
                  <a:pt x="55849" y="7184"/>
                </a:lnTo>
                <a:lnTo>
                  <a:pt x="26784" y="26779"/>
                </a:lnTo>
                <a:lnTo>
                  <a:pt x="7186" y="55844"/>
                </a:lnTo>
                <a:lnTo>
                  <a:pt x="0" y="91439"/>
                </a:lnTo>
                <a:lnTo>
                  <a:pt x="0" y="457187"/>
                </a:lnTo>
                <a:lnTo>
                  <a:pt x="7186" y="492784"/>
                </a:lnTo>
                <a:lnTo>
                  <a:pt x="26784" y="521854"/>
                </a:lnTo>
                <a:lnTo>
                  <a:pt x="55849" y="541453"/>
                </a:lnTo>
                <a:lnTo>
                  <a:pt x="91440" y="548639"/>
                </a:lnTo>
                <a:lnTo>
                  <a:pt x="3200400" y="548639"/>
                </a:lnTo>
                <a:lnTo>
                  <a:pt x="3235990" y="541453"/>
                </a:lnTo>
                <a:lnTo>
                  <a:pt x="3265055" y="521854"/>
                </a:lnTo>
                <a:lnTo>
                  <a:pt x="3284653" y="492784"/>
                </a:lnTo>
                <a:lnTo>
                  <a:pt x="3291840" y="457187"/>
                </a:lnTo>
                <a:lnTo>
                  <a:pt x="3291840" y="91439"/>
                </a:lnTo>
                <a:lnTo>
                  <a:pt x="3284653" y="55844"/>
                </a:lnTo>
                <a:lnTo>
                  <a:pt x="3265055" y="26779"/>
                </a:lnTo>
                <a:lnTo>
                  <a:pt x="3235990" y="7184"/>
                </a:lnTo>
                <a:lnTo>
                  <a:pt x="3200400" y="0"/>
                </a:lnTo>
                <a:close/>
              </a:path>
            </a:pathLst>
          </a:custGeom>
          <a:solidFill>
            <a:srgbClr val="005A8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699383" y="5067796"/>
            <a:ext cx="2726055" cy="453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Portico</a:t>
            </a:r>
            <a:r>
              <a:rPr dirty="0" sz="1400" spc="-3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+ </a:t>
            </a:r>
            <a:r>
              <a:rPr dirty="0" sz="1400" spc="-5">
                <a:solidFill>
                  <a:srgbClr val="FFFFFF"/>
                </a:solidFill>
                <a:latin typeface="Arial"/>
                <a:cs typeface="Arial"/>
              </a:rPr>
              <a:t>first-gen DS (TF and Alt</a:t>
            </a:r>
            <a:r>
              <a:rPr dirty="0" sz="1400" spc="-6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Access)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77140" y="6034184"/>
            <a:ext cx="26619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808080"/>
                </a:solidFill>
                <a:latin typeface="Arial Narrow"/>
                <a:cs typeface="Arial Narrow"/>
              </a:rPr>
              <a:t>The trial was funded by Abbott (formerly St Jude</a:t>
            </a:r>
            <a:r>
              <a:rPr dirty="0" sz="1000" spc="-55">
                <a:solidFill>
                  <a:srgbClr val="808080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808080"/>
                </a:solidFill>
                <a:latin typeface="Arial Narrow"/>
                <a:cs typeface="Arial Narrow"/>
              </a:rPr>
              <a:t>Medical)</a:t>
            </a:r>
            <a:endParaRPr sz="1000">
              <a:latin typeface="Arial Narrow"/>
              <a:cs typeface="Arial Narrow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451847" y="150876"/>
            <a:ext cx="2574035" cy="10363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8147141" y="5631835"/>
            <a:ext cx="27400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 i="1">
                <a:solidFill>
                  <a:srgbClr val="053762"/>
                </a:solidFill>
                <a:latin typeface="Arial"/>
                <a:cs typeface="Arial"/>
              </a:rPr>
              <a:t>P</a:t>
            </a:r>
            <a:r>
              <a:rPr dirty="0" sz="1400" spc="-5" b="1">
                <a:solidFill>
                  <a:srgbClr val="053762"/>
                </a:solidFill>
                <a:latin typeface="Arial"/>
                <a:cs typeface="Arial"/>
              </a:rPr>
              <a:t>-value for non-inferiority </a:t>
            </a:r>
            <a:r>
              <a:rPr dirty="0" sz="1400" b="1">
                <a:solidFill>
                  <a:srgbClr val="053762"/>
                </a:solidFill>
                <a:latin typeface="Arial"/>
                <a:cs typeface="Arial"/>
              </a:rPr>
              <a:t>=</a:t>
            </a:r>
            <a:r>
              <a:rPr dirty="0" sz="1400" spc="-95" b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53762"/>
                </a:solidFill>
                <a:latin typeface="Arial"/>
                <a:cs typeface="Arial"/>
              </a:rPr>
              <a:t>0.03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17386" y="4871579"/>
            <a:ext cx="3596004" cy="492125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40640">
              <a:lnSpc>
                <a:spcPct val="100000"/>
              </a:lnSpc>
              <a:spcBef>
                <a:spcPts val="735"/>
              </a:spcBef>
              <a:tabLst>
                <a:tab pos="383540" algn="l"/>
                <a:tab pos="726440" algn="l"/>
                <a:tab pos="1069340" algn="l"/>
                <a:tab pos="1412240" algn="l"/>
                <a:tab pos="1755139" algn="l"/>
                <a:tab pos="2069464" algn="l"/>
                <a:tab pos="2385060" algn="l"/>
                <a:tab pos="2670175" algn="l"/>
                <a:tab pos="2956560" algn="l"/>
              </a:tabLst>
            </a:pPr>
            <a:r>
              <a:rPr dirty="0" sz="1000" spc="-5" b="1">
                <a:latin typeface="Arial Narrow"/>
                <a:cs typeface="Arial Narrow"/>
              </a:rPr>
              <a:t>0	1	2	3	4	5	6	7	8	9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000" spc="-5" b="1">
                <a:latin typeface="Arial Narrow"/>
                <a:cs typeface="Arial Narrow"/>
              </a:rPr>
              <a:t>Difference in Primary Safety </a:t>
            </a:r>
            <a:r>
              <a:rPr dirty="0" sz="1000" b="1">
                <a:latin typeface="Arial Narrow"/>
                <a:cs typeface="Arial Narrow"/>
              </a:rPr>
              <a:t>Endpoint </a:t>
            </a:r>
            <a:r>
              <a:rPr dirty="0" sz="1000" spc="-5" b="1">
                <a:latin typeface="Arial Narrow"/>
                <a:cs typeface="Arial Narrow"/>
              </a:rPr>
              <a:t>Event Rates</a:t>
            </a:r>
            <a:r>
              <a:rPr dirty="0" sz="1000" spc="-35" b="1">
                <a:latin typeface="Arial Narrow"/>
                <a:cs typeface="Arial Narrow"/>
              </a:rPr>
              <a:t> </a:t>
            </a:r>
            <a:r>
              <a:rPr dirty="0" sz="1000" spc="-5" b="1">
                <a:latin typeface="Arial Narrow"/>
                <a:cs typeface="Arial Narrow"/>
              </a:rPr>
              <a:t>(Portico-Commercial)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671809" y="4836414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965942" y="4847082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764018" y="4839461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145018" y="4844034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8516873" y="4842509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8914638" y="4844034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275826" y="4844034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655302" y="4844034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0333481" y="4836414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001250" y="4847082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419081" y="3294126"/>
            <a:ext cx="1222375" cy="0"/>
          </a:xfrm>
          <a:custGeom>
            <a:avLst/>
            <a:gdLst/>
            <a:ahLst/>
            <a:cxnLst/>
            <a:rect l="l" t="t" r="r" b="b"/>
            <a:pathLst>
              <a:path w="1222375" h="0">
                <a:moveTo>
                  <a:pt x="1222248" y="0"/>
                </a:moveTo>
                <a:lnTo>
                  <a:pt x="0" y="0"/>
                </a:lnTo>
              </a:path>
            </a:pathLst>
          </a:custGeom>
          <a:ln w="19812">
            <a:solidFill>
              <a:srgbClr val="0537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648950" y="3182873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19812">
            <a:solidFill>
              <a:srgbClr val="0537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302488" y="3230877"/>
            <a:ext cx="172211" cy="161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8663168" y="3455808"/>
            <a:ext cx="1998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One-sided </a:t>
            </a:r>
            <a:r>
              <a:rPr dirty="0" sz="1200" b="1">
                <a:latin typeface="Arial"/>
                <a:cs typeface="Arial"/>
              </a:rPr>
              <a:t>95% </a:t>
            </a:r>
            <a:r>
              <a:rPr dirty="0" sz="1200" spc="-5" b="1">
                <a:latin typeface="Arial"/>
                <a:cs typeface="Arial"/>
              </a:rPr>
              <a:t>UCL </a:t>
            </a:r>
            <a:r>
              <a:rPr dirty="0" sz="1200" b="1">
                <a:latin typeface="Arial"/>
                <a:cs typeface="Arial"/>
              </a:rPr>
              <a:t>=</a:t>
            </a:r>
            <a:r>
              <a:rPr dirty="0" sz="1200" spc="-70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8.1%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0799826" y="2469642"/>
            <a:ext cx="0" cy="2330450"/>
          </a:xfrm>
          <a:custGeom>
            <a:avLst/>
            <a:gdLst/>
            <a:ahLst/>
            <a:cxnLst/>
            <a:rect l="l" t="t" r="r" b="b"/>
            <a:pathLst>
              <a:path w="0" h="2330450">
                <a:moveTo>
                  <a:pt x="0" y="0"/>
                </a:moveTo>
                <a:lnTo>
                  <a:pt x="0" y="2330196"/>
                </a:lnTo>
              </a:path>
            </a:pathLst>
          </a:custGeom>
          <a:ln w="25908">
            <a:solidFill>
              <a:srgbClr val="053762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613142" y="4847082"/>
            <a:ext cx="3663950" cy="0"/>
          </a:xfrm>
          <a:custGeom>
            <a:avLst/>
            <a:gdLst/>
            <a:ahLst/>
            <a:cxnLst/>
            <a:rect l="l" t="t" r="r" b="b"/>
            <a:pathLst>
              <a:path w="3663950" h="0">
                <a:moveTo>
                  <a:pt x="0" y="0"/>
                </a:moveTo>
                <a:lnTo>
                  <a:pt x="3663696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8785212" y="2864029"/>
            <a:ext cx="8064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Mean</a:t>
            </a:r>
            <a:r>
              <a:rPr dirty="0" sz="1200" spc="-7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4.2%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762493" y="2469642"/>
            <a:ext cx="18415" cy="2452370"/>
          </a:xfrm>
          <a:custGeom>
            <a:avLst/>
            <a:gdLst/>
            <a:ahLst/>
            <a:cxnLst/>
            <a:rect l="l" t="t" r="r" b="b"/>
            <a:pathLst>
              <a:path w="18415" h="2452370">
                <a:moveTo>
                  <a:pt x="18288" y="0"/>
                </a:moveTo>
                <a:lnTo>
                  <a:pt x="0" y="2452116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0058584" y="1988743"/>
            <a:ext cx="16122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0383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53762"/>
                </a:solidFill>
                <a:latin typeface="Arial"/>
                <a:cs typeface="Arial"/>
              </a:rPr>
              <a:t>Predefined </a:t>
            </a:r>
            <a:r>
              <a:rPr dirty="0" sz="1200" b="1">
                <a:solidFill>
                  <a:srgbClr val="053762"/>
                </a:solidFill>
                <a:latin typeface="Arial"/>
                <a:cs typeface="Arial"/>
              </a:rPr>
              <a:t>8.5%  </a:t>
            </a:r>
            <a:r>
              <a:rPr dirty="0" sz="1200" spc="-5" b="1">
                <a:solidFill>
                  <a:srgbClr val="053762"/>
                </a:solidFill>
                <a:latin typeface="Arial"/>
                <a:cs typeface="Arial"/>
              </a:rPr>
              <a:t>non-inferiority</a:t>
            </a:r>
            <a:r>
              <a:rPr dirty="0" sz="1200" spc="-20" b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53762"/>
                </a:solidFill>
                <a:latin typeface="Arial"/>
                <a:cs typeface="Arial"/>
              </a:rPr>
              <a:t>margin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title"/>
          </p:nvPr>
        </p:nvSpPr>
        <p:spPr>
          <a:xfrm>
            <a:off x="-12700" y="0"/>
            <a:ext cx="7275830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-90">
                <a:solidFill>
                  <a:srgbClr val="082939"/>
                </a:solidFill>
              </a:rPr>
              <a:t>Pivotal </a:t>
            </a:r>
            <a:r>
              <a:rPr dirty="0" sz="3400" spc="-80">
                <a:solidFill>
                  <a:srgbClr val="082939"/>
                </a:solidFill>
              </a:rPr>
              <a:t>RCT: </a:t>
            </a:r>
            <a:r>
              <a:rPr dirty="0" sz="3400" spc="-90">
                <a:solidFill>
                  <a:srgbClr val="082939"/>
                </a:solidFill>
              </a:rPr>
              <a:t>Primary </a:t>
            </a:r>
            <a:r>
              <a:rPr dirty="0" sz="3400" spc="-90">
                <a:solidFill>
                  <a:srgbClr val="5C89E7"/>
                </a:solidFill>
              </a:rPr>
              <a:t>Safety</a:t>
            </a:r>
            <a:r>
              <a:rPr dirty="0" sz="3400" spc="-545">
                <a:solidFill>
                  <a:srgbClr val="5C89E7"/>
                </a:solidFill>
              </a:rPr>
              <a:t> </a:t>
            </a:r>
            <a:r>
              <a:rPr dirty="0" sz="3400" spc="-100">
                <a:solidFill>
                  <a:srgbClr val="082939"/>
                </a:solidFill>
              </a:rPr>
              <a:t>Endpoint</a:t>
            </a:r>
            <a:endParaRPr sz="3400"/>
          </a:p>
        </p:txBody>
      </p:sp>
      <p:sp>
        <p:nvSpPr>
          <p:cNvPr id="25" name="object 25"/>
          <p:cNvSpPr txBox="1"/>
          <p:nvPr/>
        </p:nvSpPr>
        <p:spPr>
          <a:xfrm>
            <a:off x="4268565" y="1400021"/>
            <a:ext cx="365506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 b="1" i="1">
                <a:solidFill>
                  <a:srgbClr val="053762"/>
                </a:solidFill>
                <a:latin typeface="Arial"/>
                <a:cs typeface="Arial"/>
              </a:rPr>
              <a:t>Non-inferiority</a:t>
            </a:r>
            <a:r>
              <a:rPr dirty="0" sz="3200" spc="-100" b="1" i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3200" spc="-5" b="1" i="1">
                <a:solidFill>
                  <a:srgbClr val="053762"/>
                </a:solidFill>
                <a:latin typeface="Arial"/>
                <a:cs typeface="Arial"/>
              </a:rPr>
              <a:t>met</a:t>
            </a:r>
            <a:endParaRPr sz="3200">
              <a:latin typeface="Arial"/>
              <a:cs typeface="Arial"/>
            </a:endParaRPr>
          </a:p>
        </p:txBody>
      </p:sp>
      <p:graphicFrame>
        <p:nvGraphicFramePr>
          <p:cNvPr id="26" name="object 26"/>
          <p:cNvGraphicFramePr>
            <a:graphicFrameLocks noGrp="1"/>
          </p:cNvGraphicFramePr>
          <p:nvPr/>
        </p:nvGraphicFramePr>
        <p:xfrm>
          <a:off x="361310" y="5553604"/>
          <a:ext cx="6475095" cy="383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52830"/>
                <a:gridCol w="641984"/>
                <a:gridCol w="847725"/>
                <a:gridCol w="847725"/>
                <a:gridCol w="847725"/>
                <a:gridCol w="847725"/>
                <a:gridCol w="847725"/>
                <a:gridCol w="542925"/>
              </a:tblGrid>
              <a:tr h="191728">
                <a:tc>
                  <a:txBody>
                    <a:bodyPr/>
                    <a:lstStyle/>
                    <a:p>
                      <a:pPr algn="r" marR="12318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00" spc="-5" b="1">
                          <a:solidFill>
                            <a:srgbClr val="005A84"/>
                          </a:solidFill>
                          <a:latin typeface="Arial Narrow"/>
                          <a:cs typeface="Arial Narrow"/>
                        </a:rPr>
                        <a:t>Portico</a:t>
                      </a:r>
                      <a:r>
                        <a:rPr dirty="0" sz="1000" spc="-65" b="1">
                          <a:solidFill>
                            <a:srgbClr val="005A84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005A84"/>
                          </a:solidFill>
                          <a:latin typeface="Arial Narrow"/>
                          <a:cs typeface="Arial Narrow"/>
                        </a:rPr>
                        <a:t>valve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00" spc="-5" b="1">
                          <a:solidFill>
                            <a:srgbClr val="005A84"/>
                          </a:solidFill>
                          <a:latin typeface="Arial Narrow"/>
                          <a:cs typeface="Arial Narrow"/>
                        </a:rPr>
                        <a:t>381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algn="r" marR="3289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00" b="1">
                          <a:solidFill>
                            <a:srgbClr val="005A84"/>
                          </a:solidFill>
                          <a:latin typeface="Arial Narrow"/>
                          <a:cs typeface="Arial Narrow"/>
                        </a:rPr>
                        <a:t>357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00" spc="-5" b="1">
                          <a:solidFill>
                            <a:srgbClr val="005A84"/>
                          </a:solidFill>
                          <a:latin typeface="Arial Narrow"/>
                          <a:cs typeface="Arial Narrow"/>
                        </a:rPr>
                        <a:t>342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00" spc="-5" b="1">
                          <a:solidFill>
                            <a:srgbClr val="005A84"/>
                          </a:solidFill>
                          <a:latin typeface="Arial Narrow"/>
                          <a:cs typeface="Arial Narrow"/>
                        </a:rPr>
                        <a:t>333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00" spc="-5" b="1">
                          <a:solidFill>
                            <a:srgbClr val="005A84"/>
                          </a:solidFill>
                          <a:latin typeface="Arial Narrow"/>
                          <a:cs typeface="Arial Narrow"/>
                        </a:rPr>
                        <a:t>329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00" spc="-5" b="1">
                          <a:solidFill>
                            <a:srgbClr val="005A84"/>
                          </a:solidFill>
                          <a:latin typeface="Arial Narrow"/>
                          <a:cs typeface="Arial Narrow"/>
                        </a:rPr>
                        <a:t>327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2286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00" b="1">
                          <a:solidFill>
                            <a:srgbClr val="005A84"/>
                          </a:solidFill>
                          <a:latin typeface="Arial Narrow"/>
                          <a:cs typeface="Arial Narrow"/>
                        </a:rPr>
                        <a:t>321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22860"/>
                </a:tc>
              </a:tr>
              <a:tr h="191728">
                <a:tc>
                  <a:txBody>
                    <a:bodyPr/>
                    <a:lstStyle/>
                    <a:p>
                      <a:pPr algn="r" marR="1320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00" spc="-5" b="1">
                          <a:solidFill>
                            <a:srgbClr val="B01F62"/>
                          </a:solidFill>
                          <a:latin typeface="Arial Narrow"/>
                          <a:cs typeface="Arial Narrow"/>
                        </a:rPr>
                        <a:t>Commercial</a:t>
                      </a:r>
                      <a:r>
                        <a:rPr dirty="0" sz="1000" spc="-90" b="1">
                          <a:solidFill>
                            <a:srgbClr val="B01F62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B01F62"/>
                          </a:solidFill>
                          <a:latin typeface="Arial Narrow"/>
                          <a:cs typeface="Arial Narrow"/>
                        </a:rPr>
                        <a:t>valve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13081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00" spc="-5" b="1">
                          <a:solidFill>
                            <a:srgbClr val="B01F62"/>
                          </a:solidFill>
                          <a:latin typeface="Arial Narrow"/>
                          <a:cs typeface="Arial Narrow"/>
                        </a:rPr>
                        <a:t>369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algn="r" marR="3289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00" b="1">
                          <a:solidFill>
                            <a:srgbClr val="B01F62"/>
                          </a:solidFill>
                          <a:latin typeface="Arial Narrow"/>
                          <a:cs typeface="Arial Narrow"/>
                        </a:rPr>
                        <a:t>349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00" spc="-5" b="1">
                          <a:solidFill>
                            <a:srgbClr val="B01F62"/>
                          </a:solidFill>
                          <a:latin typeface="Arial Narrow"/>
                          <a:cs typeface="Arial Narrow"/>
                        </a:rPr>
                        <a:t>346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00" spc="-5" b="1">
                          <a:solidFill>
                            <a:srgbClr val="B01F62"/>
                          </a:solidFill>
                          <a:latin typeface="Arial Narrow"/>
                          <a:cs typeface="Arial Narrow"/>
                        </a:rPr>
                        <a:t>338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00" spc="-5" b="1">
                          <a:solidFill>
                            <a:srgbClr val="B01F62"/>
                          </a:solidFill>
                          <a:latin typeface="Arial Narrow"/>
                          <a:cs typeface="Arial Narrow"/>
                        </a:rPr>
                        <a:t>333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00" spc="-5" b="1">
                          <a:solidFill>
                            <a:srgbClr val="B01F62"/>
                          </a:solidFill>
                          <a:latin typeface="Arial Narrow"/>
                          <a:cs typeface="Arial Narrow"/>
                        </a:rPr>
                        <a:t>331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00" b="1">
                          <a:solidFill>
                            <a:srgbClr val="B01F62"/>
                          </a:solidFill>
                          <a:latin typeface="Arial Narrow"/>
                          <a:cs typeface="Arial Narrow"/>
                        </a:rPr>
                        <a:t>328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5715"/>
                </a:tc>
              </a:tr>
            </a:tbl>
          </a:graphicData>
        </a:graphic>
      </p:graphicFrame>
      <p:sp>
        <p:nvSpPr>
          <p:cNvPr id="27" name="object 27"/>
          <p:cNvSpPr/>
          <p:nvPr/>
        </p:nvSpPr>
        <p:spPr>
          <a:xfrm>
            <a:off x="1666494" y="4379214"/>
            <a:ext cx="5085715" cy="454659"/>
          </a:xfrm>
          <a:custGeom>
            <a:avLst/>
            <a:gdLst/>
            <a:ahLst/>
            <a:cxnLst/>
            <a:rect l="l" t="t" r="r" b="b"/>
            <a:pathLst>
              <a:path w="5085715" h="454660">
                <a:moveTo>
                  <a:pt x="0" y="454151"/>
                </a:moveTo>
                <a:lnTo>
                  <a:pt x="165049" y="454151"/>
                </a:lnTo>
                <a:lnTo>
                  <a:pt x="165049" y="372630"/>
                </a:lnTo>
                <a:lnTo>
                  <a:pt x="341160" y="372630"/>
                </a:lnTo>
                <a:lnTo>
                  <a:pt x="341160" y="337718"/>
                </a:lnTo>
                <a:lnTo>
                  <a:pt x="506437" y="337718"/>
                </a:lnTo>
                <a:lnTo>
                  <a:pt x="506437" y="291122"/>
                </a:lnTo>
                <a:lnTo>
                  <a:pt x="671487" y="291122"/>
                </a:lnTo>
                <a:lnTo>
                  <a:pt x="671487" y="279476"/>
                </a:lnTo>
                <a:lnTo>
                  <a:pt x="847597" y="279476"/>
                </a:lnTo>
                <a:lnTo>
                  <a:pt x="847597" y="267817"/>
                </a:lnTo>
                <a:lnTo>
                  <a:pt x="1012647" y="267817"/>
                </a:lnTo>
                <a:lnTo>
                  <a:pt x="1012647" y="232905"/>
                </a:lnTo>
                <a:lnTo>
                  <a:pt x="1188758" y="232905"/>
                </a:lnTo>
                <a:lnTo>
                  <a:pt x="1188758" y="197954"/>
                </a:lnTo>
                <a:lnTo>
                  <a:pt x="1354035" y="197954"/>
                </a:lnTo>
                <a:lnTo>
                  <a:pt x="1354035" y="163029"/>
                </a:lnTo>
                <a:lnTo>
                  <a:pt x="1530146" y="163029"/>
                </a:lnTo>
                <a:lnTo>
                  <a:pt x="1530146" y="151383"/>
                </a:lnTo>
                <a:lnTo>
                  <a:pt x="1695195" y="151383"/>
                </a:lnTo>
                <a:lnTo>
                  <a:pt x="1695195" y="139738"/>
                </a:lnTo>
                <a:lnTo>
                  <a:pt x="1860245" y="139738"/>
                </a:lnTo>
                <a:lnTo>
                  <a:pt x="1860245" y="128092"/>
                </a:lnTo>
                <a:lnTo>
                  <a:pt x="2201633" y="128092"/>
                </a:lnTo>
                <a:lnTo>
                  <a:pt x="2201633" y="93167"/>
                </a:lnTo>
                <a:lnTo>
                  <a:pt x="2377744" y="93167"/>
                </a:lnTo>
                <a:lnTo>
                  <a:pt x="2377744" y="81521"/>
                </a:lnTo>
                <a:lnTo>
                  <a:pt x="2542794" y="81521"/>
                </a:lnTo>
                <a:lnTo>
                  <a:pt x="2542794" y="58216"/>
                </a:lnTo>
                <a:lnTo>
                  <a:pt x="2707843" y="58216"/>
                </a:lnTo>
                <a:lnTo>
                  <a:pt x="2707843" y="46570"/>
                </a:lnTo>
                <a:lnTo>
                  <a:pt x="3555441" y="46570"/>
                </a:lnTo>
                <a:lnTo>
                  <a:pt x="3555441" y="34950"/>
                </a:lnTo>
                <a:lnTo>
                  <a:pt x="4403039" y="34950"/>
                </a:lnTo>
                <a:lnTo>
                  <a:pt x="4403039" y="23291"/>
                </a:lnTo>
                <a:lnTo>
                  <a:pt x="4744427" y="23291"/>
                </a:lnTo>
                <a:lnTo>
                  <a:pt x="4744427" y="11645"/>
                </a:lnTo>
                <a:lnTo>
                  <a:pt x="4920538" y="11645"/>
                </a:lnTo>
                <a:lnTo>
                  <a:pt x="4920538" y="0"/>
                </a:lnTo>
                <a:lnTo>
                  <a:pt x="5085588" y="0"/>
                </a:lnTo>
              </a:path>
            </a:pathLst>
          </a:custGeom>
          <a:ln w="19811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666494" y="4519421"/>
            <a:ext cx="5085715" cy="314325"/>
          </a:xfrm>
          <a:custGeom>
            <a:avLst/>
            <a:gdLst/>
            <a:ahLst/>
            <a:cxnLst/>
            <a:rect l="l" t="t" r="r" b="b"/>
            <a:pathLst>
              <a:path w="5085715" h="314325">
                <a:moveTo>
                  <a:pt x="0" y="313944"/>
                </a:moveTo>
                <a:lnTo>
                  <a:pt x="0" y="302310"/>
                </a:lnTo>
                <a:lnTo>
                  <a:pt x="165049" y="302310"/>
                </a:lnTo>
                <a:lnTo>
                  <a:pt x="165049" y="267436"/>
                </a:lnTo>
                <a:lnTo>
                  <a:pt x="341160" y="267436"/>
                </a:lnTo>
                <a:lnTo>
                  <a:pt x="341160" y="255803"/>
                </a:lnTo>
                <a:lnTo>
                  <a:pt x="506437" y="255803"/>
                </a:lnTo>
                <a:lnTo>
                  <a:pt x="506437" y="220929"/>
                </a:lnTo>
                <a:lnTo>
                  <a:pt x="671487" y="220929"/>
                </a:lnTo>
                <a:lnTo>
                  <a:pt x="671487" y="186042"/>
                </a:lnTo>
                <a:lnTo>
                  <a:pt x="1188758" y="186042"/>
                </a:lnTo>
                <a:lnTo>
                  <a:pt x="1188758" y="174409"/>
                </a:lnTo>
                <a:lnTo>
                  <a:pt x="1354035" y="174409"/>
                </a:lnTo>
                <a:lnTo>
                  <a:pt x="1354035" y="151155"/>
                </a:lnTo>
                <a:lnTo>
                  <a:pt x="1695195" y="151155"/>
                </a:lnTo>
                <a:lnTo>
                  <a:pt x="1695195" y="139534"/>
                </a:lnTo>
                <a:lnTo>
                  <a:pt x="1860245" y="139534"/>
                </a:lnTo>
                <a:lnTo>
                  <a:pt x="1860245" y="116281"/>
                </a:lnTo>
                <a:lnTo>
                  <a:pt x="2036356" y="116281"/>
                </a:lnTo>
                <a:lnTo>
                  <a:pt x="2036356" y="104647"/>
                </a:lnTo>
                <a:lnTo>
                  <a:pt x="2201633" y="104647"/>
                </a:lnTo>
                <a:lnTo>
                  <a:pt x="2201633" y="93014"/>
                </a:lnTo>
                <a:lnTo>
                  <a:pt x="2377744" y="93014"/>
                </a:lnTo>
                <a:lnTo>
                  <a:pt x="2377744" y="81394"/>
                </a:lnTo>
                <a:lnTo>
                  <a:pt x="2707843" y="81394"/>
                </a:lnTo>
                <a:lnTo>
                  <a:pt x="2707843" y="69761"/>
                </a:lnTo>
                <a:lnTo>
                  <a:pt x="3049231" y="69761"/>
                </a:lnTo>
                <a:lnTo>
                  <a:pt x="3049231" y="46507"/>
                </a:lnTo>
                <a:lnTo>
                  <a:pt x="3731552" y="46507"/>
                </a:lnTo>
                <a:lnTo>
                  <a:pt x="3731552" y="34886"/>
                </a:lnTo>
                <a:lnTo>
                  <a:pt x="3896829" y="34886"/>
                </a:lnTo>
                <a:lnTo>
                  <a:pt x="3896829" y="23253"/>
                </a:lnTo>
                <a:lnTo>
                  <a:pt x="4237990" y="23253"/>
                </a:lnTo>
                <a:lnTo>
                  <a:pt x="4237990" y="11633"/>
                </a:lnTo>
                <a:lnTo>
                  <a:pt x="4744427" y="11633"/>
                </a:lnTo>
                <a:lnTo>
                  <a:pt x="4744427" y="0"/>
                </a:lnTo>
                <a:lnTo>
                  <a:pt x="5085588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741414" y="4261865"/>
            <a:ext cx="0" cy="117475"/>
          </a:xfrm>
          <a:custGeom>
            <a:avLst/>
            <a:gdLst/>
            <a:ahLst/>
            <a:cxnLst/>
            <a:rect l="l" t="t" r="r" b="b"/>
            <a:pathLst>
              <a:path w="0" h="117475">
                <a:moveTo>
                  <a:pt x="0" y="117348"/>
                </a:moveTo>
                <a:lnTo>
                  <a:pt x="0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774942" y="4414265"/>
            <a:ext cx="0" cy="105410"/>
          </a:xfrm>
          <a:custGeom>
            <a:avLst/>
            <a:gdLst/>
            <a:ahLst/>
            <a:cxnLst/>
            <a:rect l="l" t="t" r="r" b="b"/>
            <a:pathLst>
              <a:path w="0" h="105410">
                <a:moveTo>
                  <a:pt x="0" y="105155"/>
                </a:moveTo>
                <a:lnTo>
                  <a:pt x="0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631685" y="4261865"/>
            <a:ext cx="208915" cy="0"/>
          </a:xfrm>
          <a:custGeom>
            <a:avLst/>
            <a:gdLst/>
            <a:ahLst/>
            <a:cxnLst/>
            <a:rect l="l" t="t" r="r" b="b"/>
            <a:pathLst>
              <a:path w="208915" h="0">
                <a:moveTo>
                  <a:pt x="0" y="0"/>
                </a:moveTo>
                <a:lnTo>
                  <a:pt x="208788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663690" y="441426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 h="0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741414" y="4379214"/>
            <a:ext cx="0" cy="116205"/>
          </a:xfrm>
          <a:custGeom>
            <a:avLst/>
            <a:gdLst/>
            <a:ahLst/>
            <a:cxnLst/>
            <a:rect l="l" t="t" r="r" b="b"/>
            <a:pathLst>
              <a:path w="0" h="116204">
                <a:moveTo>
                  <a:pt x="0" y="0"/>
                </a:moveTo>
                <a:lnTo>
                  <a:pt x="0" y="115823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774942" y="4519421"/>
            <a:ext cx="0" cy="93345"/>
          </a:xfrm>
          <a:custGeom>
            <a:avLst/>
            <a:gdLst/>
            <a:ahLst/>
            <a:cxnLst/>
            <a:rect l="l" t="t" r="r" b="b"/>
            <a:pathLst>
              <a:path w="0" h="93345">
                <a:moveTo>
                  <a:pt x="0" y="0"/>
                </a:moveTo>
                <a:lnTo>
                  <a:pt x="0" y="92964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631685" y="4495038"/>
            <a:ext cx="208915" cy="0"/>
          </a:xfrm>
          <a:custGeom>
            <a:avLst/>
            <a:gdLst/>
            <a:ahLst/>
            <a:cxnLst/>
            <a:rect l="l" t="t" r="r" b="b"/>
            <a:pathLst>
              <a:path w="208915" h="0">
                <a:moveTo>
                  <a:pt x="0" y="0"/>
                </a:moveTo>
                <a:lnTo>
                  <a:pt x="208788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663690" y="4612385"/>
            <a:ext cx="220979" cy="0"/>
          </a:xfrm>
          <a:custGeom>
            <a:avLst/>
            <a:gdLst/>
            <a:ahLst/>
            <a:cxnLst/>
            <a:rect l="l" t="t" r="r" b="b"/>
            <a:pathLst>
              <a:path w="220979" h="0">
                <a:moveTo>
                  <a:pt x="0" y="0"/>
                </a:moveTo>
                <a:lnTo>
                  <a:pt x="220979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412747" y="4832603"/>
            <a:ext cx="5591810" cy="0"/>
          </a:xfrm>
          <a:custGeom>
            <a:avLst/>
            <a:gdLst/>
            <a:ahLst/>
            <a:cxnLst/>
            <a:rect l="l" t="t" r="r" b="b"/>
            <a:pathLst>
              <a:path w="5591809" h="0">
                <a:moveTo>
                  <a:pt x="0" y="0"/>
                </a:moveTo>
                <a:lnTo>
                  <a:pt x="559155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665732" y="4832603"/>
            <a:ext cx="0" cy="70485"/>
          </a:xfrm>
          <a:custGeom>
            <a:avLst/>
            <a:gdLst/>
            <a:ahLst/>
            <a:cxnLst/>
            <a:rect l="l" t="t" r="r" b="b"/>
            <a:pathLst>
              <a:path w="0" h="70485">
                <a:moveTo>
                  <a:pt x="0" y="0"/>
                </a:moveTo>
                <a:lnTo>
                  <a:pt x="0" y="701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609622" y="4946709"/>
            <a:ext cx="831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514600" y="4832603"/>
            <a:ext cx="0" cy="70485"/>
          </a:xfrm>
          <a:custGeom>
            <a:avLst/>
            <a:gdLst/>
            <a:ahLst/>
            <a:cxnLst/>
            <a:rect l="l" t="t" r="r" b="b"/>
            <a:pathLst>
              <a:path w="0" h="70485">
                <a:moveTo>
                  <a:pt x="0" y="0"/>
                </a:moveTo>
                <a:lnTo>
                  <a:pt x="0" y="701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2457136" y="4946709"/>
            <a:ext cx="831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5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3361944" y="4832603"/>
            <a:ext cx="0" cy="70485"/>
          </a:xfrm>
          <a:custGeom>
            <a:avLst/>
            <a:gdLst/>
            <a:ahLst/>
            <a:cxnLst/>
            <a:rect l="l" t="t" r="r" b="b"/>
            <a:pathLst>
              <a:path w="0" h="70485">
                <a:moveTo>
                  <a:pt x="0" y="0"/>
                </a:moveTo>
                <a:lnTo>
                  <a:pt x="0" y="701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3260622" y="4946709"/>
            <a:ext cx="141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10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209288" y="4832603"/>
            <a:ext cx="0" cy="70485"/>
          </a:xfrm>
          <a:custGeom>
            <a:avLst/>
            <a:gdLst/>
            <a:ahLst/>
            <a:cxnLst/>
            <a:rect l="l" t="t" r="r" b="b"/>
            <a:pathLst>
              <a:path w="0" h="70485">
                <a:moveTo>
                  <a:pt x="0" y="0"/>
                </a:moveTo>
                <a:lnTo>
                  <a:pt x="0" y="701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5056632" y="4832603"/>
            <a:ext cx="0" cy="70485"/>
          </a:xfrm>
          <a:custGeom>
            <a:avLst/>
            <a:gdLst/>
            <a:ahLst/>
            <a:cxnLst/>
            <a:rect l="l" t="t" r="r" b="b"/>
            <a:pathLst>
              <a:path w="0" h="70485">
                <a:moveTo>
                  <a:pt x="0" y="0"/>
                </a:moveTo>
                <a:lnTo>
                  <a:pt x="0" y="701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4955649" y="4946709"/>
            <a:ext cx="141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20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5903976" y="4832603"/>
            <a:ext cx="0" cy="70485"/>
          </a:xfrm>
          <a:custGeom>
            <a:avLst/>
            <a:gdLst/>
            <a:ahLst/>
            <a:cxnLst/>
            <a:rect l="l" t="t" r="r" b="b"/>
            <a:pathLst>
              <a:path w="0" h="70485">
                <a:moveTo>
                  <a:pt x="0" y="0"/>
                </a:moveTo>
                <a:lnTo>
                  <a:pt x="0" y="701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5814170" y="4946709"/>
            <a:ext cx="141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25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751319" y="4832603"/>
            <a:ext cx="0" cy="70485"/>
          </a:xfrm>
          <a:custGeom>
            <a:avLst/>
            <a:gdLst/>
            <a:ahLst/>
            <a:cxnLst/>
            <a:rect l="l" t="t" r="r" b="b"/>
            <a:pathLst>
              <a:path w="0" h="70485">
                <a:moveTo>
                  <a:pt x="0" y="0"/>
                </a:moveTo>
                <a:lnTo>
                  <a:pt x="0" y="70104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6661684" y="4946709"/>
            <a:ext cx="141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30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546819" y="4946709"/>
            <a:ext cx="1308100" cy="43560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36195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15</a:t>
            </a:r>
            <a:endParaRPr sz="1000">
              <a:latin typeface="Arial Narrow"/>
              <a:cs typeface="Arial Narrow"/>
            </a:endParaRPr>
          </a:p>
          <a:p>
            <a:pPr algn="ctr">
              <a:lnSpc>
                <a:spcPct val="100000"/>
              </a:lnSpc>
              <a:spcBef>
                <a:spcPts val="835"/>
              </a:spcBef>
            </a:pPr>
            <a:r>
              <a:rPr dirty="0" sz="1000" spc="-5" b="1">
                <a:latin typeface="Arial Narrow"/>
                <a:cs typeface="Arial Narrow"/>
              </a:rPr>
              <a:t>Days from</a:t>
            </a:r>
            <a:r>
              <a:rPr dirty="0" sz="1000" spc="-45" b="1">
                <a:latin typeface="Arial Narrow"/>
                <a:cs typeface="Arial Narrow"/>
              </a:rPr>
              <a:t> </a:t>
            </a:r>
            <a:r>
              <a:rPr dirty="0" sz="1000" spc="-5" b="1">
                <a:latin typeface="Arial Narrow"/>
                <a:cs typeface="Arial Narrow"/>
              </a:rPr>
              <a:t>Randomization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412747" y="1475232"/>
            <a:ext cx="0" cy="3357879"/>
          </a:xfrm>
          <a:custGeom>
            <a:avLst/>
            <a:gdLst/>
            <a:ahLst/>
            <a:cxnLst/>
            <a:rect l="l" t="t" r="r" b="b"/>
            <a:pathLst>
              <a:path w="0" h="3357879">
                <a:moveTo>
                  <a:pt x="0" y="3357372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347216" y="4832603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 h="0">
                <a:moveTo>
                  <a:pt x="655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1114322" y="4748548"/>
            <a:ext cx="1758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1347216" y="4506467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 h="0">
                <a:moveTo>
                  <a:pt x="655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1037276" y="4410513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10%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1347216" y="4168140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 h="0">
                <a:moveTo>
                  <a:pt x="655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347216" y="3842003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 h="0">
                <a:moveTo>
                  <a:pt x="655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037276" y="3746096"/>
            <a:ext cx="234315" cy="5156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30%</a:t>
            </a:r>
            <a:endParaRPr sz="10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latin typeface="Arial Narrow"/>
                <a:cs typeface="Arial Narrow"/>
              </a:rPr>
              <a:t>20%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347216" y="3503676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 h="0">
                <a:moveTo>
                  <a:pt x="655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1037276" y="3419716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40%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1347216" y="3177539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 h="0">
                <a:moveTo>
                  <a:pt x="655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1037276" y="3093336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50%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347216" y="2851404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 h="0">
                <a:moveTo>
                  <a:pt x="655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347216" y="2513076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 h="0">
                <a:moveTo>
                  <a:pt x="655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/>
          <p:nvPr/>
        </p:nvSpPr>
        <p:spPr>
          <a:xfrm>
            <a:off x="1037276" y="2428918"/>
            <a:ext cx="234315" cy="5041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70%</a:t>
            </a:r>
            <a:endParaRPr sz="10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latin typeface="Arial Narrow"/>
                <a:cs typeface="Arial Narrow"/>
              </a:rPr>
              <a:t>60%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1347216" y="2186939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 h="0">
                <a:moveTo>
                  <a:pt x="655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 txBox="1"/>
          <p:nvPr/>
        </p:nvSpPr>
        <p:spPr>
          <a:xfrm>
            <a:off x="1037276" y="2090881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80%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1347216" y="1848611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 h="0">
                <a:moveTo>
                  <a:pt x="655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1037276" y="1764501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90%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1347216" y="1522475"/>
            <a:ext cx="66040" cy="0"/>
          </a:xfrm>
          <a:custGeom>
            <a:avLst/>
            <a:gdLst/>
            <a:ahLst/>
            <a:cxnLst/>
            <a:rect l="l" t="t" r="r" b="b"/>
            <a:pathLst>
              <a:path w="66040" h="0">
                <a:moveTo>
                  <a:pt x="655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960229" y="1426465"/>
            <a:ext cx="2921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100%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677016" y="2451651"/>
            <a:ext cx="170815" cy="1772285"/>
          </a:xfrm>
          <a:prstGeom prst="rect">
            <a:avLst/>
          </a:prstGeom>
        </p:spPr>
        <p:txBody>
          <a:bodyPr wrap="square" lIns="0" tIns="381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000" spc="-5" b="1">
                <a:latin typeface="Arial Narrow"/>
                <a:cs typeface="Arial Narrow"/>
              </a:rPr>
              <a:t>Primary Safety </a:t>
            </a:r>
            <a:r>
              <a:rPr dirty="0" sz="1000" b="1">
                <a:latin typeface="Arial Narrow"/>
                <a:cs typeface="Arial Narrow"/>
              </a:rPr>
              <a:t>Endpoint </a:t>
            </a:r>
            <a:r>
              <a:rPr dirty="0" sz="1000" spc="-5" b="1">
                <a:latin typeface="Arial Narrow"/>
                <a:cs typeface="Arial Narrow"/>
              </a:rPr>
              <a:t>at 30</a:t>
            </a:r>
            <a:r>
              <a:rPr dirty="0" sz="1000" spc="-85" b="1">
                <a:latin typeface="Arial Narrow"/>
                <a:cs typeface="Arial Narrow"/>
              </a:rPr>
              <a:t> </a:t>
            </a:r>
            <a:r>
              <a:rPr dirty="0" sz="1000" spc="-5" b="1">
                <a:latin typeface="Arial Narrow"/>
                <a:cs typeface="Arial Narrow"/>
              </a:rPr>
              <a:t>Days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74" name="object 74"/>
          <p:cNvSpPr/>
          <p:nvPr/>
        </p:nvSpPr>
        <p:spPr>
          <a:xfrm>
            <a:off x="1377696" y="3832859"/>
            <a:ext cx="5779135" cy="9525"/>
          </a:xfrm>
          <a:custGeom>
            <a:avLst/>
            <a:gdLst/>
            <a:ahLst/>
            <a:cxnLst/>
            <a:rect l="l" t="t" r="r" b="b"/>
            <a:pathLst>
              <a:path w="5779134" h="9525">
                <a:moveTo>
                  <a:pt x="0" y="0"/>
                </a:moveTo>
                <a:lnTo>
                  <a:pt x="5779008" y="9144"/>
                </a:lnTo>
              </a:path>
            </a:pathLst>
          </a:custGeom>
          <a:ln w="12191">
            <a:solidFill>
              <a:srgbClr val="80808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6163991" y="3595855"/>
            <a:ext cx="86804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808080"/>
                </a:solidFill>
                <a:latin typeface="Arial Narrow"/>
                <a:cs typeface="Arial Narrow"/>
              </a:rPr>
              <a:t>Expected</a:t>
            </a:r>
            <a:r>
              <a:rPr dirty="0" sz="1000" spc="-60" b="1">
                <a:solidFill>
                  <a:srgbClr val="808080"/>
                </a:solidFill>
                <a:latin typeface="Arial Narrow"/>
                <a:cs typeface="Arial Narrow"/>
              </a:rPr>
              <a:t> </a:t>
            </a:r>
            <a:r>
              <a:rPr dirty="0" sz="1000" spc="-5" b="1">
                <a:solidFill>
                  <a:srgbClr val="808080"/>
                </a:solidFill>
                <a:latin typeface="Arial Narrow"/>
                <a:cs typeface="Arial Narrow"/>
              </a:rPr>
              <a:t>30.81%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771764" y="5349919"/>
            <a:ext cx="46926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52555A"/>
                </a:solidFill>
                <a:latin typeface="Arial Narrow"/>
                <a:cs typeface="Arial Narrow"/>
              </a:rPr>
              <a:t># At</a:t>
            </a:r>
            <a:r>
              <a:rPr dirty="0" sz="1000" spc="-80" b="1">
                <a:solidFill>
                  <a:srgbClr val="52555A"/>
                </a:solidFill>
                <a:latin typeface="Arial Narrow"/>
                <a:cs typeface="Arial Narrow"/>
              </a:rPr>
              <a:t> </a:t>
            </a:r>
            <a:r>
              <a:rPr dirty="0" sz="1000" spc="-5" b="1">
                <a:solidFill>
                  <a:srgbClr val="52555A"/>
                </a:solidFill>
                <a:latin typeface="Arial Narrow"/>
                <a:cs typeface="Arial Narrow"/>
              </a:rPr>
              <a:t>Risk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821623" y="4203143"/>
            <a:ext cx="320675" cy="42799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13.8%</a:t>
            </a:r>
            <a:endParaRPr sz="1000">
              <a:latin typeface="Arial Narrow"/>
              <a:cs typeface="Arial Narrow"/>
            </a:endParaRPr>
          </a:p>
          <a:p>
            <a:pPr marL="29845">
              <a:lnSpc>
                <a:spcPct val="100000"/>
              </a:lnSpc>
              <a:spcBef>
                <a:spcPts val="385"/>
              </a:spcBef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9.6%</a:t>
            </a:r>
            <a:endParaRPr sz="1000">
              <a:latin typeface="Arial Narrow"/>
              <a:cs typeface="Arial Narrow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451847" y="150876"/>
            <a:ext cx="2574035" cy="10363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759457" y="4421885"/>
            <a:ext cx="5149850" cy="492759"/>
          </a:xfrm>
          <a:custGeom>
            <a:avLst/>
            <a:gdLst/>
            <a:ahLst/>
            <a:cxnLst/>
            <a:rect l="l" t="t" r="r" b="b"/>
            <a:pathLst>
              <a:path w="5149850" h="492760">
                <a:moveTo>
                  <a:pt x="0" y="492251"/>
                </a:moveTo>
                <a:lnTo>
                  <a:pt x="11201" y="492251"/>
                </a:lnTo>
                <a:lnTo>
                  <a:pt x="11201" y="480542"/>
                </a:lnTo>
                <a:lnTo>
                  <a:pt x="22415" y="480542"/>
                </a:lnTo>
                <a:lnTo>
                  <a:pt x="22415" y="468807"/>
                </a:lnTo>
                <a:lnTo>
                  <a:pt x="44577" y="468807"/>
                </a:lnTo>
                <a:lnTo>
                  <a:pt x="44577" y="457085"/>
                </a:lnTo>
                <a:lnTo>
                  <a:pt x="100368" y="457085"/>
                </a:lnTo>
                <a:lnTo>
                  <a:pt x="100368" y="445376"/>
                </a:lnTo>
                <a:lnTo>
                  <a:pt x="156159" y="445376"/>
                </a:lnTo>
                <a:lnTo>
                  <a:pt x="156159" y="433654"/>
                </a:lnTo>
                <a:lnTo>
                  <a:pt x="178333" y="433654"/>
                </a:lnTo>
                <a:lnTo>
                  <a:pt x="178333" y="410209"/>
                </a:lnTo>
                <a:lnTo>
                  <a:pt x="211709" y="410209"/>
                </a:lnTo>
                <a:lnTo>
                  <a:pt x="211709" y="386765"/>
                </a:lnTo>
                <a:lnTo>
                  <a:pt x="222910" y="386765"/>
                </a:lnTo>
                <a:lnTo>
                  <a:pt x="222910" y="375043"/>
                </a:lnTo>
                <a:lnTo>
                  <a:pt x="367868" y="375043"/>
                </a:lnTo>
                <a:lnTo>
                  <a:pt x="367868" y="363334"/>
                </a:lnTo>
                <a:lnTo>
                  <a:pt x="390029" y="363334"/>
                </a:lnTo>
                <a:lnTo>
                  <a:pt x="390029" y="339877"/>
                </a:lnTo>
                <a:lnTo>
                  <a:pt x="534987" y="339877"/>
                </a:lnTo>
                <a:lnTo>
                  <a:pt x="534987" y="304723"/>
                </a:lnTo>
                <a:lnTo>
                  <a:pt x="635355" y="304723"/>
                </a:lnTo>
                <a:lnTo>
                  <a:pt x="635355" y="293001"/>
                </a:lnTo>
                <a:lnTo>
                  <a:pt x="679932" y="293001"/>
                </a:lnTo>
                <a:lnTo>
                  <a:pt x="679932" y="269570"/>
                </a:lnTo>
                <a:lnTo>
                  <a:pt x="791273" y="269570"/>
                </a:lnTo>
                <a:lnTo>
                  <a:pt x="791273" y="257835"/>
                </a:lnTo>
                <a:lnTo>
                  <a:pt x="858266" y="257835"/>
                </a:lnTo>
                <a:lnTo>
                  <a:pt x="858266" y="246125"/>
                </a:lnTo>
                <a:lnTo>
                  <a:pt x="980808" y="246125"/>
                </a:lnTo>
                <a:lnTo>
                  <a:pt x="980808" y="234416"/>
                </a:lnTo>
                <a:lnTo>
                  <a:pt x="1081176" y="234416"/>
                </a:lnTo>
                <a:lnTo>
                  <a:pt x="1081176" y="222669"/>
                </a:lnTo>
                <a:lnTo>
                  <a:pt x="1136967" y="222669"/>
                </a:lnTo>
                <a:lnTo>
                  <a:pt x="1136967" y="199250"/>
                </a:lnTo>
                <a:lnTo>
                  <a:pt x="1214920" y="199250"/>
                </a:lnTo>
                <a:lnTo>
                  <a:pt x="1214920" y="187528"/>
                </a:lnTo>
                <a:lnTo>
                  <a:pt x="2028609" y="187528"/>
                </a:lnTo>
                <a:lnTo>
                  <a:pt x="2028609" y="175793"/>
                </a:lnTo>
                <a:lnTo>
                  <a:pt x="2218143" y="175793"/>
                </a:lnTo>
                <a:lnTo>
                  <a:pt x="2218143" y="164083"/>
                </a:lnTo>
                <a:lnTo>
                  <a:pt x="2452255" y="164083"/>
                </a:lnTo>
                <a:lnTo>
                  <a:pt x="2452255" y="152374"/>
                </a:lnTo>
                <a:lnTo>
                  <a:pt x="2563596" y="152374"/>
                </a:lnTo>
                <a:lnTo>
                  <a:pt x="2563596" y="140639"/>
                </a:lnTo>
                <a:lnTo>
                  <a:pt x="2697340" y="140639"/>
                </a:lnTo>
                <a:lnTo>
                  <a:pt x="2697340" y="128917"/>
                </a:lnTo>
                <a:lnTo>
                  <a:pt x="2864700" y="128917"/>
                </a:lnTo>
                <a:lnTo>
                  <a:pt x="2864700" y="117208"/>
                </a:lnTo>
                <a:lnTo>
                  <a:pt x="3065195" y="117208"/>
                </a:lnTo>
                <a:lnTo>
                  <a:pt x="3065195" y="105486"/>
                </a:lnTo>
                <a:lnTo>
                  <a:pt x="3444265" y="105486"/>
                </a:lnTo>
                <a:lnTo>
                  <a:pt x="3444265" y="93751"/>
                </a:lnTo>
                <a:lnTo>
                  <a:pt x="3455479" y="93751"/>
                </a:lnTo>
                <a:lnTo>
                  <a:pt x="3455479" y="82041"/>
                </a:lnTo>
                <a:lnTo>
                  <a:pt x="3678389" y="82041"/>
                </a:lnTo>
                <a:lnTo>
                  <a:pt x="3678389" y="70332"/>
                </a:lnTo>
                <a:lnTo>
                  <a:pt x="3812133" y="70332"/>
                </a:lnTo>
                <a:lnTo>
                  <a:pt x="3812133" y="58597"/>
                </a:lnTo>
                <a:lnTo>
                  <a:pt x="3945877" y="58597"/>
                </a:lnTo>
                <a:lnTo>
                  <a:pt x="3945877" y="46875"/>
                </a:lnTo>
                <a:lnTo>
                  <a:pt x="4068419" y="46875"/>
                </a:lnTo>
                <a:lnTo>
                  <a:pt x="4068419" y="35166"/>
                </a:lnTo>
                <a:lnTo>
                  <a:pt x="4659198" y="35166"/>
                </a:lnTo>
                <a:lnTo>
                  <a:pt x="4659198" y="23444"/>
                </a:lnTo>
                <a:lnTo>
                  <a:pt x="4759566" y="23444"/>
                </a:lnTo>
                <a:lnTo>
                  <a:pt x="4759566" y="11709"/>
                </a:lnTo>
                <a:lnTo>
                  <a:pt x="5049227" y="11709"/>
                </a:lnTo>
                <a:lnTo>
                  <a:pt x="5049227" y="0"/>
                </a:lnTo>
                <a:lnTo>
                  <a:pt x="5149596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759457" y="4467605"/>
            <a:ext cx="5149850" cy="447040"/>
          </a:xfrm>
          <a:custGeom>
            <a:avLst/>
            <a:gdLst/>
            <a:ahLst/>
            <a:cxnLst/>
            <a:rect l="l" t="t" r="r" b="b"/>
            <a:pathLst>
              <a:path w="5149850" h="447039">
                <a:moveTo>
                  <a:pt x="0" y="446532"/>
                </a:moveTo>
                <a:lnTo>
                  <a:pt x="11201" y="446532"/>
                </a:lnTo>
                <a:lnTo>
                  <a:pt x="11201" y="434784"/>
                </a:lnTo>
                <a:lnTo>
                  <a:pt x="100368" y="434784"/>
                </a:lnTo>
                <a:lnTo>
                  <a:pt x="100368" y="423024"/>
                </a:lnTo>
                <a:lnTo>
                  <a:pt x="111569" y="423024"/>
                </a:lnTo>
                <a:lnTo>
                  <a:pt x="111569" y="411289"/>
                </a:lnTo>
                <a:lnTo>
                  <a:pt x="178333" y="411289"/>
                </a:lnTo>
                <a:lnTo>
                  <a:pt x="178333" y="399516"/>
                </a:lnTo>
                <a:lnTo>
                  <a:pt x="200736" y="399516"/>
                </a:lnTo>
                <a:lnTo>
                  <a:pt x="200736" y="387781"/>
                </a:lnTo>
                <a:lnTo>
                  <a:pt x="256286" y="387781"/>
                </a:lnTo>
                <a:lnTo>
                  <a:pt x="256286" y="376021"/>
                </a:lnTo>
                <a:lnTo>
                  <a:pt x="312077" y="376021"/>
                </a:lnTo>
                <a:lnTo>
                  <a:pt x="312077" y="364274"/>
                </a:lnTo>
                <a:lnTo>
                  <a:pt x="323278" y="364274"/>
                </a:lnTo>
                <a:lnTo>
                  <a:pt x="323278" y="352526"/>
                </a:lnTo>
                <a:lnTo>
                  <a:pt x="590778" y="352526"/>
                </a:lnTo>
                <a:lnTo>
                  <a:pt x="590778" y="340766"/>
                </a:lnTo>
                <a:lnTo>
                  <a:pt x="657529" y="340766"/>
                </a:lnTo>
                <a:lnTo>
                  <a:pt x="657529" y="329031"/>
                </a:lnTo>
                <a:lnTo>
                  <a:pt x="735723" y="329031"/>
                </a:lnTo>
                <a:lnTo>
                  <a:pt x="735723" y="317271"/>
                </a:lnTo>
                <a:lnTo>
                  <a:pt x="858266" y="317271"/>
                </a:lnTo>
                <a:lnTo>
                  <a:pt x="858266" y="305523"/>
                </a:lnTo>
                <a:lnTo>
                  <a:pt x="1103591" y="305523"/>
                </a:lnTo>
                <a:lnTo>
                  <a:pt x="1103591" y="293776"/>
                </a:lnTo>
                <a:lnTo>
                  <a:pt x="1114552" y="293776"/>
                </a:lnTo>
                <a:lnTo>
                  <a:pt x="1114552" y="270281"/>
                </a:lnTo>
                <a:lnTo>
                  <a:pt x="1281912" y="270281"/>
                </a:lnTo>
                <a:lnTo>
                  <a:pt x="1281912" y="258508"/>
                </a:lnTo>
                <a:lnTo>
                  <a:pt x="1749907" y="258508"/>
                </a:lnTo>
                <a:lnTo>
                  <a:pt x="1749907" y="246773"/>
                </a:lnTo>
                <a:lnTo>
                  <a:pt x="1861489" y="246773"/>
                </a:lnTo>
                <a:lnTo>
                  <a:pt x="1861489" y="235013"/>
                </a:lnTo>
                <a:lnTo>
                  <a:pt x="2140178" y="235013"/>
                </a:lnTo>
                <a:lnTo>
                  <a:pt x="2140178" y="223266"/>
                </a:lnTo>
                <a:lnTo>
                  <a:pt x="2273922" y="223266"/>
                </a:lnTo>
                <a:lnTo>
                  <a:pt x="2273922" y="211518"/>
                </a:lnTo>
                <a:lnTo>
                  <a:pt x="2329472" y="211518"/>
                </a:lnTo>
                <a:lnTo>
                  <a:pt x="2329472" y="199758"/>
                </a:lnTo>
                <a:lnTo>
                  <a:pt x="2429840" y="199758"/>
                </a:lnTo>
                <a:lnTo>
                  <a:pt x="2429840" y="176250"/>
                </a:lnTo>
                <a:lnTo>
                  <a:pt x="2708541" y="176250"/>
                </a:lnTo>
                <a:lnTo>
                  <a:pt x="2708541" y="164515"/>
                </a:lnTo>
                <a:lnTo>
                  <a:pt x="2764332" y="164515"/>
                </a:lnTo>
                <a:lnTo>
                  <a:pt x="2764332" y="152755"/>
                </a:lnTo>
                <a:lnTo>
                  <a:pt x="2808909" y="152755"/>
                </a:lnTo>
                <a:lnTo>
                  <a:pt x="2808909" y="141008"/>
                </a:lnTo>
                <a:lnTo>
                  <a:pt x="3009417" y="141008"/>
                </a:lnTo>
                <a:lnTo>
                  <a:pt x="3009417" y="129260"/>
                </a:lnTo>
                <a:lnTo>
                  <a:pt x="3087611" y="129260"/>
                </a:lnTo>
                <a:lnTo>
                  <a:pt x="3087611" y="117500"/>
                </a:lnTo>
                <a:lnTo>
                  <a:pt x="3979252" y="117500"/>
                </a:lnTo>
                <a:lnTo>
                  <a:pt x="3979252" y="105765"/>
                </a:lnTo>
                <a:lnTo>
                  <a:pt x="4001427" y="105765"/>
                </a:lnTo>
                <a:lnTo>
                  <a:pt x="4001427" y="82257"/>
                </a:lnTo>
                <a:lnTo>
                  <a:pt x="4090593" y="82257"/>
                </a:lnTo>
                <a:lnTo>
                  <a:pt x="4090593" y="70510"/>
                </a:lnTo>
                <a:lnTo>
                  <a:pt x="4146384" y="70510"/>
                </a:lnTo>
                <a:lnTo>
                  <a:pt x="4146384" y="58750"/>
                </a:lnTo>
                <a:lnTo>
                  <a:pt x="4458449" y="58750"/>
                </a:lnTo>
                <a:lnTo>
                  <a:pt x="4458449" y="47015"/>
                </a:lnTo>
                <a:lnTo>
                  <a:pt x="4703775" y="47015"/>
                </a:lnTo>
                <a:lnTo>
                  <a:pt x="4703775" y="35242"/>
                </a:lnTo>
                <a:lnTo>
                  <a:pt x="4948859" y="35242"/>
                </a:lnTo>
                <a:lnTo>
                  <a:pt x="4948859" y="23507"/>
                </a:lnTo>
                <a:lnTo>
                  <a:pt x="5049227" y="23507"/>
                </a:lnTo>
                <a:lnTo>
                  <a:pt x="5049227" y="11747"/>
                </a:lnTo>
                <a:lnTo>
                  <a:pt x="5138394" y="11747"/>
                </a:lnTo>
                <a:lnTo>
                  <a:pt x="5138394" y="0"/>
                </a:lnTo>
                <a:lnTo>
                  <a:pt x="5149596" y="0"/>
                </a:lnTo>
              </a:path>
            </a:pathLst>
          </a:custGeom>
          <a:ln w="19811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886193" y="4304538"/>
            <a:ext cx="0" cy="117475"/>
          </a:xfrm>
          <a:custGeom>
            <a:avLst/>
            <a:gdLst/>
            <a:ahLst/>
            <a:cxnLst/>
            <a:rect l="l" t="t" r="r" b="b"/>
            <a:pathLst>
              <a:path w="0" h="117475">
                <a:moveTo>
                  <a:pt x="0" y="117348"/>
                </a:moveTo>
                <a:lnTo>
                  <a:pt x="0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942581" y="4350258"/>
            <a:ext cx="0" cy="117475"/>
          </a:xfrm>
          <a:custGeom>
            <a:avLst/>
            <a:gdLst/>
            <a:ahLst/>
            <a:cxnLst/>
            <a:rect l="l" t="t" r="r" b="b"/>
            <a:pathLst>
              <a:path w="0" h="117475">
                <a:moveTo>
                  <a:pt x="0" y="117348"/>
                </a:moveTo>
                <a:lnTo>
                  <a:pt x="0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774942" y="4304538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831330" y="4350258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4" h="0">
                <a:moveTo>
                  <a:pt x="0" y="0"/>
                </a:moveTo>
                <a:lnTo>
                  <a:pt x="222504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886193" y="4421885"/>
            <a:ext cx="0" cy="117475"/>
          </a:xfrm>
          <a:custGeom>
            <a:avLst/>
            <a:gdLst/>
            <a:ahLst/>
            <a:cxnLst/>
            <a:rect l="l" t="t" r="r" b="b"/>
            <a:pathLst>
              <a:path w="0" h="117475">
                <a:moveTo>
                  <a:pt x="0" y="0"/>
                </a:moveTo>
                <a:lnTo>
                  <a:pt x="0" y="117348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942581" y="4467605"/>
            <a:ext cx="0" cy="119380"/>
          </a:xfrm>
          <a:custGeom>
            <a:avLst/>
            <a:gdLst/>
            <a:ahLst/>
            <a:cxnLst/>
            <a:rect l="l" t="t" r="r" b="b"/>
            <a:pathLst>
              <a:path w="0" h="119379">
                <a:moveTo>
                  <a:pt x="0" y="0"/>
                </a:moveTo>
                <a:lnTo>
                  <a:pt x="0" y="118872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774942" y="4539234"/>
            <a:ext cx="212090" cy="0"/>
          </a:xfrm>
          <a:custGeom>
            <a:avLst/>
            <a:gdLst/>
            <a:ahLst/>
            <a:cxnLst/>
            <a:rect l="l" t="t" r="r" b="b"/>
            <a:pathLst>
              <a:path w="212090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831330" y="4586478"/>
            <a:ext cx="222885" cy="0"/>
          </a:xfrm>
          <a:custGeom>
            <a:avLst/>
            <a:gdLst/>
            <a:ahLst/>
            <a:cxnLst/>
            <a:rect l="l" t="t" r="r" b="b"/>
            <a:pathLst>
              <a:path w="222884" h="0">
                <a:moveTo>
                  <a:pt x="0" y="0"/>
                </a:moveTo>
                <a:lnTo>
                  <a:pt x="222504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502663" y="4913376"/>
            <a:ext cx="5661660" cy="0"/>
          </a:xfrm>
          <a:custGeom>
            <a:avLst/>
            <a:gdLst/>
            <a:ahLst/>
            <a:cxnLst/>
            <a:rect l="l" t="t" r="r" b="b"/>
            <a:pathLst>
              <a:path w="5661659" h="0">
                <a:moveTo>
                  <a:pt x="0" y="0"/>
                </a:moveTo>
                <a:lnTo>
                  <a:pt x="566166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58695" y="4913376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701642" y="5029000"/>
            <a:ext cx="831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182367" y="4913376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080606" y="5029000"/>
            <a:ext cx="141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30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029711" y="4913376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927700" y="5029000"/>
            <a:ext cx="141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90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300728" y="4913376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4164905" y="5029000"/>
            <a:ext cx="1993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180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570220" y="4913376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5435546" y="5029000"/>
            <a:ext cx="1993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270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908292" y="4913376"/>
            <a:ext cx="0" cy="71755"/>
          </a:xfrm>
          <a:custGeom>
            <a:avLst/>
            <a:gdLst/>
            <a:ahLst/>
            <a:cxnLst/>
            <a:rect l="l" t="t" r="r" b="b"/>
            <a:pathLst>
              <a:path w="0" h="71754">
                <a:moveTo>
                  <a:pt x="0" y="0"/>
                </a:moveTo>
                <a:lnTo>
                  <a:pt x="0" y="71628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6773063" y="5029000"/>
            <a:ext cx="1993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365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24298" y="5299187"/>
            <a:ext cx="13081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Days from</a:t>
            </a:r>
            <a:r>
              <a:rPr dirty="0" sz="1000" spc="-45" b="1">
                <a:latin typeface="Arial Narrow"/>
                <a:cs typeface="Arial Narrow"/>
              </a:rPr>
              <a:t> </a:t>
            </a:r>
            <a:r>
              <a:rPr dirty="0" sz="1000" spc="-5" b="1">
                <a:latin typeface="Arial Narrow"/>
                <a:cs typeface="Arial Narrow"/>
              </a:rPr>
              <a:t>Randomization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502663" y="1530096"/>
            <a:ext cx="0" cy="3383279"/>
          </a:xfrm>
          <a:custGeom>
            <a:avLst/>
            <a:gdLst/>
            <a:ahLst/>
            <a:cxnLst/>
            <a:rect l="l" t="t" r="r" b="b"/>
            <a:pathLst>
              <a:path w="0" h="3383279">
                <a:moveTo>
                  <a:pt x="0" y="338327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435608" y="4913376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 h="0">
                <a:moveTo>
                  <a:pt x="67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200073" y="4829293"/>
            <a:ext cx="1758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435608" y="4585715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 h="0">
                <a:moveTo>
                  <a:pt x="67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1122052" y="4488615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10%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435608" y="4244340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 h="0">
                <a:moveTo>
                  <a:pt x="67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1122052" y="4159685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20%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435608" y="3915155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 h="0">
                <a:moveTo>
                  <a:pt x="67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1122052" y="3819007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30%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435608" y="3575303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 h="0">
                <a:moveTo>
                  <a:pt x="67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1122052" y="3490076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40%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435608" y="3246120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 h="0">
                <a:moveTo>
                  <a:pt x="67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1122052" y="3161146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50%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435608" y="2916935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 h="0">
                <a:moveTo>
                  <a:pt x="67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435608" y="2575560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 h="0">
                <a:moveTo>
                  <a:pt x="67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1122052" y="2491540"/>
            <a:ext cx="234315" cy="50673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70%</a:t>
            </a:r>
            <a:endParaRPr sz="1000">
              <a:latin typeface="Arial Narrow"/>
              <a:cs typeface="Arial Narrow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latin typeface="Arial Narrow"/>
                <a:cs typeface="Arial Narrow"/>
              </a:rPr>
              <a:t>60%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1435608" y="2247900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 h="0">
                <a:moveTo>
                  <a:pt x="67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122052" y="2150861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80%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435608" y="1906523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 h="0">
                <a:moveTo>
                  <a:pt x="67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1122052" y="1821931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90%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1435608" y="1577339"/>
            <a:ext cx="67310" cy="0"/>
          </a:xfrm>
          <a:custGeom>
            <a:avLst/>
            <a:gdLst/>
            <a:ahLst/>
            <a:cxnLst/>
            <a:rect l="l" t="t" r="r" b="b"/>
            <a:pathLst>
              <a:path w="67309" h="0">
                <a:moveTo>
                  <a:pt x="6705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1044031" y="1481254"/>
            <a:ext cx="2921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100%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36714" y="2278222"/>
            <a:ext cx="170815" cy="2047875"/>
          </a:xfrm>
          <a:prstGeom prst="rect">
            <a:avLst/>
          </a:prstGeom>
        </p:spPr>
        <p:txBody>
          <a:bodyPr wrap="square" lIns="0" tIns="381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000" spc="-5" b="1">
                <a:latin typeface="Arial Narrow"/>
                <a:cs typeface="Arial Narrow"/>
              </a:rPr>
              <a:t>Primary Effectiveness </a:t>
            </a:r>
            <a:r>
              <a:rPr dirty="0" sz="1000" b="1">
                <a:latin typeface="Arial Narrow"/>
                <a:cs typeface="Arial Narrow"/>
              </a:rPr>
              <a:t>Endpoint </a:t>
            </a:r>
            <a:r>
              <a:rPr dirty="0" sz="1000" spc="-5" b="1">
                <a:latin typeface="Arial Narrow"/>
                <a:cs typeface="Arial Narrow"/>
              </a:rPr>
              <a:t>at 1</a:t>
            </a:r>
            <a:r>
              <a:rPr dirty="0" sz="1000" spc="-85" b="1">
                <a:latin typeface="Arial Narrow"/>
                <a:cs typeface="Arial Narrow"/>
              </a:rPr>
              <a:t> </a:t>
            </a:r>
            <a:r>
              <a:rPr dirty="0" sz="1000" spc="-5" b="1">
                <a:latin typeface="Arial Narrow"/>
                <a:cs typeface="Arial Narrow"/>
              </a:rPr>
              <a:t>Year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-12700" y="0"/>
            <a:ext cx="8673465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-90">
                <a:solidFill>
                  <a:srgbClr val="082939"/>
                </a:solidFill>
              </a:rPr>
              <a:t>Pivotal </a:t>
            </a:r>
            <a:r>
              <a:rPr dirty="0" sz="3400" spc="-80">
                <a:solidFill>
                  <a:srgbClr val="082939"/>
                </a:solidFill>
              </a:rPr>
              <a:t>RCT: </a:t>
            </a:r>
            <a:r>
              <a:rPr dirty="0" sz="3400" spc="-90">
                <a:solidFill>
                  <a:srgbClr val="082939"/>
                </a:solidFill>
              </a:rPr>
              <a:t>Primary </a:t>
            </a:r>
            <a:r>
              <a:rPr dirty="0" sz="3400" spc="-100">
                <a:solidFill>
                  <a:srgbClr val="5C89E7"/>
                </a:solidFill>
              </a:rPr>
              <a:t>Effectiveness</a:t>
            </a:r>
            <a:r>
              <a:rPr dirty="0" sz="3400" spc="-520">
                <a:solidFill>
                  <a:srgbClr val="5C89E7"/>
                </a:solidFill>
              </a:rPr>
              <a:t> </a:t>
            </a:r>
            <a:r>
              <a:rPr dirty="0" sz="3400" spc="-100">
                <a:solidFill>
                  <a:srgbClr val="082939"/>
                </a:solidFill>
              </a:rPr>
              <a:t>Endpoint</a:t>
            </a:r>
            <a:endParaRPr sz="3400"/>
          </a:p>
        </p:txBody>
      </p:sp>
      <p:sp>
        <p:nvSpPr>
          <p:cNvPr id="51" name="object 51"/>
          <p:cNvSpPr txBox="1"/>
          <p:nvPr/>
        </p:nvSpPr>
        <p:spPr>
          <a:xfrm>
            <a:off x="7438731" y="4974759"/>
            <a:ext cx="3596004" cy="434975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219075">
              <a:lnSpc>
                <a:spcPct val="100000"/>
              </a:lnSpc>
              <a:spcBef>
                <a:spcPts val="509"/>
              </a:spcBef>
              <a:tabLst>
                <a:tab pos="561975" algn="l"/>
                <a:tab pos="904875" algn="l"/>
                <a:tab pos="1247775" algn="l"/>
                <a:tab pos="1590675" algn="l"/>
                <a:tab pos="1934210" algn="l"/>
                <a:tab pos="2247900" algn="l"/>
                <a:tab pos="2563495" algn="l"/>
                <a:tab pos="2848610" algn="l"/>
                <a:tab pos="3134995" algn="l"/>
              </a:tabLst>
            </a:pPr>
            <a:r>
              <a:rPr dirty="0" sz="1000" spc="-5" b="1">
                <a:latin typeface="Arial Narrow"/>
                <a:cs typeface="Arial Narrow"/>
              </a:rPr>
              <a:t>0	1	2	3	4	5	6	7	8	9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1000" spc="-5" b="1">
                <a:latin typeface="Arial Narrow"/>
                <a:cs typeface="Arial Narrow"/>
              </a:rPr>
              <a:t>Difference in Primary Safety </a:t>
            </a:r>
            <a:r>
              <a:rPr dirty="0" sz="1000" b="1">
                <a:latin typeface="Arial Narrow"/>
                <a:cs typeface="Arial Narrow"/>
              </a:rPr>
              <a:t>Endpoint </a:t>
            </a:r>
            <a:r>
              <a:rPr dirty="0" sz="1000" spc="-5" b="1">
                <a:latin typeface="Arial Narrow"/>
                <a:cs typeface="Arial Narrow"/>
              </a:rPr>
              <a:t>Event Rates</a:t>
            </a:r>
            <a:r>
              <a:rPr dirty="0" sz="1000" spc="-35" b="1">
                <a:latin typeface="Arial Narrow"/>
                <a:cs typeface="Arial Narrow"/>
              </a:rPr>
              <a:t> </a:t>
            </a:r>
            <a:r>
              <a:rPr dirty="0" sz="1000" spc="-5" b="1">
                <a:latin typeface="Arial Narrow"/>
                <a:cs typeface="Arial Narrow"/>
              </a:rPr>
              <a:t>(Portico-Commercial)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0671809" y="4911090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0965942" y="4921758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7764018" y="4914138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8145018" y="4918709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8516873" y="4917185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8914638" y="4918709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9275826" y="4918709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9655302" y="4918709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0333481" y="4911090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0001250" y="4921758"/>
            <a:ext cx="0" cy="99060"/>
          </a:xfrm>
          <a:custGeom>
            <a:avLst/>
            <a:gdLst/>
            <a:ahLst/>
            <a:cxnLst/>
            <a:rect l="l" t="t" r="r" b="b"/>
            <a:pathLst>
              <a:path w="0" h="99060">
                <a:moveTo>
                  <a:pt x="0" y="0"/>
                </a:moveTo>
                <a:lnTo>
                  <a:pt x="0" y="9906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8353806" y="3367278"/>
            <a:ext cx="1513840" cy="1905"/>
          </a:xfrm>
          <a:custGeom>
            <a:avLst/>
            <a:gdLst/>
            <a:ahLst/>
            <a:cxnLst/>
            <a:rect l="l" t="t" r="r" b="b"/>
            <a:pathLst>
              <a:path w="1513840" h="1904">
                <a:moveTo>
                  <a:pt x="1513331" y="0"/>
                </a:moveTo>
                <a:lnTo>
                  <a:pt x="0" y="1524"/>
                </a:lnTo>
              </a:path>
            </a:pathLst>
          </a:custGeom>
          <a:ln w="19812">
            <a:solidFill>
              <a:srgbClr val="13436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9857993" y="3257550"/>
            <a:ext cx="0" cy="259079"/>
          </a:xfrm>
          <a:custGeom>
            <a:avLst/>
            <a:gdLst/>
            <a:ahLst/>
            <a:cxnLst/>
            <a:rect l="l" t="t" r="r" b="b"/>
            <a:pathLst>
              <a:path w="0" h="259079">
                <a:moveTo>
                  <a:pt x="0" y="0"/>
                </a:moveTo>
                <a:lnTo>
                  <a:pt x="0" y="259079"/>
                </a:lnTo>
              </a:path>
            </a:pathLst>
          </a:custGeom>
          <a:ln w="19812">
            <a:solidFill>
              <a:srgbClr val="0537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 txBox="1"/>
          <p:nvPr/>
        </p:nvSpPr>
        <p:spPr>
          <a:xfrm>
            <a:off x="8091551" y="3549717"/>
            <a:ext cx="1998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53762"/>
                </a:solidFill>
                <a:latin typeface="Arial"/>
                <a:cs typeface="Arial"/>
              </a:rPr>
              <a:t>One-sided </a:t>
            </a:r>
            <a:r>
              <a:rPr dirty="0" sz="1200" b="1">
                <a:solidFill>
                  <a:srgbClr val="053762"/>
                </a:solidFill>
                <a:latin typeface="Arial"/>
                <a:cs typeface="Arial"/>
              </a:rPr>
              <a:t>95% </a:t>
            </a:r>
            <a:r>
              <a:rPr dirty="0" sz="1200" spc="-5" b="1">
                <a:solidFill>
                  <a:srgbClr val="053762"/>
                </a:solidFill>
                <a:latin typeface="Arial"/>
                <a:cs typeface="Arial"/>
              </a:rPr>
              <a:t>UCL </a:t>
            </a:r>
            <a:r>
              <a:rPr dirty="0" sz="1200" b="1">
                <a:solidFill>
                  <a:srgbClr val="053762"/>
                </a:solidFill>
                <a:latin typeface="Arial"/>
                <a:cs typeface="Arial"/>
              </a:rPr>
              <a:t>=</a:t>
            </a:r>
            <a:r>
              <a:rPr dirty="0" sz="1200" spc="-70" b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053762"/>
                </a:solidFill>
                <a:latin typeface="Arial"/>
                <a:cs typeface="Arial"/>
              </a:rPr>
              <a:t>5.7%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7907594" y="2976758"/>
            <a:ext cx="80645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Arial"/>
                <a:cs typeface="Arial"/>
              </a:rPr>
              <a:t>Mean</a:t>
            </a:r>
            <a:r>
              <a:rPr dirty="0" sz="1200" spc="-75" b="1">
                <a:latin typeface="Arial"/>
                <a:cs typeface="Arial"/>
              </a:rPr>
              <a:t> </a:t>
            </a:r>
            <a:r>
              <a:rPr dirty="0" sz="1200" b="1">
                <a:latin typeface="Arial"/>
                <a:cs typeface="Arial"/>
              </a:rPr>
              <a:t>1.5%</a:t>
            </a:r>
            <a:endParaRPr sz="12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9756094" y="1845138"/>
            <a:ext cx="16122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03835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solidFill>
                  <a:srgbClr val="053762"/>
                </a:solidFill>
                <a:latin typeface="Arial"/>
                <a:cs typeface="Arial"/>
              </a:rPr>
              <a:t>Predefined </a:t>
            </a:r>
            <a:r>
              <a:rPr dirty="0" sz="1200" b="1">
                <a:solidFill>
                  <a:srgbClr val="053762"/>
                </a:solidFill>
                <a:latin typeface="Arial"/>
                <a:cs typeface="Arial"/>
              </a:rPr>
              <a:t>8.0%  </a:t>
            </a:r>
            <a:r>
              <a:rPr dirty="0" sz="1200" spc="-5" b="1">
                <a:solidFill>
                  <a:srgbClr val="053762"/>
                </a:solidFill>
                <a:latin typeface="Arial"/>
                <a:cs typeface="Arial"/>
              </a:rPr>
              <a:t>non-inferiority</a:t>
            </a:r>
            <a:r>
              <a:rPr dirty="0" sz="1200" spc="-20" b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053762"/>
                </a:solidFill>
                <a:latin typeface="Arial"/>
                <a:cs typeface="Arial"/>
              </a:rPr>
              <a:t>margin</a:t>
            </a:r>
            <a:endParaRPr sz="12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098380" y="5706516"/>
            <a:ext cx="28390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 i="1">
                <a:solidFill>
                  <a:srgbClr val="053762"/>
                </a:solidFill>
                <a:latin typeface="Arial"/>
                <a:cs typeface="Arial"/>
              </a:rPr>
              <a:t>P</a:t>
            </a:r>
            <a:r>
              <a:rPr dirty="0" sz="1400" spc="-5" b="1">
                <a:solidFill>
                  <a:srgbClr val="053762"/>
                </a:solidFill>
                <a:latin typeface="Arial"/>
                <a:cs typeface="Arial"/>
              </a:rPr>
              <a:t>-value for non-inferiority </a:t>
            </a:r>
            <a:r>
              <a:rPr dirty="0" sz="1400" b="1">
                <a:solidFill>
                  <a:srgbClr val="053762"/>
                </a:solidFill>
                <a:latin typeface="Arial"/>
                <a:cs typeface="Arial"/>
              </a:rPr>
              <a:t>=</a:t>
            </a:r>
            <a:r>
              <a:rPr dirty="0" sz="1400" spc="-95" b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053762"/>
                </a:solidFill>
                <a:latin typeface="Arial"/>
                <a:cs typeface="Arial"/>
              </a:rPr>
              <a:t>0.006</a:t>
            </a:r>
            <a:endParaRPr sz="14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267422" y="1410267"/>
            <a:ext cx="3655060" cy="5137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5" b="1" i="1">
                <a:solidFill>
                  <a:srgbClr val="053762"/>
                </a:solidFill>
                <a:latin typeface="Arial"/>
                <a:cs typeface="Arial"/>
              </a:rPr>
              <a:t>Non-inferiority</a:t>
            </a:r>
            <a:r>
              <a:rPr dirty="0" sz="3200" spc="-100" b="1" i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3200" spc="-5" b="1" i="1">
                <a:solidFill>
                  <a:srgbClr val="053762"/>
                </a:solidFill>
                <a:latin typeface="Arial"/>
                <a:cs typeface="Arial"/>
              </a:rPr>
              <a:t>met</a:t>
            </a:r>
            <a:endParaRPr sz="32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339071" y="3773358"/>
            <a:ext cx="8102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808080"/>
                </a:solidFill>
                <a:latin typeface="Arial Narrow"/>
                <a:cs typeface="Arial Narrow"/>
              </a:rPr>
              <a:t>Expected</a:t>
            </a:r>
            <a:r>
              <a:rPr dirty="0" sz="1000" spc="-60" b="1">
                <a:solidFill>
                  <a:srgbClr val="808080"/>
                </a:solidFill>
                <a:latin typeface="Arial Narrow"/>
                <a:cs typeface="Arial Narrow"/>
              </a:rPr>
              <a:t> </a:t>
            </a:r>
            <a:r>
              <a:rPr dirty="0" sz="1000" spc="-5" b="1">
                <a:solidFill>
                  <a:srgbClr val="808080"/>
                </a:solidFill>
                <a:latin typeface="Arial Narrow"/>
                <a:cs typeface="Arial Narrow"/>
              </a:rPr>
              <a:t>25.0%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6990252" y="4200015"/>
            <a:ext cx="3206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14.9%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983042" y="4399746"/>
            <a:ext cx="3206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13.4%</a:t>
            </a:r>
            <a:endParaRPr sz="1000">
              <a:latin typeface="Arial Narrow"/>
              <a:cs typeface="Arial Narrow"/>
            </a:endParaRPr>
          </a:p>
        </p:txBody>
      </p:sp>
      <p:graphicFrame>
        <p:nvGraphicFramePr>
          <p:cNvPr id="72" name="object 72"/>
          <p:cNvGraphicFramePr>
            <a:graphicFrameLocks noGrp="1"/>
          </p:cNvGraphicFramePr>
          <p:nvPr/>
        </p:nvGraphicFramePr>
        <p:xfrm>
          <a:off x="382027" y="5409386"/>
          <a:ext cx="6609715" cy="6165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94105"/>
                <a:gridCol w="458469"/>
                <a:gridCol w="635000"/>
                <a:gridCol w="1058545"/>
                <a:gridCol w="1270000"/>
                <a:gridCol w="1303654"/>
                <a:gridCol w="786765"/>
              </a:tblGrid>
              <a:tr h="208225">
                <a:tc>
                  <a:txBody>
                    <a:bodyPr/>
                    <a:lstStyle/>
                    <a:p>
                      <a:pPr algn="r" marR="19939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dirty="0" sz="1000" spc="-5" b="1">
                          <a:solidFill>
                            <a:srgbClr val="52555A"/>
                          </a:solidFill>
                          <a:latin typeface="Arial Narrow"/>
                          <a:cs typeface="Arial Narrow"/>
                        </a:rPr>
                        <a:t># At</a:t>
                      </a:r>
                      <a:r>
                        <a:rPr dirty="0" sz="1000" spc="-100" b="1">
                          <a:solidFill>
                            <a:srgbClr val="52555A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52555A"/>
                          </a:solidFill>
                          <a:latin typeface="Arial Narrow"/>
                          <a:cs typeface="Arial Narrow"/>
                        </a:rPr>
                        <a:t>Risk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22860"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7690">
                <a:tc>
                  <a:txBody>
                    <a:bodyPr/>
                    <a:lstStyle/>
                    <a:p>
                      <a:pPr algn="r" marR="1524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1000" spc="-5" b="1">
                          <a:solidFill>
                            <a:srgbClr val="005A84"/>
                          </a:solidFill>
                          <a:latin typeface="Arial Narrow"/>
                          <a:cs typeface="Arial Narrow"/>
                        </a:rPr>
                        <a:t>Portico</a:t>
                      </a:r>
                      <a:r>
                        <a:rPr dirty="0" sz="1000" spc="-65" b="1">
                          <a:solidFill>
                            <a:srgbClr val="005A84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005A84"/>
                          </a:solidFill>
                          <a:latin typeface="Arial Narrow"/>
                          <a:cs typeface="Arial Narrow"/>
                        </a:rPr>
                        <a:t>valve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22225"/>
                </a:tc>
                <a:tc>
                  <a:txBody>
                    <a:bodyPr/>
                    <a:lstStyle/>
                    <a:p>
                      <a:pPr algn="r" marR="116839">
                        <a:lnSpc>
                          <a:spcPts val="1170"/>
                        </a:lnSpc>
                        <a:spcBef>
                          <a:spcPts val="360"/>
                        </a:spcBef>
                      </a:pPr>
                      <a:r>
                        <a:rPr dirty="0" sz="1000" b="1">
                          <a:solidFill>
                            <a:srgbClr val="005A84"/>
                          </a:solidFill>
                          <a:latin typeface="Arial Narrow"/>
                          <a:cs typeface="Arial Narrow"/>
                        </a:rPr>
                        <a:t>381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4572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170"/>
                        </a:lnSpc>
                        <a:spcBef>
                          <a:spcPts val="360"/>
                        </a:spcBef>
                      </a:pPr>
                      <a:r>
                        <a:rPr dirty="0" sz="1000" spc="-5" b="1">
                          <a:solidFill>
                            <a:srgbClr val="005A84"/>
                          </a:solidFill>
                          <a:latin typeface="Arial Narrow"/>
                          <a:cs typeface="Arial Narrow"/>
                        </a:rPr>
                        <a:t>355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45720"/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ts val="1170"/>
                        </a:lnSpc>
                        <a:spcBef>
                          <a:spcPts val="360"/>
                        </a:spcBef>
                      </a:pPr>
                      <a:r>
                        <a:rPr dirty="0" sz="1000" spc="-5" b="1">
                          <a:solidFill>
                            <a:srgbClr val="005A84"/>
                          </a:solidFill>
                          <a:latin typeface="Arial Narrow"/>
                          <a:cs typeface="Arial Narrow"/>
                        </a:rPr>
                        <a:t>335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45720"/>
                </a:tc>
                <a:tc>
                  <a:txBody>
                    <a:bodyPr/>
                    <a:lstStyle/>
                    <a:p>
                      <a:pPr algn="r" marR="540385">
                        <a:lnSpc>
                          <a:spcPts val="1170"/>
                        </a:lnSpc>
                        <a:spcBef>
                          <a:spcPts val="360"/>
                        </a:spcBef>
                      </a:pPr>
                      <a:r>
                        <a:rPr dirty="0" sz="1000" b="1">
                          <a:solidFill>
                            <a:srgbClr val="005A84"/>
                          </a:solidFill>
                          <a:latin typeface="Arial Narrow"/>
                          <a:cs typeface="Arial Narrow"/>
                        </a:rPr>
                        <a:t>330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45720"/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ts val="1170"/>
                        </a:lnSpc>
                        <a:spcBef>
                          <a:spcPts val="360"/>
                        </a:spcBef>
                      </a:pPr>
                      <a:r>
                        <a:rPr dirty="0" sz="1000" spc="-5" b="1">
                          <a:solidFill>
                            <a:srgbClr val="005A84"/>
                          </a:solidFill>
                          <a:latin typeface="Arial Narrow"/>
                          <a:cs typeface="Arial Narrow"/>
                        </a:rPr>
                        <a:t>319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4572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170"/>
                        </a:lnSpc>
                        <a:spcBef>
                          <a:spcPts val="360"/>
                        </a:spcBef>
                      </a:pPr>
                      <a:r>
                        <a:rPr dirty="0" sz="1000" b="1">
                          <a:solidFill>
                            <a:srgbClr val="005A84"/>
                          </a:solidFill>
                          <a:latin typeface="Arial Narrow"/>
                          <a:cs typeface="Arial Narrow"/>
                        </a:rPr>
                        <a:t>300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45720"/>
                </a:tc>
              </a:tr>
              <a:tr h="200266">
                <a:tc>
                  <a:txBody>
                    <a:bodyPr/>
                    <a:lstStyle/>
                    <a:p>
                      <a:pPr algn="r" marR="173355">
                        <a:lnSpc>
                          <a:spcPts val="1190"/>
                        </a:lnSpc>
                      </a:pPr>
                      <a:r>
                        <a:rPr dirty="0" sz="1000" spc="-5" b="1">
                          <a:solidFill>
                            <a:srgbClr val="B01F62"/>
                          </a:solidFill>
                          <a:latin typeface="Arial Narrow"/>
                          <a:cs typeface="Arial Narrow"/>
                        </a:rPr>
                        <a:t>Commercial</a:t>
                      </a:r>
                      <a:r>
                        <a:rPr dirty="0" sz="1000" spc="-90" b="1">
                          <a:solidFill>
                            <a:srgbClr val="B01F62"/>
                          </a:solidFill>
                          <a:latin typeface="Arial Narrow"/>
                          <a:cs typeface="Arial Narrow"/>
                        </a:rPr>
                        <a:t> </a:t>
                      </a:r>
                      <a:r>
                        <a:rPr dirty="0" sz="1000" spc="-5" b="1">
                          <a:solidFill>
                            <a:srgbClr val="B01F62"/>
                          </a:solidFill>
                          <a:latin typeface="Arial Narrow"/>
                          <a:cs typeface="Arial Narrow"/>
                        </a:rPr>
                        <a:t>valve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6839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000" b="1">
                          <a:solidFill>
                            <a:srgbClr val="B01F62"/>
                          </a:solidFill>
                          <a:latin typeface="Arial Narrow"/>
                          <a:cs typeface="Arial Narrow"/>
                        </a:rPr>
                        <a:t>369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14604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000" spc="-5" b="1">
                          <a:solidFill>
                            <a:srgbClr val="B01F62"/>
                          </a:solidFill>
                          <a:latin typeface="Arial Narrow"/>
                          <a:cs typeface="Arial Narrow"/>
                        </a:rPr>
                        <a:t>353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14604"/>
                </a:tc>
                <a:tc>
                  <a:txBody>
                    <a:bodyPr/>
                    <a:lstStyle/>
                    <a:p>
                      <a:pPr marL="33655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000" spc="-5" b="1">
                          <a:solidFill>
                            <a:srgbClr val="B01F62"/>
                          </a:solidFill>
                          <a:latin typeface="Arial Narrow"/>
                          <a:cs typeface="Arial Narrow"/>
                        </a:rPr>
                        <a:t>342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14604"/>
                </a:tc>
                <a:tc>
                  <a:txBody>
                    <a:bodyPr/>
                    <a:lstStyle/>
                    <a:p>
                      <a:pPr algn="r" marR="540385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000" b="1">
                          <a:solidFill>
                            <a:srgbClr val="B01F62"/>
                          </a:solidFill>
                          <a:latin typeface="Arial Narrow"/>
                          <a:cs typeface="Arial Narrow"/>
                        </a:rPr>
                        <a:t>330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14604"/>
                </a:tc>
                <a:tc>
                  <a:txBody>
                    <a:bodyPr/>
                    <a:lstStyle/>
                    <a:p>
                      <a:pPr algn="ctr" marR="2540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000" spc="-5" b="1">
                          <a:solidFill>
                            <a:srgbClr val="B01F62"/>
                          </a:solidFill>
                          <a:latin typeface="Arial Narrow"/>
                          <a:cs typeface="Arial Narrow"/>
                        </a:rPr>
                        <a:t>319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14604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dirty="0" sz="1000" b="1">
                          <a:solidFill>
                            <a:srgbClr val="B01F62"/>
                          </a:solidFill>
                          <a:latin typeface="Arial Narrow"/>
                          <a:cs typeface="Arial Narrow"/>
                        </a:rPr>
                        <a:t>296</a:t>
                      </a:r>
                      <a:endParaRPr sz="1000">
                        <a:latin typeface="Arial Narrow"/>
                        <a:cs typeface="Arial Narrow"/>
                      </a:endParaRPr>
                    </a:p>
                  </a:txBody>
                  <a:tcPr marL="0" marR="0" marB="0" marT="14604"/>
                </a:tc>
              </a:tr>
            </a:tbl>
          </a:graphicData>
        </a:graphic>
      </p:graphicFrame>
      <p:sp>
        <p:nvSpPr>
          <p:cNvPr id="73" name="object 73"/>
          <p:cNvSpPr/>
          <p:nvPr/>
        </p:nvSpPr>
        <p:spPr>
          <a:xfrm>
            <a:off x="8237218" y="3281171"/>
            <a:ext cx="163058" cy="1691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0662666" y="2305050"/>
            <a:ext cx="10795" cy="2569845"/>
          </a:xfrm>
          <a:custGeom>
            <a:avLst/>
            <a:gdLst/>
            <a:ahLst/>
            <a:cxnLst/>
            <a:rect l="l" t="t" r="r" b="b"/>
            <a:pathLst>
              <a:path w="10795" h="2569845">
                <a:moveTo>
                  <a:pt x="0" y="0"/>
                </a:moveTo>
                <a:lnTo>
                  <a:pt x="10668" y="2569464"/>
                </a:lnTo>
              </a:path>
            </a:pathLst>
          </a:custGeom>
          <a:ln w="25908">
            <a:solidFill>
              <a:srgbClr val="053762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7613142" y="4921758"/>
            <a:ext cx="3663950" cy="0"/>
          </a:xfrm>
          <a:custGeom>
            <a:avLst/>
            <a:gdLst/>
            <a:ahLst/>
            <a:cxnLst/>
            <a:rect l="l" t="t" r="r" b="b"/>
            <a:pathLst>
              <a:path w="3663950" h="0">
                <a:moveTo>
                  <a:pt x="0" y="0"/>
                </a:moveTo>
                <a:lnTo>
                  <a:pt x="3663696" y="0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7759445" y="2321814"/>
            <a:ext cx="20320" cy="2555875"/>
          </a:xfrm>
          <a:custGeom>
            <a:avLst/>
            <a:gdLst/>
            <a:ahLst/>
            <a:cxnLst/>
            <a:rect l="l" t="t" r="r" b="b"/>
            <a:pathLst>
              <a:path w="20320" h="2555875">
                <a:moveTo>
                  <a:pt x="19811" y="0"/>
                </a:moveTo>
                <a:lnTo>
                  <a:pt x="0" y="2555748"/>
                </a:lnTo>
              </a:path>
            </a:pathLst>
          </a:custGeom>
          <a:ln w="2590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507236" y="4078223"/>
            <a:ext cx="5783580" cy="6350"/>
          </a:xfrm>
          <a:custGeom>
            <a:avLst/>
            <a:gdLst/>
            <a:ahLst/>
            <a:cxnLst/>
            <a:rect l="l" t="t" r="r" b="b"/>
            <a:pathLst>
              <a:path w="5783580" h="6350">
                <a:moveTo>
                  <a:pt x="0" y="0"/>
                </a:moveTo>
                <a:lnTo>
                  <a:pt x="5783580" y="6096"/>
                </a:lnTo>
              </a:path>
            </a:pathLst>
          </a:custGeom>
          <a:ln w="12192">
            <a:solidFill>
              <a:srgbClr val="80808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  <p:transition spd="med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451847" y="150876"/>
            <a:ext cx="2574035" cy="10363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879193" y="5578341"/>
            <a:ext cx="19939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178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178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3241" y="5578341"/>
            <a:ext cx="19939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168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177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98181" y="5578341"/>
            <a:ext cx="19939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161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173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03121" y="5578341"/>
            <a:ext cx="19939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159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172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17168" y="5578341"/>
            <a:ext cx="19939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158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171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22108" y="5578341"/>
            <a:ext cx="19939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156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168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87017" y="4485894"/>
            <a:ext cx="4249420" cy="457200"/>
          </a:xfrm>
          <a:custGeom>
            <a:avLst/>
            <a:gdLst/>
            <a:ahLst/>
            <a:cxnLst/>
            <a:rect l="l" t="t" r="r" b="b"/>
            <a:pathLst>
              <a:path w="4249420" h="457200">
                <a:moveTo>
                  <a:pt x="0" y="457199"/>
                </a:moveTo>
                <a:lnTo>
                  <a:pt x="144576" y="457199"/>
                </a:lnTo>
                <a:lnTo>
                  <a:pt x="144576" y="386079"/>
                </a:lnTo>
                <a:lnTo>
                  <a:pt x="280314" y="386079"/>
                </a:lnTo>
                <a:lnTo>
                  <a:pt x="280314" y="335279"/>
                </a:lnTo>
                <a:lnTo>
                  <a:pt x="424891" y="335279"/>
                </a:lnTo>
                <a:lnTo>
                  <a:pt x="424891" y="325119"/>
                </a:lnTo>
                <a:lnTo>
                  <a:pt x="705205" y="325119"/>
                </a:lnTo>
                <a:lnTo>
                  <a:pt x="705205" y="304799"/>
                </a:lnTo>
                <a:lnTo>
                  <a:pt x="849782" y="304799"/>
                </a:lnTo>
                <a:lnTo>
                  <a:pt x="849782" y="274319"/>
                </a:lnTo>
                <a:lnTo>
                  <a:pt x="994359" y="274319"/>
                </a:lnTo>
                <a:lnTo>
                  <a:pt x="994359" y="193039"/>
                </a:lnTo>
                <a:lnTo>
                  <a:pt x="1274673" y="193039"/>
                </a:lnTo>
                <a:lnTo>
                  <a:pt x="1274673" y="162559"/>
                </a:lnTo>
                <a:lnTo>
                  <a:pt x="1419250" y="162559"/>
                </a:lnTo>
                <a:lnTo>
                  <a:pt x="1419250" y="152399"/>
                </a:lnTo>
                <a:lnTo>
                  <a:pt x="1699564" y="152399"/>
                </a:lnTo>
                <a:lnTo>
                  <a:pt x="1699564" y="132079"/>
                </a:lnTo>
                <a:lnTo>
                  <a:pt x="1844141" y="132079"/>
                </a:lnTo>
                <a:lnTo>
                  <a:pt x="1844141" y="91439"/>
                </a:lnTo>
                <a:lnTo>
                  <a:pt x="1979879" y="91439"/>
                </a:lnTo>
                <a:lnTo>
                  <a:pt x="1979879" y="71119"/>
                </a:lnTo>
                <a:lnTo>
                  <a:pt x="2124456" y="71119"/>
                </a:lnTo>
                <a:lnTo>
                  <a:pt x="2124456" y="60959"/>
                </a:lnTo>
                <a:lnTo>
                  <a:pt x="2549347" y="60959"/>
                </a:lnTo>
                <a:lnTo>
                  <a:pt x="2549347" y="40639"/>
                </a:lnTo>
                <a:lnTo>
                  <a:pt x="2974238" y="40639"/>
                </a:lnTo>
                <a:lnTo>
                  <a:pt x="2974238" y="30479"/>
                </a:lnTo>
                <a:lnTo>
                  <a:pt x="3968597" y="30479"/>
                </a:lnTo>
                <a:lnTo>
                  <a:pt x="3968597" y="0"/>
                </a:lnTo>
                <a:lnTo>
                  <a:pt x="4248912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287017" y="4720590"/>
            <a:ext cx="4249420" cy="222885"/>
          </a:xfrm>
          <a:custGeom>
            <a:avLst/>
            <a:gdLst/>
            <a:ahLst/>
            <a:cxnLst/>
            <a:rect l="l" t="t" r="r" b="b"/>
            <a:pathLst>
              <a:path w="4249420" h="222885">
                <a:moveTo>
                  <a:pt x="0" y="222504"/>
                </a:moveTo>
                <a:lnTo>
                  <a:pt x="144576" y="222504"/>
                </a:lnTo>
                <a:lnTo>
                  <a:pt x="144576" y="212382"/>
                </a:lnTo>
                <a:lnTo>
                  <a:pt x="424891" y="212382"/>
                </a:lnTo>
                <a:lnTo>
                  <a:pt x="424891" y="171932"/>
                </a:lnTo>
                <a:lnTo>
                  <a:pt x="569468" y="171932"/>
                </a:lnTo>
                <a:lnTo>
                  <a:pt x="569468" y="161823"/>
                </a:lnTo>
                <a:lnTo>
                  <a:pt x="1130096" y="161823"/>
                </a:lnTo>
                <a:lnTo>
                  <a:pt x="1130096" y="141592"/>
                </a:lnTo>
                <a:lnTo>
                  <a:pt x="1419250" y="141592"/>
                </a:lnTo>
                <a:lnTo>
                  <a:pt x="1419250" y="131483"/>
                </a:lnTo>
                <a:lnTo>
                  <a:pt x="1554988" y="131483"/>
                </a:lnTo>
                <a:lnTo>
                  <a:pt x="1554988" y="111252"/>
                </a:lnTo>
                <a:lnTo>
                  <a:pt x="1699564" y="111252"/>
                </a:lnTo>
                <a:lnTo>
                  <a:pt x="1699564" y="101130"/>
                </a:lnTo>
                <a:lnTo>
                  <a:pt x="1844141" y="101130"/>
                </a:lnTo>
                <a:lnTo>
                  <a:pt x="1844141" y="80911"/>
                </a:lnTo>
                <a:lnTo>
                  <a:pt x="2269032" y="80911"/>
                </a:lnTo>
                <a:lnTo>
                  <a:pt x="2269032" y="70802"/>
                </a:lnTo>
                <a:lnTo>
                  <a:pt x="3254552" y="70802"/>
                </a:lnTo>
                <a:lnTo>
                  <a:pt x="3254552" y="50571"/>
                </a:lnTo>
                <a:lnTo>
                  <a:pt x="3543706" y="50571"/>
                </a:lnTo>
                <a:lnTo>
                  <a:pt x="3543706" y="30340"/>
                </a:lnTo>
                <a:lnTo>
                  <a:pt x="3968597" y="30340"/>
                </a:lnTo>
                <a:lnTo>
                  <a:pt x="3968597" y="0"/>
                </a:lnTo>
                <a:lnTo>
                  <a:pt x="4248912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517641" y="4333494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152399"/>
                </a:moveTo>
                <a:lnTo>
                  <a:pt x="0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552694" y="4613909"/>
            <a:ext cx="0" cy="111760"/>
          </a:xfrm>
          <a:custGeom>
            <a:avLst/>
            <a:gdLst/>
            <a:ahLst/>
            <a:cxnLst/>
            <a:rect l="l" t="t" r="r" b="b"/>
            <a:pathLst>
              <a:path w="0" h="111760">
                <a:moveTo>
                  <a:pt x="0" y="111251"/>
                </a:moveTo>
                <a:lnTo>
                  <a:pt x="0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426202" y="4333494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 h="0">
                <a:moveTo>
                  <a:pt x="0" y="0"/>
                </a:moveTo>
                <a:lnTo>
                  <a:pt x="181356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5462778" y="4607814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 h="0">
                <a:moveTo>
                  <a:pt x="0" y="0"/>
                </a:moveTo>
                <a:lnTo>
                  <a:pt x="181356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517641" y="4485894"/>
            <a:ext cx="0" cy="143510"/>
          </a:xfrm>
          <a:custGeom>
            <a:avLst/>
            <a:gdLst/>
            <a:ahLst/>
            <a:cxnLst/>
            <a:rect l="l" t="t" r="r" b="b"/>
            <a:pathLst>
              <a:path w="0" h="143510">
                <a:moveTo>
                  <a:pt x="0" y="0"/>
                </a:moveTo>
                <a:lnTo>
                  <a:pt x="0" y="143255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552694" y="4720590"/>
            <a:ext cx="0" cy="111760"/>
          </a:xfrm>
          <a:custGeom>
            <a:avLst/>
            <a:gdLst/>
            <a:ahLst/>
            <a:cxnLst/>
            <a:rect l="l" t="t" r="r" b="b"/>
            <a:pathLst>
              <a:path w="0" h="111760">
                <a:moveTo>
                  <a:pt x="0" y="0"/>
                </a:moveTo>
                <a:lnTo>
                  <a:pt x="0" y="111252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426202" y="4629150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 h="0">
                <a:moveTo>
                  <a:pt x="0" y="0"/>
                </a:moveTo>
                <a:lnTo>
                  <a:pt x="181356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462778" y="4831841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 h="0">
                <a:moveTo>
                  <a:pt x="0" y="0"/>
                </a:moveTo>
                <a:lnTo>
                  <a:pt x="181356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114044" y="4942332"/>
            <a:ext cx="4592320" cy="0"/>
          </a:xfrm>
          <a:custGeom>
            <a:avLst/>
            <a:gdLst/>
            <a:ahLst/>
            <a:cxnLst/>
            <a:rect l="l" t="t" r="r" b="b"/>
            <a:pathLst>
              <a:path w="4592320" h="0">
                <a:moveTo>
                  <a:pt x="0" y="0"/>
                </a:moveTo>
                <a:lnTo>
                  <a:pt x="459181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286255" y="4942332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1237648" y="5040095"/>
            <a:ext cx="831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991867" y="4942332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942626" y="5040095"/>
            <a:ext cx="831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5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705100" y="4942332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2620488" y="5040095"/>
            <a:ext cx="141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10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410711" y="4942332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114800" y="4942332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829555" y="4942332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744458" y="5040095"/>
            <a:ext cx="141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25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535167" y="4942332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5458473" y="5040095"/>
            <a:ext cx="141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30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772669" y="4976976"/>
            <a:ext cx="1408430" cy="455295"/>
          </a:xfrm>
          <a:prstGeom prst="rect">
            <a:avLst/>
          </a:prstGeom>
        </p:spPr>
        <p:txBody>
          <a:bodyPr wrap="square" lIns="0" tIns="74930" rIns="0" bIns="0" rtlCol="0" vert="horz">
            <a:spAutoFit/>
          </a:bodyPr>
          <a:lstStyle/>
          <a:p>
            <a:pPr marL="565150">
              <a:lnSpc>
                <a:spcPct val="100000"/>
              </a:lnSpc>
              <a:spcBef>
                <a:spcPts val="590"/>
              </a:spcBef>
              <a:tabLst>
                <a:tab pos="1278890" algn="l"/>
              </a:tabLst>
            </a:pPr>
            <a:r>
              <a:rPr dirty="0" sz="1000" spc="-5" b="1">
                <a:latin typeface="Arial Narrow"/>
                <a:cs typeface="Arial Narrow"/>
              </a:rPr>
              <a:t>15</a:t>
            </a:r>
            <a:r>
              <a:rPr dirty="0" sz="1000" spc="-5" b="1">
                <a:latin typeface="Arial Narrow"/>
                <a:cs typeface="Arial Narrow"/>
              </a:rPr>
              <a:t>	</a:t>
            </a:r>
            <a:r>
              <a:rPr dirty="0" sz="1000" spc="-5" b="1">
                <a:latin typeface="Arial Narrow"/>
                <a:cs typeface="Arial Narrow"/>
              </a:rPr>
              <a:t>20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95"/>
              </a:spcBef>
            </a:pPr>
            <a:r>
              <a:rPr dirty="0" sz="1000" spc="-5" b="1">
                <a:latin typeface="Arial Narrow"/>
                <a:cs typeface="Arial Narrow"/>
              </a:rPr>
              <a:t>Days from</a:t>
            </a:r>
            <a:r>
              <a:rPr dirty="0" sz="1000" spc="-30" b="1">
                <a:latin typeface="Arial Narrow"/>
                <a:cs typeface="Arial Narrow"/>
              </a:rPr>
              <a:t> </a:t>
            </a:r>
            <a:r>
              <a:rPr dirty="0" sz="1000" spc="-5" b="1">
                <a:latin typeface="Arial Narrow"/>
                <a:cs typeface="Arial Narrow"/>
              </a:rPr>
              <a:t>Randomization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114044" y="2017776"/>
            <a:ext cx="0" cy="2924810"/>
          </a:xfrm>
          <a:custGeom>
            <a:avLst/>
            <a:gdLst/>
            <a:ahLst/>
            <a:cxnLst/>
            <a:rect l="l" t="t" r="r" b="b"/>
            <a:pathLst>
              <a:path w="0" h="2924810">
                <a:moveTo>
                  <a:pt x="0" y="2924556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060703" y="4942332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867083" y="4867450"/>
            <a:ext cx="1758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060703" y="4658867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803816" y="4572937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10%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060703" y="4363211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803816" y="4288581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20%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060703" y="4079747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803816" y="3994070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30%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060703" y="378561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803816" y="3709711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40%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1060703" y="350062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803816" y="3425356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50%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060703" y="321563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803816" y="3130843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60%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1060703" y="2921507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803816" y="2846486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70%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1060703" y="2638044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803816" y="2551974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80%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1060703" y="2342388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803816" y="2267619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90%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1060703" y="2058923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740548" y="1973107"/>
            <a:ext cx="2921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100%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28756" y="2331542"/>
            <a:ext cx="170815" cy="2284095"/>
          </a:xfrm>
          <a:prstGeom prst="rect">
            <a:avLst/>
          </a:prstGeom>
        </p:spPr>
        <p:txBody>
          <a:bodyPr wrap="square" lIns="0" tIns="381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000" spc="-5" b="1">
                <a:latin typeface="Arial Narrow"/>
                <a:cs typeface="Arial Narrow"/>
              </a:rPr>
              <a:t>Primary Safety </a:t>
            </a:r>
            <a:r>
              <a:rPr dirty="0" sz="1000" b="1">
                <a:latin typeface="Arial Narrow"/>
                <a:cs typeface="Arial Narrow"/>
              </a:rPr>
              <a:t>Endpoint </a:t>
            </a:r>
            <a:r>
              <a:rPr dirty="0" sz="1000" spc="-5" b="1">
                <a:latin typeface="Arial Narrow"/>
                <a:cs typeface="Arial Narrow"/>
              </a:rPr>
              <a:t>at 30 Days- First</a:t>
            </a:r>
            <a:r>
              <a:rPr dirty="0" sz="1000" spc="-80" b="1">
                <a:latin typeface="Arial Narrow"/>
                <a:cs typeface="Arial Narrow"/>
              </a:rPr>
              <a:t> </a:t>
            </a:r>
            <a:r>
              <a:rPr dirty="0" sz="1000" spc="-5" b="1">
                <a:latin typeface="Arial Narrow"/>
                <a:cs typeface="Arial Narrow"/>
              </a:rPr>
              <a:t>Half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7259189" y="5582934"/>
            <a:ext cx="19939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190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185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964129" y="5582934"/>
            <a:ext cx="19939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179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171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678177" y="5582934"/>
            <a:ext cx="19939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174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169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9383117" y="5582934"/>
            <a:ext cx="19939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172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165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0088057" y="5582934"/>
            <a:ext cx="19939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170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161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0802104" y="5582934"/>
            <a:ext cx="19939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169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160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1507044" y="5582934"/>
            <a:ext cx="19939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165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160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372350" y="4612385"/>
            <a:ext cx="4247515" cy="335280"/>
          </a:xfrm>
          <a:custGeom>
            <a:avLst/>
            <a:gdLst/>
            <a:ahLst/>
            <a:cxnLst/>
            <a:rect l="l" t="t" r="r" b="b"/>
            <a:pathLst>
              <a:path w="4247515" h="335279">
                <a:moveTo>
                  <a:pt x="0" y="335280"/>
                </a:moveTo>
                <a:lnTo>
                  <a:pt x="144526" y="335280"/>
                </a:lnTo>
                <a:lnTo>
                  <a:pt x="144526" y="274320"/>
                </a:lnTo>
                <a:lnTo>
                  <a:pt x="280212" y="274320"/>
                </a:lnTo>
                <a:lnTo>
                  <a:pt x="280212" y="243840"/>
                </a:lnTo>
                <a:lnTo>
                  <a:pt x="424738" y="243840"/>
                </a:lnTo>
                <a:lnTo>
                  <a:pt x="424738" y="182880"/>
                </a:lnTo>
                <a:lnTo>
                  <a:pt x="569264" y="182880"/>
                </a:lnTo>
                <a:lnTo>
                  <a:pt x="569264" y="172720"/>
                </a:lnTo>
                <a:lnTo>
                  <a:pt x="704951" y="172720"/>
                </a:lnTo>
                <a:lnTo>
                  <a:pt x="704951" y="152400"/>
                </a:lnTo>
                <a:lnTo>
                  <a:pt x="849477" y="152400"/>
                </a:lnTo>
                <a:lnTo>
                  <a:pt x="849477" y="142240"/>
                </a:lnTo>
                <a:lnTo>
                  <a:pt x="1129690" y="142240"/>
                </a:lnTo>
                <a:lnTo>
                  <a:pt x="1129690" y="91440"/>
                </a:lnTo>
                <a:lnTo>
                  <a:pt x="1554429" y="91440"/>
                </a:lnTo>
                <a:lnTo>
                  <a:pt x="1554429" y="81280"/>
                </a:lnTo>
                <a:lnTo>
                  <a:pt x="1979168" y="81280"/>
                </a:lnTo>
                <a:lnTo>
                  <a:pt x="1979168" y="60960"/>
                </a:lnTo>
                <a:lnTo>
                  <a:pt x="2123694" y="60960"/>
                </a:lnTo>
                <a:lnTo>
                  <a:pt x="2123694" y="50800"/>
                </a:lnTo>
                <a:lnTo>
                  <a:pt x="2268220" y="50800"/>
                </a:lnTo>
                <a:lnTo>
                  <a:pt x="2268220" y="30480"/>
                </a:lnTo>
                <a:lnTo>
                  <a:pt x="3678123" y="30480"/>
                </a:lnTo>
                <a:lnTo>
                  <a:pt x="3678123" y="20320"/>
                </a:lnTo>
                <a:lnTo>
                  <a:pt x="4102862" y="20320"/>
                </a:lnTo>
                <a:lnTo>
                  <a:pt x="4102862" y="0"/>
                </a:lnTo>
                <a:lnTo>
                  <a:pt x="4247388" y="0"/>
                </a:lnTo>
              </a:path>
            </a:pathLst>
          </a:custGeom>
          <a:ln w="19811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7372350" y="4623053"/>
            <a:ext cx="4247515" cy="325120"/>
          </a:xfrm>
          <a:custGeom>
            <a:avLst/>
            <a:gdLst/>
            <a:ahLst/>
            <a:cxnLst/>
            <a:rect l="l" t="t" r="r" b="b"/>
            <a:pathLst>
              <a:path w="4247515" h="325120">
                <a:moveTo>
                  <a:pt x="0" y="324612"/>
                </a:moveTo>
                <a:lnTo>
                  <a:pt x="0" y="294182"/>
                </a:lnTo>
                <a:lnTo>
                  <a:pt x="144526" y="294182"/>
                </a:lnTo>
                <a:lnTo>
                  <a:pt x="144526" y="243459"/>
                </a:lnTo>
                <a:lnTo>
                  <a:pt x="280212" y="243459"/>
                </a:lnTo>
                <a:lnTo>
                  <a:pt x="280212" y="233311"/>
                </a:lnTo>
                <a:lnTo>
                  <a:pt x="424738" y="233311"/>
                </a:lnTo>
                <a:lnTo>
                  <a:pt x="424738" y="202882"/>
                </a:lnTo>
                <a:lnTo>
                  <a:pt x="569264" y="202882"/>
                </a:lnTo>
                <a:lnTo>
                  <a:pt x="569264" y="152158"/>
                </a:lnTo>
                <a:lnTo>
                  <a:pt x="994003" y="152158"/>
                </a:lnTo>
                <a:lnTo>
                  <a:pt x="994003" y="142011"/>
                </a:lnTo>
                <a:lnTo>
                  <a:pt x="1129690" y="142011"/>
                </a:lnTo>
                <a:lnTo>
                  <a:pt x="1129690" y="121729"/>
                </a:lnTo>
                <a:lnTo>
                  <a:pt x="1554429" y="121729"/>
                </a:lnTo>
                <a:lnTo>
                  <a:pt x="1554429" y="91300"/>
                </a:lnTo>
                <a:lnTo>
                  <a:pt x="1979168" y="91300"/>
                </a:lnTo>
                <a:lnTo>
                  <a:pt x="1979168" y="60858"/>
                </a:lnTo>
                <a:lnTo>
                  <a:pt x="2548432" y="60858"/>
                </a:lnTo>
                <a:lnTo>
                  <a:pt x="2548432" y="10147"/>
                </a:lnTo>
                <a:lnTo>
                  <a:pt x="3117697" y="10147"/>
                </a:lnTo>
                <a:lnTo>
                  <a:pt x="3117697" y="0"/>
                </a:lnTo>
                <a:lnTo>
                  <a:pt x="4247388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1601450" y="4479797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132587"/>
                </a:moveTo>
                <a:lnTo>
                  <a:pt x="0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1638026" y="4479797"/>
            <a:ext cx="0" cy="143510"/>
          </a:xfrm>
          <a:custGeom>
            <a:avLst/>
            <a:gdLst/>
            <a:ahLst/>
            <a:cxnLst/>
            <a:rect l="l" t="t" r="r" b="b"/>
            <a:pathLst>
              <a:path w="0" h="143510">
                <a:moveTo>
                  <a:pt x="0" y="143256"/>
                </a:moveTo>
                <a:lnTo>
                  <a:pt x="0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1511533" y="4479797"/>
            <a:ext cx="181610" cy="0"/>
          </a:xfrm>
          <a:custGeom>
            <a:avLst/>
            <a:gdLst/>
            <a:ahLst/>
            <a:cxnLst/>
            <a:rect l="l" t="t" r="r" b="b"/>
            <a:pathLst>
              <a:path w="181609" h="0">
                <a:moveTo>
                  <a:pt x="0" y="0"/>
                </a:moveTo>
                <a:lnTo>
                  <a:pt x="181356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1548109" y="4479797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 h="0">
                <a:moveTo>
                  <a:pt x="0" y="0"/>
                </a:moveTo>
                <a:lnTo>
                  <a:pt x="179832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1601450" y="4612385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0"/>
                </a:moveTo>
                <a:lnTo>
                  <a:pt x="0" y="132588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1638026" y="4623053"/>
            <a:ext cx="0" cy="131445"/>
          </a:xfrm>
          <a:custGeom>
            <a:avLst/>
            <a:gdLst/>
            <a:ahLst/>
            <a:cxnLst/>
            <a:rect l="l" t="t" r="r" b="b"/>
            <a:pathLst>
              <a:path w="0" h="131445">
                <a:moveTo>
                  <a:pt x="0" y="0"/>
                </a:moveTo>
                <a:lnTo>
                  <a:pt x="0" y="131064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1511533" y="4744973"/>
            <a:ext cx="181610" cy="0"/>
          </a:xfrm>
          <a:custGeom>
            <a:avLst/>
            <a:gdLst/>
            <a:ahLst/>
            <a:cxnLst/>
            <a:rect l="l" t="t" r="r" b="b"/>
            <a:pathLst>
              <a:path w="181609" h="0">
                <a:moveTo>
                  <a:pt x="0" y="0"/>
                </a:moveTo>
                <a:lnTo>
                  <a:pt x="181356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1548109" y="4754117"/>
            <a:ext cx="180340" cy="0"/>
          </a:xfrm>
          <a:custGeom>
            <a:avLst/>
            <a:gdLst/>
            <a:ahLst/>
            <a:cxnLst/>
            <a:rect l="l" t="t" r="r" b="b"/>
            <a:pathLst>
              <a:path w="180340" h="0">
                <a:moveTo>
                  <a:pt x="0" y="0"/>
                </a:moveTo>
                <a:lnTo>
                  <a:pt x="179832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7199376" y="4946903"/>
            <a:ext cx="4592320" cy="0"/>
          </a:xfrm>
          <a:custGeom>
            <a:avLst/>
            <a:gdLst/>
            <a:ahLst/>
            <a:cxnLst/>
            <a:rect l="l" t="t" r="r" b="b"/>
            <a:pathLst>
              <a:path w="4592320" h="0">
                <a:moveTo>
                  <a:pt x="0" y="0"/>
                </a:moveTo>
                <a:lnTo>
                  <a:pt x="4591812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7371588" y="4946903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7322582" y="5044454"/>
            <a:ext cx="831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8075676" y="4946903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8027559" y="5044454"/>
            <a:ext cx="831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5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8790431" y="4946903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 txBox="1"/>
          <p:nvPr/>
        </p:nvSpPr>
        <p:spPr>
          <a:xfrm>
            <a:off x="8705422" y="5044454"/>
            <a:ext cx="141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10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9496043" y="4946903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0200131" y="4946903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0914888" y="4946903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10829393" y="5044454"/>
            <a:ext cx="141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25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11618976" y="4946903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11543407" y="5044454"/>
            <a:ext cx="141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30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877208" y="4982852"/>
            <a:ext cx="1388745" cy="45275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545465">
              <a:lnSpc>
                <a:spcPct val="100000"/>
              </a:lnSpc>
              <a:spcBef>
                <a:spcPts val="580"/>
              </a:spcBef>
              <a:tabLst>
                <a:tab pos="1259840" algn="l"/>
              </a:tabLst>
            </a:pPr>
            <a:r>
              <a:rPr dirty="0" sz="1000" spc="-5" b="1">
                <a:latin typeface="Arial Narrow"/>
                <a:cs typeface="Arial Narrow"/>
              </a:rPr>
              <a:t>15</a:t>
            </a:r>
            <a:r>
              <a:rPr dirty="0" sz="1000" spc="-5" b="1">
                <a:latin typeface="Arial Narrow"/>
                <a:cs typeface="Arial Narrow"/>
              </a:rPr>
              <a:t>	</a:t>
            </a:r>
            <a:r>
              <a:rPr dirty="0" sz="1000" spc="-5" b="1">
                <a:latin typeface="Arial Narrow"/>
                <a:cs typeface="Arial Narrow"/>
              </a:rPr>
              <a:t>20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000" spc="-5" b="1">
                <a:latin typeface="Arial Narrow"/>
                <a:cs typeface="Arial Narrow"/>
              </a:rPr>
              <a:t>Days from</a:t>
            </a:r>
            <a:r>
              <a:rPr dirty="0" sz="1000" spc="-30" b="1">
                <a:latin typeface="Arial Narrow"/>
                <a:cs typeface="Arial Narrow"/>
              </a:rPr>
              <a:t> </a:t>
            </a:r>
            <a:r>
              <a:rPr dirty="0" sz="1000" spc="-5" b="1">
                <a:latin typeface="Arial Narrow"/>
                <a:cs typeface="Arial Narrow"/>
              </a:rPr>
              <a:t>Randomization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7199376" y="2020823"/>
            <a:ext cx="0" cy="2926080"/>
          </a:xfrm>
          <a:custGeom>
            <a:avLst/>
            <a:gdLst/>
            <a:ahLst/>
            <a:cxnLst/>
            <a:rect l="l" t="t" r="r" b="b"/>
            <a:pathLst>
              <a:path w="0" h="2926079">
                <a:moveTo>
                  <a:pt x="0" y="292608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7146035" y="4946903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6952018" y="4871732"/>
            <a:ext cx="1758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7146035" y="466191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 txBox="1"/>
          <p:nvPr/>
        </p:nvSpPr>
        <p:spPr>
          <a:xfrm>
            <a:off x="6888751" y="4577092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10%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7146035" y="4367784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 txBox="1"/>
          <p:nvPr/>
        </p:nvSpPr>
        <p:spPr>
          <a:xfrm>
            <a:off x="6888751" y="4292612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20%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7146035" y="4082796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6888751" y="3997972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30%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7" name="object 97"/>
          <p:cNvSpPr/>
          <p:nvPr/>
        </p:nvSpPr>
        <p:spPr>
          <a:xfrm>
            <a:off x="7146035" y="3788664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 txBox="1"/>
          <p:nvPr/>
        </p:nvSpPr>
        <p:spPr>
          <a:xfrm>
            <a:off x="6888751" y="3713492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40%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7146035" y="3503676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 txBox="1"/>
          <p:nvPr/>
        </p:nvSpPr>
        <p:spPr>
          <a:xfrm>
            <a:off x="6888751" y="3429012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50%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7146035" y="3220211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 txBox="1"/>
          <p:nvPr/>
        </p:nvSpPr>
        <p:spPr>
          <a:xfrm>
            <a:off x="6888751" y="3134372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60%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7146035" y="292455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 txBox="1"/>
          <p:nvPr/>
        </p:nvSpPr>
        <p:spPr>
          <a:xfrm>
            <a:off x="6888751" y="2849891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70%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5" name="object 105"/>
          <p:cNvSpPr/>
          <p:nvPr/>
        </p:nvSpPr>
        <p:spPr>
          <a:xfrm>
            <a:off x="7146035" y="2641092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 txBox="1"/>
          <p:nvPr/>
        </p:nvSpPr>
        <p:spPr>
          <a:xfrm>
            <a:off x="6888751" y="2555251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80%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7" name="object 107"/>
          <p:cNvSpPr/>
          <p:nvPr/>
        </p:nvSpPr>
        <p:spPr>
          <a:xfrm>
            <a:off x="7146035" y="234543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 txBox="1"/>
          <p:nvPr/>
        </p:nvSpPr>
        <p:spPr>
          <a:xfrm>
            <a:off x="6888751" y="2270771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90%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7146035" y="2061972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 txBox="1"/>
          <p:nvPr/>
        </p:nvSpPr>
        <p:spPr>
          <a:xfrm>
            <a:off x="6825484" y="1976132"/>
            <a:ext cx="2921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100%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6548917" y="2364220"/>
            <a:ext cx="170815" cy="2433320"/>
          </a:xfrm>
          <a:prstGeom prst="rect">
            <a:avLst/>
          </a:prstGeom>
        </p:spPr>
        <p:txBody>
          <a:bodyPr wrap="square" lIns="0" tIns="381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000" spc="-5" b="1">
                <a:latin typeface="Arial Narrow"/>
                <a:cs typeface="Arial Narrow"/>
              </a:rPr>
              <a:t>Primary Safety </a:t>
            </a:r>
            <a:r>
              <a:rPr dirty="0" sz="1000" b="1">
                <a:latin typeface="Arial Narrow"/>
                <a:cs typeface="Arial Narrow"/>
              </a:rPr>
              <a:t>Endpoint </a:t>
            </a:r>
            <a:r>
              <a:rPr dirty="0" sz="1000" spc="-5" b="1">
                <a:latin typeface="Arial Narrow"/>
                <a:cs typeface="Arial Narrow"/>
              </a:rPr>
              <a:t>at 30 Days- Second</a:t>
            </a:r>
            <a:r>
              <a:rPr dirty="0" sz="1000" spc="-85" b="1">
                <a:latin typeface="Arial Narrow"/>
                <a:cs typeface="Arial Narrow"/>
              </a:rPr>
              <a:t> </a:t>
            </a:r>
            <a:r>
              <a:rPr dirty="0" sz="1000" spc="-5" b="1">
                <a:latin typeface="Arial Narrow"/>
                <a:cs typeface="Arial Narrow"/>
              </a:rPr>
              <a:t>Half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330649" y="1946042"/>
            <a:ext cx="2320925" cy="697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082939"/>
                </a:solidFill>
                <a:latin typeface="Arial"/>
                <a:cs typeface="Arial"/>
              </a:rPr>
              <a:t>1</a:t>
            </a:r>
            <a:r>
              <a:rPr dirty="0" baseline="25462" sz="1800" spc="-7" b="1">
                <a:solidFill>
                  <a:srgbClr val="082939"/>
                </a:solidFill>
                <a:latin typeface="Arial"/>
                <a:cs typeface="Arial"/>
              </a:rPr>
              <a:t>st </a:t>
            </a:r>
            <a:r>
              <a:rPr dirty="0" sz="1800" spc="-5" b="1">
                <a:solidFill>
                  <a:srgbClr val="082939"/>
                </a:solidFill>
                <a:latin typeface="Arial"/>
                <a:cs typeface="Arial"/>
              </a:rPr>
              <a:t>Half </a:t>
            </a:r>
            <a:r>
              <a:rPr dirty="0" sz="1800" b="1">
                <a:solidFill>
                  <a:srgbClr val="082939"/>
                </a:solidFill>
                <a:latin typeface="Arial"/>
                <a:cs typeface="Arial"/>
              </a:rPr>
              <a:t>of</a:t>
            </a:r>
            <a:r>
              <a:rPr dirty="0" sz="1800" spc="-225" b="1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82939"/>
                </a:solidFill>
                <a:latin typeface="Arial"/>
                <a:cs typeface="Arial"/>
              </a:rPr>
              <a:t>Enrollment</a:t>
            </a:r>
            <a:endParaRPr sz="1800">
              <a:latin typeface="Arial"/>
              <a:cs typeface="Arial"/>
            </a:endParaRPr>
          </a:p>
          <a:p>
            <a:pPr algn="ctr" marR="102235">
              <a:lnSpc>
                <a:spcPct val="100000"/>
              </a:lnSpc>
              <a:spcBef>
                <a:spcPts val="1565"/>
              </a:spcBef>
            </a:pPr>
            <a:r>
              <a:rPr dirty="0" sz="1300" spc="-10">
                <a:solidFill>
                  <a:srgbClr val="053762"/>
                </a:solidFill>
                <a:latin typeface="Arial"/>
                <a:cs typeface="Arial"/>
              </a:rPr>
              <a:t>Mean </a:t>
            </a:r>
            <a:r>
              <a:rPr dirty="0" sz="1300" spc="-5">
                <a:solidFill>
                  <a:srgbClr val="053762"/>
                </a:solidFill>
                <a:latin typeface="Arial"/>
                <a:cs typeface="Arial"/>
              </a:rPr>
              <a:t>difference</a:t>
            </a:r>
            <a:r>
              <a:rPr dirty="0" sz="1300" spc="45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1300" spc="-5">
                <a:solidFill>
                  <a:srgbClr val="053762"/>
                </a:solidFill>
                <a:latin typeface="Arial"/>
                <a:cs typeface="Arial"/>
              </a:rPr>
              <a:t>8.3%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8120534" y="1946044"/>
            <a:ext cx="2372360" cy="703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082939"/>
                </a:solidFill>
                <a:latin typeface="Arial"/>
                <a:cs typeface="Arial"/>
              </a:rPr>
              <a:t>2</a:t>
            </a:r>
            <a:r>
              <a:rPr dirty="0" baseline="25462" sz="1800" spc="-7" b="1">
                <a:solidFill>
                  <a:srgbClr val="082939"/>
                </a:solidFill>
                <a:latin typeface="Arial"/>
                <a:cs typeface="Arial"/>
              </a:rPr>
              <a:t>nd </a:t>
            </a:r>
            <a:r>
              <a:rPr dirty="0" sz="1800" spc="-5" b="1">
                <a:solidFill>
                  <a:srgbClr val="082939"/>
                </a:solidFill>
                <a:latin typeface="Arial"/>
                <a:cs typeface="Arial"/>
              </a:rPr>
              <a:t>Half </a:t>
            </a:r>
            <a:r>
              <a:rPr dirty="0" sz="1800" b="1">
                <a:solidFill>
                  <a:srgbClr val="082939"/>
                </a:solidFill>
                <a:latin typeface="Arial"/>
                <a:cs typeface="Arial"/>
              </a:rPr>
              <a:t>of</a:t>
            </a:r>
            <a:r>
              <a:rPr dirty="0" sz="1800" spc="-215" b="1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82939"/>
                </a:solidFill>
                <a:latin typeface="Arial"/>
                <a:cs typeface="Arial"/>
              </a:rPr>
              <a:t>Enrollment</a:t>
            </a:r>
            <a:endParaRPr sz="1800">
              <a:latin typeface="Arial"/>
              <a:cs typeface="Arial"/>
            </a:endParaRPr>
          </a:p>
          <a:p>
            <a:pPr algn="ctr" marL="9525">
              <a:lnSpc>
                <a:spcPct val="100000"/>
              </a:lnSpc>
              <a:spcBef>
                <a:spcPts val="1620"/>
              </a:spcBef>
            </a:pPr>
            <a:r>
              <a:rPr dirty="0" sz="1300" spc="-10">
                <a:solidFill>
                  <a:srgbClr val="053762"/>
                </a:solidFill>
                <a:latin typeface="Arial"/>
                <a:cs typeface="Arial"/>
              </a:rPr>
              <a:t>Mean </a:t>
            </a:r>
            <a:r>
              <a:rPr dirty="0" sz="1300" spc="-5">
                <a:solidFill>
                  <a:srgbClr val="053762"/>
                </a:solidFill>
                <a:latin typeface="Arial"/>
                <a:cs typeface="Arial"/>
              </a:rPr>
              <a:t>difference</a:t>
            </a:r>
            <a:r>
              <a:rPr dirty="0" sz="1300" spc="50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1300" spc="-5">
                <a:solidFill>
                  <a:srgbClr val="053762"/>
                </a:solidFill>
                <a:latin typeface="Arial"/>
                <a:cs typeface="Arial"/>
              </a:rPr>
              <a:t>0.1%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4" name="object 114"/>
          <p:cNvSpPr txBox="1">
            <a:spLocks noGrp="1"/>
          </p:cNvSpPr>
          <p:nvPr>
            <p:ph type="title"/>
          </p:nvPr>
        </p:nvSpPr>
        <p:spPr>
          <a:xfrm>
            <a:off x="-12700" y="0"/>
            <a:ext cx="7848600" cy="999490"/>
          </a:xfrm>
          <a:prstGeom prst="rect"/>
        </p:spPr>
        <p:txBody>
          <a:bodyPr wrap="square" lIns="0" tIns="69215" rIns="0" bIns="0" rtlCol="0" vert="horz">
            <a:spAutoFit/>
          </a:bodyPr>
          <a:lstStyle/>
          <a:p>
            <a:pPr marL="12700" marR="5080">
              <a:lnSpc>
                <a:spcPts val="3640"/>
              </a:lnSpc>
              <a:spcBef>
                <a:spcPts val="545"/>
              </a:spcBef>
            </a:pPr>
            <a:r>
              <a:rPr dirty="0" sz="3350" spc="-80">
                <a:solidFill>
                  <a:srgbClr val="082939"/>
                </a:solidFill>
              </a:rPr>
              <a:t>Pivotal</a:t>
            </a:r>
            <a:r>
              <a:rPr dirty="0" sz="3350" spc="-200">
                <a:solidFill>
                  <a:srgbClr val="082939"/>
                </a:solidFill>
              </a:rPr>
              <a:t> </a:t>
            </a:r>
            <a:r>
              <a:rPr dirty="0" sz="3350" spc="-70">
                <a:solidFill>
                  <a:srgbClr val="082939"/>
                </a:solidFill>
              </a:rPr>
              <a:t>RCT:</a:t>
            </a:r>
            <a:r>
              <a:rPr dirty="0" sz="3350" spc="-195">
                <a:solidFill>
                  <a:srgbClr val="082939"/>
                </a:solidFill>
              </a:rPr>
              <a:t> </a:t>
            </a:r>
            <a:r>
              <a:rPr dirty="0" sz="3350" spc="-70">
                <a:solidFill>
                  <a:srgbClr val="082939"/>
                </a:solidFill>
              </a:rPr>
              <a:t>Post</a:t>
            </a:r>
            <a:r>
              <a:rPr dirty="0" sz="3350" spc="-195">
                <a:solidFill>
                  <a:srgbClr val="082939"/>
                </a:solidFill>
              </a:rPr>
              <a:t> </a:t>
            </a:r>
            <a:r>
              <a:rPr dirty="0" sz="3350" spc="-65">
                <a:solidFill>
                  <a:srgbClr val="082939"/>
                </a:solidFill>
              </a:rPr>
              <a:t>Hoc</a:t>
            </a:r>
            <a:r>
              <a:rPr dirty="0" sz="3350" spc="-204">
                <a:solidFill>
                  <a:srgbClr val="082939"/>
                </a:solidFill>
              </a:rPr>
              <a:t> </a:t>
            </a:r>
            <a:r>
              <a:rPr dirty="0" sz="3350" spc="-80">
                <a:solidFill>
                  <a:srgbClr val="082939"/>
                </a:solidFill>
              </a:rPr>
              <a:t>Learning</a:t>
            </a:r>
            <a:r>
              <a:rPr dirty="0" sz="3350" spc="-220">
                <a:solidFill>
                  <a:srgbClr val="082939"/>
                </a:solidFill>
              </a:rPr>
              <a:t> </a:t>
            </a:r>
            <a:r>
              <a:rPr dirty="0" sz="3350" spc="-95">
                <a:solidFill>
                  <a:srgbClr val="082939"/>
                </a:solidFill>
              </a:rPr>
              <a:t>Analysis  </a:t>
            </a:r>
            <a:r>
              <a:rPr dirty="0" sz="3350" spc="-80">
                <a:solidFill>
                  <a:srgbClr val="082939"/>
                </a:solidFill>
              </a:rPr>
              <a:t>Primary </a:t>
            </a:r>
            <a:r>
              <a:rPr dirty="0" sz="3350" spc="-80">
                <a:solidFill>
                  <a:srgbClr val="5C89E7"/>
                </a:solidFill>
              </a:rPr>
              <a:t>Safety</a:t>
            </a:r>
            <a:r>
              <a:rPr dirty="0" sz="3350" spc="-290">
                <a:solidFill>
                  <a:srgbClr val="5C89E7"/>
                </a:solidFill>
              </a:rPr>
              <a:t> </a:t>
            </a:r>
            <a:r>
              <a:rPr dirty="0" sz="3350" spc="-95">
                <a:solidFill>
                  <a:srgbClr val="082939"/>
                </a:solidFill>
              </a:rPr>
              <a:t>Endpoint</a:t>
            </a:r>
            <a:endParaRPr sz="3350"/>
          </a:p>
        </p:txBody>
      </p:sp>
      <p:sp>
        <p:nvSpPr>
          <p:cNvPr id="115" name="object 115"/>
          <p:cNvSpPr txBox="1"/>
          <p:nvPr/>
        </p:nvSpPr>
        <p:spPr>
          <a:xfrm>
            <a:off x="6046272" y="5368908"/>
            <a:ext cx="927100" cy="547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6065" marR="5080" indent="132715">
              <a:lnSpc>
                <a:spcPct val="1200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808080"/>
                </a:solidFill>
                <a:latin typeface="Arial Narrow"/>
                <a:cs typeface="Arial Narrow"/>
              </a:rPr>
              <a:t># At Risk  </a:t>
            </a: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Portico</a:t>
            </a:r>
            <a:r>
              <a:rPr dirty="0" sz="1000" spc="-65" b="1">
                <a:solidFill>
                  <a:srgbClr val="005A84"/>
                </a:solidFill>
                <a:latin typeface="Arial Narrow"/>
                <a:cs typeface="Arial Narrow"/>
              </a:rPr>
              <a:t> </a:t>
            </a: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valve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Commercial</a:t>
            </a:r>
            <a:r>
              <a:rPr dirty="0" sz="1000" spc="-90" b="1">
                <a:solidFill>
                  <a:srgbClr val="B01F62"/>
                </a:solidFill>
                <a:latin typeface="Arial Narrow"/>
                <a:cs typeface="Arial Narrow"/>
              </a:rPr>
              <a:t> </a:t>
            </a: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valve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19995" y="5364734"/>
            <a:ext cx="1254125" cy="544195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algn="ctr" marR="19050">
              <a:lnSpc>
                <a:spcPct val="100000"/>
              </a:lnSpc>
              <a:spcBef>
                <a:spcPts val="340"/>
              </a:spcBef>
            </a:pPr>
            <a:r>
              <a:rPr dirty="0" sz="1000" spc="-5" b="1">
                <a:solidFill>
                  <a:srgbClr val="808080"/>
                </a:solidFill>
                <a:latin typeface="Arial Narrow"/>
                <a:cs typeface="Arial Narrow"/>
              </a:rPr>
              <a:t># At</a:t>
            </a:r>
            <a:r>
              <a:rPr dirty="0" sz="1000" spc="-25" b="1">
                <a:solidFill>
                  <a:srgbClr val="808080"/>
                </a:solidFill>
                <a:latin typeface="Arial Narrow"/>
                <a:cs typeface="Arial Narrow"/>
              </a:rPr>
              <a:t> </a:t>
            </a:r>
            <a:r>
              <a:rPr dirty="0" sz="1000" spc="-5" b="1">
                <a:solidFill>
                  <a:srgbClr val="808080"/>
                </a:solidFill>
                <a:latin typeface="Arial Narrow"/>
                <a:cs typeface="Arial Narrow"/>
              </a:rPr>
              <a:t>Risk</a:t>
            </a:r>
            <a:endParaRPr sz="1000">
              <a:latin typeface="Arial Narrow"/>
              <a:cs typeface="Arial Narrow"/>
            </a:endParaRPr>
          </a:p>
          <a:p>
            <a:pPr marL="268605">
              <a:lnSpc>
                <a:spcPct val="100000"/>
              </a:lnSpc>
              <a:spcBef>
                <a:spcPts val="240"/>
              </a:spcBef>
              <a:tabLst>
                <a:tab pos="1066800" algn="l"/>
              </a:tabLst>
            </a:pPr>
            <a:r>
              <a:rPr dirty="0" sz="1000" spc="-10" b="1">
                <a:solidFill>
                  <a:srgbClr val="005A84"/>
                </a:solidFill>
                <a:latin typeface="Arial Narrow"/>
                <a:cs typeface="Arial Narrow"/>
              </a:rPr>
              <a:t>P</a:t>
            </a:r>
            <a:r>
              <a:rPr dirty="0" sz="1000" b="1">
                <a:solidFill>
                  <a:srgbClr val="005A84"/>
                </a:solidFill>
                <a:latin typeface="Arial Narrow"/>
                <a:cs typeface="Arial Narrow"/>
              </a:rPr>
              <a:t>o</a:t>
            </a:r>
            <a:r>
              <a:rPr dirty="0" sz="1000" spc="-15" b="1">
                <a:solidFill>
                  <a:srgbClr val="005A84"/>
                </a:solidFill>
                <a:latin typeface="Arial Narrow"/>
                <a:cs typeface="Arial Narrow"/>
              </a:rPr>
              <a:t>r</a:t>
            </a: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tico</a:t>
            </a:r>
            <a:r>
              <a:rPr dirty="0" sz="1000" spc="5" b="1">
                <a:solidFill>
                  <a:srgbClr val="005A84"/>
                </a:solidFill>
                <a:latin typeface="Arial Narrow"/>
                <a:cs typeface="Arial Narrow"/>
              </a:rPr>
              <a:t> </a:t>
            </a: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valve</a:t>
            </a:r>
            <a:r>
              <a:rPr dirty="0" sz="1000" b="1">
                <a:solidFill>
                  <a:srgbClr val="005A84"/>
                </a:solidFill>
                <a:latin typeface="Arial Narrow"/>
                <a:cs typeface="Arial Narrow"/>
              </a:rPr>
              <a:t>	</a:t>
            </a: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191</a:t>
            </a:r>
            <a:endParaRPr sz="1000">
              <a:latin typeface="Arial Narrow"/>
              <a:cs typeface="Arial Narrow"/>
            </a:endParaRPr>
          </a:p>
          <a:p>
            <a:pPr algn="ctr">
              <a:lnSpc>
                <a:spcPct val="100000"/>
              </a:lnSpc>
              <a:tabLst>
                <a:tab pos="1054100" algn="l"/>
              </a:tabLst>
            </a:pPr>
            <a:r>
              <a:rPr dirty="0" sz="1000" spc="-10" b="1">
                <a:solidFill>
                  <a:srgbClr val="B01F62"/>
                </a:solidFill>
                <a:latin typeface="Arial Narrow"/>
                <a:cs typeface="Arial Narrow"/>
              </a:rPr>
              <a:t>C</a:t>
            </a:r>
            <a:r>
              <a:rPr dirty="0" sz="1000" b="1">
                <a:solidFill>
                  <a:srgbClr val="B01F62"/>
                </a:solidFill>
                <a:latin typeface="Arial Narrow"/>
                <a:cs typeface="Arial Narrow"/>
              </a:rPr>
              <a:t>omm</a:t>
            </a: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e</a:t>
            </a:r>
            <a:r>
              <a:rPr dirty="0" sz="1000" spc="-15" b="1">
                <a:solidFill>
                  <a:srgbClr val="B01F62"/>
                </a:solidFill>
                <a:latin typeface="Arial Narrow"/>
                <a:cs typeface="Arial Narrow"/>
              </a:rPr>
              <a:t>r</a:t>
            </a: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cial</a:t>
            </a:r>
            <a:r>
              <a:rPr dirty="0" sz="1000" spc="-35" b="1">
                <a:solidFill>
                  <a:srgbClr val="B01F62"/>
                </a:solidFill>
                <a:latin typeface="Arial Narrow"/>
                <a:cs typeface="Arial Narrow"/>
              </a:rPr>
              <a:t> </a:t>
            </a: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valve</a:t>
            </a:r>
            <a:r>
              <a:rPr dirty="0" sz="1000" b="1">
                <a:solidFill>
                  <a:srgbClr val="B01F62"/>
                </a:solidFill>
                <a:latin typeface="Arial Narrow"/>
                <a:cs typeface="Arial Narrow"/>
              </a:rPr>
              <a:t>	</a:t>
            </a: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184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5588876" y="4350268"/>
            <a:ext cx="3206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16.0%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5608103" y="4618304"/>
            <a:ext cx="2628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7.7%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1671117" y="4394413"/>
            <a:ext cx="3206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11.6%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1687941" y="4567960"/>
            <a:ext cx="3206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11.5%</a:t>
            </a:r>
            <a:endParaRPr sz="1000">
              <a:latin typeface="Arial Narrow"/>
              <a:cs typeface="Arial Narrow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451847" y="150876"/>
            <a:ext cx="2574035" cy="10363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286151" y="5513830"/>
            <a:ext cx="530225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2900" algn="l"/>
              </a:tabLst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190</a:t>
            </a: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	</a:t>
            </a: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179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tabLst>
                <a:tab pos="343535" algn="l"/>
              </a:tabLst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185</a:t>
            </a: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	</a:t>
            </a: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176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95810" y="5513830"/>
            <a:ext cx="19939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171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172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05469" y="5513830"/>
            <a:ext cx="19939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169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167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15128" y="5513830"/>
            <a:ext cx="19939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165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161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77028" y="5513830"/>
            <a:ext cx="199390" cy="329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151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144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395209" y="4523994"/>
            <a:ext cx="4090670" cy="355600"/>
          </a:xfrm>
          <a:custGeom>
            <a:avLst/>
            <a:gdLst/>
            <a:ahLst/>
            <a:cxnLst/>
            <a:rect l="l" t="t" r="r" b="b"/>
            <a:pathLst>
              <a:path w="4090670" h="355600">
                <a:moveTo>
                  <a:pt x="0" y="355091"/>
                </a:moveTo>
                <a:lnTo>
                  <a:pt x="8712" y="355091"/>
                </a:lnTo>
                <a:lnTo>
                  <a:pt x="8712" y="344944"/>
                </a:lnTo>
                <a:lnTo>
                  <a:pt x="17424" y="344944"/>
                </a:lnTo>
                <a:lnTo>
                  <a:pt x="17424" y="324662"/>
                </a:lnTo>
                <a:lnTo>
                  <a:pt x="34848" y="324662"/>
                </a:lnTo>
                <a:lnTo>
                  <a:pt x="34848" y="314502"/>
                </a:lnTo>
                <a:lnTo>
                  <a:pt x="121767" y="314502"/>
                </a:lnTo>
                <a:lnTo>
                  <a:pt x="121767" y="294220"/>
                </a:lnTo>
                <a:lnTo>
                  <a:pt x="174028" y="294220"/>
                </a:lnTo>
                <a:lnTo>
                  <a:pt x="174028" y="284073"/>
                </a:lnTo>
                <a:lnTo>
                  <a:pt x="287274" y="284073"/>
                </a:lnTo>
                <a:lnTo>
                  <a:pt x="287274" y="263791"/>
                </a:lnTo>
                <a:lnTo>
                  <a:pt x="313220" y="263791"/>
                </a:lnTo>
                <a:lnTo>
                  <a:pt x="313220" y="253644"/>
                </a:lnTo>
                <a:lnTo>
                  <a:pt x="321932" y="253644"/>
                </a:lnTo>
                <a:lnTo>
                  <a:pt x="321932" y="233337"/>
                </a:lnTo>
                <a:lnTo>
                  <a:pt x="426466" y="233337"/>
                </a:lnTo>
                <a:lnTo>
                  <a:pt x="426466" y="192773"/>
                </a:lnTo>
                <a:lnTo>
                  <a:pt x="539521" y="192773"/>
                </a:lnTo>
                <a:lnTo>
                  <a:pt x="539521" y="172465"/>
                </a:lnTo>
                <a:lnTo>
                  <a:pt x="965987" y="172465"/>
                </a:lnTo>
                <a:lnTo>
                  <a:pt x="965987" y="152184"/>
                </a:lnTo>
                <a:lnTo>
                  <a:pt x="983399" y="152184"/>
                </a:lnTo>
                <a:lnTo>
                  <a:pt x="983399" y="142036"/>
                </a:lnTo>
                <a:lnTo>
                  <a:pt x="1610029" y="142036"/>
                </a:lnTo>
                <a:lnTo>
                  <a:pt x="1610029" y="121754"/>
                </a:lnTo>
                <a:lnTo>
                  <a:pt x="1757933" y="121754"/>
                </a:lnTo>
                <a:lnTo>
                  <a:pt x="1757933" y="111607"/>
                </a:lnTo>
                <a:lnTo>
                  <a:pt x="2036495" y="111607"/>
                </a:lnTo>
                <a:lnTo>
                  <a:pt x="2036495" y="91300"/>
                </a:lnTo>
                <a:lnTo>
                  <a:pt x="2106180" y="91300"/>
                </a:lnTo>
                <a:lnTo>
                  <a:pt x="2106180" y="81165"/>
                </a:lnTo>
                <a:lnTo>
                  <a:pt x="2924263" y="81165"/>
                </a:lnTo>
                <a:lnTo>
                  <a:pt x="2924263" y="60871"/>
                </a:lnTo>
                <a:lnTo>
                  <a:pt x="3028607" y="60871"/>
                </a:lnTo>
                <a:lnTo>
                  <a:pt x="3028607" y="50736"/>
                </a:lnTo>
                <a:lnTo>
                  <a:pt x="3089592" y="50736"/>
                </a:lnTo>
                <a:lnTo>
                  <a:pt x="3089592" y="30429"/>
                </a:lnTo>
                <a:lnTo>
                  <a:pt x="3141853" y="30429"/>
                </a:lnTo>
                <a:lnTo>
                  <a:pt x="3141853" y="20281"/>
                </a:lnTo>
                <a:lnTo>
                  <a:pt x="3724935" y="20281"/>
                </a:lnTo>
                <a:lnTo>
                  <a:pt x="3724935" y="0"/>
                </a:lnTo>
                <a:lnTo>
                  <a:pt x="4090416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395209" y="4493514"/>
            <a:ext cx="4090670" cy="386080"/>
          </a:xfrm>
          <a:custGeom>
            <a:avLst/>
            <a:gdLst/>
            <a:ahLst/>
            <a:cxnLst/>
            <a:rect l="l" t="t" r="r" b="b"/>
            <a:pathLst>
              <a:path w="4090670" h="386079">
                <a:moveTo>
                  <a:pt x="0" y="385572"/>
                </a:moveTo>
                <a:lnTo>
                  <a:pt x="8712" y="385572"/>
                </a:lnTo>
                <a:lnTo>
                  <a:pt x="8712" y="375437"/>
                </a:lnTo>
                <a:lnTo>
                  <a:pt x="78397" y="375437"/>
                </a:lnTo>
                <a:lnTo>
                  <a:pt x="78397" y="355142"/>
                </a:lnTo>
                <a:lnTo>
                  <a:pt x="87109" y="355142"/>
                </a:lnTo>
                <a:lnTo>
                  <a:pt x="87109" y="334835"/>
                </a:lnTo>
                <a:lnTo>
                  <a:pt x="200164" y="334835"/>
                </a:lnTo>
                <a:lnTo>
                  <a:pt x="200164" y="324688"/>
                </a:lnTo>
                <a:lnTo>
                  <a:pt x="243725" y="324688"/>
                </a:lnTo>
                <a:lnTo>
                  <a:pt x="243725" y="304406"/>
                </a:lnTo>
                <a:lnTo>
                  <a:pt x="678891" y="304406"/>
                </a:lnTo>
                <a:lnTo>
                  <a:pt x="678891" y="294246"/>
                </a:lnTo>
                <a:lnTo>
                  <a:pt x="870343" y="294246"/>
                </a:lnTo>
                <a:lnTo>
                  <a:pt x="870343" y="273951"/>
                </a:lnTo>
                <a:lnTo>
                  <a:pt x="887768" y="273951"/>
                </a:lnTo>
                <a:lnTo>
                  <a:pt x="887768" y="263817"/>
                </a:lnTo>
                <a:lnTo>
                  <a:pt x="1157439" y="263817"/>
                </a:lnTo>
                <a:lnTo>
                  <a:pt x="1157439" y="243522"/>
                </a:lnTo>
                <a:lnTo>
                  <a:pt x="1392440" y="243522"/>
                </a:lnTo>
                <a:lnTo>
                  <a:pt x="1392440" y="223215"/>
                </a:lnTo>
                <a:lnTo>
                  <a:pt x="1749221" y="223215"/>
                </a:lnTo>
                <a:lnTo>
                  <a:pt x="1749221" y="213080"/>
                </a:lnTo>
                <a:lnTo>
                  <a:pt x="1923440" y="213080"/>
                </a:lnTo>
                <a:lnTo>
                  <a:pt x="1923440" y="182651"/>
                </a:lnTo>
                <a:lnTo>
                  <a:pt x="2149551" y="182651"/>
                </a:lnTo>
                <a:lnTo>
                  <a:pt x="2149551" y="162356"/>
                </a:lnTo>
                <a:lnTo>
                  <a:pt x="2193112" y="162356"/>
                </a:lnTo>
                <a:lnTo>
                  <a:pt x="2193112" y="152196"/>
                </a:lnTo>
                <a:lnTo>
                  <a:pt x="2384564" y="152196"/>
                </a:lnTo>
                <a:lnTo>
                  <a:pt x="2384564" y="131902"/>
                </a:lnTo>
                <a:lnTo>
                  <a:pt x="2454249" y="131902"/>
                </a:lnTo>
                <a:lnTo>
                  <a:pt x="2454249" y="111620"/>
                </a:lnTo>
                <a:lnTo>
                  <a:pt x="3185223" y="111620"/>
                </a:lnTo>
                <a:lnTo>
                  <a:pt x="3185223" y="81165"/>
                </a:lnTo>
                <a:lnTo>
                  <a:pt x="3246196" y="81165"/>
                </a:lnTo>
                <a:lnTo>
                  <a:pt x="3246196" y="71031"/>
                </a:lnTo>
                <a:lnTo>
                  <a:pt x="3298469" y="71031"/>
                </a:lnTo>
                <a:lnTo>
                  <a:pt x="3298469" y="50736"/>
                </a:lnTo>
                <a:lnTo>
                  <a:pt x="3542182" y="50736"/>
                </a:lnTo>
                <a:lnTo>
                  <a:pt x="3542182" y="30429"/>
                </a:lnTo>
                <a:lnTo>
                  <a:pt x="3742347" y="30429"/>
                </a:lnTo>
                <a:lnTo>
                  <a:pt x="3742347" y="20294"/>
                </a:lnTo>
                <a:lnTo>
                  <a:pt x="4012018" y="20294"/>
                </a:lnTo>
                <a:lnTo>
                  <a:pt x="4012018" y="0"/>
                </a:lnTo>
                <a:lnTo>
                  <a:pt x="4090416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459718" y="4391405"/>
            <a:ext cx="0" cy="132715"/>
          </a:xfrm>
          <a:custGeom>
            <a:avLst/>
            <a:gdLst/>
            <a:ahLst/>
            <a:cxnLst/>
            <a:rect l="l" t="t" r="r" b="b"/>
            <a:pathLst>
              <a:path w="0" h="132714">
                <a:moveTo>
                  <a:pt x="0" y="132588"/>
                </a:moveTo>
                <a:lnTo>
                  <a:pt x="0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511533" y="4350258"/>
            <a:ext cx="0" cy="143510"/>
          </a:xfrm>
          <a:custGeom>
            <a:avLst/>
            <a:gdLst/>
            <a:ahLst/>
            <a:cxnLst/>
            <a:rect l="l" t="t" r="r" b="b"/>
            <a:pathLst>
              <a:path w="0" h="143510">
                <a:moveTo>
                  <a:pt x="0" y="143256"/>
                </a:moveTo>
                <a:lnTo>
                  <a:pt x="0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372850" y="4391405"/>
            <a:ext cx="173990" cy="0"/>
          </a:xfrm>
          <a:custGeom>
            <a:avLst/>
            <a:gdLst/>
            <a:ahLst/>
            <a:cxnLst/>
            <a:rect l="l" t="t" r="r" b="b"/>
            <a:pathLst>
              <a:path w="173990" h="0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424666" y="4350258"/>
            <a:ext cx="175260" cy="0"/>
          </a:xfrm>
          <a:custGeom>
            <a:avLst/>
            <a:gdLst/>
            <a:ahLst/>
            <a:cxnLst/>
            <a:rect l="l" t="t" r="r" b="b"/>
            <a:pathLst>
              <a:path w="175259" h="0">
                <a:moveTo>
                  <a:pt x="0" y="0"/>
                </a:moveTo>
                <a:lnTo>
                  <a:pt x="175260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459718" y="4523994"/>
            <a:ext cx="0" cy="131445"/>
          </a:xfrm>
          <a:custGeom>
            <a:avLst/>
            <a:gdLst/>
            <a:ahLst/>
            <a:cxnLst/>
            <a:rect l="l" t="t" r="r" b="b"/>
            <a:pathLst>
              <a:path w="0" h="131445">
                <a:moveTo>
                  <a:pt x="0" y="0"/>
                </a:moveTo>
                <a:lnTo>
                  <a:pt x="0" y="131063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1511533" y="4493514"/>
            <a:ext cx="0" cy="142240"/>
          </a:xfrm>
          <a:custGeom>
            <a:avLst/>
            <a:gdLst/>
            <a:ahLst/>
            <a:cxnLst/>
            <a:rect l="l" t="t" r="r" b="b"/>
            <a:pathLst>
              <a:path w="0" h="142239">
                <a:moveTo>
                  <a:pt x="0" y="0"/>
                </a:moveTo>
                <a:lnTo>
                  <a:pt x="0" y="141732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372850" y="4655058"/>
            <a:ext cx="173990" cy="0"/>
          </a:xfrm>
          <a:custGeom>
            <a:avLst/>
            <a:gdLst/>
            <a:ahLst/>
            <a:cxnLst/>
            <a:rect l="l" t="t" r="r" b="b"/>
            <a:pathLst>
              <a:path w="173990" h="0">
                <a:moveTo>
                  <a:pt x="0" y="0"/>
                </a:moveTo>
                <a:lnTo>
                  <a:pt x="173736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1424666" y="4635246"/>
            <a:ext cx="175260" cy="0"/>
          </a:xfrm>
          <a:custGeom>
            <a:avLst/>
            <a:gdLst/>
            <a:ahLst/>
            <a:cxnLst/>
            <a:rect l="l" t="t" r="r" b="b"/>
            <a:pathLst>
              <a:path w="175259" h="0">
                <a:moveTo>
                  <a:pt x="0" y="0"/>
                </a:moveTo>
                <a:lnTo>
                  <a:pt x="175260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229856" y="4878323"/>
            <a:ext cx="4421505" cy="0"/>
          </a:xfrm>
          <a:custGeom>
            <a:avLst/>
            <a:gdLst/>
            <a:ahLst/>
            <a:cxnLst/>
            <a:rect l="l" t="t" r="r" b="b"/>
            <a:pathLst>
              <a:path w="4421505" h="0">
                <a:moveTo>
                  <a:pt x="0" y="0"/>
                </a:moveTo>
                <a:lnTo>
                  <a:pt x="44211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394447" y="4878323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725156" y="4878323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7347077" y="4975584"/>
            <a:ext cx="4464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16865" algn="l"/>
              </a:tabLst>
            </a:pPr>
            <a:r>
              <a:rPr dirty="0" sz="1000" spc="-5" b="1">
                <a:latin typeface="Arial Narrow"/>
                <a:cs typeface="Arial Narrow"/>
              </a:rPr>
              <a:t>0</a:t>
            </a:r>
            <a:r>
              <a:rPr dirty="0" sz="1000" spc="-5" b="1">
                <a:latin typeface="Arial Narrow"/>
                <a:cs typeface="Arial Narrow"/>
              </a:rPr>
              <a:t>	</a:t>
            </a:r>
            <a:r>
              <a:rPr dirty="0" sz="1000" spc="-5" b="1">
                <a:latin typeface="Arial Narrow"/>
                <a:cs typeface="Arial Narrow"/>
              </a:rPr>
              <a:t>30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404859" y="4878323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8321898" y="4975584"/>
            <a:ext cx="141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90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413747" y="4878323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424159" y="4878323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10315059" y="4975584"/>
            <a:ext cx="1993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270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1484864" y="4878323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1376916" y="4975584"/>
            <a:ext cx="1993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365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735383" y="4905634"/>
            <a:ext cx="1308100" cy="469265"/>
          </a:xfrm>
          <a:prstGeom prst="rect">
            <a:avLst/>
          </a:prstGeom>
        </p:spPr>
        <p:txBody>
          <a:bodyPr wrap="square" lIns="0" tIns="81915" rIns="0" bIns="0" rtlCol="0" vert="horz">
            <a:spAutoFit/>
          </a:bodyPr>
          <a:lstStyle/>
          <a:p>
            <a:pPr algn="ctr" marL="31115">
              <a:lnSpc>
                <a:spcPct val="100000"/>
              </a:lnSpc>
              <a:spcBef>
                <a:spcPts val="645"/>
              </a:spcBef>
            </a:pPr>
            <a:r>
              <a:rPr dirty="0" sz="1000" spc="-5" b="1">
                <a:latin typeface="Arial Narrow"/>
                <a:cs typeface="Arial Narrow"/>
              </a:rPr>
              <a:t>180</a:t>
            </a:r>
            <a:endParaRPr sz="1000">
              <a:latin typeface="Arial Narrow"/>
              <a:cs typeface="Arial Narrow"/>
            </a:endParaRPr>
          </a:p>
          <a:p>
            <a:pPr algn="ctr">
              <a:lnSpc>
                <a:spcPct val="100000"/>
              </a:lnSpc>
              <a:spcBef>
                <a:spcPts val="545"/>
              </a:spcBef>
            </a:pPr>
            <a:r>
              <a:rPr dirty="0" sz="1000" spc="-5" b="1">
                <a:latin typeface="Arial Narrow"/>
                <a:cs typeface="Arial Narrow"/>
              </a:rPr>
              <a:t>Days from</a:t>
            </a:r>
            <a:r>
              <a:rPr dirty="0" sz="1000" spc="-45" b="1">
                <a:latin typeface="Arial Narrow"/>
                <a:cs typeface="Arial Narrow"/>
              </a:rPr>
              <a:t> </a:t>
            </a:r>
            <a:r>
              <a:rPr dirty="0" sz="1000" spc="-5" b="1">
                <a:latin typeface="Arial Narrow"/>
                <a:cs typeface="Arial Narrow"/>
              </a:rPr>
              <a:t>Randomization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7229856" y="1953767"/>
            <a:ext cx="0" cy="2924810"/>
          </a:xfrm>
          <a:custGeom>
            <a:avLst/>
            <a:gdLst/>
            <a:ahLst/>
            <a:cxnLst/>
            <a:rect l="l" t="t" r="r" b="b"/>
            <a:pathLst>
              <a:path w="0" h="2924810">
                <a:moveTo>
                  <a:pt x="0" y="2924555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7176516" y="4878323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6990224" y="4802939"/>
            <a:ext cx="1758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176516" y="459333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6929297" y="4508426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10%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176516" y="4299203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6929297" y="4224069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20%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7176516" y="4014215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6929297" y="3929557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30%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7176516" y="3720084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6929297" y="3645201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40%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7176516" y="343662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6929297" y="3360845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50%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7176516" y="3151632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6929297" y="3066332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60%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7176516" y="2857500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6929297" y="2781974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70%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7176516" y="2572511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6929297" y="2487462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80%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7176516" y="2278379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6929297" y="2203107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90%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176516" y="1993392"/>
            <a:ext cx="53340" cy="0"/>
          </a:xfrm>
          <a:custGeom>
            <a:avLst/>
            <a:gdLst/>
            <a:ahLst/>
            <a:cxnLst/>
            <a:rect l="l" t="t" r="r" b="b"/>
            <a:pathLst>
              <a:path w="53340" h="0">
                <a:moveTo>
                  <a:pt x="5334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6868372" y="1908595"/>
            <a:ext cx="2921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100%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589952" y="2174624"/>
            <a:ext cx="170815" cy="2710815"/>
          </a:xfrm>
          <a:prstGeom prst="rect">
            <a:avLst/>
          </a:prstGeom>
        </p:spPr>
        <p:txBody>
          <a:bodyPr wrap="square" lIns="0" tIns="381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000" spc="-5" b="1">
                <a:latin typeface="Arial Narrow"/>
                <a:cs typeface="Arial Narrow"/>
              </a:rPr>
              <a:t>Primary Effectiveness </a:t>
            </a:r>
            <a:r>
              <a:rPr dirty="0" sz="1000" b="1">
                <a:latin typeface="Arial Narrow"/>
                <a:cs typeface="Arial Narrow"/>
              </a:rPr>
              <a:t>Endpoint </a:t>
            </a:r>
            <a:r>
              <a:rPr dirty="0" sz="1000" spc="-5" b="1">
                <a:latin typeface="Arial Narrow"/>
                <a:cs typeface="Arial Narrow"/>
              </a:rPr>
              <a:t>at 1 Year- Second</a:t>
            </a:r>
            <a:r>
              <a:rPr dirty="0" sz="1000" spc="-65" b="1">
                <a:latin typeface="Arial Narrow"/>
                <a:cs typeface="Arial Narrow"/>
              </a:rPr>
              <a:t> </a:t>
            </a:r>
            <a:r>
              <a:rPr dirty="0" sz="1000" spc="-5" b="1">
                <a:latin typeface="Arial Narrow"/>
                <a:cs typeface="Arial Narrow"/>
              </a:rPr>
              <a:t>Half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328233" y="5515395"/>
            <a:ext cx="53594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8615" algn="l"/>
              </a:tabLst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191</a:t>
            </a: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	</a:t>
            </a: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176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tabLst>
                <a:tab pos="348615" algn="l"/>
              </a:tabLst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184</a:t>
            </a: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	</a:t>
            </a: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177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354968" y="5515395"/>
            <a:ext cx="19939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164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170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381704" y="5515395"/>
            <a:ext cx="19939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161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163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408439" y="5515395"/>
            <a:ext cx="19939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154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158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488175" y="5515395"/>
            <a:ext cx="199390" cy="3302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149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152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1439417" y="4382261"/>
            <a:ext cx="4159250" cy="498475"/>
          </a:xfrm>
          <a:custGeom>
            <a:avLst/>
            <a:gdLst/>
            <a:ahLst/>
            <a:cxnLst/>
            <a:rect l="l" t="t" r="r" b="b"/>
            <a:pathLst>
              <a:path w="4159250" h="498475">
                <a:moveTo>
                  <a:pt x="0" y="498348"/>
                </a:moveTo>
                <a:lnTo>
                  <a:pt x="17716" y="498348"/>
                </a:lnTo>
                <a:lnTo>
                  <a:pt x="17716" y="488175"/>
                </a:lnTo>
                <a:lnTo>
                  <a:pt x="79717" y="488175"/>
                </a:lnTo>
                <a:lnTo>
                  <a:pt x="79717" y="467842"/>
                </a:lnTo>
                <a:lnTo>
                  <a:pt x="114947" y="467842"/>
                </a:lnTo>
                <a:lnTo>
                  <a:pt x="114947" y="457669"/>
                </a:lnTo>
                <a:lnTo>
                  <a:pt x="150380" y="457669"/>
                </a:lnTo>
                <a:lnTo>
                  <a:pt x="150380" y="427151"/>
                </a:lnTo>
                <a:lnTo>
                  <a:pt x="159232" y="427151"/>
                </a:lnTo>
                <a:lnTo>
                  <a:pt x="159232" y="406819"/>
                </a:lnTo>
                <a:lnTo>
                  <a:pt x="168097" y="406819"/>
                </a:lnTo>
                <a:lnTo>
                  <a:pt x="168097" y="376301"/>
                </a:lnTo>
                <a:lnTo>
                  <a:pt x="238950" y="376301"/>
                </a:lnTo>
                <a:lnTo>
                  <a:pt x="238950" y="355968"/>
                </a:lnTo>
                <a:lnTo>
                  <a:pt x="318465" y="355968"/>
                </a:lnTo>
                <a:lnTo>
                  <a:pt x="318465" y="345795"/>
                </a:lnTo>
                <a:lnTo>
                  <a:pt x="513334" y="345795"/>
                </a:lnTo>
                <a:lnTo>
                  <a:pt x="513334" y="325450"/>
                </a:lnTo>
                <a:lnTo>
                  <a:pt x="521995" y="325450"/>
                </a:lnTo>
                <a:lnTo>
                  <a:pt x="521995" y="315277"/>
                </a:lnTo>
                <a:lnTo>
                  <a:pt x="548563" y="315277"/>
                </a:lnTo>
                <a:lnTo>
                  <a:pt x="548563" y="294944"/>
                </a:lnTo>
                <a:lnTo>
                  <a:pt x="637133" y="294944"/>
                </a:lnTo>
                <a:lnTo>
                  <a:pt x="637133" y="264426"/>
                </a:lnTo>
                <a:lnTo>
                  <a:pt x="690283" y="264426"/>
                </a:lnTo>
                <a:lnTo>
                  <a:pt x="690283" y="254254"/>
                </a:lnTo>
                <a:lnTo>
                  <a:pt x="796366" y="254254"/>
                </a:lnTo>
                <a:lnTo>
                  <a:pt x="796366" y="233921"/>
                </a:lnTo>
                <a:lnTo>
                  <a:pt x="876084" y="233921"/>
                </a:lnTo>
                <a:lnTo>
                  <a:pt x="876084" y="223748"/>
                </a:lnTo>
                <a:lnTo>
                  <a:pt x="902652" y="223748"/>
                </a:lnTo>
                <a:lnTo>
                  <a:pt x="902652" y="203403"/>
                </a:lnTo>
                <a:lnTo>
                  <a:pt x="920369" y="203403"/>
                </a:lnTo>
                <a:lnTo>
                  <a:pt x="920369" y="172897"/>
                </a:lnTo>
                <a:lnTo>
                  <a:pt x="1982063" y="172897"/>
                </a:lnTo>
                <a:lnTo>
                  <a:pt x="1982063" y="152552"/>
                </a:lnTo>
                <a:lnTo>
                  <a:pt x="2176932" y="152552"/>
                </a:lnTo>
                <a:lnTo>
                  <a:pt x="2176932" y="142379"/>
                </a:lnTo>
                <a:lnTo>
                  <a:pt x="2309596" y="142379"/>
                </a:lnTo>
                <a:lnTo>
                  <a:pt x="2309596" y="122047"/>
                </a:lnTo>
                <a:lnTo>
                  <a:pt x="2468829" y="122047"/>
                </a:lnTo>
                <a:lnTo>
                  <a:pt x="2468829" y="111874"/>
                </a:lnTo>
                <a:lnTo>
                  <a:pt x="2601493" y="111874"/>
                </a:lnTo>
                <a:lnTo>
                  <a:pt x="2601493" y="91528"/>
                </a:lnTo>
                <a:lnTo>
                  <a:pt x="2778633" y="91528"/>
                </a:lnTo>
                <a:lnTo>
                  <a:pt x="2778633" y="81368"/>
                </a:lnTo>
                <a:lnTo>
                  <a:pt x="2787484" y="81368"/>
                </a:lnTo>
                <a:lnTo>
                  <a:pt x="2787484" y="61023"/>
                </a:lnTo>
                <a:lnTo>
                  <a:pt x="3282911" y="61023"/>
                </a:lnTo>
                <a:lnTo>
                  <a:pt x="3282911" y="50850"/>
                </a:lnTo>
                <a:lnTo>
                  <a:pt x="3760812" y="50850"/>
                </a:lnTo>
                <a:lnTo>
                  <a:pt x="3760812" y="30505"/>
                </a:lnTo>
                <a:lnTo>
                  <a:pt x="3840530" y="30505"/>
                </a:lnTo>
                <a:lnTo>
                  <a:pt x="3840530" y="10172"/>
                </a:lnTo>
                <a:lnTo>
                  <a:pt x="4079278" y="10172"/>
                </a:lnTo>
                <a:lnTo>
                  <a:pt x="4079278" y="0"/>
                </a:lnTo>
                <a:lnTo>
                  <a:pt x="4158996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439417" y="4493514"/>
            <a:ext cx="4159250" cy="387350"/>
          </a:xfrm>
          <a:custGeom>
            <a:avLst/>
            <a:gdLst/>
            <a:ahLst/>
            <a:cxnLst/>
            <a:rect l="l" t="t" r="r" b="b"/>
            <a:pathLst>
              <a:path w="4159250" h="387350">
                <a:moveTo>
                  <a:pt x="0" y="387095"/>
                </a:moveTo>
                <a:lnTo>
                  <a:pt x="44284" y="387095"/>
                </a:lnTo>
                <a:lnTo>
                  <a:pt x="44284" y="376923"/>
                </a:lnTo>
                <a:lnTo>
                  <a:pt x="150380" y="376923"/>
                </a:lnTo>
                <a:lnTo>
                  <a:pt x="150380" y="356539"/>
                </a:lnTo>
                <a:lnTo>
                  <a:pt x="159232" y="356539"/>
                </a:lnTo>
                <a:lnTo>
                  <a:pt x="159232" y="325970"/>
                </a:lnTo>
                <a:lnTo>
                  <a:pt x="256667" y="325970"/>
                </a:lnTo>
                <a:lnTo>
                  <a:pt x="256667" y="305612"/>
                </a:lnTo>
                <a:lnTo>
                  <a:pt x="451332" y="305612"/>
                </a:lnTo>
                <a:lnTo>
                  <a:pt x="451332" y="295414"/>
                </a:lnTo>
                <a:lnTo>
                  <a:pt x="477901" y="295414"/>
                </a:lnTo>
                <a:lnTo>
                  <a:pt x="477901" y="275031"/>
                </a:lnTo>
                <a:lnTo>
                  <a:pt x="530847" y="275031"/>
                </a:lnTo>
                <a:lnTo>
                  <a:pt x="530847" y="264858"/>
                </a:lnTo>
                <a:lnTo>
                  <a:pt x="592848" y="264858"/>
                </a:lnTo>
                <a:lnTo>
                  <a:pt x="592848" y="244474"/>
                </a:lnTo>
                <a:lnTo>
                  <a:pt x="690283" y="244474"/>
                </a:lnTo>
                <a:lnTo>
                  <a:pt x="690283" y="224104"/>
                </a:lnTo>
                <a:lnTo>
                  <a:pt x="902652" y="224104"/>
                </a:lnTo>
                <a:lnTo>
                  <a:pt x="902652" y="213918"/>
                </a:lnTo>
                <a:lnTo>
                  <a:pt x="1035316" y="213918"/>
                </a:lnTo>
                <a:lnTo>
                  <a:pt x="1035316" y="193547"/>
                </a:lnTo>
                <a:lnTo>
                  <a:pt x="1504365" y="193547"/>
                </a:lnTo>
                <a:lnTo>
                  <a:pt x="1504365" y="183362"/>
                </a:lnTo>
                <a:lnTo>
                  <a:pt x="1734451" y="183362"/>
                </a:lnTo>
                <a:lnTo>
                  <a:pt x="1734451" y="162991"/>
                </a:lnTo>
                <a:lnTo>
                  <a:pt x="1831695" y="162991"/>
                </a:lnTo>
                <a:lnTo>
                  <a:pt x="1831695" y="152793"/>
                </a:lnTo>
                <a:lnTo>
                  <a:pt x="1875980" y="152793"/>
                </a:lnTo>
                <a:lnTo>
                  <a:pt x="1875980" y="132422"/>
                </a:lnTo>
                <a:lnTo>
                  <a:pt x="1973402" y="132422"/>
                </a:lnTo>
                <a:lnTo>
                  <a:pt x="1973402" y="112064"/>
                </a:lnTo>
                <a:lnTo>
                  <a:pt x="2265299" y="112064"/>
                </a:lnTo>
                <a:lnTo>
                  <a:pt x="2265299" y="101866"/>
                </a:lnTo>
                <a:lnTo>
                  <a:pt x="2424544" y="101866"/>
                </a:lnTo>
                <a:lnTo>
                  <a:pt x="2424544" y="81483"/>
                </a:lnTo>
                <a:lnTo>
                  <a:pt x="3212249" y="81483"/>
                </a:lnTo>
                <a:lnTo>
                  <a:pt x="3212249" y="71310"/>
                </a:lnTo>
                <a:lnTo>
                  <a:pt x="3247478" y="71310"/>
                </a:lnTo>
                <a:lnTo>
                  <a:pt x="3247478" y="50926"/>
                </a:lnTo>
                <a:lnTo>
                  <a:pt x="3796233" y="50926"/>
                </a:lnTo>
                <a:lnTo>
                  <a:pt x="3796233" y="30556"/>
                </a:lnTo>
                <a:lnTo>
                  <a:pt x="3999763" y="30556"/>
                </a:lnTo>
                <a:lnTo>
                  <a:pt x="3999763" y="20370"/>
                </a:lnTo>
                <a:lnTo>
                  <a:pt x="4150144" y="20370"/>
                </a:lnTo>
                <a:lnTo>
                  <a:pt x="4150144" y="0"/>
                </a:lnTo>
                <a:lnTo>
                  <a:pt x="4158996" y="0"/>
                </a:lnTo>
              </a:path>
            </a:pathLst>
          </a:custGeom>
          <a:ln w="19811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572505" y="4219194"/>
            <a:ext cx="0" cy="163195"/>
          </a:xfrm>
          <a:custGeom>
            <a:avLst/>
            <a:gdLst/>
            <a:ahLst/>
            <a:cxnLst/>
            <a:rect l="l" t="t" r="r" b="b"/>
            <a:pathLst>
              <a:path w="0" h="163195">
                <a:moveTo>
                  <a:pt x="0" y="163067"/>
                </a:moveTo>
                <a:lnTo>
                  <a:pt x="0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625846" y="4351782"/>
            <a:ext cx="0" cy="142240"/>
          </a:xfrm>
          <a:custGeom>
            <a:avLst/>
            <a:gdLst/>
            <a:ahLst/>
            <a:cxnLst/>
            <a:rect l="l" t="t" r="r" b="b"/>
            <a:pathLst>
              <a:path w="0" h="142239">
                <a:moveTo>
                  <a:pt x="0" y="141732"/>
                </a:moveTo>
                <a:lnTo>
                  <a:pt x="0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5484114" y="4219194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4" h="0">
                <a:moveTo>
                  <a:pt x="0" y="0"/>
                </a:moveTo>
                <a:lnTo>
                  <a:pt x="176784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5537453" y="4351782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4" h="0">
                <a:moveTo>
                  <a:pt x="0" y="0"/>
                </a:moveTo>
                <a:lnTo>
                  <a:pt x="176784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572505" y="4382261"/>
            <a:ext cx="0" cy="152400"/>
          </a:xfrm>
          <a:custGeom>
            <a:avLst/>
            <a:gdLst/>
            <a:ahLst/>
            <a:cxnLst/>
            <a:rect l="l" t="t" r="r" b="b"/>
            <a:pathLst>
              <a:path w="0"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625846" y="4493514"/>
            <a:ext cx="0" cy="143510"/>
          </a:xfrm>
          <a:custGeom>
            <a:avLst/>
            <a:gdLst/>
            <a:ahLst/>
            <a:cxnLst/>
            <a:rect l="l" t="t" r="r" b="b"/>
            <a:pathLst>
              <a:path w="0" h="143510">
                <a:moveTo>
                  <a:pt x="0" y="0"/>
                </a:moveTo>
                <a:lnTo>
                  <a:pt x="0" y="143256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484114" y="4534661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4" h="0">
                <a:moveTo>
                  <a:pt x="0" y="0"/>
                </a:moveTo>
                <a:lnTo>
                  <a:pt x="176784" y="0"/>
                </a:lnTo>
              </a:path>
            </a:pathLst>
          </a:custGeom>
          <a:ln w="19812">
            <a:solidFill>
              <a:srgbClr val="005A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537453" y="4636770"/>
            <a:ext cx="177165" cy="0"/>
          </a:xfrm>
          <a:custGeom>
            <a:avLst/>
            <a:gdLst/>
            <a:ahLst/>
            <a:cxnLst/>
            <a:rect l="l" t="t" r="r" b="b"/>
            <a:pathLst>
              <a:path w="177164" h="0">
                <a:moveTo>
                  <a:pt x="0" y="0"/>
                </a:moveTo>
                <a:lnTo>
                  <a:pt x="176784" y="0"/>
                </a:lnTo>
              </a:path>
            </a:pathLst>
          </a:custGeom>
          <a:ln w="19812">
            <a:solidFill>
              <a:srgbClr val="B01F6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269491" y="4879847"/>
            <a:ext cx="4497705" cy="0"/>
          </a:xfrm>
          <a:custGeom>
            <a:avLst/>
            <a:gdLst/>
            <a:ahLst/>
            <a:cxnLst/>
            <a:rect l="l" t="t" r="r" b="b"/>
            <a:pathLst>
              <a:path w="4497705" h="0">
                <a:moveTo>
                  <a:pt x="0" y="0"/>
                </a:moveTo>
                <a:lnTo>
                  <a:pt x="4497324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438655" y="4879847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773935" y="4879847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 txBox="1"/>
          <p:nvPr/>
        </p:nvSpPr>
        <p:spPr>
          <a:xfrm>
            <a:off x="1390187" y="4976916"/>
            <a:ext cx="451484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1945" algn="l"/>
              </a:tabLst>
            </a:pPr>
            <a:r>
              <a:rPr dirty="0" sz="1000" spc="-5" b="1">
                <a:latin typeface="Arial Narrow"/>
                <a:cs typeface="Arial Narrow"/>
              </a:rPr>
              <a:t>0</a:t>
            </a:r>
            <a:r>
              <a:rPr dirty="0" sz="1000" spc="-5" b="1">
                <a:latin typeface="Arial Narrow"/>
                <a:cs typeface="Arial Narrow"/>
              </a:rPr>
              <a:t>	</a:t>
            </a:r>
            <a:r>
              <a:rPr dirty="0" sz="1000" spc="-5" b="1">
                <a:latin typeface="Arial Narrow"/>
                <a:cs typeface="Arial Narrow"/>
              </a:rPr>
              <a:t>30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2464307" y="4879847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2381467" y="4976916"/>
            <a:ext cx="14160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90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3491484" y="4879847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4518659" y="4879847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 txBox="1"/>
          <p:nvPr/>
        </p:nvSpPr>
        <p:spPr>
          <a:xfrm>
            <a:off x="4408275" y="4976916"/>
            <a:ext cx="1993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270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5597652" y="4879847"/>
            <a:ext cx="0" cy="60960"/>
          </a:xfrm>
          <a:custGeom>
            <a:avLst/>
            <a:gdLst/>
            <a:ahLst/>
            <a:cxnLst/>
            <a:rect l="l" t="t" r="r" b="b"/>
            <a:pathLst>
              <a:path w="0" h="60960">
                <a:moveTo>
                  <a:pt x="0" y="0"/>
                </a:moveTo>
                <a:lnTo>
                  <a:pt x="0" y="609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 txBox="1"/>
          <p:nvPr/>
        </p:nvSpPr>
        <p:spPr>
          <a:xfrm>
            <a:off x="5488059" y="4976916"/>
            <a:ext cx="1993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365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813639" y="4903551"/>
            <a:ext cx="1308100" cy="476250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algn="ctr" marL="26670">
              <a:lnSpc>
                <a:spcPct val="100000"/>
              </a:lnSpc>
              <a:spcBef>
                <a:spcPts val="670"/>
              </a:spcBef>
            </a:pPr>
            <a:r>
              <a:rPr dirty="0" sz="1000" spc="-5" b="1">
                <a:latin typeface="Arial Narrow"/>
                <a:cs typeface="Arial Narrow"/>
              </a:rPr>
              <a:t>180</a:t>
            </a:r>
            <a:endParaRPr sz="1000">
              <a:latin typeface="Arial Narrow"/>
              <a:cs typeface="Arial Narrow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dirty="0" sz="1000" spc="-5" b="1">
                <a:latin typeface="Arial Narrow"/>
                <a:cs typeface="Arial Narrow"/>
              </a:rPr>
              <a:t>Days from</a:t>
            </a:r>
            <a:r>
              <a:rPr dirty="0" sz="1000" spc="-45" b="1">
                <a:latin typeface="Arial Narrow"/>
                <a:cs typeface="Arial Narrow"/>
              </a:rPr>
              <a:t> </a:t>
            </a:r>
            <a:r>
              <a:rPr dirty="0" sz="1000" spc="-5" b="1">
                <a:latin typeface="Arial Narrow"/>
                <a:cs typeface="Arial Narrow"/>
              </a:rPr>
              <a:t>Randomization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269491" y="1953767"/>
            <a:ext cx="0" cy="2926080"/>
          </a:xfrm>
          <a:custGeom>
            <a:avLst/>
            <a:gdLst/>
            <a:ahLst/>
            <a:cxnLst/>
            <a:rect l="l" t="t" r="r" b="b"/>
            <a:pathLst>
              <a:path w="0" h="2926079">
                <a:moveTo>
                  <a:pt x="0" y="2926079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217675" y="4879847"/>
            <a:ext cx="52069" cy="0"/>
          </a:xfrm>
          <a:custGeom>
            <a:avLst/>
            <a:gdLst/>
            <a:ahLst/>
            <a:cxnLst/>
            <a:rect l="l" t="t" r="r" b="b"/>
            <a:pathLst>
              <a:path w="52069" h="0">
                <a:moveTo>
                  <a:pt x="518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 txBox="1"/>
          <p:nvPr/>
        </p:nvSpPr>
        <p:spPr>
          <a:xfrm>
            <a:off x="1027309" y="4804193"/>
            <a:ext cx="1758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217675" y="4594859"/>
            <a:ext cx="52069" cy="0"/>
          </a:xfrm>
          <a:custGeom>
            <a:avLst/>
            <a:gdLst/>
            <a:ahLst/>
            <a:cxnLst/>
            <a:rect l="l" t="t" r="r" b="b"/>
            <a:pathLst>
              <a:path w="52069" h="0">
                <a:moveTo>
                  <a:pt x="518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 txBox="1"/>
          <p:nvPr/>
        </p:nvSpPr>
        <p:spPr>
          <a:xfrm>
            <a:off x="965354" y="4509555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10%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1217675" y="4300728"/>
            <a:ext cx="52069" cy="0"/>
          </a:xfrm>
          <a:custGeom>
            <a:avLst/>
            <a:gdLst/>
            <a:ahLst/>
            <a:cxnLst/>
            <a:rect l="l" t="t" r="r" b="b"/>
            <a:pathLst>
              <a:path w="52069" h="0">
                <a:moveTo>
                  <a:pt x="518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 txBox="1"/>
          <p:nvPr/>
        </p:nvSpPr>
        <p:spPr>
          <a:xfrm>
            <a:off x="965354" y="4225074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20%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1217675" y="4015740"/>
            <a:ext cx="52069" cy="0"/>
          </a:xfrm>
          <a:custGeom>
            <a:avLst/>
            <a:gdLst/>
            <a:ahLst/>
            <a:cxnLst/>
            <a:rect l="l" t="t" r="r" b="b"/>
            <a:pathLst>
              <a:path w="52069" h="0">
                <a:moveTo>
                  <a:pt x="518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965354" y="3930435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30%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1217675" y="3721608"/>
            <a:ext cx="52069" cy="0"/>
          </a:xfrm>
          <a:custGeom>
            <a:avLst/>
            <a:gdLst/>
            <a:ahLst/>
            <a:cxnLst/>
            <a:rect l="l" t="t" r="r" b="b"/>
            <a:pathLst>
              <a:path w="52069" h="0">
                <a:moveTo>
                  <a:pt x="518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 txBox="1"/>
          <p:nvPr/>
        </p:nvSpPr>
        <p:spPr>
          <a:xfrm>
            <a:off x="965354" y="3645955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40%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1217675" y="3436620"/>
            <a:ext cx="52069" cy="0"/>
          </a:xfrm>
          <a:custGeom>
            <a:avLst/>
            <a:gdLst/>
            <a:ahLst/>
            <a:cxnLst/>
            <a:rect l="l" t="t" r="r" b="b"/>
            <a:pathLst>
              <a:path w="52069" h="0">
                <a:moveTo>
                  <a:pt x="518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 txBox="1"/>
          <p:nvPr/>
        </p:nvSpPr>
        <p:spPr>
          <a:xfrm>
            <a:off x="965354" y="3361475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50%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1217675" y="3151632"/>
            <a:ext cx="52069" cy="0"/>
          </a:xfrm>
          <a:custGeom>
            <a:avLst/>
            <a:gdLst/>
            <a:ahLst/>
            <a:cxnLst/>
            <a:rect l="l" t="t" r="r" b="b"/>
            <a:pathLst>
              <a:path w="52069" h="0">
                <a:moveTo>
                  <a:pt x="518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965354" y="3066835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60%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1217675" y="2857500"/>
            <a:ext cx="52069" cy="0"/>
          </a:xfrm>
          <a:custGeom>
            <a:avLst/>
            <a:gdLst/>
            <a:ahLst/>
            <a:cxnLst/>
            <a:rect l="l" t="t" r="r" b="b"/>
            <a:pathLst>
              <a:path w="52069" h="0">
                <a:moveTo>
                  <a:pt x="518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 txBox="1"/>
          <p:nvPr/>
        </p:nvSpPr>
        <p:spPr>
          <a:xfrm>
            <a:off x="965354" y="2782354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70%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1217675" y="2572511"/>
            <a:ext cx="52069" cy="0"/>
          </a:xfrm>
          <a:custGeom>
            <a:avLst/>
            <a:gdLst/>
            <a:ahLst/>
            <a:cxnLst/>
            <a:rect l="l" t="t" r="r" b="b"/>
            <a:pathLst>
              <a:path w="52069" h="0">
                <a:moveTo>
                  <a:pt x="518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 txBox="1"/>
          <p:nvPr/>
        </p:nvSpPr>
        <p:spPr>
          <a:xfrm>
            <a:off x="965354" y="2487713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80%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1217675" y="2278379"/>
            <a:ext cx="52069" cy="0"/>
          </a:xfrm>
          <a:custGeom>
            <a:avLst/>
            <a:gdLst/>
            <a:ahLst/>
            <a:cxnLst/>
            <a:rect l="l" t="t" r="r" b="b"/>
            <a:pathLst>
              <a:path w="52069" h="0">
                <a:moveTo>
                  <a:pt x="518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 txBox="1"/>
          <p:nvPr/>
        </p:nvSpPr>
        <p:spPr>
          <a:xfrm>
            <a:off x="965354" y="2203233"/>
            <a:ext cx="2343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90%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1217675" y="1993392"/>
            <a:ext cx="52069" cy="0"/>
          </a:xfrm>
          <a:custGeom>
            <a:avLst/>
            <a:gdLst/>
            <a:ahLst/>
            <a:cxnLst/>
            <a:rect l="l" t="t" r="r" b="b"/>
            <a:pathLst>
              <a:path w="52069" h="0">
                <a:moveTo>
                  <a:pt x="5181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 txBox="1"/>
          <p:nvPr/>
        </p:nvSpPr>
        <p:spPr>
          <a:xfrm>
            <a:off x="903400" y="1908595"/>
            <a:ext cx="2921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Arial Narrow"/>
                <a:cs typeface="Arial Narrow"/>
              </a:rPr>
              <a:t>100%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625332" y="2211535"/>
            <a:ext cx="170815" cy="2613025"/>
          </a:xfrm>
          <a:prstGeom prst="rect">
            <a:avLst/>
          </a:prstGeom>
        </p:spPr>
        <p:txBody>
          <a:bodyPr wrap="square" lIns="0" tIns="3810" rIns="0" bIns="0" rtlCol="0" vert="vert270">
            <a:spAutoFit/>
          </a:bodyPr>
          <a:lstStyle/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dirty="0" sz="1000" spc="-5" b="1">
                <a:latin typeface="Arial Narrow"/>
                <a:cs typeface="Arial Narrow"/>
              </a:rPr>
              <a:t>Primary Effectiveness </a:t>
            </a:r>
            <a:r>
              <a:rPr dirty="0" sz="1000" b="1">
                <a:latin typeface="Arial Narrow"/>
                <a:cs typeface="Arial Narrow"/>
              </a:rPr>
              <a:t>Endpoint </a:t>
            </a:r>
            <a:r>
              <a:rPr dirty="0" sz="1000" spc="-5" b="1">
                <a:latin typeface="Arial Narrow"/>
                <a:cs typeface="Arial Narrow"/>
              </a:rPr>
              <a:t>at 1 Year – First</a:t>
            </a:r>
            <a:r>
              <a:rPr dirty="0" sz="1000" spc="-60" b="1">
                <a:latin typeface="Arial Narrow"/>
                <a:cs typeface="Arial Narrow"/>
              </a:rPr>
              <a:t> </a:t>
            </a:r>
            <a:r>
              <a:rPr dirty="0" sz="1000" spc="-5" b="1">
                <a:latin typeface="Arial Narrow"/>
                <a:cs typeface="Arial Narrow"/>
              </a:rPr>
              <a:t>Half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5" name="object 105"/>
          <p:cNvSpPr txBox="1">
            <a:spLocks noGrp="1"/>
          </p:cNvSpPr>
          <p:nvPr>
            <p:ph type="title"/>
          </p:nvPr>
        </p:nvSpPr>
        <p:spPr>
          <a:xfrm>
            <a:off x="-12700" y="0"/>
            <a:ext cx="7848600" cy="999490"/>
          </a:xfrm>
          <a:prstGeom prst="rect"/>
        </p:spPr>
        <p:txBody>
          <a:bodyPr wrap="square" lIns="0" tIns="69215" rIns="0" bIns="0" rtlCol="0" vert="horz">
            <a:spAutoFit/>
          </a:bodyPr>
          <a:lstStyle/>
          <a:p>
            <a:pPr marL="12700" marR="5080">
              <a:lnSpc>
                <a:spcPts val="3640"/>
              </a:lnSpc>
              <a:spcBef>
                <a:spcPts val="545"/>
              </a:spcBef>
            </a:pPr>
            <a:r>
              <a:rPr dirty="0" sz="3350" spc="-80">
                <a:solidFill>
                  <a:srgbClr val="082939"/>
                </a:solidFill>
              </a:rPr>
              <a:t>Pivotal</a:t>
            </a:r>
            <a:r>
              <a:rPr dirty="0" sz="3350" spc="-200">
                <a:solidFill>
                  <a:srgbClr val="082939"/>
                </a:solidFill>
              </a:rPr>
              <a:t> </a:t>
            </a:r>
            <a:r>
              <a:rPr dirty="0" sz="3350" spc="-70">
                <a:solidFill>
                  <a:srgbClr val="082939"/>
                </a:solidFill>
              </a:rPr>
              <a:t>RCT:</a:t>
            </a:r>
            <a:r>
              <a:rPr dirty="0" sz="3350" spc="-195">
                <a:solidFill>
                  <a:srgbClr val="082939"/>
                </a:solidFill>
              </a:rPr>
              <a:t> </a:t>
            </a:r>
            <a:r>
              <a:rPr dirty="0" sz="3350" spc="-70">
                <a:solidFill>
                  <a:srgbClr val="082939"/>
                </a:solidFill>
              </a:rPr>
              <a:t>Post</a:t>
            </a:r>
            <a:r>
              <a:rPr dirty="0" sz="3350" spc="-195">
                <a:solidFill>
                  <a:srgbClr val="082939"/>
                </a:solidFill>
              </a:rPr>
              <a:t> </a:t>
            </a:r>
            <a:r>
              <a:rPr dirty="0" sz="3350" spc="-65">
                <a:solidFill>
                  <a:srgbClr val="082939"/>
                </a:solidFill>
              </a:rPr>
              <a:t>Hoc</a:t>
            </a:r>
            <a:r>
              <a:rPr dirty="0" sz="3350" spc="-204">
                <a:solidFill>
                  <a:srgbClr val="082939"/>
                </a:solidFill>
              </a:rPr>
              <a:t> </a:t>
            </a:r>
            <a:r>
              <a:rPr dirty="0" sz="3350" spc="-80">
                <a:solidFill>
                  <a:srgbClr val="082939"/>
                </a:solidFill>
              </a:rPr>
              <a:t>Learning</a:t>
            </a:r>
            <a:r>
              <a:rPr dirty="0" sz="3350" spc="-220">
                <a:solidFill>
                  <a:srgbClr val="082939"/>
                </a:solidFill>
              </a:rPr>
              <a:t> </a:t>
            </a:r>
            <a:r>
              <a:rPr dirty="0" sz="3350" spc="-95">
                <a:solidFill>
                  <a:srgbClr val="082939"/>
                </a:solidFill>
              </a:rPr>
              <a:t>Analysis  </a:t>
            </a:r>
            <a:r>
              <a:rPr dirty="0" sz="3350" spc="-80">
                <a:solidFill>
                  <a:srgbClr val="082939"/>
                </a:solidFill>
              </a:rPr>
              <a:t>Primary </a:t>
            </a:r>
            <a:r>
              <a:rPr dirty="0" sz="3350" spc="-85">
                <a:solidFill>
                  <a:srgbClr val="5C89E7"/>
                </a:solidFill>
              </a:rPr>
              <a:t>Effectiveness</a:t>
            </a:r>
            <a:r>
              <a:rPr dirty="0" sz="3350" spc="-290">
                <a:solidFill>
                  <a:srgbClr val="5C89E7"/>
                </a:solidFill>
              </a:rPr>
              <a:t> </a:t>
            </a:r>
            <a:r>
              <a:rPr dirty="0" sz="3350" spc="-95">
                <a:solidFill>
                  <a:srgbClr val="082939"/>
                </a:solidFill>
              </a:rPr>
              <a:t>Endpoint</a:t>
            </a:r>
            <a:endParaRPr sz="3350"/>
          </a:p>
        </p:txBody>
      </p:sp>
      <p:sp>
        <p:nvSpPr>
          <p:cNvPr id="106" name="object 106"/>
          <p:cNvSpPr txBox="1"/>
          <p:nvPr/>
        </p:nvSpPr>
        <p:spPr>
          <a:xfrm>
            <a:off x="8120534" y="1946044"/>
            <a:ext cx="2372360" cy="703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082939"/>
                </a:solidFill>
                <a:latin typeface="Arial"/>
                <a:cs typeface="Arial"/>
              </a:rPr>
              <a:t>2</a:t>
            </a:r>
            <a:r>
              <a:rPr dirty="0" baseline="25462" sz="1800" spc="-7" b="1">
                <a:solidFill>
                  <a:srgbClr val="082939"/>
                </a:solidFill>
                <a:latin typeface="Arial"/>
                <a:cs typeface="Arial"/>
              </a:rPr>
              <a:t>nd </a:t>
            </a:r>
            <a:r>
              <a:rPr dirty="0" sz="1800" spc="-5" b="1">
                <a:solidFill>
                  <a:srgbClr val="082939"/>
                </a:solidFill>
                <a:latin typeface="Arial"/>
                <a:cs typeface="Arial"/>
              </a:rPr>
              <a:t>Half </a:t>
            </a:r>
            <a:r>
              <a:rPr dirty="0" sz="1800" b="1">
                <a:solidFill>
                  <a:srgbClr val="082939"/>
                </a:solidFill>
                <a:latin typeface="Arial"/>
                <a:cs typeface="Arial"/>
              </a:rPr>
              <a:t>of</a:t>
            </a:r>
            <a:r>
              <a:rPr dirty="0" sz="1800" spc="-215" b="1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82939"/>
                </a:solidFill>
                <a:latin typeface="Arial"/>
                <a:cs typeface="Arial"/>
              </a:rPr>
              <a:t>Enrollment</a:t>
            </a:r>
            <a:endParaRPr sz="1800">
              <a:latin typeface="Arial"/>
              <a:cs typeface="Arial"/>
            </a:endParaRPr>
          </a:p>
          <a:p>
            <a:pPr algn="ctr" marL="9525">
              <a:lnSpc>
                <a:spcPct val="100000"/>
              </a:lnSpc>
              <a:spcBef>
                <a:spcPts val="1620"/>
              </a:spcBef>
            </a:pPr>
            <a:r>
              <a:rPr dirty="0" sz="1300" spc="-10">
                <a:solidFill>
                  <a:srgbClr val="053762"/>
                </a:solidFill>
                <a:latin typeface="Arial"/>
                <a:cs typeface="Arial"/>
              </a:rPr>
              <a:t>Mean </a:t>
            </a:r>
            <a:r>
              <a:rPr dirty="0" sz="1300" spc="-5">
                <a:solidFill>
                  <a:srgbClr val="053762"/>
                </a:solidFill>
                <a:latin typeface="Arial"/>
                <a:cs typeface="Arial"/>
              </a:rPr>
              <a:t>difference</a:t>
            </a:r>
            <a:r>
              <a:rPr dirty="0" sz="1300" spc="60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1300" spc="-10">
                <a:solidFill>
                  <a:srgbClr val="053762"/>
                </a:solidFill>
                <a:latin typeface="Arial"/>
                <a:cs typeface="Arial"/>
              </a:rPr>
              <a:t>-1.0%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14850" y="5285101"/>
            <a:ext cx="932815" cy="560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1780" marR="5080" indent="128270">
              <a:lnSpc>
                <a:spcPct val="1254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808080"/>
                </a:solidFill>
                <a:latin typeface="Arial Narrow"/>
                <a:cs typeface="Arial Narrow"/>
              </a:rPr>
              <a:t># At Risk  </a:t>
            </a: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Portico</a:t>
            </a:r>
            <a:r>
              <a:rPr dirty="0" sz="1000" spc="-60" b="1">
                <a:solidFill>
                  <a:srgbClr val="005A84"/>
                </a:solidFill>
                <a:latin typeface="Arial Narrow"/>
                <a:cs typeface="Arial Narrow"/>
              </a:rPr>
              <a:t> </a:t>
            </a: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valve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Commercial</a:t>
            </a:r>
            <a:r>
              <a:rPr dirty="0" sz="1000" spc="-55" b="1">
                <a:solidFill>
                  <a:srgbClr val="B01F62"/>
                </a:solidFill>
                <a:latin typeface="Arial Narrow"/>
                <a:cs typeface="Arial Narrow"/>
              </a:rPr>
              <a:t> </a:t>
            </a: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valve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330649" y="1946042"/>
            <a:ext cx="2320925" cy="6972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082939"/>
                </a:solidFill>
                <a:latin typeface="Arial"/>
                <a:cs typeface="Arial"/>
              </a:rPr>
              <a:t>1</a:t>
            </a:r>
            <a:r>
              <a:rPr dirty="0" baseline="25462" sz="1800" spc="-7" b="1">
                <a:solidFill>
                  <a:srgbClr val="082939"/>
                </a:solidFill>
                <a:latin typeface="Arial"/>
                <a:cs typeface="Arial"/>
              </a:rPr>
              <a:t>st </a:t>
            </a:r>
            <a:r>
              <a:rPr dirty="0" sz="1800" spc="-5" b="1">
                <a:solidFill>
                  <a:srgbClr val="082939"/>
                </a:solidFill>
                <a:latin typeface="Arial"/>
                <a:cs typeface="Arial"/>
              </a:rPr>
              <a:t>Half </a:t>
            </a:r>
            <a:r>
              <a:rPr dirty="0" sz="1800" b="1">
                <a:solidFill>
                  <a:srgbClr val="082939"/>
                </a:solidFill>
                <a:latin typeface="Arial"/>
                <a:cs typeface="Arial"/>
              </a:rPr>
              <a:t>of</a:t>
            </a:r>
            <a:r>
              <a:rPr dirty="0" sz="1800" spc="-225" b="1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082939"/>
                </a:solidFill>
                <a:latin typeface="Arial"/>
                <a:cs typeface="Arial"/>
              </a:rPr>
              <a:t>Enrollment</a:t>
            </a:r>
            <a:endParaRPr sz="1800">
              <a:latin typeface="Arial"/>
              <a:cs typeface="Arial"/>
            </a:endParaRPr>
          </a:p>
          <a:p>
            <a:pPr algn="ctr" marR="102235">
              <a:lnSpc>
                <a:spcPct val="100000"/>
              </a:lnSpc>
              <a:spcBef>
                <a:spcPts val="1565"/>
              </a:spcBef>
            </a:pPr>
            <a:r>
              <a:rPr dirty="0" sz="1300" spc="-10">
                <a:solidFill>
                  <a:srgbClr val="053762"/>
                </a:solidFill>
                <a:latin typeface="Arial"/>
                <a:cs typeface="Arial"/>
              </a:rPr>
              <a:t>Mean </a:t>
            </a:r>
            <a:r>
              <a:rPr dirty="0" sz="1300" spc="-5">
                <a:solidFill>
                  <a:srgbClr val="053762"/>
                </a:solidFill>
                <a:latin typeface="Arial"/>
                <a:cs typeface="Arial"/>
              </a:rPr>
              <a:t>difference</a:t>
            </a:r>
            <a:r>
              <a:rPr dirty="0" sz="1300" spc="45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1300" spc="-5">
                <a:solidFill>
                  <a:srgbClr val="053762"/>
                </a:solidFill>
                <a:latin typeface="Arial"/>
                <a:cs typeface="Arial"/>
              </a:rPr>
              <a:t>4.1%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6154933" y="5278437"/>
            <a:ext cx="925830" cy="5651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4795" marR="5080" indent="127000">
              <a:lnSpc>
                <a:spcPct val="1226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808080"/>
                </a:solidFill>
                <a:latin typeface="Arial Narrow"/>
                <a:cs typeface="Arial Narrow"/>
              </a:rPr>
              <a:t># At Risk  </a:t>
            </a: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Portico</a:t>
            </a:r>
            <a:r>
              <a:rPr dirty="0" sz="1000" spc="-65" b="1">
                <a:solidFill>
                  <a:srgbClr val="005A84"/>
                </a:solidFill>
                <a:latin typeface="Arial Narrow"/>
                <a:cs typeface="Arial Narrow"/>
              </a:rPr>
              <a:t> </a:t>
            </a: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valve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Commercial</a:t>
            </a:r>
            <a:r>
              <a:rPr dirty="0" sz="1000" spc="-90" b="1">
                <a:solidFill>
                  <a:srgbClr val="B01F62"/>
                </a:solidFill>
                <a:latin typeface="Arial Narrow"/>
                <a:cs typeface="Arial Narrow"/>
              </a:rPr>
              <a:t> </a:t>
            </a: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valve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689079" y="4192246"/>
            <a:ext cx="325120" cy="42481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470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17.4%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370"/>
              </a:spcBef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13.3%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11548948" y="4205148"/>
            <a:ext cx="325120" cy="434975"/>
          </a:xfrm>
          <a:prstGeom prst="rect">
            <a:avLst/>
          </a:prstGeom>
        </p:spPr>
        <p:txBody>
          <a:bodyPr wrap="square" lIns="0" tIns="64769" rIns="0" bIns="0" rtlCol="0" vert="horz">
            <a:spAutoFit/>
          </a:bodyPr>
          <a:lstStyle/>
          <a:p>
            <a:pPr marL="16510">
              <a:lnSpc>
                <a:spcPct val="100000"/>
              </a:lnSpc>
              <a:spcBef>
                <a:spcPts val="509"/>
              </a:spcBef>
            </a:pPr>
            <a:r>
              <a:rPr dirty="0" sz="1000" spc="-5" b="1">
                <a:solidFill>
                  <a:srgbClr val="B01F62"/>
                </a:solidFill>
                <a:latin typeface="Arial Narrow"/>
                <a:cs typeface="Arial Narrow"/>
              </a:rPr>
              <a:t>13.4%</a:t>
            </a:r>
            <a:endParaRPr sz="1000">
              <a:latin typeface="Arial Narrow"/>
              <a:cs typeface="Arial Narrow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dirty="0" sz="1000" spc="-5" b="1">
                <a:solidFill>
                  <a:srgbClr val="005A84"/>
                </a:solidFill>
                <a:latin typeface="Arial Narrow"/>
                <a:cs typeface="Arial Narrow"/>
              </a:rPr>
              <a:t>12.4%</a:t>
            </a:r>
            <a:endParaRPr sz="1000">
              <a:latin typeface="Arial Narrow"/>
              <a:cs typeface="Arial Narrow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51292" y="216408"/>
            <a:ext cx="3933482" cy="879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2700" y="0"/>
            <a:ext cx="5651500" cy="999490"/>
          </a:xfrm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ts val="3829"/>
              </a:lnSpc>
              <a:spcBef>
                <a:spcPts val="110"/>
              </a:spcBef>
            </a:pPr>
            <a:r>
              <a:rPr dirty="0" sz="3350" spc="-80">
                <a:solidFill>
                  <a:srgbClr val="082939"/>
                </a:solidFill>
              </a:rPr>
              <a:t>FlexNav </a:t>
            </a:r>
            <a:r>
              <a:rPr dirty="0" sz="3350" spc="-45">
                <a:solidFill>
                  <a:srgbClr val="082939"/>
                </a:solidFill>
              </a:rPr>
              <a:t>DS</a:t>
            </a:r>
            <a:r>
              <a:rPr dirty="0" sz="3350" spc="-310">
                <a:solidFill>
                  <a:srgbClr val="082939"/>
                </a:solidFill>
              </a:rPr>
              <a:t> </a:t>
            </a:r>
            <a:r>
              <a:rPr dirty="0" sz="3350" spc="-85">
                <a:solidFill>
                  <a:srgbClr val="082939"/>
                </a:solidFill>
              </a:rPr>
              <a:t>Cohort:</a:t>
            </a:r>
            <a:endParaRPr sz="3350"/>
          </a:p>
          <a:p>
            <a:pPr marL="12700">
              <a:lnSpc>
                <a:spcPts val="3829"/>
              </a:lnSpc>
            </a:pPr>
            <a:r>
              <a:rPr dirty="0" sz="3350" spc="-85">
                <a:solidFill>
                  <a:srgbClr val="082939"/>
                </a:solidFill>
              </a:rPr>
              <a:t>Clinical </a:t>
            </a:r>
            <a:r>
              <a:rPr dirty="0" sz="3350" spc="-80">
                <a:solidFill>
                  <a:srgbClr val="082939"/>
                </a:solidFill>
              </a:rPr>
              <a:t>Outcomes </a:t>
            </a:r>
            <a:r>
              <a:rPr dirty="0" sz="3350" spc="-45">
                <a:solidFill>
                  <a:srgbClr val="082939"/>
                </a:solidFill>
              </a:rPr>
              <a:t>at 30</a:t>
            </a:r>
            <a:r>
              <a:rPr dirty="0" sz="3350" spc="-595">
                <a:solidFill>
                  <a:srgbClr val="082939"/>
                </a:solidFill>
              </a:rPr>
              <a:t> </a:t>
            </a:r>
            <a:r>
              <a:rPr dirty="0" sz="3350" spc="-70">
                <a:solidFill>
                  <a:srgbClr val="082939"/>
                </a:solidFill>
              </a:rPr>
              <a:t>Days</a:t>
            </a:r>
            <a:endParaRPr sz="3350"/>
          </a:p>
        </p:txBody>
      </p:sp>
      <p:sp>
        <p:nvSpPr>
          <p:cNvPr id="4" name="object 4"/>
          <p:cNvSpPr txBox="1"/>
          <p:nvPr/>
        </p:nvSpPr>
        <p:spPr>
          <a:xfrm>
            <a:off x="400635" y="2600210"/>
            <a:ext cx="1574800" cy="21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500" spc="-15" b="1">
                <a:latin typeface="Arial"/>
                <a:cs typeface="Arial"/>
              </a:rPr>
              <a:t>VARC </a:t>
            </a:r>
            <a:r>
              <a:rPr dirty="0" sz="1500" b="1">
                <a:latin typeface="Arial"/>
                <a:cs typeface="Arial"/>
              </a:rPr>
              <a:t>2</a:t>
            </a:r>
            <a:r>
              <a:rPr dirty="0" sz="1500" spc="-20" b="1"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Endpoint</a:t>
            </a:r>
            <a:endParaRPr sz="1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92041" y="2485910"/>
            <a:ext cx="1622425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RCT Portico</a:t>
            </a:r>
            <a:r>
              <a:rPr dirty="0" sz="15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endParaRPr sz="15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N=381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86995" y="2485910"/>
            <a:ext cx="2059939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RCT Commercial</a:t>
            </a:r>
            <a:r>
              <a:rPr dirty="0" sz="15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N=369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83129" y="2485910"/>
            <a:ext cx="1725295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FlexNav </a:t>
            </a: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DS</a:t>
            </a:r>
            <a:r>
              <a:rPr dirty="0" sz="15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Cohort</a:t>
            </a:r>
            <a:endParaRPr sz="15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N=100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8443" y="3050161"/>
            <a:ext cx="159131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All-cause</a:t>
            </a:r>
            <a:r>
              <a:rPr dirty="0" sz="1400" spc="-90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mortality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18985" y="3050161"/>
            <a:ext cx="77089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3.5%</a:t>
            </a:r>
            <a:r>
              <a:rPr dirty="0" sz="1400" spc="-100" b="1" i="1">
                <a:latin typeface="Arial"/>
                <a:cs typeface="Arial"/>
              </a:rPr>
              <a:t> </a:t>
            </a:r>
            <a:r>
              <a:rPr dirty="0" sz="1400" spc="-5" b="1" i="1">
                <a:latin typeface="Arial"/>
                <a:cs typeface="Arial"/>
              </a:rPr>
              <a:t>(13)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82162" y="3050161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1.9%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(7)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40882" y="3050161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spc="5" b="1" i="1">
                <a:latin typeface="Arial"/>
                <a:cs typeface="Arial"/>
              </a:rPr>
              <a:t>.</a:t>
            </a: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b="1" i="1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3270" y="5501693"/>
            <a:ext cx="397891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solidFill>
                  <a:srgbClr val="808080"/>
                </a:solidFill>
                <a:latin typeface="Arial Narrow"/>
                <a:cs typeface="Arial Narrow"/>
              </a:rPr>
              <a:t>Data presented as Kaplan-Meier Estimate Event Rates % (n of subjects with an</a:t>
            </a:r>
            <a:r>
              <a:rPr dirty="0" sz="1000" spc="-45">
                <a:solidFill>
                  <a:srgbClr val="808080"/>
                </a:solidFill>
                <a:latin typeface="Arial Narrow"/>
                <a:cs typeface="Arial Narrow"/>
              </a:rPr>
              <a:t> </a:t>
            </a:r>
            <a:r>
              <a:rPr dirty="0" sz="1000" spc="-5">
                <a:solidFill>
                  <a:srgbClr val="808080"/>
                </a:solidFill>
                <a:latin typeface="Arial Narrow"/>
                <a:cs typeface="Arial Narrow"/>
              </a:rPr>
              <a:t>event)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0635" y="2600210"/>
            <a:ext cx="1574800" cy="21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500" spc="-15" b="1">
                <a:latin typeface="Arial"/>
                <a:cs typeface="Arial"/>
              </a:rPr>
              <a:t>VARC </a:t>
            </a:r>
            <a:r>
              <a:rPr dirty="0" sz="1500" b="1">
                <a:latin typeface="Arial"/>
                <a:cs typeface="Arial"/>
              </a:rPr>
              <a:t>2</a:t>
            </a:r>
            <a:r>
              <a:rPr dirty="0" sz="1500" spc="-20" b="1"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Endpoint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2041" y="2485910"/>
            <a:ext cx="1622425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RCT Portico</a:t>
            </a:r>
            <a:r>
              <a:rPr dirty="0" sz="15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endParaRPr sz="15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N=381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086995" y="2485910"/>
            <a:ext cx="2059939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RCT Commercial</a:t>
            </a:r>
            <a:r>
              <a:rPr dirty="0" sz="15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N=369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683129" y="2485910"/>
            <a:ext cx="1725295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FlexNav </a:t>
            </a: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DS</a:t>
            </a:r>
            <a:r>
              <a:rPr dirty="0" sz="15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Cohort</a:t>
            </a:r>
            <a:endParaRPr sz="15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N=100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8443" y="3050161"/>
            <a:ext cx="159131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All-cause</a:t>
            </a:r>
            <a:r>
              <a:rPr dirty="0" sz="1400" spc="-90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mortality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18985" y="3050161"/>
            <a:ext cx="77089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3.5%</a:t>
            </a:r>
            <a:r>
              <a:rPr dirty="0" sz="1400" spc="-100" b="1" i="1">
                <a:latin typeface="Arial"/>
                <a:cs typeface="Arial"/>
              </a:rPr>
              <a:t> </a:t>
            </a:r>
            <a:r>
              <a:rPr dirty="0" sz="1400" spc="-5" b="1" i="1">
                <a:latin typeface="Arial"/>
                <a:cs typeface="Arial"/>
              </a:rPr>
              <a:t>(13)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782162" y="3050161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1.9%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(7)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0340882" y="3050161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spc="5" b="1" i="1">
                <a:latin typeface="Arial"/>
                <a:cs typeface="Arial"/>
              </a:rPr>
              <a:t>.</a:t>
            </a: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b="1" i="1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8265" y="3363626"/>
            <a:ext cx="190563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>
                <a:latin typeface="Arial"/>
                <a:cs typeface="Arial"/>
              </a:rPr>
              <a:t>Cardiovascular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mortality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217380" y="3363626"/>
            <a:ext cx="7715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3.2%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(12)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80558" y="3363626"/>
            <a:ext cx="67183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1.7%</a:t>
            </a:r>
            <a:r>
              <a:rPr dirty="0" sz="1400" spc="-10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342309" y="3363626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>
                <a:latin typeface="Arial"/>
                <a:cs typeface="Arial"/>
              </a:rPr>
              <a:t>0</a:t>
            </a:r>
            <a:r>
              <a:rPr dirty="0" sz="1400" spc="5">
                <a:latin typeface="Arial"/>
                <a:cs typeface="Arial"/>
              </a:rPr>
              <a:t>.</a:t>
            </a:r>
            <a:r>
              <a:rPr dirty="0" sz="1400" spc="-5">
                <a:latin typeface="Arial"/>
                <a:cs typeface="Arial"/>
              </a:rPr>
              <a:t>0</a:t>
            </a:r>
            <a:r>
              <a:rPr dirty="0" sz="140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0635" y="2600210"/>
            <a:ext cx="1574800" cy="21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500" spc="-15" b="1">
                <a:latin typeface="Arial"/>
                <a:cs typeface="Arial"/>
              </a:rPr>
              <a:t>VARC </a:t>
            </a:r>
            <a:r>
              <a:rPr dirty="0" sz="1500" b="1">
                <a:latin typeface="Arial"/>
                <a:cs typeface="Arial"/>
              </a:rPr>
              <a:t>2</a:t>
            </a:r>
            <a:r>
              <a:rPr dirty="0" sz="1500" spc="-20" b="1"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Endpoint</a:t>
            </a:r>
            <a:endParaRPr sz="15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92041" y="2485910"/>
            <a:ext cx="1622425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RCT Portico</a:t>
            </a:r>
            <a:r>
              <a:rPr dirty="0" sz="15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endParaRPr sz="15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N=381</a:t>
            </a:r>
            <a:endParaRPr sz="15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86995" y="2485910"/>
            <a:ext cx="2059939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RCT Commercial</a:t>
            </a:r>
            <a:r>
              <a:rPr dirty="0" sz="15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N=369</a:t>
            </a:r>
            <a:endParaRPr sz="15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683129" y="2485910"/>
            <a:ext cx="1725295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FlexNav </a:t>
            </a: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DS</a:t>
            </a:r>
            <a:r>
              <a:rPr dirty="0" sz="15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Cohort</a:t>
            </a:r>
            <a:endParaRPr sz="15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N=100</a:t>
            </a:r>
            <a:endParaRPr sz="15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8443" y="3050161"/>
            <a:ext cx="159131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All-cause</a:t>
            </a:r>
            <a:r>
              <a:rPr dirty="0" sz="1400" spc="-90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mortality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218985" y="3050161"/>
            <a:ext cx="77089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3.5%</a:t>
            </a:r>
            <a:r>
              <a:rPr dirty="0" sz="1400" spc="-100" b="1" i="1">
                <a:latin typeface="Arial"/>
                <a:cs typeface="Arial"/>
              </a:rPr>
              <a:t> </a:t>
            </a:r>
            <a:r>
              <a:rPr dirty="0" sz="1400" spc="-5" b="1" i="1">
                <a:latin typeface="Arial"/>
                <a:cs typeface="Arial"/>
              </a:rPr>
              <a:t>(13)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782162" y="3050161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1.9%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(7)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340882" y="3050161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spc="5" b="1" i="1">
                <a:latin typeface="Arial"/>
                <a:cs typeface="Arial"/>
              </a:rPr>
              <a:t>.</a:t>
            </a: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b="1" i="1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8265" y="3363091"/>
            <a:ext cx="190563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>
                <a:latin typeface="Arial"/>
                <a:cs typeface="Arial"/>
              </a:rPr>
              <a:t>Cardiovascular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mortality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217380" y="3363091"/>
            <a:ext cx="7715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3.2%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(12)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780558" y="3363091"/>
            <a:ext cx="67183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1.7%</a:t>
            </a:r>
            <a:r>
              <a:rPr dirty="0" sz="1400" spc="-10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0342309" y="3363091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>
                <a:latin typeface="Arial"/>
                <a:cs typeface="Arial"/>
              </a:rPr>
              <a:t>0</a:t>
            </a:r>
            <a:r>
              <a:rPr dirty="0" sz="1400" spc="5">
                <a:latin typeface="Arial"/>
                <a:cs typeface="Arial"/>
              </a:rPr>
              <a:t>.</a:t>
            </a:r>
            <a:r>
              <a:rPr dirty="0" sz="1400" spc="-5">
                <a:latin typeface="Arial"/>
                <a:cs typeface="Arial"/>
              </a:rPr>
              <a:t>0</a:t>
            </a:r>
            <a:r>
              <a:rPr dirty="0" sz="140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88265" y="3676022"/>
            <a:ext cx="13811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Disabling</a:t>
            </a:r>
            <a:r>
              <a:rPr dirty="0" sz="1400" spc="-85" b="1" i="1">
                <a:latin typeface="Arial"/>
                <a:cs typeface="Arial"/>
              </a:rPr>
              <a:t> </a:t>
            </a:r>
            <a:r>
              <a:rPr dirty="0" sz="1400" spc="-5" b="1" i="1">
                <a:latin typeface="Arial"/>
                <a:cs typeface="Arial"/>
              </a:rPr>
              <a:t>stroke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267663" y="3676022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1.6%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782162" y="3676022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1.1%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340882" y="3676022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spc="5" b="1" i="1">
                <a:latin typeface="Arial"/>
                <a:cs typeface="Arial"/>
              </a:rPr>
              <a:t>.</a:t>
            </a: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b="1" i="1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00635" y="2600210"/>
            <a:ext cx="1574800" cy="21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500" spc="-15" b="1">
                <a:latin typeface="Arial"/>
                <a:cs typeface="Arial"/>
              </a:rPr>
              <a:t>VARC </a:t>
            </a:r>
            <a:r>
              <a:rPr dirty="0" sz="1500" b="1">
                <a:latin typeface="Arial"/>
                <a:cs typeface="Arial"/>
              </a:rPr>
              <a:t>2</a:t>
            </a:r>
            <a:r>
              <a:rPr dirty="0" sz="1500" spc="-20" b="1"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Endpoint</a:t>
            </a:r>
            <a:endParaRPr sz="15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792041" y="2485910"/>
            <a:ext cx="1622425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RCT Portico</a:t>
            </a:r>
            <a:r>
              <a:rPr dirty="0" sz="15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endParaRPr sz="15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N=381</a:t>
            </a:r>
            <a:endParaRPr sz="15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086995" y="2485910"/>
            <a:ext cx="2059939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RCT Commercial</a:t>
            </a:r>
            <a:r>
              <a:rPr dirty="0" sz="15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N=369</a:t>
            </a:r>
            <a:endParaRPr sz="15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683129" y="2485910"/>
            <a:ext cx="1725295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FlexNav </a:t>
            </a: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DS</a:t>
            </a:r>
            <a:r>
              <a:rPr dirty="0" sz="15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Cohort</a:t>
            </a:r>
            <a:endParaRPr sz="15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N=100</a:t>
            </a:r>
            <a:endParaRPr sz="15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88443" y="3050161"/>
            <a:ext cx="159131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All-cause</a:t>
            </a:r>
            <a:r>
              <a:rPr dirty="0" sz="1400" spc="-90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mortality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218985" y="3050161"/>
            <a:ext cx="77089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3.5%</a:t>
            </a:r>
            <a:r>
              <a:rPr dirty="0" sz="1400" spc="-100" b="1" i="1">
                <a:latin typeface="Arial"/>
                <a:cs typeface="Arial"/>
              </a:rPr>
              <a:t> </a:t>
            </a:r>
            <a:r>
              <a:rPr dirty="0" sz="1400" spc="-5" b="1" i="1">
                <a:latin typeface="Arial"/>
                <a:cs typeface="Arial"/>
              </a:rPr>
              <a:t>(13)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782162" y="3050161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1.9%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(7)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340882" y="3050161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spc="5" b="1" i="1">
                <a:latin typeface="Arial"/>
                <a:cs typeface="Arial"/>
              </a:rPr>
              <a:t>.</a:t>
            </a: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b="1" i="1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88265" y="3362735"/>
            <a:ext cx="190563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>
                <a:latin typeface="Arial"/>
                <a:cs typeface="Arial"/>
              </a:rPr>
              <a:t>Cardiovascular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mortality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217380" y="3362735"/>
            <a:ext cx="7715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3.2%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(12)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7780558" y="3362735"/>
            <a:ext cx="67183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1.7%</a:t>
            </a:r>
            <a:r>
              <a:rPr dirty="0" sz="1400" spc="-10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342309" y="3362735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>
                <a:latin typeface="Arial"/>
                <a:cs typeface="Arial"/>
              </a:rPr>
              <a:t>0</a:t>
            </a:r>
            <a:r>
              <a:rPr dirty="0" sz="1400" spc="5">
                <a:latin typeface="Arial"/>
                <a:cs typeface="Arial"/>
              </a:rPr>
              <a:t>.</a:t>
            </a:r>
            <a:r>
              <a:rPr dirty="0" sz="1400" spc="-5">
                <a:latin typeface="Arial"/>
                <a:cs typeface="Arial"/>
              </a:rPr>
              <a:t>0</a:t>
            </a:r>
            <a:r>
              <a:rPr dirty="0" sz="140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388265" y="3675308"/>
            <a:ext cx="13811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Disabling</a:t>
            </a:r>
            <a:r>
              <a:rPr dirty="0" sz="1400" spc="-85" b="1" i="1">
                <a:latin typeface="Arial"/>
                <a:cs typeface="Arial"/>
              </a:rPr>
              <a:t> </a:t>
            </a:r>
            <a:r>
              <a:rPr dirty="0" sz="1400" spc="-5" b="1" i="1">
                <a:latin typeface="Arial"/>
                <a:cs typeface="Arial"/>
              </a:rPr>
              <a:t>stroke</a:t>
            </a:r>
            <a:endParaRPr sz="14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267663" y="3675308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1.6%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7782162" y="3675308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1.1%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340882" y="3675308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spc="5" b="1" i="1">
                <a:latin typeface="Arial"/>
                <a:cs typeface="Arial"/>
              </a:rPr>
              <a:t>.</a:t>
            </a: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b="1" i="1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88265" y="3987882"/>
            <a:ext cx="298831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>
                <a:latin typeface="Arial"/>
                <a:cs typeface="Arial"/>
              </a:rPr>
              <a:t>Life-threatening bleed req.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transfusion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217380" y="3987882"/>
            <a:ext cx="7715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4.5%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(17)</a:t>
            </a:r>
            <a:endParaRPr sz="14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731879" y="3987882"/>
            <a:ext cx="7715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3.6%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(13)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0209826" y="3987882"/>
            <a:ext cx="67183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4.0%</a:t>
            </a:r>
            <a:r>
              <a:rPr dirty="0" sz="1400" spc="-10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00635" y="2600210"/>
            <a:ext cx="1574800" cy="21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500" spc="-15" b="1">
                <a:latin typeface="Arial"/>
                <a:cs typeface="Arial"/>
              </a:rPr>
              <a:t>VARC </a:t>
            </a:r>
            <a:r>
              <a:rPr dirty="0" sz="1500" b="1">
                <a:latin typeface="Arial"/>
                <a:cs typeface="Arial"/>
              </a:rPr>
              <a:t>2</a:t>
            </a:r>
            <a:r>
              <a:rPr dirty="0" sz="1500" spc="-20" b="1"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Endpoint</a:t>
            </a:r>
            <a:endParaRPr sz="15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792041" y="2485910"/>
            <a:ext cx="1622425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RCT Portico</a:t>
            </a:r>
            <a:r>
              <a:rPr dirty="0" sz="15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endParaRPr sz="15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N=381</a:t>
            </a:r>
            <a:endParaRPr sz="15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7086995" y="2485910"/>
            <a:ext cx="2059939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RCT Commercial</a:t>
            </a:r>
            <a:r>
              <a:rPr dirty="0" sz="15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N=369</a:t>
            </a:r>
            <a:endParaRPr sz="15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9683129" y="2485910"/>
            <a:ext cx="1725295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FlexNav </a:t>
            </a: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DS</a:t>
            </a:r>
            <a:r>
              <a:rPr dirty="0" sz="15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Cohort</a:t>
            </a:r>
            <a:endParaRPr sz="15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N=100</a:t>
            </a:r>
            <a:endParaRPr sz="15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88443" y="3050161"/>
            <a:ext cx="159131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All-cause</a:t>
            </a:r>
            <a:r>
              <a:rPr dirty="0" sz="1400" spc="-90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mortality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218985" y="3050161"/>
            <a:ext cx="77089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3.5%</a:t>
            </a:r>
            <a:r>
              <a:rPr dirty="0" sz="1400" spc="-100" b="1" i="1">
                <a:latin typeface="Arial"/>
                <a:cs typeface="Arial"/>
              </a:rPr>
              <a:t> </a:t>
            </a:r>
            <a:r>
              <a:rPr dirty="0" sz="1400" spc="-5" b="1" i="1">
                <a:latin typeface="Arial"/>
                <a:cs typeface="Arial"/>
              </a:rPr>
              <a:t>(13)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782162" y="3050161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1.9%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(7)</a:t>
            </a:r>
            <a:endParaRPr sz="14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0340882" y="3050161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spc="5" b="1" i="1">
                <a:latin typeface="Arial"/>
                <a:cs typeface="Arial"/>
              </a:rPr>
              <a:t>.</a:t>
            </a: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b="1" i="1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88265" y="3362556"/>
            <a:ext cx="190563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>
                <a:latin typeface="Arial"/>
                <a:cs typeface="Arial"/>
              </a:rPr>
              <a:t>Cardiovascular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mortality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217380" y="3362556"/>
            <a:ext cx="7715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3.2%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(12)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7780558" y="3362556"/>
            <a:ext cx="67183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1.7%</a:t>
            </a:r>
            <a:r>
              <a:rPr dirty="0" sz="1400" spc="-10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0342309" y="3362556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>
                <a:latin typeface="Arial"/>
                <a:cs typeface="Arial"/>
              </a:rPr>
              <a:t>0</a:t>
            </a:r>
            <a:r>
              <a:rPr dirty="0" sz="1400" spc="5">
                <a:latin typeface="Arial"/>
                <a:cs typeface="Arial"/>
              </a:rPr>
              <a:t>.</a:t>
            </a:r>
            <a:r>
              <a:rPr dirty="0" sz="1400" spc="-5">
                <a:latin typeface="Arial"/>
                <a:cs typeface="Arial"/>
              </a:rPr>
              <a:t>0</a:t>
            </a:r>
            <a:r>
              <a:rPr dirty="0" sz="140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88265" y="3674952"/>
            <a:ext cx="13811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Disabling</a:t>
            </a:r>
            <a:r>
              <a:rPr dirty="0" sz="1400" spc="-85" b="1" i="1">
                <a:latin typeface="Arial"/>
                <a:cs typeface="Arial"/>
              </a:rPr>
              <a:t> </a:t>
            </a:r>
            <a:r>
              <a:rPr dirty="0" sz="1400" spc="-5" b="1" i="1">
                <a:latin typeface="Arial"/>
                <a:cs typeface="Arial"/>
              </a:rPr>
              <a:t>stroke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267663" y="3674952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1.6%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782162" y="3674952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1.1%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0340882" y="3674952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spc="5" b="1" i="1">
                <a:latin typeface="Arial"/>
                <a:cs typeface="Arial"/>
              </a:rPr>
              <a:t>.</a:t>
            </a: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b="1" i="1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88265" y="3987347"/>
            <a:ext cx="298831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>
                <a:latin typeface="Arial"/>
                <a:cs typeface="Arial"/>
              </a:rPr>
              <a:t>Life-threatening bleed req.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transfusion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5217380" y="3987347"/>
            <a:ext cx="7715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4.5%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(17)</a:t>
            </a:r>
            <a:endParaRPr sz="14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7731879" y="3987347"/>
            <a:ext cx="7715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3.6%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(13)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0209826" y="3987347"/>
            <a:ext cx="67183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4.0%</a:t>
            </a:r>
            <a:r>
              <a:rPr dirty="0" sz="1400" spc="-10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88265" y="4299743"/>
            <a:ext cx="138684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AKI req.</a:t>
            </a:r>
            <a:r>
              <a:rPr dirty="0" sz="1400" spc="-80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dialysis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5267663" y="4299743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1.1%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7782162" y="4299743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0.8%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0340882" y="4299743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spc="5" b="1" i="1">
                <a:latin typeface="Arial"/>
                <a:cs typeface="Arial"/>
              </a:rPr>
              <a:t>.</a:t>
            </a: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b="1" i="1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00635" y="2600210"/>
            <a:ext cx="1574800" cy="21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500" spc="-15" b="1">
                <a:latin typeface="Arial"/>
                <a:cs typeface="Arial"/>
              </a:rPr>
              <a:t>VARC </a:t>
            </a:r>
            <a:r>
              <a:rPr dirty="0" sz="1500" b="1">
                <a:latin typeface="Arial"/>
                <a:cs typeface="Arial"/>
              </a:rPr>
              <a:t>2</a:t>
            </a:r>
            <a:r>
              <a:rPr dirty="0" sz="1500" spc="-20" b="1"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Endpoint</a:t>
            </a:r>
            <a:endParaRPr sz="15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792041" y="2485910"/>
            <a:ext cx="1622425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RCT Portico</a:t>
            </a:r>
            <a:r>
              <a:rPr dirty="0" sz="15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endParaRPr sz="15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N=381</a:t>
            </a:r>
            <a:endParaRPr sz="15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7086995" y="2485910"/>
            <a:ext cx="2059939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RCT Commercial</a:t>
            </a:r>
            <a:r>
              <a:rPr dirty="0" sz="15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N=369</a:t>
            </a:r>
            <a:endParaRPr sz="15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9683129" y="2485910"/>
            <a:ext cx="1725295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FlexNav </a:t>
            </a: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DS</a:t>
            </a:r>
            <a:r>
              <a:rPr dirty="0" sz="15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Cohort</a:t>
            </a:r>
            <a:endParaRPr sz="15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N=100</a:t>
            </a:r>
            <a:endParaRPr sz="15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88443" y="3050161"/>
            <a:ext cx="159131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All-cause</a:t>
            </a:r>
            <a:r>
              <a:rPr dirty="0" sz="1400" spc="-90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mortality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218985" y="3050161"/>
            <a:ext cx="77089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3.5%</a:t>
            </a:r>
            <a:r>
              <a:rPr dirty="0" sz="1400" spc="-100" b="1" i="1">
                <a:latin typeface="Arial"/>
                <a:cs typeface="Arial"/>
              </a:rPr>
              <a:t> </a:t>
            </a:r>
            <a:r>
              <a:rPr dirty="0" sz="1400" spc="-5" b="1" i="1">
                <a:latin typeface="Arial"/>
                <a:cs typeface="Arial"/>
              </a:rPr>
              <a:t>(13)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782162" y="3050161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1.9%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(7)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0340882" y="3050161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spc="5" b="1" i="1">
                <a:latin typeface="Arial"/>
                <a:cs typeface="Arial"/>
              </a:rPr>
              <a:t>.</a:t>
            </a: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b="1" i="1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88265" y="3362378"/>
            <a:ext cx="190563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>
                <a:latin typeface="Arial"/>
                <a:cs typeface="Arial"/>
              </a:rPr>
              <a:t>Cardiovascular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mortality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217380" y="3362378"/>
            <a:ext cx="7715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3.2%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(12)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7780558" y="3362378"/>
            <a:ext cx="67183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1.7%</a:t>
            </a:r>
            <a:r>
              <a:rPr dirty="0" sz="1400" spc="-10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0342309" y="3362378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>
                <a:latin typeface="Arial"/>
                <a:cs typeface="Arial"/>
              </a:rPr>
              <a:t>0</a:t>
            </a:r>
            <a:r>
              <a:rPr dirty="0" sz="1400" spc="5">
                <a:latin typeface="Arial"/>
                <a:cs typeface="Arial"/>
              </a:rPr>
              <a:t>.</a:t>
            </a:r>
            <a:r>
              <a:rPr dirty="0" sz="1400" spc="-5">
                <a:latin typeface="Arial"/>
                <a:cs typeface="Arial"/>
              </a:rPr>
              <a:t>0</a:t>
            </a:r>
            <a:r>
              <a:rPr dirty="0" sz="140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88265" y="3674595"/>
            <a:ext cx="13811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Disabling</a:t>
            </a:r>
            <a:r>
              <a:rPr dirty="0" sz="1400" spc="-85" b="1" i="1">
                <a:latin typeface="Arial"/>
                <a:cs typeface="Arial"/>
              </a:rPr>
              <a:t> </a:t>
            </a:r>
            <a:r>
              <a:rPr dirty="0" sz="1400" spc="-5" b="1" i="1">
                <a:latin typeface="Arial"/>
                <a:cs typeface="Arial"/>
              </a:rPr>
              <a:t>stroke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267663" y="3674595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1.6%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7782162" y="3674595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1.1%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0340882" y="3674595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spc="5" b="1" i="1">
                <a:latin typeface="Arial"/>
                <a:cs typeface="Arial"/>
              </a:rPr>
              <a:t>.</a:t>
            </a: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b="1" i="1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88265" y="3986812"/>
            <a:ext cx="298831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>
                <a:latin typeface="Arial"/>
                <a:cs typeface="Arial"/>
              </a:rPr>
              <a:t>Life-threatening bleed req.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transfusion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217380" y="3986812"/>
            <a:ext cx="7715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4.5%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(17)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731879" y="3986812"/>
            <a:ext cx="7715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3.6%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(13)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0209826" y="3986812"/>
            <a:ext cx="67183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4.0%</a:t>
            </a:r>
            <a:r>
              <a:rPr dirty="0" sz="1400" spc="-10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88265" y="4299030"/>
            <a:ext cx="138684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AKI req.</a:t>
            </a:r>
            <a:r>
              <a:rPr dirty="0" sz="1400" spc="-80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dialysis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267663" y="4299030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1.1%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782162" y="4299030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0.8%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0340882" y="4299030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spc="5" b="1" i="1">
                <a:latin typeface="Arial"/>
                <a:cs typeface="Arial"/>
              </a:rPr>
              <a:t>.</a:t>
            </a: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b="1" i="1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88265" y="4611247"/>
            <a:ext cx="248729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>
                <a:latin typeface="Arial"/>
                <a:cs typeface="Arial"/>
              </a:rPr>
              <a:t>Major </a:t>
            </a:r>
            <a:r>
              <a:rPr dirty="0" sz="1400" spc="-5" b="1">
                <a:latin typeface="Arial"/>
                <a:cs typeface="Arial"/>
              </a:rPr>
              <a:t>vascular</a:t>
            </a:r>
            <a:r>
              <a:rPr dirty="0" sz="1400" spc="-1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complications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217380" y="4611247"/>
            <a:ext cx="7715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>
                <a:latin typeface="Arial"/>
                <a:cs typeface="Arial"/>
              </a:rPr>
              <a:t>9.6%</a:t>
            </a:r>
            <a:r>
              <a:rPr dirty="0" sz="1400" spc="-9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(36)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7731879" y="4611247"/>
            <a:ext cx="7715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>
                <a:latin typeface="Arial"/>
                <a:cs typeface="Arial"/>
              </a:rPr>
              <a:t>6.3%</a:t>
            </a:r>
            <a:r>
              <a:rPr dirty="0" sz="1400" spc="-9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(23)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10209826" y="4611247"/>
            <a:ext cx="67183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>
                <a:latin typeface="Arial"/>
                <a:cs typeface="Arial"/>
              </a:rPr>
              <a:t>7.0%</a:t>
            </a:r>
            <a:r>
              <a:rPr dirty="0" sz="1400" spc="-10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(7)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00635" y="2604326"/>
            <a:ext cx="1574800" cy="213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660"/>
              </a:lnSpc>
            </a:pPr>
            <a:r>
              <a:rPr dirty="0" sz="1500" spc="-15" b="1">
                <a:latin typeface="Arial"/>
                <a:cs typeface="Arial"/>
              </a:rPr>
              <a:t>VARC </a:t>
            </a:r>
            <a:r>
              <a:rPr dirty="0" sz="1500" b="1">
                <a:latin typeface="Arial"/>
                <a:cs typeface="Arial"/>
              </a:rPr>
              <a:t>2</a:t>
            </a:r>
            <a:r>
              <a:rPr dirty="0" sz="1500" spc="-20" b="1">
                <a:latin typeface="Arial"/>
                <a:cs typeface="Arial"/>
              </a:rPr>
              <a:t> </a:t>
            </a:r>
            <a:r>
              <a:rPr dirty="0" sz="1500" spc="-5" b="1">
                <a:latin typeface="Arial"/>
                <a:cs typeface="Arial"/>
              </a:rPr>
              <a:t>Endpoint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792041" y="2490026"/>
            <a:ext cx="1622425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RCT Portico</a:t>
            </a:r>
            <a:r>
              <a:rPr dirty="0" sz="1500" spc="-6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endParaRPr sz="15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N=381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7086995" y="2490026"/>
            <a:ext cx="2059939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RCT Commercial</a:t>
            </a:r>
            <a:r>
              <a:rPr dirty="0" sz="1500" spc="-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15" b="1">
                <a:solidFill>
                  <a:srgbClr val="FFFFFF"/>
                </a:solidFill>
                <a:latin typeface="Arial"/>
                <a:cs typeface="Arial"/>
              </a:rPr>
              <a:t>valve</a:t>
            </a:r>
            <a:endParaRPr sz="15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N=369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9683129" y="2490026"/>
            <a:ext cx="1725295" cy="4419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6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FlexNav </a:t>
            </a: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DS</a:t>
            </a:r>
            <a:r>
              <a:rPr dirty="0" sz="1500" spc="-9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Arial"/>
                <a:cs typeface="Arial"/>
              </a:rPr>
              <a:t>Cohort</a:t>
            </a:r>
            <a:endParaRPr sz="1500">
              <a:latin typeface="Arial"/>
              <a:cs typeface="Arial"/>
            </a:endParaRPr>
          </a:p>
          <a:p>
            <a:pPr algn="ctr" marL="1905">
              <a:lnSpc>
                <a:spcPct val="100000"/>
              </a:lnSpc>
            </a:pPr>
            <a:r>
              <a:rPr dirty="0" sz="1500" b="1">
                <a:solidFill>
                  <a:srgbClr val="FFFFFF"/>
                </a:solidFill>
                <a:latin typeface="Arial"/>
                <a:cs typeface="Arial"/>
              </a:rPr>
              <a:t>N=100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88443" y="3054275"/>
            <a:ext cx="159131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All-cause</a:t>
            </a:r>
            <a:r>
              <a:rPr dirty="0" sz="1400" spc="-90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mortality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5218985" y="3054275"/>
            <a:ext cx="77089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3.5%</a:t>
            </a:r>
            <a:r>
              <a:rPr dirty="0" sz="1400" spc="-100" b="1" i="1">
                <a:latin typeface="Arial"/>
                <a:cs typeface="Arial"/>
              </a:rPr>
              <a:t> </a:t>
            </a:r>
            <a:r>
              <a:rPr dirty="0" sz="1400" spc="-5" b="1" i="1">
                <a:latin typeface="Arial"/>
                <a:cs typeface="Arial"/>
              </a:rPr>
              <a:t>(13)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7782162" y="3054275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1.9%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(7)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0340882" y="3054275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spc="5" b="1" i="1">
                <a:latin typeface="Arial"/>
                <a:cs typeface="Arial"/>
              </a:rPr>
              <a:t>.</a:t>
            </a: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b="1" i="1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88265" y="3366314"/>
            <a:ext cx="190563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>
                <a:latin typeface="Arial"/>
                <a:cs typeface="Arial"/>
              </a:rPr>
              <a:t>Cardiovascular</a:t>
            </a:r>
            <a:r>
              <a:rPr dirty="0" sz="1400" spc="-9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mortality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217380" y="3366314"/>
            <a:ext cx="7715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3.2%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(12)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7780558" y="3366314"/>
            <a:ext cx="67183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1.7%</a:t>
            </a:r>
            <a:r>
              <a:rPr dirty="0" sz="1400" spc="-10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0342309" y="3366314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>
                <a:latin typeface="Arial"/>
                <a:cs typeface="Arial"/>
              </a:rPr>
              <a:t>0</a:t>
            </a:r>
            <a:r>
              <a:rPr dirty="0" sz="1400" spc="5">
                <a:latin typeface="Arial"/>
                <a:cs typeface="Arial"/>
              </a:rPr>
              <a:t>.</a:t>
            </a:r>
            <a:r>
              <a:rPr dirty="0" sz="1400" spc="-5">
                <a:latin typeface="Arial"/>
                <a:cs typeface="Arial"/>
              </a:rPr>
              <a:t>0</a:t>
            </a:r>
            <a:r>
              <a:rPr dirty="0" sz="1400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388265" y="3678353"/>
            <a:ext cx="13811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Disabling</a:t>
            </a:r>
            <a:r>
              <a:rPr dirty="0" sz="1400" spc="-85" b="1" i="1">
                <a:latin typeface="Arial"/>
                <a:cs typeface="Arial"/>
              </a:rPr>
              <a:t> </a:t>
            </a:r>
            <a:r>
              <a:rPr dirty="0" sz="1400" spc="-5" b="1" i="1">
                <a:latin typeface="Arial"/>
                <a:cs typeface="Arial"/>
              </a:rPr>
              <a:t>stroke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5267663" y="3678353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1.6%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7782162" y="3678353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1.1%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0340882" y="3678353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spc="5" b="1" i="1">
                <a:latin typeface="Arial"/>
                <a:cs typeface="Arial"/>
              </a:rPr>
              <a:t>.</a:t>
            </a: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b="1" i="1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388265" y="3990392"/>
            <a:ext cx="298831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>
                <a:latin typeface="Arial"/>
                <a:cs typeface="Arial"/>
              </a:rPr>
              <a:t>Life-threatening bleed req.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transfusion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5217380" y="3990392"/>
            <a:ext cx="7715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4.5%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(17)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7731879" y="3990392"/>
            <a:ext cx="7715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3.6%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(13)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10209826" y="3990392"/>
            <a:ext cx="67183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>
                <a:latin typeface="Arial"/>
                <a:cs typeface="Arial"/>
              </a:rPr>
              <a:t>4.0%</a:t>
            </a:r>
            <a:r>
              <a:rPr dirty="0" sz="1400" spc="-105">
                <a:latin typeface="Arial"/>
                <a:cs typeface="Arial"/>
              </a:rPr>
              <a:t> </a:t>
            </a:r>
            <a:r>
              <a:rPr dirty="0" sz="1400" spc="-5">
                <a:latin typeface="Arial"/>
                <a:cs typeface="Arial"/>
              </a:rPr>
              <a:t>(4)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88265" y="4302431"/>
            <a:ext cx="138684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AKI req.</a:t>
            </a:r>
            <a:r>
              <a:rPr dirty="0" sz="1400" spc="-80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dialysis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5267663" y="4302431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1.1%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(4)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7782162" y="4302431"/>
            <a:ext cx="67246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0.8%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(3)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10340882" y="4302431"/>
            <a:ext cx="407034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spc="5" b="1" i="1">
                <a:latin typeface="Arial"/>
                <a:cs typeface="Arial"/>
              </a:rPr>
              <a:t>.</a:t>
            </a:r>
            <a:r>
              <a:rPr dirty="0" sz="1400" spc="-5" b="1" i="1">
                <a:latin typeface="Arial"/>
                <a:cs typeface="Arial"/>
              </a:rPr>
              <a:t>0</a:t>
            </a:r>
            <a:r>
              <a:rPr dirty="0" sz="1400" b="1" i="1">
                <a:latin typeface="Arial"/>
                <a:cs typeface="Arial"/>
              </a:rPr>
              <a:t>%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88265" y="4614470"/>
            <a:ext cx="248729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>
                <a:latin typeface="Arial"/>
                <a:cs typeface="Arial"/>
              </a:rPr>
              <a:t>Major </a:t>
            </a:r>
            <a:r>
              <a:rPr dirty="0" sz="1400" spc="-5" b="1">
                <a:latin typeface="Arial"/>
                <a:cs typeface="Arial"/>
              </a:rPr>
              <a:t>vascular</a:t>
            </a:r>
            <a:r>
              <a:rPr dirty="0" sz="1400" spc="-10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complications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5217380" y="4614470"/>
            <a:ext cx="7715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>
                <a:latin typeface="Arial"/>
                <a:cs typeface="Arial"/>
              </a:rPr>
              <a:t>9.6%</a:t>
            </a:r>
            <a:r>
              <a:rPr dirty="0" sz="1400" spc="-9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(36)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7731879" y="4614470"/>
            <a:ext cx="771525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>
                <a:latin typeface="Arial"/>
                <a:cs typeface="Arial"/>
              </a:rPr>
              <a:t>6.3%</a:t>
            </a:r>
            <a:r>
              <a:rPr dirty="0" sz="1400" spc="-9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(23)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0209826" y="4614470"/>
            <a:ext cx="67183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>
                <a:latin typeface="Arial"/>
                <a:cs typeface="Arial"/>
              </a:rPr>
              <a:t>7.0%</a:t>
            </a:r>
            <a:r>
              <a:rPr dirty="0" sz="1400" spc="-105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(7)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88265" y="4926509"/>
            <a:ext cx="70231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spc="-5" b="1" i="1">
                <a:latin typeface="Arial"/>
                <a:cs typeface="Arial"/>
              </a:rPr>
              <a:t>New</a:t>
            </a:r>
            <a:r>
              <a:rPr dirty="0" sz="1400" spc="-90" b="1" i="1">
                <a:latin typeface="Arial"/>
                <a:cs typeface="Arial"/>
              </a:rPr>
              <a:t> </a:t>
            </a:r>
            <a:r>
              <a:rPr dirty="0" sz="1400" b="1" i="1">
                <a:latin typeface="Arial"/>
                <a:cs typeface="Arial"/>
              </a:rPr>
              <a:t>PPI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5170128" y="4926509"/>
            <a:ext cx="86868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27.7%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spc="-5" b="1" i="1">
                <a:latin typeface="Arial"/>
                <a:cs typeface="Arial"/>
              </a:rPr>
              <a:t>(88)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7683024" y="4926509"/>
            <a:ext cx="86868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11.6%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spc="-5" b="1" i="1">
                <a:latin typeface="Arial"/>
                <a:cs typeface="Arial"/>
              </a:rPr>
              <a:t>(35)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10112292" y="4926509"/>
            <a:ext cx="868680" cy="199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550"/>
              </a:lnSpc>
            </a:pPr>
            <a:r>
              <a:rPr dirty="0" sz="1400" b="1" i="1">
                <a:latin typeface="Arial"/>
                <a:cs typeface="Arial"/>
              </a:rPr>
              <a:t>14.6%</a:t>
            </a:r>
            <a:r>
              <a:rPr dirty="0" sz="1400" spc="-114" b="1" i="1">
                <a:latin typeface="Arial"/>
                <a:cs typeface="Arial"/>
              </a:rPr>
              <a:t> </a:t>
            </a:r>
            <a:r>
              <a:rPr dirty="0" sz="1400" spc="-5" b="1" i="1">
                <a:latin typeface="Arial"/>
                <a:cs typeface="Arial"/>
              </a:rPr>
              <a:t>(13)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339674" y="3306648"/>
            <a:ext cx="4050029" cy="312420"/>
          </a:xfrm>
          <a:custGeom>
            <a:avLst/>
            <a:gdLst/>
            <a:ahLst/>
            <a:cxnLst/>
            <a:rect l="l" t="t" r="r" b="b"/>
            <a:pathLst>
              <a:path w="4050029" h="312420">
                <a:moveTo>
                  <a:pt x="0" y="0"/>
                </a:moveTo>
                <a:lnTo>
                  <a:pt x="4049649" y="0"/>
                </a:lnTo>
                <a:lnTo>
                  <a:pt x="4049649" y="311924"/>
                </a:lnTo>
                <a:lnTo>
                  <a:pt x="0" y="3119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4389335" y="3306648"/>
            <a:ext cx="2429510" cy="312420"/>
          </a:xfrm>
          <a:custGeom>
            <a:avLst/>
            <a:gdLst/>
            <a:ahLst/>
            <a:cxnLst/>
            <a:rect l="l" t="t" r="r" b="b"/>
            <a:pathLst>
              <a:path w="2429509" h="312420">
                <a:moveTo>
                  <a:pt x="0" y="0"/>
                </a:moveTo>
                <a:lnTo>
                  <a:pt x="2429357" y="0"/>
                </a:lnTo>
                <a:lnTo>
                  <a:pt x="2429357" y="311924"/>
                </a:lnTo>
                <a:lnTo>
                  <a:pt x="0" y="3119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6818693" y="3306648"/>
            <a:ext cx="2597150" cy="312420"/>
          </a:xfrm>
          <a:custGeom>
            <a:avLst/>
            <a:gdLst/>
            <a:ahLst/>
            <a:cxnLst/>
            <a:rect l="l" t="t" r="r" b="b"/>
            <a:pathLst>
              <a:path w="2597150" h="312420">
                <a:moveTo>
                  <a:pt x="0" y="0"/>
                </a:moveTo>
                <a:lnTo>
                  <a:pt x="2597111" y="0"/>
                </a:lnTo>
                <a:lnTo>
                  <a:pt x="2597111" y="311924"/>
                </a:lnTo>
                <a:lnTo>
                  <a:pt x="0" y="3119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9415805" y="3306648"/>
            <a:ext cx="2261870" cy="312420"/>
          </a:xfrm>
          <a:custGeom>
            <a:avLst/>
            <a:gdLst/>
            <a:ahLst/>
            <a:cxnLst/>
            <a:rect l="l" t="t" r="r" b="b"/>
            <a:pathLst>
              <a:path w="2261870" h="312420">
                <a:moveTo>
                  <a:pt x="0" y="0"/>
                </a:moveTo>
                <a:lnTo>
                  <a:pt x="2261616" y="0"/>
                </a:lnTo>
                <a:lnTo>
                  <a:pt x="2261616" y="311924"/>
                </a:lnTo>
                <a:lnTo>
                  <a:pt x="0" y="3119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339674" y="3930510"/>
            <a:ext cx="4050029" cy="312420"/>
          </a:xfrm>
          <a:custGeom>
            <a:avLst/>
            <a:gdLst/>
            <a:ahLst/>
            <a:cxnLst/>
            <a:rect l="l" t="t" r="r" b="b"/>
            <a:pathLst>
              <a:path w="4050029" h="312420">
                <a:moveTo>
                  <a:pt x="0" y="0"/>
                </a:moveTo>
                <a:lnTo>
                  <a:pt x="4049649" y="0"/>
                </a:lnTo>
                <a:lnTo>
                  <a:pt x="4049649" y="311924"/>
                </a:lnTo>
                <a:lnTo>
                  <a:pt x="0" y="3119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4389335" y="3930510"/>
            <a:ext cx="2429510" cy="312420"/>
          </a:xfrm>
          <a:custGeom>
            <a:avLst/>
            <a:gdLst/>
            <a:ahLst/>
            <a:cxnLst/>
            <a:rect l="l" t="t" r="r" b="b"/>
            <a:pathLst>
              <a:path w="2429509" h="312420">
                <a:moveTo>
                  <a:pt x="0" y="0"/>
                </a:moveTo>
                <a:lnTo>
                  <a:pt x="2429357" y="0"/>
                </a:lnTo>
                <a:lnTo>
                  <a:pt x="2429357" y="311924"/>
                </a:lnTo>
                <a:lnTo>
                  <a:pt x="0" y="3119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6818693" y="3930510"/>
            <a:ext cx="2597150" cy="312420"/>
          </a:xfrm>
          <a:custGeom>
            <a:avLst/>
            <a:gdLst/>
            <a:ahLst/>
            <a:cxnLst/>
            <a:rect l="l" t="t" r="r" b="b"/>
            <a:pathLst>
              <a:path w="2597150" h="312420">
                <a:moveTo>
                  <a:pt x="0" y="0"/>
                </a:moveTo>
                <a:lnTo>
                  <a:pt x="2597111" y="0"/>
                </a:lnTo>
                <a:lnTo>
                  <a:pt x="2597111" y="311924"/>
                </a:lnTo>
                <a:lnTo>
                  <a:pt x="0" y="3119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9415805" y="3930510"/>
            <a:ext cx="2261870" cy="312420"/>
          </a:xfrm>
          <a:custGeom>
            <a:avLst/>
            <a:gdLst/>
            <a:ahLst/>
            <a:cxnLst/>
            <a:rect l="l" t="t" r="r" b="b"/>
            <a:pathLst>
              <a:path w="2261870" h="312420">
                <a:moveTo>
                  <a:pt x="0" y="0"/>
                </a:moveTo>
                <a:lnTo>
                  <a:pt x="2261616" y="0"/>
                </a:lnTo>
                <a:lnTo>
                  <a:pt x="2261616" y="311924"/>
                </a:lnTo>
                <a:lnTo>
                  <a:pt x="0" y="3119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339674" y="4554372"/>
            <a:ext cx="4050029" cy="312420"/>
          </a:xfrm>
          <a:custGeom>
            <a:avLst/>
            <a:gdLst/>
            <a:ahLst/>
            <a:cxnLst/>
            <a:rect l="l" t="t" r="r" b="b"/>
            <a:pathLst>
              <a:path w="4050029" h="312420">
                <a:moveTo>
                  <a:pt x="0" y="0"/>
                </a:moveTo>
                <a:lnTo>
                  <a:pt x="4049649" y="0"/>
                </a:lnTo>
                <a:lnTo>
                  <a:pt x="4049649" y="311924"/>
                </a:lnTo>
                <a:lnTo>
                  <a:pt x="0" y="3119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4389335" y="4554372"/>
            <a:ext cx="2429510" cy="312420"/>
          </a:xfrm>
          <a:custGeom>
            <a:avLst/>
            <a:gdLst/>
            <a:ahLst/>
            <a:cxnLst/>
            <a:rect l="l" t="t" r="r" b="b"/>
            <a:pathLst>
              <a:path w="2429509" h="312420">
                <a:moveTo>
                  <a:pt x="0" y="0"/>
                </a:moveTo>
                <a:lnTo>
                  <a:pt x="2429357" y="0"/>
                </a:lnTo>
                <a:lnTo>
                  <a:pt x="2429357" y="311924"/>
                </a:lnTo>
                <a:lnTo>
                  <a:pt x="0" y="3119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6818693" y="4554372"/>
            <a:ext cx="2597150" cy="312420"/>
          </a:xfrm>
          <a:custGeom>
            <a:avLst/>
            <a:gdLst/>
            <a:ahLst/>
            <a:cxnLst/>
            <a:rect l="l" t="t" r="r" b="b"/>
            <a:pathLst>
              <a:path w="2597150" h="312420">
                <a:moveTo>
                  <a:pt x="0" y="0"/>
                </a:moveTo>
                <a:lnTo>
                  <a:pt x="2597111" y="0"/>
                </a:lnTo>
                <a:lnTo>
                  <a:pt x="2597111" y="311924"/>
                </a:lnTo>
                <a:lnTo>
                  <a:pt x="0" y="3119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9415805" y="4554372"/>
            <a:ext cx="2261870" cy="312420"/>
          </a:xfrm>
          <a:custGeom>
            <a:avLst/>
            <a:gdLst/>
            <a:ahLst/>
            <a:cxnLst/>
            <a:rect l="l" t="t" r="r" b="b"/>
            <a:pathLst>
              <a:path w="2261870" h="312420">
                <a:moveTo>
                  <a:pt x="0" y="0"/>
                </a:moveTo>
                <a:lnTo>
                  <a:pt x="2261616" y="0"/>
                </a:lnTo>
                <a:lnTo>
                  <a:pt x="2261616" y="311924"/>
                </a:lnTo>
                <a:lnTo>
                  <a:pt x="0" y="3119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 txBox="1"/>
          <p:nvPr/>
        </p:nvSpPr>
        <p:spPr>
          <a:xfrm>
            <a:off x="293752" y="1722573"/>
            <a:ext cx="75279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solidFill>
                  <a:srgbClr val="053762"/>
                </a:solidFill>
                <a:latin typeface="Arial"/>
                <a:cs typeface="Arial"/>
              </a:rPr>
              <a:t>Primary endpoint: 7% major vascular</a:t>
            </a:r>
            <a:r>
              <a:rPr dirty="0" sz="2400" spc="25" b="1">
                <a:solidFill>
                  <a:srgbClr val="053762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053762"/>
                </a:solidFill>
                <a:latin typeface="Arial"/>
                <a:cs typeface="Arial"/>
              </a:rPr>
              <a:t>complications</a:t>
            </a:r>
            <a:endParaRPr sz="2400">
              <a:latin typeface="Arial"/>
              <a:cs typeface="Arial"/>
            </a:endParaRPr>
          </a:p>
        </p:txBody>
      </p:sp>
      <p:graphicFrame>
        <p:nvGraphicFramePr>
          <p:cNvPr id="158" name="object 158"/>
          <p:cNvGraphicFramePr>
            <a:graphicFrameLocks noGrp="1"/>
          </p:cNvGraphicFramePr>
          <p:nvPr/>
        </p:nvGraphicFramePr>
        <p:xfrm>
          <a:off x="336500" y="2408302"/>
          <a:ext cx="11373485" cy="3085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49395"/>
                <a:gridCol w="2428875"/>
                <a:gridCol w="2616835"/>
                <a:gridCol w="2241550"/>
              </a:tblGrid>
              <a:tr h="581182">
                <a:tc>
                  <a:txBody>
                    <a:bodyPr/>
                    <a:lstStyle/>
                    <a:p>
                      <a:pPr marL="60960">
                        <a:lnSpc>
                          <a:spcPct val="100000"/>
                        </a:lnSpc>
                        <a:spcBef>
                          <a:spcPts val="1360"/>
                        </a:spcBef>
                      </a:pPr>
                      <a:r>
                        <a:rPr dirty="0" sz="1500" spc="-15" b="1">
                          <a:latin typeface="Arial"/>
                          <a:cs typeface="Arial"/>
                        </a:rPr>
                        <a:t>VARC </a:t>
                      </a:r>
                      <a:r>
                        <a:rPr dirty="0" sz="1500" b="1">
                          <a:latin typeface="Arial"/>
                          <a:cs typeface="Arial"/>
                        </a:rPr>
                        <a:t>2</a:t>
                      </a:r>
                      <a:r>
                        <a:rPr dirty="0" sz="1500" spc="6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 b="1">
                          <a:latin typeface="Arial"/>
                          <a:cs typeface="Arial"/>
                        </a:rPr>
                        <a:t>Endpoint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172720">
                    <a:lnL w="6350">
                      <a:solidFill>
                        <a:srgbClr val="BEBEBE"/>
                      </a:solidFill>
                      <a:prstDash val="solid"/>
                    </a:lnL>
                    <a:lnT w="12700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929640" marR="396240" indent="-527685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RCT Portico</a:t>
                      </a:r>
                      <a:r>
                        <a:rPr dirty="0" sz="1500" spc="-6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valve  </a:t>
                      </a:r>
                      <a:r>
                        <a:rPr dirty="0" sz="15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N=381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T w="12700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  <a:solidFill>
                      <a:srgbClr val="005A84"/>
                    </a:solidFill>
                  </a:tcPr>
                </a:tc>
                <a:tc>
                  <a:txBody>
                    <a:bodyPr/>
                    <a:lstStyle/>
                    <a:p>
                      <a:pPr marL="1013460" marR="281305" indent="-74549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5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RCT Commercial </a:t>
                      </a:r>
                      <a:r>
                        <a:rPr dirty="0" sz="1500" spc="-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valve  </a:t>
                      </a:r>
                      <a:r>
                        <a:rPr dirty="0" sz="15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N=369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T w="12700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  <a:solidFill>
                      <a:srgbClr val="B01F62"/>
                    </a:solidFill>
                  </a:tcPr>
                </a:tc>
                <a:tc>
                  <a:txBody>
                    <a:bodyPr/>
                    <a:lstStyle/>
                    <a:p>
                      <a:pPr marL="826135" marR="261620" indent="-579120">
                        <a:lnSpc>
                          <a:spcPct val="100000"/>
                        </a:lnSpc>
                        <a:spcBef>
                          <a:spcPts val="459"/>
                        </a:spcBef>
                      </a:pPr>
                      <a:r>
                        <a:rPr dirty="0" sz="15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FlexNav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DS</a:t>
                      </a:r>
                      <a:r>
                        <a:rPr dirty="0" sz="1500" spc="-9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5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Cohort  </a:t>
                      </a:r>
                      <a:r>
                        <a:rPr dirty="0" sz="15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N=100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B="0" marT="58419">
                    <a:lnR w="38100">
                      <a:solidFill>
                        <a:srgbClr val="25ABFF"/>
                      </a:solidFill>
                      <a:prstDash val="solid"/>
                    </a:lnR>
                    <a:lnT w="12700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25ABFF"/>
                      </a:solidFill>
                      <a:prstDash val="solid"/>
                    </a:lnB>
                    <a:solidFill>
                      <a:srgbClr val="0396D5"/>
                    </a:solidFill>
                  </a:tcPr>
                </a:tc>
              </a:tr>
              <a:tr h="310732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spc="-5" b="1" i="1">
                          <a:latin typeface="Arial"/>
                          <a:cs typeface="Arial"/>
                        </a:rPr>
                        <a:t>All-Cause</a:t>
                      </a:r>
                      <a:r>
                        <a:rPr dirty="0" sz="1400" spc="-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 i="1">
                          <a:latin typeface="Arial"/>
                          <a:cs typeface="Arial"/>
                        </a:rPr>
                        <a:t>Mortality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50">
                      <a:solidFill>
                        <a:srgbClr val="BEBEBE"/>
                      </a:solidFill>
                      <a:prstDash val="solid"/>
                    </a:lnL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 i="1">
                          <a:latin typeface="Arial"/>
                          <a:cs typeface="Arial"/>
                        </a:rPr>
                        <a:t>3.5%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587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 i="1">
                          <a:latin typeface="Arial"/>
                          <a:cs typeface="Arial"/>
                        </a:rPr>
                        <a:t>1.9%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R w="38100">
                      <a:solidFill>
                        <a:srgbClr val="25ABFF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 i="1">
                          <a:latin typeface="Arial"/>
                          <a:cs typeface="Arial"/>
                        </a:rPr>
                        <a:t>0.0%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38100">
                      <a:solidFill>
                        <a:srgbClr val="25ABFF"/>
                      </a:solidFill>
                      <a:prstDash val="solid"/>
                    </a:lnL>
                    <a:lnR w="38100">
                      <a:solidFill>
                        <a:srgbClr val="25ABFF"/>
                      </a:solidFill>
                      <a:prstDash val="solid"/>
                    </a:lnR>
                    <a:lnT w="9525">
                      <a:solidFill>
                        <a:srgbClr val="25ABFF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</a:tr>
              <a:tr h="311887"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Cardiovascular</a:t>
                      </a:r>
                      <a:r>
                        <a:rPr dirty="0" sz="1400" spc="-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Mortality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6350">
                      <a:solidFill>
                        <a:srgbClr val="BEBEBE"/>
                      </a:solidFill>
                      <a:prstDash val="solid"/>
                    </a:lnL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3.2%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1333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1.7%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R w="38100">
                      <a:solidFill>
                        <a:srgbClr val="25ABFF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44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0.0%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38100">
                      <a:solidFill>
                        <a:srgbClr val="25ABFF"/>
                      </a:solidFill>
                      <a:prstDash val="solid"/>
                    </a:lnL>
                    <a:lnR w="38100">
                      <a:solidFill>
                        <a:srgbClr val="25ABFF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12341">
                <a:tc gridSpan="3"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45"/>
                        </a:spcBef>
                        <a:tabLst>
                          <a:tab pos="5058410" algn="l"/>
                          <a:tab pos="7571740" algn="l"/>
                        </a:tabLst>
                      </a:pPr>
                      <a:r>
                        <a:rPr dirty="0" sz="1400" spc="-5" b="1" i="1">
                          <a:latin typeface="Arial"/>
                          <a:cs typeface="Arial"/>
                        </a:rPr>
                        <a:t>Disabling</a:t>
                      </a:r>
                      <a:r>
                        <a:rPr dirty="0" sz="1400" spc="-3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 i="1">
                          <a:latin typeface="Arial"/>
                          <a:cs typeface="Arial"/>
                        </a:rPr>
                        <a:t>Stroke	</a:t>
                      </a:r>
                      <a:r>
                        <a:rPr dirty="0" sz="1400" b="1" i="1">
                          <a:latin typeface="Arial"/>
                          <a:cs typeface="Arial"/>
                        </a:rPr>
                        <a:t>1.6%	1.1%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6350">
                      <a:solidFill>
                        <a:srgbClr val="BEBEBE"/>
                      </a:solidFill>
                      <a:prstDash val="solid"/>
                    </a:lnL>
                    <a:lnR w="38100">
                      <a:solidFill>
                        <a:srgbClr val="25ABFF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714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 i="1">
                          <a:latin typeface="Arial"/>
                          <a:cs typeface="Arial"/>
                        </a:rPr>
                        <a:t>0.0%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38100">
                      <a:solidFill>
                        <a:srgbClr val="25ABFF"/>
                      </a:solidFill>
                      <a:prstDash val="solid"/>
                    </a:lnL>
                    <a:lnR w="38100">
                      <a:solidFill>
                        <a:srgbClr val="25ABFF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</a:tr>
              <a:tr h="311832">
                <a:tc gridSpan="3"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345"/>
                        </a:spcBef>
                        <a:tabLst>
                          <a:tab pos="5059680" algn="l"/>
                          <a:tab pos="7573009" algn="l"/>
                        </a:tabLst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Life-Threatening Bleeding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Requiring Transfusion	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4.5%	3.6%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6350">
                      <a:solidFill>
                        <a:srgbClr val="BEBEBE"/>
                      </a:solidFill>
                      <a:prstDash val="solid"/>
                    </a:lnL>
                    <a:lnR w="38100">
                      <a:solidFill>
                        <a:srgbClr val="25ABFF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4.0%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38100">
                      <a:solidFill>
                        <a:srgbClr val="25ABFF"/>
                      </a:solidFill>
                      <a:prstDash val="solid"/>
                    </a:lnL>
                    <a:lnR w="38100">
                      <a:solidFill>
                        <a:srgbClr val="25ABFF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12214">
                <a:tc gridSpan="3"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345"/>
                        </a:spcBef>
                        <a:tabLst>
                          <a:tab pos="5058410" algn="l"/>
                          <a:tab pos="7571105" algn="l"/>
                        </a:tabLst>
                      </a:pPr>
                      <a:r>
                        <a:rPr dirty="0" sz="1400" spc="-5" b="1" i="1">
                          <a:latin typeface="Arial"/>
                          <a:cs typeface="Arial"/>
                        </a:rPr>
                        <a:t>Acute Kidney </a:t>
                      </a:r>
                      <a:r>
                        <a:rPr dirty="0" sz="1400" b="1" i="1">
                          <a:latin typeface="Arial"/>
                          <a:cs typeface="Arial"/>
                        </a:rPr>
                        <a:t>Injury</a:t>
                      </a:r>
                      <a:r>
                        <a:rPr dirty="0" sz="1400" spc="-30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 b="1" i="1">
                          <a:latin typeface="Arial"/>
                          <a:cs typeface="Arial"/>
                        </a:rPr>
                        <a:t>Requiring</a:t>
                      </a:r>
                      <a:r>
                        <a:rPr dirty="0" sz="1400" spc="-25" b="1" i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b="1" i="1">
                          <a:latin typeface="Arial"/>
                          <a:cs typeface="Arial"/>
                        </a:rPr>
                        <a:t>Dialysis	1.1%	0.8%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6350">
                      <a:solidFill>
                        <a:srgbClr val="BEBEBE"/>
                      </a:solidFill>
                      <a:prstDash val="solid"/>
                    </a:lnL>
                    <a:lnR w="38100">
                      <a:solidFill>
                        <a:srgbClr val="25ABFF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778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400" b="1" i="1">
                          <a:latin typeface="Arial"/>
                          <a:cs typeface="Arial"/>
                        </a:rPr>
                        <a:t>0.0%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815">
                    <a:lnL w="38100">
                      <a:solidFill>
                        <a:srgbClr val="25ABFF"/>
                      </a:solidFill>
                      <a:prstDash val="solid"/>
                    </a:lnL>
                    <a:lnR w="38100">
                      <a:solidFill>
                        <a:srgbClr val="25ABFF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</a:tr>
              <a:tr h="312918">
                <a:tc gridSpan="3"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340"/>
                        </a:spcBef>
                        <a:tabLst>
                          <a:tab pos="5059680" algn="l"/>
                          <a:tab pos="7572375" algn="l"/>
                        </a:tabLst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Major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Vascular</a:t>
                      </a:r>
                      <a:r>
                        <a:rPr dirty="0" sz="140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Complications	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9.6%	6.3%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6350">
                      <a:solidFill>
                        <a:srgbClr val="BEBEBE"/>
                      </a:solidFill>
                      <a:prstDash val="solid"/>
                    </a:lnL>
                    <a:lnR w="38100">
                      <a:solidFill>
                        <a:srgbClr val="25ABFF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7.0%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3180">
                    <a:lnL w="38100">
                      <a:solidFill>
                        <a:srgbClr val="25ABFF"/>
                      </a:solidFill>
                      <a:prstDash val="solid"/>
                    </a:lnL>
                    <a:lnR w="38100">
                      <a:solidFill>
                        <a:srgbClr val="25ABFF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</a:tcPr>
                </a:tc>
              </a:tr>
              <a:tr h="311988">
                <a:tc gridSpan="3"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5009515" algn="l"/>
                          <a:tab pos="7522209" algn="l"/>
                        </a:tabLst>
                      </a:pPr>
                      <a:r>
                        <a:rPr dirty="0" sz="1400" spc="-5" b="1" i="1">
                          <a:latin typeface="Arial"/>
                          <a:cs typeface="Arial"/>
                        </a:rPr>
                        <a:t>New </a:t>
                      </a:r>
                      <a:r>
                        <a:rPr dirty="0" sz="1400" b="1" i="1">
                          <a:latin typeface="Arial"/>
                          <a:cs typeface="Arial"/>
                        </a:rPr>
                        <a:t>PPI	27.7%	</a:t>
                      </a:r>
                      <a:r>
                        <a:rPr dirty="0" sz="1400" spc="-5" b="1" i="1">
                          <a:latin typeface="Arial"/>
                          <a:cs typeface="Arial"/>
                        </a:rPr>
                        <a:t>11.6%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6350">
                      <a:solidFill>
                        <a:srgbClr val="BEBEBE"/>
                      </a:solidFill>
                      <a:prstDash val="solid"/>
                    </a:lnL>
                    <a:lnR w="38100">
                      <a:solidFill>
                        <a:srgbClr val="25ABFF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65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400" b="1" i="1">
                          <a:latin typeface="Arial"/>
                          <a:cs typeface="Arial"/>
                        </a:rPr>
                        <a:t>14.6%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38100">
                      <a:solidFill>
                        <a:srgbClr val="25ABFF"/>
                      </a:solidFill>
                      <a:prstDash val="solid"/>
                    </a:lnL>
                    <a:lnR w="38100">
                      <a:solidFill>
                        <a:srgbClr val="25ABFF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9525">
                      <a:solidFill>
                        <a:srgbClr val="BEBEBE"/>
                      </a:solidFill>
                      <a:prstDash val="solid"/>
                    </a:lnB>
                    <a:solidFill>
                      <a:srgbClr val="F8F8F8"/>
                    </a:solidFill>
                  </a:tcPr>
                </a:tc>
              </a:tr>
              <a:tr h="311521">
                <a:tc gridSpan="3"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330"/>
                        </a:spcBef>
                        <a:tabLst>
                          <a:tab pos="5059680" algn="l"/>
                          <a:tab pos="7572375" algn="l"/>
                        </a:tabLst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Moderate or</a:t>
                      </a:r>
                      <a:r>
                        <a:rPr dirty="0" sz="1400" spc="-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Greater</a:t>
                      </a:r>
                      <a:r>
                        <a:rPr dirty="0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PVL	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6.3%	2.1%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6350">
                      <a:solidFill>
                        <a:srgbClr val="BEBEBE"/>
                      </a:solidFill>
                      <a:prstDash val="solid"/>
                    </a:lnL>
                    <a:lnR w="38100">
                      <a:solidFill>
                        <a:srgbClr val="25ABFF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BEBEBE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571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400" b="1">
                          <a:latin typeface="Arial"/>
                          <a:cs typeface="Arial"/>
                        </a:rPr>
                        <a:t>6.5%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41910">
                    <a:lnL w="38100">
                      <a:solidFill>
                        <a:srgbClr val="25ABFF"/>
                      </a:solidFill>
                      <a:prstDash val="solid"/>
                    </a:lnL>
                    <a:lnR w="38100">
                      <a:solidFill>
                        <a:srgbClr val="25ABFF"/>
                      </a:solidFill>
                      <a:prstDash val="solid"/>
                    </a:lnR>
                    <a:lnT w="9525">
                      <a:solidFill>
                        <a:srgbClr val="BEBEBE"/>
                      </a:solidFill>
                      <a:prstDash val="solid"/>
                    </a:lnT>
                    <a:lnB w="6350">
                      <a:solidFill>
                        <a:srgbClr val="25AB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51292" y="216408"/>
            <a:ext cx="3933482" cy="879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2700" y="0"/>
            <a:ext cx="1918970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3400" spc="-90">
                <a:solidFill>
                  <a:srgbClr val="082939"/>
                </a:solidFill>
              </a:rPr>
              <a:t>Summary</a:t>
            </a:r>
            <a:endParaRPr sz="3400"/>
          </a:p>
        </p:txBody>
      </p:sp>
      <p:sp>
        <p:nvSpPr>
          <p:cNvPr id="4" name="object 4"/>
          <p:cNvSpPr txBox="1"/>
          <p:nvPr/>
        </p:nvSpPr>
        <p:spPr>
          <a:xfrm>
            <a:off x="-12702" y="1124149"/>
            <a:ext cx="11334115" cy="4612640"/>
          </a:xfrm>
          <a:prstGeom prst="rect">
            <a:avLst/>
          </a:prstGeom>
        </p:spPr>
        <p:txBody>
          <a:bodyPr wrap="square" lIns="0" tIns="165100" rIns="0" bIns="0" rtlCol="0" vert="horz">
            <a:spAutoFit/>
          </a:bodyPr>
          <a:lstStyle/>
          <a:p>
            <a:pPr marL="184785" indent="-172085">
              <a:lnSpc>
                <a:spcPct val="100000"/>
              </a:lnSpc>
              <a:spcBef>
                <a:spcPts val="1300"/>
              </a:spcBef>
              <a:buClr>
                <a:srgbClr val="002D4A"/>
              </a:buClr>
              <a:buChar char="•"/>
              <a:tabLst>
                <a:tab pos="185420" algn="l"/>
              </a:tabLst>
            </a:pPr>
            <a:r>
              <a:rPr dirty="0" sz="2400" spc="-80">
                <a:solidFill>
                  <a:srgbClr val="082939"/>
                </a:solidFill>
                <a:latin typeface="Arial"/>
                <a:cs typeface="Arial"/>
              </a:rPr>
              <a:t>Trial</a:t>
            </a:r>
            <a:r>
              <a:rPr dirty="0" sz="2400" spc="-21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65">
                <a:solidFill>
                  <a:srgbClr val="082939"/>
                </a:solidFill>
                <a:latin typeface="Arial"/>
                <a:cs typeface="Arial"/>
              </a:rPr>
              <a:t>met</a:t>
            </a:r>
            <a:r>
              <a:rPr dirty="0" sz="2400" spc="-22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75">
                <a:solidFill>
                  <a:srgbClr val="082939"/>
                </a:solidFill>
                <a:latin typeface="Arial"/>
                <a:cs typeface="Arial"/>
              </a:rPr>
              <a:t>both</a:t>
            </a:r>
            <a:r>
              <a:rPr dirty="0" sz="2400" spc="-21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082939"/>
                </a:solidFill>
                <a:latin typeface="Arial"/>
                <a:cs typeface="Arial"/>
              </a:rPr>
              <a:t>safety</a:t>
            </a:r>
            <a:r>
              <a:rPr dirty="0" sz="2400" spc="-23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70">
                <a:solidFill>
                  <a:srgbClr val="082939"/>
                </a:solidFill>
                <a:latin typeface="Arial"/>
                <a:cs typeface="Arial"/>
              </a:rPr>
              <a:t>and</a:t>
            </a:r>
            <a:r>
              <a:rPr dirty="0" sz="2400" spc="-19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5">
                <a:solidFill>
                  <a:srgbClr val="082939"/>
                </a:solidFill>
                <a:latin typeface="Arial"/>
                <a:cs typeface="Arial"/>
              </a:rPr>
              <a:t>effectiveness</a:t>
            </a:r>
            <a:r>
              <a:rPr dirty="0" sz="2400" spc="-23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endpoints</a:t>
            </a:r>
            <a:endParaRPr sz="2400">
              <a:latin typeface="Arial"/>
              <a:cs typeface="Arial"/>
            </a:endParaRPr>
          </a:p>
          <a:p>
            <a:pPr marL="184785" marR="5080" indent="-172085">
              <a:lnSpc>
                <a:spcPct val="100000"/>
              </a:lnSpc>
              <a:spcBef>
                <a:spcPts val="1200"/>
              </a:spcBef>
              <a:buClr>
                <a:srgbClr val="002D4A"/>
              </a:buClr>
              <a:buChar char="•"/>
              <a:tabLst>
                <a:tab pos="185420" algn="l"/>
              </a:tabLst>
            </a:pPr>
            <a:r>
              <a:rPr dirty="0" sz="2400" spc="-80">
                <a:solidFill>
                  <a:srgbClr val="082939"/>
                </a:solidFill>
                <a:latin typeface="Arial"/>
                <a:cs typeface="Arial"/>
              </a:rPr>
              <a:t>Major</a:t>
            </a:r>
            <a:r>
              <a:rPr dirty="0" sz="2400" spc="-21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vascular</a:t>
            </a:r>
            <a:r>
              <a:rPr dirty="0" sz="2400" spc="-20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5">
                <a:solidFill>
                  <a:srgbClr val="082939"/>
                </a:solidFill>
                <a:latin typeface="Arial"/>
                <a:cs typeface="Arial"/>
              </a:rPr>
              <a:t>complications</a:t>
            </a:r>
            <a:r>
              <a:rPr dirty="0" sz="2400" spc="-204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occurred</a:t>
            </a:r>
            <a:r>
              <a:rPr dirty="0" sz="2400" spc="-204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80">
                <a:solidFill>
                  <a:srgbClr val="082939"/>
                </a:solidFill>
                <a:latin typeface="Arial"/>
                <a:cs typeface="Arial"/>
              </a:rPr>
              <a:t>with</a:t>
            </a:r>
            <a:r>
              <a:rPr dirty="0" sz="2400" spc="-19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082939"/>
                </a:solidFill>
                <a:latin typeface="Arial"/>
                <a:cs typeface="Arial"/>
              </a:rPr>
              <a:t>greater</a:t>
            </a:r>
            <a:r>
              <a:rPr dirty="0" sz="2400" spc="-22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frequency</a:t>
            </a:r>
            <a:r>
              <a:rPr dirty="0" sz="2400" spc="-204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55">
                <a:solidFill>
                  <a:srgbClr val="082939"/>
                </a:solidFill>
                <a:latin typeface="Arial"/>
                <a:cs typeface="Arial"/>
              </a:rPr>
              <a:t>in</a:t>
            </a:r>
            <a:r>
              <a:rPr dirty="0" sz="2400" spc="-19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Portico</a:t>
            </a:r>
            <a:r>
              <a:rPr dirty="0" sz="2400" spc="-22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082939"/>
                </a:solidFill>
                <a:latin typeface="Arial"/>
                <a:cs typeface="Arial"/>
              </a:rPr>
              <a:t>valve</a:t>
            </a:r>
            <a:r>
              <a:rPr dirty="0" sz="2400" spc="-19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80">
                <a:solidFill>
                  <a:srgbClr val="082939"/>
                </a:solidFill>
                <a:latin typeface="Arial"/>
                <a:cs typeface="Arial"/>
              </a:rPr>
              <a:t>group</a:t>
            </a:r>
            <a:r>
              <a:rPr dirty="0" sz="2400" spc="-19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105">
                <a:solidFill>
                  <a:srgbClr val="082939"/>
                </a:solidFill>
                <a:latin typeface="Arial"/>
                <a:cs typeface="Arial"/>
              </a:rPr>
              <a:t>driving  </a:t>
            </a: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difference </a:t>
            </a:r>
            <a:r>
              <a:rPr dirty="0" sz="2400" spc="-55">
                <a:solidFill>
                  <a:srgbClr val="082939"/>
                </a:solidFill>
                <a:latin typeface="Arial"/>
                <a:cs typeface="Arial"/>
              </a:rPr>
              <a:t>in </a:t>
            </a:r>
            <a:r>
              <a:rPr dirty="0" sz="2400" spc="-85">
                <a:solidFill>
                  <a:srgbClr val="082939"/>
                </a:solidFill>
                <a:latin typeface="Arial"/>
                <a:cs typeface="Arial"/>
              </a:rPr>
              <a:t>safety</a:t>
            </a:r>
            <a:r>
              <a:rPr dirty="0" sz="2400" spc="-53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profile</a:t>
            </a:r>
            <a:endParaRPr sz="24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1200"/>
              </a:spcBef>
              <a:buClr>
                <a:srgbClr val="002D4A"/>
              </a:buClr>
              <a:buChar char="•"/>
              <a:tabLst>
                <a:tab pos="185420" algn="l"/>
              </a:tabLst>
            </a:pPr>
            <a:r>
              <a:rPr dirty="0" sz="2400" spc="-85">
                <a:solidFill>
                  <a:srgbClr val="082939"/>
                </a:solidFill>
                <a:latin typeface="Arial"/>
                <a:cs typeface="Arial"/>
              </a:rPr>
              <a:t>Safety</a:t>
            </a:r>
            <a:r>
              <a:rPr dirty="0" sz="2400" spc="-22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70">
                <a:solidFill>
                  <a:srgbClr val="082939"/>
                </a:solidFill>
                <a:latin typeface="Arial"/>
                <a:cs typeface="Arial"/>
              </a:rPr>
              <a:t>and</a:t>
            </a:r>
            <a:r>
              <a:rPr dirty="0" sz="2400" spc="-20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5">
                <a:solidFill>
                  <a:srgbClr val="082939"/>
                </a:solidFill>
                <a:latin typeface="Arial"/>
                <a:cs typeface="Arial"/>
              </a:rPr>
              <a:t>effectiveness</a:t>
            </a:r>
            <a:r>
              <a:rPr dirty="0" sz="2400" spc="-23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improved</a:t>
            </a:r>
            <a:r>
              <a:rPr dirty="0" sz="2400" spc="-21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55">
                <a:solidFill>
                  <a:srgbClr val="082939"/>
                </a:solidFill>
                <a:latin typeface="Arial"/>
                <a:cs typeface="Arial"/>
              </a:rPr>
              <a:t>in</a:t>
            </a:r>
            <a:r>
              <a:rPr dirty="0" sz="2400" spc="-18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65">
                <a:solidFill>
                  <a:srgbClr val="082939"/>
                </a:solidFill>
                <a:latin typeface="Arial"/>
                <a:cs typeface="Arial"/>
              </a:rPr>
              <a:t>the</a:t>
            </a:r>
            <a:r>
              <a:rPr dirty="0" sz="2400" spc="-21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082939"/>
                </a:solidFill>
                <a:latin typeface="Arial"/>
                <a:cs typeface="Arial"/>
              </a:rPr>
              <a:t>second</a:t>
            </a:r>
            <a:r>
              <a:rPr dirty="0" sz="2400" spc="-21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80">
                <a:solidFill>
                  <a:srgbClr val="082939"/>
                </a:solidFill>
                <a:latin typeface="Arial"/>
                <a:cs typeface="Arial"/>
              </a:rPr>
              <a:t>half</a:t>
            </a:r>
            <a:r>
              <a:rPr dirty="0" sz="2400" spc="-19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50">
                <a:solidFill>
                  <a:srgbClr val="082939"/>
                </a:solidFill>
                <a:latin typeface="Arial"/>
                <a:cs typeface="Arial"/>
              </a:rPr>
              <a:t>of</a:t>
            </a:r>
            <a:r>
              <a:rPr dirty="0" sz="2400" spc="-204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65">
                <a:solidFill>
                  <a:srgbClr val="082939"/>
                </a:solidFill>
                <a:latin typeface="Arial"/>
                <a:cs typeface="Arial"/>
              </a:rPr>
              <a:t>the</a:t>
            </a:r>
            <a:r>
              <a:rPr dirty="0" sz="2400" spc="-21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80">
                <a:solidFill>
                  <a:srgbClr val="082939"/>
                </a:solidFill>
                <a:latin typeface="Arial"/>
                <a:cs typeface="Arial"/>
              </a:rPr>
              <a:t>trial</a:t>
            </a:r>
            <a:r>
              <a:rPr dirty="0" sz="2400" spc="-22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55">
                <a:solidFill>
                  <a:srgbClr val="082939"/>
                </a:solidFill>
                <a:latin typeface="Arial"/>
                <a:cs typeface="Arial"/>
              </a:rPr>
              <a:t>in</a:t>
            </a:r>
            <a:r>
              <a:rPr dirty="0" sz="2400" spc="-20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Portico</a:t>
            </a:r>
            <a:r>
              <a:rPr dirty="0" sz="2400" spc="-21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082939"/>
                </a:solidFill>
                <a:latin typeface="Arial"/>
                <a:cs typeface="Arial"/>
              </a:rPr>
              <a:t>valve</a:t>
            </a:r>
            <a:r>
              <a:rPr dirty="0" sz="2400" spc="-20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100">
                <a:solidFill>
                  <a:srgbClr val="082939"/>
                </a:solidFill>
                <a:latin typeface="Arial"/>
                <a:cs typeface="Arial"/>
              </a:rPr>
              <a:t>group</a:t>
            </a:r>
            <a:endParaRPr sz="2400">
              <a:latin typeface="Arial"/>
              <a:cs typeface="Arial"/>
            </a:endParaRPr>
          </a:p>
          <a:p>
            <a:pPr marL="184785" marR="920750" indent="-172085">
              <a:lnSpc>
                <a:spcPct val="100000"/>
              </a:lnSpc>
              <a:spcBef>
                <a:spcPts val="1200"/>
              </a:spcBef>
              <a:buClr>
                <a:srgbClr val="002D4A"/>
              </a:buClr>
              <a:buChar char="•"/>
              <a:tabLst>
                <a:tab pos="185420" algn="l"/>
              </a:tabLst>
            </a:pP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Portico</a:t>
            </a:r>
            <a:r>
              <a:rPr dirty="0" sz="2400" spc="-22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082939"/>
                </a:solidFill>
                <a:latin typeface="Arial"/>
                <a:cs typeface="Arial"/>
              </a:rPr>
              <a:t>valve</a:t>
            </a:r>
            <a:r>
              <a:rPr dirty="0" sz="2400" spc="-20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70">
                <a:solidFill>
                  <a:srgbClr val="082939"/>
                </a:solidFill>
                <a:latin typeface="Arial"/>
                <a:cs typeface="Arial"/>
              </a:rPr>
              <a:t>was</a:t>
            </a:r>
            <a:r>
              <a:rPr dirty="0" sz="2400" spc="-18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associated</a:t>
            </a:r>
            <a:r>
              <a:rPr dirty="0" sz="2400" spc="-22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80">
                <a:solidFill>
                  <a:srgbClr val="082939"/>
                </a:solidFill>
                <a:latin typeface="Arial"/>
                <a:cs typeface="Arial"/>
              </a:rPr>
              <a:t>with</a:t>
            </a:r>
            <a:r>
              <a:rPr dirty="0" sz="2400" spc="-19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improved</a:t>
            </a:r>
            <a:r>
              <a:rPr dirty="0" sz="2400" spc="-21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5">
                <a:solidFill>
                  <a:srgbClr val="082939"/>
                </a:solidFill>
                <a:latin typeface="Arial"/>
                <a:cs typeface="Arial"/>
              </a:rPr>
              <a:t>hemodynamics</a:t>
            </a:r>
            <a:r>
              <a:rPr dirty="0" sz="2400" spc="-21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082939"/>
                </a:solidFill>
                <a:latin typeface="Arial"/>
                <a:cs typeface="Arial"/>
              </a:rPr>
              <a:t>(larger</a:t>
            </a:r>
            <a:r>
              <a:rPr dirty="0" sz="2400" spc="-204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082939"/>
                </a:solidFill>
                <a:latin typeface="Arial"/>
                <a:cs typeface="Arial"/>
              </a:rPr>
              <a:t>valve</a:t>
            </a:r>
            <a:r>
              <a:rPr dirty="0" sz="2400" spc="-19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80">
                <a:solidFill>
                  <a:srgbClr val="082939"/>
                </a:solidFill>
                <a:latin typeface="Arial"/>
                <a:cs typeface="Arial"/>
              </a:rPr>
              <a:t>areas</a:t>
            </a:r>
            <a:r>
              <a:rPr dirty="0" sz="2400" spc="-21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100">
                <a:solidFill>
                  <a:srgbClr val="082939"/>
                </a:solidFill>
                <a:latin typeface="Arial"/>
                <a:cs typeface="Arial"/>
              </a:rPr>
              <a:t>and  </a:t>
            </a: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smaller</a:t>
            </a:r>
            <a:r>
              <a:rPr dirty="0" sz="2400" spc="-204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gradients)</a:t>
            </a:r>
            <a:r>
              <a:rPr dirty="0" sz="2400" spc="-204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70">
                <a:solidFill>
                  <a:srgbClr val="082939"/>
                </a:solidFill>
                <a:latin typeface="Arial"/>
                <a:cs typeface="Arial"/>
              </a:rPr>
              <a:t>but</a:t>
            </a:r>
            <a:r>
              <a:rPr dirty="0" sz="2400" spc="-204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082939"/>
                </a:solidFill>
                <a:latin typeface="Arial"/>
                <a:cs typeface="Arial"/>
              </a:rPr>
              <a:t>higher</a:t>
            </a:r>
            <a:r>
              <a:rPr dirty="0" sz="2400" spc="-19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75">
                <a:solidFill>
                  <a:srgbClr val="082939"/>
                </a:solidFill>
                <a:latin typeface="Arial"/>
                <a:cs typeface="Arial"/>
              </a:rPr>
              <a:t>rate</a:t>
            </a:r>
            <a:r>
              <a:rPr dirty="0" sz="2400" spc="-22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50">
                <a:solidFill>
                  <a:srgbClr val="082939"/>
                </a:solidFill>
                <a:latin typeface="Arial"/>
                <a:cs typeface="Arial"/>
              </a:rPr>
              <a:t>of</a:t>
            </a:r>
            <a:r>
              <a:rPr dirty="0" sz="2400" spc="-204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moderate</a:t>
            </a:r>
            <a:r>
              <a:rPr dirty="0" sz="2400" spc="-22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70">
                <a:solidFill>
                  <a:srgbClr val="082939"/>
                </a:solidFill>
                <a:latin typeface="Arial"/>
                <a:cs typeface="Arial"/>
              </a:rPr>
              <a:t>PVL</a:t>
            </a:r>
            <a:r>
              <a:rPr dirty="0" sz="2400" spc="-20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compared</a:t>
            </a:r>
            <a:r>
              <a:rPr dirty="0" sz="2400" spc="-21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50">
                <a:solidFill>
                  <a:srgbClr val="082939"/>
                </a:solidFill>
                <a:latin typeface="Arial"/>
                <a:cs typeface="Arial"/>
              </a:rPr>
              <a:t>to</a:t>
            </a:r>
            <a:r>
              <a:rPr dirty="0" sz="2400" spc="-21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commercial</a:t>
            </a:r>
            <a:r>
              <a:rPr dirty="0" sz="2400" spc="-22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105">
                <a:solidFill>
                  <a:srgbClr val="082939"/>
                </a:solidFill>
                <a:latin typeface="Arial"/>
                <a:cs typeface="Arial"/>
              </a:rPr>
              <a:t>valves</a:t>
            </a:r>
            <a:endParaRPr sz="2400">
              <a:latin typeface="Arial"/>
              <a:cs typeface="Arial"/>
            </a:endParaRPr>
          </a:p>
          <a:p>
            <a:pPr marL="184785" indent="-172085">
              <a:lnSpc>
                <a:spcPct val="100000"/>
              </a:lnSpc>
              <a:spcBef>
                <a:spcPts val="1200"/>
              </a:spcBef>
              <a:buClr>
                <a:srgbClr val="002D4A"/>
              </a:buClr>
              <a:buChar char="•"/>
              <a:tabLst>
                <a:tab pos="185420" algn="l"/>
              </a:tabLst>
            </a:pP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FlexNav</a:t>
            </a:r>
            <a:r>
              <a:rPr dirty="0" sz="2400" spc="-19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55">
                <a:solidFill>
                  <a:srgbClr val="082939"/>
                </a:solidFill>
                <a:latin typeface="Arial"/>
                <a:cs typeface="Arial"/>
              </a:rPr>
              <a:t>DS</a:t>
            </a:r>
            <a:r>
              <a:rPr dirty="0" sz="2400" spc="-204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70">
                <a:solidFill>
                  <a:srgbClr val="082939"/>
                </a:solidFill>
                <a:latin typeface="Arial"/>
                <a:cs typeface="Arial"/>
              </a:rPr>
              <a:t>was</a:t>
            </a:r>
            <a:r>
              <a:rPr dirty="0" sz="2400" spc="-20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associated</a:t>
            </a:r>
            <a:r>
              <a:rPr dirty="0" sz="2400" spc="-21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80">
                <a:solidFill>
                  <a:srgbClr val="082939"/>
                </a:solidFill>
                <a:latin typeface="Arial"/>
                <a:cs typeface="Arial"/>
              </a:rPr>
              <a:t>with</a:t>
            </a:r>
            <a:r>
              <a:rPr dirty="0" sz="2400" spc="-204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082939"/>
                </a:solidFill>
                <a:latin typeface="Arial"/>
                <a:cs typeface="Arial"/>
              </a:rPr>
              <a:t>better</a:t>
            </a:r>
            <a:r>
              <a:rPr dirty="0" sz="2400" spc="-23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overall</a:t>
            </a:r>
            <a:r>
              <a:rPr dirty="0" sz="2400" spc="-19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85">
                <a:solidFill>
                  <a:srgbClr val="082939"/>
                </a:solidFill>
                <a:latin typeface="Arial"/>
                <a:cs typeface="Arial"/>
              </a:rPr>
              <a:t>safety</a:t>
            </a:r>
            <a:r>
              <a:rPr dirty="0" sz="2400" spc="-23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400" spc="-90">
                <a:solidFill>
                  <a:srgbClr val="082939"/>
                </a:solidFill>
                <a:latin typeface="Arial"/>
                <a:cs typeface="Arial"/>
              </a:rPr>
              <a:t>profile</a:t>
            </a:r>
            <a:endParaRPr sz="2400">
              <a:latin typeface="Arial"/>
              <a:cs typeface="Arial"/>
            </a:endParaRPr>
          </a:p>
          <a:p>
            <a:pPr lvl="1" marL="428625" indent="-170815">
              <a:lnSpc>
                <a:spcPct val="100000"/>
              </a:lnSpc>
              <a:spcBef>
                <a:spcPts val="805"/>
              </a:spcBef>
              <a:buClr>
                <a:srgbClr val="002D4A"/>
              </a:buClr>
              <a:buChar char="•"/>
              <a:tabLst>
                <a:tab pos="429259" algn="l"/>
              </a:tabLst>
            </a:pPr>
            <a:r>
              <a:rPr dirty="0" sz="2100" spc="-80">
                <a:solidFill>
                  <a:srgbClr val="082939"/>
                </a:solidFill>
                <a:latin typeface="Arial"/>
                <a:cs typeface="Arial"/>
              </a:rPr>
              <a:t>Fewer</a:t>
            </a:r>
            <a:r>
              <a:rPr dirty="0" sz="2100" spc="-22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100" spc="-85">
                <a:solidFill>
                  <a:srgbClr val="082939"/>
                </a:solidFill>
                <a:latin typeface="Arial"/>
                <a:cs typeface="Arial"/>
              </a:rPr>
              <a:t>major</a:t>
            </a:r>
            <a:r>
              <a:rPr dirty="0" sz="2100" spc="-204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100" spc="-90">
                <a:solidFill>
                  <a:srgbClr val="082939"/>
                </a:solidFill>
                <a:latin typeface="Arial"/>
                <a:cs typeface="Arial"/>
              </a:rPr>
              <a:t>vascular</a:t>
            </a:r>
            <a:r>
              <a:rPr dirty="0" sz="2100" spc="-229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100" spc="-95">
                <a:solidFill>
                  <a:srgbClr val="082939"/>
                </a:solidFill>
                <a:latin typeface="Arial"/>
                <a:cs typeface="Arial"/>
              </a:rPr>
              <a:t>complications</a:t>
            </a:r>
            <a:endParaRPr sz="2100">
              <a:latin typeface="Arial"/>
              <a:cs typeface="Arial"/>
            </a:endParaRPr>
          </a:p>
          <a:p>
            <a:pPr lvl="1" marL="428625" indent="-170815">
              <a:lnSpc>
                <a:spcPct val="100000"/>
              </a:lnSpc>
              <a:spcBef>
                <a:spcPts val="800"/>
              </a:spcBef>
              <a:buClr>
                <a:srgbClr val="002D4A"/>
              </a:buClr>
              <a:buChar char="•"/>
              <a:tabLst>
                <a:tab pos="429259" algn="l"/>
              </a:tabLst>
            </a:pPr>
            <a:r>
              <a:rPr dirty="0" sz="2100" spc="-55">
                <a:solidFill>
                  <a:srgbClr val="082939"/>
                </a:solidFill>
                <a:latin typeface="Arial"/>
                <a:cs typeface="Arial"/>
              </a:rPr>
              <a:t>No</a:t>
            </a:r>
            <a:r>
              <a:rPr dirty="0" sz="2100" spc="-21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100" spc="-85">
                <a:solidFill>
                  <a:srgbClr val="082939"/>
                </a:solidFill>
                <a:latin typeface="Arial"/>
                <a:cs typeface="Arial"/>
              </a:rPr>
              <a:t>deaths</a:t>
            </a:r>
            <a:r>
              <a:rPr dirty="0" sz="2100" spc="-229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100" spc="-50">
                <a:solidFill>
                  <a:srgbClr val="082939"/>
                </a:solidFill>
                <a:latin typeface="Arial"/>
                <a:cs typeface="Arial"/>
              </a:rPr>
              <a:t>or</a:t>
            </a:r>
            <a:r>
              <a:rPr dirty="0" sz="2100" spc="-19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100" spc="-90">
                <a:solidFill>
                  <a:srgbClr val="082939"/>
                </a:solidFill>
                <a:latin typeface="Arial"/>
                <a:cs typeface="Arial"/>
              </a:rPr>
              <a:t>disabling</a:t>
            </a:r>
            <a:r>
              <a:rPr dirty="0" sz="2100" spc="-24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100" spc="-100">
                <a:solidFill>
                  <a:srgbClr val="082939"/>
                </a:solidFill>
                <a:latin typeface="Arial"/>
                <a:cs typeface="Arial"/>
              </a:rPr>
              <a:t>strokes</a:t>
            </a:r>
            <a:endParaRPr sz="2100">
              <a:latin typeface="Arial"/>
              <a:cs typeface="Arial"/>
            </a:endParaRPr>
          </a:p>
          <a:p>
            <a:pPr lvl="1" marL="428625" indent="-170815">
              <a:lnSpc>
                <a:spcPct val="100000"/>
              </a:lnSpc>
              <a:spcBef>
                <a:spcPts val="795"/>
              </a:spcBef>
              <a:buClr>
                <a:srgbClr val="002D4A"/>
              </a:buClr>
              <a:buChar char="•"/>
              <a:tabLst>
                <a:tab pos="429259" algn="l"/>
              </a:tabLst>
            </a:pPr>
            <a:r>
              <a:rPr dirty="0" sz="2100" spc="-90">
                <a:solidFill>
                  <a:srgbClr val="082939"/>
                </a:solidFill>
                <a:latin typeface="Arial"/>
                <a:cs typeface="Arial"/>
              </a:rPr>
              <a:t>Reduction</a:t>
            </a:r>
            <a:r>
              <a:rPr dirty="0" sz="2100" spc="-24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100" spc="-50">
                <a:solidFill>
                  <a:srgbClr val="082939"/>
                </a:solidFill>
                <a:latin typeface="Arial"/>
                <a:cs typeface="Arial"/>
              </a:rPr>
              <a:t>in</a:t>
            </a:r>
            <a:r>
              <a:rPr dirty="0" sz="2100" spc="-220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100" spc="-70">
                <a:solidFill>
                  <a:srgbClr val="082939"/>
                </a:solidFill>
                <a:latin typeface="Arial"/>
                <a:cs typeface="Arial"/>
              </a:rPr>
              <a:t>new</a:t>
            </a:r>
            <a:r>
              <a:rPr dirty="0" sz="2100" spc="-204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100" spc="-90">
                <a:solidFill>
                  <a:srgbClr val="082939"/>
                </a:solidFill>
                <a:latin typeface="Arial"/>
                <a:cs typeface="Arial"/>
              </a:rPr>
              <a:t>permanent</a:t>
            </a:r>
            <a:r>
              <a:rPr dirty="0" sz="2100" spc="-235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100" spc="-90">
                <a:solidFill>
                  <a:srgbClr val="082939"/>
                </a:solidFill>
                <a:latin typeface="Arial"/>
                <a:cs typeface="Arial"/>
              </a:rPr>
              <a:t>pacemaker</a:t>
            </a:r>
            <a:r>
              <a:rPr dirty="0" sz="2100" spc="-229">
                <a:solidFill>
                  <a:srgbClr val="082939"/>
                </a:solidFill>
                <a:latin typeface="Arial"/>
                <a:cs typeface="Arial"/>
              </a:rPr>
              <a:t> </a:t>
            </a:r>
            <a:r>
              <a:rPr dirty="0" sz="2100" spc="-90">
                <a:solidFill>
                  <a:srgbClr val="082939"/>
                </a:solidFill>
                <a:latin typeface="Arial"/>
                <a:cs typeface="Arial"/>
              </a:rPr>
              <a:t>implants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Outcomes of the PORTICO Randomized IDE Trial:  Portico Vs. Commercially Available  Transcatheter Aortic Valves in  High and Extreme Risk Patients</dc:title>
  <dcterms:created xsi:type="dcterms:W3CDTF">2019-09-27T15:33:44Z</dcterms:created>
  <dcterms:modified xsi:type="dcterms:W3CDTF">2019-09-27T15:33:44Z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2019-09-27T00:00:00Z</vt:filetime>
  </property>
  <property fmtid="{D5CDD505-2E9C-101B-9397-08002B2CF9AE}" pid="3" name="Creator">
    <vt:lpwstr>Acrobat PDFMaker 19 for PowerPoint</vt:lpwstr>
  </property>
  <property fmtid="{D5CDD505-2E9C-101B-9397-08002B2CF9AE}" pid="4" name="LastSaved">
    <vt:filetime>2019-09-27T00:00:00Z</vt:filetime>
  </property>
</Properties>
</file>