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</p:sldMasterIdLst>
  <p:notesMasterIdLst>
    <p:notesMasterId r:id="rId27"/>
  </p:notesMasterIdLst>
  <p:sldIdLst>
    <p:sldId id="258" r:id="rId6"/>
    <p:sldId id="266" r:id="rId7"/>
    <p:sldId id="268" r:id="rId8"/>
    <p:sldId id="269" r:id="rId9"/>
    <p:sldId id="262" r:id="rId10"/>
    <p:sldId id="284" r:id="rId11"/>
    <p:sldId id="270" r:id="rId12"/>
    <p:sldId id="286" r:id="rId13"/>
    <p:sldId id="271" r:id="rId14"/>
    <p:sldId id="272" r:id="rId15"/>
    <p:sldId id="276" r:id="rId16"/>
    <p:sldId id="274" r:id="rId17"/>
    <p:sldId id="282" r:id="rId18"/>
    <p:sldId id="283" r:id="rId19"/>
    <p:sldId id="278" r:id="rId20"/>
    <p:sldId id="279" r:id="rId21"/>
    <p:sldId id="277" r:id="rId22"/>
    <p:sldId id="275" r:id="rId23"/>
    <p:sldId id="265" r:id="rId24"/>
    <p:sldId id="291" r:id="rId25"/>
    <p:sldId id="292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io Shkurovich" initials="S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8B"/>
    <a:srgbClr val="008E8C"/>
    <a:srgbClr val="6A3D9C"/>
    <a:srgbClr val="245C60"/>
    <a:srgbClr val="B87011"/>
    <a:srgbClr val="0B5569"/>
    <a:srgbClr val="36BDDB"/>
    <a:srgbClr val="A6B923"/>
    <a:srgbClr val="636619"/>
    <a:srgbClr val="909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1" autoAdjust="0"/>
    <p:restoredTop sz="94484"/>
  </p:normalViewPr>
  <p:slideViewPr>
    <p:cSldViewPr snapToGrid="0" snapToObjects="1">
      <p:cViewPr varScale="1">
        <p:scale>
          <a:sx n="144" d="100"/>
          <a:sy n="144" d="100"/>
        </p:scale>
        <p:origin x="1026" y="120"/>
      </p:cViewPr>
      <p:guideLst>
        <p:guide orient="horz" pos="162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2AA3B-F16E-8042-9BD6-5BB808E29AB5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813A8-A861-8645-B07E-D6680F48355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4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90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70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68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In</a:t>
            </a:r>
            <a:r>
              <a:rPr lang="fr-CA" baseline="0" dirty="0" smtClean="0"/>
              <a:t> </a:t>
            </a:r>
            <a:r>
              <a:rPr lang="fr-CA" baseline="0" dirty="0" err="1" smtClean="0"/>
              <a:t>this</a:t>
            </a:r>
            <a:r>
              <a:rPr lang="fr-CA" baseline="0" dirty="0" smtClean="0"/>
              <a:t> slide </a:t>
            </a:r>
            <a:r>
              <a:rPr lang="fr-CA" baseline="0" dirty="0" err="1" smtClean="0"/>
              <a:t>you</a:t>
            </a:r>
            <a:r>
              <a:rPr lang="fr-CA" baseline="0" dirty="0" smtClean="0"/>
              <a:t> </a:t>
            </a:r>
            <a:r>
              <a:rPr lang="fr-CA" baseline="0" dirty="0" err="1" smtClean="0"/>
              <a:t>can</a:t>
            </a:r>
            <a:r>
              <a:rPr lang="fr-CA" baseline="0" dirty="0" smtClean="0"/>
              <a:t> </a:t>
            </a:r>
            <a:r>
              <a:rPr lang="fr-CA" baseline="0" dirty="0" err="1" smtClean="0"/>
              <a:t>see</a:t>
            </a:r>
            <a:r>
              <a:rPr lang="fr-CA" baseline="0" dirty="0" smtClean="0"/>
              <a:t> the </a:t>
            </a:r>
            <a:r>
              <a:rPr lang="fr-CA" baseline="0" dirty="0" err="1" smtClean="0"/>
              <a:t>early</a:t>
            </a:r>
            <a:r>
              <a:rPr lang="fr-CA" baseline="0" dirty="0" smtClean="0"/>
              <a:t> and </a:t>
            </a:r>
            <a:r>
              <a:rPr lang="fr-CA" baseline="0" dirty="0" err="1" smtClean="0"/>
              <a:t>late</a:t>
            </a:r>
            <a:r>
              <a:rPr lang="fr-CA" baseline="0" dirty="0" smtClean="0"/>
              <a:t> TEE data. As </a:t>
            </a:r>
            <a:r>
              <a:rPr lang="fr-CA" baseline="0" dirty="0" err="1" smtClean="0"/>
              <a:t>you</a:t>
            </a:r>
            <a:r>
              <a:rPr lang="fr-CA" baseline="0" dirty="0" smtClean="0"/>
              <a:t> </a:t>
            </a:r>
            <a:r>
              <a:rPr lang="fr-CA" baseline="0" dirty="0" err="1" smtClean="0"/>
              <a:t>can</a:t>
            </a:r>
            <a:r>
              <a:rPr lang="fr-CA" baseline="0" dirty="0" smtClean="0"/>
              <a:t> </a:t>
            </a:r>
            <a:r>
              <a:rPr lang="fr-CA" baseline="0" dirty="0" err="1" smtClean="0"/>
              <a:t>see</a:t>
            </a:r>
            <a:r>
              <a:rPr lang="fr-CA" baseline="0" dirty="0" smtClean="0"/>
              <a:t>, all shunts </a:t>
            </a:r>
            <a:r>
              <a:rPr lang="fr-CA" baseline="0" dirty="0" err="1" smtClean="0"/>
              <a:t>were</a:t>
            </a:r>
            <a:r>
              <a:rPr lang="fr-CA" baseline="0" dirty="0" smtClean="0"/>
              <a:t> patent at 1-3 </a:t>
            </a:r>
            <a:r>
              <a:rPr lang="fr-CA" baseline="0" dirty="0" err="1" smtClean="0"/>
              <a:t>month</a:t>
            </a:r>
            <a:r>
              <a:rPr lang="fr-CA" baseline="0" dirty="0" smtClean="0"/>
              <a:t> </a:t>
            </a:r>
            <a:r>
              <a:rPr lang="fr-CA" baseline="0" dirty="0" err="1" smtClean="0"/>
              <a:t>follow</a:t>
            </a:r>
            <a:r>
              <a:rPr lang="fr-CA" baseline="0" dirty="0" smtClean="0"/>
              <a:t>-up. </a:t>
            </a:r>
            <a:r>
              <a:rPr lang="fr-CA" baseline="0" dirty="0" err="1" smtClean="0"/>
              <a:t>However</a:t>
            </a:r>
            <a:r>
              <a:rPr lang="fr-CA" baseline="0" dirty="0" smtClean="0"/>
              <a:t>, at 12-month </a:t>
            </a:r>
            <a:r>
              <a:rPr lang="fr-CA" baseline="0" dirty="0" err="1" smtClean="0"/>
              <a:t>follow</a:t>
            </a:r>
            <a:r>
              <a:rPr lang="fr-CA" baseline="0" dirty="0" smtClean="0"/>
              <a:t>-up 5 shunts </a:t>
            </a:r>
            <a:r>
              <a:rPr lang="fr-CA" baseline="0" dirty="0" err="1" smtClean="0"/>
              <a:t>were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occluded</a:t>
            </a:r>
            <a:r>
              <a:rPr lang="fr-CA" baseline="0" dirty="0" smtClean="0"/>
              <a:t>, and 13 </a:t>
            </a:r>
            <a:r>
              <a:rPr lang="fr-CA" baseline="0" dirty="0" err="1" smtClean="0"/>
              <a:t>additional</a:t>
            </a:r>
            <a:r>
              <a:rPr lang="fr-CA" baseline="0" dirty="0" smtClean="0"/>
              <a:t> shunt </a:t>
            </a:r>
            <a:r>
              <a:rPr lang="fr-CA" baseline="0" dirty="0" err="1" smtClean="0"/>
              <a:t>were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found</a:t>
            </a:r>
            <a:r>
              <a:rPr lang="fr-CA" baseline="0" dirty="0" smtClean="0"/>
              <a:t> </a:t>
            </a:r>
            <a:r>
              <a:rPr lang="fr-CA" baseline="0" dirty="0" err="1" smtClean="0"/>
              <a:t>stenotic</a:t>
            </a:r>
            <a:r>
              <a:rPr lang="fr-CA" baseline="0" dirty="0" smtClean="0"/>
              <a:t> (</a:t>
            </a:r>
            <a:r>
              <a:rPr lang="fr-CA" baseline="0" dirty="0" err="1" smtClean="0"/>
              <a:t>defining</a:t>
            </a:r>
            <a:r>
              <a:rPr lang="fr-CA" baseline="0" dirty="0" smtClean="0"/>
              <a:t> </a:t>
            </a:r>
            <a:r>
              <a:rPr lang="fr-CA" baseline="0" dirty="0" err="1" smtClean="0"/>
              <a:t>stenosis</a:t>
            </a:r>
            <a:r>
              <a:rPr lang="fr-CA" baseline="0" dirty="0" smtClean="0"/>
              <a:t> as &gt;50% </a:t>
            </a:r>
            <a:r>
              <a:rPr lang="fr-CA" baseline="0" dirty="0" err="1" smtClean="0"/>
              <a:t>narrowing</a:t>
            </a:r>
            <a:r>
              <a:rPr lang="fr-CA" baseline="0" dirty="0" smtClean="0"/>
              <a:t> of the </a:t>
            </a:r>
            <a:r>
              <a:rPr lang="fr-CA" baseline="0" dirty="0" err="1" smtClean="0"/>
              <a:t>vena</a:t>
            </a:r>
            <a:r>
              <a:rPr lang="fr-CA" baseline="0" dirty="0" smtClean="0"/>
              <a:t> contracta </a:t>
            </a:r>
            <a:r>
              <a:rPr lang="fr-CA" baseline="0" dirty="0" err="1" smtClean="0"/>
              <a:t>with</a:t>
            </a:r>
            <a:r>
              <a:rPr lang="fr-CA" baseline="0" dirty="0" smtClean="0"/>
              <a:t> respect to the </a:t>
            </a:r>
            <a:r>
              <a:rPr lang="fr-CA" baseline="0" dirty="0" err="1" smtClean="0"/>
              <a:t>device</a:t>
            </a:r>
            <a:r>
              <a:rPr lang="fr-CA" baseline="0" dirty="0" smtClean="0"/>
              <a:t> neck. </a:t>
            </a:r>
            <a:r>
              <a:rPr lang="fr-CA" baseline="0" dirty="0" err="1" smtClean="0"/>
              <a:t>Importantly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there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were</a:t>
            </a:r>
            <a:r>
              <a:rPr lang="fr-CA" baseline="0" dirty="0" smtClean="0"/>
              <a:t> no cases of thrombus, shunt migration or </a:t>
            </a:r>
            <a:r>
              <a:rPr lang="fr-CA" baseline="0" dirty="0" err="1" smtClean="0"/>
              <a:t>erosion</a:t>
            </a:r>
            <a:r>
              <a:rPr lang="fr-CA" baseline="0" dirty="0" smtClean="0"/>
              <a:t> of adjacent structures.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24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85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52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78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70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58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79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51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90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91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97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11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87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9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F88E988-FB04-AB4E-BE5A-59F242AF7F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70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41" y="138639"/>
            <a:ext cx="8444162" cy="781923"/>
          </a:xfrm>
        </p:spPr>
        <p:txBody>
          <a:bodyPr/>
          <a:lstStyle>
            <a:lvl1pPr algn="l">
              <a:defRPr>
                <a:solidFill>
                  <a:srgbClr val="245C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41" y="1338831"/>
            <a:ext cx="8679521" cy="24965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5555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3041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A9E7B99-7C3F-4BC3-B7B8-7E1F8C620B24}" type="datetime1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AF2B4D-6B12-4EDF-87BB-2B55CECB661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40" y="138639"/>
            <a:ext cx="8679522" cy="78192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5555"/>
            <a:ext cx="4038600" cy="3139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5555"/>
            <a:ext cx="4038600" cy="3139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12/10/2018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41" y="138639"/>
            <a:ext cx="8444162" cy="78192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12/10/2018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639"/>
            <a:ext cx="8444162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841" y="1491231"/>
            <a:ext cx="8679521" cy="2869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</p:sldLayoutIdLst>
  <p:txStyles>
    <p:titleStyle>
      <a:lvl1pPr algn="r" defTabSz="457200" rtl="0" eaLnBrk="1" latinLnBrk="0" hangingPunct="1">
        <a:spcBef>
          <a:spcPct val="0"/>
        </a:spcBef>
        <a:buNone/>
        <a:defRPr sz="3600" b="1" i="0" kern="1200">
          <a:solidFill>
            <a:srgbClr val="0B5569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9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9209" y="1326149"/>
            <a:ext cx="8885581" cy="11025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Interatrial Shunting for Treating Heart Failure: Early and Late Results of the First-in-Human Experience With the V-Wave Interatrial Shunt System</a:t>
            </a:r>
            <a:br>
              <a:rPr lang="en-US" dirty="0"/>
            </a:b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29728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b="1" dirty="0">
                <a:solidFill>
                  <a:schemeClr val="tx1"/>
                </a:solidFill>
                <a:latin typeface="Arial Narrow" charset="0"/>
                <a:cs typeface="Arial Narrow" charset="0"/>
              </a:rPr>
              <a:t>Josep Rod</a:t>
            </a:r>
            <a:r>
              <a:rPr lang="es-ES" sz="2000" b="1" dirty="0">
                <a:solidFill>
                  <a:schemeClr val="tx1"/>
                </a:solidFill>
                <a:latin typeface="Arial Narrow" charset="0"/>
                <a:cs typeface="Arial Narrow" charset="0"/>
              </a:rPr>
              <a:t>és-Cabau</a:t>
            </a:r>
            <a:r>
              <a:rPr lang="en-US" sz="2000" b="1" dirty="0">
                <a:solidFill>
                  <a:schemeClr val="tx1"/>
                </a:solidFill>
                <a:latin typeface="Arial Narrow" charset="0"/>
                <a:cs typeface="Arial Narrow" charset="0"/>
              </a:rPr>
              <a:t>, </a:t>
            </a:r>
            <a:r>
              <a:rPr lang="en-US" sz="2000" b="1" dirty="0" smtClean="0">
                <a:solidFill>
                  <a:schemeClr val="tx1"/>
                </a:solidFill>
                <a:latin typeface="Arial Narrow" charset="0"/>
                <a:cs typeface="Arial Narrow" charset="0"/>
              </a:rPr>
              <a:t>MD</a:t>
            </a:r>
            <a:endParaRPr lang="en-US" sz="2000" b="1" dirty="0">
              <a:solidFill>
                <a:schemeClr val="tx1"/>
              </a:solidFill>
              <a:latin typeface="Arial Narrow" charset="0"/>
              <a:cs typeface="Arial Narro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>
                <a:solidFill>
                  <a:schemeClr val="tx1"/>
                </a:solidFill>
                <a:latin typeface="Arial Narrow" charset="0"/>
                <a:cs typeface="Arial Narrow" charset="0"/>
              </a:rPr>
              <a:t>Quebec Heart &amp; Lung Institute, Laval University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b="1" dirty="0">
              <a:solidFill>
                <a:schemeClr val="tx1"/>
              </a:solidFill>
              <a:latin typeface="Arial Narrow" charset="0"/>
              <a:cs typeface="Arial Narro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>
                <a:solidFill>
                  <a:schemeClr val="tx1"/>
                </a:solidFill>
                <a:latin typeface="Arial Narrow" charset="0"/>
                <a:cs typeface="Arial Narrow" charset="0"/>
              </a:rPr>
              <a:t>on behalf of V-Wave’s FIM/SAP Investigators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240012" y="4360849"/>
            <a:ext cx="4830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/>
              <a:t>Medstar</a:t>
            </a:r>
            <a:r>
              <a:rPr lang="en-US" sz="1600" b="1" i="1" dirty="0"/>
              <a:t> Washington Hospital Center: Cath </a:t>
            </a:r>
            <a:r>
              <a:rPr lang="en-US" sz="1600" b="1" i="1" dirty="0" smtClean="0"/>
              <a:t>Conference</a:t>
            </a:r>
          </a:p>
          <a:p>
            <a:pPr algn="ctr"/>
            <a:r>
              <a:rPr lang="en-US" sz="1600" b="1" i="1" dirty="0" smtClean="0"/>
              <a:t>December 5, 2018</a:t>
            </a:r>
            <a:endParaRPr lang="fr-CA" sz="1600" b="1" i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4" y="3942604"/>
            <a:ext cx="2018033" cy="112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4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F150D-4D57-AD47-B983-E6258E59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19" y="6117"/>
            <a:ext cx="8444162" cy="596857"/>
          </a:xfrm>
        </p:spPr>
        <p:txBody>
          <a:bodyPr>
            <a:normAutofit fontScale="90000"/>
          </a:bodyPr>
          <a:lstStyle/>
          <a:p>
            <a:pPr algn="l"/>
            <a:r>
              <a:rPr lang="en-US"/>
              <a:t>Baseline Demographics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B208AA-3B14-B34B-849F-1323F8BEB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96405"/>
              </p:ext>
            </p:extLst>
          </p:nvPr>
        </p:nvGraphicFramePr>
        <p:xfrm>
          <a:off x="479960" y="585693"/>
          <a:ext cx="3931920" cy="39319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23160">
                  <a:extLst>
                    <a:ext uri="{9D8B030D-6E8A-4147-A177-3AD203B41FA5}">
                      <a16:colId xmlns:a16="http://schemas.microsoft.com/office/drawing/2014/main" val="3738525330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1425741542"/>
                    </a:ext>
                  </a:extLst>
                </a:gridCol>
              </a:tblGrid>
              <a:tr h="210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Variable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Patients (n=38)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178286"/>
                  </a:ext>
                </a:extLst>
              </a:tr>
              <a:tr h="16796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  <a:t>Demographics</a:t>
                      </a:r>
                      <a:endParaRPr lang="en-US" sz="1000" b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D8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959153615"/>
                  </a:ext>
                </a:extLst>
              </a:tr>
              <a:tr h="189277">
                <a:tc>
                  <a:txBody>
                    <a:bodyPr/>
                    <a:lstStyle/>
                    <a:p>
                      <a:pPr marL="0" marR="0" indent="2495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Age, years</a:t>
                      </a:r>
                      <a:endParaRPr lang="en-US" sz="10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66±9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509466465"/>
                  </a:ext>
                </a:extLst>
              </a:tr>
              <a:tr h="189277">
                <a:tc>
                  <a:txBody>
                    <a:bodyPr/>
                    <a:lstStyle/>
                    <a:p>
                      <a:pPr marL="0" marR="0" indent="2495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Male gender</a:t>
                      </a:r>
                      <a:endParaRPr lang="en-US" sz="10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35 (92)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2666225172"/>
                  </a:ext>
                </a:extLst>
              </a:tr>
              <a:tr h="189277">
                <a:tc>
                  <a:txBody>
                    <a:bodyPr/>
                    <a:lstStyle/>
                    <a:p>
                      <a:pPr marL="0" marR="0" indent="2495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Body mass index, kg/m2</a:t>
                      </a:r>
                      <a:endParaRPr lang="en-US" sz="10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30±6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2062210903"/>
                  </a:ext>
                </a:extLst>
              </a:tr>
              <a:tr h="16796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  <a:t>Medical history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>
                    <a:solidFill>
                      <a:srgbClr val="008D8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3725883669"/>
                  </a:ext>
                </a:extLst>
              </a:tr>
              <a:tr h="189277">
                <a:tc>
                  <a:txBody>
                    <a:bodyPr/>
                    <a:lstStyle/>
                    <a:p>
                      <a:pPr marL="0" marR="0" indent="2495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NYHA class, %</a:t>
                      </a:r>
                      <a:endParaRPr lang="en-US" sz="10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III (97), IV (3)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1100043315"/>
                  </a:ext>
                </a:extLst>
              </a:tr>
              <a:tr h="189277">
                <a:tc>
                  <a:txBody>
                    <a:bodyPr/>
                    <a:lstStyle/>
                    <a:p>
                      <a:pPr marL="0" marR="0" indent="2495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Ischemic </a:t>
                      </a:r>
                      <a:r>
                        <a:rPr lang="en-US" sz="900" b="1" dirty="0" smtClean="0">
                          <a:effectLst/>
                        </a:rPr>
                        <a:t>cardiomyopathy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30 (79)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3392973015"/>
                  </a:ext>
                </a:extLst>
              </a:tr>
              <a:tr h="189277">
                <a:tc>
                  <a:txBody>
                    <a:bodyPr/>
                    <a:lstStyle/>
                    <a:p>
                      <a:pPr marL="0" marR="0" indent="2495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Myocardial infarction</a:t>
                      </a:r>
                      <a:endParaRPr lang="en-US" sz="10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26 (68)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1263464785"/>
                  </a:ext>
                </a:extLst>
              </a:tr>
              <a:tr h="189277">
                <a:tc>
                  <a:txBody>
                    <a:bodyPr/>
                    <a:lstStyle/>
                    <a:p>
                      <a:pPr marL="0" marR="0" indent="2495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Atrial fibrillation</a:t>
                      </a:r>
                      <a:endParaRPr lang="en-US" sz="10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 (53)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4164236943"/>
                  </a:ext>
                </a:extLst>
              </a:tr>
              <a:tr h="189277">
                <a:tc>
                  <a:txBody>
                    <a:bodyPr/>
                    <a:lstStyle/>
                    <a:p>
                      <a:pPr marL="0" marR="0" indent="2495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Hypertension</a:t>
                      </a:r>
                      <a:endParaRPr lang="en-US" sz="10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32 (84)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3392397596"/>
                  </a:ext>
                </a:extLst>
              </a:tr>
              <a:tr h="189277">
                <a:tc>
                  <a:txBody>
                    <a:bodyPr/>
                    <a:lstStyle/>
                    <a:p>
                      <a:pPr marL="0" marR="0" indent="2705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Diabetes</a:t>
                      </a:r>
                      <a:endParaRPr lang="en-US" sz="10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26 (68)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4055285640"/>
                  </a:ext>
                </a:extLst>
              </a:tr>
              <a:tr h="189277">
                <a:tc>
                  <a:txBody>
                    <a:bodyPr/>
                    <a:lstStyle/>
                    <a:p>
                      <a:pPr marL="0" marR="0" indent="2705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Chronic kidney disease</a:t>
                      </a:r>
                      <a:endParaRPr lang="en-US" sz="10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23 (61)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338100559"/>
                  </a:ext>
                </a:extLst>
              </a:tr>
              <a:tr h="189277">
                <a:tc>
                  <a:txBody>
                    <a:bodyPr/>
                    <a:lstStyle/>
                    <a:p>
                      <a:pPr marL="0" marR="0" indent="2705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Stroke</a:t>
                      </a:r>
                      <a:endParaRPr lang="en-US" sz="10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 (11)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3889279359"/>
                  </a:ext>
                </a:extLst>
              </a:tr>
              <a:tr h="16796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  <a:t>Treatment</a:t>
                      </a:r>
                      <a:r>
                        <a:rPr lang="en-US" sz="900" b="1">
                          <a:effectLst/>
                        </a:rPr>
                        <a:t> </a:t>
                      </a: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  <a:t>history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>
                    <a:solidFill>
                      <a:srgbClr val="008D8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4017188377"/>
                  </a:ext>
                </a:extLst>
              </a:tr>
              <a:tr h="189277">
                <a:tc>
                  <a:txBody>
                    <a:bodyPr/>
                    <a:lstStyle/>
                    <a:p>
                      <a:pPr marL="0" marR="0" indent="2940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ACE/ARB, : mg </a:t>
                      </a:r>
                      <a:r>
                        <a:rPr lang="en-US" sz="900" b="1" err="1">
                          <a:effectLst/>
                        </a:rPr>
                        <a:t>enalapril</a:t>
                      </a:r>
                      <a:r>
                        <a:rPr lang="en-US" sz="900" b="1">
                          <a:effectLst/>
                        </a:rPr>
                        <a:t> eq.</a:t>
                      </a:r>
                      <a:endParaRPr lang="en-US" sz="10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27 (71): 21±18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2463642790"/>
                  </a:ext>
                </a:extLst>
              </a:tr>
              <a:tr h="189277">
                <a:tc>
                  <a:txBody>
                    <a:bodyPr/>
                    <a:lstStyle/>
                    <a:p>
                      <a:pPr marL="0" marR="0" indent="2940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sym typeface="Symbol" pitchFamily="2" charset="2"/>
                        </a:rPr>
                        <a:t></a:t>
                      </a:r>
                      <a:r>
                        <a:rPr lang="en-US" sz="900" b="1">
                          <a:effectLst/>
                        </a:rPr>
                        <a:t> Blocker, : mg carvedilol eq.</a:t>
                      </a:r>
                      <a:endParaRPr lang="en-US" sz="10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38 (100):  30±19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1266577268"/>
                  </a:ext>
                </a:extLst>
              </a:tr>
              <a:tr h="189277">
                <a:tc>
                  <a:txBody>
                    <a:bodyPr/>
                    <a:lstStyle/>
                    <a:p>
                      <a:pPr marL="0" marR="0" indent="2940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MRA, : mg spironolactone eq.</a:t>
                      </a:r>
                      <a:endParaRPr lang="en-US" sz="10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26 (68): 15±6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4185024937"/>
                  </a:ext>
                </a:extLst>
              </a:tr>
              <a:tr h="189277">
                <a:tc>
                  <a:txBody>
                    <a:bodyPr/>
                    <a:lstStyle/>
                    <a:p>
                      <a:pPr marL="0" marR="0" indent="2940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Loop Diuretic, : mg furosemide eq.</a:t>
                      </a:r>
                      <a:endParaRPr lang="en-US" sz="10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33 (87): 123±135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2235876331"/>
                  </a:ext>
                </a:extLst>
              </a:tr>
              <a:tr h="189277">
                <a:tc>
                  <a:txBody>
                    <a:bodyPr/>
                    <a:lstStyle/>
                    <a:p>
                      <a:pPr marL="0" marR="0" indent="2940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CRT-D or ICD</a:t>
                      </a:r>
                      <a:endParaRPr lang="en-US" sz="10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28 (74)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529613641"/>
                  </a:ext>
                </a:extLst>
              </a:tr>
              <a:tr h="189277">
                <a:tc>
                  <a:txBody>
                    <a:bodyPr/>
                    <a:lstStyle/>
                    <a:p>
                      <a:pPr marL="0" marR="0" indent="2940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CRT</a:t>
                      </a:r>
                      <a:endParaRPr lang="en-US" sz="10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15 (39)</a:t>
                      </a:r>
                      <a:endParaRPr lang="en-US" sz="1000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310448092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F8BD67-2AF6-8D4E-B507-D4D54DFDD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41098"/>
              </p:ext>
            </p:extLst>
          </p:nvPr>
        </p:nvGraphicFramePr>
        <p:xfrm>
          <a:off x="4757459" y="585693"/>
          <a:ext cx="3931920" cy="39319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24085">
                  <a:extLst>
                    <a:ext uri="{9D8B030D-6E8A-4147-A177-3AD203B41FA5}">
                      <a16:colId xmlns:a16="http://schemas.microsoft.com/office/drawing/2014/main" val="3738525330"/>
                    </a:ext>
                  </a:extLst>
                </a:gridCol>
                <a:gridCol w="1507835">
                  <a:extLst>
                    <a:ext uri="{9D8B030D-6E8A-4147-A177-3AD203B41FA5}">
                      <a16:colId xmlns:a16="http://schemas.microsoft.com/office/drawing/2014/main" val="1425741542"/>
                    </a:ext>
                  </a:extLst>
                </a:gridCol>
              </a:tblGrid>
              <a:tr h="217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Variable</a:t>
                      </a:r>
                      <a:endParaRPr lang="en-US" sz="11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Patients (n=38)</a:t>
                      </a:r>
                      <a:endParaRPr lang="en-US" sz="11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505529"/>
                  </a:ext>
                </a:extLst>
              </a:tr>
              <a:tr h="170359">
                <a:tc gridSpan="2">
                  <a:txBody>
                    <a:bodyPr/>
                    <a:lstStyle/>
                    <a:p>
                      <a:pPr marL="159385" marR="0" indent="-15938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  <a:t>Laboratory / Echocardiography</a:t>
                      </a:r>
                      <a:endParaRPr lang="en-US" sz="1000" b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D8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57414534"/>
                  </a:ext>
                </a:extLst>
              </a:tr>
              <a:tr h="198442">
                <a:tc>
                  <a:txBody>
                    <a:bodyPr/>
                    <a:lstStyle/>
                    <a:p>
                      <a:pPr marL="0" marR="0" indent="2940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eGFR, mL·min</a:t>
                      </a:r>
                      <a:r>
                        <a:rPr lang="en-US" sz="900" b="1" baseline="30000">
                          <a:effectLst/>
                        </a:rPr>
                        <a:t>-1</a:t>
                      </a:r>
                      <a:r>
                        <a:rPr lang="en-US" sz="900" b="1">
                          <a:effectLst/>
                        </a:rPr>
                        <a:t>·1.73 m</a:t>
                      </a:r>
                      <a:r>
                        <a:rPr lang="en-US" sz="900" b="1" baseline="30000">
                          <a:effectLst/>
                        </a:rPr>
                        <a:t>-2</a:t>
                      </a:r>
                      <a:endParaRPr lang="en-US" sz="10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54 ± 20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2272633926"/>
                  </a:ext>
                </a:extLst>
              </a:tr>
              <a:tr h="198442">
                <a:tc>
                  <a:txBody>
                    <a:bodyPr/>
                    <a:lstStyle/>
                    <a:p>
                      <a:pPr marL="0" marR="0" indent="2940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NT-proBNP, pg/ml </a:t>
                      </a:r>
                      <a:endParaRPr lang="en-US" sz="10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2640 ± 2301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1793144405"/>
                  </a:ext>
                </a:extLst>
              </a:tr>
              <a:tr h="198442">
                <a:tc>
                  <a:txBody>
                    <a:bodyPr/>
                    <a:lstStyle/>
                    <a:p>
                      <a:pPr marL="0" marR="0" indent="2940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Ln NT-proBNP, pg/ml</a:t>
                      </a:r>
                      <a:endParaRPr lang="en-US" sz="10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7.5 ± 0.9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2758297695"/>
                  </a:ext>
                </a:extLst>
              </a:tr>
              <a:tr h="198442">
                <a:tc>
                  <a:txBody>
                    <a:bodyPr/>
                    <a:lstStyle/>
                    <a:p>
                      <a:pPr marL="0" marR="0" indent="2940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LVEF ≥ 0.40</a:t>
                      </a:r>
                      <a:endParaRPr lang="en-US" sz="10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21.1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486465936"/>
                  </a:ext>
                </a:extLst>
              </a:tr>
              <a:tr h="198442">
                <a:tc>
                  <a:txBody>
                    <a:bodyPr/>
                    <a:lstStyle/>
                    <a:p>
                      <a:pPr marL="0" marR="0" indent="2940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LVEF, % (</a:t>
                      </a:r>
                      <a:r>
                        <a:rPr lang="en-US" sz="900" b="1" err="1">
                          <a:effectLst/>
                        </a:rPr>
                        <a:t>HFrEF</a:t>
                      </a:r>
                      <a:r>
                        <a:rPr lang="en-US" sz="900" b="1">
                          <a:effectLst/>
                        </a:rPr>
                        <a:t>)</a:t>
                      </a:r>
                      <a:endParaRPr lang="en-US" sz="10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26 ± 7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1042170371"/>
                  </a:ext>
                </a:extLst>
              </a:tr>
              <a:tr h="198442">
                <a:tc>
                  <a:txBody>
                    <a:bodyPr/>
                    <a:lstStyle/>
                    <a:p>
                      <a:pPr marL="0" marR="0" indent="2940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LVEF, % (</a:t>
                      </a:r>
                      <a:r>
                        <a:rPr lang="en-US" sz="900" b="1" err="1">
                          <a:effectLst/>
                        </a:rPr>
                        <a:t>HFpEF</a:t>
                      </a:r>
                      <a:r>
                        <a:rPr lang="en-US" sz="900" b="1">
                          <a:effectLst/>
                        </a:rPr>
                        <a:t>)</a:t>
                      </a:r>
                      <a:endParaRPr lang="en-US" sz="10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 ± 9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3913447680"/>
                  </a:ext>
                </a:extLst>
              </a:tr>
              <a:tr h="198442">
                <a:tc>
                  <a:txBody>
                    <a:bodyPr/>
                    <a:lstStyle/>
                    <a:p>
                      <a:pPr marL="0" marR="0" indent="2705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6-Minute Walk Distance, m</a:t>
                      </a:r>
                      <a:endParaRPr lang="en-US" sz="10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289 ± 112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2882152429"/>
                  </a:ext>
                </a:extLst>
              </a:tr>
              <a:tr h="170359">
                <a:tc gridSpan="2">
                  <a:txBody>
                    <a:bodyPr/>
                    <a:lstStyle/>
                    <a:p>
                      <a:pPr marL="159385" marR="0" indent="-15938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  <a:t>Hemodynamics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>
                    <a:solidFill>
                      <a:srgbClr val="008D8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4290295190"/>
                  </a:ext>
                </a:extLst>
              </a:tr>
              <a:tr h="198442">
                <a:tc>
                  <a:txBody>
                    <a:bodyPr/>
                    <a:lstStyle/>
                    <a:p>
                      <a:pPr marL="0" marR="0" indent="2705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Systolic BP, mmHg</a:t>
                      </a:r>
                      <a:endParaRPr lang="en-US" sz="10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116 ± 19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1869687186"/>
                  </a:ext>
                </a:extLst>
              </a:tr>
              <a:tr h="198442">
                <a:tc>
                  <a:txBody>
                    <a:bodyPr/>
                    <a:lstStyle/>
                    <a:p>
                      <a:pPr marL="0" marR="0" indent="2705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Diastolic BP, mmHg</a:t>
                      </a:r>
                      <a:endParaRPr lang="en-US" sz="10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66 ± 9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2061523881"/>
                  </a:ext>
                </a:extLst>
              </a:tr>
              <a:tr h="198442">
                <a:tc>
                  <a:txBody>
                    <a:bodyPr/>
                    <a:lstStyle/>
                    <a:p>
                      <a:pPr marL="0" marR="0" indent="2705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Heart Rate, bpm</a:t>
                      </a:r>
                      <a:endParaRPr lang="en-US" sz="10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69 ± 9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1846874502"/>
                  </a:ext>
                </a:extLst>
              </a:tr>
              <a:tr h="198442">
                <a:tc>
                  <a:txBody>
                    <a:bodyPr/>
                    <a:lstStyle/>
                    <a:p>
                      <a:pPr marL="0" marR="0" indent="2705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Pulmonary wedge pressure, mmHg</a:t>
                      </a:r>
                      <a:endParaRPr lang="en-US" sz="10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 ± 5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3733187120"/>
                  </a:ext>
                </a:extLst>
              </a:tr>
              <a:tr h="198442">
                <a:tc>
                  <a:txBody>
                    <a:bodyPr/>
                    <a:lstStyle/>
                    <a:p>
                      <a:pPr marL="0" marR="0" indent="2705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Right atrial pressure, mmHg</a:t>
                      </a:r>
                      <a:endParaRPr lang="en-US" sz="10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 ± 4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2475653921"/>
                  </a:ext>
                </a:extLst>
              </a:tr>
              <a:tr h="198442">
                <a:tc>
                  <a:txBody>
                    <a:bodyPr/>
                    <a:lstStyle/>
                    <a:p>
                      <a:pPr marL="0" marR="0" indent="2705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Pulmonary artery systolic pressure, mmHg</a:t>
                      </a:r>
                      <a:endParaRPr lang="en-US" sz="10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44 ± 11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1721294518"/>
                  </a:ext>
                </a:extLst>
              </a:tr>
              <a:tr h="198442">
                <a:tc>
                  <a:txBody>
                    <a:bodyPr/>
                    <a:lstStyle/>
                    <a:p>
                      <a:pPr marL="0" marR="0" indent="2705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Pulmonary artery mean pressure, mmHg</a:t>
                      </a:r>
                      <a:endParaRPr lang="en-US" sz="10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30 ± 7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592979502"/>
                  </a:ext>
                </a:extLst>
              </a:tr>
              <a:tr h="198442">
                <a:tc>
                  <a:txBody>
                    <a:bodyPr/>
                    <a:lstStyle/>
                    <a:p>
                      <a:pPr marL="0" marR="0" indent="2705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Pulmonary vascular resistance, Wood Units</a:t>
                      </a:r>
                      <a:endParaRPr lang="en-US" sz="10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2.8 ± 1.6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60426129"/>
                  </a:ext>
                </a:extLst>
              </a:tr>
              <a:tr h="198442">
                <a:tc>
                  <a:txBody>
                    <a:bodyPr/>
                    <a:lstStyle/>
                    <a:p>
                      <a:pPr marL="0" marR="0" indent="2705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Cardiac output, L·min-1</a:t>
                      </a:r>
                      <a:endParaRPr lang="en-US" sz="10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4.4 ± 0.9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2435938030"/>
                  </a:ext>
                </a:extLst>
              </a:tr>
              <a:tr h="198442">
                <a:tc>
                  <a:txBody>
                    <a:bodyPr/>
                    <a:lstStyle/>
                    <a:p>
                      <a:pPr marL="0" marR="0" indent="2705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Cardiac index, L·min-1·m-2</a:t>
                      </a:r>
                      <a:endParaRPr lang="en-US" sz="10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2.2 ± 0.4</a:t>
                      </a:r>
                      <a:endParaRPr lang="en-US" sz="10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0453" marR="20453" marT="0" marB="0" anchor="ctr"/>
                </a:tc>
                <a:extLst>
                  <a:ext uri="{0D108BD9-81ED-4DB2-BD59-A6C34878D82A}">
                    <a16:rowId xmlns:a16="http://schemas.microsoft.com/office/drawing/2014/main" val="3889889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7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E32656-29CE-7C47-8CC7-44277F456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80" y="138639"/>
            <a:ext cx="8679522" cy="781923"/>
          </a:xfrm>
        </p:spPr>
        <p:txBody>
          <a:bodyPr>
            <a:normAutofit/>
          </a:bodyPr>
          <a:lstStyle/>
          <a:p>
            <a:r>
              <a:rPr lang="en-US" sz="2600"/>
              <a:t>Procedural and Safety Outcomes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A8FC8-CBCC-A642-95C3-E22489EEE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1840" y="1094884"/>
            <a:ext cx="4242500" cy="2341648"/>
          </a:xfrm>
        </p:spPr>
        <p:txBody>
          <a:bodyPr>
            <a:noAutofit/>
          </a:bodyPr>
          <a:lstStyle/>
          <a:p>
            <a:pPr marL="230188" indent="-230188">
              <a:spcBef>
                <a:spcPts val="1000"/>
              </a:spcBef>
            </a:pPr>
            <a:r>
              <a:rPr lang="en-US" sz="1800">
                <a:latin typeface="Arial Narrow" panose="020B0606020202030204" pitchFamily="34" charset="0"/>
                <a:cs typeface="Arial" panose="020B0604020202020204" pitchFamily="34" charset="0"/>
              </a:rPr>
              <a:t>Shunt successfully implanted in 38/38 patients.</a:t>
            </a:r>
          </a:p>
          <a:p>
            <a:pPr marL="230188" indent="-230188">
              <a:spcBef>
                <a:spcPts val="1000"/>
              </a:spcBef>
            </a:pPr>
            <a:r>
              <a:rPr lang="en-US" sz="1800">
                <a:latin typeface="Arial Narrow" panose="020B0606020202030204" pitchFamily="34" charset="0"/>
                <a:cs typeface="Arial" panose="020B0604020202020204" pitchFamily="34" charset="0"/>
              </a:rPr>
              <a:t>Device or procedure related MACNE at 3M and 12M: 2.6%.</a:t>
            </a:r>
          </a:p>
          <a:p>
            <a:pPr marL="230188" indent="-230188">
              <a:spcBef>
                <a:spcPts val="1000"/>
              </a:spcBef>
            </a:pPr>
            <a:r>
              <a:rPr lang="en-US" sz="1800">
                <a:latin typeface="Arial Narrow" panose="020B0606020202030204" pitchFamily="34" charset="0"/>
                <a:cs typeface="Arial" panose="020B0604020202020204" pitchFamily="34" charset="0"/>
              </a:rPr>
              <a:t>All cause MACNE at 12M: 7.9%.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E80B739-22D4-4C46-8468-3BDAF9A95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644628"/>
              </p:ext>
            </p:extLst>
          </p:nvPr>
        </p:nvGraphicFramePr>
        <p:xfrm>
          <a:off x="4657865" y="47467"/>
          <a:ext cx="4234597" cy="44477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54737">
                  <a:extLst>
                    <a:ext uri="{9D8B030D-6E8A-4147-A177-3AD203B41FA5}">
                      <a16:colId xmlns:a16="http://schemas.microsoft.com/office/drawing/2014/main" val="993808596"/>
                    </a:ext>
                  </a:extLst>
                </a:gridCol>
                <a:gridCol w="1679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38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95" marR="28895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Patients (n=38)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955338"/>
                  </a:ext>
                </a:extLst>
              </a:tr>
              <a:tr h="17389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cap="all" baseline="0">
                          <a:solidFill>
                            <a:schemeClr val="bg1"/>
                          </a:solidFill>
                          <a:effectLst/>
                        </a:rPr>
                        <a:t>Procedural/In-hospital</a:t>
                      </a:r>
                      <a:endParaRPr lang="en-US" sz="900" b="1" cap="all" baseline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D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893">
                <a:tc>
                  <a:txBody>
                    <a:bodyPr/>
                    <a:lstStyle/>
                    <a:p>
                      <a:pPr marL="0" marR="0" indent="2495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Successful device implantation</a:t>
                      </a:r>
                      <a:endParaRPr lang="en-US" sz="9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38 (100)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extLst>
                  <a:ext uri="{0D108BD9-81ED-4DB2-BD59-A6C34878D82A}">
                    <a16:rowId xmlns:a16="http://schemas.microsoft.com/office/drawing/2014/main" val="1232587472"/>
                  </a:ext>
                </a:extLst>
              </a:tr>
              <a:tr h="173893">
                <a:tc>
                  <a:txBody>
                    <a:bodyPr/>
                    <a:lstStyle/>
                    <a:p>
                      <a:pPr marL="0" marR="0" indent="2495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Shunt patency at procedural TEE</a:t>
                      </a:r>
                      <a:endParaRPr lang="en-US" sz="9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38 (100)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extLst>
                  <a:ext uri="{0D108BD9-81ED-4DB2-BD59-A6C34878D82A}">
                    <a16:rowId xmlns:a16="http://schemas.microsoft.com/office/drawing/2014/main" val="1134979065"/>
                  </a:ext>
                </a:extLst>
              </a:tr>
              <a:tr h="173893">
                <a:tc>
                  <a:txBody>
                    <a:bodyPr/>
                    <a:lstStyle/>
                    <a:p>
                      <a:pPr marL="0" marR="0" indent="2495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Device embolization/dislocation</a:t>
                      </a:r>
                      <a:endParaRPr lang="en-US" sz="900" b="1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extLst>
                  <a:ext uri="{0D108BD9-81ED-4DB2-BD59-A6C34878D82A}">
                    <a16:rowId xmlns:a16="http://schemas.microsoft.com/office/drawing/2014/main" val="3106350085"/>
                  </a:ext>
                </a:extLst>
              </a:tr>
              <a:tr h="173893">
                <a:tc>
                  <a:txBody>
                    <a:bodyPr/>
                    <a:lstStyle/>
                    <a:p>
                      <a:pPr marL="0" marR="0" indent="2495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Need for a 2</a:t>
                      </a:r>
                      <a:r>
                        <a:rPr lang="en-US" sz="900" b="1" baseline="30000">
                          <a:effectLst/>
                        </a:rPr>
                        <a:t>nd</a:t>
                      </a:r>
                      <a:r>
                        <a:rPr lang="en-US" sz="900" b="1">
                          <a:effectLst/>
                        </a:rPr>
                        <a:t> device</a:t>
                      </a:r>
                      <a:endParaRPr lang="en-US" sz="9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extLst>
                  <a:ext uri="{0D108BD9-81ED-4DB2-BD59-A6C34878D82A}">
                    <a16:rowId xmlns:a16="http://schemas.microsoft.com/office/drawing/2014/main" val="1291710846"/>
                  </a:ext>
                </a:extLst>
              </a:tr>
              <a:tr h="173893">
                <a:tc>
                  <a:txBody>
                    <a:bodyPr/>
                    <a:lstStyle/>
                    <a:p>
                      <a:pPr marL="0" marR="0" indent="2495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Procedural time, min </a:t>
                      </a:r>
                      <a:endParaRPr lang="en-US" sz="9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72 ± 24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extLst>
                  <a:ext uri="{0D108BD9-81ED-4DB2-BD59-A6C34878D82A}">
                    <a16:rowId xmlns:a16="http://schemas.microsoft.com/office/drawing/2014/main" val="165021731"/>
                  </a:ext>
                </a:extLst>
              </a:tr>
              <a:tr h="173893">
                <a:tc>
                  <a:txBody>
                    <a:bodyPr/>
                    <a:lstStyle/>
                    <a:p>
                      <a:pPr marL="0" marR="0" indent="2495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Hospitalization days (median, IQR)</a:t>
                      </a:r>
                      <a:endParaRPr lang="en-US" sz="9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 1-2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extLst>
                  <a:ext uri="{0D108BD9-81ED-4DB2-BD59-A6C34878D82A}">
                    <a16:rowId xmlns:a16="http://schemas.microsoft.com/office/drawing/2014/main" val="515930330"/>
                  </a:ext>
                </a:extLst>
              </a:tr>
              <a:tr h="17389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chemeClr val="bg1"/>
                          </a:solidFill>
                          <a:effectLst/>
                        </a:rPr>
                        <a:t>Device/procedure-related MACNE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>
                    <a:solidFill>
                      <a:srgbClr val="008D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13918"/>
                  </a:ext>
                </a:extLst>
              </a:tr>
              <a:tr h="173893">
                <a:tc>
                  <a:txBody>
                    <a:bodyPr/>
                    <a:lstStyle/>
                    <a:p>
                      <a:pPr marL="0" marR="0" indent="2495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Cardiac tamponade</a:t>
                      </a:r>
                      <a:endParaRPr lang="en-US" sz="9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 (2.6%)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extLst>
                  <a:ext uri="{0D108BD9-81ED-4DB2-BD59-A6C34878D82A}">
                    <a16:rowId xmlns:a16="http://schemas.microsoft.com/office/drawing/2014/main" val="41264703"/>
                  </a:ext>
                </a:extLst>
              </a:tr>
              <a:tr h="10252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89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cap="all" baseline="0">
                          <a:solidFill>
                            <a:schemeClr val="bg1"/>
                          </a:solidFill>
                          <a:effectLst/>
                        </a:rPr>
                        <a:t>Safety</a:t>
                      </a:r>
                      <a:r>
                        <a:rPr lang="en-US" sz="900" b="1" cap="all">
                          <a:solidFill>
                            <a:schemeClr val="bg1"/>
                          </a:solidFill>
                          <a:effectLst/>
                        </a:rPr>
                        <a:t> outcomes </a:t>
                      </a: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  <a:t>(full 12-month follow-up)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>
                    <a:solidFill>
                      <a:srgbClr val="008D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86630"/>
                  </a:ext>
                </a:extLst>
              </a:tr>
              <a:tr h="17389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chemeClr val="bg1"/>
                          </a:solidFill>
                          <a:effectLst/>
                        </a:rPr>
                        <a:t>Cumulative device/procedure-related MACNEs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>
                    <a:solidFill>
                      <a:srgbClr val="008D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102281"/>
                  </a:ext>
                </a:extLst>
              </a:tr>
              <a:tr h="173893">
                <a:tc>
                  <a:txBody>
                    <a:bodyPr/>
                    <a:lstStyle/>
                    <a:p>
                      <a:pPr marL="0" marR="0" indent="2705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Death</a:t>
                      </a:r>
                      <a:endParaRPr lang="en-US" sz="9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 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extLst>
                  <a:ext uri="{0D108BD9-81ED-4DB2-BD59-A6C34878D82A}">
                    <a16:rowId xmlns:a16="http://schemas.microsoft.com/office/drawing/2014/main" val="1632284081"/>
                  </a:ext>
                </a:extLst>
              </a:tr>
              <a:tr h="173893">
                <a:tc>
                  <a:txBody>
                    <a:bodyPr/>
                    <a:lstStyle/>
                    <a:p>
                      <a:pPr marL="0" marR="0" indent="2705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Stroke</a:t>
                      </a:r>
                      <a:endParaRPr lang="en-US" sz="9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extLst>
                  <a:ext uri="{0D108BD9-81ED-4DB2-BD59-A6C34878D82A}">
                    <a16:rowId xmlns:a16="http://schemas.microsoft.com/office/drawing/2014/main" val="550240050"/>
                  </a:ext>
                </a:extLst>
              </a:tr>
              <a:tr h="173893">
                <a:tc>
                  <a:txBody>
                    <a:bodyPr/>
                    <a:lstStyle/>
                    <a:p>
                      <a:pPr marL="0" marR="0" indent="2705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Cardiac tamponade </a:t>
                      </a:r>
                      <a:endParaRPr lang="en-US" sz="9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 (2.6)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extLst>
                  <a:ext uri="{0D108BD9-81ED-4DB2-BD59-A6C34878D82A}">
                    <a16:rowId xmlns:a16="http://schemas.microsoft.com/office/drawing/2014/main" val="2350254487"/>
                  </a:ext>
                </a:extLst>
              </a:tr>
              <a:tr h="173893">
                <a:tc>
                  <a:txBody>
                    <a:bodyPr/>
                    <a:lstStyle/>
                    <a:p>
                      <a:pPr marL="0" marR="0" indent="2705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Device embolization</a:t>
                      </a:r>
                      <a:endParaRPr lang="en-US" sz="9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extLst>
                  <a:ext uri="{0D108BD9-81ED-4DB2-BD59-A6C34878D82A}">
                    <a16:rowId xmlns:a16="http://schemas.microsoft.com/office/drawing/2014/main" val="1409982693"/>
                  </a:ext>
                </a:extLst>
              </a:tr>
              <a:tr h="173893">
                <a:tc>
                  <a:txBody>
                    <a:bodyPr/>
                    <a:lstStyle/>
                    <a:p>
                      <a:pPr marL="0" marR="0" indent="2705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Device infection</a:t>
                      </a:r>
                      <a:endParaRPr lang="en-US" sz="9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extLst>
                  <a:ext uri="{0D108BD9-81ED-4DB2-BD59-A6C34878D82A}">
                    <a16:rowId xmlns:a16="http://schemas.microsoft.com/office/drawing/2014/main" val="2536936331"/>
                  </a:ext>
                </a:extLst>
              </a:tr>
              <a:tr h="173893">
                <a:tc>
                  <a:txBody>
                    <a:bodyPr/>
                    <a:lstStyle/>
                    <a:p>
                      <a:pPr marL="0" marR="0" indent="2705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Reintervention or surgery</a:t>
                      </a:r>
                      <a:endParaRPr lang="en-US" sz="9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extLst>
                  <a:ext uri="{0D108BD9-81ED-4DB2-BD59-A6C34878D82A}">
                    <a16:rowId xmlns:a16="http://schemas.microsoft.com/office/drawing/2014/main" val="2931127052"/>
                  </a:ext>
                </a:extLst>
              </a:tr>
              <a:tr h="173893">
                <a:tc>
                  <a:txBody>
                    <a:bodyPr/>
                    <a:lstStyle/>
                    <a:p>
                      <a:pPr marL="0" marR="0" indent="2705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Overall device/procedure-related MACNE</a:t>
                      </a:r>
                      <a:endParaRPr lang="en-US" sz="9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 (2.6)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extLst>
                  <a:ext uri="{0D108BD9-81ED-4DB2-BD59-A6C34878D82A}">
                    <a16:rowId xmlns:a16="http://schemas.microsoft.com/office/drawing/2014/main" val="172514398"/>
                  </a:ext>
                </a:extLst>
              </a:tr>
              <a:tr h="17389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chemeClr val="bg1"/>
                          </a:solidFill>
                          <a:effectLst/>
                        </a:rPr>
                        <a:t>Cumulative all-cause MACNEs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>
                    <a:solidFill>
                      <a:srgbClr val="008D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678654"/>
                  </a:ext>
                </a:extLst>
              </a:tr>
              <a:tr h="166546">
                <a:tc>
                  <a:txBody>
                    <a:bodyPr/>
                    <a:lstStyle/>
                    <a:p>
                      <a:pPr marL="0" marR="0" indent="2940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Death</a:t>
                      </a:r>
                      <a:endParaRPr lang="en-US" sz="9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 (5.2)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extLst>
                  <a:ext uri="{0D108BD9-81ED-4DB2-BD59-A6C34878D82A}">
                    <a16:rowId xmlns:a16="http://schemas.microsoft.com/office/drawing/2014/main" val="3445964754"/>
                  </a:ext>
                </a:extLst>
              </a:tr>
              <a:tr h="166546">
                <a:tc>
                  <a:txBody>
                    <a:bodyPr/>
                    <a:lstStyle/>
                    <a:p>
                      <a:pPr marL="0" marR="0" indent="2940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Stroke</a:t>
                      </a:r>
                      <a:endParaRPr lang="en-US" sz="9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extLst>
                  <a:ext uri="{0D108BD9-81ED-4DB2-BD59-A6C34878D82A}">
                    <a16:rowId xmlns:a16="http://schemas.microsoft.com/office/drawing/2014/main" val="689843326"/>
                  </a:ext>
                </a:extLst>
              </a:tr>
              <a:tr h="166546">
                <a:tc>
                  <a:txBody>
                    <a:bodyPr/>
                    <a:lstStyle/>
                    <a:p>
                      <a:pPr marL="0" marR="0" indent="2940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Systemic embolism</a:t>
                      </a:r>
                      <a:endParaRPr lang="en-US" sz="9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extLst>
                  <a:ext uri="{0D108BD9-81ED-4DB2-BD59-A6C34878D82A}">
                    <a16:rowId xmlns:a16="http://schemas.microsoft.com/office/drawing/2014/main" val="3733976300"/>
                  </a:ext>
                </a:extLst>
              </a:tr>
              <a:tr h="166546">
                <a:tc>
                  <a:txBody>
                    <a:bodyPr/>
                    <a:lstStyle/>
                    <a:p>
                      <a:pPr marL="0" marR="0" indent="2940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Ventricular tachycardia</a:t>
                      </a:r>
                      <a:endParaRPr lang="en-US" sz="9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 (2.6)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extLst>
                  <a:ext uri="{0D108BD9-81ED-4DB2-BD59-A6C34878D82A}">
                    <a16:rowId xmlns:a16="http://schemas.microsoft.com/office/drawing/2014/main" val="445970419"/>
                  </a:ext>
                </a:extLst>
              </a:tr>
              <a:tr h="166546">
                <a:tc>
                  <a:txBody>
                    <a:bodyPr/>
                    <a:lstStyle/>
                    <a:p>
                      <a:pPr marL="0" marR="0" indent="29400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Myocardial infarction</a:t>
                      </a:r>
                      <a:endParaRPr lang="en-US" sz="90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 anchor="ctr"/>
                </a:tc>
                <a:extLst>
                  <a:ext uri="{0D108BD9-81ED-4DB2-BD59-A6C34878D82A}">
                    <a16:rowId xmlns:a16="http://schemas.microsoft.com/office/drawing/2014/main" val="2057344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44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D3DD1-238E-2447-961A-F0EEDB331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1897"/>
            <a:ext cx="8444162" cy="781923"/>
          </a:xfrm>
        </p:spPr>
        <p:txBody>
          <a:bodyPr>
            <a:normAutofit fontScale="90000"/>
          </a:bodyPr>
          <a:lstStyle/>
          <a:p>
            <a:pPr algn="l"/>
            <a:r>
              <a:rPr lang="en-US"/>
              <a:t>Functional, Echo and Hemodynamic Parameters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E2BA52D-C7E3-8042-9FDE-00D9DC5DD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092151"/>
              </p:ext>
            </p:extLst>
          </p:nvPr>
        </p:nvGraphicFramePr>
        <p:xfrm>
          <a:off x="713953" y="688455"/>
          <a:ext cx="7716094" cy="3817620"/>
        </p:xfrm>
        <a:graphic>
          <a:graphicData uri="http://schemas.openxmlformats.org/drawingml/2006/table">
            <a:tbl>
              <a:tblPr firstRow="1" bandRow="1">
                <a:noFill/>
                <a:tableStyleId>{7DF18680-E054-41AD-8BC1-D1AEF772440D}</a:tableStyleId>
              </a:tblPr>
              <a:tblGrid>
                <a:gridCol w="3110630">
                  <a:extLst>
                    <a:ext uri="{9D8B030D-6E8A-4147-A177-3AD203B41FA5}">
                      <a16:colId xmlns:a16="http://schemas.microsoft.com/office/drawing/2014/main" val="3391233916"/>
                    </a:ext>
                  </a:extLst>
                </a:gridCol>
                <a:gridCol w="1062188">
                  <a:extLst>
                    <a:ext uri="{9D8B030D-6E8A-4147-A177-3AD203B41FA5}">
                      <a16:colId xmlns:a16="http://schemas.microsoft.com/office/drawing/2014/main" val="3165585468"/>
                    </a:ext>
                  </a:extLst>
                </a:gridCol>
                <a:gridCol w="1062188">
                  <a:extLst>
                    <a:ext uri="{9D8B030D-6E8A-4147-A177-3AD203B41FA5}">
                      <a16:colId xmlns:a16="http://schemas.microsoft.com/office/drawing/2014/main" val="693793296"/>
                    </a:ext>
                  </a:extLst>
                </a:gridCol>
                <a:gridCol w="1240544">
                  <a:extLst>
                    <a:ext uri="{9D8B030D-6E8A-4147-A177-3AD203B41FA5}">
                      <a16:colId xmlns:a16="http://schemas.microsoft.com/office/drawing/2014/main" val="33621410"/>
                    </a:ext>
                  </a:extLst>
                </a:gridCol>
                <a:gridCol w="1240544">
                  <a:extLst>
                    <a:ext uri="{9D8B030D-6E8A-4147-A177-3AD203B41FA5}">
                      <a16:colId xmlns:a16="http://schemas.microsoft.com/office/drawing/2014/main" val="99280899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Variable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Baseline</a:t>
                      </a:r>
                      <a:br>
                        <a:rPr lang="en-US" sz="1050">
                          <a:effectLst/>
                        </a:rPr>
                      </a:br>
                      <a:r>
                        <a:rPr lang="en-US" sz="1050">
                          <a:effectLst/>
                        </a:rPr>
                        <a:t>(n=38)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 Months</a:t>
                      </a:r>
                      <a:br>
                        <a:rPr lang="en-US" sz="1050">
                          <a:effectLst/>
                        </a:rPr>
                      </a:br>
                      <a:r>
                        <a:rPr lang="en-US" sz="1050">
                          <a:effectLst/>
                        </a:rPr>
                        <a:t>(n=36)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 months</a:t>
                      </a:r>
                      <a:br>
                        <a:rPr lang="en-US" sz="1050">
                          <a:effectLst/>
                        </a:rPr>
                      </a:br>
                      <a:r>
                        <a:rPr lang="en-US" sz="1050">
                          <a:effectLst/>
                        </a:rPr>
                        <a:t>(n=36)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p-value</a:t>
                      </a:r>
                      <a:endParaRPr lang="en-US" sz="1050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36370" marR="36370" marT="0" marB="0" anchor="ctr"/>
                </a:tc>
                <a:extLst>
                  <a:ext uri="{0D108BD9-81ED-4DB2-BD59-A6C34878D82A}">
                    <a16:rowId xmlns:a16="http://schemas.microsoft.com/office/drawing/2014/main" val="26849744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bg1"/>
                          </a:solidFill>
                          <a:effectLst/>
                        </a:rPr>
                        <a:t>Functional Status/Quality-of-Life</a:t>
                      </a:r>
                      <a:endParaRPr lang="en-US" sz="1050" b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36370" marR="36370" marT="0" marB="0" anchor="ctr">
                    <a:lnR w="19050" cap="flat" cmpd="sng" algn="ctr">
                      <a:solidFill>
                        <a:srgbClr val="008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D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70" marR="36370" marT="0" marB="0" anchor="ctr">
                    <a:lnL w="19050" cap="flat" cmpd="sng" algn="ctr">
                      <a:solidFill>
                        <a:srgbClr val="008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D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70" marR="36370" marT="0" marB="0" anchor="ctr">
                    <a:lnL w="19050" cap="flat" cmpd="sng" algn="ctr">
                      <a:solidFill>
                        <a:srgbClr val="008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D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70" marR="36370" marT="0" marB="0" anchor="ctr">
                    <a:lnL w="19050" cap="flat" cmpd="sng" algn="ctr">
                      <a:solidFill>
                        <a:srgbClr val="008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D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70" marR="36370" marT="0" marB="0" anchor="ctr">
                    <a:lnL w="19050" cap="flat" cmpd="sng" algn="ctr">
                      <a:solidFill>
                        <a:srgbClr val="008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8D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168108"/>
                  </a:ext>
                </a:extLst>
              </a:tr>
              <a:tr h="153096">
                <a:tc>
                  <a:txBody>
                    <a:bodyPr/>
                    <a:lstStyle/>
                    <a:p>
                      <a:pPr marL="0" marR="0" indent="18034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NYHA    III-IV</a:t>
                      </a:r>
                      <a:endParaRPr lang="en-US" sz="105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 (100)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(22)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(39)</a:t>
                      </a:r>
                    </a:p>
                  </a:txBody>
                  <a:tcPr marL="36370" marR="36370" marT="0" marB="0" anchor="ctr"/>
                </a:tc>
                <a:tc rowSpan="2"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</a:p>
                  </a:txBody>
                  <a:tcPr marL="36370" marR="36370" marT="0" marB="0" anchor="ctr"/>
                </a:tc>
                <a:extLst>
                  <a:ext uri="{0D108BD9-81ED-4DB2-BD59-A6C34878D82A}">
                    <a16:rowId xmlns:a16="http://schemas.microsoft.com/office/drawing/2014/main" val="1203700003"/>
                  </a:ext>
                </a:extLst>
              </a:tr>
              <a:tr h="153096">
                <a:tc>
                  <a:txBody>
                    <a:bodyPr/>
                    <a:lstStyle/>
                    <a:p>
                      <a:pPr marL="0" marR="0" indent="18034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NYHA    I-II</a:t>
                      </a:r>
                      <a:endParaRPr lang="en-US" sz="105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(0)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(78)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(61)</a:t>
                      </a:r>
                    </a:p>
                  </a:txBody>
                  <a:tcPr marL="36370" marR="363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180995"/>
                  </a:ext>
                </a:extLst>
              </a:tr>
              <a:tr h="153096">
                <a:tc>
                  <a:txBody>
                    <a:bodyPr/>
                    <a:lstStyle/>
                    <a:p>
                      <a:pPr marL="161925" marR="0" indent="18415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KCCQ/MLHFQ (improve ≥5 points)</a:t>
                      </a:r>
                      <a:endParaRPr lang="en-US" sz="105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(74)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(73)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</a:p>
                  </a:txBody>
                  <a:tcPr marL="36370" marR="36370" marT="0" marB="0" anchor="ctr"/>
                </a:tc>
                <a:extLst>
                  <a:ext uri="{0D108BD9-81ED-4DB2-BD59-A6C34878D82A}">
                    <a16:rowId xmlns:a16="http://schemas.microsoft.com/office/drawing/2014/main" val="1380608365"/>
                  </a:ext>
                </a:extLst>
              </a:tr>
              <a:tr h="153096">
                <a:tc>
                  <a:txBody>
                    <a:bodyPr/>
                    <a:lstStyle/>
                    <a:p>
                      <a:pPr marL="0" marR="0" indent="18034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6-MWT (m)</a:t>
                      </a:r>
                      <a:endParaRPr lang="en-US" sz="105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290±112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340±94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324±105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0.012</a:t>
                      </a:r>
                    </a:p>
                  </a:txBody>
                  <a:tcPr marL="36370" marR="36370" marT="0" marB="0" anchor="ctr"/>
                </a:tc>
                <a:extLst>
                  <a:ext uri="{0D108BD9-81ED-4DB2-BD59-A6C34878D82A}">
                    <a16:rowId xmlns:a16="http://schemas.microsoft.com/office/drawing/2014/main" val="4378369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bg1"/>
                          </a:solidFill>
                          <a:effectLst/>
                        </a:rPr>
                        <a:t>Laboratory parameters</a:t>
                      </a:r>
                      <a:endParaRPr lang="en-US" sz="1050" b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36370" marR="36370" marT="0" marB="0" anchor="ctr">
                    <a:lnR w="19050" cap="flat" cmpd="sng" algn="ctr">
                      <a:solidFill>
                        <a:srgbClr val="008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D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70" marR="36370" marT="0" marB="0" anchor="ctr">
                    <a:lnL w="19050" cap="flat" cmpd="sng" algn="ctr">
                      <a:solidFill>
                        <a:srgbClr val="008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D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70" marR="36370" marT="0" marB="0" anchor="ctr">
                    <a:lnL w="19050" cap="flat" cmpd="sng" algn="ctr">
                      <a:solidFill>
                        <a:srgbClr val="008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D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70" marR="36370" marT="0" marB="0" anchor="ctr">
                    <a:lnL w="19050" cap="flat" cmpd="sng" algn="ctr">
                      <a:solidFill>
                        <a:srgbClr val="008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D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70" marR="36370" marT="0" marB="0" anchor="ctr">
                    <a:lnL w="19050" cap="flat" cmpd="sng" algn="ctr">
                      <a:solidFill>
                        <a:srgbClr val="008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8D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497983"/>
                  </a:ext>
                </a:extLst>
              </a:tr>
              <a:tr h="153096">
                <a:tc>
                  <a:txBody>
                    <a:bodyPr/>
                    <a:lstStyle/>
                    <a:p>
                      <a:pPr marL="0" marR="0" indent="18034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Ln NT-pro BNP (pg/mL)</a:t>
                      </a:r>
                      <a:endParaRPr lang="en-US" sz="105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 ± 0.9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 ± 1.0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 ± 0.9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0.83</a:t>
                      </a:r>
                    </a:p>
                  </a:txBody>
                  <a:tcPr marL="36370" marR="36370" marT="0" marB="0" anchor="ctr"/>
                </a:tc>
                <a:extLst>
                  <a:ext uri="{0D108BD9-81ED-4DB2-BD59-A6C34878D82A}">
                    <a16:rowId xmlns:a16="http://schemas.microsoft.com/office/drawing/2014/main" val="1288800232"/>
                  </a:ext>
                </a:extLst>
              </a:tr>
              <a:tr h="153096">
                <a:tc>
                  <a:txBody>
                    <a:bodyPr/>
                    <a:lstStyle/>
                    <a:p>
                      <a:pPr marL="0" marR="0" indent="18034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050" b="1" err="1">
                          <a:effectLst/>
                        </a:rPr>
                        <a:t>eGFR</a:t>
                      </a:r>
                      <a:r>
                        <a:rPr lang="en-US" sz="1050" b="1">
                          <a:effectLst/>
                        </a:rPr>
                        <a:t> (ml·min</a:t>
                      </a:r>
                      <a:r>
                        <a:rPr lang="en-US" sz="1050" b="1" baseline="30000">
                          <a:effectLst/>
                        </a:rPr>
                        <a:t>-1</a:t>
                      </a:r>
                      <a:r>
                        <a:rPr lang="en-US" sz="1050" b="1">
                          <a:effectLst/>
                        </a:rPr>
                        <a:t>·1.73 m</a:t>
                      </a:r>
                      <a:r>
                        <a:rPr lang="en-US" sz="1050" b="1" baseline="30000">
                          <a:effectLst/>
                        </a:rPr>
                        <a:t>-2</a:t>
                      </a:r>
                      <a:r>
                        <a:rPr lang="en-US" sz="1050" b="1">
                          <a:effectLst/>
                        </a:rPr>
                        <a:t>)</a:t>
                      </a:r>
                      <a:endParaRPr lang="en-US" sz="105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54± 20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 ± 23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 ± 22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0.92</a:t>
                      </a:r>
                    </a:p>
                  </a:txBody>
                  <a:tcPr marL="36370" marR="36370" marT="0" marB="0" anchor="ctr"/>
                </a:tc>
                <a:extLst>
                  <a:ext uri="{0D108BD9-81ED-4DB2-BD59-A6C34878D82A}">
                    <a16:rowId xmlns:a16="http://schemas.microsoft.com/office/drawing/2014/main" val="26845802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bg1"/>
                          </a:solidFill>
                          <a:effectLst/>
                        </a:rPr>
                        <a:t>Echocardiographic variables</a:t>
                      </a:r>
                      <a:endParaRPr lang="en-US" sz="1050" b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36370" marR="36370" marT="0" marB="0" anchor="ctr">
                    <a:lnR w="19050" cap="flat" cmpd="sng" algn="ctr">
                      <a:solidFill>
                        <a:srgbClr val="008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D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70" marR="36370" marT="0" marB="0" anchor="ctr">
                    <a:lnL w="19050" cap="flat" cmpd="sng" algn="ctr">
                      <a:solidFill>
                        <a:srgbClr val="008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D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70" marR="36370" marT="0" marB="0" anchor="ctr">
                    <a:lnL w="19050" cap="flat" cmpd="sng" algn="ctr">
                      <a:solidFill>
                        <a:srgbClr val="008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D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70" marR="36370" marT="0" marB="0" anchor="ctr">
                    <a:lnL w="19050" cap="flat" cmpd="sng" algn="ctr">
                      <a:solidFill>
                        <a:srgbClr val="008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D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70" marR="36370" marT="0" marB="0" anchor="ctr">
                    <a:lnL w="19050" cap="flat" cmpd="sng" algn="ctr">
                      <a:solidFill>
                        <a:srgbClr val="008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8D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544533"/>
                  </a:ext>
                </a:extLst>
              </a:tr>
              <a:tr h="153096">
                <a:tc>
                  <a:txBody>
                    <a:bodyPr/>
                    <a:lstStyle/>
                    <a:p>
                      <a:pPr marL="0" marR="0" indent="18034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LVEF (</a:t>
                      </a:r>
                      <a:r>
                        <a:rPr lang="en-US" sz="1050" b="1" err="1">
                          <a:effectLst/>
                        </a:rPr>
                        <a:t>HFrEF</a:t>
                      </a:r>
                      <a:r>
                        <a:rPr lang="en-US" sz="1050" b="1">
                          <a:effectLst/>
                        </a:rPr>
                        <a:t>, %)</a:t>
                      </a:r>
                      <a:endParaRPr lang="en-US" sz="105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± 7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± 9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± 8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0.54</a:t>
                      </a:r>
                    </a:p>
                  </a:txBody>
                  <a:tcPr marL="36370" marR="36370" marT="0" marB="0" anchor="ctr"/>
                </a:tc>
                <a:extLst>
                  <a:ext uri="{0D108BD9-81ED-4DB2-BD59-A6C34878D82A}">
                    <a16:rowId xmlns:a16="http://schemas.microsoft.com/office/drawing/2014/main" val="978604920"/>
                  </a:ext>
                </a:extLst>
              </a:tr>
              <a:tr h="153096">
                <a:tc>
                  <a:txBody>
                    <a:bodyPr/>
                    <a:lstStyle/>
                    <a:p>
                      <a:pPr marL="0" marR="0" indent="18034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LVEF (</a:t>
                      </a:r>
                      <a:r>
                        <a:rPr lang="en-US" sz="1050" b="1" err="1">
                          <a:effectLst/>
                        </a:rPr>
                        <a:t>HFpEF</a:t>
                      </a:r>
                      <a:r>
                        <a:rPr lang="en-US" sz="1050" b="1">
                          <a:effectLst/>
                        </a:rPr>
                        <a:t>, %)</a:t>
                      </a:r>
                      <a:endParaRPr lang="en-US" sz="105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± 9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 ± 10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 ± 9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0.74</a:t>
                      </a:r>
                    </a:p>
                  </a:txBody>
                  <a:tcPr marL="36370" marR="36370" marT="0" marB="0" anchor="ctr"/>
                </a:tc>
                <a:extLst>
                  <a:ext uri="{0D108BD9-81ED-4DB2-BD59-A6C34878D82A}">
                    <a16:rowId xmlns:a16="http://schemas.microsoft.com/office/drawing/2014/main" val="212767524"/>
                  </a:ext>
                </a:extLst>
              </a:tr>
              <a:tr h="153096">
                <a:tc>
                  <a:txBody>
                    <a:bodyPr/>
                    <a:lstStyle/>
                    <a:p>
                      <a:pPr marL="0" marR="0" indent="18034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MR Grade</a:t>
                      </a:r>
                      <a:endParaRPr lang="en-US" sz="105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 ± 1.5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 ± 1.2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 ± 1.3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0.51</a:t>
                      </a:r>
                    </a:p>
                  </a:txBody>
                  <a:tcPr marL="36370" marR="36370" marT="0" marB="0" anchor="ctr"/>
                </a:tc>
                <a:extLst>
                  <a:ext uri="{0D108BD9-81ED-4DB2-BD59-A6C34878D82A}">
                    <a16:rowId xmlns:a16="http://schemas.microsoft.com/office/drawing/2014/main" val="130713365"/>
                  </a:ext>
                </a:extLst>
              </a:tr>
              <a:tr h="153096">
                <a:tc>
                  <a:txBody>
                    <a:bodyPr/>
                    <a:lstStyle/>
                    <a:p>
                      <a:pPr marL="0" marR="0" indent="18034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LAVI (ml/m</a:t>
                      </a:r>
                      <a:r>
                        <a:rPr lang="en-US" sz="1050" b="1" baseline="30000">
                          <a:effectLst/>
                        </a:rPr>
                        <a:t>2</a:t>
                      </a:r>
                      <a:r>
                        <a:rPr lang="en-US" sz="1050" b="1">
                          <a:effectLst/>
                        </a:rPr>
                        <a:t>)</a:t>
                      </a:r>
                      <a:endParaRPr lang="en-US" sz="105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 ± 13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 ± 13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 ± 15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0.84</a:t>
                      </a:r>
                    </a:p>
                  </a:txBody>
                  <a:tcPr marL="36370" marR="36370" marT="0" marB="0" anchor="ctr"/>
                </a:tc>
                <a:extLst>
                  <a:ext uri="{0D108BD9-81ED-4DB2-BD59-A6C34878D82A}">
                    <a16:rowId xmlns:a16="http://schemas.microsoft.com/office/drawing/2014/main" val="4209243770"/>
                  </a:ext>
                </a:extLst>
              </a:tr>
              <a:tr h="153096">
                <a:tc>
                  <a:txBody>
                    <a:bodyPr/>
                    <a:lstStyle/>
                    <a:p>
                      <a:pPr marL="0" marR="0" indent="18034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TAPSE (mm)</a:t>
                      </a:r>
                      <a:endParaRPr lang="en-US" sz="105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± 4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± 4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± 4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0.94</a:t>
                      </a:r>
                    </a:p>
                  </a:txBody>
                  <a:tcPr marL="36370" marR="36370" marT="0" marB="0" anchor="ctr"/>
                </a:tc>
                <a:extLst>
                  <a:ext uri="{0D108BD9-81ED-4DB2-BD59-A6C34878D82A}">
                    <a16:rowId xmlns:a16="http://schemas.microsoft.com/office/drawing/2014/main" val="3008876546"/>
                  </a:ext>
                </a:extLst>
              </a:tr>
              <a:tr h="153096">
                <a:tc>
                  <a:txBody>
                    <a:bodyPr/>
                    <a:lstStyle/>
                    <a:p>
                      <a:pPr marL="0" marR="0" indent="18034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050" b="1" err="1">
                          <a:effectLst/>
                        </a:rPr>
                        <a:t>Qp</a:t>
                      </a:r>
                      <a:r>
                        <a:rPr lang="en-US" sz="1050" b="1">
                          <a:effectLst/>
                        </a:rPr>
                        <a:t>/Qs</a:t>
                      </a:r>
                      <a:endParaRPr lang="en-US" sz="105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 ± 0.11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1.17 ± 0.12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1.10 ± 0.13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0.005</a:t>
                      </a:r>
                    </a:p>
                  </a:txBody>
                  <a:tcPr marL="36370" marR="36370" marT="0" marB="0" anchor="ctr"/>
                </a:tc>
                <a:extLst>
                  <a:ext uri="{0D108BD9-81ED-4DB2-BD59-A6C34878D82A}">
                    <a16:rowId xmlns:a16="http://schemas.microsoft.com/office/drawing/2014/main" val="11913422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bg1"/>
                          </a:solidFill>
                          <a:effectLst/>
                        </a:rPr>
                        <a:t>Hemodynamics</a:t>
                      </a:r>
                      <a:endParaRPr lang="en-US" sz="1050" b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36370" marR="36370" marT="0" marB="0" anchor="ctr">
                    <a:lnR w="19050" cap="flat" cmpd="sng" algn="ctr">
                      <a:solidFill>
                        <a:srgbClr val="008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D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70" marR="36370" marT="0" marB="0" anchor="ctr">
                    <a:lnL w="19050" cap="flat" cmpd="sng" algn="ctr">
                      <a:solidFill>
                        <a:srgbClr val="008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D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70" marR="36370" marT="0" marB="0" anchor="ctr">
                    <a:lnL w="19050" cap="flat" cmpd="sng" algn="ctr">
                      <a:solidFill>
                        <a:srgbClr val="008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D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70" marR="36370" marT="0" marB="0" anchor="ctr">
                    <a:lnL w="19050" cap="flat" cmpd="sng" algn="ctr">
                      <a:solidFill>
                        <a:srgbClr val="008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D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70" marR="36370" marT="0" marB="0" anchor="ctr">
                    <a:lnL w="19050" cap="flat" cmpd="sng" algn="ctr">
                      <a:solidFill>
                        <a:srgbClr val="008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8D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418189"/>
                  </a:ext>
                </a:extLst>
              </a:tr>
              <a:tr h="153096">
                <a:tc>
                  <a:txBody>
                    <a:bodyPr/>
                    <a:lstStyle/>
                    <a:p>
                      <a:pPr marL="0" marR="0" indent="161925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PCWP (mmHg)</a:t>
                      </a:r>
                      <a:endParaRPr lang="en-US" sz="105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± 5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± 7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± 7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0.49</a:t>
                      </a:r>
                    </a:p>
                  </a:txBody>
                  <a:tcPr marL="36370" marR="36370" marT="0" marB="0" anchor="ctr"/>
                </a:tc>
                <a:extLst>
                  <a:ext uri="{0D108BD9-81ED-4DB2-BD59-A6C34878D82A}">
                    <a16:rowId xmlns:a16="http://schemas.microsoft.com/office/drawing/2014/main" val="1001144313"/>
                  </a:ext>
                </a:extLst>
              </a:tr>
              <a:tr h="153096">
                <a:tc>
                  <a:txBody>
                    <a:bodyPr/>
                    <a:lstStyle/>
                    <a:p>
                      <a:pPr marL="0" marR="0" indent="161925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RAP (mmHg)</a:t>
                      </a:r>
                      <a:endParaRPr lang="en-US" sz="105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± 4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± 5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± 4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0.51</a:t>
                      </a:r>
                    </a:p>
                  </a:txBody>
                  <a:tcPr marL="36370" marR="36370" marT="0" marB="0" anchor="ctr"/>
                </a:tc>
                <a:extLst>
                  <a:ext uri="{0D108BD9-81ED-4DB2-BD59-A6C34878D82A}">
                    <a16:rowId xmlns:a16="http://schemas.microsoft.com/office/drawing/2014/main" val="2518295477"/>
                  </a:ext>
                </a:extLst>
              </a:tr>
              <a:tr h="153096">
                <a:tc>
                  <a:txBody>
                    <a:bodyPr/>
                    <a:lstStyle/>
                    <a:p>
                      <a:pPr marL="0" marR="0" indent="161925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PAP, mean (mmHg)</a:t>
                      </a:r>
                      <a:endParaRPr lang="en-US" sz="105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± 7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± 8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± 10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0.97</a:t>
                      </a:r>
                    </a:p>
                  </a:txBody>
                  <a:tcPr marL="36370" marR="36370" marT="0" marB="0" anchor="ctr"/>
                </a:tc>
                <a:extLst>
                  <a:ext uri="{0D108BD9-81ED-4DB2-BD59-A6C34878D82A}">
                    <a16:rowId xmlns:a16="http://schemas.microsoft.com/office/drawing/2014/main" val="1848896997"/>
                  </a:ext>
                </a:extLst>
              </a:tr>
              <a:tr h="153096">
                <a:tc>
                  <a:txBody>
                    <a:bodyPr/>
                    <a:lstStyle/>
                    <a:p>
                      <a:pPr marL="0" marR="0" indent="161925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CI (L/min/m</a:t>
                      </a:r>
                      <a:r>
                        <a:rPr lang="en-US" sz="1050" b="1" baseline="30000">
                          <a:effectLst/>
                        </a:rPr>
                        <a:t>2</a:t>
                      </a:r>
                      <a:r>
                        <a:rPr lang="en-US" sz="1050" b="1">
                          <a:effectLst/>
                        </a:rPr>
                        <a:t>)</a:t>
                      </a:r>
                      <a:endParaRPr lang="en-US" sz="105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± 0.4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 ± 0.4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 ± 0.5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0.27</a:t>
                      </a:r>
                    </a:p>
                  </a:txBody>
                  <a:tcPr marL="36370" marR="36370" marT="0" marB="0" anchor="ctr"/>
                </a:tc>
                <a:extLst>
                  <a:ext uri="{0D108BD9-81ED-4DB2-BD59-A6C34878D82A}">
                    <a16:rowId xmlns:a16="http://schemas.microsoft.com/office/drawing/2014/main" val="89994190"/>
                  </a:ext>
                </a:extLst>
              </a:tr>
              <a:tr h="153096">
                <a:tc>
                  <a:txBody>
                    <a:bodyPr/>
                    <a:lstStyle/>
                    <a:p>
                      <a:pPr marL="0" marR="0" indent="161925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CA" sz="1050" b="1">
                          <a:effectLst/>
                        </a:rPr>
                        <a:t>PVR (Wood </a:t>
                      </a:r>
                      <a:r>
                        <a:rPr lang="fr-CA" sz="1050" b="1" err="1">
                          <a:effectLst/>
                        </a:rPr>
                        <a:t>Units</a:t>
                      </a:r>
                      <a:r>
                        <a:rPr lang="fr-CA" sz="1050" b="1">
                          <a:effectLst/>
                        </a:rPr>
                        <a:t>)</a:t>
                      </a:r>
                      <a:endParaRPr lang="en-US" sz="1050" b="1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 ± 1.6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 ± 1.1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 ± 1.9</a:t>
                      </a:r>
                    </a:p>
                  </a:txBody>
                  <a:tcPr marL="36370" marR="3637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0.73</a:t>
                      </a:r>
                      <a:endParaRPr lang="en-US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70" marR="36370" marT="0" marB="0" anchor="ctr"/>
                </a:tc>
                <a:extLst>
                  <a:ext uri="{0D108BD9-81ED-4DB2-BD59-A6C34878D82A}">
                    <a16:rowId xmlns:a16="http://schemas.microsoft.com/office/drawing/2014/main" val="20662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1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5C9B-29DB-4A61-B1EB-4CFBE283F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62" y="-45065"/>
            <a:ext cx="8444162" cy="671004"/>
          </a:xfrm>
        </p:spPr>
        <p:txBody>
          <a:bodyPr>
            <a:normAutofit/>
          </a:bodyPr>
          <a:lstStyle/>
          <a:p>
            <a:r>
              <a:rPr lang="en-US" sz="2800" dirty="0"/>
              <a:t>Shunt </a:t>
            </a:r>
            <a:r>
              <a:rPr lang="en-US" sz="2800" dirty="0" smtClean="0"/>
              <a:t>Patency </a:t>
            </a:r>
            <a:r>
              <a:rPr lang="en-US" sz="2800" dirty="0"/>
              <a:t>at 1-3 and 12 Months (TEE)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E7DC74-C3C9-41F2-93F4-1791B35CC759}"/>
              </a:ext>
            </a:extLst>
          </p:cNvPr>
          <p:cNvSpPr/>
          <p:nvPr/>
        </p:nvSpPr>
        <p:spPr>
          <a:xfrm>
            <a:off x="702230" y="3360655"/>
            <a:ext cx="78524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166"/>
            <a:r>
              <a:rPr lang="en-US" sz="1400" dirty="0">
                <a:latin typeface="Arial Narrow" panose="020B0606020202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A. Widely Patent Shunt                    B. Stenotic Shunt; narrowed/skewed                 C. Occluded Shunt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BEE33-BF2C-419E-B5B9-B66B73D25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737" y="442523"/>
            <a:ext cx="7906087" cy="744774"/>
          </a:xfrm>
        </p:spPr>
        <p:txBody>
          <a:bodyPr>
            <a:noAutofit/>
          </a:bodyPr>
          <a:lstStyle/>
          <a:p>
            <a:pPr marL="179388" indent="-179388"/>
            <a:r>
              <a:rPr lang="en-US" sz="1200" dirty="0">
                <a:latin typeface="Arial Narrow" panose="020B0606020202030204" pitchFamily="34" charset="0"/>
                <a:cs typeface="Calibri" panose="020F0502020204030204" pitchFamily="34" charset="0"/>
              </a:rPr>
              <a:t>Shunt patency at 1-3 months: 36/36 (100%)</a:t>
            </a:r>
            <a:endParaRPr lang="en-US" sz="1200" b="0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179388" indent="-179388"/>
            <a:r>
              <a:rPr lang="en-US" sz="1200" b="0" dirty="0">
                <a:latin typeface="Arial Narrow" panose="020B0606020202030204" pitchFamily="34" charset="0"/>
                <a:cs typeface="Calibri" panose="020F0502020204030204" pitchFamily="34" charset="0"/>
              </a:rPr>
              <a:t>12-month shunt occlusion:  5/36 (14%) </a:t>
            </a:r>
          </a:p>
          <a:p>
            <a:pPr marL="179388" indent="-179388"/>
            <a:r>
              <a:rPr lang="en-US" sz="1200" b="0" dirty="0">
                <a:latin typeface="Arial Narrow" panose="020B0606020202030204" pitchFamily="34" charset="0"/>
                <a:cs typeface="Calibri" panose="020F0502020204030204" pitchFamily="34" charset="0"/>
              </a:rPr>
              <a:t>12-month shunt stenosis (TEE Color Doppler </a:t>
            </a:r>
            <a:r>
              <a:rPr lang="en-US" sz="1200" b="0" i="1" dirty="0">
                <a:latin typeface="Arial Narrow" panose="020B0606020202030204" pitchFamily="34" charset="0"/>
                <a:cs typeface="Calibri" panose="020F0502020204030204" pitchFamily="34" charset="0"/>
              </a:rPr>
              <a:t>vena </a:t>
            </a:r>
            <a:r>
              <a:rPr lang="en-US" sz="1200" b="0" i="1" dirty="0" err="1">
                <a:latin typeface="Arial Narrow" panose="020B0606020202030204" pitchFamily="34" charset="0"/>
                <a:cs typeface="Calibri" panose="020F0502020204030204" pitchFamily="34" charset="0"/>
              </a:rPr>
              <a:t>contracta</a:t>
            </a:r>
            <a:r>
              <a:rPr lang="en-US" sz="1200" b="0" i="1" dirty="0"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n-US" sz="1200" b="0" dirty="0">
                <a:latin typeface="Arial Narrow" panose="020B0606020202030204" pitchFamily="34" charset="0"/>
                <a:cs typeface="Calibri" panose="020F0502020204030204" pitchFamily="34" charset="0"/>
              </a:rPr>
              <a:t>in valve region narrowed/skewed): 13/36 (36%) </a:t>
            </a:r>
          </a:p>
          <a:p>
            <a:pPr marL="179388" indent="-179388"/>
            <a:r>
              <a:rPr lang="en-US" sz="1200" dirty="0">
                <a:latin typeface="Arial Narrow" panose="020B0606020202030204" pitchFamily="34" charset="0"/>
                <a:cs typeface="Calibri" panose="020F0502020204030204" pitchFamily="34" charset="0"/>
              </a:rPr>
              <a:t>No thrombus, no shunt migration, no erosion of adjacent structures</a:t>
            </a:r>
            <a:endParaRPr lang="en-US" sz="1200" b="0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418D33-5A8C-4B1C-B392-DC59745A4871}"/>
              </a:ext>
            </a:extLst>
          </p:cNvPr>
          <p:cNvGrpSpPr>
            <a:grpSpLocks noChangeAspect="1"/>
          </p:cNvGrpSpPr>
          <p:nvPr/>
        </p:nvGrpSpPr>
        <p:grpSpPr>
          <a:xfrm>
            <a:off x="332149" y="1299695"/>
            <a:ext cx="8444162" cy="2068707"/>
            <a:chOff x="47676" y="1766741"/>
            <a:chExt cx="9754974" cy="238983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D76513D-C7EA-4FC7-AF35-51B7688B99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676" y="1800272"/>
              <a:ext cx="3203066" cy="235630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8932D49-7F42-41B3-9A81-BA1F68580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3200" y="1766741"/>
              <a:ext cx="3249450" cy="238983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1AC4B5F-72C9-4B13-9DC4-BD4C350092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23629" y="1797224"/>
              <a:ext cx="3203066" cy="2359356"/>
            </a:xfrm>
            <a:prstGeom prst="rect">
              <a:avLst/>
            </a:prstGeom>
          </p:spPr>
        </p:pic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E311088-8F3A-4A1C-828F-CF4E68DCC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349682"/>
              </p:ext>
            </p:extLst>
          </p:nvPr>
        </p:nvGraphicFramePr>
        <p:xfrm>
          <a:off x="1977812" y="3677677"/>
          <a:ext cx="5698660" cy="8460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24665">
                  <a:extLst>
                    <a:ext uri="{9D8B030D-6E8A-4147-A177-3AD203B41FA5}">
                      <a16:colId xmlns:a16="http://schemas.microsoft.com/office/drawing/2014/main" val="885653197"/>
                    </a:ext>
                  </a:extLst>
                </a:gridCol>
                <a:gridCol w="1424665">
                  <a:extLst>
                    <a:ext uri="{9D8B030D-6E8A-4147-A177-3AD203B41FA5}">
                      <a16:colId xmlns:a16="http://schemas.microsoft.com/office/drawing/2014/main" val="767361535"/>
                    </a:ext>
                  </a:extLst>
                </a:gridCol>
                <a:gridCol w="1727681">
                  <a:extLst>
                    <a:ext uri="{9D8B030D-6E8A-4147-A177-3AD203B41FA5}">
                      <a16:colId xmlns:a16="http://schemas.microsoft.com/office/drawing/2014/main" val="3194826083"/>
                    </a:ext>
                  </a:extLst>
                </a:gridCol>
                <a:gridCol w="1121649">
                  <a:extLst>
                    <a:ext uri="{9D8B030D-6E8A-4147-A177-3AD203B41FA5}">
                      <a16:colId xmlns:a16="http://schemas.microsoft.com/office/drawing/2014/main" val="1411444722"/>
                    </a:ext>
                  </a:extLst>
                </a:gridCol>
              </a:tblGrid>
              <a:tr h="297423">
                <a:tc>
                  <a:txBody>
                    <a:bodyPr/>
                    <a:lstStyle/>
                    <a:p>
                      <a:endParaRPr lang="en-US" sz="12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anose="020B0606020202030204" pitchFamily="34" charset="0"/>
                        </a:rPr>
                        <a:t>Patent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 Narrow" panose="020B0606020202030204" pitchFamily="34" charset="0"/>
                        </a:rPr>
                        <a:t>Stenotic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anose="020B0606020202030204" pitchFamily="34" charset="0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196178"/>
                  </a:ext>
                </a:extLst>
              </a:tr>
              <a:tr h="259642"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latin typeface="Arial Narrow" panose="020B0606020202030204" pitchFamily="34" charset="0"/>
                        </a:rPr>
                        <a:t>Vena </a:t>
                      </a:r>
                      <a:r>
                        <a:rPr lang="en-US" sz="1200" b="1" i="1" dirty="0" err="1">
                          <a:latin typeface="Arial Narrow" panose="020B0606020202030204" pitchFamily="34" charset="0"/>
                        </a:rPr>
                        <a:t>Contracta</a:t>
                      </a:r>
                      <a:endParaRPr lang="en-US" sz="1200" b="1" i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 Narrow" panose="020B0606020202030204" pitchFamily="34" charset="0"/>
                        </a:rPr>
                        <a:t>3.3±0.6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Arial Narrow" panose="020B0606020202030204" pitchFamily="34" charset="0"/>
                        </a:rPr>
                        <a:t>1.5±1.5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latin typeface="Arial Narrow" panose="020B0606020202030204" pitchFamily="34" charset="0"/>
                        </a:rPr>
                        <a:t>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367853"/>
                  </a:ext>
                </a:extLst>
              </a:tr>
              <a:tr h="259642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 Narrow" panose="020B0606020202030204" pitchFamily="34" charset="0"/>
                        </a:rPr>
                        <a:t>Qp:Qs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Arial Narrow" panose="020B0606020202030204" pitchFamily="34" charset="0"/>
                        </a:rPr>
                        <a:t>1.17±0.12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 panose="020B0606020202030204" pitchFamily="34" charset="0"/>
                        </a:rPr>
                        <a:t>1.05±0.12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latin typeface="Arial Narrow" panose="020B0606020202030204" pitchFamily="34" charset="0"/>
                        </a:rPr>
                        <a:t>0.023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453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2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5C9B-29DB-4A61-B1EB-4CFBE283F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62" y="15894"/>
            <a:ext cx="8444162" cy="781923"/>
          </a:xfrm>
        </p:spPr>
        <p:txBody>
          <a:bodyPr>
            <a:normAutofit/>
          </a:bodyPr>
          <a:lstStyle/>
          <a:p>
            <a:r>
              <a:rPr lang="en-US" sz="3200"/>
              <a:t>Pathological Examination (Stenotic Shunt)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DD04D5-6E23-43F5-9B23-77F40C76D7C5}"/>
              </a:ext>
            </a:extLst>
          </p:cNvPr>
          <p:cNvSpPr/>
          <p:nvPr/>
        </p:nvSpPr>
        <p:spPr>
          <a:xfrm>
            <a:off x="428029" y="866389"/>
            <a:ext cx="286381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166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2.5 year explant specimen from transplanted patient</a:t>
            </a:r>
          </a:p>
          <a:p>
            <a:pPr lvl="0" defTabSz="457166"/>
            <a:endParaRPr lang="en-US" sz="140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marL="342900" lvl="0" indent="-342900" defTabSz="457166">
              <a:spcBef>
                <a:spcPts val="600"/>
              </a:spcBef>
              <a:buAutoNum type="alphaUcPeriod"/>
            </a:pP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LA view. Orifice widely patent.</a:t>
            </a:r>
          </a:p>
          <a:p>
            <a:pPr marL="342900" lvl="0" indent="-342900" defTabSz="457166">
              <a:spcBef>
                <a:spcPts val="600"/>
              </a:spcBef>
              <a:buAutoNum type="alphaUcPeriod"/>
            </a:pP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RA view. Pannus thickening with stenosis of bioprosthetic leaflets.</a:t>
            </a:r>
          </a:p>
          <a:p>
            <a:pPr marL="342900" lvl="0" indent="-342900" defTabSz="457166">
              <a:spcBef>
                <a:spcPts val="600"/>
              </a:spcBef>
              <a:buAutoNum type="alphaUcPeriod"/>
            </a:pP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Axial Section (H&amp;E). Fibrocellular neoendocardium (pannus) infiltration of leaflets.</a:t>
            </a:r>
          </a:p>
          <a:p>
            <a:pPr marL="342900" lvl="0" indent="-342900" defTabSz="457166">
              <a:spcBef>
                <a:spcPts val="600"/>
              </a:spcBef>
              <a:buAutoNum type="alphaUcPeriod"/>
            </a:pP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SEM. Full endothelialization of lumen (CD31+)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D33EC0-5766-48DE-B687-CEA03A04C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640" y="743000"/>
            <a:ext cx="4874373" cy="352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3D13-ED57-BB46-B121-9B1D34953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85" y="102269"/>
            <a:ext cx="8562242" cy="677333"/>
          </a:xfrm>
        </p:spPr>
        <p:txBody>
          <a:bodyPr>
            <a:noAutofit/>
          </a:bodyPr>
          <a:lstStyle/>
          <a:p>
            <a:pPr algn="l"/>
            <a:r>
              <a:rPr lang="en-US" sz="2200" dirty="0"/>
              <a:t>Hemodynamic </a:t>
            </a:r>
            <a:r>
              <a:rPr lang="en-US" sz="2200" dirty="0" smtClean="0"/>
              <a:t>Changes Grouped by Shunt </a:t>
            </a:r>
            <a:r>
              <a:rPr lang="en-US" sz="2200" dirty="0"/>
              <a:t>Patency at 1-Year Follow-Up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43F5E4-C0B4-D741-A987-D0A0C7F3F1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28" b="1705"/>
          <a:stretch/>
        </p:blipFill>
        <p:spPr>
          <a:xfrm>
            <a:off x="2419920" y="798661"/>
            <a:ext cx="6424507" cy="33458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831DAD-556E-499A-AF0D-2E2CB866FCC4}"/>
              </a:ext>
            </a:extLst>
          </p:cNvPr>
          <p:cNvSpPr txBox="1"/>
          <p:nvPr/>
        </p:nvSpPr>
        <p:spPr>
          <a:xfrm>
            <a:off x="4011401" y="4234712"/>
            <a:ext cx="3542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Patent   ○     Stenotic/Occluded   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A8AA59-60B1-4197-B498-16458BDF7605}"/>
              </a:ext>
            </a:extLst>
          </p:cNvPr>
          <p:cNvSpPr txBox="1"/>
          <p:nvPr/>
        </p:nvSpPr>
        <p:spPr>
          <a:xfrm>
            <a:off x="282185" y="1317432"/>
            <a:ext cx="2048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At baseline, patients with patent shunts were:</a:t>
            </a:r>
          </a:p>
          <a:p>
            <a:pPr marL="285750" indent="-230188">
              <a:buFont typeface="Arial" panose="020B0604020202020204" pitchFamily="34" charset="0"/>
              <a:buChar char="•"/>
            </a:pPr>
            <a:r>
              <a:rPr lang="en-US"/>
              <a:t>Older</a:t>
            </a:r>
          </a:p>
          <a:p>
            <a:pPr marL="285750" indent="-230188">
              <a:buFont typeface="Arial" panose="020B0604020202020204" pitchFamily="34" charset="0"/>
              <a:buChar char="•"/>
            </a:pPr>
            <a:r>
              <a:rPr lang="en-US">
                <a:sym typeface="Symbol" panose="05050102010706020507" pitchFamily="18" charset="2"/>
              </a:rPr>
              <a:t> AF</a:t>
            </a:r>
          </a:p>
          <a:p>
            <a:pPr marL="285750" indent="-230188">
              <a:buFont typeface="Arial" panose="020B0604020202020204" pitchFamily="34" charset="0"/>
              <a:buChar char="•"/>
            </a:pPr>
            <a:r>
              <a:rPr lang="en-US">
                <a:sym typeface="Symbol" panose="05050102010706020507" pitchFamily="18" charset="2"/>
              </a:rPr>
              <a:t> eGFR</a:t>
            </a:r>
            <a:endParaRPr lang="en-US"/>
          </a:p>
          <a:p>
            <a:pPr marL="285750" indent="-230188">
              <a:buFont typeface="Arial" panose="020B0604020202020204" pitchFamily="34" charset="0"/>
              <a:buChar char="•"/>
            </a:pPr>
            <a:r>
              <a:rPr lang="en-US">
                <a:sym typeface="Symbol" panose="05050102010706020507" pitchFamily="18" charset="2"/>
              </a:rPr>
              <a:t> 6MWT</a:t>
            </a:r>
          </a:p>
          <a:p>
            <a:pPr marL="285750" indent="-230188">
              <a:buFont typeface="Arial" panose="020B0604020202020204" pitchFamily="34" charset="0"/>
              <a:buChar char="•"/>
            </a:pPr>
            <a:r>
              <a:rPr lang="en-US">
                <a:sym typeface="Symbol" panose="05050102010706020507" pitchFamily="18" charset="2"/>
              </a:rPr>
              <a:t> PCWP,  CO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20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752E1-F801-1B4A-AD0B-E84EB5E6C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65" y="0"/>
            <a:ext cx="8886298" cy="781923"/>
          </a:xfrm>
        </p:spPr>
        <p:txBody>
          <a:bodyPr>
            <a:normAutofit/>
          </a:bodyPr>
          <a:lstStyle/>
          <a:p>
            <a:pPr algn="l"/>
            <a:r>
              <a:rPr lang="en-US" sz="2400"/>
              <a:t>Cumulative Clinical Events (all patients)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3FF281-C843-47D4-9236-4CF0844BA1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250" y="627973"/>
            <a:ext cx="5351501" cy="38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15CC8-99DB-5B4B-B472-B44C0446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41" y="9946"/>
            <a:ext cx="8496641" cy="781923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Long-term Clinical Outcomes Grouped by Shunt </a:t>
            </a:r>
            <a:r>
              <a:rPr lang="en-US" sz="2800" dirty="0"/>
              <a:t>Patency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4B77A-4567-7E45-86CD-C2F0C94A81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97" b="1250"/>
          <a:stretch/>
        </p:blipFill>
        <p:spPr>
          <a:xfrm>
            <a:off x="1574939" y="791868"/>
            <a:ext cx="5842924" cy="370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E03DB8-7FD7-9F4A-AAEC-1356EC08DB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233" y="448626"/>
            <a:ext cx="6019677" cy="4071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302C17-8118-0B4B-89AB-D9B9D057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05" y="9946"/>
            <a:ext cx="8444162" cy="546645"/>
          </a:xfrm>
        </p:spPr>
        <p:txBody>
          <a:bodyPr>
            <a:normAutofit/>
          </a:bodyPr>
          <a:lstStyle/>
          <a:p>
            <a:pPr algn="l"/>
            <a:r>
              <a:rPr lang="en-US" sz="2800"/>
              <a:t>Comparison with CMEMs Champion Study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974999-3574-4BD5-ACD7-AC40D8100D79}"/>
              </a:ext>
            </a:extLst>
          </p:cNvPr>
          <p:cNvSpPr txBox="1"/>
          <p:nvPr/>
        </p:nvSpPr>
        <p:spPr>
          <a:xfrm>
            <a:off x="6818242" y="1263634"/>
            <a:ext cx="22081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Studies had similar: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/>
              <a:t>eligibility criteria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/>
              <a:t>baseline characteristics including hemodynamics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/>
              <a:t>use of medical and device therapies including dosing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4197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4982-2C42-D94E-9BCD-44940442E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41" y="6117"/>
            <a:ext cx="8444162" cy="781923"/>
          </a:xfrm>
        </p:spPr>
        <p:txBody>
          <a:bodyPr>
            <a:normAutofit/>
          </a:bodyPr>
          <a:lstStyle/>
          <a:p>
            <a:r>
              <a:rPr lang="en-US" sz="3200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89A60-568D-C241-BABF-9D88727E2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841" y="788040"/>
            <a:ext cx="8679521" cy="355355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Interatrial shunting with the V-Wave system for treating patients with </a:t>
            </a:r>
            <a:r>
              <a:rPr lang="en-US" sz="2000" dirty="0" err="1"/>
              <a:t>HFrEF</a:t>
            </a:r>
            <a:r>
              <a:rPr lang="en-US" sz="2000" dirty="0"/>
              <a:t> and </a:t>
            </a:r>
            <a:r>
              <a:rPr lang="en-US" sz="2000" dirty="0" err="1"/>
              <a:t>HFpEF</a:t>
            </a:r>
            <a:r>
              <a:rPr lang="en-US" sz="2000" dirty="0"/>
              <a:t> was feasible, safe, and associated with promising efficacy data in terms of functional improvement and reduction of cardiovascular events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There was a high frequency of shunt stenosis/occlusion at </a:t>
            </a:r>
            <a:r>
              <a:rPr lang="en-US" sz="2000" dirty="0" smtClean="0"/>
              <a:t>1-year follow-up, </a:t>
            </a:r>
            <a:r>
              <a:rPr lang="en-US" sz="2000" dirty="0"/>
              <a:t>likely secondary to pannus infiltration of the </a:t>
            </a:r>
            <a:r>
              <a:rPr lang="en-US" sz="2000" dirty="0" err="1"/>
              <a:t>bioprosthetic</a:t>
            </a:r>
            <a:r>
              <a:rPr lang="en-US" sz="2000" dirty="0"/>
              <a:t> leaflets, which associated with poorer hemodynamic and longer-term clinical outcomes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Shunt patency was associated with sustained low morbidity and mortality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Implementing modifications to improve device patency over time while maintaining hemodynamic and functional benefits is worthwhile prior to launching a randomized trial to confirm these findings </a:t>
            </a:r>
          </a:p>
        </p:txBody>
      </p:sp>
    </p:spTree>
    <p:extLst>
      <p:ext uri="{BB962C8B-B14F-4D97-AF65-F5344CB8AC3E}">
        <p14:creationId xmlns:p14="http://schemas.microsoft.com/office/powerpoint/2010/main" val="293565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83D08-0F57-D44C-A23E-8B0A0522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99469-34D8-1C48-90AD-3456EEC92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Consultant for and institutional research grants from V-Wave Ltd.</a:t>
            </a:r>
          </a:p>
        </p:txBody>
      </p:sp>
    </p:spTree>
    <p:extLst>
      <p:ext uri="{BB962C8B-B14F-4D97-AF65-F5344CB8AC3E}">
        <p14:creationId xmlns:p14="http://schemas.microsoft.com/office/powerpoint/2010/main" val="72152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16DE93F-FF57-2C49-8651-099F8AC8B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113" y="462560"/>
            <a:ext cx="6659218" cy="494014"/>
          </a:xfrm>
        </p:spPr>
        <p:txBody>
          <a:bodyPr>
            <a:normAutofit/>
          </a:bodyPr>
          <a:lstStyle/>
          <a:p>
            <a:r>
              <a:rPr lang="fr-FR" sz="2250" dirty="0">
                <a:solidFill>
                  <a:schemeClr val="tx1"/>
                </a:solidFill>
                <a:latin typeface="Champagne &amp; Limousines"/>
                <a:cs typeface="Champagne &amp; Limousines"/>
              </a:rPr>
              <a:t>The Path </a:t>
            </a:r>
            <a:r>
              <a:rPr lang="fr-FR" sz="2250" dirty="0" err="1" smtClean="0">
                <a:solidFill>
                  <a:schemeClr val="tx1"/>
                </a:solidFill>
                <a:latin typeface="Champagne &amp; Limousines"/>
                <a:cs typeface="Champagne &amp; Limousines"/>
              </a:rPr>
              <a:t>Forward</a:t>
            </a:r>
            <a:r>
              <a:rPr lang="fr-FR" sz="2250" dirty="0" smtClean="0">
                <a:solidFill>
                  <a:schemeClr val="tx1"/>
                </a:solidFill>
                <a:latin typeface="Champagne &amp; Limousines"/>
                <a:cs typeface="Champagne &amp; Limousines"/>
              </a:rPr>
              <a:t>: V-</a:t>
            </a:r>
            <a:r>
              <a:rPr lang="fr-FR" sz="2250" dirty="0" err="1" smtClean="0">
                <a:solidFill>
                  <a:schemeClr val="tx1"/>
                </a:solidFill>
                <a:latin typeface="Champagne &amp; Limousines"/>
                <a:cs typeface="Champagne &amp; Limousines"/>
              </a:rPr>
              <a:t>Wave</a:t>
            </a:r>
            <a:r>
              <a:rPr lang="fr-FR" sz="2250" dirty="0" smtClean="0">
                <a:solidFill>
                  <a:schemeClr val="tx1"/>
                </a:solidFill>
                <a:latin typeface="Champagne &amp; Limousines"/>
                <a:cs typeface="Champagne &amp; Limousines"/>
              </a:rPr>
              <a:t> </a:t>
            </a:r>
            <a:r>
              <a:rPr lang="fr-FR" sz="2250" dirty="0">
                <a:solidFill>
                  <a:schemeClr val="tx1"/>
                </a:solidFill>
                <a:latin typeface="Champagne &amp; Limousines"/>
                <a:cs typeface="Champagne &amp; Limousines"/>
              </a:rPr>
              <a:t>Valveless Shunt</a:t>
            </a:r>
          </a:p>
        </p:txBody>
      </p:sp>
      <p:pic>
        <p:nvPicPr>
          <p:cNvPr id="1025" name="Picture 1" descr="page20image1761056">
            <a:extLst>
              <a:ext uri="{FF2B5EF4-FFF2-40B4-BE49-F238E27FC236}">
                <a16:creationId xmlns:a16="http://schemas.microsoft.com/office/drawing/2014/main" id="{D61BD29A-BF52-694A-84C1-EE7D9238D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6113" y="1477107"/>
            <a:ext cx="2724871" cy="3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C14087-FC6F-0A44-9508-2C7465CFC6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049" y="1474784"/>
            <a:ext cx="3040674" cy="304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16DE93F-FF57-2C49-8651-099F8AC8B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78" y="302451"/>
            <a:ext cx="7447722" cy="494014"/>
          </a:xfrm>
        </p:spPr>
        <p:txBody>
          <a:bodyPr>
            <a:normAutofit/>
          </a:bodyPr>
          <a:lstStyle/>
          <a:p>
            <a:r>
              <a:rPr lang="fr-FR" sz="2250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RELIEVE-HF </a:t>
            </a:r>
            <a:r>
              <a:rPr lang="fr-FR" sz="2250" dirty="0" smtClean="0">
                <a:solidFill>
                  <a:schemeClr val="tx1"/>
                </a:solidFill>
                <a:latin typeface="Champagne &amp; Limousines"/>
                <a:cs typeface="Champagne &amp; Limousines"/>
              </a:rPr>
              <a:t>RELIEVE HF </a:t>
            </a:r>
            <a:r>
              <a:rPr lang="fr-FR" sz="2250" dirty="0" err="1" smtClean="0">
                <a:solidFill>
                  <a:schemeClr val="tx1"/>
                </a:solidFill>
                <a:latin typeface="Champagne &amp; Limousines"/>
                <a:cs typeface="Champagne &amp; Limousines"/>
              </a:rPr>
              <a:t>Pivotal</a:t>
            </a:r>
            <a:r>
              <a:rPr lang="fr-FR" sz="2250" dirty="0" smtClean="0">
                <a:solidFill>
                  <a:schemeClr val="tx1"/>
                </a:solidFill>
                <a:latin typeface="Champagne &amp; Limousines"/>
                <a:cs typeface="Champagne &amp; Limousines"/>
              </a:rPr>
              <a:t> </a:t>
            </a:r>
            <a:r>
              <a:rPr lang="fr-FR" sz="2250" dirty="0" err="1">
                <a:solidFill>
                  <a:schemeClr val="tx1"/>
                </a:solidFill>
                <a:latin typeface="Champagne &amp; Limousines"/>
                <a:cs typeface="Champagne &amp; Limousines"/>
              </a:rPr>
              <a:t>Clinical</a:t>
            </a:r>
            <a:r>
              <a:rPr lang="fr-FR" sz="2250" dirty="0">
                <a:solidFill>
                  <a:schemeClr val="tx1"/>
                </a:solidFill>
                <a:latin typeface="Champagne &amp; Limousines"/>
                <a:cs typeface="Champagne &amp; Limousines"/>
              </a:rPr>
              <a:t> </a:t>
            </a:r>
            <a:r>
              <a:rPr lang="fr-FR" sz="2250" dirty="0" err="1" smtClean="0">
                <a:solidFill>
                  <a:schemeClr val="tx1"/>
                </a:solidFill>
                <a:latin typeface="Champagne &amp; Limousines"/>
                <a:cs typeface="Champagne &amp; Limousines"/>
              </a:rPr>
              <a:t>Study</a:t>
            </a:r>
            <a:endParaRPr lang="fr-FR" sz="2250" dirty="0">
              <a:solidFill>
                <a:schemeClr val="tx1"/>
              </a:solidFill>
              <a:latin typeface="Champagne &amp; Limousines"/>
              <a:cs typeface="Champagne &amp; Limousines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DF605F3-E7A6-FD4A-8CF9-1FA944206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200151"/>
            <a:ext cx="6172200" cy="33944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175" dirty="0"/>
              <a:t>Design</a:t>
            </a:r>
          </a:p>
          <a:p>
            <a:pPr marL="349304" lvl="1" indent="-214307"/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RCT, double-blind (patient and HF team), adaptive design</a:t>
            </a:r>
          </a:p>
          <a:p>
            <a:pPr marL="349304" lvl="1" indent="-214307"/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400</a:t>
            </a:r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randomized and </a:t>
            </a:r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</a:t>
            </a:r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 roll-in patients at 60 sites (40 US + 20 OUS)</a:t>
            </a:r>
            <a:endParaRPr lang="en-US" sz="150" dirty="0">
              <a:solidFill>
                <a:srgbClr val="41144E"/>
              </a:solidFill>
            </a:endParaRPr>
          </a:p>
          <a:p>
            <a:pPr>
              <a:buNone/>
            </a:pPr>
            <a:r>
              <a:rPr lang="en-US" sz="2175" dirty="0"/>
              <a:t>Patient population</a:t>
            </a:r>
          </a:p>
          <a:p>
            <a:pPr marL="349304" lvl="1" indent="-214307"/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NYHA class III or ambulatory class IV on GDMT (Eligibility Committee review)</a:t>
            </a:r>
          </a:p>
          <a:p>
            <a:pPr marL="349304" lvl="1" indent="-214307"/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HFrEF or HFpEF – no specific LVEF criteria </a:t>
            </a:r>
          </a:p>
          <a:p>
            <a:pPr marL="349304" lvl="1" indent="-214307"/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Hospitalization or ED visit for worsening HF within 1 year or elevated BNP/NT-proBNP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4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n-US" sz="2175" dirty="0"/>
              <a:t>Endpoints</a:t>
            </a:r>
          </a:p>
          <a:p>
            <a:pPr marL="349304" lvl="1" indent="-214307"/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Effectiveness: Hierarchical comparison of mortality, transplant/LVAD, HF hospitalization, and 6MWD using Finkelstein-</a:t>
            </a:r>
            <a:r>
              <a:rPr lang="en-US" sz="19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Schoenfeld</a:t>
            </a:r>
            <a:endParaRPr lang="en-US" sz="19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9304" lvl="1" indent="-214307"/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Safety: Device-related MACNE at 30 days (performance criteria)</a:t>
            </a:r>
          </a:p>
          <a:p>
            <a:pPr marL="349304" lvl="1" indent="-214307"/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Health  economic metrics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0C0EF4-0B5B-F44C-B170-298CCEA911C8}"/>
              </a:ext>
            </a:extLst>
          </p:cNvPr>
          <p:cNvSpPr txBox="1"/>
          <p:nvPr/>
        </p:nvSpPr>
        <p:spPr>
          <a:xfrm>
            <a:off x="4672017" y="4731544"/>
            <a:ext cx="31902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/>
              <a:t>https://</a:t>
            </a:r>
            <a:r>
              <a:rPr lang="en-US" sz="1050" dirty="0" err="1"/>
              <a:t>www.clinicaltrials.gov</a:t>
            </a:r>
            <a:r>
              <a:rPr lang="en-US" sz="1050" dirty="0"/>
              <a:t>/ct2/show/NCT03499236</a:t>
            </a:r>
          </a:p>
        </p:txBody>
      </p:sp>
    </p:spTree>
    <p:extLst>
      <p:ext uri="{BB962C8B-B14F-4D97-AF65-F5344CB8AC3E}">
        <p14:creationId xmlns:p14="http://schemas.microsoft.com/office/powerpoint/2010/main" val="116849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08330" y="1092962"/>
            <a:ext cx="2705100" cy="3218230"/>
            <a:chOff x="24143" y="928956"/>
            <a:chExt cx="3177010" cy="3929835"/>
          </a:xfrm>
        </p:grpSpPr>
        <p:grpSp>
          <p:nvGrpSpPr>
            <p:cNvPr id="5" name="Group 4"/>
            <p:cNvGrpSpPr/>
            <p:nvPr/>
          </p:nvGrpSpPr>
          <p:grpSpPr>
            <a:xfrm>
              <a:off x="24143" y="928956"/>
              <a:ext cx="3177010" cy="3929835"/>
              <a:chOff x="24143" y="928956"/>
              <a:chExt cx="3177010" cy="392983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7389" y="928956"/>
                <a:ext cx="2953568" cy="392983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5365" y="2307682"/>
                <a:ext cx="1423125" cy="789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Venous </a:t>
                </a:r>
                <a:br>
                  <a:rPr lang="en-US" sz="1200" dirty="0"/>
                </a:br>
                <a:r>
                  <a:rPr lang="en-US" sz="1200" dirty="0"/>
                  <a:t>redistribution</a:t>
                </a:r>
                <a:br>
                  <a:rPr lang="en-US" sz="1200" dirty="0"/>
                </a:br>
                <a:r>
                  <a:rPr lang="en-US" sz="1200" dirty="0"/>
                  <a:t>(fast)</a:t>
                </a:r>
              </a:p>
            </p:txBody>
          </p:sp>
          <p:sp>
            <p:nvSpPr>
              <p:cNvPr id="9" name="Right Arrow 8"/>
              <p:cNvSpPr/>
              <p:nvPr/>
            </p:nvSpPr>
            <p:spPr>
              <a:xfrm rot="16200000" flipH="1">
                <a:off x="1417465" y="4102249"/>
                <a:ext cx="273173" cy="238125"/>
              </a:xfrm>
              <a:prstGeom prst="rightArrow">
                <a:avLst/>
              </a:prstGeom>
              <a:solidFill>
                <a:srgbClr val="008E8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688"/>
                  </a:lnSpc>
                </a:pP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07679" y="3132754"/>
                <a:ext cx="723873" cy="378963"/>
              </a:xfrm>
              <a:prstGeom prst="rect">
                <a:avLst/>
              </a:prstGeom>
              <a:noFill/>
              <a:ln w="25400">
                <a:solidFill>
                  <a:srgbClr val="008E8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688"/>
                  </a:lnSpc>
                </a:pPr>
                <a:r>
                  <a:rPr lang="en-US" sz="1200" dirty="0"/>
                  <a:t>↑LAP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28565" y="4292483"/>
                <a:ext cx="1851700" cy="378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688"/>
                  </a:lnSpc>
                </a:pPr>
                <a:r>
                  <a:rPr lang="en-US" sz="1200" dirty="0"/>
                  <a:t>ADHF / hospitalization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50375" y="3742542"/>
                <a:ext cx="1427652" cy="378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688"/>
                  </a:lnSpc>
                </a:pPr>
                <a:r>
                  <a:rPr lang="en-US" sz="1200" dirty="0"/>
                  <a:t>Lung Congestion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4143" y="1523725"/>
                <a:ext cx="1379401" cy="563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3585" indent="-19050" algn="ctr"/>
                <a:r>
                  <a:rPr lang="en-US" sz="1200" dirty="0"/>
                  <a:t>Sympathetic</a:t>
                </a:r>
                <a:br>
                  <a:rPr lang="en-US" sz="1200" dirty="0"/>
                </a:br>
                <a:r>
                  <a:rPr lang="en-US" sz="1200" dirty="0"/>
                  <a:t>activation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6516" y="1016879"/>
                <a:ext cx="1371207" cy="338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54305" indent="-257175" algn="ctr"/>
                <a:r>
                  <a:rPr lang="en-US" sz="1200" dirty="0"/>
                  <a:t>Precipitant</a:t>
                </a:r>
              </a:p>
            </p:txBody>
          </p:sp>
          <p:sp>
            <p:nvSpPr>
              <p:cNvPr id="15" name="Right Arrow 14"/>
              <p:cNvSpPr/>
              <p:nvPr/>
            </p:nvSpPr>
            <p:spPr>
              <a:xfrm rot="16200000" flipH="1">
                <a:off x="602401" y="2108833"/>
                <a:ext cx="284840" cy="211269"/>
              </a:xfrm>
              <a:prstGeom prst="rightArrow">
                <a:avLst>
                  <a:gd name="adj1" fmla="val 35681"/>
                  <a:gd name="adj2" fmla="val 44903"/>
                </a:avLst>
              </a:prstGeom>
              <a:solidFill>
                <a:srgbClr val="008E8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688"/>
                  </a:lnSpc>
                </a:pP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ight Arrow 15"/>
              <p:cNvSpPr/>
              <p:nvPr/>
            </p:nvSpPr>
            <p:spPr>
              <a:xfrm rot="16200000" flipH="1">
                <a:off x="594936" y="1369096"/>
                <a:ext cx="284840" cy="168783"/>
              </a:xfrm>
              <a:prstGeom prst="rightArrow">
                <a:avLst>
                  <a:gd name="adj1" fmla="val 35681"/>
                  <a:gd name="adj2" fmla="val 44903"/>
                </a:avLst>
              </a:prstGeom>
              <a:solidFill>
                <a:srgbClr val="008E8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688"/>
                  </a:lnSpc>
                </a:pP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665636" y="1556746"/>
                <a:ext cx="1535517" cy="563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3585" indent="-19050" algn="ctr"/>
                <a:r>
                  <a:rPr lang="en-US" sz="1200" dirty="0"/>
                  <a:t>Renal and</a:t>
                </a:r>
                <a:br>
                  <a:rPr lang="en-US" sz="1200" dirty="0"/>
                </a:br>
                <a:r>
                  <a:rPr lang="en-US" sz="1200" dirty="0"/>
                  <a:t>dietary</a:t>
                </a:r>
              </a:p>
            </p:txBody>
          </p:sp>
          <p:sp>
            <p:nvSpPr>
              <p:cNvPr id="18" name="Right Arrow 17"/>
              <p:cNvSpPr/>
              <p:nvPr/>
            </p:nvSpPr>
            <p:spPr>
              <a:xfrm rot="16200000" flipH="1">
                <a:off x="2352648" y="2165182"/>
                <a:ext cx="284840" cy="84392"/>
              </a:xfrm>
              <a:prstGeom prst="rightArrow">
                <a:avLst>
                  <a:gd name="adj1" fmla="val 35681"/>
                  <a:gd name="adj2" fmla="val 44903"/>
                </a:avLst>
              </a:prstGeom>
              <a:solidFill>
                <a:srgbClr val="008E8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688"/>
                  </a:lnSpc>
                </a:pP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ight Arrow 18"/>
              <p:cNvSpPr/>
              <p:nvPr/>
            </p:nvSpPr>
            <p:spPr>
              <a:xfrm rot="10800000" flipH="1">
                <a:off x="1341771" y="1752407"/>
                <a:ext cx="665617" cy="128193"/>
              </a:xfrm>
              <a:prstGeom prst="rightArrow">
                <a:avLst>
                  <a:gd name="adj1" fmla="val 35681"/>
                  <a:gd name="adj2" fmla="val 44903"/>
                </a:avLst>
              </a:prstGeom>
              <a:solidFill>
                <a:srgbClr val="008E8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688"/>
                  </a:lnSpc>
                </a:pP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Circular Arrow 19"/>
              <p:cNvSpPr/>
              <p:nvPr/>
            </p:nvSpPr>
            <p:spPr>
              <a:xfrm rot="15554180" flipH="1">
                <a:off x="742992" y="2674044"/>
                <a:ext cx="620144" cy="852165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5821709"/>
                  <a:gd name="adj5" fmla="val 12500"/>
                </a:avLst>
              </a:prstGeom>
              <a:solidFill>
                <a:srgbClr val="008E8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Circular Arrow 20"/>
              <p:cNvSpPr/>
              <p:nvPr/>
            </p:nvSpPr>
            <p:spPr>
              <a:xfrm rot="6244615">
                <a:off x="1692551" y="2523583"/>
                <a:ext cx="809077" cy="908530"/>
              </a:xfrm>
              <a:prstGeom prst="circularArrow">
                <a:avLst>
                  <a:gd name="adj1" fmla="val 3635"/>
                  <a:gd name="adj2" fmla="val 1142319"/>
                  <a:gd name="adj3" fmla="val 20428872"/>
                  <a:gd name="adj4" fmla="val 16546209"/>
                  <a:gd name="adj5" fmla="val 6601"/>
                </a:avLst>
              </a:prstGeom>
              <a:solidFill>
                <a:srgbClr val="008E8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ight Arrow 21"/>
              <p:cNvSpPr/>
              <p:nvPr/>
            </p:nvSpPr>
            <p:spPr>
              <a:xfrm rot="16200000" flipH="1">
                <a:off x="1428685" y="3609872"/>
                <a:ext cx="273173" cy="238125"/>
              </a:xfrm>
              <a:prstGeom prst="rightArrow">
                <a:avLst/>
              </a:prstGeom>
              <a:solidFill>
                <a:srgbClr val="008E8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688"/>
                  </a:lnSpc>
                </a:pP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746140" y="2331251"/>
              <a:ext cx="1454702" cy="789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Fluid</a:t>
              </a:r>
              <a:br>
                <a:rPr lang="en-US" sz="1200" dirty="0"/>
              </a:br>
              <a:r>
                <a:rPr lang="en-US" sz="1200" dirty="0"/>
                <a:t> retention</a:t>
              </a:r>
              <a:br>
                <a:rPr lang="en-US" sz="1200" dirty="0"/>
              </a:br>
              <a:r>
                <a:rPr lang="en-US" sz="1200" dirty="0"/>
                <a:t>(slow)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476351" y="3543975"/>
            <a:ext cx="4025957" cy="83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LAP often highly variable over the course of a day  </a:t>
            </a:r>
          </a:p>
          <a:p>
            <a:pPr marL="171450" indent="-1714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Increase of LAP precedes clinical events, averaging &gt;25 mmHg for several days before admission or death</a:t>
            </a:r>
            <a:r>
              <a:rPr lang="en-US" sz="800" dirty="0">
                <a:cs typeface="Arial" panose="020B0604020202020204" pitchFamily="34" charset="0"/>
              </a:rPr>
              <a:t/>
            </a:r>
            <a:br>
              <a:rPr lang="en-US" sz="800" dirty="0">
                <a:cs typeface="Arial" panose="020B0604020202020204" pitchFamily="34" charset="0"/>
              </a:rPr>
            </a:br>
            <a:endParaRPr lang="en-US" sz="800" dirty="0"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EAD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6326" y="1758821"/>
            <a:ext cx="3286007" cy="180564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6116342" y="4308566"/>
            <a:ext cx="238596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>
                <a:solidFill>
                  <a:prstClr val="black"/>
                </a:solidFill>
                <a:cs typeface="Arial" panose="020B0604020202020204" pitchFamily="34" charset="0"/>
              </a:rPr>
              <a:t>HOMEOSTASIS: Ritzema. Circulation 2010 </a:t>
            </a:r>
            <a:endParaRPr lang="en-US" sz="700" dirty="0">
              <a:solidFill>
                <a:prstClr val="black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866729" y="855947"/>
            <a:ext cx="3245201" cy="1026242"/>
            <a:chOff x="4864722" y="1708911"/>
            <a:chExt cx="3245201" cy="102624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bg1">
                  <a:lumMod val="8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64722" y="1708911"/>
              <a:ext cx="1631065" cy="1026242"/>
            </a:xfrm>
            <a:prstGeom prst="rect">
              <a:avLst/>
            </a:prstGeom>
            <a:solidFill>
              <a:schemeClr val="bg1"/>
            </a:solidFill>
            <a:effectLst/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bg1">
                  <a:lumMod val="8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7191" y="1708911"/>
              <a:ext cx="1662732" cy="1024128"/>
            </a:xfrm>
            <a:prstGeom prst="rect">
              <a:avLst/>
            </a:prstGeom>
            <a:solidFill>
              <a:schemeClr val="bg1"/>
            </a:solidFill>
            <a:effectLst/>
          </p:spPr>
        </p:pic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FBD1E9ED-DE39-FB4A-8037-03D8FA116C76}"/>
              </a:ext>
            </a:extLst>
          </p:cNvPr>
          <p:cNvSpPr txBox="1">
            <a:spLocks/>
          </p:cNvSpPr>
          <p:nvPr/>
        </p:nvSpPr>
        <p:spPr>
          <a:xfrm>
            <a:off x="221841" y="138639"/>
            <a:ext cx="8444162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B5569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l"/>
            <a:r>
              <a:rPr lang="en-US" sz="3200" dirty="0"/>
              <a:t>Elevated LAP: The Cause of Lung Congestion in ADHF</a:t>
            </a:r>
          </a:p>
        </p:txBody>
      </p:sp>
    </p:spTree>
    <p:extLst>
      <p:ext uri="{BB962C8B-B14F-4D97-AF65-F5344CB8AC3E}">
        <p14:creationId xmlns:p14="http://schemas.microsoft.com/office/powerpoint/2010/main" val="350445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V-Wave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Shunt</a:t>
            </a:r>
          </a:p>
        </p:txBody>
      </p:sp>
      <p:grpSp>
        <p:nvGrpSpPr>
          <p:cNvPr id="3073" name="Group 3072"/>
          <p:cNvGrpSpPr/>
          <p:nvPr/>
        </p:nvGrpSpPr>
        <p:grpSpPr>
          <a:xfrm>
            <a:off x="1236705" y="937097"/>
            <a:ext cx="6670591" cy="3426200"/>
            <a:chOff x="688023" y="1585790"/>
            <a:chExt cx="8333879" cy="3986918"/>
          </a:xfrm>
        </p:grpSpPr>
        <p:sp>
          <p:nvSpPr>
            <p:cNvPr id="7" name="Freeform 6"/>
            <p:cNvSpPr/>
            <p:nvPr/>
          </p:nvSpPr>
          <p:spPr>
            <a:xfrm>
              <a:off x="4186201" y="3745721"/>
              <a:ext cx="1721899" cy="1826987"/>
            </a:xfrm>
            <a:custGeom>
              <a:avLst/>
              <a:gdLst>
                <a:gd name="connsiteX0" fmla="*/ 0 w 1721899"/>
                <a:gd name="connsiteY0" fmla="*/ 1792847 h 1819348"/>
                <a:gd name="connsiteX1" fmla="*/ 405581 w 1721899"/>
                <a:gd name="connsiteY1" fmla="*/ 1365144 h 1819348"/>
                <a:gd name="connsiteX2" fmla="*/ 412955 w 1721899"/>
                <a:gd name="connsiteY2" fmla="*/ 812079 h 1819348"/>
                <a:gd name="connsiteX3" fmla="*/ 435077 w 1721899"/>
                <a:gd name="connsiteY3" fmla="*/ 148402 h 1819348"/>
                <a:gd name="connsiteX4" fmla="*/ 530942 w 1721899"/>
                <a:gd name="connsiteY4" fmla="*/ 45163 h 1819348"/>
                <a:gd name="connsiteX5" fmla="*/ 656303 w 1721899"/>
                <a:gd name="connsiteY5" fmla="*/ 918 h 1819348"/>
                <a:gd name="connsiteX6" fmla="*/ 752168 w 1721899"/>
                <a:gd name="connsiteY6" fmla="*/ 82034 h 1819348"/>
                <a:gd name="connsiteX7" fmla="*/ 825910 w 1721899"/>
                <a:gd name="connsiteY7" fmla="*/ 177898 h 1819348"/>
                <a:gd name="connsiteX8" fmla="*/ 877529 w 1721899"/>
                <a:gd name="connsiteY8" fmla="*/ 273763 h 1819348"/>
                <a:gd name="connsiteX9" fmla="*/ 951271 w 1721899"/>
                <a:gd name="connsiteY9" fmla="*/ 428621 h 1819348"/>
                <a:gd name="connsiteX10" fmla="*/ 1047136 w 1721899"/>
                <a:gd name="connsiteY10" fmla="*/ 745711 h 1819348"/>
                <a:gd name="connsiteX11" fmla="*/ 1143000 w 1721899"/>
                <a:gd name="connsiteY11" fmla="*/ 1092298 h 1819348"/>
                <a:gd name="connsiteX12" fmla="*/ 1268361 w 1721899"/>
                <a:gd name="connsiteY12" fmla="*/ 1291402 h 1819348"/>
                <a:gd name="connsiteX13" fmla="*/ 1408471 w 1721899"/>
                <a:gd name="connsiteY13" fmla="*/ 1497879 h 1819348"/>
                <a:gd name="connsiteX14" fmla="*/ 1659194 w 1721899"/>
                <a:gd name="connsiteY14" fmla="*/ 1748602 h 1819348"/>
                <a:gd name="connsiteX15" fmla="*/ 1718187 w 1721899"/>
                <a:gd name="connsiteY15" fmla="*/ 1814969 h 1819348"/>
                <a:gd name="connsiteX16" fmla="*/ 1710813 w 1721899"/>
                <a:gd name="connsiteY16" fmla="*/ 1807595 h 1819348"/>
                <a:gd name="connsiteX0" fmla="*/ 0 w 1721899"/>
                <a:gd name="connsiteY0" fmla="*/ 1802084 h 1828585"/>
                <a:gd name="connsiteX1" fmla="*/ 405581 w 1721899"/>
                <a:gd name="connsiteY1" fmla="*/ 1374381 h 1828585"/>
                <a:gd name="connsiteX2" fmla="*/ 412955 w 1721899"/>
                <a:gd name="connsiteY2" fmla="*/ 821316 h 1828585"/>
                <a:gd name="connsiteX3" fmla="*/ 435077 w 1721899"/>
                <a:gd name="connsiteY3" fmla="*/ 157639 h 1828585"/>
                <a:gd name="connsiteX4" fmla="*/ 516194 w 1721899"/>
                <a:gd name="connsiteY4" fmla="*/ 17529 h 1828585"/>
                <a:gd name="connsiteX5" fmla="*/ 656303 w 1721899"/>
                <a:gd name="connsiteY5" fmla="*/ 10155 h 1828585"/>
                <a:gd name="connsiteX6" fmla="*/ 752168 w 1721899"/>
                <a:gd name="connsiteY6" fmla="*/ 91271 h 1828585"/>
                <a:gd name="connsiteX7" fmla="*/ 825910 w 1721899"/>
                <a:gd name="connsiteY7" fmla="*/ 187135 h 1828585"/>
                <a:gd name="connsiteX8" fmla="*/ 877529 w 1721899"/>
                <a:gd name="connsiteY8" fmla="*/ 283000 h 1828585"/>
                <a:gd name="connsiteX9" fmla="*/ 951271 w 1721899"/>
                <a:gd name="connsiteY9" fmla="*/ 437858 h 1828585"/>
                <a:gd name="connsiteX10" fmla="*/ 1047136 w 1721899"/>
                <a:gd name="connsiteY10" fmla="*/ 754948 h 1828585"/>
                <a:gd name="connsiteX11" fmla="*/ 1143000 w 1721899"/>
                <a:gd name="connsiteY11" fmla="*/ 1101535 h 1828585"/>
                <a:gd name="connsiteX12" fmla="*/ 1268361 w 1721899"/>
                <a:gd name="connsiteY12" fmla="*/ 1300639 h 1828585"/>
                <a:gd name="connsiteX13" fmla="*/ 1408471 w 1721899"/>
                <a:gd name="connsiteY13" fmla="*/ 1507116 h 1828585"/>
                <a:gd name="connsiteX14" fmla="*/ 1659194 w 1721899"/>
                <a:gd name="connsiteY14" fmla="*/ 1757839 h 1828585"/>
                <a:gd name="connsiteX15" fmla="*/ 1718187 w 1721899"/>
                <a:gd name="connsiteY15" fmla="*/ 1824206 h 1828585"/>
                <a:gd name="connsiteX16" fmla="*/ 1710813 w 1721899"/>
                <a:gd name="connsiteY16" fmla="*/ 1816832 h 1828585"/>
                <a:gd name="connsiteX0" fmla="*/ 0 w 1721899"/>
                <a:gd name="connsiteY0" fmla="*/ 1802084 h 1828585"/>
                <a:gd name="connsiteX1" fmla="*/ 405581 w 1721899"/>
                <a:gd name="connsiteY1" fmla="*/ 1374381 h 1828585"/>
                <a:gd name="connsiteX2" fmla="*/ 412955 w 1721899"/>
                <a:gd name="connsiteY2" fmla="*/ 821316 h 1828585"/>
                <a:gd name="connsiteX3" fmla="*/ 405581 w 1721899"/>
                <a:gd name="connsiteY3" fmla="*/ 437859 h 1828585"/>
                <a:gd name="connsiteX4" fmla="*/ 435077 w 1721899"/>
                <a:gd name="connsiteY4" fmla="*/ 157639 h 1828585"/>
                <a:gd name="connsiteX5" fmla="*/ 516194 w 1721899"/>
                <a:gd name="connsiteY5" fmla="*/ 17529 h 1828585"/>
                <a:gd name="connsiteX6" fmla="*/ 656303 w 1721899"/>
                <a:gd name="connsiteY6" fmla="*/ 10155 h 1828585"/>
                <a:gd name="connsiteX7" fmla="*/ 752168 w 1721899"/>
                <a:gd name="connsiteY7" fmla="*/ 91271 h 1828585"/>
                <a:gd name="connsiteX8" fmla="*/ 825910 w 1721899"/>
                <a:gd name="connsiteY8" fmla="*/ 187135 h 1828585"/>
                <a:gd name="connsiteX9" fmla="*/ 877529 w 1721899"/>
                <a:gd name="connsiteY9" fmla="*/ 283000 h 1828585"/>
                <a:gd name="connsiteX10" fmla="*/ 951271 w 1721899"/>
                <a:gd name="connsiteY10" fmla="*/ 437858 h 1828585"/>
                <a:gd name="connsiteX11" fmla="*/ 1047136 w 1721899"/>
                <a:gd name="connsiteY11" fmla="*/ 754948 h 1828585"/>
                <a:gd name="connsiteX12" fmla="*/ 1143000 w 1721899"/>
                <a:gd name="connsiteY12" fmla="*/ 1101535 h 1828585"/>
                <a:gd name="connsiteX13" fmla="*/ 1268361 w 1721899"/>
                <a:gd name="connsiteY13" fmla="*/ 1300639 h 1828585"/>
                <a:gd name="connsiteX14" fmla="*/ 1408471 w 1721899"/>
                <a:gd name="connsiteY14" fmla="*/ 1507116 h 1828585"/>
                <a:gd name="connsiteX15" fmla="*/ 1659194 w 1721899"/>
                <a:gd name="connsiteY15" fmla="*/ 1757839 h 1828585"/>
                <a:gd name="connsiteX16" fmla="*/ 1718187 w 1721899"/>
                <a:gd name="connsiteY16" fmla="*/ 1824206 h 1828585"/>
                <a:gd name="connsiteX17" fmla="*/ 1710813 w 1721899"/>
                <a:gd name="connsiteY17" fmla="*/ 1816832 h 1828585"/>
                <a:gd name="connsiteX0" fmla="*/ 0 w 1721899"/>
                <a:gd name="connsiteY0" fmla="*/ 1802084 h 1828585"/>
                <a:gd name="connsiteX1" fmla="*/ 405581 w 1721899"/>
                <a:gd name="connsiteY1" fmla="*/ 1374381 h 1828585"/>
                <a:gd name="connsiteX2" fmla="*/ 412955 w 1721899"/>
                <a:gd name="connsiteY2" fmla="*/ 821316 h 1828585"/>
                <a:gd name="connsiteX3" fmla="*/ 435078 w 1721899"/>
                <a:gd name="connsiteY3" fmla="*/ 437859 h 1828585"/>
                <a:gd name="connsiteX4" fmla="*/ 435077 w 1721899"/>
                <a:gd name="connsiteY4" fmla="*/ 157639 h 1828585"/>
                <a:gd name="connsiteX5" fmla="*/ 516194 w 1721899"/>
                <a:gd name="connsiteY5" fmla="*/ 17529 h 1828585"/>
                <a:gd name="connsiteX6" fmla="*/ 656303 w 1721899"/>
                <a:gd name="connsiteY6" fmla="*/ 10155 h 1828585"/>
                <a:gd name="connsiteX7" fmla="*/ 752168 w 1721899"/>
                <a:gd name="connsiteY7" fmla="*/ 91271 h 1828585"/>
                <a:gd name="connsiteX8" fmla="*/ 825910 w 1721899"/>
                <a:gd name="connsiteY8" fmla="*/ 187135 h 1828585"/>
                <a:gd name="connsiteX9" fmla="*/ 877529 w 1721899"/>
                <a:gd name="connsiteY9" fmla="*/ 283000 h 1828585"/>
                <a:gd name="connsiteX10" fmla="*/ 951271 w 1721899"/>
                <a:gd name="connsiteY10" fmla="*/ 437858 h 1828585"/>
                <a:gd name="connsiteX11" fmla="*/ 1047136 w 1721899"/>
                <a:gd name="connsiteY11" fmla="*/ 754948 h 1828585"/>
                <a:gd name="connsiteX12" fmla="*/ 1143000 w 1721899"/>
                <a:gd name="connsiteY12" fmla="*/ 1101535 h 1828585"/>
                <a:gd name="connsiteX13" fmla="*/ 1268361 w 1721899"/>
                <a:gd name="connsiteY13" fmla="*/ 1300639 h 1828585"/>
                <a:gd name="connsiteX14" fmla="*/ 1408471 w 1721899"/>
                <a:gd name="connsiteY14" fmla="*/ 1507116 h 1828585"/>
                <a:gd name="connsiteX15" fmla="*/ 1659194 w 1721899"/>
                <a:gd name="connsiteY15" fmla="*/ 1757839 h 1828585"/>
                <a:gd name="connsiteX16" fmla="*/ 1718187 w 1721899"/>
                <a:gd name="connsiteY16" fmla="*/ 1824206 h 1828585"/>
                <a:gd name="connsiteX17" fmla="*/ 1710813 w 1721899"/>
                <a:gd name="connsiteY17" fmla="*/ 1816832 h 1828585"/>
                <a:gd name="connsiteX0" fmla="*/ 0 w 1721899"/>
                <a:gd name="connsiteY0" fmla="*/ 1802084 h 1828585"/>
                <a:gd name="connsiteX1" fmla="*/ 405581 w 1721899"/>
                <a:gd name="connsiteY1" fmla="*/ 1374381 h 1828585"/>
                <a:gd name="connsiteX2" fmla="*/ 412955 w 1721899"/>
                <a:gd name="connsiteY2" fmla="*/ 821316 h 1828585"/>
                <a:gd name="connsiteX3" fmla="*/ 435078 w 1721899"/>
                <a:gd name="connsiteY3" fmla="*/ 437859 h 1828585"/>
                <a:gd name="connsiteX4" fmla="*/ 435077 w 1721899"/>
                <a:gd name="connsiteY4" fmla="*/ 157639 h 1828585"/>
                <a:gd name="connsiteX5" fmla="*/ 516194 w 1721899"/>
                <a:gd name="connsiteY5" fmla="*/ 17529 h 1828585"/>
                <a:gd name="connsiteX6" fmla="*/ 656303 w 1721899"/>
                <a:gd name="connsiteY6" fmla="*/ 10155 h 1828585"/>
                <a:gd name="connsiteX7" fmla="*/ 752168 w 1721899"/>
                <a:gd name="connsiteY7" fmla="*/ 91271 h 1828585"/>
                <a:gd name="connsiteX8" fmla="*/ 825910 w 1721899"/>
                <a:gd name="connsiteY8" fmla="*/ 187135 h 1828585"/>
                <a:gd name="connsiteX9" fmla="*/ 877529 w 1721899"/>
                <a:gd name="connsiteY9" fmla="*/ 283000 h 1828585"/>
                <a:gd name="connsiteX10" fmla="*/ 951271 w 1721899"/>
                <a:gd name="connsiteY10" fmla="*/ 437858 h 1828585"/>
                <a:gd name="connsiteX11" fmla="*/ 1047136 w 1721899"/>
                <a:gd name="connsiteY11" fmla="*/ 754948 h 1828585"/>
                <a:gd name="connsiteX12" fmla="*/ 1143000 w 1721899"/>
                <a:gd name="connsiteY12" fmla="*/ 1101535 h 1828585"/>
                <a:gd name="connsiteX13" fmla="*/ 1268361 w 1721899"/>
                <a:gd name="connsiteY13" fmla="*/ 1300639 h 1828585"/>
                <a:gd name="connsiteX14" fmla="*/ 1408471 w 1721899"/>
                <a:gd name="connsiteY14" fmla="*/ 1507116 h 1828585"/>
                <a:gd name="connsiteX15" fmla="*/ 1659194 w 1721899"/>
                <a:gd name="connsiteY15" fmla="*/ 1757839 h 1828585"/>
                <a:gd name="connsiteX16" fmla="*/ 1718187 w 1721899"/>
                <a:gd name="connsiteY16" fmla="*/ 1824206 h 1828585"/>
                <a:gd name="connsiteX17" fmla="*/ 1710813 w 1721899"/>
                <a:gd name="connsiteY17" fmla="*/ 1816832 h 1828585"/>
                <a:gd name="connsiteX0" fmla="*/ 0 w 1721899"/>
                <a:gd name="connsiteY0" fmla="*/ 1802084 h 1828585"/>
                <a:gd name="connsiteX1" fmla="*/ 405581 w 1721899"/>
                <a:gd name="connsiteY1" fmla="*/ 1374381 h 1828585"/>
                <a:gd name="connsiteX2" fmla="*/ 412955 w 1721899"/>
                <a:gd name="connsiteY2" fmla="*/ 821316 h 1828585"/>
                <a:gd name="connsiteX3" fmla="*/ 435078 w 1721899"/>
                <a:gd name="connsiteY3" fmla="*/ 437859 h 1828585"/>
                <a:gd name="connsiteX4" fmla="*/ 449825 w 1721899"/>
                <a:gd name="connsiteY4" fmla="*/ 157639 h 1828585"/>
                <a:gd name="connsiteX5" fmla="*/ 516194 w 1721899"/>
                <a:gd name="connsiteY5" fmla="*/ 17529 h 1828585"/>
                <a:gd name="connsiteX6" fmla="*/ 656303 w 1721899"/>
                <a:gd name="connsiteY6" fmla="*/ 10155 h 1828585"/>
                <a:gd name="connsiteX7" fmla="*/ 752168 w 1721899"/>
                <a:gd name="connsiteY7" fmla="*/ 91271 h 1828585"/>
                <a:gd name="connsiteX8" fmla="*/ 825910 w 1721899"/>
                <a:gd name="connsiteY8" fmla="*/ 187135 h 1828585"/>
                <a:gd name="connsiteX9" fmla="*/ 877529 w 1721899"/>
                <a:gd name="connsiteY9" fmla="*/ 283000 h 1828585"/>
                <a:gd name="connsiteX10" fmla="*/ 951271 w 1721899"/>
                <a:gd name="connsiteY10" fmla="*/ 437858 h 1828585"/>
                <a:gd name="connsiteX11" fmla="*/ 1047136 w 1721899"/>
                <a:gd name="connsiteY11" fmla="*/ 754948 h 1828585"/>
                <a:gd name="connsiteX12" fmla="*/ 1143000 w 1721899"/>
                <a:gd name="connsiteY12" fmla="*/ 1101535 h 1828585"/>
                <a:gd name="connsiteX13" fmla="*/ 1268361 w 1721899"/>
                <a:gd name="connsiteY13" fmla="*/ 1300639 h 1828585"/>
                <a:gd name="connsiteX14" fmla="*/ 1408471 w 1721899"/>
                <a:gd name="connsiteY14" fmla="*/ 1507116 h 1828585"/>
                <a:gd name="connsiteX15" fmla="*/ 1659194 w 1721899"/>
                <a:gd name="connsiteY15" fmla="*/ 1757839 h 1828585"/>
                <a:gd name="connsiteX16" fmla="*/ 1718187 w 1721899"/>
                <a:gd name="connsiteY16" fmla="*/ 1824206 h 1828585"/>
                <a:gd name="connsiteX17" fmla="*/ 1710813 w 1721899"/>
                <a:gd name="connsiteY17" fmla="*/ 1816832 h 1828585"/>
                <a:gd name="connsiteX0" fmla="*/ 0 w 1721899"/>
                <a:gd name="connsiteY0" fmla="*/ 1802084 h 1828585"/>
                <a:gd name="connsiteX1" fmla="*/ 405581 w 1721899"/>
                <a:gd name="connsiteY1" fmla="*/ 1374381 h 1828585"/>
                <a:gd name="connsiteX2" fmla="*/ 412955 w 1721899"/>
                <a:gd name="connsiteY2" fmla="*/ 821316 h 1828585"/>
                <a:gd name="connsiteX3" fmla="*/ 435078 w 1721899"/>
                <a:gd name="connsiteY3" fmla="*/ 437859 h 1828585"/>
                <a:gd name="connsiteX4" fmla="*/ 449825 w 1721899"/>
                <a:gd name="connsiteY4" fmla="*/ 157639 h 1828585"/>
                <a:gd name="connsiteX5" fmla="*/ 516194 w 1721899"/>
                <a:gd name="connsiteY5" fmla="*/ 17529 h 1828585"/>
                <a:gd name="connsiteX6" fmla="*/ 656303 w 1721899"/>
                <a:gd name="connsiteY6" fmla="*/ 10155 h 1828585"/>
                <a:gd name="connsiteX7" fmla="*/ 752168 w 1721899"/>
                <a:gd name="connsiteY7" fmla="*/ 91271 h 1828585"/>
                <a:gd name="connsiteX8" fmla="*/ 825910 w 1721899"/>
                <a:gd name="connsiteY8" fmla="*/ 187135 h 1828585"/>
                <a:gd name="connsiteX9" fmla="*/ 877529 w 1721899"/>
                <a:gd name="connsiteY9" fmla="*/ 283000 h 1828585"/>
                <a:gd name="connsiteX10" fmla="*/ 914400 w 1721899"/>
                <a:gd name="connsiteY10" fmla="*/ 437858 h 1828585"/>
                <a:gd name="connsiteX11" fmla="*/ 1047136 w 1721899"/>
                <a:gd name="connsiteY11" fmla="*/ 754948 h 1828585"/>
                <a:gd name="connsiteX12" fmla="*/ 1143000 w 1721899"/>
                <a:gd name="connsiteY12" fmla="*/ 1101535 h 1828585"/>
                <a:gd name="connsiteX13" fmla="*/ 1268361 w 1721899"/>
                <a:gd name="connsiteY13" fmla="*/ 1300639 h 1828585"/>
                <a:gd name="connsiteX14" fmla="*/ 1408471 w 1721899"/>
                <a:gd name="connsiteY14" fmla="*/ 1507116 h 1828585"/>
                <a:gd name="connsiteX15" fmla="*/ 1659194 w 1721899"/>
                <a:gd name="connsiteY15" fmla="*/ 1757839 h 1828585"/>
                <a:gd name="connsiteX16" fmla="*/ 1718187 w 1721899"/>
                <a:gd name="connsiteY16" fmla="*/ 1824206 h 1828585"/>
                <a:gd name="connsiteX17" fmla="*/ 1710813 w 1721899"/>
                <a:gd name="connsiteY17" fmla="*/ 1816832 h 1828585"/>
                <a:gd name="connsiteX0" fmla="*/ 0 w 1721899"/>
                <a:gd name="connsiteY0" fmla="*/ 1802084 h 1828585"/>
                <a:gd name="connsiteX1" fmla="*/ 405581 w 1721899"/>
                <a:gd name="connsiteY1" fmla="*/ 1374381 h 1828585"/>
                <a:gd name="connsiteX2" fmla="*/ 412955 w 1721899"/>
                <a:gd name="connsiteY2" fmla="*/ 821316 h 1828585"/>
                <a:gd name="connsiteX3" fmla="*/ 435078 w 1721899"/>
                <a:gd name="connsiteY3" fmla="*/ 437859 h 1828585"/>
                <a:gd name="connsiteX4" fmla="*/ 449825 w 1721899"/>
                <a:gd name="connsiteY4" fmla="*/ 157639 h 1828585"/>
                <a:gd name="connsiteX5" fmla="*/ 516194 w 1721899"/>
                <a:gd name="connsiteY5" fmla="*/ 17529 h 1828585"/>
                <a:gd name="connsiteX6" fmla="*/ 656303 w 1721899"/>
                <a:gd name="connsiteY6" fmla="*/ 10155 h 1828585"/>
                <a:gd name="connsiteX7" fmla="*/ 752168 w 1721899"/>
                <a:gd name="connsiteY7" fmla="*/ 91271 h 1828585"/>
                <a:gd name="connsiteX8" fmla="*/ 825910 w 1721899"/>
                <a:gd name="connsiteY8" fmla="*/ 187135 h 1828585"/>
                <a:gd name="connsiteX9" fmla="*/ 848032 w 1721899"/>
                <a:gd name="connsiteY9" fmla="*/ 283000 h 1828585"/>
                <a:gd name="connsiteX10" fmla="*/ 914400 w 1721899"/>
                <a:gd name="connsiteY10" fmla="*/ 437858 h 1828585"/>
                <a:gd name="connsiteX11" fmla="*/ 1047136 w 1721899"/>
                <a:gd name="connsiteY11" fmla="*/ 754948 h 1828585"/>
                <a:gd name="connsiteX12" fmla="*/ 1143000 w 1721899"/>
                <a:gd name="connsiteY12" fmla="*/ 1101535 h 1828585"/>
                <a:gd name="connsiteX13" fmla="*/ 1268361 w 1721899"/>
                <a:gd name="connsiteY13" fmla="*/ 1300639 h 1828585"/>
                <a:gd name="connsiteX14" fmla="*/ 1408471 w 1721899"/>
                <a:gd name="connsiteY14" fmla="*/ 1507116 h 1828585"/>
                <a:gd name="connsiteX15" fmla="*/ 1659194 w 1721899"/>
                <a:gd name="connsiteY15" fmla="*/ 1757839 h 1828585"/>
                <a:gd name="connsiteX16" fmla="*/ 1718187 w 1721899"/>
                <a:gd name="connsiteY16" fmla="*/ 1824206 h 1828585"/>
                <a:gd name="connsiteX17" fmla="*/ 1710813 w 1721899"/>
                <a:gd name="connsiteY17" fmla="*/ 1816832 h 1828585"/>
                <a:gd name="connsiteX0" fmla="*/ 0 w 1721899"/>
                <a:gd name="connsiteY0" fmla="*/ 1802084 h 1828585"/>
                <a:gd name="connsiteX1" fmla="*/ 405581 w 1721899"/>
                <a:gd name="connsiteY1" fmla="*/ 1374381 h 1828585"/>
                <a:gd name="connsiteX2" fmla="*/ 412955 w 1721899"/>
                <a:gd name="connsiteY2" fmla="*/ 821316 h 1828585"/>
                <a:gd name="connsiteX3" fmla="*/ 435078 w 1721899"/>
                <a:gd name="connsiteY3" fmla="*/ 437859 h 1828585"/>
                <a:gd name="connsiteX4" fmla="*/ 449825 w 1721899"/>
                <a:gd name="connsiteY4" fmla="*/ 157639 h 1828585"/>
                <a:gd name="connsiteX5" fmla="*/ 516194 w 1721899"/>
                <a:gd name="connsiteY5" fmla="*/ 17529 h 1828585"/>
                <a:gd name="connsiteX6" fmla="*/ 656303 w 1721899"/>
                <a:gd name="connsiteY6" fmla="*/ 10155 h 1828585"/>
                <a:gd name="connsiteX7" fmla="*/ 752168 w 1721899"/>
                <a:gd name="connsiteY7" fmla="*/ 91271 h 1828585"/>
                <a:gd name="connsiteX8" fmla="*/ 707922 w 1721899"/>
                <a:gd name="connsiteY8" fmla="*/ 179761 h 1828585"/>
                <a:gd name="connsiteX9" fmla="*/ 848032 w 1721899"/>
                <a:gd name="connsiteY9" fmla="*/ 283000 h 1828585"/>
                <a:gd name="connsiteX10" fmla="*/ 914400 w 1721899"/>
                <a:gd name="connsiteY10" fmla="*/ 437858 h 1828585"/>
                <a:gd name="connsiteX11" fmla="*/ 1047136 w 1721899"/>
                <a:gd name="connsiteY11" fmla="*/ 754948 h 1828585"/>
                <a:gd name="connsiteX12" fmla="*/ 1143000 w 1721899"/>
                <a:gd name="connsiteY12" fmla="*/ 1101535 h 1828585"/>
                <a:gd name="connsiteX13" fmla="*/ 1268361 w 1721899"/>
                <a:gd name="connsiteY13" fmla="*/ 1300639 h 1828585"/>
                <a:gd name="connsiteX14" fmla="*/ 1408471 w 1721899"/>
                <a:gd name="connsiteY14" fmla="*/ 1507116 h 1828585"/>
                <a:gd name="connsiteX15" fmla="*/ 1659194 w 1721899"/>
                <a:gd name="connsiteY15" fmla="*/ 1757839 h 1828585"/>
                <a:gd name="connsiteX16" fmla="*/ 1718187 w 1721899"/>
                <a:gd name="connsiteY16" fmla="*/ 1824206 h 1828585"/>
                <a:gd name="connsiteX17" fmla="*/ 1710813 w 1721899"/>
                <a:gd name="connsiteY17" fmla="*/ 1816832 h 1828585"/>
                <a:gd name="connsiteX0" fmla="*/ 0 w 1721899"/>
                <a:gd name="connsiteY0" fmla="*/ 1802563 h 1829064"/>
                <a:gd name="connsiteX1" fmla="*/ 405581 w 1721899"/>
                <a:gd name="connsiteY1" fmla="*/ 1374860 h 1829064"/>
                <a:gd name="connsiteX2" fmla="*/ 412955 w 1721899"/>
                <a:gd name="connsiteY2" fmla="*/ 821795 h 1829064"/>
                <a:gd name="connsiteX3" fmla="*/ 435078 w 1721899"/>
                <a:gd name="connsiteY3" fmla="*/ 438338 h 1829064"/>
                <a:gd name="connsiteX4" fmla="*/ 449825 w 1721899"/>
                <a:gd name="connsiteY4" fmla="*/ 158118 h 1829064"/>
                <a:gd name="connsiteX5" fmla="*/ 516194 w 1721899"/>
                <a:gd name="connsiteY5" fmla="*/ 18008 h 1829064"/>
                <a:gd name="connsiteX6" fmla="*/ 656303 w 1721899"/>
                <a:gd name="connsiteY6" fmla="*/ 10634 h 1829064"/>
                <a:gd name="connsiteX7" fmla="*/ 641555 w 1721899"/>
                <a:gd name="connsiteY7" fmla="*/ 99124 h 1829064"/>
                <a:gd name="connsiteX8" fmla="*/ 707922 w 1721899"/>
                <a:gd name="connsiteY8" fmla="*/ 180240 h 1829064"/>
                <a:gd name="connsiteX9" fmla="*/ 848032 w 1721899"/>
                <a:gd name="connsiteY9" fmla="*/ 283479 h 1829064"/>
                <a:gd name="connsiteX10" fmla="*/ 914400 w 1721899"/>
                <a:gd name="connsiteY10" fmla="*/ 438337 h 1829064"/>
                <a:gd name="connsiteX11" fmla="*/ 1047136 w 1721899"/>
                <a:gd name="connsiteY11" fmla="*/ 755427 h 1829064"/>
                <a:gd name="connsiteX12" fmla="*/ 1143000 w 1721899"/>
                <a:gd name="connsiteY12" fmla="*/ 1102014 h 1829064"/>
                <a:gd name="connsiteX13" fmla="*/ 1268361 w 1721899"/>
                <a:gd name="connsiteY13" fmla="*/ 1301118 h 1829064"/>
                <a:gd name="connsiteX14" fmla="*/ 1408471 w 1721899"/>
                <a:gd name="connsiteY14" fmla="*/ 1507595 h 1829064"/>
                <a:gd name="connsiteX15" fmla="*/ 1659194 w 1721899"/>
                <a:gd name="connsiteY15" fmla="*/ 1758318 h 1829064"/>
                <a:gd name="connsiteX16" fmla="*/ 1718187 w 1721899"/>
                <a:gd name="connsiteY16" fmla="*/ 1824685 h 1829064"/>
                <a:gd name="connsiteX17" fmla="*/ 1710813 w 1721899"/>
                <a:gd name="connsiteY17" fmla="*/ 1817311 h 1829064"/>
                <a:gd name="connsiteX0" fmla="*/ 0 w 1721899"/>
                <a:gd name="connsiteY0" fmla="*/ 1796681 h 1823182"/>
                <a:gd name="connsiteX1" fmla="*/ 405581 w 1721899"/>
                <a:gd name="connsiteY1" fmla="*/ 1368978 h 1823182"/>
                <a:gd name="connsiteX2" fmla="*/ 412955 w 1721899"/>
                <a:gd name="connsiteY2" fmla="*/ 815913 h 1823182"/>
                <a:gd name="connsiteX3" fmla="*/ 435078 w 1721899"/>
                <a:gd name="connsiteY3" fmla="*/ 432456 h 1823182"/>
                <a:gd name="connsiteX4" fmla="*/ 449825 w 1721899"/>
                <a:gd name="connsiteY4" fmla="*/ 152236 h 1823182"/>
                <a:gd name="connsiteX5" fmla="*/ 582561 w 1721899"/>
                <a:gd name="connsiteY5" fmla="*/ 26874 h 1823182"/>
                <a:gd name="connsiteX6" fmla="*/ 656303 w 1721899"/>
                <a:gd name="connsiteY6" fmla="*/ 4752 h 1823182"/>
                <a:gd name="connsiteX7" fmla="*/ 641555 w 1721899"/>
                <a:gd name="connsiteY7" fmla="*/ 93242 h 1823182"/>
                <a:gd name="connsiteX8" fmla="*/ 707922 w 1721899"/>
                <a:gd name="connsiteY8" fmla="*/ 174358 h 1823182"/>
                <a:gd name="connsiteX9" fmla="*/ 848032 w 1721899"/>
                <a:gd name="connsiteY9" fmla="*/ 277597 h 1823182"/>
                <a:gd name="connsiteX10" fmla="*/ 914400 w 1721899"/>
                <a:gd name="connsiteY10" fmla="*/ 432455 h 1823182"/>
                <a:gd name="connsiteX11" fmla="*/ 1047136 w 1721899"/>
                <a:gd name="connsiteY11" fmla="*/ 749545 h 1823182"/>
                <a:gd name="connsiteX12" fmla="*/ 1143000 w 1721899"/>
                <a:gd name="connsiteY12" fmla="*/ 1096132 h 1823182"/>
                <a:gd name="connsiteX13" fmla="*/ 1268361 w 1721899"/>
                <a:gd name="connsiteY13" fmla="*/ 1295236 h 1823182"/>
                <a:gd name="connsiteX14" fmla="*/ 1408471 w 1721899"/>
                <a:gd name="connsiteY14" fmla="*/ 1501713 h 1823182"/>
                <a:gd name="connsiteX15" fmla="*/ 1659194 w 1721899"/>
                <a:gd name="connsiteY15" fmla="*/ 1752436 h 1823182"/>
                <a:gd name="connsiteX16" fmla="*/ 1718187 w 1721899"/>
                <a:gd name="connsiteY16" fmla="*/ 1818803 h 1823182"/>
                <a:gd name="connsiteX17" fmla="*/ 1710813 w 1721899"/>
                <a:gd name="connsiteY17" fmla="*/ 1811429 h 1823182"/>
                <a:gd name="connsiteX0" fmla="*/ 0 w 1721899"/>
                <a:gd name="connsiteY0" fmla="*/ 1797398 h 1823899"/>
                <a:gd name="connsiteX1" fmla="*/ 405581 w 1721899"/>
                <a:gd name="connsiteY1" fmla="*/ 1369695 h 1823899"/>
                <a:gd name="connsiteX2" fmla="*/ 412955 w 1721899"/>
                <a:gd name="connsiteY2" fmla="*/ 816630 h 1823899"/>
                <a:gd name="connsiteX3" fmla="*/ 435078 w 1721899"/>
                <a:gd name="connsiteY3" fmla="*/ 433173 h 1823899"/>
                <a:gd name="connsiteX4" fmla="*/ 523567 w 1721899"/>
                <a:gd name="connsiteY4" fmla="*/ 175076 h 1823899"/>
                <a:gd name="connsiteX5" fmla="*/ 582561 w 1721899"/>
                <a:gd name="connsiteY5" fmla="*/ 27591 h 1823899"/>
                <a:gd name="connsiteX6" fmla="*/ 656303 w 1721899"/>
                <a:gd name="connsiteY6" fmla="*/ 5469 h 1823899"/>
                <a:gd name="connsiteX7" fmla="*/ 641555 w 1721899"/>
                <a:gd name="connsiteY7" fmla="*/ 93959 h 1823899"/>
                <a:gd name="connsiteX8" fmla="*/ 707922 w 1721899"/>
                <a:gd name="connsiteY8" fmla="*/ 175075 h 1823899"/>
                <a:gd name="connsiteX9" fmla="*/ 848032 w 1721899"/>
                <a:gd name="connsiteY9" fmla="*/ 278314 h 1823899"/>
                <a:gd name="connsiteX10" fmla="*/ 914400 w 1721899"/>
                <a:gd name="connsiteY10" fmla="*/ 433172 h 1823899"/>
                <a:gd name="connsiteX11" fmla="*/ 1047136 w 1721899"/>
                <a:gd name="connsiteY11" fmla="*/ 750262 h 1823899"/>
                <a:gd name="connsiteX12" fmla="*/ 1143000 w 1721899"/>
                <a:gd name="connsiteY12" fmla="*/ 1096849 h 1823899"/>
                <a:gd name="connsiteX13" fmla="*/ 1268361 w 1721899"/>
                <a:gd name="connsiteY13" fmla="*/ 1295953 h 1823899"/>
                <a:gd name="connsiteX14" fmla="*/ 1408471 w 1721899"/>
                <a:gd name="connsiteY14" fmla="*/ 1502430 h 1823899"/>
                <a:gd name="connsiteX15" fmla="*/ 1659194 w 1721899"/>
                <a:gd name="connsiteY15" fmla="*/ 1753153 h 1823899"/>
                <a:gd name="connsiteX16" fmla="*/ 1718187 w 1721899"/>
                <a:gd name="connsiteY16" fmla="*/ 1819520 h 1823899"/>
                <a:gd name="connsiteX17" fmla="*/ 1710813 w 1721899"/>
                <a:gd name="connsiteY17" fmla="*/ 1812146 h 1823899"/>
                <a:gd name="connsiteX0" fmla="*/ 0 w 1721899"/>
                <a:gd name="connsiteY0" fmla="*/ 1797398 h 1823899"/>
                <a:gd name="connsiteX1" fmla="*/ 405581 w 1721899"/>
                <a:gd name="connsiteY1" fmla="*/ 1369695 h 1823899"/>
                <a:gd name="connsiteX2" fmla="*/ 412955 w 1721899"/>
                <a:gd name="connsiteY2" fmla="*/ 816630 h 1823899"/>
                <a:gd name="connsiteX3" fmla="*/ 464575 w 1721899"/>
                <a:gd name="connsiteY3" fmla="*/ 433173 h 1823899"/>
                <a:gd name="connsiteX4" fmla="*/ 523567 w 1721899"/>
                <a:gd name="connsiteY4" fmla="*/ 175076 h 1823899"/>
                <a:gd name="connsiteX5" fmla="*/ 582561 w 1721899"/>
                <a:gd name="connsiteY5" fmla="*/ 27591 h 1823899"/>
                <a:gd name="connsiteX6" fmla="*/ 656303 w 1721899"/>
                <a:gd name="connsiteY6" fmla="*/ 5469 h 1823899"/>
                <a:gd name="connsiteX7" fmla="*/ 641555 w 1721899"/>
                <a:gd name="connsiteY7" fmla="*/ 93959 h 1823899"/>
                <a:gd name="connsiteX8" fmla="*/ 707922 w 1721899"/>
                <a:gd name="connsiteY8" fmla="*/ 175075 h 1823899"/>
                <a:gd name="connsiteX9" fmla="*/ 848032 w 1721899"/>
                <a:gd name="connsiteY9" fmla="*/ 278314 h 1823899"/>
                <a:gd name="connsiteX10" fmla="*/ 914400 w 1721899"/>
                <a:gd name="connsiteY10" fmla="*/ 433172 h 1823899"/>
                <a:gd name="connsiteX11" fmla="*/ 1047136 w 1721899"/>
                <a:gd name="connsiteY11" fmla="*/ 750262 h 1823899"/>
                <a:gd name="connsiteX12" fmla="*/ 1143000 w 1721899"/>
                <a:gd name="connsiteY12" fmla="*/ 1096849 h 1823899"/>
                <a:gd name="connsiteX13" fmla="*/ 1268361 w 1721899"/>
                <a:gd name="connsiteY13" fmla="*/ 1295953 h 1823899"/>
                <a:gd name="connsiteX14" fmla="*/ 1408471 w 1721899"/>
                <a:gd name="connsiteY14" fmla="*/ 1502430 h 1823899"/>
                <a:gd name="connsiteX15" fmla="*/ 1659194 w 1721899"/>
                <a:gd name="connsiteY15" fmla="*/ 1753153 h 1823899"/>
                <a:gd name="connsiteX16" fmla="*/ 1718187 w 1721899"/>
                <a:gd name="connsiteY16" fmla="*/ 1819520 h 1823899"/>
                <a:gd name="connsiteX17" fmla="*/ 1710813 w 1721899"/>
                <a:gd name="connsiteY17" fmla="*/ 1812146 h 1823899"/>
                <a:gd name="connsiteX0" fmla="*/ 0 w 1721899"/>
                <a:gd name="connsiteY0" fmla="*/ 1797398 h 1823899"/>
                <a:gd name="connsiteX1" fmla="*/ 405581 w 1721899"/>
                <a:gd name="connsiteY1" fmla="*/ 1369695 h 1823899"/>
                <a:gd name="connsiteX2" fmla="*/ 412955 w 1721899"/>
                <a:gd name="connsiteY2" fmla="*/ 816630 h 1823899"/>
                <a:gd name="connsiteX3" fmla="*/ 464575 w 1721899"/>
                <a:gd name="connsiteY3" fmla="*/ 433173 h 1823899"/>
                <a:gd name="connsiteX4" fmla="*/ 523567 w 1721899"/>
                <a:gd name="connsiteY4" fmla="*/ 175076 h 1823899"/>
                <a:gd name="connsiteX5" fmla="*/ 582561 w 1721899"/>
                <a:gd name="connsiteY5" fmla="*/ 27591 h 1823899"/>
                <a:gd name="connsiteX6" fmla="*/ 656303 w 1721899"/>
                <a:gd name="connsiteY6" fmla="*/ 5469 h 1823899"/>
                <a:gd name="connsiteX7" fmla="*/ 641555 w 1721899"/>
                <a:gd name="connsiteY7" fmla="*/ 93959 h 1823899"/>
                <a:gd name="connsiteX8" fmla="*/ 707922 w 1721899"/>
                <a:gd name="connsiteY8" fmla="*/ 175075 h 1823899"/>
                <a:gd name="connsiteX9" fmla="*/ 848032 w 1721899"/>
                <a:gd name="connsiteY9" fmla="*/ 278314 h 1823899"/>
                <a:gd name="connsiteX10" fmla="*/ 914400 w 1721899"/>
                <a:gd name="connsiteY10" fmla="*/ 433172 h 1823899"/>
                <a:gd name="connsiteX11" fmla="*/ 1047136 w 1721899"/>
                <a:gd name="connsiteY11" fmla="*/ 750262 h 1823899"/>
                <a:gd name="connsiteX12" fmla="*/ 1143000 w 1721899"/>
                <a:gd name="connsiteY12" fmla="*/ 1096849 h 1823899"/>
                <a:gd name="connsiteX13" fmla="*/ 1268361 w 1721899"/>
                <a:gd name="connsiteY13" fmla="*/ 1295953 h 1823899"/>
                <a:gd name="connsiteX14" fmla="*/ 1408471 w 1721899"/>
                <a:gd name="connsiteY14" fmla="*/ 1502430 h 1823899"/>
                <a:gd name="connsiteX15" fmla="*/ 1659194 w 1721899"/>
                <a:gd name="connsiteY15" fmla="*/ 1753153 h 1823899"/>
                <a:gd name="connsiteX16" fmla="*/ 1718187 w 1721899"/>
                <a:gd name="connsiteY16" fmla="*/ 1819520 h 1823899"/>
                <a:gd name="connsiteX17" fmla="*/ 1710813 w 1721899"/>
                <a:gd name="connsiteY17" fmla="*/ 1812146 h 1823899"/>
                <a:gd name="connsiteX0" fmla="*/ 0 w 1721899"/>
                <a:gd name="connsiteY0" fmla="*/ 1797398 h 1823899"/>
                <a:gd name="connsiteX1" fmla="*/ 405581 w 1721899"/>
                <a:gd name="connsiteY1" fmla="*/ 1369695 h 1823899"/>
                <a:gd name="connsiteX2" fmla="*/ 412955 w 1721899"/>
                <a:gd name="connsiteY2" fmla="*/ 816630 h 1823899"/>
                <a:gd name="connsiteX3" fmla="*/ 464575 w 1721899"/>
                <a:gd name="connsiteY3" fmla="*/ 433173 h 1823899"/>
                <a:gd name="connsiteX4" fmla="*/ 523567 w 1721899"/>
                <a:gd name="connsiteY4" fmla="*/ 175076 h 1823899"/>
                <a:gd name="connsiteX5" fmla="*/ 582561 w 1721899"/>
                <a:gd name="connsiteY5" fmla="*/ 27591 h 1823899"/>
                <a:gd name="connsiteX6" fmla="*/ 656303 w 1721899"/>
                <a:gd name="connsiteY6" fmla="*/ 5469 h 1823899"/>
                <a:gd name="connsiteX7" fmla="*/ 641555 w 1721899"/>
                <a:gd name="connsiteY7" fmla="*/ 93959 h 1823899"/>
                <a:gd name="connsiteX8" fmla="*/ 707922 w 1721899"/>
                <a:gd name="connsiteY8" fmla="*/ 175075 h 1823899"/>
                <a:gd name="connsiteX9" fmla="*/ 774290 w 1721899"/>
                <a:gd name="connsiteY9" fmla="*/ 344682 h 1823899"/>
                <a:gd name="connsiteX10" fmla="*/ 914400 w 1721899"/>
                <a:gd name="connsiteY10" fmla="*/ 433172 h 1823899"/>
                <a:gd name="connsiteX11" fmla="*/ 1047136 w 1721899"/>
                <a:gd name="connsiteY11" fmla="*/ 750262 h 1823899"/>
                <a:gd name="connsiteX12" fmla="*/ 1143000 w 1721899"/>
                <a:gd name="connsiteY12" fmla="*/ 1096849 h 1823899"/>
                <a:gd name="connsiteX13" fmla="*/ 1268361 w 1721899"/>
                <a:gd name="connsiteY13" fmla="*/ 1295953 h 1823899"/>
                <a:gd name="connsiteX14" fmla="*/ 1408471 w 1721899"/>
                <a:gd name="connsiteY14" fmla="*/ 1502430 h 1823899"/>
                <a:gd name="connsiteX15" fmla="*/ 1659194 w 1721899"/>
                <a:gd name="connsiteY15" fmla="*/ 1753153 h 1823899"/>
                <a:gd name="connsiteX16" fmla="*/ 1718187 w 1721899"/>
                <a:gd name="connsiteY16" fmla="*/ 1819520 h 1823899"/>
                <a:gd name="connsiteX17" fmla="*/ 1710813 w 1721899"/>
                <a:gd name="connsiteY17" fmla="*/ 1812146 h 1823899"/>
                <a:gd name="connsiteX0" fmla="*/ 0 w 1721899"/>
                <a:gd name="connsiteY0" fmla="*/ 1797398 h 1823899"/>
                <a:gd name="connsiteX1" fmla="*/ 405581 w 1721899"/>
                <a:gd name="connsiteY1" fmla="*/ 1369695 h 1823899"/>
                <a:gd name="connsiteX2" fmla="*/ 412955 w 1721899"/>
                <a:gd name="connsiteY2" fmla="*/ 816630 h 1823899"/>
                <a:gd name="connsiteX3" fmla="*/ 464575 w 1721899"/>
                <a:gd name="connsiteY3" fmla="*/ 433173 h 1823899"/>
                <a:gd name="connsiteX4" fmla="*/ 523567 w 1721899"/>
                <a:gd name="connsiteY4" fmla="*/ 175076 h 1823899"/>
                <a:gd name="connsiteX5" fmla="*/ 582561 w 1721899"/>
                <a:gd name="connsiteY5" fmla="*/ 27591 h 1823899"/>
                <a:gd name="connsiteX6" fmla="*/ 656303 w 1721899"/>
                <a:gd name="connsiteY6" fmla="*/ 5469 h 1823899"/>
                <a:gd name="connsiteX7" fmla="*/ 641555 w 1721899"/>
                <a:gd name="connsiteY7" fmla="*/ 93959 h 1823899"/>
                <a:gd name="connsiteX8" fmla="*/ 707922 w 1721899"/>
                <a:gd name="connsiteY8" fmla="*/ 175075 h 1823899"/>
                <a:gd name="connsiteX9" fmla="*/ 774290 w 1721899"/>
                <a:gd name="connsiteY9" fmla="*/ 344682 h 1823899"/>
                <a:gd name="connsiteX10" fmla="*/ 848032 w 1721899"/>
                <a:gd name="connsiteY10" fmla="*/ 536411 h 1823899"/>
                <a:gd name="connsiteX11" fmla="*/ 1047136 w 1721899"/>
                <a:gd name="connsiteY11" fmla="*/ 750262 h 1823899"/>
                <a:gd name="connsiteX12" fmla="*/ 1143000 w 1721899"/>
                <a:gd name="connsiteY12" fmla="*/ 1096849 h 1823899"/>
                <a:gd name="connsiteX13" fmla="*/ 1268361 w 1721899"/>
                <a:gd name="connsiteY13" fmla="*/ 1295953 h 1823899"/>
                <a:gd name="connsiteX14" fmla="*/ 1408471 w 1721899"/>
                <a:gd name="connsiteY14" fmla="*/ 1502430 h 1823899"/>
                <a:gd name="connsiteX15" fmla="*/ 1659194 w 1721899"/>
                <a:gd name="connsiteY15" fmla="*/ 1753153 h 1823899"/>
                <a:gd name="connsiteX16" fmla="*/ 1718187 w 1721899"/>
                <a:gd name="connsiteY16" fmla="*/ 1819520 h 1823899"/>
                <a:gd name="connsiteX17" fmla="*/ 1710813 w 1721899"/>
                <a:gd name="connsiteY17" fmla="*/ 1812146 h 1823899"/>
                <a:gd name="connsiteX0" fmla="*/ 0 w 1721899"/>
                <a:gd name="connsiteY0" fmla="*/ 1797398 h 1823899"/>
                <a:gd name="connsiteX1" fmla="*/ 405581 w 1721899"/>
                <a:gd name="connsiteY1" fmla="*/ 1369695 h 1823899"/>
                <a:gd name="connsiteX2" fmla="*/ 412955 w 1721899"/>
                <a:gd name="connsiteY2" fmla="*/ 816630 h 1823899"/>
                <a:gd name="connsiteX3" fmla="*/ 464575 w 1721899"/>
                <a:gd name="connsiteY3" fmla="*/ 433173 h 1823899"/>
                <a:gd name="connsiteX4" fmla="*/ 523567 w 1721899"/>
                <a:gd name="connsiteY4" fmla="*/ 175076 h 1823899"/>
                <a:gd name="connsiteX5" fmla="*/ 582561 w 1721899"/>
                <a:gd name="connsiteY5" fmla="*/ 27591 h 1823899"/>
                <a:gd name="connsiteX6" fmla="*/ 656303 w 1721899"/>
                <a:gd name="connsiteY6" fmla="*/ 5469 h 1823899"/>
                <a:gd name="connsiteX7" fmla="*/ 641555 w 1721899"/>
                <a:gd name="connsiteY7" fmla="*/ 93959 h 1823899"/>
                <a:gd name="connsiteX8" fmla="*/ 707922 w 1721899"/>
                <a:gd name="connsiteY8" fmla="*/ 175075 h 1823899"/>
                <a:gd name="connsiteX9" fmla="*/ 774290 w 1721899"/>
                <a:gd name="connsiteY9" fmla="*/ 344682 h 1823899"/>
                <a:gd name="connsiteX10" fmla="*/ 848032 w 1721899"/>
                <a:gd name="connsiteY10" fmla="*/ 536411 h 1823899"/>
                <a:gd name="connsiteX11" fmla="*/ 980768 w 1721899"/>
                <a:gd name="connsiteY11" fmla="*/ 757636 h 1823899"/>
                <a:gd name="connsiteX12" fmla="*/ 1143000 w 1721899"/>
                <a:gd name="connsiteY12" fmla="*/ 1096849 h 1823899"/>
                <a:gd name="connsiteX13" fmla="*/ 1268361 w 1721899"/>
                <a:gd name="connsiteY13" fmla="*/ 1295953 h 1823899"/>
                <a:gd name="connsiteX14" fmla="*/ 1408471 w 1721899"/>
                <a:gd name="connsiteY14" fmla="*/ 1502430 h 1823899"/>
                <a:gd name="connsiteX15" fmla="*/ 1659194 w 1721899"/>
                <a:gd name="connsiteY15" fmla="*/ 1753153 h 1823899"/>
                <a:gd name="connsiteX16" fmla="*/ 1718187 w 1721899"/>
                <a:gd name="connsiteY16" fmla="*/ 1819520 h 1823899"/>
                <a:gd name="connsiteX17" fmla="*/ 1710813 w 1721899"/>
                <a:gd name="connsiteY17" fmla="*/ 1812146 h 1823899"/>
                <a:gd name="connsiteX0" fmla="*/ 0 w 1721899"/>
                <a:gd name="connsiteY0" fmla="*/ 1803511 h 1830012"/>
                <a:gd name="connsiteX1" fmla="*/ 405581 w 1721899"/>
                <a:gd name="connsiteY1" fmla="*/ 1375808 h 1830012"/>
                <a:gd name="connsiteX2" fmla="*/ 412955 w 1721899"/>
                <a:gd name="connsiteY2" fmla="*/ 822743 h 1830012"/>
                <a:gd name="connsiteX3" fmla="*/ 464575 w 1721899"/>
                <a:gd name="connsiteY3" fmla="*/ 439286 h 1830012"/>
                <a:gd name="connsiteX4" fmla="*/ 523567 w 1721899"/>
                <a:gd name="connsiteY4" fmla="*/ 181189 h 1830012"/>
                <a:gd name="connsiteX5" fmla="*/ 582561 w 1721899"/>
                <a:gd name="connsiteY5" fmla="*/ 33704 h 1830012"/>
                <a:gd name="connsiteX6" fmla="*/ 597310 w 1721899"/>
                <a:gd name="connsiteY6" fmla="*/ 4207 h 1830012"/>
                <a:gd name="connsiteX7" fmla="*/ 641555 w 1721899"/>
                <a:gd name="connsiteY7" fmla="*/ 100072 h 1830012"/>
                <a:gd name="connsiteX8" fmla="*/ 707922 w 1721899"/>
                <a:gd name="connsiteY8" fmla="*/ 181188 h 1830012"/>
                <a:gd name="connsiteX9" fmla="*/ 774290 w 1721899"/>
                <a:gd name="connsiteY9" fmla="*/ 350795 h 1830012"/>
                <a:gd name="connsiteX10" fmla="*/ 848032 w 1721899"/>
                <a:gd name="connsiteY10" fmla="*/ 542524 h 1830012"/>
                <a:gd name="connsiteX11" fmla="*/ 980768 w 1721899"/>
                <a:gd name="connsiteY11" fmla="*/ 763749 h 1830012"/>
                <a:gd name="connsiteX12" fmla="*/ 1143000 w 1721899"/>
                <a:gd name="connsiteY12" fmla="*/ 1102962 h 1830012"/>
                <a:gd name="connsiteX13" fmla="*/ 1268361 w 1721899"/>
                <a:gd name="connsiteY13" fmla="*/ 1302066 h 1830012"/>
                <a:gd name="connsiteX14" fmla="*/ 1408471 w 1721899"/>
                <a:gd name="connsiteY14" fmla="*/ 1508543 h 1830012"/>
                <a:gd name="connsiteX15" fmla="*/ 1659194 w 1721899"/>
                <a:gd name="connsiteY15" fmla="*/ 1759266 h 1830012"/>
                <a:gd name="connsiteX16" fmla="*/ 1718187 w 1721899"/>
                <a:gd name="connsiteY16" fmla="*/ 1825633 h 1830012"/>
                <a:gd name="connsiteX17" fmla="*/ 1710813 w 1721899"/>
                <a:gd name="connsiteY17" fmla="*/ 1818259 h 1830012"/>
                <a:gd name="connsiteX0" fmla="*/ 0 w 1721899"/>
                <a:gd name="connsiteY0" fmla="*/ 1802475 h 1828976"/>
                <a:gd name="connsiteX1" fmla="*/ 405581 w 1721899"/>
                <a:gd name="connsiteY1" fmla="*/ 1374772 h 1828976"/>
                <a:gd name="connsiteX2" fmla="*/ 412955 w 1721899"/>
                <a:gd name="connsiteY2" fmla="*/ 821707 h 1828976"/>
                <a:gd name="connsiteX3" fmla="*/ 464575 w 1721899"/>
                <a:gd name="connsiteY3" fmla="*/ 438250 h 1828976"/>
                <a:gd name="connsiteX4" fmla="*/ 523567 w 1721899"/>
                <a:gd name="connsiteY4" fmla="*/ 180153 h 1828976"/>
                <a:gd name="connsiteX5" fmla="*/ 582561 w 1721899"/>
                <a:gd name="connsiteY5" fmla="*/ 32668 h 1828976"/>
                <a:gd name="connsiteX6" fmla="*/ 597310 w 1721899"/>
                <a:gd name="connsiteY6" fmla="*/ 3171 h 1828976"/>
                <a:gd name="connsiteX7" fmla="*/ 656303 w 1721899"/>
                <a:gd name="connsiteY7" fmla="*/ 84288 h 1828976"/>
                <a:gd name="connsiteX8" fmla="*/ 707922 w 1721899"/>
                <a:gd name="connsiteY8" fmla="*/ 180152 h 1828976"/>
                <a:gd name="connsiteX9" fmla="*/ 774290 w 1721899"/>
                <a:gd name="connsiteY9" fmla="*/ 349759 h 1828976"/>
                <a:gd name="connsiteX10" fmla="*/ 848032 w 1721899"/>
                <a:gd name="connsiteY10" fmla="*/ 541488 h 1828976"/>
                <a:gd name="connsiteX11" fmla="*/ 980768 w 1721899"/>
                <a:gd name="connsiteY11" fmla="*/ 762713 h 1828976"/>
                <a:gd name="connsiteX12" fmla="*/ 1143000 w 1721899"/>
                <a:gd name="connsiteY12" fmla="*/ 1101926 h 1828976"/>
                <a:gd name="connsiteX13" fmla="*/ 1268361 w 1721899"/>
                <a:gd name="connsiteY13" fmla="*/ 1301030 h 1828976"/>
                <a:gd name="connsiteX14" fmla="*/ 1408471 w 1721899"/>
                <a:gd name="connsiteY14" fmla="*/ 1507507 h 1828976"/>
                <a:gd name="connsiteX15" fmla="*/ 1659194 w 1721899"/>
                <a:gd name="connsiteY15" fmla="*/ 1758230 h 1828976"/>
                <a:gd name="connsiteX16" fmla="*/ 1718187 w 1721899"/>
                <a:gd name="connsiteY16" fmla="*/ 1824597 h 1828976"/>
                <a:gd name="connsiteX17" fmla="*/ 1710813 w 1721899"/>
                <a:gd name="connsiteY17" fmla="*/ 1817223 h 1828976"/>
                <a:gd name="connsiteX0" fmla="*/ 0 w 1721899"/>
                <a:gd name="connsiteY0" fmla="*/ 1801460 h 1827961"/>
                <a:gd name="connsiteX1" fmla="*/ 405581 w 1721899"/>
                <a:gd name="connsiteY1" fmla="*/ 1373757 h 1827961"/>
                <a:gd name="connsiteX2" fmla="*/ 412955 w 1721899"/>
                <a:gd name="connsiteY2" fmla="*/ 820692 h 1827961"/>
                <a:gd name="connsiteX3" fmla="*/ 464575 w 1721899"/>
                <a:gd name="connsiteY3" fmla="*/ 437235 h 1827961"/>
                <a:gd name="connsiteX4" fmla="*/ 523567 w 1721899"/>
                <a:gd name="connsiteY4" fmla="*/ 179138 h 1827961"/>
                <a:gd name="connsiteX5" fmla="*/ 582561 w 1721899"/>
                <a:gd name="connsiteY5" fmla="*/ 31653 h 1827961"/>
                <a:gd name="connsiteX6" fmla="*/ 597310 w 1721899"/>
                <a:gd name="connsiteY6" fmla="*/ 2156 h 1827961"/>
                <a:gd name="connsiteX7" fmla="*/ 671052 w 1721899"/>
                <a:gd name="connsiteY7" fmla="*/ 68525 h 1827961"/>
                <a:gd name="connsiteX8" fmla="*/ 707922 w 1721899"/>
                <a:gd name="connsiteY8" fmla="*/ 179137 h 1827961"/>
                <a:gd name="connsiteX9" fmla="*/ 774290 w 1721899"/>
                <a:gd name="connsiteY9" fmla="*/ 348744 h 1827961"/>
                <a:gd name="connsiteX10" fmla="*/ 848032 w 1721899"/>
                <a:gd name="connsiteY10" fmla="*/ 540473 h 1827961"/>
                <a:gd name="connsiteX11" fmla="*/ 980768 w 1721899"/>
                <a:gd name="connsiteY11" fmla="*/ 761698 h 1827961"/>
                <a:gd name="connsiteX12" fmla="*/ 1143000 w 1721899"/>
                <a:gd name="connsiteY12" fmla="*/ 1100911 h 1827961"/>
                <a:gd name="connsiteX13" fmla="*/ 1268361 w 1721899"/>
                <a:gd name="connsiteY13" fmla="*/ 1300015 h 1827961"/>
                <a:gd name="connsiteX14" fmla="*/ 1408471 w 1721899"/>
                <a:gd name="connsiteY14" fmla="*/ 1506492 h 1827961"/>
                <a:gd name="connsiteX15" fmla="*/ 1659194 w 1721899"/>
                <a:gd name="connsiteY15" fmla="*/ 1757215 h 1827961"/>
                <a:gd name="connsiteX16" fmla="*/ 1718187 w 1721899"/>
                <a:gd name="connsiteY16" fmla="*/ 1823582 h 1827961"/>
                <a:gd name="connsiteX17" fmla="*/ 1710813 w 1721899"/>
                <a:gd name="connsiteY17" fmla="*/ 1816208 h 1827961"/>
                <a:gd name="connsiteX0" fmla="*/ 0 w 1721899"/>
                <a:gd name="connsiteY0" fmla="*/ 1800846 h 1827347"/>
                <a:gd name="connsiteX1" fmla="*/ 405581 w 1721899"/>
                <a:gd name="connsiteY1" fmla="*/ 1373143 h 1827347"/>
                <a:gd name="connsiteX2" fmla="*/ 412955 w 1721899"/>
                <a:gd name="connsiteY2" fmla="*/ 820078 h 1827347"/>
                <a:gd name="connsiteX3" fmla="*/ 464575 w 1721899"/>
                <a:gd name="connsiteY3" fmla="*/ 436621 h 1827347"/>
                <a:gd name="connsiteX4" fmla="*/ 523567 w 1721899"/>
                <a:gd name="connsiteY4" fmla="*/ 178524 h 1827347"/>
                <a:gd name="connsiteX5" fmla="*/ 582561 w 1721899"/>
                <a:gd name="connsiteY5" fmla="*/ 31039 h 1827347"/>
                <a:gd name="connsiteX6" fmla="*/ 597310 w 1721899"/>
                <a:gd name="connsiteY6" fmla="*/ 1542 h 1827347"/>
                <a:gd name="connsiteX7" fmla="*/ 683840 w 1721899"/>
                <a:gd name="connsiteY7" fmla="*/ 23150 h 1827347"/>
                <a:gd name="connsiteX8" fmla="*/ 707922 w 1721899"/>
                <a:gd name="connsiteY8" fmla="*/ 178523 h 1827347"/>
                <a:gd name="connsiteX9" fmla="*/ 774290 w 1721899"/>
                <a:gd name="connsiteY9" fmla="*/ 348130 h 1827347"/>
                <a:gd name="connsiteX10" fmla="*/ 848032 w 1721899"/>
                <a:gd name="connsiteY10" fmla="*/ 539859 h 1827347"/>
                <a:gd name="connsiteX11" fmla="*/ 980768 w 1721899"/>
                <a:gd name="connsiteY11" fmla="*/ 761084 h 1827347"/>
                <a:gd name="connsiteX12" fmla="*/ 1143000 w 1721899"/>
                <a:gd name="connsiteY12" fmla="*/ 1100297 h 1827347"/>
                <a:gd name="connsiteX13" fmla="*/ 1268361 w 1721899"/>
                <a:gd name="connsiteY13" fmla="*/ 1299401 h 1827347"/>
                <a:gd name="connsiteX14" fmla="*/ 1408471 w 1721899"/>
                <a:gd name="connsiteY14" fmla="*/ 1505878 h 1827347"/>
                <a:gd name="connsiteX15" fmla="*/ 1659194 w 1721899"/>
                <a:gd name="connsiteY15" fmla="*/ 1756601 h 1827347"/>
                <a:gd name="connsiteX16" fmla="*/ 1718187 w 1721899"/>
                <a:gd name="connsiteY16" fmla="*/ 1822968 h 1827347"/>
                <a:gd name="connsiteX17" fmla="*/ 1710813 w 1721899"/>
                <a:gd name="connsiteY17" fmla="*/ 1815594 h 1827347"/>
                <a:gd name="connsiteX0" fmla="*/ 0 w 1721899"/>
                <a:gd name="connsiteY0" fmla="*/ 1801319 h 1827820"/>
                <a:gd name="connsiteX1" fmla="*/ 405581 w 1721899"/>
                <a:gd name="connsiteY1" fmla="*/ 1373616 h 1827820"/>
                <a:gd name="connsiteX2" fmla="*/ 412955 w 1721899"/>
                <a:gd name="connsiteY2" fmla="*/ 820551 h 1827820"/>
                <a:gd name="connsiteX3" fmla="*/ 464575 w 1721899"/>
                <a:gd name="connsiteY3" fmla="*/ 437094 h 1827820"/>
                <a:gd name="connsiteX4" fmla="*/ 523567 w 1721899"/>
                <a:gd name="connsiteY4" fmla="*/ 178997 h 1827820"/>
                <a:gd name="connsiteX5" fmla="*/ 556984 w 1721899"/>
                <a:gd name="connsiteY5" fmla="*/ 37907 h 1827820"/>
                <a:gd name="connsiteX6" fmla="*/ 597310 w 1721899"/>
                <a:gd name="connsiteY6" fmla="*/ 2015 h 1827820"/>
                <a:gd name="connsiteX7" fmla="*/ 683840 w 1721899"/>
                <a:gd name="connsiteY7" fmla="*/ 23623 h 1827820"/>
                <a:gd name="connsiteX8" fmla="*/ 707922 w 1721899"/>
                <a:gd name="connsiteY8" fmla="*/ 178996 h 1827820"/>
                <a:gd name="connsiteX9" fmla="*/ 774290 w 1721899"/>
                <a:gd name="connsiteY9" fmla="*/ 348603 h 1827820"/>
                <a:gd name="connsiteX10" fmla="*/ 848032 w 1721899"/>
                <a:gd name="connsiteY10" fmla="*/ 540332 h 1827820"/>
                <a:gd name="connsiteX11" fmla="*/ 980768 w 1721899"/>
                <a:gd name="connsiteY11" fmla="*/ 761557 h 1827820"/>
                <a:gd name="connsiteX12" fmla="*/ 1143000 w 1721899"/>
                <a:gd name="connsiteY12" fmla="*/ 1100770 h 1827820"/>
                <a:gd name="connsiteX13" fmla="*/ 1268361 w 1721899"/>
                <a:gd name="connsiteY13" fmla="*/ 1299874 h 1827820"/>
                <a:gd name="connsiteX14" fmla="*/ 1408471 w 1721899"/>
                <a:gd name="connsiteY14" fmla="*/ 1506351 h 1827820"/>
                <a:gd name="connsiteX15" fmla="*/ 1659194 w 1721899"/>
                <a:gd name="connsiteY15" fmla="*/ 1757074 h 1827820"/>
                <a:gd name="connsiteX16" fmla="*/ 1718187 w 1721899"/>
                <a:gd name="connsiteY16" fmla="*/ 1823441 h 1827820"/>
                <a:gd name="connsiteX17" fmla="*/ 1710813 w 1721899"/>
                <a:gd name="connsiteY17" fmla="*/ 1816067 h 1827820"/>
                <a:gd name="connsiteX0" fmla="*/ 0 w 1721899"/>
                <a:gd name="connsiteY0" fmla="*/ 1800860 h 1827361"/>
                <a:gd name="connsiteX1" fmla="*/ 405581 w 1721899"/>
                <a:gd name="connsiteY1" fmla="*/ 1373157 h 1827361"/>
                <a:gd name="connsiteX2" fmla="*/ 412955 w 1721899"/>
                <a:gd name="connsiteY2" fmla="*/ 820092 h 1827361"/>
                <a:gd name="connsiteX3" fmla="*/ 464575 w 1721899"/>
                <a:gd name="connsiteY3" fmla="*/ 436635 h 1827361"/>
                <a:gd name="connsiteX4" fmla="*/ 523567 w 1721899"/>
                <a:gd name="connsiteY4" fmla="*/ 178538 h 1827361"/>
                <a:gd name="connsiteX5" fmla="*/ 556984 w 1721899"/>
                <a:gd name="connsiteY5" fmla="*/ 37448 h 1827361"/>
                <a:gd name="connsiteX6" fmla="*/ 597310 w 1721899"/>
                <a:gd name="connsiteY6" fmla="*/ 1556 h 1827361"/>
                <a:gd name="connsiteX7" fmla="*/ 683840 w 1721899"/>
                <a:gd name="connsiteY7" fmla="*/ 23164 h 1827361"/>
                <a:gd name="connsiteX8" fmla="*/ 714316 w 1721899"/>
                <a:gd name="connsiteY8" fmla="*/ 165748 h 1827361"/>
                <a:gd name="connsiteX9" fmla="*/ 774290 w 1721899"/>
                <a:gd name="connsiteY9" fmla="*/ 348144 h 1827361"/>
                <a:gd name="connsiteX10" fmla="*/ 848032 w 1721899"/>
                <a:gd name="connsiteY10" fmla="*/ 539873 h 1827361"/>
                <a:gd name="connsiteX11" fmla="*/ 980768 w 1721899"/>
                <a:gd name="connsiteY11" fmla="*/ 761098 h 1827361"/>
                <a:gd name="connsiteX12" fmla="*/ 1143000 w 1721899"/>
                <a:gd name="connsiteY12" fmla="*/ 1100311 h 1827361"/>
                <a:gd name="connsiteX13" fmla="*/ 1268361 w 1721899"/>
                <a:gd name="connsiteY13" fmla="*/ 1299415 h 1827361"/>
                <a:gd name="connsiteX14" fmla="*/ 1408471 w 1721899"/>
                <a:gd name="connsiteY14" fmla="*/ 1505892 h 1827361"/>
                <a:gd name="connsiteX15" fmla="*/ 1659194 w 1721899"/>
                <a:gd name="connsiteY15" fmla="*/ 1756615 h 1827361"/>
                <a:gd name="connsiteX16" fmla="*/ 1718187 w 1721899"/>
                <a:gd name="connsiteY16" fmla="*/ 1822982 h 1827361"/>
                <a:gd name="connsiteX17" fmla="*/ 1710813 w 1721899"/>
                <a:gd name="connsiteY17" fmla="*/ 1815608 h 1827361"/>
                <a:gd name="connsiteX0" fmla="*/ 0 w 1721899"/>
                <a:gd name="connsiteY0" fmla="*/ 1800860 h 1827361"/>
                <a:gd name="connsiteX1" fmla="*/ 405581 w 1721899"/>
                <a:gd name="connsiteY1" fmla="*/ 1373157 h 1827361"/>
                <a:gd name="connsiteX2" fmla="*/ 412955 w 1721899"/>
                <a:gd name="connsiteY2" fmla="*/ 820092 h 1827361"/>
                <a:gd name="connsiteX3" fmla="*/ 464575 w 1721899"/>
                <a:gd name="connsiteY3" fmla="*/ 436635 h 1827361"/>
                <a:gd name="connsiteX4" fmla="*/ 523567 w 1721899"/>
                <a:gd name="connsiteY4" fmla="*/ 178538 h 1827361"/>
                <a:gd name="connsiteX5" fmla="*/ 556984 w 1721899"/>
                <a:gd name="connsiteY5" fmla="*/ 37448 h 1827361"/>
                <a:gd name="connsiteX6" fmla="*/ 597310 w 1721899"/>
                <a:gd name="connsiteY6" fmla="*/ 1556 h 1827361"/>
                <a:gd name="connsiteX7" fmla="*/ 683840 w 1721899"/>
                <a:gd name="connsiteY7" fmla="*/ 23164 h 1827361"/>
                <a:gd name="connsiteX8" fmla="*/ 714316 w 1721899"/>
                <a:gd name="connsiteY8" fmla="*/ 165748 h 1827361"/>
                <a:gd name="connsiteX9" fmla="*/ 774290 w 1721899"/>
                <a:gd name="connsiteY9" fmla="*/ 348144 h 1827361"/>
                <a:gd name="connsiteX10" fmla="*/ 848032 w 1721899"/>
                <a:gd name="connsiteY10" fmla="*/ 539873 h 1827361"/>
                <a:gd name="connsiteX11" fmla="*/ 980768 w 1721899"/>
                <a:gd name="connsiteY11" fmla="*/ 761098 h 1827361"/>
                <a:gd name="connsiteX12" fmla="*/ 1143000 w 1721899"/>
                <a:gd name="connsiteY12" fmla="*/ 1100311 h 1827361"/>
                <a:gd name="connsiteX13" fmla="*/ 1268361 w 1721899"/>
                <a:gd name="connsiteY13" fmla="*/ 1299415 h 1827361"/>
                <a:gd name="connsiteX14" fmla="*/ 1408471 w 1721899"/>
                <a:gd name="connsiteY14" fmla="*/ 1505892 h 1827361"/>
                <a:gd name="connsiteX15" fmla="*/ 1659194 w 1721899"/>
                <a:gd name="connsiteY15" fmla="*/ 1756615 h 1827361"/>
                <a:gd name="connsiteX16" fmla="*/ 1718187 w 1721899"/>
                <a:gd name="connsiteY16" fmla="*/ 1822982 h 1827361"/>
                <a:gd name="connsiteX17" fmla="*/ 1710813 w 1721899"/>
                <a:gd name="connsiteY17" fmla="*/ 1815608 h 1827361"/>
                <a:gd name="connsiteX0" fmla="*/ 0 w 1721899"/>
                <a:gd name="connsiteY0" fmla="*/ 1800486 h 1826987"/>
                <a:gd name="connsiteX1" fmla="*/ 405581 w 1721899"/>
                <a:gd name="connsiteY1" fmla="*/ 1372783 h 1826987"/>
                <a:gd name="connsiteX2" fmla="*/ 412955 w 1721899"/>
                <a:gd name="connsiteY2" fmla="*/ 819718 h 1826987"/>
                <a:gd name="connsiteX3" fmla="*/ 464575 w 1721899"/>
                <a:gd name="connsiteY3" fmla="*/ 436261 h 1826987"/>
                <a:gd name="connsiteX4" fmla="*/ 523567 w 1721899"/>
                <a:gd name="connsiteY4" fmla="*/ 178164 h 1826987"/>
                <a:gd name="connsiteX5" fmla="*/ 556984 w 1721899"/>
                <a:gd name="connsiteY5" fmla="*/ 37074 h 1826987"/>
                <a:gd name="connsiteX6" fmla="*/ 597310 w 1721899"/>
                <a:gd name="connsiteY6" fmla="*/ 1182 h 1826987"/>
                <a:gd name="connsiteX7" fmla="*/ 683840 w 1721899"/>
                <a:gd name="connsiteY7" fmla="*/ 22790 h 1826987"/>
                <a:gd name="connsiteX8" fmla="*/ 733499 w 1721899"/>
                <a:gd name="connsiteY8" fmla="*/ 152585 h 1826987"/>
                <a:gd name="connsiteX9" fmla="*/ 774290 w 1721899"/>
                <a:gd name="connsiteY9" fmla="*/ 347770 h 1826987"/>
                <a:gd name="connsiteX10" fmla="*/ 848032 w 1721899"/>
                <a:gd name="connsiteY10" fmla="*/ 539499 h 1826987"/>
                <a:gd name="connsiteX11" fmla="*/ 980768 w 1721899"/>
                <a:gd name="connsiteY11" fmla="*/ 760724 h 1826987"/>
                <a:gd name="connsiteX12" fmla="*/ 1143000 w 1721899"/>
                <a:gd name="connsiteY12" fmla="*/ 1099937 h 1826987"/>
                <a:gd name="connsiteX13" fmla="*/ 1268361 w 1721899"/>
                <a:gd name="connsiteY13" fmla="*/ 1299041 h 1826987"/>
                <a:gd name="connsiteX14" fmla="*/ 1408471 w 1721899"/>
                <a:gd name="connsiteY14" fmla="*/ 1505518 h 1826987"/>
                <a:gd name="connsiteX15" fmla="*/ 1659194 w 1721899"/>
                <a:gd name="connsiteY15" fmla="*/ 1756241 h 1826987"/>
                <a:gd name="connsiteX16" fmla="*/ 1718187 w 1721899"/>
                <a:gd name="connsiteY16" fmla="*/ 1822608 h 1826987"/>
                <a:gd name="connsiteX17" fmla="*/ 1710813 w 1721899"/>
                <a:gd name="connsiteY17" fmla="*/ 1815234 h 1826987"/>
                <a:gd name="connsiteX0" fmla="*/ 0 w 1721899"/>
                <a:gd name="connsiteY0" fmla="*/ 1800486 h 1826987"/>
                <a:gd name="connsiteX1" fmla="*/ 405581 w 1721899"/>
                <a:gd name="connsiteY1" fmla="*/ 1372783 h 1826987"/>
                <a:gd name="connsiteX2" fmla="*/ 412955 w 1721899"/>
                <a:gd name="connsiteY2" fmla="*/ 819718 h 1826987"/>
                <a:gd name="connsiteX3" fmla="*/ 464575 w 1721899"/>
                <a:gd name="connsiteY3" fmla="*/ 436261 h 1826987"/>
                <a:gd name="connsiteX4" fmla="*/ 491595 w 1721899"/>
                <a:gd name="connsiteY4" fmla="*/ 197348 h 1826987"/>
                <a:gd name="connsiteX5" fmla="*/ 556984 w 1721899"/>
                <a:gd name="connsiteY5" fmla="*/ 37074 h 1826987"/>
                <a:gd name="connsiteX6" fmla="*/ 597310 w 1721899"/>
                <a:gd name="connsiteY6" fmla="*/ 1182 h 1826987"/>
                <a:gd name="connsiteX7" fmla="*/ 683840 w 1721899"/>
                <a:gd name="connsiteY7" fmla="*/ 22790 h 1826987"/>
                <a:gd name="connsiteX8" fmla="*/ 733499 w 1721899"/>
                <a:gd name="connsiteY8" fmla="*/ 152585 h 1826987"/>
                <a:gd name="connsiteX9" fmla="*/ 774290 w 1721899"/>
                <a:gd name="connsiteY9" fmla="*/ 347770 h 1826987"/>
                <a:gd name="connsiteX10" fmla="*/ 848032 w 1721899"/>
                <a:gd name="connsiteY10" fmla="*/ 539499 h 1826987"/>
                <a:gd name="connsiteX11" fmla="*/ 980768 w 1721899"/>
                <a:gd name="connsiteY11" fmla="*/ 760724 h 1826987"/>
                <a:gd name="connsiteX12" fmla="*/ 1143000 w 1721899"/>
                <a:gd name="connsiteY12" fmla="*/ 1099937 h 1826987"/>
                <a:gd name="connsiteX13" fmla="*/ 1268361 w 1721899"/>
                <a:gd name="connsiteY13" fmla="*/ 1299041 h 1826987"/>
                <a:gd name="connsiteX14" fmla="*/ 1408471 w 1721899"/>
                <a:gd name="connsiteY14" fmla="*/ 1505518 h 1826987"/>
                <a:gd name="connsiteX15" fmla="*/ 1659194 w 1721899"/>
                <a:gd name="connsiteY15" fmla="*/ 1756241 h 1826987"/>
                <a:gd name="connsiteX16" fmla="*/ 1718187 w 1721899"/>
                <a:gd name="connsiteY16" fmla="*/ 1822608 h 1826987"/>
                <a:gd name="connsiteX17" fmla="*/ 1710813 w 1721899"/>
                <a:gd name="connsiteY17" fmla="*/ 1815234 h 1826987"/>
                <a:gd name="connsiteX0" fmla="*/ 0 w 1721899"/>
                <a:gd name="connsiteY0" fmla="*/ 1800486 h 1826987"/>
                <a:gd name="connsiteX1" fmla="*/ 405581 w 1721899"/>
                <a:gd name="connsiteY1" fmla="*/ 1372783 h 1826987"/>
                <a:gd name="connsiteX2" fmla="*/ 412955 w 1721899"/>
                <a:gd name="connsiteY2" fmla="*/ 819718 h 1826987"/>
                <a:gd name="connsiteX3" fmla="*/ 432603 w 1721899"/>
                <a:gd name="connsiteY3" fmla="*/ 449049 h 1826987"/>
                <a:gd name="connsiteX4" fmla="*/ 491595 w 1721899"/>
                <a:gd name="connsiteY4" fmla="*/ 197348 h 1826987"/>
                <a:gd name="connsiteX5" fmla="*/ 556984 w 1721899"/>
                <a:gd name="connsiteY5" fmla="*/ 37074 h 1826987"/>
                <a:gd name="connsiteX6" fmla="*/ 597310 w 1721899"/>
                <a:gd name="connsiteY6" fmla="*/ 1182 h 1826987"/>
                <a:gd name="connsiteX7" fmla="*/ 683840 w 1721899"/>
                <a:gd name="connsiteY7" fmla="*/ 22790 h 1826987"/>
                <a:gd name="connsiteX8" fmla="*/ 733499 w 1721899"/>
                <a:gd name="connsiteY8" fmla="*/ 152585 h 1826987"/>
                <a:gd name="connsiteX9" fmla="*/ 774290 w 1721899"/>
                <a:gd name="connsiteY9" fmla="*/ 347770 h 1826987"/>
                <a:gd name="connsiteX10" fmla="*/ 848032 w 1721899"/>
                <a:gd name="connsiteY10" fmla="*/ 539499 h 1826987"/>
                <a:gd name="connsiteX11" fmla="*/ 980768 w 1721899"/>
                <a:gd name="connsiteY11" fmla="*/ 760724 h 1826987"/>
                <a:gd name="connsiteX12" fmla="*/ 1143000 w 1721899"/>
                <a:gd name="connsiteY12" fmla="*/ 1099937 h 1826987"/>
                <a:gd name="connsiteX13" fmla="*/ 1268361 w 1721899"/>
                <a:gd name="connsiteY13" fmla="*/ 1299041 h 1826987"/>
                <a:gd name="connsiteX14" fmla="*/ 1408471 w 1721899"/>
                <a:gd name="connsiteY14" fmla="*/ 1505518 h 1826987"/>
                <a:gd name="connsiteX15" fmla="*/ 1659194 w 1721899"/>
                <a:gd name="connsiteY15" fmla="*/ 1756241 h 1826987"/>
                <a:gd name="connsiteX16" fmla="*/ 1718187 w 1721899"/>
                <a:gd name="connsiteY16" fmla="*/ 1822608 h 1826987"/>
                <a:gd name="connsiteX17" fmla="*/ 1710813 w 1721899"/>
                <a:gd name="connsiteY17" fmla="*/ 1815234 h 182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21899" h="1826987">
                  <a:moveTo>
                    <a:pt x="0" y="1800486"/>
                  </a:moveTo>
                  <a:cubicBezTo>
                    <a:pt x="168377" y="1668365"/>
                    <a:pt x="336755" y="1536244"/>
                    <a:pt x="405581" y="1372783"/>
                  </a:cubicBezTo>
                  <a:cubicBezTo>
                    <a:pt x="474407" y="1209322"/>
                    <a:pt x="408451" y="973674"/>
                    <a:pt x="412955" y="819718"/>
                  </a:cubicBezTo>
                  <a:cubicBezTo>
                    <a:pt x="417459" y="665762"/>
                    <a:pt x="428916" y="559662"/>
                    <a:pt x="432603" y="449049"/>
                  </a:cubicBezTo>
                  <a:cubicBezTo>
                    <a:pt x="465786" y="345810"/>
                    <a:pt x="470865" y="266011"/>
                    <a:pt x="491595" y="197348"/>
                  </a:cubicBezTo>
                  <a:cubicBezTo>
                    <a:pt x="512325" y="128685"/>
                    <a:pt x="539365" y="69768"/>
                    <a:pt x="556984" y="37074"/>
                  </a:cubicBezTo>
                  <a:cubicBezTo>
                    <a:pt x="574603" y="4380"/>
                    <a:pt x="576167" y="3563"/>
                    <a:pt x="597310" y="1182"/>
                  </a:cubicBezTo>
                  <a:cubicBezTo>
                    <a:pt x="618453" y="-1199"/>
                    <a:pt x="661142" y="-2444"/>
                    <a:pt x="683840" y="22790"/>
                  </a:cubicBezTo>
                  <a:cubicBezTo>
                    <a:pt x="706538" y="48024"/>
                    <a:pt x="718424" y="98422"/>
                    <a:pt x="733499" y="152585"/>
                  </a:cubicBezTo>
                  <a:cubicBezTo>
                    <a:pt x="748574" y="206748"/>
                    <a:pt x="755201" y="283284"/>
                    <a:pt x="774290" y="347770"/>
                  </a:cubicBezTo>
                  <a:cubicBezTo>
                    <a:pt x="793379" y="412256"/>
                    <a:pt x="813619" y="470673"/>
                    <a:pt x="848032" y="539499"/>
                  </a:cubicBezTo>
                  <a:cubicBezTo>
                    <a:pt x="882445" y="608325"/>
                    <a:pt x="931607" y="667318"/>
                    <a:pt x="980768" y="760724"/>
                  </a:cubicBezTo>
                  <a:cubicBezTo>
                    <a:pt x="1029929" y="854130"/>
                    <a:pt x="1095068" y="1010218"/>
                    <a:pt x="1143000" y="1099937"/>
                  </a:cubicBezTo>
                  <a:cubicBezTo>
                    <a:pt x="1190932" y="1189657"/>
                    <a:pt x="1224116" y="1231444"/>
                    <a:pt x="1268361" y="1299041"/>
                  </a:cubicBezTo>
                  <a:cubicBezTo>
                    <a:pt x="1312606" y="1366638"/>
                    <a:pt x="1343332" y="1429318"/>
                    <a:pt x="1408471" y="1505518"/>
                  </a:cubicBezTo>
                  <a:cubicBezTo>
                    <a:pt x="1473610" y="1581718"/>
                    <a:pt x="1607575" y="1703393"/>
                    <a:pt x="1659194" y="1756241"/>
                  </a:cubicBezTo>
                  <a:cubicBezTo>
                    <a:pt x="1710813" y="1809089"/>
                    <a:pt x="1709584" y="1812776"/>
                    <a:pt x="1718187" y="1822608"/>
                  </a:cubicBezTo>
                  <a:cubicBezTo>
                    <a:pt x="1726790" y="1832440"/>
                    <a:pt x="1718801" y="1823837"/>
                    <a:pt x="1710813" y="1815234"/>
                  </a:cubicBezTo>
                </a:path>
              </a:pathLst>
            </a:custGeom>
            <a:pattFill prst="pct10">
              <a:fgClr>
                <a:srgbClr val="00437B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solidFill>
                <a:schemeClr val="accent1">
                  <a:shade val="95000"/>
                  <a:satMod val="105000"/>
                  <a:alpha val="4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21428710">
              <a:off x="4210881" y="1585790"/>
              <a:ext cx="1135626" cy="1261041"/>
            </a:xfrm>
            <a:custGeom>
              <a:avLst/>
              <a:gdLst>
                <a:gd name="connsiteX0" fmla="*/ 0 w 1135626"/>
                <a:gd name="connsiteY0" fmla="*/ 0 h 1269559"/>
                <a:gd name="connsiteX1" fmla="*/ 331839 w 1135626"/>
                <a:gd name="connsiteY1" fmla="*/ 1113503 h 1269559"/>
                <a:gd name="connsiteX2" fmla="*/ 597310 w 1135626"/>
                <a:gd name="connsiteY2" fmla="*/ 1260987 h 1269559"/>
                <a:gd name="connsiteX3" fmla="*/ 730045 w 1135626"/>
                <a:gd name="connsiteY3" fmla="*/ 1231490 h 1269559"/>
                <a:gd name="connsiteX4" fmla="*/ 774290 w 1135626"/>
                <a:gd name="connsiteY4" fmla="*/ 1061884 h 1269559"/>
                <a:gd name="connsiteX5" fmla="*/ 870155 w 1135626"/>
                <a:gd name="connsiteY5" fmla="*/ 722671 h 1269559"/>
                <a:gd name="connsiteX6" fmla="*/ 966019 w 1135626"/>
                <a:gd name="connsiteY6" fmla="*/ 398206 h 1269559"/>
                <a:gd name="connsiteX7" fmla="*/ 1084007 w 1135626"/>
                <a:gd name="connsiteY7" fmla="*/ 140109 h 1269559"/>
                <a:gd name="connsiteX8" fmla="*/ 1135626 w 1135626"/>
                <a:gd name="connsiteY8" fmla="*/ 29497 h 1269559"/>
                <a:gd name="connsiteX0" fmla="*/ 0 w 1135626"/>
                <a:gd name="connsiteY0" fmla="*/ 0 h 1267037"/>
                <a:gd name="connsiteX1" fmla="*/ 331839 w 1135626"/>
                <a:gd name="connsiteY1" fmla="*/ 1113503 h 1267037"/>
                <a:gd name="connsiteX2" fmla="*/ 597310 w 1135626"/>
                <a:gd name="connsiteY2" fmla="*/ 1260987 h 1267037"/>
                <a:gd name="connsiteX3" fmla="*/ 730045 w 1135626"/>
                <a:gd name="connsiteY3" fmla="*/ 1150373 h 1267037"/>
                <a:gd name="connsiteX4" fmla="*/ 774290 w 1135626"/>
                <a:gd name="connsiteY4" fmla="*/ 1061884 h 1267037"/>
                <a:gd name="connsiteX5" fmla="*/ 870155 w 1135626"/>
                <a:gd name="connsiteY5" fmla="*/ 722671 h 1267037"/>
                <a:gd name="connsiteX6" fmla="*/ 966019 w 1135626"/>
                <a:gd name="connsiteY6" fmla="*/ 398206 h 1267037"/>
                <a:gd name="connsiteX7" fmla="*/ 1084007 w 1135626"/>
                <a:gd name="connsiteY7" fmla="*/ 140109 h 1267037"/>
                <a:gd name="connsiteX8" fmla="*/ 1135626 w 1135626"/>
                <a:gd name="connsiteY8" fmla="*/ 29497 h 1267037"/>
                <a:gd name="connsiteX0" fmla="*/ 0 w 1135626"/>
                <a:gd name="connsiteY0" fmla="*/ 0 h 1263547"/>
                <a:gd name="connsiteX1" fmla="*/ 366015 w 1135626"/>
                <a:gd name="connsiteY1" fmla="*/ 1103973 h 1263547"/>
                <a:gd name="connsiteX2" fmla="*/ 597310 w 1135626"/>
                <a:gd name="connsiteY2" fmla="*/ 1260987 h 1263547"/>
                <a:gd name="connsiteX3" fmla="*/ 730045 w 1135626"/>
                <a:gd name="connsiteY3" fmla="*/ 1150373 h 1263547"/>
                <a:gd name="connsiteX4" fmla="*/ 774290 w 1135626"/>
                <a:gd name="connsiteY4" fmla="*/ 1061884 h 1263547"/>
                <a:gd name="connsiteX5" fmla="*/ 870155 w 1135626"/>
                <a:gd name="connsiteY5" fmla="*/ 722671 h 1263547"/>
                <a:gd name="connsiteX6" fmla="*/ 966019 w 1135626"/>
                <a:gd name="connsiteY6" fmla="*/ 398206 h 1263547"/>
                <a:gd name="connsiteX7" fmla="*/ 1084007 w 1135626"/>
                <a:gd name="connsiteY7" fmla="*/ 140109 h 1263547"/>
                <a:gd name="connsiteX8" fmla="*/ 1135626 w 1135626"/>
                <a:gd name="connsiteY8" fmla="*/ 29497 h 1263547"/>
                <a:gd name="connsiteX0" fmla="*/ 0 w 1135626"/>
                <a:gd name="connsiteY0" fmla="*/ 0 h 1272022"/>
                <a:gd name="connsiteX1" fmla="*/ 366015 w 1135626"/>
                <a:gd name="connsiteY1" fmla="*/ 1103973 h 1272022"/>
                <a:gd name="connsiteX2" fmla="*/ 597310 w 1135626"/>
                <a:gd name="connsiteY2" fmla="*/ 1260987 h 1272022"/>
                <a:gd name="connsiteX3" fmla="*/ 730045 w 1135626"/>
                <a:gd name="connsiteY3" fmla="*/ 1150373 h 1272022"/>
                <a:gd name="connsiteX4" fmla="*/ 774290 w 1135626"/>
                <a:gd name="connsiteY4" fmla="*/ 1061884 h 1272022"/>
                <a:gd name="connsiteX5" fmla="*/ 870155 w 1135626"/>
                <a:gd name="connsiteY5" fmla="*/ 722671 h 1272022"/>
                <a:gd name="connsiteX6" fmla="*/ 966019 w 1135626"/>
                <a:gd name="connsiteY6" fmla="*/ 398206 h 1272022"/>
                <a:gd name="connsiteX7" fmla="*/ 1084007 w 1135626"/>
                <a:gd name="connsiteY7" fmla="*/ 140109 h 1272022"/>
                <a:gd name="connsiteX8" fmla="*/ 1135626 w 1135626"/>
                <a:gd name="connsiteY8" fmla="*/ 29497 h 1272022"/>
                <a:gd name="connsiteX0" fmla="*/ 0 w 1135626"/>
                <a:gd name="connsiteY0" fmla="*/ 0 h 1261480"/>
                <a:gd name="connsiteX1" fmla="*/ 203527 w 1135626"/>
                <a:gd name="connsiteY1" fmla="*/ 617510 h 1261480"/>
                <a:gd name="connsiteX2" fmla="*/ 366015 w 1135626"/>
                <a:gd name="connsiteY2" fmla="*/ 1103973 h 1261480"/>
                <a:gd name="connsiteX3" fmla="*/ 597310 w 1135626"/>
                <a:gd name="connsiteY3" fmla="*/ 1260987 h 1261480"/>
                <a:gd name="connsiteX4" fmla="*/ 730045 w 1135626"/>
                <a:gd name="connsiteY4" fmla="*/ 1150373 h 1261480"/>
                <a:gd name="connsiteX5" fmla="*/ 774290 w 1135626"/>
                <a:gd name="connsiteY5" fmla="*/ 1061884 h 1261480"/>
                <a:gd name="connsiteX6" fmla="*/ 870155 w 1135626"/>
                <a:gd name="connsiteY6" fmla="*/ 722671 h 1261480"/>
                <a:gd name="connsiteX7" fmla="*/ 966019 w 1135626"/>
                <a:gd name="connsiteY7" fmla="*/ 398206 h 1261480"/>
                <a:gd name="connsiteX8" fmla="*/ 1084007 w 1135626"/>
                <a:gd name="connsiteY8" fmla="*/ 140109 h 1261480"/>
                <a:gd name="connsiteX9" fmla="*/ 1135626 w 1135626"/>
                <a:gd name="connsiteY9" fmla="*/ 29497 h 1261480"/>
                <a:gd name="connsiteX0" fmla="*/ 0 w 1135626"/>
                <a:gd name="connsiteY0" fmla="*/ 0 h 1261480"/>
                <a:gd name="connsiteX1" fmla="*/ 237703 w 1135626"/>
                <a:gd name="connsiteY1" fmla="*/ 607981 h 1261480"/>
                <a:gd name="connsiteX2" fmla="*/ 366015 w 1135626"/>
                <a:gd name="connsiteY2" fmla="*/ 1103973 h 1261480"/>
                <a:gd name="connsiteX3" fmla="*/ 597310 w 1135626"/>
                <a:gd name="connsiteY3" fmla="*/ 1260987 h 1261480"/>
                <a:gd name="connsiteX4" fmla="*/ 730045 w 1135626"/>
                <a:gd name="connsiteY4" fmla="*/ 1150373 h 1261480"/>
                <a:gd name="connsiteX5" fmla="*/ 774290 w 1135626"/>
                <a:gd name="connsiteY5" fmla="*/ 1061884 h 1261480"/>
                <a:gd name="connsiteX6" fmla="*/ 870155 w 1135626"/>
                <a:gd name="connsiteY6" fmla="*/ 722671 h 1261480"/>
                <a:gd name="connsiteX7" fmla="*/ 966019 w 1135626"/>
                <a:gd name="connsiteY7" fmla="*/ 398206 h 1261480"/>
                <a:gd name="connsiteX8" fmla="*/ 1084007 w 1135626"/>
                <a:gd name="connsiteY8" fmla="*/ 140109 h 1261480"/>
                <a:gd name="connsiteX9" fmla="*/ 1135626 w 1135626"/>
                <a:gd name="connsiteY9" fmla="*/ 29497 h 1261480"/>
                <a:gd name="connsiteX0" fmla="*/ 0 w 1135626"/>
                <a:gd name="connsiteY0" fmla="*/ 0 h 1261035"/>
                <a:gd name="connsiteX1" fmla="*/ 237703 w 1135626"/>
                <a:gd name="connsiteY1" fmla="*/ 607981 h 1261035"/>
                <a:gd name="connsiteX2" fmla="*/ 366015 w 1135626"/>
                <a:gd name="connsiteY2" fmla="*/ 1103973 h 1261035"/>
                <a:gd name="connsiteX3" fmla="*/ 597310 w 1135626"/>
                <a:gd name="connsiteY3" fmla="*/ 1260987 h 1261035"/>
                <a:gd name="connsiteX4" fmla="*/ 686620 w 1135626"/>
                <a:gd name="connsiteY4" fmla="*/ 1120124 h 1261035"/>
                <a:gd name="connsiteX5" fmla="*/ 774290 w 1135626"/>
                <a:gd name="connsiteY5" fmla="*/ 1061884 h 1261035"/>
                <a:gd name="connsiteX6" fmla="*/ 870155 w 1135626"/>
                <a:gd name="connsiteY6" fmla="*/ 722671 h 1261035"/>
                <a:gd name="connsiteX7" fmla="*/ 966019 w 1135626"/>
                <a:gd name="connsiteY7" fmla="*/ 398206 h 1261035"/>
                <a:gd name="connsiteX8" fmla="*/ 1084007 w 1135626"/>
                <a:gd name="connsiteY8" fmla="*/ 140109 h 1261035"/>
                <a:gd name="connsiteX9" fmla="*/ 1135626 w 1135626"/>
                <a:gd name="connsiteY9" fmla="*/ 29497 h 1261035"/>
                <a:gd name="connsiteX0" fmla="*/ 0 w 1135626"/>
                <a:gd name="connsiteY0" fmla="*/ 0 h 1261041"/>
                <a:gd name="connsiteX1" fmla="*/ 237703 w 1135626"/>
                <a:gd name="connsiteY1" fmla="*/ 607981 h 1261041"/>
                <a:gd name="connsiteX2" fmla="*/ 366015 w 1135626"/>
                <a:gd name="connsiteY2" fmla="*/ 1103973 h 1261041"/>
                <a:gd name="connsiteX3" fmla="*/ 597310 w 1135626"/>
                <a:gd name="connsiteY3" fmla="*/ 1260987 h 1261041"/>
                <a:gd name="connsiteX4" fmla="*/ 686620 w 1135626"/>
                <a:gd name="connsiteY4" fmla="*/ 1120124 h 1261041"/>
                <a:gd name="connsiteX5" fmla="*/ 733379 w 1135626"/>
                <a:gd name="connsiteY5" fmla="*/ 981209 h 1261041"/>
                <a:gd name="connsiteX6" fmla="*/ 870155 w 1135626"/>
                <a:gd name="connsiteY6" fmla="*/ 722671 h 1261041"/>
                <a:gd name="connsiteX7" fmla="*/ 966019 w 1135626"/>
                <a:gd name="connsiteY7" fmla="*/ 398206 h 1261041"/>
                <a:gd name="connsiteX8" fmla="*/ 1084007 w 1135626"/>
                <a:gd name="connsiteY8" fmla="*/ 140109 h 1261041"/>
                <a:gd name="connsiteX9" fmla="*/ 1135626 w 1135626"/>
                <a:gd name="connsiteY9" fmla="*/ 29497 h 1261041"/>
                <a:gd name="connsiteX0" fmla="*/ 0 w 1135626"/>
                <a:gd name="connsiteY0" fmla="*/ 0 h 1261041"/>
                <a:gd name="connsiteX1" fmla="*/ 237703 w 1135626"/>
                <a:gd name="connsiteY1" fmla="*/ 607981 h 1261041"/>
                <a:gd name="connsiteX2" fmla="*/ 366015 w 1135626"/>
                <a:gd name="connsiteY2" fmla="*/ 1103973 h 1261041"/>
                <a:gd name="connsiteX3" fmla="*/ 597310 w 1135626"/>
                <a:gd name="connsiteY3" fmla="*/ 1260987 h 1261041"/>
                <a:gd name="connsiteX4" fmla="*/ 686620 w 1135626"/>
                <a:gd name="connsiteY4" fmla="*/ 1120124 h 1261041"/>
                <a:gd name="connsiteX5" fmla="*/ 733379 w 1135626"/>
                <a:gd name="connsiteY5" fmla="*/ 981209 h 1261041"/>
                <a:gd name="connsiteX6" fmla="*/ 792274 w 1135626"/>
                <a:gd name="connsiteY6" fmla="*/ 707554 h 1261041"/>
                <a:gd name="connsiteX7" fmla="*/ 966019 w 1135626"/>
                <a:gd name="connsiteY7" fmla="*/ 398206 h 1261041"/>
                <a:gd name="connsiteX8" fmla="*/ 1084007 w 1135626"/>
                <a:gd name="connsiteY8" fmla="*/ 140109 h 1261041"/>
                <a:gd name="connsiteX9" fmla="*/ 1135626 w 1135626"/>
                <a:gd name="connsiteY9" fmla="*/ 29497 h 1261041"/>
                <a:gd name="connsiteX0" fmla="*/ 0 w 1135626"/>
                <a:gd name="connsiteY0" fmla="*/ 0 h 1261041"/>
                <a:gd name="connsiteX1" fmla="*/ 237703 w 1135626"/>
                <a:gd name="connsiteY1" fmla="*/ 607981 h 1261041"/>
                <a:gd name="connsiteX2" fmla="*/ 366015 w 1135626"/>
                <a:gd name="connsiteY2" fmla="*/ 1103973 h 1261041"/>
                <a:gd name="connsiteX3" fmla="*/ 597310 w 1135626"/>
                <a:gd name="connsiteY3" fmla="*/ 1260987 h 1261041"/>
                <a:gd name="connsiteX4" fmla="*/ 686620 w 1135626"/>
                <a:gd name="connsiteY4" fmla="*/ 1120124 h 1261041"/>
                <a:gd name="connsiteX5" fmla="*/ 733379 w 1135626"/>
                <a:gd name="connsiteY5" fmla="*/ 981209 h 1261041"/>
                <a:gd name="connsiteX6" fmla="*/ 792274 w 1135626"/>
                <a:gd name="connsiteY6" fmla="*/ 707554 h 1261041"/>
                <a:gd name="connsiteX7" fmla="*/ 920917 w 1135626"/>
                <a:gd name="connsiteY7" fmla="*/ 401574 h 1261041"/>
                <a:gd name="connsiteX8" fmla="*/ 1084007 w 1135626"/>
                <a:gd name="connsiteY8" fmla="*/ 140109 h 1261041"/>
                <a:gd name="connsiteX9" fmla="*/ 1135626 w 1135626"/>
                <a:gd name="connsiteY9" fmla="*/ 29497 h 126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5626" h="1261041">
                  <a:moveTo>
                    <a:pt x="0" y="0"/>
                  </a:moveTo>
                  <a:lnTo>
                    <a:pt x="237703" y="607981"/>
                  </a:lnTo>
                  <a:cubicBezTo>
                    <a:pt x="298705" y="791976"/>
                    <a:pt x="306081" y="995139"/>
                    <a:pt x="366015" y="1103973"/>
                  </a:cubicBezTo>
                  <a:cubicBezTo>
                    <a:pt x="425949" y="1212807"/>
                    <a:pt x="543876" y="1258295"/>
                    <a:pt x="597310" y="1260987"/>
                  </a:cubicBezTo>
                  <a:cubicBezTo>
                    <a:pt x="650744" y="1263679"/>
                    <a:pt x="663942" y="1166754"/>
                    <a:pt x="686620" y="1120124"/>
                  </a:cubicBezTo>
                  <a:cubicBezTo>
                    <a:pt x="709298" y="1073494"/>
                    <a:pt x="715770" y="1049971"/>
                    <a:pt x="733379" y="981209"/>
                  </a:cubicBezTo>
                  <a:cubicBezTo>
                    <a:pt x="750988" y="912447"/>
                    <a:pt x="761018" y="804160"/>
                    <a:pt x="792274" y="707554"/>
                  </a:cubicBezTo>
                  <a:cubicBezTo>
                    <a:pt x="823530" y="610948"/>
                    <a:pt x="872295" y="496148"/>
                    <a:pt x="920917" y="401574"/>
                  </a:cubicBezTo>
                  <a:cubicBezTo>
                    <a:pt x="969539" y="307000"/>
                    <a:pt x="1048222" y="202122"/>
                    <a:pt x="1084007" y="140109"/>
                  </a:cubicBezTo>
                  <a:cubicBezTo>
                    <a:pt x="1119792" y="78096"/>
                    <a:pt x="1135626" y="29497"/>
                    <a:pt x="1135626" y="29497"/>
                  </a:cubicBezTo>
                </a:path>
              </a:pathLst>
            </a:custGeom>
            <a:pattFill prst="pct10">
              <a:fgClr>
                <a:srgbClr val="00437B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solidFill>
                <a:schemeClr val="accent1">
                  <a:shade val="95000"/>
                  <a:satMod val="105000"/>
                  <a:alpha val="1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9" name="Content Placeholder 39"/>
            <p:cNvSpPr txBox="1">
              <a:spLocks/>
            </p:cNvSpPr>
            <p:nvPr/>
          </p:nvSpPr>
          <p:spPr>
            <a:xfrm>
              <a:off x="1076658" y="3754911"/>
              <a:ext cx="2271653" cy="820823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800">
                <a:spcBef>
                  <a:spcPts val="0"/>
                </a:spcBef>
                <a:buNone/>
                <a:defRPr/>
              </a:pPr>
              <a:r>
                <a:rPr 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entury Gothic"/>
                </a:rPr>
                <a:t>Porcine pericardial leaflets</a:t>
              </a:r>
            </a:p>
            <a:p>
              <a:pPr marL="342900" lvl="1" indent="-169069" defTabSz="685800">
                <a:spcBef>
                  <a:spcPts val="0"/>
                </a:spcBef>
                <a:defRPr/>
              </a:pPr>
              <a:r>
                <a:rPr lang="en-US" sz="10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entury Gothic"/>
                </a:rPr>
                <a:t>Minimizes R to L shunting</a:t>
              </a:r>
              <a:br>
                <a:rPr lang="en-US" sz="10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entury Gothic"/>
                </a:rPr>
              </a:br>
              <a:r>
                <a:rPr lang="en-US" sz="10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entury Gothic"/>
                </a:rPr>
                <a:t>and risk of paradoxical embolization </a:t>
              </a:r>
            </a:p>
          </p:txBody>
        </p:sp>
        <p:pic>
          <p:nvPicPr>
            <p:cNvPr id="10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08760" y="2149436"/>
              <a:ext cx="2647761" cy="2245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329780" y="4756190"/>
              <a:ext cx="3433014" cy="555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685800">
                <a:defRPr/>
              </a:pPr>
              <a:r>
                <a:rPr 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entury Gothic"/>
                </a:rPr>
                <a:t>Hourglass shape</a:t>
              </a:r>
            </a:p>
            <a:p>
              <a:pPr marL="173831" lvl="1" indent="-173831" defTabSz="685800">
                <a:buFont typeface="Arial"/>
                <a:buChar char="–"/>
                <a:defRPr/>
              </a:pPr>
              <a:r>
                <a:rPr lang="en-US" sz="10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entury Gothic"/>
                </a:rPr>
                <a:t>secure and atraumatic septal retention</a:t>
              </a:r>
            </a:p>
            <a:p>
              <a:pPr marL="173831" lvl="1" indent="-173831" defTabSz="685800">
                <a:buFont typeface="Arial"/>
                <a:buChar char="–"/>
                <a:defRPr/>
              </a:pPr>
              <a:r>
                <a:rPr lang="en-US" sz="10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entury Gothic"/>
                </a:rPr>
                <a:t>minimal ID 5.1 mm</a:t>
              </a:r>
              <a:endParaRPr lang="he-IL" sz="1000" dirty="0">
                <a:solidFill>
                  <a:prstClr val="black">
                    <a:lumMod val="75000"/>
                    <a:lumOff val="25000"/>
                  </a:prstClr>
                </a:solidFill>
                <a:cs typeface="Century Gothic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72865" y="3883174"/>
              <a:ext cx="2349037" cy="7341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800">
                <a:defRPr/>
              </a:pPr>
              <a:r>
                <a:rPr 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entury Gothic"/>
                </a:rPr>
                <a:t>ePTFE encapsulation</a:t>
              </a:r>
            </a:p>
            <a:p>
              <a:pPr marL="173831" lvl="1" indent="-173831" defTabSz="685800">
                <a:buFont typeface="Arial"/>
                <a:buChar char="–"/>
                <a:defRPr/>
              </a:pPr>
              <a:r>
                <a:rPr lang="en-US" sz="10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entury Gothic"/>
                </a:rPr>
                <a:t>Channels flow</a:t>
              </a:r>
            </a:p>
            <a:p>
              <a:pPr marL="173831" lvl="1" indent="-173831" defTabSz="685800">
                <a:buFont typeface="Arial"/>
                <a:buChar char="–"/>
                <a:defRPr/>
              </a:pPr>
              <a:r>
                <a:rPr lang="en-US" sz="10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entury Gothic"/>
                </a:rPr>
                <a:t>Impedes luminal obstruction due to tissue ingrowth</a:t>
              </a:r>
              <a:endParaRPr lang="he-IL" sz="1000" dirty="0">
                <a:solidFill>
                  <a:prstClr val="black">
                    <a:lumMod val="75000"/>
                    <a:lumOff val="25000"/>
                  </a:prstClr>
                </a:solidFill>
                <a:cs typeface="Century Gothic"/>
              </a:endParaRPr>
            </a:p>
          </p:txBody>
        </p:sp>
        <p:cxnSp>
          <p:nvCxnSpPr>
            <p:cNvPr id="13" name="Elbow Connector 12"/>
            <p:cNvCxnSpPr/>
            <p:nvPr/>
          </p:nvCxnSpPr>
          <p:spPr>
            <a:xfrm rot="10800000">
              <a:off x="5996893" y="3999399"/>
              <a:ext cx="545505" cy="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8E8C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 rot="5400000" flipV="1">
              <a:off x="2864124" y="2827872"/>
              <a:ext cx="1320902" cy="937612"/>
              <a:chOff x="5796047" y="765512"/>
              <a:chExt cx="1455650" cy="937612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6872377" y="1157916"/>
                <a:ext cx="379320" cy="538303"/>
              </a:xfrm>
              <a:prstGeom prst="line">
                <a:avLst/>
              </a:prstGeom>
              <a:ln>
                <a:solidFill>
                  <a:srgbClr val="008E8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6582915" y="862609"/>
                <a:ext cx="655201" cy="461007"/>
              </a:xfrm>
              <a:prstGeom prst="line">
                <a:avLst/>
              </a:prstGeom>
              <a:ln>
                <a:solidFill>
                  <a:srgbClr val="008E8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5796047" y="1162897"/>
                <a:ext cx="1072598" cy="540227"/>
              </a:xfrm>
              <a:prstGeom prst="line">
                <a:avLst/>
              </a:prstGeom>
              <a:ln>
                <a:solidFill>
                  <a:srgbClr val="008E8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Elbow Connector 17"/>
            <p:cNvCxnSpPr/>
            <p:nvPr/>
          </p:nvCxnSpPr>
          <p:spPr>
            <a:xfrm rot="5400000" flipH="1" flipV="1">
              <a:off x="3845522" y="4118858"/>
              <a:ext cx="1272798" cy="643832"/>
            </a:xfrm>
            <a:prstGeom prst="bentConnector3">
              <a:avLst>
                <a:gd name="adj1" fmla="val -984"/>
              </a:avLst>
            </a:prstGeom>
            <a:ln>
              <a:solidFill>
                <a:srgbClr val="008E8C"/>
              </a:solidFill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88023" y="3125649"/>
              <a:ext cx="2337451" cy="3730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400" b="1" dirty="0"/>
                <a:t>Right Atrium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15434" y="3125649"/>
              <a:ext cx="1800913" cy="3730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400" b="1" dirty="0"/>
                <a:t>Left Atrium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2885264" y="3312183"/>
              <a:ext cx="3875032" cy="0"/>
            </a:xfrm>
            <a:prstGeom prst="straightConnector1">
              <a:avLst/>
            </a:prstGeom>
            <a:ln w="34925">
              <a:solidFill>
                <a:srgbClr val="008E8C"/>
              </a:solidFill>
              <a:headEnd type="none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/>
            <p:nvPr/>
          </p:nvCxnSpPr>
          <p:spPr>
            <a:xfrm rot="10800000">
              <a:off x="5907478" y="2439600"/>
              <a:ext cx="545505" cy="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8E8C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6503082" y="2272349"/>
              <a:ext cx="1233031" cy="39396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800">
                <a:defRPr/>
              </a:pPr>
              <a:r>
                <a:rPr 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entury Gothic"/>
                </a:rPr>
                <a:t>Self-expanding Nitinol frame</a:t>
              </a:r>
              <a:endParaRPr lang="he-IL" sz="1100" dirty="0">
                <a:solidFill>
                  <a:prstClr val="black">
                    <a:lumMod val="75000"/>
                    <a:lumOff val="25000"/>
                  </a:prstClr>
                </a:solidFill>
                <a:cs typeface="Century Gothic"/>
              </a:endParaRPr>
            </a:p>
          </p:txBody>
        </p:sp>
        <p:cxnSp>
          <p:nvCxnSpPr>
            <p:cNvPr id="25" name="Elbow Connector 24"/>
            <p:cNvCxnSpPr/>
            <p:nvPr/>
          </p:nvCxnSpPr>
          <p:spPr>
            <a:xfrm rot="10800000" flipH="1">
              <a:off x="3655584" y="2125214"/>
              <a:ext cx="545505" cy="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8E8C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2289185" y="2022209"/>
              <a:ext cx="1533165" cy="19698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800">
                <a:defRPr/>
              </a:pPr>
              <a:r>
                <a:rPr 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entury Gothic"/>
                </a:rPr>
                <a:t>Interatrial septum</a:t>
              </a:r>
              <a:endParaRPr lang="he-IL" sz="1100" dirty="0">
                <a:solidFill>
                  <a:prstClr val="black">
                    <a:lumMod val="75000"/>
                    <a:lumOff val="25000"/>
                  </a:prstClr>
                </a:solidFill>
                <a:cs typeface="Century Gothic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18514" y="3483429"/>
              <a:ext cx="230793" cy="3581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163" y="551055"/>
            <a:ext cx="2078682" cy="148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1E9ED-DE39-FB4A-8037-03D8FA116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4A1CF-7092-684D-A959-10AB1CCCB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First-in-human prospective multicenter open-label experience to assess the feasibility, safety and exploratory efficacy of interatrial shunting with the V-Wave system </a:t>
            </a:r>
            <a:r>
              <a:rPr lang="en-US" sz="2400" dirty="0" smtClean="0"/>
              <a:t>in </a:t>
            </a:r>
            <a:r>
              <a:rPr lang="en-US" sz="2400" dirty="0"/>
              <a:t>patients </a:t>
            </a:r>
            <a:r>
              <a:rPr lang="en-US" sz="2400" dirty="0" smtClean="0"/>
              <a:t>with chronic </a:t>
            </a:r>
            <a:r>
              <a:rPr lang="en-US" sz="2400" dirty="0"/>
              <a:t>heart failure (reduced and preserved left ventricular ejection fraction) </a:t>
            </a:r>
          </a:p>
        </p:txBody>
      </p:sp>
    </p:spTree>
    <p:extLst>
      <p:ext uri="{BB962C8B-B14F-4D97-AF65-F5344CB8AC3E}">
        <p14:creationId xmlns:p14="http://schemas.microsoft.com/office/powerpoint/2010/main" val="394727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Outcomes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1841" y="942591"/>
            <a:ext cx="8679521" cy="2496569"/>
          </a:xfrm>
        </p:spPr>
        <p:txBody>
          <a:bodyPr>
            <a:noAutofit/>
          </a:bodyPr>
          <a:lstStyle/>
          <a:p>
            <a:r>
              <a:rPr lang="fr-CA" sz="1800" b="1" dirty="0"/>
              <a:t>Primary</a:t>
            </a:r>
          </a:p>
          <a:p>
            <a:pPr lvl="1"/>
            <a:r>
              <a:rPr lang="fr-CA" sz="1800" i="1" dirty="0"/>
              <a:t>Safety</a:t>
            </a:r>
            <a:r>
              <a:rPr lang="fr-CA" sz="1800" dirty="0"/>
              <a:t>: </a:t>
            </a:r>
            <a:r>
              <a:rPr lang="en-US" sz="1800" dirty="0"/>
              <a:t>device/procedure-related major adverse cardiovascular and neurological events (MACNE), defined as death, stroke, device embolization, pericardial effusion requiring intervention, re-intervention or surgery at 3- and 12-month follow-up </a:t>
            </a:r>
            <a:endParaRPr lang="fr-CA" sz="1800" dirty="0"/>
          </a:p>
          <a:p>
            <a:pPr lvl="1"/>
            <a:r>
              <a:rPr lang="fr-CA" sz="1800" i="1" dirty="0"/>
              <a:t>Procedural success</a:t>
            </a:r>
            <a:r>
              <a:rPr lang="fr-CA" sz="1800" dirty="0"/>
              <a:t>: </a:t>
            </a:r>
            <a:r>
              <a:rPr lang="en-US" sz="1800" dirty="0"/>
              <a:t>successful device implantation with no periprocedural death</a:t>
            </a:r>
            <a:endParaRPr lang="fr-CA" sz="1800" dirty="0"/>
          </a:p>
          <a:p>
            <a:pPr lvl="1"/>
            <a:endParaRPr lang="fr-CA" sz="1800" dirty="0"/>
          </a:p>
          <a:p>
            <a:r>
              <a:rPr lang="fr-CA" sz="1800" b="1" dirty="0"/>
              <a:t>Secondary</a:t>
            </a:r>
          </a:p>
          <a:p>
            <a:pPr lvl="1"/>
            <a:r>
              <a:rPr lang="en-US" sz="1800" i="1" dirty="0"/>
              <a:t>Safety</a:t>
            </a:r>
            <a:r>
              <a:rPr lang="en-US" sz="1800" dirty="0"/>
              <a:t>: all-cause MACNE, all serious adverse events (SAEs) and serious adverse device effects (SADEs)  </a:t>
            </a:r>
          </a:p>
          <a:p>
            <a:pPr lvl="1"/>
            <a:r>
              <a:rPr lang="en-US" sz="1800" i="1" dirty="0"/>
              <a:t>Exploratory efficacy</a:t>
            </a:r>
            <a:r>
              <a:rPr lang="en-US" sz="1800" dirty="0"/>
              <a:t>: changes in NYHA Class, quality of life, and 6MWT distance at 3- and 12-month follow-up</a:t>
            </a: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35942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9D30A8-B6B5-3D40-9693-FE6497A12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Inclusion Criteria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24C017-1BC6-374B-BCDD-E5355C2EA0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31775" indent="-231775">
              <a:lnSpc>
                <a:spcPct val="120000"/>
              </a:lnSpc>
              <a:spcBef>
                <a:spcPts val="600"/>
              </a:spcBef>
            </a:pPr>
            <a:r>
              <a:rPr lang="en-US" sz="1600" dirty="0"/>
              <a:t>Chronic HF of ischemic or non-ischemic etiology, HFrEF or HFpEF</a:t>
            </a:r>
          </a:p>
          <a:p>
            <a:pPr marL="231775" indent="-231775">
              <a:lnSpc>
                <a:spcPct val="120000"/>
              </a:lnSpc>
              <a:spcBef>
                <a:spcPts val="600"/>
              </a:spcBef>
            </a:pPr>
            <a:r>
              <a:rPr lang="en-US" sz="1600" dirty="0"/>
              <a:t>NYHA Class III or ambulatory Class IV</a:t>
            </a:r>
          </a:p>
          <a:p>
            <a:pPr marL="231775" indent="-231775">
              <a:lnSpc>
                <a:spcPct val="120000"/>
              </a:lnSpc>
              <a:spcBef>
                <a:spcPts val="600"/>
              </a:spcBef>
            </a:pPr>
            <a:r>
              <a:rPr lang="en-US" sz="1600" dirty="0"/>
              <a:t>On guideline driven maximally tolerated medical and device therapy</a:t>
            </a:r>
          </a:p>
          <a:p>
            <a:pPr marL="231775" indent="-231775">
              <a:lnSpc>
                <a:spcPct val="120000"/>
              </a:lnSpc>
              <a:spcBef>
                <a:spcPts val="600"/>
              </a:spcBef>
            </a:pPr>
            <a:r>
              <a:rPr lang="en-US" sz="1600" dirty="0"/>
              <a:t>HF-hospitalization in the prior 12 months or elevated NT-proBNP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DA094A-B18B-7F48-B7B6-3340F4F27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Exclusion Criteria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1575A9E-BD06-BE4B-92A2-FE2CF8D5E29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231775" indent="-231775">
              <a:lnSpc>
                <a:spcPct val="120000"/>
              </a:lnSpc>
              <a:spcBef>
                <a:spcPts val="600"/>
              </a:spcBef>
            </a:pPr>
            <a:r>
              <a:rPr lang="en-US" sz="1600" dirty="0"/>
              <a:t>LVEF&lt;15%</a:t>
            </a:r>
          </a:p>
          <a:p>
            <a:pPr marL="231775" indent="-231775">
              <a:lnSpc>
                <a:spcPct val="120000"/>
              </a:lnSpc>
              <a:spcBef>
                <a:spcPts val="600"/>
              </a:spcBef>
            </a:pPr>
            <a:r>
              <a:rPr lang="en-US" sz="1600" dirty="0"/>
              <a:t>Isolated right-sided HF</a:t>
            </a:r>
          </a:p>
          <a:p>
            <a:pPr marL="231775" indent="-231775">
              <a:lnSpc>
                <a:spcPct val="120000"/>
              </a:lnSpc>
              <a:spcBef>
                <a:spcPts val="600"/>
              </a:spcBef>
            </a:pPr>
            <a:r>
              <a:rPr lang="en-US" sz="1600" dirty="0"/>
              <a:t>Moderate-severe RV dysfunction</a:t>
            </a:r>
          </a:p>
          <a:p>
            <a:pPr marL="628650" lvl="1" indent="-227013">
              <a:lnSpc>
                <a:spcPct val="120000"/>
              </a:lnSpc>
              <a:spcBef>
                <a:spcPts val="600"/>
              </a:spcBef>
            </a:pPr>
            <a:r>
              <a:rPr lang="en-US" sz="1600" dirty="0"/>
              <a:t>TAPSE &lt; 11mm</a:t>
            </a:r>
          </a:p>
          <a:p>
            <a:pPr marL="231775" indent="-231775">
              <a:lnSpc>
                <a:spcPct val="120000"/>
              </a:lnSpc>
              <a:spcBef>
                <a:spcPts val="600"/>
              </a:spcBef>
            </a:pPr>
            <a:r>
              <a:rPr lang="en-US" sz="1600" dirty="0"/>
              <a:t>Severe pulmonary hypertension</a:t>
            </a:r>
          </a:p>
          <a:p>
            <a:pPr marL="628650" lvl="1" indent="-227013">
              <a:lnSpc>
                <a:spcPct val="120000"/>
              </a:lnSpc>
              <a:spcBef>
                <a:spcPts val="600"/>
              </a:spcBef>
            </a:pPr>
            <a:r>
              <a:rPr lang="en-US" sz="1600" dirty="0"/>
              <a:t>PASP &gt; 70mmHg</a:t>
            </a:r>
          </a:p>
          <a:p>
            <a:pPr marL="231775" indent="-231775">
              <a:lnSpc>
                <a:spcPct val="120000"/>
              </a:lnSpc>
              <a:spcBef>
                <a:spcPts val="600"/>
              </a:spcBef>
            </a:pPr>
            <a:r>
              <a:rPr lang="en-US" sz="1600" dirty="0"/>
              <a:t>Stroke or thromboembolism past 6 months</a:t>
            </a:r>
          </a:p>
          <a:p>
            <a:pPr marL="231775" indent="-231775">
              <a:lnSpc>
                <a:spcPct val="120000"/>
              </a:lnSpc>
              <a:spcBef>
                <a:spcPts val="600"/>
              </a:spcBef>
            </a:pPr>
            <a:r>
              <a:rPr lang="en-US" sz="1600" dirty="0"/>
              <a:t>eGFR &lt; 25mL·min</a:t>
            </a:r>
            <a:r>
              <a:rPr lang="en-US" sz="1600" baseline="30000" dirty="0"/>
              <a:t>-1</a:t>
            </a:r>
            <a:r>
              <a:rPr lang="en-US" sz="1600" dirty="0"/>
              <a:t>·1.73m</a:t>
            </a:r>
            <a:r>
              <a:rPr lang="en-US" sz="1600" baseline="30000" dirty="0"/>
              <a:t>-2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BD1E9ED-DE39-FB4A-8037-03D8FA116C76}"/>
              </a:ext>
            </a:extLst>
          </p:cNvPr>
          <p:cNvSpPr txBox="1">
            <a:spLocks/>
          </p:cNvSpPr>
          <p:nvPr/>
        </p:nvSpPr>
        <p:spPr>
          <a:xfrm>
            <a:off x="221841" y="138639"/>
            <a:ext cx="8444162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B5569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l"/>
            <a:r>
              <a:rPr lang="en-US" sz="3200" dirty="0"/>
              <a:t>Main Inclusion/Exclusion Criteria</a:t>
            </a:r>
          </a:p>
        </p:txBody>
      </p:sp>
    </p:spTree>
    <p:extLst>
      <p:ext uri="{BB962C8B-B14F-4D97-AF65-F5344CB8AC3E}">
        <p14:creationId xmlns:p14="http://schemas.microsoft.com/office/powerpoint/2010/main" val="34301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 err="1"/>
              <a:t>Procedures</a:t>
            </a:r>
            <a:r>
              <a:rPr lang="fr-CA" sz="3200" dirty="0"/>
              <a:t> and </a:t>
            </a:r>
            <a:r>
              <a:rPr lang="fr-CA" sz="3200" dirty="0" err="1"/>
              <a:t>Assessments</a:t>
            </a:r>
            <a:endParaRPr lang="fr-CA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272675"/>
            <a:ext cx="4038600" cy="3139067"/>
          </a:xfrm>
        </p:spPr>
        <p:txBody>
          <a:bodyPr>
            <a:normAutofit fontScale="92500" lnSpcReduction="10000"/>
          </a:bodyPr>
          <a:lstStyle/>
          <a:p>
            <a:r>
              <a:rPr lang="fr-CA" u="sng" dirty="0"/>
              <a:t>Procedures/</a:t>
            </a:r>
            <a:r>
              <a:rPr lang="fr-CA" u="sng" dirty="0" err="1"/>
              <a:t>Follow</a:t>
            </a:r>
            <a:r>
              <a:rPr lang="fr-CA" u="sng" dirty="0"/>
              <a:t>-Up</a:t>
            </a:r>
          </a:p>
          <a:p>
            <a:pPr lvl="1"/>
            <a:r>
              <a:rPr lang="fr-CA" dirty="0" err="1"/>
              <a:t>Transfemoral</a:t>
            </a:r>
            <a:r>
              <a:rPr lang="fr-CA" dirty="0"/>
              <a:t> </a:t>
            </a:r>
            <a:r>
              <a:rPr lang="fr-CA" dirty="0" err="1"/>
              <a:t>venous</a:t>
            </a:r>
            <a:r>
              <a:rPr lang="fr-CA" dirty="0"/>
              <a:t> </a:t>
            </a:r>
            <a:r>
              <a:rPr lang="fr-CA" dirty="0" err="1"/>
              <a:t>approach</a:t>
            </a:r>
            <a:r>
              <a:rPr lang="fr-CA" dirty="0"/>
              <a:t>, </a:t>
            </a:r>
            <a:r>
              <a:rPr lang="fr-CA" dirty="0" err="1"/>
              <a:t>general</a:t>
            </a:r>
            <a:r>
              <a:rPr lang="fr-CA" dirty="0"/>
              <a:t> </a:t>
            </a:r>
            <a:r>
              <a:rPr lang="fr-CA" dirty="0" err="1"/>
              <a:t>anesthesia</a:t>
            </a:r>
            <a:r>
              <a:rPr lang="fr-CA" dirty="0"/>
              <a:t>, TEE guidance</a:t>
            </a:r>
          </a:p>
          <a:p>
            <a:pPr lvl="1"/>
            <a:r>
              <a:rPr lang="fr-CA" dirty="0"/>
              <a:t>Anticoagulation for at least 3 </a:t>
            </a:r>
            <a:r>
              <a:rPr lang="fr-CA" dirty="0" err="1"/>
              <a:t>months</a:t>
            </a:r>
            <a:r>
              <a:rPr lang="fr-CA" dirty="0"/>
              <a:t> </a:t>
            </a:r>
          </a:p>
          <a:p>
            <a:pPr lvl="1"/>
            <a:r>
              <a:rPr lang="fr-CA" dirty="0" err="1"/>
              <a:t>Study</a:t>
            </a:r>
            <a:r>
              <a:rPr lang="fr-CA" dirty="0"/>
              <a:t> </a:t>
            </a:r>
            <a:r>
              <a:rPr lang="fr-CA" dirty="0" err="1"/>
              <a:t>follow</a:t>
            </a:r>
            <a:r>
              <a:rPr lang="fr-CA" dirty="0"/>
              <a:t>-up (1, 3, 6, 12m and </a:t>
            </a:r>
            <a:r>
              <a:rPr lang="fr-CA" dirty="0" err="1"/>
              <a:t>yearly</a:t>
            </a:r>
            <a:r>
              <a:rPr lang="fr-CA" dirty="0"/>
              <a:t> to 5 y)</a:t>
            </a:r>
          </a:p>
          <a:p>
            <a:pPr marL="457200" lvl="1" indent="0">
              <a:buNone/>
            </a:pP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648200" y="1265055"/>
            <a:ext cx="4343400" cy="3139067"/>
          </a:xfrm>
        </p:spPr>
        <p:txBody>
          <a:bodyPr>
            <a:normAutofit fontScale="92500" lnSpcReduction="10000"/>
          </a:bodyPr>
          <a:lstStyle/>
          <a:p>
            <a:r>
              <a:rPr lang="fr-CA" u="sng" err="1"/>
              <a:t>Assessments</a:t>
            </a:r>
            <a:endParaRPr lang="fr-CA" u="sng"/>
          </a:p>
          <a:p>
            <a:pPr lvl="1"/>
            <a:r>
              <a:rPr lang="fr-CA"/>
              <a:t>NYHA Class</a:t>
            </a:r>
          </a:p>
          <a:p>
            <a:pPr lvl="1"/>
            <a:r>
              <a:rPr lang="fr-CA"/>
              <a:t>6MWT</a:t>
            </a:r>
          </a:p>
          <a:p>
            <a:pPr lvl="1"/>
            <a:r>
              <a:rPr lang="fr-CA" err="1"/>
              <a:t>Quality</a:t>
            </a:r>
            <a:r>
              <a:rPr lang="fr-CA"/>
              <a:t> of Life (KCCQ, MHLF)</a:t>
            </a:r>
          </a:p>
          <a:p>
            <a:pPr lvl="1"/>
            <a:r>
              <a:rPr lang="fr-CA"/>
              <a:t>Right </a:t>
            </a:r>
            <a:r>
              <a:rPr lang="fr-CA" err="1"/>
              <a:t>heart</a:t>
            </a:r>
            <a:r>
              <a:rPr lang="fr-CA"/>
              <a:t> </a:t>
            </a:r>
            <a:r>
              <a:rPr lang="fr-CA" err="1"/>
              <a:t>cath</a:t>
            </a:r>
            <a:r>
              <a:rPr lang="fr-CA"/>
              <a:t> (3, 12m)</a:t>
            </a:r>
          </a:p>
          <a:p>
            <a:pPr lvl="1"/>
            <a:r>
              <a:rPr lang="fr-CA"/>
              <a:t>NT-</a:t>
            </a:r>
            <a:r>
              <a:rPr lang="fr-CA" err="1"/>
              <a:t>proBNP</a:t>
            </a:r>
            <a:endParaRPr lang="fr-CA"/>
          </a:p>
          <a:p>
            <a:pPr lvl="1"/>
            <a:r>
              <a:rPr lang="fr-CA"/>
              <a:t>TTE</a:t>
            </a:r>
          </a:p>
          <a:p>
            <a:pPr lvl="1"/>
            <a:r>
              <a:rPr lang="fr-CA"/>
              <a:t>TEE (1-3, 12m)</a:t>
            </a:r>
          </a:p>
        </p:txBody>
      </p:sp>
    </p:spTree>
    <p:extLst>
      <p:ext uri="{BB962C8B-B14F-4D97-AF65-F5344CB8AC3E}">
        <p14:creationId xmlns:p14="http://schemas.microsoft.com/office/powerpoint/2010/main" val="338902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05182" y="1176302"/>
            <a:ext cx="4608874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040"/>
              </a:lnSpc>
            </a:pPr>
            <a:r>
              <a:rPr lang="en-US" sz="2000" b="1" dirty="0"/>
              <a:t>S</a:t>
            </a:r>
            <a:r>
              <a:rPr lang="en-US" sz="2000" dirty="0"/>
              <a:t>pecial </a:t>
            </a:r>
            <a:r>
              <a:rPr lang="en-US" sz="2000" b="1" dirty="0"/>
              <a:t>A</a:t>
            </a:r>
            <a:r>
              <a:rPr lang="en-US" sz="2000" dirty="0"/>
              <a:t>ccess </a:t>
            </a:r>
            <a:r>
              <a:rPr lang="en-US" sz="2000" b="1" dirty="0"/>
              <a:t>P</a:t>
            </a:r>
            <a:r>
              <a:rPr lang="en-US" sz="2000" dirty="0"/>
              <a:t>rogram</a:t>
            </a:r>
            <a:endParaRPr lang="fr-FR" sz="2000" dirty="0"/>
          </a:p>
          <a:p>
            <a:pPr>
              <a:lnSpc>
                <a:spcPts val="2040"/>
              </a:lnSpc>
            </a:pPr>
            <a:r>
              <a:rPr lang="en-US" sz="2000" dirty="0"/>
              <a:t>22</a:t>
            </a:r>
            <a:r>
              <a:rPr lang="en-US" sz="2000" b="1" dirty="0"/>
              <a:t> </a:t>
            </a:r>
            <a:r>
              <a:rPr lang="en-US" sz="2000" dirty="0"/>
              <a:t>patients enrolled at 1 center in Canada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05179" y="2343851"/>
            <a:ext cx="5311167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040"/>
              </a:lnSpc>
            </a:pPr>
            <a:r>
              <a:rPr lang="en-US" sz="2000" b="1"/>
              <a:t>F</a:t>
            </a:r>
            <a:r>
              <a:rPr lang="en-US" sz="2000"/>
              <a:t>irst-</a:t>
            </a:r>
            <a:r>
              <a:rPr lang="en-US" sz="2000" b="1"/>
              <a:t>I</a:t>
            </a:r>
            <a:r>
              <a:rPr lang="en-US" sz="2000"/>
              <a:t>n-</a:t>
            </a:r>
            <a:r>
              <a:rPr lang="en-US" sz="2000" b="1"/>
              <a:t>M</a:t>
            </a:r>
            <a:r>
              <a:rPr lang="en-US" sz="2000"/>
              <a:t>an Multicenter Feasibility Study</a:t>
            </a:r>
          </a:p>
          <a:p>
            <a:pPr>
              <a:lnSpc>
                <a:spcPts val="2040"/>
              </a:lnSpc>
            </a:pPr>
            <a:r>
              <a:rPr lang="en-US" sz="2000"/>
              <a:t>16 patients enrolled in 5 centers in Israel and Spain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85544" y="1210351"/>
            <a:ext cx="893336" cy="4448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51F6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 algn="ctr">
              <a:lnSpc>
                <a:spcPts val="3285"/>
              </a:lnSpc>
            </a:pPr>
            <a:r>
              <a:rPr lang="en-US" sz="2400" b="1">
                <a:solidFill>
                  <a:schemeClr val="tx1"/>
                </a:solidFill>
              </a:rPr>
              <a:t>SAP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85544" y="2377900"/>
            <a:ext cx="893336" cy="4448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51F6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 algn="ctr">
              <a:lnSpc>
                <a:spcPts val="3285"/>
              </a:lnSpc>
            </a:pPr>
            <a:r>
              <a:rPr lang="en-US" sz="2400" b="1">
                <a:solidFill>
                  <a:schemeClr val="tx1"/>
                </a:solidFill>
              </a:rPr>
              <a:t>FIM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05179" y="3490326"/>
            <a:ext cx="5494714" cy="60529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2040"/>
              </a:lnSpc>
            </a:pPr>
            <a:r>
              <a:rPr lang="en-US" sz="2000" dirty="0"/>
              <a:t>38 patients implanted (30 </a:t>
            </a:r>
            <a:r>
              <a:rPr lang="en-US" sz="2000" dirty="0" err="1"/>
              <a:t>HFrEF</a:t>
            </a:r>
            <a:r>
              <a:rPr lang="en-US" sz="2000" dirty="0"/>
              <a:t>, 8 </a:t>
            </a:r>
            <a:r>
              <a:rPr lang="en-US" sz="2000" dirty="0" err="1"/>
              <a:t>HFpEF</a:t>
            </a:r>
            <a:r>
              <a:rPr lang="en-US" sz="2000" dirty="0"/>
              <a:t>)</a:t>
            </a:r>
          </a:p>
          <a:p>
            <a:pPr>
              <a:lnSpc>
                <a:spcPts val="2040"/>
              </a:lnSpc>
            </a:pPr>
            <a:r>
              <a:rPr lang="en-US" sz="2000" dirty="0" smtClean="0"/>
              <a:t>Median follow-up: 28 months (range: </a:t>
            </a:r>
            <a:r>
              <a:rPr lang="en-US" sz="2000" dirty="0"/>
              <a:t>18-48 months)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200923" y="3570514"/>
            <a:ext cx="1262578" cy="4449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51F6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 algn="ctr"/>
            <a:r>
              <a:rPr lang="en-US" sz="2400" b="1">
                <a:solidFill>
                  <a:schemeClr val="tx1"/>
                </a:solidFill>
              </a:rPr>
              <a:t>Follow-up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D1E9ED-DE39-FB4A-8037-03D8FA116C76}"/>
              </a:ext>
            </a:extLst>
          </p:cNvPr>
          <p:cNvSpPr txBox="1">
            <a:spLocks/>
          </p:cNvSpPr>
          <p:nvPr/>
        </p:nvSpPr>
        <p:spPr>
          <a:xfrm>
            <a:off x="221841" y="138639"/>
            <a:ext cx="8444162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B5569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l"/>
            <a:r>
              <a:rPr lang="en-US" sz="3200"/>
              <a:t>Patient Population</a:t>
            </a:r>
          </a:p>
        </p:txBody>
      </p:sp>
    </p:spTree>
    <p:extLst>
      <p:ext uri="{BB962C8B-B14F-4D97-AF65-F5344CB8AC3E}">
        <p14:creationId xmlns:p14="http://schemas.microsoft.com/office/powerpoint/2010/main" val="6018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8D8B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5240</TotalTime>
  <Words>1648</Words>
  <Application>Microsoft Office PowerPoint</Application>
  <PresentationFormat>Affichage à l'écran (16:9)</PresentationFormat>
  <Paragraphs>394</Paragraphs>
  <Slides>21</Slides>
  <Notes>17</Notes>
  <HiddenSlides>1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32" baseType="lpstr">
      <vt:lpstr>Arial</vt:lpstr>
      <vt:lpstr>Arial Narrow</vt:lpstr>
      <vt:lpstr>Calibri</vt:lpstr>
      <vt:lpstr>Cambria</vt:lpstr>
      <vt:lpstr>Century Gothic</vt:lpstr>
      <vt:lpstr>Champagne &amp; Limousines</vt:lpstr>
      <vt:lpstr>MS ??</vt:lpstr>
      <vt:lpstr>Symbol</vt:lpstr>
      <vt:lpstr>Times New Roman</vt:lpstr>
      <vt:lpstr>Office Theme</vt:lpstr>
      <vt:lpstr>Custom Design</vt:lpstr>
      <vt:lpstr>Interatrial Shunting for Treating Heart Failure: Early and Late Results of the First-in-Human Experience With the V-Wave Interatrial Shunt System </vt:lpstr>
      <vt:lpstr>Disclosures</vt:lpstr>
      <vt:lpstr>Présentation PowerPoint</vt:lpstr>
      <vt:lpstr>The V-Wave Shunt</vt:lpstr>
      <vt:lpstr>Objective</vt:lpstr>
      <vt:lpstr>Outcomes</vt:lpstr>
      <vt:lpstr>Présentation PowerPoint</vt:lpstr>
      <vt:lpstr>Procedures and Assessments</vt:lpstr>
      <vt:lpstr>Présentation PowerPoint</vt:lpstr>
      <vt:lpstr>Baseline Demographics</vt:lpstr>
      <vt:lpstr>Procedural and Safety Outcomes</vt:lpstr>
      <vt:lpstr>Functional, Echo and Hemodynamic Parameters</vt:lpstr>
      <vt:lpstr>Shunt Patency at 1-3 and 12 Months (TEE)</vt:lpstr>
      <vt:lpstr>Pathological Examination (Stenotic Shunt)</vt:lpstr>
      <vt:lpstr>Hemodynamic Changes Grouped by Shunt Patency at 1-Year Follow-Up </vt:lpstr>
      <vt:lpstr>Cumulative Clinical Events (all patients) </vt:lpstr>
      <vt:lpstr>Long-term Clinical Outcomes Grouped by Shunt Patency</vt:lpstr>
      <vt:lpstr>Comparison with CMEMs Champion Study </vt:lpstr>
      <vt:lpstr>Conclusions</vt:lpstr>
      <vt:lpstr>The Path Forward: V-Wave Valveless Shunt</vt:lpstr>
      <vt:lpstr>RELIEVE-HF RELIEVE HF Pivotal Clinical Study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Josep  Rodes</cp:lastModifiedBy>
  <cp:revision>176</cp:revision>
  <cp:lastPrinted>2018-12-05T00:16:59Z</cp:lastPrinted>
  <dcterms:created xsi:type="dcterms:W3CDTF">2010-04-12T23:12:02Z</dcterms:created>
  <dcterms:modified xsi:type="dcterms:W3CDTF">2018-12-10T11:36:38Z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