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80"/>
            <a:ext cx="9143937" cy="5089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815" y="247904"/>
            <a:ext cx="8532368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737" y="1179957"/>
            <a:ext cx="8571230" cy="1770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jpg"/><Relationship Id="rId6" Type="http://schemas.openxmlformats.org/officeDocument/2006/relationships/image" Target="../media/image31.png"/><Relationship Id="rId7" Type="http://schemas.openxmlformats.org/officeDocument/2006/relationships/image" Target="../media/image32.jpg"/><Relationship Id="rId8" Type="http://schemas.openxmlformats.org/officeDocument/2006/relationships/image" Target="../media/image3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5.jpg"/><Relationship Id="rId5" Type="http://schemas.openxmlformats.org/officeDocument/2006/relationships/image" Target="../media/image34.png"/><Relationship Id="rId6" Type="http://schemas.openxmlformats.org/officeDocument/2006/relationships/image" Target="../media/image29.png"/><Relationship Id="rId7" Type="http://schemas.openxmlformats.org/officeDocument/2006/relationships/image" Target="../media/image33.jpg"/><Relationship Id="rId8" Type="http://schemas.openxmlformats.org/officeDocument/2006/relationships/image" Target="../media/image35.jp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2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28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5.jpg"/><Relationship Id="rId9" Type="http://schemas.openxmlformats.org/officeDocument/2006/relationships/image" Target="../media/image46.jp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jpg"/><Relationship Id="rId8" Type="http://schemas.openxmlformats.org/officeDocument/2006/relationships/image" Target="../media/image25.jpg"/><Relationship Id="rId9" Type="http://schemas.openxmlformats.org/officeDocument/2006/relationships/image" Target="../media/image56.png"/><Relationship Id="rId10" Type="http://schemas.openxmlformats.org/officeDocument/2006/relationships/image" Target="../media/image45.jpg"/><Relationship Id="rId11" Type="http://schemas.openxmlformats.org/officeDocument/2006/relationships/image" Target="../media/image57.png"/><Relationship Id="rId12" Type="http://schemas.openxmlformats.org/officeDocument/2006/relationships/image" Target="../media/image5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Relationship Id="rId12" Type="http://schemas.openxmlformats.org/officeDocument/2006/relationships/image" Target="../media/image16.jp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jpg"/><Relationship Id="rId17" Type="http://schemas.openxmlformats.org/officeDocument/2006/relationships/image" Target="../media/image21.jpg"/><Relationship Id="rId18" Type="http://schemas.openxmlformats.org/officeDocument/2006/relationships/image" Target="../media/image22.png"/><Relationship Id="rId19" Type="http://schemas.openxmlformats.org/officeDocument/2006/relationships/image" Target="../media/image2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09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7602" y="1406474"/>
            <a:ext cx="636968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A randomized trial </a:t>
            </a:r>
            <a:r>
              <a:rPr dirty="0" sz="2400" spc="-5"/>
              <a:t>evaluating On-line  three-dimensional OFDI guided </a:t>
            </a:r>
            <a:r>
              <a:rPr dirty="0" sz="2400" spc="-10"/>
              <a:t>PCI </a:t>
            </a:r>
            <a:r>
              <a:rPr dirty="0" sz="2400"/>
              <a:t>vs.  angiography </a:t>
            </a:r>
            <a:r>
              <a:rPr dirty="0" sz="2400" spc="-5"/>
              <a:t>guided </a:t>
            </a:r>
            <a:r>
              <a:rPr dirty="0" sz="2400"/>
              <a:t>in </a:t>
            </a:r>
            <a:r>
              <a:rPr dirty="0" sz="2400" spc="-5"/>
              <a:t>bifurcation</a:t>
            </a:r>
            <a:r>
              <a:rPr dirty="0" sz="2400" spc="-40"/>
              <a:t> </a:t>
            </a:r>
            <a:r>
              <a:rPr dirty="0" sz="2400" spc="-5"/>
              <a:t>lesions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6116" y="2742438"/>
            <a:ext cx="70719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Tahoma"/>
                <a:cs typeface="Tahoma"/>
              </a:rPr>
              <a:t>Yoshinobu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Onuma, 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Yosuke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Miyazaki, </a:t>
            </a:r>
            <a:r>
              <a:rPr dirty="0" sz="1800" spc="-30">
                <a:solidFill>
                  <a:srgbClr val="FFFFFF"/>
                </a:solidFill>
                <a:latin typeface="Tahoma"/>
                <a:cs typeface="Tahoma"/>
              </a:rPr>
              <a:t>Takashi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Muramatsu,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Norihiro  Kogame,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Kuniaki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Takahashi, 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Yohei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Sotomi, Shimpei Nakatani,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Hiroyuki 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Kyono, Yukio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Ozaki, Patrick </a:t>
            </a:r>
            <a:r>
              <a:rPr dirty="0" sz="1800" spc="-95">
                <a:solidFill>
                  <a:srgbClr val="FFFFFF"/>
                </a:solidFill>
                <a:latin typeface="Tahoma"/>
                <a:cs typeface="Tahoma"/>
              </a:rPr>
              <a:t>W.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Serruys, </a:t>
            </a:r>
            <a:r>
              <a:rPr dirty="0" sz="1800" spc="-30">
                <a:solidFill>
                  <a:srgbClr val="FFFFFF"/>
                </a:solidFill>
                <a:latin typeface="Tahoma"/>
                <a:cs typeface="Tahoma"/>
              </a:rPr>
              <a:t>Takayuki</a:t>
            </a:r>
            <a:r>
              <a:rPr dirty="0" sz="1800" spc="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Okamura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On behalf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of the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OPTIMUM</a:t>
            </a:r>
            <a:r>
              <a:rPr dirty="0" sz="18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investigators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961" y="2303526"/>
            <a:ext cx="76200" cy="2319020"/>
          </a:xfrm>
          <a:custGeom>
            <a:avLst/>
            <a:gdLst/>
            <a:ahLst/>
            <a:cxnLst/>
            <a:rect l="l" t="t" r="r" b="b"/>
            <a:pathLst>
              <a:path w="76200" h="2319020">
                <a:moveTo>
                  <a:pt x="28194" y="2242781"/>
                </a:moveTo>
                <a:lnTo>
                  <a:pt x="0" y="2242781"/>
                </a:lnTo>
                <a:lnTo>
                  <a:pt x="38100" y="2318981"/>
                </a:lnTo>
                <a:lnTo>
                  <a:pt x="69850" y="2255481"/>
                </a:lnTo>
                <a:lnTo>
                  <a:pt x="28194" y="2255481"/>
                </a:lnTo>
                <a:lnTo>
                  <a:pt x="28194" y="2242781"/>
                </a:lnTo>
                <a:close/>
              </a:path>
              <a:path w="76200" h="2319020">
                <a:moveTo>
                  <a:pt x="48006" y="0"/>
                </a:moveTo>
                <a:lnTo>
                  <a:pt x="28194" y="0"/>
                </a:lnTo>
                <a:lnTo>
                  <a:pt x="28194" y="2255481"/>
                </a:lnTo>
                <a:lnTo>
                  <a:pt x="48006" y="2255481"/>
                </a:lnTo>
                <a:lnTo>
                  <a:pt x="48006" y="0"/>
                </a:lnTo>
                <a:close/>
              </a:path>
              <a:path w="76200" h="2319020">
                <a:moveTo>
                  <a:pt x="76200" y="2242781"/>
                </a:moveTo>
                <a:lnTo>
                  <a:pt x="48006" y="2242781"/>
                </a:lnTo>
                <a:lnTo>
                  <a:pt x="48006" y="2255481"/>
                </a:lnTo>
                <a:lnTo>
                  <a:pt x="69850" y="2255481"/>
                </a:lnTo>
                <a:lnTo>
                  <a:pt x="76200" y="2242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6617" y="2311145"/>
            <a:ext cx="76200" cy="2332990"/>
          </a:xfrm>
          <a:custGeom>
            <a:avLst/>
            <a:gdLst/>
            <a:ahLst/>
            <a:cxnLst/>
            <a:rect l="l" t="t" r="r" b="b"/>
            <a:pathLst>
              <a:path w="76200" h="2332990">
                <a:moveTo>
                  <a:pt x="28193" y="2256713"/>
                </a:moveTo>
                <a:lnTo>
                  <a:pt x="0" y="2256713"/>
                </a:lnTo>
                <a:lnTo>
                  <a:pt x="38100" y="2332913"/>
                </a:lnTo>
                <a:lnTo>
                  <a:pt x="69850" y="2269413"/>
                </a:lnTo>
                <a:lnTo>
                  <a:pt x="28193" y="2269413"/>
                </a:lnTo>
                <a:lnTo>
                  <a:pt x="28193" y="2256713"/>
                </a:lnTo>
                <a:close/>
              </a:path>
              <a:path w="76200" h="2332990">
                <a:moveTo>
                  <a:pt x="48006" y="0"/>
                </a:moveTo>
                <a:lnTo>
                  <a:pt x="28193" y="0"/>
                </a:lnTo>
                <a:lnTo>
                  <a:pt x="28193" y="2269413"/>
                </a:lnTo>
                <a:lnTo>
                  <a:pt x="48006" y="2269413"/>
                </a:lnTo>
                <a:lnTo>
                  <a:pt x="48006" y="0"/>
                </a:lnTo>
                <a:close/>
              </a:path>
              <a:path w="76200" h="2332990">
                <a:moveTo>
                  <a:pt x="76200" y="2256713"/>
                </a:moveTo>
                <a:lnTo>
                  <a:pt x="48006" y="2256713"/>
                </a:lnTo>
                <a:lnTo>
                  <a:pt x="48006" y="2269413"/>
                </a:lnTo>
                <a:lnTo>
                  <a:pt x="69850" y="2269413"/>
                </a:lnTo>
                <a:lnTo>
                  <a:pt x="76200" y="2256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41085" y="247904"/>
            <a:ext cx="3194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4085" algn="l"/>
              </a:tabLst>
            </a:pPr>
            <a:r>
              <a:rPr dirty="0" spc="-10"/>
              <a:t>Stu</a:t>
            </a:r>
            <a:r>
              <a:rPr dirty="0"/>
              <a:t>d</a:t>
            </a:r>
            <a:r>
              <a:rPr dirty="0" spc="-5"/>
              <a:t>y</a:t>
            </a:r>
            <a:r>
              <a:rPr dirty="0"/>
              <a:t> </a:t>
            </a:r>
            <a:r>
              <a:rPr dirty="0" spc="-10"/>
              <a:t>Flo</a:t>
            </a:r>
            <a:r>
              <a:rPr dirty="0" spc="-5"/>
              <a:t>w</a:t>
            </a:r>
            <a:r>
              <a:rPr dirty="0"/>
              <a:t>	</a:t>
            </a:r>
            <a:r>
              <a:rPr dirty="0" spc="-10"/>
              <a:t>Chart</a:t>
            </a:r>
          </a:p>
        </p:txBody>
      </p:sp>
      <p:sp>
        <p:nvSpPr>
          <p:cNvPr id="5" name="object 5"/>
          <p:cNvSpPr/>
          <p:nvPr/>
        </p:nvSpPr>
        <p:spPr>
          <a:xfrm>
            <a:off x="1498091" y="1310639"/>
            <a:ext cx="3075940" cy="1000760"/>
          </a:xfrm>
          <a:custGeom>
            <a:avLst/>
            <a:gdLst/>
            <a:ahLst/>
            <a:cxnLst/>
            <a:rect l="l" t="t" r="r" b="b"/>
            <a:pathLst>
              <a:path w="3075940" h="1000760">
                <a:moveTo>
                  <a:pt x="60960" y="927989"/>
                </a:moveTo>
                <a:lnTo>
                  <a:pt x="0" y="987425"/>
                </a:lnTo>
                <a:lnTo>
                  <a:pt x="84201" y="1000633"/>
                </a:lnTo>
                <a:lnTo>
                  <a:pt x="75749" y="974217"/>
                </a:lnTo>
                <a:lnTo>
                  <a:pt x="62357" y="974217"/>
                </a:lnTo>
                <a:lnTo>
                  <a:pt x="58546" y="962152"/>
                </a:lnTo>
                <a:lnTo>
                  <a:pt x="70653" y="958286"/>
                </a:lnTo>
                <a:lnTo>
                  <a:pt x="60960" y="927989"/>
                </a:lnTo>
                <a:close/>
              </a:path>
              <a:path w="3075940" h="1000760">
                <a:moveTo>
                  <a:pt x="70653" y="958286"/>
                </a:moveTo>
                <a:lnTo>
                  <a:pt x="58546" y="962152"/>
                </a:lnTo>
                <a:lnTo>
                  <a:pt x="62357" y="974217"/>
                </a:lnTo>
                <a:lnTo>
                  <a:pt x="74508" y="970337"/>
                </a:lnTo>
                <a:lnTo>
                  <a:pt x="70653" y="958286"/>
                </a:lnTo>
                <a:close/>
              </a:path>
              <a:path w="3075940" h="1000760">
                <a:moveTo>
                  <a:pt x="74508" y="970337"/>
                </a:moveTo>
                <a:lnTo>
                  <a:pt x="62357" y="974217"/>
                </a:lnTo>
                <a:lnTo>
                  <a:pt x="75749" y="974217"/>
                </a:lnTo>
                <a:lnTo>
                  <a:pt x="74508" y="970337"/>
                </a:lnTo>
                <a:close/>
              </a:path>
              <a:path w="3075940" h="1000760">
                <a:moveTo>
                  <a:pt x="3071876" y="0"/>
                </a:moveTo>
                <a:lnTo>
                  <a:pt x="70653" y="958286"/>
                </a:lnTo>
                <a:lnTo>
                  <a:pt x="74508" y="970337"/>
                </a:lnTo>
                <a:lnTo>
                  <a:pt x="3075686" y="12192"/>
                </a:lnTo>
                <a:lnTo>
                  <a:pt x="3071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5374" y="1279398"/>
            <a:ext cx="2350770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3D </a:t>
            </a:r>
            <a:r>
              <a:rPr dirty="0" sz="1600" spc="-10" b="1">
                <a:solidFill>
                  <a:srgbClr val="0431FF"/>
                </a:solidFill>
                <a:latin typeface="Tahoma"/>
                <a:cs typeface="Tahoma"/>
              </a:rPr>
              <a:t>OFDI </a:t>
            </a: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guidance</a:t>
            </a:r>
            <a:r>
              <a:rPr dirty="0" sz="1600" spc="30" b="1">
                <a:solidFill>
                  <a:srgbClr val="0431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arm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680"/>
              </a:lnSpc>
            </a:pP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56 </a:t>
            </a:r>
            <a:r>
              <a:rPr dirty="0" sz="1400" b="1">
                <a:solidFill>
                  <a:srgbClr val="0431FF"/>
                </a:solidFill>
                <a:latin typeface="Tahoma"/>
                <a:cs typeface="Tahoma"/>
              </a:rPr>
              <a:t>pts </a:t>
            </a: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with 57</a:t>
            </a:r>
            <a:r>
              <a:rPr dirty="0" sz="1400" spc="-20" b="1">
                <a:solidFill>
                  <a:srgbClr val="0431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lesions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2615" y="1265300"/>
            <a:ext cx="2065655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0000"/>
                </a:solidFill>
                <a:latin typeface="Tahoma"/>
                <a:cs typeface="Tahoma"/>
              </a:rPr>
              <a:t>Angio guidance</a:t>
            </a:r>
            <a:r>
              <a:rPr dirty="0" sz="1600" spc="1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ahoma"/>
                <a:cs typeface="Tahoma"/>
              </a:rPr>
              <a:t>arm</a:t>
            </a:r>
            <a:endParaRPr sz="1600">
              <a:latin typeface="Tahoma"/>
              <a:cs typeface="Tahoma"/>
            </a:endParaRPr>
          </a:p>
          <a:p>
            <a:pPr algn="ctr" marL="81915">
              <a:lnSpc>
                <a:spcPts val="1680"/>
              </a:lnSpc>
            </a:pP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54 </a:t>
            </a: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pts 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with 54</a:t>
            </a:r>
            <a:r>
              <a:rPr dirty="0" sz="1400" spc="-7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lesions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391" y="1787651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355"/>
              </a:spcBef>
            </a:pPr>
            <a:r>
              <a:rPr dirty="0" sz="1400" b="1">
                <a:latin typeface="Tahoma"/>
                <a:cs typeface="Tahoma"/>
              </a:rPr>
              <a:t>Implantation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of</a:t>
            </a:r>
            <a:endParaRPr sz="1400">
              <a:latin typeface="Tahoma"/>
              <a:cs typeface="Tahoma"/>
            </a:endParaRPr>
          </a:p>
          <a:p>
            <a:pPr marL="357505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Ultimaster</a:t>
            </a:r>
            <a:r>
              <a:rPr dirty="0" sz="1400" spc="1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stent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9735" y="1780032"/>
            <a:ext cx="2167255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350"/>
              </a:spcBef>
            </a:pPr>
            <a:r>
              <a:rPr dirty="0" sz="1400" spc="-5" b="1">
                <a:latin typeface="Tahoma"/>
                <a:cs typeface="Tahoma"/>
              </a:rPr>
              <a:t>Implantation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of</a:t>
            </a:r>
            <a:endParaRPr sz="1400">
              <a:latin typeface="Tahoma"/>
              <a:cs typeface="Tahoma"/>
            </a:endParaRPr>
          </a:p>
          <a:p>
            <a:pPr marL="35750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ahoma"/>
                <a:cs typeface="Tahoma"/>
              </a:rPr>
              <a:t>Ultimaster</a:t>
            </a:r>
            <a:r>
              <a:rPr dirty="0" sz="1400" spc="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stent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69735" y="2432304"/>
            <a:ext cx="2167255" cy="307975"/>
          </a:xfrm>
          <a:custGeom>
            <a:avLst/>
            <a:gdLst/>
            <a:ahLst/>
            <a:cxnLst/>
            <a:rect l="l" t="t" r="r" b="b"/>
            <a:pathLst>
              <a:path w="2167254" h="307975">
                <a:moveTo>
                  <a:pt x="0" y="307848"/>
                </a:moveTo>
                <a:lnTo>
                  <a:pt x="2167127" y="307848"/>
                </a:lnTo>
                <a:lnTo>
                  <a:pt x="2167127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269735" y="2432304"/>
            <a:ext cx="2167255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400" spc="-5" b="1">
                <a:latin typeface="Tahoma"/>
                <a:cs typeface="Tahoma"/>
              </a:rPr>
              <a:t>POT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0391" y="2432304"/>
            <a:ext cx="2169160" cy="307975"/>
          </a:xfrm>
          <a:custGeom>
            <a:avLst/>
            <a:gdLst/>
            <a:ahLst/>
            <a:cxnLst/>
            <a:rect l="l" t="t" r="r" b="b"/>
            <a:pathLst>
              <a:path w="2169160" h="307975">
                <a:moveTo>
                  <a:pt x="0" y="307848"/>
                </a:moveTo>
                <a:lnTo>
                  <a:pt x="2168652" y="307848"/>
                </a:lnTo>
                <a:lnTo>
                  <a:pt x="216865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50391" y="2432304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400" spc="-5" b="1">
                <a:latin typeface="Tahoma"/>
                <a:cs typeface="Tahoma"/>
              </a:rPr>
              <a:t>POT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0391" y="2811779"/>
            <a:ext cx="2169160" cy="523240"/>
          </a:xfrm>
          <a:custGeom>
            <a:avLst/>
            <a:gdLst/>
            <a:ahLst/>
            <a:cxnLst/>
            <a:rect l="l" t="t" r="r" b="b"/>
            <a:pathLst>
              <a:path w="2169160" h="523239">
                <a:moveTo>
                  <a:pt x="0" y="522731"/>
                </a:moveTo>
                <a:lnTo>
                  <a:pt x="2168652" y="522731"/>
                </a:lnTo>
                <a:lnTo>
                  <a:pt x="216865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50391" y="2811779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535305" marR="264160" indent="-265430">
              <a:lnSpc>
                <a:spcPct val="100000"/>
              </a:lnSpc>
              <a:spcBef>
                <a:spcPts val="355"/>
              </a:spcBef>
            </a:pPr>
            <a:r>
              <a:rPr dirty="0" sz="1400" spc="-5" b="1">
                <a:latin typeface="Tahoma"/>
                <a:cs typeface="Tahoma"/>
              </a:rPr>
              <a:t>3D </a:t>
            </a:r>
            <a:r>
              <a:rPr dirty="0" sz="1400" b="1">
                <a:latin typeface="Tahoma"/>
                <a:cs typeface="Tahoma"/>
              </a:rPr>
              <a:t>OFDI</a:t>
            </a:r>
            <a:r>
              <a:rPr dirty="0" sz="1400" spc="-7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guidance  wire</a:t>
            </a:r>
            <a:r>
              <a:rPr dirty="0" sz="1400" b="1">
                <a:latin typeface="Tahoma"/>
                <a:cs typeface="Tahoma"/>
              </a:rPr>
              <a:t> recross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69735" y="3409188"/>
            <a:ext cx="2167255" cy="307975"/>
          </a:xfrm>
          <a:custGeom>
            <a:avLst/>
            <a:gdLst/>
            <a:ahLst/>
            <a:cxnLst/>
            <a:rect l="l" t="t" r="r" b="b"/>
            <a:pathLst>
              <a:path w="2167254" h="307975">
                <a:moveTo>
                  <a:pt x="0" y="307848"/>
                </a:moveTo>
                <a:lnTo>
                  <a:pt x="2167127" y="307848"/>
                </a:lnTo>
                <a:lnTo>
                  <a:pt x="2167127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69735" y="3409188"/>
            <a:ext cx="2167255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651510">
              <a:lnSpc>
                <a:spcPct val="100000"/>
              </a:lnSpc>
              <a:spcBef>
                <a:spcPts val="360"/>
              </a:spcBef>
            </a:pPr>
            <a:r>
              <a:rPr dirty="0" sz="1400" spc="-5" b="1">
                <a:latin typeface="Tahoma"/>
                <a:cs typeface="Tahoma"/>
              </a:rPr>
              <a:t>Final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KBD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0391" y="3409188"/>
            <a:ext cx="2169160" cy="307975"/>
          </a:xfrm>
          <a:custGeom>
            <a:avLst/>
            <a:gdLst/>
            <a:ahLst/>
            <a:cxnLst/>
            <a:rect l="l" t="t" r="r" b="b"/>
            <a:pathLst>
              <a:path w="2169160" h="307975">
                <a:moveTo>
                  <a:pt x="0" y="307848"/>
                </a:moveTo>
                <a:lnTo>
                  <a:pt x="2168652" y="307848"/>
                </a:lnTo>
                <a:lnTo>
                  <a:pt x="216865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50391" y="3409188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651510">
              <a:lnSpc>
                <a:spcPct val="100000"/>
              </a:lnSpc>
              <a:spcBef>
                <a:spcPts val="360"/>
              </a:spcBef>
            </a:pPr>
            <a:r>
              <a:rPr dirty="0" sz="1400" spc="-5" b="1">
                <a:latin typeface="Tahoma"/>
                <a:cs typeface="Tahoma"/>
              </a:rPr>
              <a:t>Final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KBD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69735" y="3889247"/>
            <a:ext cx="2167255" cy="523240"/>
          </a:xfrm>
          <a:custGeom>
            <a:avLst/>
            <a:gdLst/>
            <a:ahLst/>
            <a:cxnLst/>
            <a:rect l="l" t="t" r="r" b="b"/>
            <a:pathLst>
              <a:path w="2167254" h="523239">
                <a:moveTo>
                  <a:pt x="0" y="522731"/>
                </a:moveTo>
                <a:lnTo>
                  <a:pt x="2167127" y="522731"/>
                </a:lnTo>
                <a:lnTo>
                  <a:pt x="2167127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69735" y="3889247"/>
            <a:ext cx="2167255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60"/>
              </a:spcBef>
            </a:pPr>
            <a:r>
              <a:rPr dirty="0" sz="1400" b="1">
                <a:latin typeface="Tahoma"/>
                <a:cs typeface="Tahoma"/>
              </a:rPr>
              <a:t>OFDI</a:t>
            </a:r>
            <a:endParaRPr sz="1400">
              <a:latin typeface="Tahoma"/>
              <a:cs typeface="Tahoma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ahoma"/>
                <a:cs typeface="Tahoma"/>
              </a:rPr>
              <a:t>L </a:t>
            </a:r>
            <a:r>
              <a:rPr dirty="0" sz="1400" spc="5" b="1">
                <a:latin typeface="Tahoma"/>
                <a:cs typeface="Tahoma"/>
              </a:rPr>
              <a:t>=</a:t>
            </a:r>
            <a:r>
              <a:rPr dirty="0" sz="1400" spc="-9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52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0391" y="3889247"/>
            <a:ext cx="2169160" cy="523240"/>
          </a:xfrm>
          <a:custGeom>
            <a:avLst/>
            <a:gdLst/>
            <a:ahLst/>
            <a:cxnLst/>
            <a:rect l="l" t="t" r="r" b="b"/>
            <a:pathLst>
              <a:path w="2169160" h="523239">
                <a:moveTo>
                  <a:pt x="0" y="522731"/>
                </a:moveTo>
                <a:lnTo>
                  <a:pt x="2168652" y="522731"/>
                </a:lnTo>
                <a:lnTo>
                  <a:pt x="216865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50391" y="3889247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400" b="1">
                <a:latin typeface="Tahoma"/>
                <a:cs typeface="Tahoma"/>
              </a:rPr>
              <a:t>OFDI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ahoma"/>
                <a:cs typeface="Tahoma"/>
              </a:rPr>
              <a:t>L </a:t>
            </a:r>
            <a:r>
              <a:rPr dirty="0" sz="1400" spc="5" b="1">
                <a:latin typeface="Tahoma"/>
                <a:cs typeface="Tahoma"/>
              </a:rPr>
              <a:t>=</a:t>
            </a:r>
            <a:r>
              <a:rPr dirty="0" sz="1400" spc="-9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57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34717" y="1307719"/>
            <a:ext cx="2639695" cy="504825"/>
          </a:xfrm>
          <a:custGeom>
            <a:avLst/>
            <a:gdLst/>
            <a:ahLst/>
            <a:cxnLst/>
            <a:rect l="l" t="t" r="r" b="b"/>
            <a:pathLst>
              <a:path w="2639695" h="504825">
                <a:moveTo>
                  <a:pt x="68325" y="429513"/>
                </a:moveTo>
                <a:lnTo>
                  <a:pt x="0" y="480440"/>
                </a:lnTo>
                <a:lnTo>
                  <a:pt x="81661" y="504570"/>
                </a:lnTo>
                <a:lnTo>
                  <a:pt x="77125" y="479043"/>
                </a:lnTo>
                <a:lnTo>
                  <a:pt x="64262" y="479043"/>
                </a:lnTo>
                <a:lnTo>
                  <a:pt x="60706" y="459485"/>
                </a:lnTo>
                <a:lnTo>
                  <a:pt x="73253" y="457247"/>
                </a:lnTo>
                <a:lnTo>
                  <a:pt x="68325" y="429513"/>
                </a:lnTo>
                <a:close/>
              </a:path>
              <a:path w="2639695" h="504825">
                <a:moveTo>
                  <a:pt x="73253" y="457247"/>
                </a:moveTo>
                <a:lnTo>
                  <a:pt x="60706" y="459485"/>
                </a:lnTo>
                <a:lnTo>
                  <a:pt x="64262" y="479043"/>
                </a:lnTo>
                <a:lnTo>
                  <a:pt x="76730" y="476819"/>
                </a:lnTo>
                <a:lnTo>
                  <a:pt x="73253" y="457247"/>
                </a:lnTo>
                <a:close/>
              </a:path>
              <a:path w="2639695" h="504825">
                <a:moveTo>
                  <a:pt x="76730" y="476819"/>
                </a:moveTo>
                <a:lnTo>
                  <a:pt x="64262" y="479043"/>
                </a:lnTo>
                <a:lnTo>
                  <a:pt x="77125" y="479043"/>
                </a:lnTo>
                <a:lnTo>
                  <a:pt x="76730" y="476819"/>
                </a:lnTo>
                <a:close/>
              </a:path>
              <a:path w="2639695" h="504825">
                <a:moveTo>
                  <a:pt x="2635631" y="0"/>
                </a:moveTo>
                <a:lnTo>
                  <a:pt x="73253" y="457247"/>
                </a:lnTo>
                <a:lnTo>
                  <a:pt x="76730" y="476819"/>
                </a:lnTo>
                <a:lnTo>
                  <a:pt x="2639186" y="19557"/>
                </a:lnTo>
                <a:lnTo>
                  <a:pt x="2635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71238" y="1307719"/>
            <a:ext cx="2778125" cy="478155"/>
          </a:xfrm>
          <a:custGeom>
            <a:avLst/>
            <a:gdLst/>
            <a:ahLst/>
            <a:cxnLst/>
            <a:rect l="l" t="t" r="r" b="b"/>
            <a:pathLst>
              <a:path w="2778125" h="478155">
                <a:moveTo>
                  <a:pt x="2708275" y="402463"/>
                </a:moveTo>
                <a:lnTo>
                  <a:pt x="2703853" y="430308"/>
                </a:lnTo>
                <a:lnTo>
                  <a:pt x="2716403" y="432307"/>
                </a:lnTo>
                <a:lnTo>
                  <a:pt x="2713355" y="451865"/>
                </a:lnTo>
                <a:lnTo>
                  <a:pt x="2700430" y="451865"/>
                </a:lnTo>
                <a:lnTo>
                  <a:pt x="2696337" y="477646"/>
                </a:lnTo>
                <a:lnTo>
                  <a:pt x="2777616" y="451992"/>
                </a:lnTo>
                <a:lnTo>
                  <a:pt x="2777439" y="451865"/>
                </a:lnTo>
                <a:lnTo>
                  <a:pt x="2713355" y="451865"/>
                </a:lnTo>
                <a:lnTo>
                  <a:pt x="2700749" y="449857"/>
                </a:lnTo>
                <a:lnTo>
                  <a:pt x="2774627" y="449857"/>
                </a:lnTo>
                <a:lnTo>
                  <a:pt x="2708275" y="402463"/>
                </a:lnTo>
                <a:close/>
              </a:path>
              <a:path w="2778125" h="478155">
                <a:moveTo>
                  <a:pt x="2703853" y="430308"/>
                </a:moveTo>
                <a:lnTo>
                  <a:pt x="2700749" y="449857"/>
                </a:lnTo>
                <a:lnTo>
                  <a:pt x="2713355" y="451865"/>
                </a:lnTo>
                <a:lnTo>
                  <a:pt x="2716403" y="432307"/>
                </a:lnTo>
                <a:lnTo>
                  <a:pt x="2703853" y="430308"/>
                </a:lnTo>
                <a:close/>
              </a:path>
              <a:path w="2778125" h="478155">
                <a:moveTo>
                  <a:pt x="3048" y="0"/>
                </a:moveTo>
                <a:lnTo>
                  <a:pt x="0" y="19557"/>
                </a:lnTo>
                <a:lnTo>
                  <a:pt x="2700749" y="449857"/>
                </a:lnTo>
                <a:lnTo>
                  <a:pt x="2703853" y="430308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69735" y="2811779"/>
            <a:ext cx="2167255" cy="307975"/>
          </a:xfrm>
          <a:custGeom>
            <a:avLst/>
            <a:gdLst/>
            <a:ahLst/>
            <a:cxnLst/>
            <a:rect l="l" t="t" r="r" b="b"/>
            <a:pathLst>
              <a:path w="2167254" h="307975">
                <a:moveTo>
                  <a:pt x="0" y="307848"/>
                </a:moveTo>
                <a:lnTo>
                  <a:pt x="2167127" y="307848"/>
                </a:lnTo>
                <a:lnTo>
                  <a:pt x="2167127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269735" y="2811779"/>
            <a:ext cx="2167255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523875">
              <a:lnSpc>
                <a:spcPct val="100000"/>
              </a:lnSpc>
              <a:spcBef>
                <a:spcPts val="355"/>
              </a:spcBef>
            </a:pPr>
            <a:r>
              <a:rPr dirty="0" sz="1400" spc="-5" b="1">
                <a:latin typeface="Tahoma"/>
                <a:cs typeface="Tahoma"/>
              </a:rPr>
              <a:t>Wire </a:t>
            </a:r>
            <a:r>
              <a:rPr dirty="0" sz="1400" b="1">
                <a:latin typeface="Tahoma"/>
                <a:cs typeface="Tahoma"/>
              </a:rPr>
              <a:t>recross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90059" y="1292352"/>
            <a:ext cx="563880" cy="573405"/>
          </a:xfrm>
          <a:custGeom>
            <a:avLst/>
            <a:gdLst/>
            <a:ahLst/>
            <a:cxnLst/>
            <a:rect l="l" t="t" r="r" b="b"/>
            <a:pathLst>
              <a:path w="563879" h="573405">
                <a:moveTo>
                  <a:pt x="281939" y="0"/>
                </a:moveTo>
                <a:lnTo>
                  <a:pt x="236210" y="3749"/>
                </a:lnTo>
                <a:lnTo>
                  <a:pt x="192828" y="14606"/>
                </a:lnTo>
                <a:lnTo>
                  <a:pt x="152376" y="31978"/>
                </a:lnTo>
                <a:lnTo>
                  <a:pt x="115433" y="55278"/>
                </a:lnTo>
                <a:lnTo>
                  <a:pt x="82581" y="83915"/>
                </a:lnTo>
                <a:lnTo>
                  <a:pt x="54400" y="117299"/>
                </a:lnTo>
                <a:lnTo>
                  <a:pt x="31471" y="154840"/>
                </a:lnTo>
                <a:lnTo>
                  <a:pt x="14374" y="195949"/>
                </a:lnTo>
                <a:lnTo>
                  <a:pt x="3690" y="240036"/>
                </a:lnTo>
                <a:lnTo>
                  <a:pt x="0" y="286512"/>
                </a:lnTo>
                <a:lnTo>
                  <a:pt x="3690" y="332987"/>
                </a:lnTo>
                <a:lnTo>
                  <a:pt x="14374" y="377074"/>
                </a:lnTo>
                <a:lnTo>
                  <a:pt x="31471" y="418183"/>
                </a:lnTo>
                <a:lnTo>
                  <a:pt x="54400" y="455724"/>
                </a:lnTo>
                <a:lnTo>
                  <a:pt x="82581" y="489108"/>
                </a:lnTo>
                <a:lnTo>
                  <a:pt x="115433" y="517745"/>
                </a:lnTo>
                <a:lnTo>
                  <a:pt x="152376" y="541045"/>
                </a:lnTo>
                <a:lnTo>
                  <a:pt x="192828" y="558417"/>
                </a:lnTo>
                <a:lnTo>
                  <a:pt x="236210" y="569274"/>
                </a:lnTo>
                <a:lnTo>
                  <a:pt x="281939" y="573024"/>
                </a:lnTo>
                <a:lnTo>
                  <a:pt x="327669" y="569274"/>
                </a:lnTo>
                <a:lnTo>
                  <a:pt x="371051" y="558417"/>
                </a:lnTo>
                <a:lnTo>
                  <a:pt x="411503" y="541045"/>
                </a:lnTo>
                <a:lnTo>
                  <a:pt x="448446" y="517745"/>
                </a:lnTo>
                <a:lnTo>
                  <a:pt x="481298" y="489108"/>
                </a:lnTo>
                <a:lnTo>
                  <a:pt x="509479" y="455724"/>
                </a:lnTo>
                <a:lnTo>
                  <a:pt x="532408" y="418183"/>
                </a:lnTo>
                <a:lnTo>
                  <a:pt x="549505" y="377074"/>
                </a:lnTo>
                <a:lnTo>
                  <a:pt x="560189" y="332987"/>
                </a:lnTo>
                <a:lnTo>
                  <a:pt x="563879" y="286512"/>
                </a:lnTo>
                <a:lnTo>
                  <a:pt x="560189" y="240036"/>
                </a:lnTo>
                <a:lnTo>
                  <a:pt x="549505" y="195949"/>
                </a:lnTo>
                <a:lnTo>
                  <a:pt x="532408" y="154840"/>
                </a:lnTo>
                <a:lnTo>
                  <a:pt x="509479" y="117299"/>
                </a:lnTo>
                <a:lnTo>
                  <a:pt x="481298" y="83915"/>
                </a:lnTo>
                <a:lnTo>
                  <a:pt x="448446" y="55278"/>
                </a:lnTo>
                <a:lnTo>
                  <a:pt x="411503" y="31978"/>
                </a:lnTo>
                <a:lnTo>
                  <a:pt x="371051" y="14606"/>
                </a:lnTo>
                <a:lnTo>
                  <a:pt x="327669" y="3749"/>
                </a:lnTo>
                <a:lnTo>
                  <a:pt x="281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0059" y="1292352"/>
            <a:ext cx="563880" cy="573405"/>
          </a:xfrm>
          <a:custGeom>
            <a:avLst/>
            <a:gdLst/>
            <a:ahLst/>
            <a:cxnLst/>
            <a:rect l="l" t="t" r="r" b="b"/>
            <a:pathLst>
              <a:path w="563879" h="573405">
                <a:moveTo>
                  <a:pt x="0" y="286512"/>
                </a:moveTo>
                <a:lnTo>
                  <a:pt x="3690" y="240036"/>
                </a:lnTo>
                <a:lnTo>
                  <a:pt x="14374" y="195949"/>
                </a:lnTo>
                <a:lnTo>
                  <a:pt x="31471" y="154840"/>
                </a:lnTo>
                <a:lnTo>
                  <a:pt x="54400" y="117299"/>
                </a:lnTo>
                <a:lnTo>
                  <a:pt x="82581" y="83915"/>
                </a:lnTo>
                <a:lnTo>
                  <a:pt x="115433" y="55278"/>
                </a:lnTo>
                <a:lnTo>
                  <a:pt x="152376" y="31978"/>
                </a:lnTo>
                <a:lnTo>
                  <a:pt x="192828" y="14606"/>
                </a:lnTo>
                <a:lnTo>
                  <a:pt x="236210" y="3749"/>
                </a:lnTo>
                <a:lnTo>
                  <a:pt x="281939" y="0"/>
                </a:lnTo>
                <a:lnTo>
                  <a:pt x="327669" y="3749"/>
                </a:lnTo>
                <a:lnTo>
                  <a:pt x="371051" y="14606"/>
                </a:lnTo>
                <a:lnTo>
                  <a:pt x="411503" y="31978"/>
                </a:lnTo>
                <a:lnTo>
                  <a:pt x="448446" y="55278"/>
                </a:lnTo>
                <a:lnTo>
                  <a:pt x="481298" y="83915"/>
                </a:lnTo>
                <a:lnTo>
                  <a:pt x="509479" y="117299"/>
                </a:lnTo>
                <a:lnTo>
                  <a:pt x="532408" y="154840"/>
                </a:lnTo>
                <a:lnTo>
                  <a:pt x="549505" y="195949"/>
                </a:lnTo>
                <a:lnTo>
                  <a:pt x="560189" y="240036"/>
                </a:lnTo>
                <a:lnTo>
                  <a:pt x="563879" y="286512"/>
                </a:lnTo>
                <a:lnTo>
                  <a:pt x="560189" y="332987"/>
                </a:lnTo>
                <a:lnTo>
                  <a:pt x="549505" y="377074"/>
                </a:lnTo>
                <a:lnTo>
                  <a:pt x="532408" y="418183"/>
                </a:lnTo>
                <a:lnTo>
                  <a:pt x="509479" y="455724"/>
                </a:lnTo>
                <a:lnTo>
                  <a:pt x="481298" y="489108"/>
                </a:lnTo>
                <a:lnTo>
                  <a:pt x="448446" y="517745"/>
                </a:lnTo>
                <a:lnTo>
                  <a:pt x="411503" y="541045"/>
                </a:lnTo>
                <a:lnTo>
                  <a:pt x="371051" y="558417"/>
                </a:lnTo>
                <a:lnTo>
                  <a:pt x="327669" y="569274"/>
                </a:lnTo>
                <a:lnTo>
                  <a:pt x="281939" y="573024"/>
                </a:lnTo>
                <a:lnTo>
                  <a:pt x="236210" y="569274"/>
                </a:lnTo>
                <a:lnTo>
                  <a:pt x="192828" y="558417"/>
                </a:lnTo>
                <a:lnTo>
                  <a:pt x="152376" y="541045"/>
                </a:lnTo>
                <a:lnTo>
                  <a:pt x="115433" y="517745"/>
                </a:lnTo>
                <a:lnTo>
                  <a:pt x="82581" y="489108"/>
                </a:lnTo>
                <a:lnTo>
                  <a:pt x="54400" y="455724"/>
                </a:lnTo>
                <a:lnTo>
                  <a:pt x="31471" y="418183"/>
                </a:lnTo>
                <a:lnTo>
                  <a:pt x="14374" y="377074"/>
                </a:lnTo>
                <a:lnTo>
                  <a:pt x="3690" y="332987"/>
                </a:lnTo>
                <a:lnTo>
                  <a:pt x="0" y="28651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449571" y="1382395"/>
            <a:ext cx="247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72383" y="4174235"/>
            <a:ext cx="1332230" cy="4146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154940" marR="148590" indent="46990">
              <a:lnSpc>
                <a:spcPct val="100000"/>
              </a:lnSpc>
              <a:spcBef>
                <a:spcPts val="360"/>
              </a:spcBef>
            </a:pPr>
            <a:r>
              <a:rPr dirty="0" sz="1050" b="1">
                <a:latin typeface="Tahoma"/>
                <a:cs typeface="Tahoma"/>
              </a:rPr>
              <a:t>2: </a:t>
            </a:r>
            <a:r>
              <a:rPr dirty="0" sz="1050" spc="-5" b="1">
                <a:latin typeface="Tahoma"/>
                <a:cs typeface="Tahoma"/>
              </a:rPr>
              <a:t>insufficient  </a:t>
            </a:r>
            <a:r>
              <a:rPr dirty="0" sz="1050" b="1">
                <a:latin typeface="Tahoma"/>
                <a:cs typeface="Tahoma"/>
              </a:rPr>
              <a:t>quality of</a:t>
            </a:r>
            <a:r>
              <a:rPr dirty="0" sz="1050" spc="-125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OFDI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45819" y="4643628"/>
            <a:ext cx="2178050" cy="500380"/>
          </a:xfrm>
          <a:custGeom>
            <a:avLst/>
            <a:gdLst/>
            <a:ahLst/>
            <a:cxnLst/>
            <a:rect l="l" t="t" r="r" b="b"/>
            <a:pathLst>
              <a:path w="2178050" h="500379">
                <a:moveTo>
                  <a:pt x="2177796" y="499870"/>
                </a:moveTo>
                <a:lnTo>
                  <a:pt x="2177796" y="0"/>
                </a:lnTo>
                <a:lnTo>
                  <a:pt x="0" y="0"/>
                </a:lnTo>
                <a:lnTo>
                  <a:pt x="0" y="49987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51661" y="4676647"/>
            <a:ext cx="1764664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3090" marR="5080" indent="-58102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ISA was</a:t>
            </a:r>
            <a:r>
              <a:rPr dirty="0" sz="1400" spc="-9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analyzable  L =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55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65164" y="4622291"/>
            <a:ext cx="2176780" cy="523240"/>
          </a:xfrm>
          <a:custGeom>
            <a:avLst/>
            <a:gdLst/>
            <a:ahLst/>
            <a:cxnLst/>
            <a:rect l="l" t="t" r="r" b="b"/>
            <a:pathLst>
              <a:path w="2176779" h="523239">
                <a:moveTo>
                  <a:pt x="0" y="522732"/>
                </a:moveTo>
                <a:lnTo>
                  <a:pt x="2176272" y="522732"/>
                </a:lnTo>
                <a:lnTo>
                  <a:pt x="217627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471284" y="4654702"/>
            <a:ext cx="1764664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ISA was</a:t>
            </a:r>
            <a:r>
              <a:rPr dirty="0" sz="1400" spc="-8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analyzable</a:t>
            </a:r>
            <a:endParaRPr sz="1400">
              <a:latin typeface="Tahoma"/>
              <a:cs typeface="Tahoma"/>
            </a:endParaRPr>
          </a:p>
          <a:p>
            <a:pPr algn="ctr" marR="4318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ahoma"/>
                <a:cs typeface="Tahoma"/>
              </a:rPr>
              <a:t>L </a:t>
            </a:r>
            <a:r>
              <a:rPr dirty="0" sz="1400" spc="5" b="1">
                <a:latin typeface="Tahoma"/>
                <a:cs typeface="Tahoma"/>
              </a:rPr>
              <a:t>=</a:t>
            </a:r>
            <a:r>
              <a:rPr dirty="0" sz="1400" spc="-2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50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38115" y="4166615"/>
            <a:ext cx="1333500" cy="4146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202565">
              <a:lnSpc>
                <a:spcPct val="100000"/>
              </a:lnSpc>
              <a:spcBef>
                <a:spcPts val="355"/>
              </a:spcBef>
            </a:pPr>
            <a:r>
              <a:rPr dirty="0" sz="1050" b="1">
                <a:latin typeface="Tahoma"/>
                <a:cs typeface="Tahoma"/>
              </a:rPr>
              <a:t>2:</a:t>
            </a:r>
            <a:r>
              <a:rPr dirty="0" sz="1050" spc="-10" b="1">
                <a:latin typeface="Tahoma"/>
                <a:cs typeface="Tahoma"/>
              </a:rPr>
              <a:t> </a:t>
            </a:r>
            <a:r>
              <a:rPr dirty="0" sz="1050" spc="-5" b="1">
                <a:latin typeface="Tahoma"/>
                <a:cs typeface="Tahoma"/>
              </a:rPr>
              <a:t>insufficient</a:t>
            </a:r>
            <a:endParaRPr sz="1050">
              <a:latin typeface="Tahoma"/>
              <a:cs typeface="Tahoma"/>
            </a:endParaRPr>
          </a:p>
          <a:p>
            <a:pPr marL="154940">
              <a:lnSpc>
                <a:spcPct val="100000"/>
              </a:lnSpc>
            </a:pPr>
            <a:r>
              <a:rPr dirty="0" sz="1050" b="1">
                <a:latin typeface="Tahoma"/>
                <a:cs typeface="Tahoma"/>
              </a:rPr>
              <a:t>quality </a:t>
            </a:r>
            <a:r>
              <a:rPr dirty="0" sz="1050" spc="-5" b="1">
                <a:latin typeface="Tahoma"/>
                <a:cs typeface="Tahoma"/>
              </a:rPr>
              <a:t>of</a:t>
            </a:r>
            <a:r>
              <a:rPr dirty="0" sz="1050" spc="-70" b="1">
                <a:latin typeface="Tahoma"/>
                <a:cs typeface="Tahoma"/>
              </a:rPr>
              <a:t> </a:t>
            </a:r>
            <a:r>
              <a:rPr dirty="0" sz="1050" spc="5" b="1">
                <a:latin typeface="Tahoma"/>
                <a:cs typeface="Tahoma"/>
              </a:rPr>
              <a:t>OFDI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79997" y="4476750"/>
            <a:ext cx="1217930" cy="76200"/>
          </a:xfrm>
          <a:custGeom>
            <a:avLst/>
            <a:gdLst/>
            <a:ahLst/>
            <a:cxnLst/>
            <a:rect l="l" t="t" r="r" b="b"/>
            <a:pathLst>
              <a:path w="1217929" h="76200">
                <a:moveTo>
                  <a:pt x="1217802" y="28193"/>
                </a:moveTo>
                <a:lnTo>
                  <a:pt x="1138554" y="28193"/>
                </a:lnTo>
                <a:lnTo>
                  <a:pt x="1138554" y="48006"/>
                </a:lnTo>
                <a:lnTo>
                  <a:pt x="1217802" y="48006"/>
                </a:lnTo>
                <a:lnTo>
                  <a:pt x="1217802" y="28193"/>
                </a:lnTo>
                <a:close/>
              </a:path>
              <a:path w="1217929" h="76200">
                <a:moveTo>
                  <a:pt x="1079119" y="28193"/>
                </a:moveTo>
                <a:lnTo>
                  <a:pt x="999871" y="28193"/>
                </a:lnTo>
                <a:lnTo>
                  <a:pt x="999871" y="48006"/>
                </a:lnTo>
                <a:lnTo>
                  <a:pt x="1079119" y="48006"/>
                </a:lnTo>
                <a:lnTo>
                  <a:pt x="1079119" y="28193"/>
                </a:lnTo>
                <a:close/>
              </a:path>
              <a:path w="1217929" h="76200">
                <a:moveTo>
                  <a:pt x="940434" y="28193"/>
                </a:moveTo>
                <a:lnTo>
                  <a:pt x="861186" y="28193"/>
                </a:lnTo>
                <a:lnTo>
                  <a:pt x="861186" y="48006"/>
                </a:lnTo>
                <a:lnTo>
                  <a:pt x="940434" y="48006"/>
                </a:lnTo>
                <a:lnTo>
                  <a:pt x="940434" y="28193"/>
                </a:lnTo>
                <a:close/>
              </a:path>
              <a:path w="1217929" h="76200">
                <a:moveTo>
                  <a:pt x="801751" y="28193"/>
                </a:moveTo>
                <a:lnTo>
                  <a:pt x="722502" y="28193"/>
                </a:lnTo>
                <a:lnTo>
                  <a:pt x="722502" y="48006"/>
                </a:lnTo>
                <a:lnTo>
                  <a:pt x="801751" y="48006"/>
                </a:lnTo>
                <a:lnTo>
                  <a:pt x="801751" y="28193"/>
                </a:lnTo>
                <a:close/>
              </a:path>
              <a:path w="1217929" h="76200">
                <a:moveTo>
                  <a:pt x="663067" y="28193"/>
                </a:moveTo>
                <a:lnTo>
                  <a:pt x="583819" y="28193"/>
                </a:lnTo>
                <a:lnTo>
                  <a:pt x="583819" y="48006"/>
                </a:lnTo>
                <a:lnTo>
                  <a:pt x="663067" y="48006"/>
                </a:lnTo>
                <a:lnTo>
                  <a:pt x="663067" y="28193"/>
                </a:lnTo>
                <a:close/>
              </a:path>
              <a:path w="1217929" h="76200">
                <a:moveTo>
                  <a:pt x="524382" y="28193"/>
                </a:moveTo>
                <a:lnTo>
                  <a:pt x="445134" y="28193"/>
                </a:lnTo>
                <a:lnTo>
                  <a:pt x="445134" y="48006"/>
                </a:lnTo>
                <a:lnTo>
                  <a:pt x="524382" y="48006"/>
                </a:lnTo>
                <a:lnTo>
                  <a:pt x="524382" y="28193"/>
                </a:lnTo>
                <a:close/>
              </a:path>
              <a:path w="1217929" h="76200">
                <a:moveTo>
                  <a:pt x="385699" y="28193"/>
                </a:moveTo>
                <a:lnTo>
                  <a:pt x="306450" y="28193"/>
                </a:lnTo>
                <a:lnTo>
                  <a:pt x="306450" y="48006"/>
                </a:lnTo>
                <a:lnTo>
                  <a:pt x="385699" y="48006"/>
                </a:lnTo>
                <a:lnTo>
                  <a:pt x="385699" y="28193"/>
                </a:lnTo>
                <a:close/>
              </a:path>
              <a:path w="1217929" h="76200">
                <a:moveTo>
                  <a:pt x="247014" y="28193"/>
                </a:moveTo>
                <a:lnTo>
                  <a:pt x="167766" y="28193"/>
                </a:lnTo>
                <a:lnTo>
                  <a:pt x="167766" y="48006"/>
                </a:lnTo>
                <a:lnTo>
                  <a:pt x="247014" y="48006"/>
                </a:lnTo>
                <a:lnTo>
                  <a:pt x="247014" y="28193"/>
                </a:lnTo>
                <a:close/>
              </a:path>
              <a:path w="121792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6"/>
                </a:lnTo>
                <a:lnTo>
                  <a:pt x="63500" y="48006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1217929" h="76200">
                <a:moveTo>
                  <a:pt x="76200" y="28193"/>
                </a:moveTo>
                <a:lnTo>
                  <a:pt x="63500" y="28193"/>
                </a:lnTo>
                <a:lnTo>
                  <a:pt x="63500" y="48006"/>
                </a:lnTo>
                <a:lnTo>
                  <a:pt x="76200" y="48006"/>
                </a:lnTo>
                <a:lnTo>
                  <a:pt x="76200" y="28193"/>
                </a:lnTo>
                <a:close/>
              </a:path>
              <a:path w="1217929" h="76200">
                <a:moveTo>
                  <a:pt x="108330" y="28193"/>
                </a:moveTo>
                <a:lnTo>
                  <a:pt x="76200" y="28193"/>
                </a:lnTo>
                <a:lnTo>
                  <a:pt x="76200" y="48006"/>
                </a:lnTo>
                <a:lnTo>
                  <a:pt x="108330" y="48006"/>
                </a:lnTo>
                <a:lnTo>
                  <a:pt x="108330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934717" y="4495038"/>
            <a:ext cx="1127760" cy="76200"/>
          </a:xfrm>
          <a:custGeom>
            <a:avLst/>
            <a:gdLst/>
            <a:ahLst/>
            <a:cxnLst/>
            <a:rect l="l" t="t" r="r" b="b"/>
            <a:pathLst>
              <a:path w="1127760" h="76200">
                <a:moveTo>
                  <a:pt x="79248" y="28193"/>
                </a:moveTo>
                <a:lnTo>
                  <a:pt x="0" y="28193"/>
                </a:lnTo>
                <a:lnTo>
                  <a:pt x="0" y="48006"/>
                </a:lnTo>
                <a:lnTo>
                  <a:pt x="79248" y="48006"/>
                </a:lnTo>
                <a:lnTo>
                  <a:pt x="79248" y="28193"/>
                </a:lnTo>
                <a:close/>
              </a:path>
              <a:path w="1127760" h="76200">
                <a:moveTo>
                  <a:pt x="217931" y="28193"/>
                </a:moveTo>
                <a:lnTo>
                  <a:pt x="138683" y="28193"/>
                </a:lnTo>
                <a:lnTo>
                  <a:pt x="138683" y="48006"/>
                </a:lnTo>
                <a:lnTo>
                  <a:pt x="217931" y="48006"/>
                </a:lnTo>
                <a:lnTo>
                  <a:pt x="217931" y="28193"/>
                </a:lnTo>
                <a:close/>
              </a:path>
              <a:path w="1127760" h="76200">
                <a:moveTo>
                  <a:pt x="356615" y="28193"/>
                </a:moveTo>
                <a:lnTo>
                  <a:pt x="277368" y="28193"/>
                </a:lnTo>
                <a:lnTo>
                  <a:pt x="277368" y="48006"/>
                </a:lnTo>
                <a:lnTo>
                  <a:pt x="356615" y="48006"/>
                </a:lnTo>
                <a:lnTo>
                  <a:pt x="356615" y="28193"/>
                </a:lnTo>
                <a:close/>
              </a:path>
              <a:path w="1127760" h="76200">
                <a:moveTo>
                  <a:pt x="495300" y="28193"/>
                </a:moveTo>
                <a:lnTo>
                  <a:pt x="416051" y="28193"/>
                </a:lnTo>
                <a:lnTo>
                  <a:pt x="416051" y="48006"/>
                </a:lnTo>
                <a:lnTo>
                  <a:pt x="495300" y="48006"/>
                </a:lnTo>
                <a:lnTo>
                  <a:pt x="495300" y="28193"/>
                </a:lnTo>
                <a:close/>
              </a:path>
              <a:path w="1127760" h="76200">
                <a:moveTo>
                  <a:pt x="633983" y="28193"/>
                </a:moveTo>
                <a:lnTo>
                  <a:pt x="554736" y="28193"/>
                </a:lnTo>
                <a:lnTo>
                  <a:pt x="554736" y="48006"/>
                </a:lnTo>
                <a:lnTo>
                  <a:pt x="633983" y="48006"/>
                </a:lnTo>
                <a:lnTo>
                  <a:pt x="633983" y="28193"/>
                </a:lnTo>
                <a:close/>
              </a:path>
              <a:path w="1127760" h="76200">
                <a:moveTo>
                  <a:pt x="772668" y="28193"/>
                </a:moveTo>
                <a:lnTo>
                  <a:pt x="693419" y="28193"/>
                </a:lnTo>
                <a:lnTo>
                  <a:pt x="693419" y="48006"/>
                </a:lnTo>
                <a:lnTo>
                  <a:pt x="772668" y="48006"/>
                </a:lnTo>
                <a:lnTo>
                  <a:pt x="772668" y="28193"/>
                </a:lnTo>
                <a:close/>
              </a:path>
              <a:path w="1127760" h="76200">
                <a:moveTo>
                  <a:pt x="911351" y="28193"/>
                </a:moveTo>
                <a:lnTo>
                  <a:pt x="832104" y="28193"/>
                </a:lnTo>
                <a:lnTo>
                  <a:pt x="832104" y="48006"/>
                </a:lnTo>
                <a:lnTo>
                  <a:pt x="911351" y="48006"/>
                </a:lnTo>
                <a:lnTo>
                  <a:pt x="911351" y="28193"/>
                </a:lnTo>
                <a:close/>
              </a:path>
              <a:path w="1127760" h="76200">
                <a:moveTo>
                  <a:pt x="1050036" y="28193"/>
                </a:moveTo>
                <a:lnTo>
                  <a:pt x="970788" y="28193"/>
                </a:lnTo>
                <a:lnTo>
                  <a:pt x="970788" y="48006"/>
                </a:lnTo>
                <a:lnTo>
                  <a:pt x="1050036" y="48006"/>
                </a:lnTo>
                <a:lnTo>
                  <a:pt x="1050036" y="28193"/>
                </a:lnTo>
                <a:close/>
              </a:path>
              <a:path w="1127760" h="76200">
                <a:moveTo>
                  <a:pt x="1051179" y="0"/>
                </a:moveTo>
                <a:lnTo>
                  <a:pt x="1051179" y="76200"/>
                </a:lnTo>
                <a:lnTo>
                  <a:pt x="1127379" y="38100"/>
                </a:lnTo>
                <a:lnTo>
                  <a:pt x="1051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738115" y="2779776"/>
            <a:ext cx="1333500" cy="12242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 marL="121920" marR="113030">
              <a:lnSpc>
                <a:spcPct val="100000"/>
              </a:lnSpc>
              <a:spcBef>
                <a:spcPts val="365"/>
              </a:spcBef>
            </a:pPr>
            <a:r>
              <a:rPr dirty="0" sz="1050" b="1">
                <a:latin typeface="Tahoma"/>
                <a:cs typeface="Tahoma"/>
              </a:rPr>
              <a:t>1: </a:t>
            </a:r>
            <a:r>
              <a:rPr dirty="0" sz="1050" spc="5" b="1">
                <a:latin typeface="Tahoma"/>
                <a:cs typeface="Tahoma"/>
              </a:rPr>
              <a:t>OFDI </a:t>
            </a:r>
            <a:r>
              <a:rPr dirty="0" sz="1050" b="1">
                <a:latin typeface="Tahoma"/>
                <a:cs typeface="Tahoma"/>
              </a:rPr>
              <a:t>was</a:t>
            </a:r>
            <a:r>
              <a:rPr dirty="0" sz="1050" spc="-100" b="1">
                <a:latin typeface="Tahoma"/>
                <a:cs typeface="Tahoma"/>
              </a:rPr>
              <a:t> </a:t>
            </a:r>
            <a:r>
              <a:rPr dirty="0" sz="1050" spc="-5" b="1">
                <a:latin typeface="Tahoma"/>
                <a:cs typeface="Tahoma"/>
              </a:rPr>
              <a:t>not  </a:t>
            </a:r>
            <a:r>
              <a:rPr dirty="0" sz="1050" b="1">
                <a:latin typeface="Tahoma"/>
                <a:cs typeface="Tahoma"/>
              </a:rPr>
              <a:t>able to </a:t>
            </a:r>
            <a:r>
              <a:rPr dirty="0" sz="1050" spc="5" b="1">
                <a:latin typeface="Tahoma"/>
                <a:cs typeface="Tahoma"/>
              </a:rPr>
              <a:t>be  </a:t>
            </a:r>
            <a:r>
              <a:rPr dirty="0" sz="1050" b="1">
                <a:latin typeface="Tahoma"/>
                <a:cs typeface="Tahoma"/>
              </a:rPr>
              <a:t>performed due  to wire</a:t>
            </a:r>
            <a:r>
              <a:rPr dirty="0" sz="1050" spc="-65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stuck</a:t>
            </a:r>
            <a:endParaRPr sz="1050">
              <a:latin typeface="Tahoma"/>
              <a:cs typeface="Tahoma"/>
            </a:endParaRPr>
          </a:p>
          <a:p>
            <a:pPr algn="ctr" marL="114300" marR="105410" indent="-635">
              <a:lnSpc>
                <a:spcPct val="100000"/>
              </a:lnSpc>
            </a:pPr>
            <a:r>
              <a:rPr dirty="0" sz="1050" b="1">
                <a:latin typeface="Tahoma"/>
                <a:cs typeface="Tahoma"/>
              </a:rPr>
              <a:t>1: OFDI was</a:t>
            </a:r>
            <a:r>
              <a:rPr dirty="0" sz="1050" spc="-90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not  able to </a:t>
            </a:r>
            <a:r>
              <a:rPr dirty="0" sz="1050" spc="-5" b="1">
                <a:latin typeface="Tahoma"/>
                <a:cs typeface="Tahoma"/>
              </a:rPr>
              <a:t>cross</a:t>
            </a:r>
            <a:r>
              <a:rPr dirty="0" sz="1050" spc="-110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the  lesion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79997" y="3765041"/>
            <a:ext cx="1257300" cy="76200"/>
          </a:xfrm>
          <a:custGeom>
            <a:avLst/>
            <a:gdLst/>
            <a:ahLst/>
            <a:cxnLst/>
            <a:rect l="l" t="t" r="r" b="b"/>
            <a:pathLst>
              <a:path w="1257300" h="76200">
                <a:moveTo>
                  <a:pt x="1257046" y="28194"/>
                </a:moveTo>
                <a:lnTo>
                  <a:pt x="1177798" y="28194"/>
                </a:lnTo>
                <a:lnTo>
                  <a:pt x="1177798" y="48006"/>
                </a:lnTo>
                <a:lnTo>
                  <a:pt x="1257046" y="48006"/>
                </a:lnTo>
                <a:lnTo>
                  <a:pt x="1257046" y="28194"/>
                </a:lnTo>
                <a:close/>
              </a:path>
              <a:path w="1257300" h="76200">
                <a:moveTo>
                  <a:pt x="1118361" y="28194"/>
                </a:moveTo>
                <a:lnTo>
                  <a:pt x="1039113" y="28194"/>
                </a:lnTo>
                <a:lnTo>
                  <a:pt x="1039113" y="48006"/>
                </a:lnTo>
                <a:lnTo>
                  <a:pt x="1118361" y="48006"/>
                </a:lnTo>
                <a:lnTo>
                  <a:pt x="1118361" y="28194"/>
                </a:lnTo>
                <a:close/>
              </a:path>
              <a:path w="1257300" h="76200">
                <a:moveTo>
                  <a:pt x="979677" y="28194"/>
                </a:moveTo>
                <a:lnTo>
                  <a:pt x="900429" y="28194"/>
                </a:lnTo>
                <a:lnTo>
                  <a:pt x="900429" y="48006"/>
                </a:lnTo>
                <a:lnTo>
                  <a:pt x="979677" y="48006"/>
                </a:lnTo>
                <a:lnTo>
                  <a:pt x="979677" y="28194"/>
                </a:lnTo>
                <a:close/>
              </a:path>
              <a:path w="1257300" h="76200">
                <a:moveTo>
                  <a:pt x="840994" y="28194"/>
                </a:moveTo>
                <a:lnTo>
                  <a:pt x="761746" y="28194"/>
                </a:lnTo>
                <a:lnTo>
                  <a:pt x="761746" y="48006"/>
                </a:lnTo>
                <a:lnTo>
                  <a:pt x="840994" y="48006"/>
                </a:lnTo>
                <a:lnTo>
                  <a:pt x="840994" y="28194"/>
                </a:lnTo>
                <a:close/>
              </a:path>
              <a:path w="1257300" h="76200">
                <a:moveTo>
                  <a:pt x="702309" y="28194"/>
                </a:moveTo>
                <a:lnTo>
                  <a:pt x="623061" y="28194"/>
                </a:lnTo>
                <a:lnTo>
                  <a:pt x="623061" y="48006"/>
                </a:lnTo>
                <a:lnTo>
                  <a:pt x="702309" y="48006"/>
                </a:lnTo>
                <a:lnTo>
                  <a:pt x="702309" y="28194"/>
                </a:lnTo>
                <a:close/>
              </a:path>
              <a:path w="1257300" h="76200">
                <a:moveTo>
                  <a:pt x="563626" y="28194"/>
                </a:moveTo>
                <a:lnTo>
                  <a:pt x="484377" y="28194"/>
                </a:lnTo>
                <a:lnTo>
                  <a:pt x="484377" y="48006"/>
                </a:lnTo>
                <a:lnTo>
                  <a:pt x="563626" y="48006"/>
                </a:lnTo>
                <a:lnTo>
                  <a:pt x="563626" y="28194"/>
                </a:lnTo>
                <a:close/>
              </a:path>
              <a:path w="1257300" h="76200">
                <a:moveTo>
                  <a:pt x="424942" y="28194"/>
                </a:moveTo>
                <a:lnTo>
                  <a:pt x="345693" y="28194"/>
                </a:lnTo>
                <a:lnTo>
                  <a:pt x="345693" y="48006"/>
                </a:lnTo>
                <a:lnTo>
                  <a:pt x="424942" y="48006"/>
                </a:lnTo>
                <a:lnTo>
                  <a:pt x="424942" y="28194"/>
                </a:lnTo>
                <a:close/>
              </a:path>
              <a:path w="1257300" h="76200">
                <a:moveTo>
                  <a:pt x="286257" y="28194"/>
                </a:moveTo>
                <a:lnTo>
                  <a:pt x="207010" y="28194"/>
                </a:lnTo>
                <a:lnTo>
                  <a:pt x="207010" y="48006"/>
                </a:lnTo>
                <a:lnTo>
                  <a:pt x="286257" y="48006"/>
                </a:lnTo>
                <a:lnTo>
                  <a:pt x="286257" y="28194"/>
                </a:lnTo>
                <a:close/>
              </a:path>
              <a:path w="12573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6"/>
                </a:lnTo>
                <a:lnTo>
                  <a:pt x="68325" y="48006"/>
                </a:lnTo>
                <a:lnTo>
                  <a:pt x="68325" y="28194"/>
                </a:lnTo>
                <a:lnTo>
                  <a:pt x="76200" y="28194"/>
                </a:lnTo>
                <a:lnTo>
                  <a:pt x="76200" y="0"/>
                </a:lnTo>
                <a:close/>
              </a:path>
              <a:path w="1257300" h="76200">
                <a:moveTo>
                  <a:pt x="76200" y="28194"/>
                </a:moveTo>
                <a:lnTo>
                  <a:pt x="68325" y="28194"/>
                </a:lnTo>
                <a:lnTo>
                  <a:pt x="68325" y="48006"/>
                </a:lnTo>
                <a:lnTo>
                  <a:pt x="76200" y="48006"/>
                </a:lnTo>
                <a:lnTo>
                  <a:pt x="76200" y="28194"/>
                </a:lnTo>
                <a:close/>
              </a:path>
              <a:path w="1257300" h="76200">
                <a:moveTo>
                  <a:pt x="147574" y="28194"/>
                </a:moveTo>
                <a:lnTo>
                  <a:pt x="76200" y="28194"/>
                </a:lnTo>
                <a:lnTo>
                  <a:pt x="76200" y="48006"/>
                </a:lnTo>
                <a:lnTo>
                  <a:pt x="147574" y="48006"/>
                </a:lnTo>
                <a:lnTo>
                  <a:pt x="147574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066544" y="794004"/>
            <a:ext cx="501142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153285" marR="121920" indent="-2024380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latin typeface="Tahoma"/>
                <a:cs typeface="Tahoma"/>
              </a:rPr>
              <a:t>Bifurcation </a:t>
            </a:r>
            <a:r>
              <a:rPr dirty="0" sz="1400" spc="-5" b="1">
                <a:latin typeface="Tahoma"/>
                <a:cs typeface="Tahoma"/>
              </a:rPr>
              <a:t>PCI with provisional </a:t>
            </a:r>
            <a:r>
              <a:rPr dirty="0" sz="1400" b="1">
                <a:latin typeface="Tahoma"/>
                <a:cs typeface="Tahoma"/>
              </a:rPr>
              <a:t>single </a:t>
            </a:r>
            <a:r>
              <a:rPr dirty="0" sz="1400" spc="-5" b="1">
                <a:latin typeface="Tahoma"/>
                <a:cs typeface="Tahoma"/>
              </a:rPr>
              <a:t>stent </a:t>
            </a:r>
            <a:r>
              <a:rPr dirty="0" sz="1400" b="1">
                <a:latin typeface="Tahoma"/>
                <a:cs typeface="Tahoma"/>
              </a:rPr>
              <a:t>strategy  n = </a:t>
            </a:r>
            <a:r>
              <a:rPr dirty="0" sz="1400" spc="-5" b="1">
                <a:latin typeface="Tahoma"/>
                <a:cs typeface="Tahoma"/>
              </a:rPr>
              <a:t>110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53510" y="4560823"/>
            <a:ext cx="24745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Tahoma"/>
                <a:cs typeface="Tahoma"/>
              </a:rPr>
              <a:t>Primary</a:t>
            </a:r>
            <a:r>
              <a:rPr dirty="0" sz="1600" spc="2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endpoint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600" spc="-5" b="1">
                <a:latin typeface="Tahoma"/>
                <a:cs typeface="Tahoma"/>
              </a:rPr>
              <a:t>Acute </a:t>
            </a:r>
            <a:r>
              <a:rPr dirty="0" sz="1600" spc="-10" b="1">
                <a:latin typeface="Tahoma"/>
                <a:cs typeface="Tahoma"/>
              </a:rPr>
              <a:t>ISA </a:t>
            </a:r>
            <a:r>
              <a:rPr dirty="0" sz="1600" spc="-5" b="1">
                <a:latin typeface="Tahoma"/>
                <a:cs typeface="Tahoma"/>
              </a:rPr>
              <a:t>at</a:t>
            </a:r>
            <a:r>
              <a:rPr dirty="0" sz="1600" spc="3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bifurcation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6765" y="247904"/>
            <a:ext cx="42373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Baseline</a:t>
            </a:r>
            <a:r>
              <a:rPr dirty="0" spc="-15"/>
              <a:t> </a:t>
            </a:r>
            <a:r>
              <a:rPr dirty="0" spc="-1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274" y="4969865"/>
            <a:ext cx="29832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ahoma"/>
                <a:cs typeface="Tahoma"/>
              </a:rPr>
              <a:t>Data are mean ± </a:t>
            </a:r>
            <a:r>
              <a:rPr dirty="0" sz="1000" spc="-10">
                <a:latin typeface="Tahoma"/>
                <a:cs typeface="Tahoma"/>
              </a:rPr>
              <a:t>SD, </a:t>
            </a:r>
            <a:r>
              <a:rPr dirty="0" sz="1000" spc="-5">
                <a:latin typeface="Tahoma"/>
                <a:cs typeface="Tahoma"/>
              </a:rPr>
              <a:t>median (IQ1,3) or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percentage.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57250" y="810628"/>
          <a:ext cx="7580630" cy="4131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790"/>
                <a:gridCol w="1931035"/>
                <a:gridCol w="2063115"/>
                <a:gridCol w="1056640"/>
              </a:tblGrid>
              <a:tr h="449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43890" marR="264795" indent="-5048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OFDI-guided</a:t>
                      </a:r>
                      <a:r>
                        <a:rPr dirty="0" sz="1400" spc="-8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PCI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N=56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222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211454" indent="-5308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Angio-guided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PCI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N=54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222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29209">
                        <a:lnSpc>
                          <a:spcPts val="158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value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905">
                    <a:solidFill>
                      <a:srgbClr val="000000"/>
                    </a:solidFill>
                  </a:tcPr>
                </a:tc>
              </a:tr>
              <a:tr h="229628">
                <a:tc>
                  <a:txBody>
                    <a:bodyPr/>
                    <a:lstStyle/>
                    <a:p>
                      <a:pPr marL="8890">
                        <a:lnSpc>
                          <a:spcPts val="1585"/>
                        </a:lnSpc>
                        <a:spcBef>
                          <a:spcPts val="125"/>
                        </a:spcBef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Age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85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68.9 ±</a:t>
                      </a:r>
                      <a:r>
                        <a:rPr dirty="0" sz="14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10.2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340">
                        <a:lnSpc>
                          <a:spcPts val="1585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69.4 ±</a:t>
                      </a:r>
                      <a:r>
                        <a:rPr dirty="0" sz="14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11.6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85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0.83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9616">
                <a:tc>
                  <a:txBody>
                    <a:bodyPr/>
                    <a:lstStyle/>
                    <a:p>
                      <a:pPr marL="8890">
                        <a:lnSpc>
                          <a:spcPts val="1585"/>
                        </a:lnSpc>
                        <a:spcBef>
                          <a:spcPts val="12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Male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4460">
                        <a:lnSpc>
                          <a:spcPts val="1585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79%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24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85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74%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24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85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0.58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24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742">
                <a:tc gridSpan="4">
                  <a:txBody>
                    <a:bodyPr/>
                    <a:lstStyle/>
                    <a:p>
                      <a:pPr marL="8890">
                        <a:lnSpc>
                          <a:spcPts val="1585"/>
                        </a:lnSpc>
                        <a:spcBef>
                          <a:spcPts val="125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Medical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latin typeface="Tahoma"/>
                          <a:cs typeface="Tahoma"/>
                        </a:rPr>
                        <a:t>history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9616">
                <a:tc>
                  <a:txBody>
                    <a:bodyPr/>
                    <a:lstStyle/>
                    <a:p>
                      <a:pPr marL="8064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Diabetes</a:t>
                      </a:r>
                      <a:r>
                        <a:rPr dirty="0" sz="14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mellitus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52%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46%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0.56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615">
                <a:tc>
                  <a:txBody>
                    <a:bodyPr/>
                    <a:lstStyle/>
                    <a:p>
                      <a:pPr marL="80645">
                        <a:lnSpc>
                          <a:spcPts val="1585"/>
                        </a:lnSpc>
                        <a:spcBef>
                          <a:spcPts val="125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Hypertension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4460">
                        <a:lnSpc>
                          <a:spcPts val="1585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77%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85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74%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ts val="1585"/>
                        </a:lnSpc>
                        <a:spcBef>
                          <a:spcPts val="125"/>
                        </a:spcBef>
                      </a:pPr>
                      <a:r>
                        <a:rPr dirty="0" sz="1400" spc="-10">
                          <a:latin typeface="Tahoma"/>
                          <a:cs typeface="Tahoma"/>
                        </a:rPr>
                        <a:t>0.74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9616">
                <a:tc>
                  <a:txBody>
                    <a:bodyPr/>
                    <a:lstStyle/>
                    <a:p>
                      <a:pPr marL="8064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Hypercholesterolemia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86%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85%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0.94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616">
                <a:tc>
                  <a:txBody>
                    <a:bodyPr/>
                    <a:lstStyle/>
                    <a:p>
                      <a:pPr marL="8064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Current</a:t>
                      </a:r>
                      <a:r>
                        <a:rPr dirty="0" sz="14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latin typeface="Tahoma"/>
                          <a:cs typeface="Tahoma"/>
                        </a:rPr>
                        <a:t>smoker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55%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59%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0.68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9615">
                <a:tc>
                  <a:txBody>
                    <a:bodyPr/>
                    <a:lstStyle/>
                    <a:p>
                      <a:pPr marL="8064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Previous</a:t>
                      </a:r>
                      <a:r>
                        <a:rPr dirty="0" sz="1400" spc="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latin typeface="Tahoma"/>
                          <a:cs typeface="Tahoma"/>
                        </a:rPr>
                        <a:t>MI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16%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15%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0.86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616">
                <a:tc>
                  <a:txBody>
                    <a:bodyPr/>
                    <a:lstStyle/>
                    <a:p>
                      <a:pPr marL="8064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Previous</a:t>
                      </a:r>
                      <a:r>
                        <a:rPr dirty="0" sz="1400" spc="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PCI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4%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80"/>
                        </a:lnSpc>
                        <a:spcBef>
                          <a:spcPts val="125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0.26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9742">
                <a:tc>
                  <a:txBody>
                    <a:bodyPr/>
                    <a:lstStyle/>
                    <a:p>
                      <a:pPr marL="80645">
                        <a:lnSpc>
                          <a:spcPts val="1580"/>
                        </a:lnSpc>
                        <a:spcBef>
                          <a:spcPts val="130"/>
                        </a:spcBef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Previous</a:t>
                      </a:r>
                      <a:r>
                        <a:rPr dirty="0" sz="1400" spc="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latin typeface="Tahoma"/>
                          <a:cs typeface="Tahoma"/>
                        </a:rPr>
                        <a:t>CABG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80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21%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80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35%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80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0124"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  <a:spcBef>
                          <a:spcPts val="13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Serum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creatinine,</a:t>
                      </a:r>
                      <a:r>
                        <a:rPr dirty="0" sz="1400" spc="5" b="1">
                          <a:latin typeface="Tahoma"/>
                          <a:cs typeface="Tahoma"/>
                        </a:rPr>
                        <a:t> mg/dL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3825">
                        <a:lnSpc>
                          <a:spcPts val="1580"/>
                        </a:lnSpc>
                        <a:spcBef>
                          <a:spcPts val="130"/>
                        </a:spcBef>
                      </a:pPr>
                      <a:r>
                        <a:rPr dirty="0" sz="1400" spc="-10">
                          <a:latin typeface="Tahoma"/>
                          <a:cs typeface="Tahoma"/>
                        </a:rPr>
                        <a:t>0.79</a:t>
                      </a:r>
                      <a:r>
                        <a:rPr dirty="0" sz="14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>
                          <a:latin typeface="Tahoma"/>
                          <a:cs typeface="Tahoma"/>
                        </a:rPr>
                        <a:t>(0.70-0.95)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4610">
                        <a:lnSpc>
                          <a:spcPts val="1580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0.81</a:t>
                      </a:r>
                      <a:r>
                        <a:rPr dirty="0" sz="14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>
                          <a:latin typeface="Tahoma"/>
                          <a:cs typeface="Tahoma"/>
                        </a:rPr>
                        <a:t>(0.70-0.99)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ts val="1580"/>
                        </a:lnSpc>
                        <a:spcBef>
                          <a:spcPts val="130"/>
                        </a:spcBef>
                      </a:pPr>
                      <a:r>
                        <a:rPr dirty="0" sz="1400" spc="-10">
                          <a:latin typeface="Tahoma"/>
                          <a:cs typeface="Tahoma"/>
                        </a:rPr>
                        <a:t>0.78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9628">
                <a:tc>
                  <a:txBody>
                    <a:bodyPr/>
                    <a:lstStyle/>
                    <a:p>
                      <a:pPr marL="8890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Ejection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fraction,</a:t>
                      </a:r>
                      <a:r>
                        <a:rPr dirty="0" sz="14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4460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60.8 ±</a:t>
                      </a:r>
                      <a:r>
                        <a:rPr dirty="0" sz="14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>
                          <a:latin typeface="Tahoma"/>
                          <a:cs typeface="Tahoma"/>
                        </a:rPr>
                        <a:t>14.3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340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 spc="-10">
                          <a:latin typeface="Tahoma"/>
                          <a:cs typeface="Tahoma"/>
                        </a:rPr>
                        <a:t>59.7 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±</a:t>
                      </a:r>
                      <a:r>
                        <a:rPr dirty="0" sz="14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11.8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0.67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641">
                <a:tc gridSpan="4"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  <a:spcBef>
                          <a:spcPts val="13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Clinical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 presentation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9628">
                <a:tc>
                  <a:txBody>
                    <a:bodyPr/>
                    <a:lstStyle/>
                    <a:p>
                      <a:pPr marL="8064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Non-STEMI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2%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2%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 spc="-10">
                          <a:latin typeface="Tahoma"/>
                          <a:cs typeface="Tahoma"/>
                        </a:rPr>
                        <a:t>0.74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641">
                <a:tc>
                  <a:txBody>
                    <a:bodyPr/>
                    <a:lstStyle/>
                    <a:p>
                      <a:pPr marL="8064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Unstable</a:t>
                      </a:r>
                      <a:r>
                        <a:rPr dirty="0" sz="14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angina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7%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4%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0.36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9628">
                <a:tc>
                  <a:txBody>
                    <a:bodyPr/>
                    <a:lstStyle/>
                    <a:p>
                      <a:pPr marL="8064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Stable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angina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509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36%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32%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575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0.64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1569" y="247904"/>
            <a:ext cx="46615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Procedural</a:t>
            </a:r>
            <a:r>
              <a:rPr dirty="0" spc="-35"/>
              <a:t> </a:t>
            </a:r>
            <a:r>
              <a:rPr dirty="0" spc="-10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57250" y="846099"/>
          <a:ext cx="7580630" cy="404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820"/>
                <a:gridCol w="1653539"/>
                <a:gridCol w="1661794"/>
                <a:gridCol w="985520"/>
              </a:tblGrid>
              <a:tr h="538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6415" marR="644525" indent="57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OFDI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=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5969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53415" marR="506095" indent="-184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Angio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L=54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5969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033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value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66370">
                    <a:solidFill>
                      <a:srgbClr val="000000"/>
                    </a:solidFill>
                  </a:tcPr>
                </a:tc>
              </a:tr>
              <a:tr h="291338"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b="1">
                          <a:latin typeface="Tahoma"/>
                          <a:cs typeface="Tahoma"/>
                        </a:rPr>
                        <a:t>Target</a:t>
                      </a:r>
                      <a:r>
                        <a:rPr dirty="0" sz="1400" spc="-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bifurcation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133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LMT or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 LAD-Dx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6205">
                        <a:lnSpc>
                          <a:spcPts val="1820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75%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0">
                        <a:lnSpc>
                          <a:spcPts val="1820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67%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7795">
                        <a:lnSpc>
                          <a:spcPts val="1820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0.31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LCx-OM or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latin typeface="Tahoma"/>
                          <a:cs typeface="Tahoma"/>
                        </a:rPr>
                        <a:t>PL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6205">
                        <a:lnSpc>
                          <a:spcPts val="1820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16%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1285">
                        <a:lnSpc>
                          <a:spcPts val="1820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15%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8430">
                        <a:lnSpc>
                          <a:spcPts val="1820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0.89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RCA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PD-PL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8110">
                        <a:lnSpc>
                          <a:spcPts val="1820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9%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1285">
                        <a:lnSpc>
                          <a:spcPts val="1820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19%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8430">
                        <a:lnSpc>
                          <a:spcPts val="1820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0.13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38"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Medina</a:t>
                      </a:r>
                      <a:r>
                        <a:rPr dirty="0" sz="14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latin typeface="Tahoma"/>
                          <a:cs typeface="Tahoma"/>
                        </a:rPr>
                        <a:t>classification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133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(1, 1, 1)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or </a:t>
                      </a:r>
                      <a:r>
                        <a:rPr dirty="0" sz="1400" spc="-5" b="1">
                          <a:latin typeface="Tahoma"/>
                          <a:cs typeface="Tahoma"/>
                        </a:rPr>
                        <a:t>(0, 1, 1)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6205">
                        <a:lnSpc>
                          <a:spcPts val="1814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14%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9380">
                        <a:lnSpc>
                          <a:spcPts val="1814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6%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7795">
                        <a:lnSpc>
                          <a:spcPts val="1814"/>
                        </a:lnSpc>
                        <a:spcBef>
                          <a:spcPts val="375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0.14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 b="1">
                          <a:latin typeface="Tahoma"/>
                          <a:cs typeface="Tahoma"/>
                        </a:rPr>
                        <a:t>Ultimaster </a:t>
                      </a:r>
                      <a:r>
                        <a:rPr dirty="0" sz="1600" spc="-10" b="1">
                          <a:latin typeface="Tahoma"/>
                          <a:cs typeface="Tahoma"/>
                        </a:rPr>
                        <a:t>stent</a:t>
                      </a:r>
                      <a:r>
                        <a:rPr dirty="0" sz="1600" spc="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 b="1">
                          <a:latin typeface="Tahoma"/>
                          <a:cs typeface="Tahoma"/>
                        </a:rPr>
                        <a:t>implantation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81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100%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93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100%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0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NA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91337">
                <a:tc>
                  <a:txBody>
                    <a:bodyPr/>
                    <a:lstStyle/>
                    <a:p>
                      <a:pPr marL="5429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Size,</a:t>
                      </a:r>
                      <a:r>
                        <a:rPr dirty="0" sz="16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 b="1">
                          <a:latin typeface="Tahoma"/>
                          <a:cs typeface="Tahoma"/>
                        </a:rPr>
                        <a:t>mm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93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5">
                          <a:latin typeface="Tahoma"/>
                          <a:cs typeface="Tahoma"/>
                        </a:rPr>
                        <a:t>2.76 </a:t>
                      </a:r>
                      <a:r>
                        <a:rPr dirty="0" sz="1600" spc="-5">
                          <a:latin typeface="Tahoma"/>
                          <a:cs typeface="Tahoma"/>
                        </a:rPr>
                        <a:t>± 0.38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81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5">
                          <a:latin typeface="Tahoma"/>
                          <a:cs typeface="Tahoma"/>
                        </a:rPr>
                        <a:t>2.72 </a:t>
                      </a:r>
                      <a:r>
                        <a:rPr dirty="0" sz="1600" spc="-5">
                          <a:latin typeface="Tahoma"/>
                          <a:cs typeface="Tahoma"/>
                        </a:rPr>
                        <a:t>±</a:t>
                      </a:r>
                      <a:r>
                        <a:rPr dirty="0" sz="16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>
                          <a:latin typeface="Tahoma"/>
                          <a:cs typeface="Tahoma"/>
                        </a:rPr>
                        <a:t>0.33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77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0.51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287">
                <a:tc>
                  <a:txBody>
                    <a:bodyPr/>
                    <a:lstStyle/>
                    <a:p>
                      <a:pPr marL="5429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Length,</a:t>
                      </a:r>
                      <a:r>
                        <a:rPr dirty="0" sz="1600" spc="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 b="1">
                          <a:latin typeface="Tahoma"/>
                          <a:cs typeface="Tahoma"/>
                        </a:rPr>
                        <a:t>mm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683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30.0 ± </a:t>
                      </a:r>
                      <a:r>
                        <a:rPr dirty="0" sz="1600" spc="-45">
                          <a:latin typeface="Tahoma"/>
                          <a:cs typeface="Tahoma"/>
                        </a:rPr>
                        <a:t>7.3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28.8 ± </a:t>
                      </a:r>
                      <a:r>
                        <a:rPr dirty="0" sz="1600" spc="-45">
                          <a:latin typeface="Tahoma"/>
                          <a:cs typeface="Tahoma"/>
                        </a:rPr>
                        <a:t>7.3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77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0.36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POT </a:t>
                      </a:r>
                      <a:r>
                        <a:rPr dirty="0" sz="1600" spc="-5" b="1">
                          <a:latin typeface="Tahoma"/>
                          <a:cs typeface="Tahoma"/>
                        </a:rPr>
                        <a:t>was</a:t>
                      </a:r>
                      <a:r>
                        <a:rPr dirty="0" sz="1600" spc="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 b="1">
                          <a:latin typeface="Tahoma"/>
                          <a:cs typeface="Tahoma"/>
                        </a:rPr>
                        <a:t>performed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62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98%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98%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84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5">
                          <a:latin typeface="Tahoma"/>
                          <a:cs typeface="Tahoma"/>
                        </a:rPr>
                        <a:t>0.74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marL="5429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Balloon </a:t>
                      </a:r>
                      <a:r>
                        <a:rPr dirty="0" sz="1600" spc="-5" b="1">
                          <a:latin typeface="Tahoma"/>
                          <a:cs typeface="Tahoma"/>
                        </a:rPr>
                        <a:t>size,</a:t>
                      </a:r>
                      <a:r>
                        <a:rPr dirty="0" sz="1600" spc="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 b="1">
                          <a:latin typeface="Tahoma"/>
                          <a:cs typeface="Tahoma"/>
                        </a:rPr>
                        <a:t>mm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93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3.29 ±</a:t>
                      </a:r>
                      <a:r>
                        <a:rPr dirty="0" sz="16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>
                          <a:latin typeface="Tahoma"/>
                          <a:cs typeface="Tahoma"/>
                        </a:rPr>
                        <a:t>0.47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81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3.30 ±</a:t>
                      </a:r>
                      <a:r>
                        <a:rPr dirty="0" sz="16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>
                          <a:latin typeface="Tahoma"/>
                          <a:cs typeface="Tahoma"/>
                        </a:rPr>
                        <a:t>0.54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77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0.94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marL="5429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0" b="1">
                          <a:latin typeface="Tahoma"/>
                          <a:cs typeface="Tahoma"/>
                        </a:rPr>
                        <a:t>Pressure,</a:t>
                      </a:r>
                      <a:r>
                        <a:rPr dirty="0" sz="1600" spc="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 b="1">
                          <a:latin typeface="Tahoma"/>
                          <a:cs typeface="Tahoma"/>
                        </a:rPr>
                        <a:t>atm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683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>
                          <a:latin typeface="Tahoma"/>
                          <a:cs typeface="Tahoma"/>
                        </a:rPr>
                        <a:t>13.6 </a:t>
                      </a:r>
                      <a:r>
                        <a:rPr dirty="0" sz="1600" spc="-5">
                          <a:latin typeface="Tahoma"/>
                          <a:cs typeface="Tahoma"/>
                        </a:rPr>
                        <a:t>±</a:t>
                      </a:r>
                      <a:r>
                        <a:rPr dirty="0" sz="16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>
                          <a:latin typeface="Tahoma"/>
                          <a:cs typeface="Tahoma"/>
                        </a:rPr>
                        <a:t>3.2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01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>
                          <a:latin typeface="Tahoma"/>
                          <a:cs typeface="Tahoma"/>
                        </a:rPr>
                        <a:t>13.9 </a:t>
                      </a:r>
                      <a:r>
                        <a:rPr dirty="0" sz="1600" spc="-5">
                          <a:latin typeface="Tahoma"/>
                          <a:cs typeface="Tahoma"/>
                        </a:rPr>
                        <a:t>±</a:t>
                      </a:r>
                      <a:r>
                        <a:rPr dirty="0" sz="16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>
                          <a:latin typeface="Tahoma"/>
                          <a:cs typeface="Tahoma"/>
                        </a:rPr>
                        <a:t>3.8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84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latin typeface="Tahoma"/>
                          <a:cs typeface="Tahoma"/>
                        </a:rPr>
                        <a:t>0.58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55039" y="4913477"/>
            <a:ext cx="2446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ahoma"/>
                <a:cs typeface="Tahoma"/>
              </a:rPr>
              <a:t>Data are mean </a:t>
            </a:r>
            <a:r>
              <a:rPr dirty="0" sz="1200">
                <a:latin typeface="Tahoma"/>
                <a:cs typeface="Tahoma"/>
              </a:rPr>
              <a:t>± SD or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percentage.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1569" y="247904"/>
            <a:ext cx="46615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Procedural</a:t>
            </a:r>
            <a:r>
              <a:rPr dirty="0" spc="-35"/>
              <a:t> </a:t>
            </a:r>
            <a:r>
              <a:rPr dirty="0" spc="-10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517" y="1045591"/>
          <a:ext cx="4351655" cy="385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7825"/>
                <a:gridCol w="1174750"/>
                <a:gridCol w="915035"/>
                <a:gridCol w="605789"/>
              </a:tblGrid>
              <a:tr h="516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OFDI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47244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N=57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8191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Angio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N=54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8191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29209" indent="1587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  value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81915">
                    <a:solidFill>
                      <a:srgbClr val="000000"/>
                    </a:solidFill>
                  </a:tcPr>
                </a:tc>
              </a:tr>
              <a:tr h="28351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Vascular access</a:t>
                      </a:r>
                      <a:r>
                        <a:rPr dirty="0" sz="1200" spc="-3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site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52704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Radial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517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31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(55)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1466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35</a:t>
                      </a:r>
                      <a:r>
                        <a:rPr dirty="0" sz="1200" spc="-1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(65)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0.3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768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Femoral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517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23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(41)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1466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17</a:t>
                      </a:r>
                      <a:r>
                        <a:rPr dirty="0" sz="1200" spc="-1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(32)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0.2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9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6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781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Brachial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517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(4)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2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(4)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0.6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781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GC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size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768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6F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517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30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(54)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1466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28</a:t>
                      </a:r>
                      <a:r>
                        <a:rPr dirty="0" sz="1200" spc="-1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(52)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0.8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781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7F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517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24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(43)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1466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26</a:t>
                      </a:r>
                      <a:r>
                        <a:rPr dirty="0" sz="1200" spc="-1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(48)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0.5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77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8F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517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(4)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12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(0)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0.2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Target</a:t>
                      </a:r>
                      <a:r>
                        <a:rPr dirty="0" sz="12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bifurcation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9916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LMT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or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LAD-Dx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517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43(77)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89535"/>
                </a:tc>
                <a:tc>
                  <a:txBody>
                    <a:bodyPr/>
                    <a:lstStyle/>
                    <a:p>
                      <a:pPr algn="r" marR="1695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35(6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89535"/>
                </a:tc>
                <a:tc>
                  <a:txBody>
                    <a:bodyPr/>
                    <a:lstStyle/>
                    <a:p>
                      <a:pPr algn="r" marR="882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0.24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895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648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LCx-OM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or</a:t>
                      </a:r>
                      <a:r>
                        <a:rPr dirty="0" sz="1200" spc="-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PL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2540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498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(13)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algn="r" marR="1892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8</a:t>
                      </a:r>
                      <a:r>
                        <a:rPr dirty="0" sz="1200" spc="-1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(15)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724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2540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083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RCA</a:t>
                      </a:r>
                      <a:r>
                        <a:rPr dirty="0" sz="1200" spc="-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PD-PL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17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(9)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6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10</a:t>
                      </a:r>
                      <a:r>
                        <a:rPr dirty="0" sz="1200" spc="-1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(19)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0.1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4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699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23003" y="1045591"/>
          <a:ext cx="4351655" cy="385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500"/>
                <a:gridCol w="1033144"/>
                <a:gridCol w="1035050"/>
                <a:gridCol w="687704"/>
              </a:tblGrid>
              <a:tr h="486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OFDI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N=57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667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Angio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N=54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667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5740" marR="59690" indent="1581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  value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6675">
                    <a:solidFill>
                      <a:srgbClr val="000000"/>
                    </a:solidFill>
                  </a:tcPr>
                </a:tc>
              </a:tr>
              <a:tr h="479568">
                <a:tc>
                  <a:txBody>
                    <a:bodyPr/>
                    <a:lstStyle/>
                    <a:p>
                      <a:pPr marL="10160" marR="5727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Medina  clas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f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ica</a:t>
                      </a:r>
                      <a:r>
                        <a:rPr dirty="0" sz="1200" spc="5" b="1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ion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139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(1,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1,</a:t>
                      </a:r>
                      <a:r>
                        <a:rPr dirty="0" sz="12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1)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(9)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8260"/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3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(6)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8260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0.3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9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181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(1,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1,</a:t>
                      </a:r>
                      <a:r>
                        <a:rPr dirty="0" sz="12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0)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28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(50)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35</a:t>
                      </a:r>
                      <a:r>
                        <a:rPr dirty="0" sz="12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(65)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0.1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6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181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(1,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0,</a:t>
                      </a:r>
                      <a:r>
                        <a:rPr dirty="0" sz="12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1)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3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(5)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(2)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0.3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168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(1,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0,</a:t>
                      </a:r>
                      <a:r>
                        <a:rPr dirty="0" sz="12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0)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(9)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4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(7)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0.5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168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(0,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1,</a:t>
                      </a:r>
                      <a:r>
                        <a:rPr dirty="0" sz="12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1)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(4)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(0)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0.2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181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(0,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1,</a:t>
                      </a:r>
                      <a:r>
                        <a:rPr dirty="0" sz="12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0)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13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(23)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10</a:t>
                      </a:r>
                      <a:r>
                        <a:rPr dirty="0" sz="12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(19)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0.5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4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5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183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(0,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0,</a:t>
                      </a:r>
                      <a:r>
                        <a:rPr dirty="0" sz="12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1)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(0)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(2)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0.4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9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181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Calcified</a:t>
                      </a:r>
                      <a:r>
                        <a:rPr dirty="0" sz="12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lesion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19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(34)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18</a:t>
                      </a:r>
                      <a:r>
                        <a:rPr dirty="0" sz="12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(33)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0.9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4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16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Thrombotic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lesion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(2)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(2)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743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16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Rotablator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6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(11)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238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8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(15)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0.5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9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4986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DCA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(4)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(0)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0.2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75229" y="4913477"/>
            <a:ext cx="3051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ahoma"/>
                <a:cs typeface="Tahoma"/>
              </a:rPr>
              <a:t>Data are mean </a:t>
            </a:r>
            <a:r>
              <a:rPr dirty="0" sz="1200">
                <a:latin typeface="Tahoma"/>
                <a:cs typeface="Tahoma"/>
              </a:rPr>
              <a:t>± SD or </a:t>
            </a:r>
            <a:r>
              <a:rPr dirty="0" sz="1200" spc="-5">
                <a:latin typeface="Tahoma"/>
                <a:cs typeface="Tahoma"/>
              </a:rPr>
              <a:t>counts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(percentage).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3523"/>
            <a:ext cx="9144000" cy="4380230"/>
          </a:xfrm>
          <a:custGeom>
            <a:avLst/>
            <a:gdLst/>
            <a:ahLst/>
            <a:cxnLst/>
            <a:rect l="l" t="t" r="r" b="b"/>
            <a:pathLst>
              <a:path w="9144000" h="4380230">
                <a:moveTo>
                  <a:pt x="0" y="4379976"/>
                </a:moveTo>
                <a:lnTo>
                  <a:pt x="9144000" y="4379976"/>
                </a:lnTo>
                <a:lnTo>
                  <a:pt x="9144000" y="0"/>
                </a:lnTo>
                <a:lnTo>
                  <a:pt x="0" y="0"/>
                </a:lnTo>
                <a:lnTo>
                  <a:pt x="0" y="4379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42715" y="787907"/>
            <a:ext cx="5701283" cy="3665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53094" y="4824209"/>
            <a:ext cx="17081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5764" y="4581144"/>
            <a:ext cx="5577840" cy="504825"/>
          </a:xfrm>
          <a:custGeom>
            <a:avLst/>
            <a:gdLst/>
            <a:ahLst/>
            <a:cxnLst/>
            <a:rect l="l" t="t" r="r" b="b"/>
            <a:pathLst>
              <a:path w="5577840" h="504825">
                <a:moveTo>
                  <a:pt x="0" y="504443"/>
                </a:moveTo>
                <a:lnTo>
                  <a:pt x="5577840" y="504443"/>
                </a:lnTo>
                <a:lnTo>
                  <a:pt x="5577840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31665" y="4668113"/>
            <a:ext cx="46069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Wire crossed through </a:t>
            </a:r>
            <a:r>
              <a:rPr dirty="0" sz="2000" spc="-5" b="1">
                <a:solidFill>
                  <a:srgbClr val="FFFF00"/>
                </a:solidFill>
                <a:latin typeface="Tahoma"/>
                <a:cs typeface="Tahoma"/>
              </a:rPr>
              <a:t>A2-L</a:t>
            </a:r>
            <a:r>
              <a:rPr dirty="0" sz="2000" spc="-4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segment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1195" y="2671572"/>
            <a:ext cx="1801368" cy="1930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07664" y="2692907"/>
            <a:ext cx="486409" cy="2470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318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340"/>
              </a:spcBef>
            </a:pPr>
            <a:r>
              <a:rPr dirty="0" sz="1000" spc="-15" b="1">
                <a:latin typeface="Arial"/>
                <a:cs typeface="Arial"/>
              </a:rPr>
              <a:t>A1-L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2239" y="3553967"/>
            <a:ext cx="485140" cy="247015"/>
          </a:xfrm>
          <a:prstGeom prst="rect">
            <a:avLst/>
          </a:prstGeom>
          <a:solidFill>
            <a:srgbClr val="FF0000"/>
          </a:solidFill>
        </p:spPr>
        <p:txBody>
          <a:bodyPr wrap="square" lIns="0" tIns="4318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340"/>
              </a:spcBef>
            </a:pP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A2-L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168" y="1107947"/>
            <a:ext cx="2450592" cy="1937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58444" y="1209104"/>
            <a:ext cx="2015489" cy="807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5390">
              <a:lnSpc>
                <a:spcPts val="1989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b="1">
                <a:solidFill>
                  <a:srgbClr val="FFFF00"/>
                </a:solidFill>
                <a:latin typeface="Tahoma"/>
                <a:cs typeface="Tahoma"/>
              </a:rPr>
              <a:t>DS</a:t>
            </a:r>
            <a:r>
              <a:rPr dirty="0" sz="1100" spc="-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1100" spc="5" b="1">
                <a:solidFill>
                  <a:srgbClr val="FFFF00"/>
                </a:solidFill>
                <a:latin typeface="Tahoma"/>
                <a:cs typeface="Tahoma"/>
              </a:rPr>
              <a:t>58%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5175" y="1147572"/>
            <a:ext cx="2311908" cy="1831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54431" y="1202996"/>
            <a:ext cx="1910714" cy="169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884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Tahoma"/>
                <a:cs typeface="Tahoma"/>
              </a:rPr>
              <a:t>Stent</a:t>
            </a:r>
            <a:r>
              <a:rPr dirty="0" sz="12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ahoma"/>
                <a:cs typeface="Tahoma"/>
              </a:rPr>
              <a:t>implantation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Ultimaster 3.0x15</a:t>
            </a:r>
            <a:r>
              <a:rPr dirty="0" sz="1200" spc="-2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mm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6031" y="1138427"/>
            <a:ext cx="2330196" cy="1850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70304" y="1455419"/>
            <a:ext cx="915924" cy="713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57556" y="1146047"/>
          <a:ext cx="2342515" cy="1835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350"/>
                <a:gridCol w="924560"/>
              </a:tblGrid>
              <a:tr h="300227">
                <a:tc gridSpan="2">
                  <a:txBody>
                    <a:bodyPr/>
                    <a:lstStyle/>
                    <a:p>
                      <a:pPr marL="714375">
                        <a:lnSpc>
                          <a:spcPts val="2070"/>
                        </a:lnSpc>
                        <a:spcBef>
                          <a:spcPts val="19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Wire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re-cross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2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66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4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31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30471" y="151256"/>
            <a:ext cx="49231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Case of </a:t>
            </a:r>
            <a:r>
              <a:rPr dirty="0" spc="-10">
                <a:solidFill>
                  <a:srgbClr val="FFFF00"/>
                </a:solidFill>
              </a:rPr>
              <a:t>Angio-guided</a:t>
            </a:r>
            <a:r>
              <a:rPr dirty="0" spc="55">
                <a:solidFill>
                  <a:srgbClr val="FFFF00"/>
                </a:solidFill>
              </a:rPr>
              <a:t> </a:t>
            </a:r>
            <a:r>
              <a:rPr dirty="0" spc="-10"/>
              <a:t>PCI</a:t>
            </a:r>
          </a:p>
        </p:txBody>
      </p:sp>
      <p:sp>
        <p:nvSpPr>
          <p:cNvPr id="18" name="object 18"/>
          <p:cNvSpPr/>
          <p:nvPr/>
        </p:nvSpPr>
        <p:spPr>
          <a:xfrm>
            <a:off x="8940545" y="163703"/>
            <a:ext cx="104139" cy="428625"/>
          </a:xfrm>
          <a:custGeom>
            <a:avLst/>
            <a:gdLst/>
            <a:ahLst/>
            <a:cxnLst/>
            <a:rect l="l" t="t" r="r" b="b"/>
            <a:pathLst>
              <a:path w="104140" h="428625">
                <a:moveTo>
                  <a:pt x="0" y="428244"/>
                </a:moveTo>
                <a:lnTo>
                  <a:pt x="103631" y="428244"/>
                </a:lnTo>
                <a:lnTo>
                  <a:pt x="103631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771135" y="776096"/>
            <a:ext cx="28848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3D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OCT after final</a:t>
            </a:r>
            <a:r>
              <a:rPr dirty="0" sz="20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KBT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395" y="823721"/>
            <a:ext cx="3414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LM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bifurcation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Medina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8891" y="3041904"/>
            <a:ext cx="2296668" cy="1776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7368" y="3040379"/>
            <a:ext cx="2299970" cy="1780539"/>
          </a:xfrm>
          <a:custGeom>
            <a:avLst/>
            <a:gdLst/>
            <a:ahLst/>
            <a:cxnLst/>
            <a:rect l="l" t="t" r="r" b="b"/>
            <a:pathLst>
              <a:path w="2299970" h="1780539">
                <a:moveTo>
                  <a:pt x="0" y="1780032"/>
                </a:moveTo>
                <a:lnTo>
                  <a:pt x="2299716" y="1780032"/>
                </a:lnTo>
                <a:lnTo>
                  <a:pt x="2299716" y="0"/>
                </a:lnTo>
                <a:lnTo>
                  <a:pt x="0" y="0"/>
                </a:lnTo>
                <a:lnTo>
                  <a:pt x="0" y="17800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253134" y="3032251"/>
            <a:ext cx="1205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FKBD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9401" y="3932682"/>
            <a:ext cx="347980" cy="457200"/>
          </a:xfrm>
          <a:custGeom>
            <a:avLst/>
            <a:gdLst/>
            <a:ahLst/>
            <a:cxnLst/>
            <a:rect l="l" t="t" r="r" b="b"/>
            <a:pathLst>
              <a:path w="347980" h="457200">
                <a:moveTo>
                  <a:pt x="0" y="457200"/>
                </a:moveTo>
                <a:lnTo>
                  <a:pt x="22745" y="443282"/>
                </a:lnTo>
                <a:lnTo>
                  <a:pt x="45415" y="429229"/>
                </a:lnTo>
                <a:lnTo>
                  <a:pt x="68237" y="415446"/>
                </a:lnTo>
                <a:lnTo>
                  <a:pt x="91440" y="402336"/>
                </a:lnTo>
                <a:lnTo>
                  <a:pt x="98121" y="399637"/>
                </a:lnTo>
                <a:lnTo>
                  <a:pt x="105179" y="397806"/>
                </a:lnTo>
                <a:lnTo>
                  <a:pt x="112226" y="395954"/>
                </a:lnTo>
                <a:lnTo>
                  <a:pt x="118872" y="393192"/>
                </a:lnTo>
                <a:lnTo>
                  <a:pt x="132979" y="384690"/>
                </a:lnTo>
                <a:lnTo>
                  <a:pt x="146651" y="375475"/>
                </a:lnTo>
                <a:lnTo>
                  <a:pt x="160150" y="365974"/>
                </a:lnTo>
                <a:lnTo>
                  <a:pt x="173736" y="356616"/>
                </a:lnTo>
                <a:lnTo>
                  <a:pt x="201168" y="338328"/>
                </a:lnTo>
                <a:lnTo>
                  <a:pt x="205607" y="331371"/>
                </a:lnTo>
                <a:lnTo>
                  <a:pt x="209959" y="324350"/>
                </a:lnTo>
                <a:lnTo>
                  <a:pt x="214487" y="317459"/>
                </a:lnTo>
                <a:lnTo>
                  <a:pt x="219456" y="310896"/>
                </a:lnTo>
                <a:lnTo>
                  <a:pt x="226353" y="304009"/>
                </a:lnTo>
                <a:lnTo>
                  <a:pt x="233924" y="297694"/>
                </a:lnTo>
                <a:lnTo>
                  <a:pt x="241119" y="291122"/>
                </a:lnTo>
                <a:lnTo>
                  <a:pt x="246888" y="283464"/>
                </a:lnTo>
                <a:lnTo>
                  <a:pt x="252836" y="270353"/>
                </a:lnTo>
                <a:lnTo>
                  <a:pt x="257255" y="256570"/>
                </a:lnTo>
                <a:lnTo>
                  <a:pt x="261062" y="242517"/>
                </a:lnTo>
                <a:lnTo>
                  <a:pt x="265176" y="228600"/>
                </a:lnTo>
                <a:lnTo>
                  <a:pt x="301752" y="118872"/>
                </a:lnTo>
                <a:lnTo>
                  <a:pt x="329184" y="36576"/>
                </a:lnTo>
                <a:lnTo>
                  <a:pt x="334227" y="19807"/>
                </a:lnTo>
                <a:lnTo>
                  <a:pt x="336280" y="12453"/>
                </a:lnTo>
                <a:lnTo>
                  <a:pt x="339356" y="8017"/>
                </a:lnTo>
                <a:lnTo>
                  <a:pt x="347472" y="0"/>
                </a:lnTo>
              </a:path>
            </a:pathLst>
          </a:custGeom>
          <a:ln w="32004">
            <a:solidFill>
              <a:srgbClr val="FFFF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5780" y="4579620"/>
            <a:ext cx="1912620" cy="462280"/>
          </a:xfrm>
          <a:custGeom>
            <a:avLst/>
            <a:gdLst/>
            <a:ahLst/>
            <a:cxnLst/>
            <a:rect l="l" t="t" r="r" b="b"/>
            <a:pathLst>
              <a:path w="1912620" h="462279">
                <a:moveTo>
                  <a:pt x="0" y="461771"/>
                </a:moveTo>
                <a:lnTo>
                  <a:pt x="1912620" y="461771"/>
                </a:lnTo>
                <a:lnTo>
                  <a:pt x="1912620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04824" y="4613249"/>
            <a:ext cx="1734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Ultimaster 3.0x15</a:t>
            </a:r>
            <a:r>
              <a:rPr dirty="0" sz="1200" spc="-4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mm  </a:t>
            </a:r>
            <a:r>
              <a:rPr dirty="0" sz="1200" b="1">
                <a:solidFill>
                  <a:srgbClr val="FFFF00"/>
                </a:solidFill>
                <a:latin typeface="Tahoma"/>
                <a:cs typeface="Tahoma"/>
              </a:rPr>
              <a:t>POT 4.0</a:t>
            </a:r>
            <a:r>
              <a:rPr dirty="0" sz="1200" spc="-2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mm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82923" y="1278636"/>
            <a:ext cx="706120" cy="307975"/>
          </a:xfrm>
          <a:custGeom>
            <a:avLst/>
            <a:gdLst/>
            <a:ahLst/>
            <a:cxnLst/>
            <a:rect l="l" t="t" r="r" b="b"/>
            <a:pathLst>
              <a:path w="706120" h="307975">
                <a:moveTo>
                  <a:pt x="0" y="307848"/>
                </a:moveTo>
                <a:lnTo>
                  <a:pt x="705612" y="307848"/>
                </a:lnTo>
                <a:lnTo>
                  <a:pt x="70561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661917" y="1306195"/>
            <a:ext cx="5111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28431" y="1278636"/>
            <a:ext cx="989330" cy="307975"/>
          </a:xfrm>
          <a:custGeom>
            <a:avLst/>
            <a:gdLst/>
            <a:ahLst/>
            <a:cxnLst/>
            <a:rect l="l" t="t" r="r" b="b"/>
            <a:pathLst>
              <a:path w="989329" h="307975">
                <a:moveTo>
                  <a:pt x="0" y="307848"/>
                </a:moveTo>
                <a:lnTo>
                  <a:pt x="989076" y="307848"/>
                </a:lnTo>
                <a:lnTo>
                  <a:pt x="98907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108695" y="1306195"/>
            <a:ext cx="7791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ximal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2715" y="787907"/>
            <a:ext cx="5701283" cy="3665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53094" y="4824209"/>
            <a:ext cx="17081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1195" y="2671572"/>
            <a:ext cx="1801368" cy="1930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0471" y="151256"/>
            <a:ext cx="49231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Case of </a:t>
            </a:r>
            <a:r>
              <a:rPr dirty="0" spc="-10">
                <a:solidFill>
                  <a:srgbClr val="FFFF00"/>
                </a:solidFill>
              </a:rPr>
              <a:t>Angio-guided</a:t>
            </a:r>
            <a:r>
              <a:rPr dirty="0" spc="55">
                <a:solidFill>
                  <a:srgbClr val="FFFF00"/>
                </a:solidFill>
              </a:rPr>
              <a:t> </a:t>
            </a:r>
            <a:r>
              <a:rPr dirty="0" spc="-10"/>
              <a:t>PCI</a:t>
            </a:r>
          </a:p>
        </p:txBody>
      </p:sp>
      <p:sp>
        <p:nvSpPr>
          <p:cNvPr id="6" name="object 6"/>
          <p:cNvSpPr/>
          <p:nvPr/>
        </p:nvSpPr>
        <p:spPr>
          <a:xfrm>
            <a:off x="8940545" y="163703"/>
            <a:ext cx="104139" cy="428625"/>
          </a:xfrm>
          <a:custGeom>
            <a:avLst/>
            <a:gdLst/>
            <a:ahLst/>
            <a:cxnLst/>
            <a:rect l="l" t="t" r="r" b="b"/>
            <a:pathLst>
              <a:path w="104140" h="428625">
                <a:moveTo>
                  <a:pt x="0" y="428244"/>
                </a:moveTo>
                <a:lnTo>
                  <a:pt x="103631" y="428244"/>
                </a:lnTo>
                <a:lnTo>
                  <a:pt x="103631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86507" y="788672"/>
            <a:ext cx="6088380" cy="419925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algn="ctr" marL="76517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3D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OCT after final</a:t>
            </a:r>
            <a:r>
              <a:rPr dirty="0" sz="20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KBT</a:t>
            </a:r>
            <a:endParaRPr sz="2000">
              <a:latin typeface="Tahoma"/>
              <a:cs typeface="Tahoma"/>
            </a:endParaRPr>
          </a:p>
          <a:p>
            <a:pPr algn="ctr" marL="887730">
              <a:lnSpc>
                <a:spcPct val="100000"/>
              </a:lnSpc>
              <a:spcBef>
                <a:spcPts val="1770"/>
              </a:spcBef>
              <a:tabLst>
                <a:tab pos="5334635" algn="l"/>
              </a:tabLst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stal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ximal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725805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A1-L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A2-L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808355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Wire crossed through </a:t>
            </a:r>
            <a:r>
              <a:rPr dirty="0" sz="2000" spc="-5" b="1">
                <a:solidFill>
                  <a:srgbClr val="FFFF00"/>
                </a:solidFill>
                <a:latin typeface="Tahoma"/>
                <a:cs typeface="Tahoma"/>
              </a:rPr>
              <a:t>A2-L</a:t>
            </a:r>
            <a:r>
              <a:rPr dirty="0" sz="2000" spc="-4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segment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63523"/>
            <a:ext cx="9144000" cy="4380230"/>
          </a:xfrm>
          <a:custGeom>
            <a:avLst/>
            <a:gdLst/>
            <a:ahLst/>
            <a:cxnLst/>
            <a:rect l="l" t="t" r="r" b="b"/>
            <a:pathLst>
              <a:path w="9144000" h="4380230">
                <a:moveTo>
                  <a:pt x="0" y="4379976"/>
                </a:moveTo>
                <a:lnTo>
                  <a:pt x="9144000" y="4379976"/>
                </a:lnTo>
                <a:lnTo>
                  <a:pt x="9144000" y="0"/>
                </a:lnTo>
                <a:lnTo>
                  <a:pt x="0" y="0"/>
                </a:lnTo>
                <a:lnTo>
                  <a:pt x="0" y="4379976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24984" y="839724"/>
            <a:ext cx="3835908" cy="3834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24984" y="842772"/>
            <a:ext cx="445008" cy="397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1168" y="1107947"/>
            <a:ext cx="2450592" cy="1937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8891" y="3041904"/>
            <a:ext cx="2296668" cy="1776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7368" y="3040379"/>
            <a:ext cx="2299970" cy="1780539"/>
          </a:xfrm>
          <a:custGeom>
            <a:avLst/>
            <a:gdLst/>
            <a:ahLst/>
            <a:cxnLst/>
            <a:rect l="l" t="t" r="r" b="b"/>
            <a:pathLst>
              <a:path w="2299970" h="1780539">
                <a:moveTo>
                  <a:pt x="0" y="1780032"/>
                </a:moveTo>
                <a:lnTo>
                  <a:pt x="2299716" y="1780032"/>
                </a:lnTo>
                <a:lnTo>
                  <a:pt x="2299716" y="0"/>
                </a:lnTo>
                <a:lnTo>
                  <a:pt x="0" y="0"/>
                </a:lnTo>
                <a:lnTo>
                  <a:pt x="0" y="17800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9401" y="3932682"/>
            <a:ext cx="347980" cy="457200"/>
          </a:xfrm>
          <a:custGeom>
            <a:avLst/>
            <a:gdLst/>
            <a:ahLst/>
            <a:cxnLst/>
            <a:rect l="l" t="t" r="r" b="b"/>
            <a:pathLst>
              <a:path w="347980" h="457200">
                <a:moveTo>
                  <a:pt x="0" y="457200"/>
                </a:moveTo>
                <a:lnTo>
                  <a:pt x="22745" y="443282"/>
                </a:lnTo>
                <a:lnTo>
                  <a:pt x="45415" y="429229"/>
                </a:lnTo>
                <a:lnTo>
                  <a:pt x="68237" y="415446"/>
                </a:lnTo>
                <a:lnTo>
                  <a:pt x="91440" y="402336"/>
                </a:lnTo>
                <a:lnTo>
                  <a:pt x="98121" y="399637"/>
                </a:lnTo>
                <a:lnTo>
                  <a:pt x="105179" y="397806"/>
                </a:lnTo>
                <a:lnTo>
                  <a:pt x="112226" y="395954"/>
                </a:lnTo>
                <a:lnTo>
                  <a:pt x="118872" y="393192"/>
                </a:lnTo>
                <a:lnTo>
                  <a:pt x="132979" y="384690"/>
                </a:lnTo>
                <a:lnTo>
                  <a:pt x="146651" y="375475"/>
                </a:lnTo>
                <a:lnTo>
                  <a:pt x="160150" y="365974"/>
                </a:lnTo>
                <a:lnTo>
                  <a:pt x="173736" y="356616"/>
                </a:lnTo>
                <a:lnTo>
                  <a:pt x="201168" y="338328"/>
                </a:lnTo>
                <a:lnTo>
                  <a:pt x="205607" y="331371"/>
                </a:lnTo>
                <a:lnTo>
                  <a:pt x="209959" y="324350"/>
                </a:lnTo>
                <a:lnTo>
                  <a:pt x="214487" y="317459"/>
                </a:lnTo>
                <a:lnTo>
                  <a:pt x="219456" y="310896"/>
                </a:lnTo>
                <a:lnTo>
                  <a:pt x="226353" y="304009"/>
                </a:lnTo>
                <a:lnTo>
                  <a:pt x="233924" y="297694"/>
                </a:lnTo>
                <a:lnTo>
                  <a:pt x="241119" y="291122"/>
                </a:lnTo>
                <a:lnTo>
                  <a:pt x="246888" y="283464"/>
                </a:lnTo>
                <a:lnTo>
                  <a:pt x="252836" y="270353"/>
                </a:lnTo>
                <a:lnTo>
                  <a:pt x="257255" y="256570"/>
                </a:lnTo>
                <a:lnTo>
                  <a:pt x="261062" y="242517"/>
                </a:lnTo>
                <a:lnTo>
                  <a:pt x="265176" y="228600"/>
                </a:lnTo>
                <a:lnTo>
                  <a:pt x="301752" y="118872"/>
                </a:lnTo>
                <a:lnTo>
                  <a:pt x="329184" y="36576"/>
                </a:lnTo>
                <a:lnTo>
                  <a:pt x="334227" y="19807"/>
                </a:lnTo>
                <a:lnTo>
                  <a:pt x="336280" y="12453"/>
                </a:lnTo>
                <a:lnTo>
                  <a:pt x="339356" y="8017"/>
                </a:lnTo>
                <a:lnTo>
                  <a:pt x="347472" y="0"/>
                </a:lnTo>
              </a:path>
            </a:pathLst>
          </a:custGeom>
          <a:ln w="32004">
            <a:solidFill>
              <a:srgbClr val="FFFF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5780" y="4579620"/>
            <a:ext cx="1912620" cy="462280"/>
          </a:xfrm>
          <a:custGeom>
            <a:avLst/>
            <a:gdLst/>
            <a:ahLst/>
            <a:cxnLst/>
            <a:rect l="l" t="t" r="r" b="b"/>
            <a:pathLst>
              <a:path w="1912620" h="462279">
                <a:moveTo>
                  <a:pt x="0" y="461771"/>
                </a:moveTo>
                <a:lnTo>
                  <a:pt x="1912620" y="461771"/>
                </a:lnTo>
                <a:lnTo>
                  <a:pt x="1912620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78891" y="4613249"/>
            <a:ext cx="22390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8455" marR="18351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Ultimaster 3.0x15</a:t>
            </a:r>
            <a:r>
              <a:rPr dirty="0" sz="1200" spc="-4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mm  </a:t>
            </a:r>
            <a:r>
              <a:rPr dirty="0" sz="1200" b="1">
                <a:solidFill>
                  <a:srgbClr val="FFFF00"/>
                </a:solidFill>
                <a:latin typeface="Tahoma"/>
                <a:cs typeface="Tahoma"/>
              </a:rPr>
              <a:t>POT 4.0</a:t>
            </a:r>
            <a:r>
              <a:rPr dirty="0" sz="1200" spc="-2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mm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444" y="1209104"/>
            <a:ext cx="2041525" cy="211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189355">
              <a:lnSpc>
                <a:spcPts val="1989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b="1">
                <a:solidFill>
                  <a:srgbClr val="FFFF00"/>
                </a:solidFill>
                <a:latin typeface="Tahoma"/>
                <a:cs typeface="Tahoma"/>
              </a:rPr>
              <a:t>DS</a:t>
            </a:r>
            <a:r>
              <a:rPr dirty="0" sz="1100" spc="-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1100" spc="5" b="1">
                <a:solidFill>
                  <a:srgbClr val="FFFF00"/>
                </a:solidFill>
                <a:latin typeface="Tahoma"/>
                <a:cs typeface="Tahoma"/>
              </a:rPr>
              <a:t>58%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111442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9096" y="4211828"/>
            <a:ext cx="20948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00"/>
                </a:solidFill>
                <a:latin typeface="Tahoma"/>
                <a:cs typeface="Tahoma"/>
              </a:rPr>
              <a:t>%ISA:33.9%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604" y="1242060"/>
            <a:ext cx="4332732" cy="33482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909442" y="3393770"/>
            <a:ext cx="3689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MB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395" y="823721"/>
            <a:ext cx="3414395" cy="811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LM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bifurcation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Medina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010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algn="r" marR="64769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SB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73807" y="4349496"/>
            <a:ext cx="513588" cy="7940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63723" y="1078991"/>
            <a:ext cx="333756" cy="3668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30601" y="1233677"/>
            <a:ext cx="0" cy="3347085"/>
          </a:xfrm>
          <a:custGeom>
            <a:avLst/>
            <a:gdLst/>
            <a:ahLst/>
            <a:cxnLst/>
            <a:rect l="l" t="t" r="r" b="b"/>
            <a:pathLst>
              <a:path w="0" h="3347085">
                <a:moveTo>
                  <a:pt x="0" y="0"/>
                </a:moveTo>
                <a:lnTo>
                  <a:pt x="0" y="3346792"/>
                </a:lnTo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84085" y="1856104"/>
            <a:ext cx="146304" cy="1870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21933" y="1962530"/>
            <a:ext cx="413765" cy="482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3523"/>
            <a:ext cx="9144000" cy="4380230"/>
          </a:xfrm>
          <a:custGeom>
            <a:avLst/>
            <a:gdLst/>
            <a:ahLst/>
            <a:cxnLst/>
            <a:rect l="l" t="t" r="r" b="b"/>
            <a:pathLst>
              <a:path w="9144000" h="4380230">
                <a:moveTo>
                  <a:pt x="0" y="4379976"/>
                </a:moveTo>
                <a:lnTo>
                  <a:pt x="9144000" y="4379976"/>
                </a:lnTo>
                <a:lnTo>
                  <a:pt x="9144000" y="0"/>
                </a:lnTo>
                <a:lnTo>
                  <a:pt x="0" y="0"/>
                </a:lnTo>
                <a:lnTo>
                  <a:pt x="0" y="4379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8788" y="3133344"/>
            <a:ext cx="1947672" cy="172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500" y="1214627"/>
            <a:ext cx="1991868" cy="172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71927" y="1045463"/>
            <a:ext cx="2994660" cy="181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04688" y="1513332"/>
            <a:ext cx="3555491" cy="2680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240394" y="4797044"/>
            <a:ext cx="1962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294" y="754761"/>
            <a:ext cx="18688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LAD 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bifurcation</a:t>
            </a:r>
            <a:r>
              <a:rPr dirty="0" sz="14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with  Medina</a:t>
            </a: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111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33469" y="148843"/>
            <a:ext cx="4822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Case of </a:t>
            </a:r>
            <a:r>
              <a:rPr dirty="0" spc="-10">
                <a:solidFill>
                  <a:srgbClr val="FFFF00"/>
                </a:solidFill>
              </a:rPr>
              <a:t>OFDI-guided</a:t>
            </a:r>
            <a:r>
              <a:rPr dirty="0" spc="40">
                <a:solidFill>
                  <a:srgbClr val="FFFF00"/>
                </a:solidFill>
              </a:rPr>
              <a:t> </a:t>
            </a:r>
            <a:r>
              <a:rPr dirty="0" spc="-10"/>
              <a:t>PCI</a:t>
            </a:r>
          </a:p>
        </p:txBody>
      </p:sp>
      <p:sp>
        <p:nvSpPr>
          <p:cNvPr id="10" name="object 10"/>
          <p:cNvSpPr/>
          <p:nvPr/>
        </p:nvSpPr>
        <p:spPr>
          <a:xfrm>
            <a:off x="8942958" y="161289"/>
            <a:ext cx="104139" cy="428625"/>
          </a:xfrm>
          <a:custGeom>
            <a:avLst/>
            <a:gdLst/>
            <a:ahLst/>
            <a:cxnLst/>
            <a:rect l="l" t="t" r="r" b="b"/>
            <a:pathLst>
              <a:path w="104140" h="428625">
                <a:moveTo>
                  <a:pt x="0" y="428243"/>
                </a:moveTo>
                <a:lnTo>
                  <a:pt x="103631" y="428243"/>
                </a:lnTo>
                <a:lnTo>
                  <a:pt x="103631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1632" y="2630804"/>
            <a:ext cx="825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632" y="4525771"/>
            <a:ext cx="951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5439" y="1217168"/>
            <a:ext cx="28848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3D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OCT after final</a:t>
            </a:r>
            <a:r>
              <a:rPr dirty="0" sz="20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KBT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71927" y="3215639"/>
            <a:ext cx="2994660" cy="1874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738876" y="4279493"/>
            <a:ext cx="31254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00"/>
                </a:solidFill>
                <a:latin typeface="Tahoma"/>
                <a:cs typeface="Tahoma"/>
              </a:rPr>
              <a:t>Achieved </a:t>
            </a:r>
            <a:r>
              <a:rPr dirty="0" sz="2000" spc="-5" b="1">
                <a:solidFill>
                  <a:srgbClr val="FFFF00"/>
                </a:solidFill>
                <a:latin typeface="Tahoma"/>
                <a:cs typeface="Tahoma"/>
              </a:rPr>
              <a:t>optimal</a:t>
            </a:r>
            <a:r>
              <a:rPr dirty="0" sz="2000" spc="-4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FFFF00"/>
                </a:solidFill>
                <a:latin typeface="Tahoma"/>
                <a:cs typeface="Tahoma"/>
              </a:rPr>
              <a:t>result!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22398" y="2535173"/>
            <a:ext cx="287020" cy="996950"/>
          </a:xfrm>
          <a:custGeom>
            <a:avLst/>
            <a:gdLst/>
            <a:ahLst/>
            <a:cxnLst/>
            <a:rect l="l" t="t" r="r" b="b"/>
            <a:pathLst>
              <a:path w="287019" h="996950">
                <a:moveTo>
                  <a:pt x="286512" y="853439"/>
                </a:moveTo>
                <a:lnTo>
                  <a:pt x="0" y="853439"/>
                </a:lnTo>
                <a:lnTo>
                  <a:pt x="143256" y="996695"/>
                </a:lnTo>
                <a:lnTo>
                  <a:pt x="286512" y="853439"/>
                </a:lnTo>
                <a:close/>
              </a:path>
              <a:path w="287019" h="996950">
                <a:moveTo>
                  <a:pt x="214883" y="0"/>
                </a:moveTo>
                <a:lnTo>
                  <a:pt x="71627" y="0"/>
                </a:lnTo>
                <a:lnTo>
                  <a:pt x="71627" y="853439"/>
                </a:lnTo>
                <a:lnTo>
                  <a:pt x="214883" y="853439"/>
                </a:lnTo>
                <a:lnTo>
                  <a:pt x="21488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22398" y="2535173"/>
            <a:ext cx="287020" cy="996950"/>
          </a:xfrm>
          <a:custGeom>
            <a:avLst/>
            <a:gdLst/>
            <a:ahLst/>
            <a:cxnLst/>
            <a:rect l="l" t="t" r="r" b="b"/>
            <a:pathLst>
              <a:path w="287019" h="996950">
                <a:moveTo>
                  <a:pt x="0" y="853439"/>
                </a:moveTo>
                <a:lnTo>
                  <a:pt x="71627" y="853439"/>
                </a:lnTo>
                <a:lnTo>
                  <a:pt x="71627" y="0"/>
                </a:lnTo>
                <a:lnTo>
                  <a:pt x="214883" y="0"/>
                </a:lnTo>
                <a:lnTo>
                  <a:pt x="214883" y="853439"/>
                </a:lnTo>
                <a:lnTo>
                  <a:pt x="286512" y="853439"/>
                </a:lnTo>
                <a:lnTo>
                  <a:pt x="143256" y="996695"/>
                </a:lnTo>
                <a:lnTo>
                  <a:pt x="0" y="853439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90241" y="2695701"/>
            <a:ext cx="18516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ahoma"/>
                <a:cs typeface="Tahoma"/>
              </a:rPr>
              <a:t>3D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OFDI</a:t>
            </a:r>
            <a:r>
              <a:rPr dirty="0" sz="18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guided 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Wire-recross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37232" y="800100"/>
            <a:ext cx="1013459" cy="1086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901695" y="1018032"/>
            <a:ext cx="582295" cy="247015"/>
          </a:xfrm>
          <a:prstGeom prst="rect">
            <a:avLst/>
          </a:prstGeom>
          <a:solidFill>
            <a:srgbClr val="FF0000"/>
          </a:solidFill>
        </p:spPr>
        <p:txBody>
          <a:bodyPr wrap="square" lIns="0" tIns="42545" rIns="0" bIns="0" rtlCol="0" vert="horz">
            <a:spAutoFit/>
          </a:bodyPr>
          <a:lstStyle/>
          <a:p>
            <a:pPr marL="147955">
              <a:lnSpc>
                <a:spcPct val="100000"/>
              </a:lnSpc>
              <a:spcBef>
                <a:spcPts val="335"/>
              </a:spcBef>
            </a:pP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A2-S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56460" y="3829811"/>
            <a:ext cx="1013460" cy="1086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380488" y="3706367"/>
            <a:ext cx="581025" cy="247015"/>
          </a:xfrm>
          <a:prstGeom prst="rect">
            <a:avLst/>
          </a:prstGeom>
          <a:solidFill>
            <a:srgbClr val="006FC0"/>
          </a:solidFill>
        </p:spPr>
        <p:txBody>
          <a:bodyPr wrap="square" lIns="0" tIns="43180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340"/>
              </a:spcBef>
            </a:pP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A1-L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7075" y="4815840"/>
            <a:ext cx="1912620" cy="277495"/>
          </a:xfrm>
          <a:custGeom>
            <a:avLst/>
            <a:gdLst/>
            <a:ahLst/>
            <a:cxnLst/>
            <a:rect l="l" t="t" r="r" b="b"/>
            <a:pathLst>
              <a:path w="1912620" h="277495">
                <a:moveTo>
                  <a:pt x="0" y="277368"/>
                </a:moveTo>
                <a:lnTo>
                  <a:pt x="1912620" y="277368"/>
                </a:lnTo>
                <a:lnTo>
                  <a:pt x="1912620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05206" y="4848859"/>
            <a:ext cx="1734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Ultimaster 3.0x28</a:t>
            </a:r>
            <a:r>
              <a:rPr dirty="0" sz="1200" spc="-3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mm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39339" y="2278379"/>
            <a:ext cx="594360" cy="260985"/>
          </a:xfrm>
          <a:custGeom>
            <a:avLst/>
            <a:gdLst/>
            <a:ahLst/>
            <a:cxnLst/>
            <a:rect l="l" t="t" r="r" b="b"/>
            <a:pathLst>
              <a:path w="594360" h="260985">
                <a:moveTo>
                  <a:pt x="0" y="260604"/>
                </a:moveTo>
                <a:lnTo>
                  <a:pt x="594360" y="260604"/>
                </a:lnTo>
                <a:lnTo>
                  <a:pt x="594360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418333" y="2307463"/>
            <a:ext cx="40703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45152" y="2278379"/>
            <a:ext cx="817244" cy="260985"/>
          </a:xfrm>
          <a:custGeom>
            <a:avLst/>
            <a:gdLst/>
            <a:ahLst/>
            <a:cxnLst/>
            <a:rect l="l" t="t" r="r" b="b"/>
            <a:pathLst>
              <a:path w="817245" h="260985">
                <a:moveTo>
                  <a:pt x="0" y="260604"/>
                </a:moveTo>
                <a:lnTo>
                  <a:pt x="816863" y="260604"/>
                </a:lnTo>
                <a:lnTo>
                  <a:pt x="816863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725415" y="2307463"/>
            <a:ext cx="6178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roximal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39795" y="4861559"/>
            <a:ext cx="596265" cy="262255"/>
          </a:xfrm>
          <a:custGeom>
            <a:avLst/>
            <a:gdLst/>
            <a:ahLst/>
            <a:cxnLst/>
            <a:rect l="l" t="t" r="r" b="b"/>
            <a:pathLst>
              <a:path w="596264" h="262254">
                <a:moveTo>
                  <a:pt x="0" y="262127"/>
                </a:moveTo>
                <a:lnTo>
                  <a:pt x="595883" y="262127"/>
                </a:lnTo>
                <a:lnTo>
                  <a:pt x="595883" y="0"/>
                </a:lnTo>
                <a:lnTo>
                  <a:pt x="0" y="0"/>
                </a:lnTo>
                <a:lnTo>
                  <a:pt x="0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019170" y="4891836"/>
            <a:ext cx="4076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87823" y="4869179"/>
            <a:ext cx="817244" cy="262255"/>
          </a:xfrm>
          <a:custGeom>
            <a:avLst/>
            <a:gdLst/>
            <a:ahLst/>
            <a:cxnLst/>
            <a:rect l="l" t="t" r="r" b="b"/>
            <a:pathLst>
              <a:path w="817245" h="262254">
                <a:moveTo>
                  <a:pt x="0" y="262128"/>
                </a:moveTo>
                <a:lnTo>
                  <a:pt x="816863" y="262128"/>
                </a:lnTo>
                <a:lnTo>
                  <a:pt x="816863" y="0"/>
                </a:lnTo>
                <a:lnTo>
                  <a:pt x="0" y="0"/>
                </a:lnTo>
                <a:lnTo>
                  <a:pt x="0" y="26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767834" y="4899456"/>
            <a:ext cx="6178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roxi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95544" y="3762755"/>
            <a:ext cx="594360" cy="260985"/>
          </a:xfrm>
          <a:custGeom>
            <a:avLst/>
            <a:gdLst/>
            <a:ahLst/>
            <a:cxnLst/>
            <a:rect l="l" t="t" r="r" b="b"/>
            <a:pathLst>
              <a:path w="594360" h="260985">
                <a:moveTo>
                  <a:pt x="0" y="260604"/>
                </a:moveTo>
                <a:lnTo>
                  <a:pt x="594360" y="260604"/>
                </a:lnTo>
                <a:lnTo>
                  <a:pt x="594360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575172" y="3791813"/>
            <a:ext cx="40703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27135" y="3733800"/>
            <a:ext cx="817244" cy="260985"/>
          </a:xfrm>
          <a:custGeom>
            <a:avLst/>
            <a:gdLst/>
            <a:ahLst/>
            <a:cxnLst/>
            <a:rect l="l" t="t" r="r" b="b"/>
            <a:pathLst>
              <a:path w="817245" h="260985">
                <a:moveTo>
                  <a:pt x="0" y="260603"/>
                </a:moveTo>
                <a:lnTo>
                  <a:pt x="816864" y="260603"/>
                </a:lnTo>
                <a:lnTo>
                  <a:pt x="816864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8408034" y="3763162"/>
            <a:ext cx="6178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roximal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96874" y="3443478"/>
            <a:ext cx="466725" cy="268605"/>
          </a:xfrm>
          <a:custGeom>
            <a:avLst/>
            <a:gdLst/>
            <a:ahLst/>
            <a:cxnLst/>
            <a:rect l="l" t="t" r="r" b="b"/>
            <a:pathLst>
              <a:path w="466725" h="268604">
                <a:moveTo>
                  <a:pt x="0" y="0"/>
                </a:moveTo>
                <a:lnTo>
                  <a:pt x="15686" y="2282"/>
                </a:lnTo>
                <a:lnTo>
                  <a:pt x="31364" y="4635"/>
                </a:lnTo>
                <a:lnTo>
                  <a:pt x="47054" y="6893"/>
                </a:lnTo>
                <a:lnTo>
                  <a:pt x="62776" y="8890"/>
                </a:lnTo>
                <a:lnTo>
                  <a:pt x="85220" y="11013"/>
                </a:lnTo>
                <a:lnTo>
                  <a:pt x="107727" y="12636"/>
                </a:lnTo>
                <a:lnTo>
                  <a:pt x="130177" y="14640"/>
                </a:lnTo>
                <a:lnTo>
                  <a:pt x="152450" y="17907"/>
                </a:lnTo>
                <a:lnTo>
                  <a:pt x="233159" y="44704"/>
                </a:lnTo>
                <a:lnTo>
                  <a:pt x="260057" y="53594"/>
                </a:lnTo>
                <a:lnTo>
                  <a:pt x="278055" y="72016"/>
                </a:lnTo>
                <a:lnTo>
                  <a:pt x="277698" y="70961"/>
                </a:lnTo>
                <a:lnTo>
                  <a:pt x="279731" y="67952"/>
                </a:lnTo>
                <a:lnTo>
                  <a:pt x="304901" y="80518"/>
                </a:lnTo>
                <a:lnTo>
                  <a:pt x="325885" y="95009"/>
                </a:lnTo>
                <a:lnTo>
                  <a:pt x="325326" y="98545"/>
                </a:lnTo>
                <a:lnTo>
                  <a:pt x="318759" y="97516"/>
                </a:lnTo>
                <a:lnTo>
                  <a:pt x="321720" y="98310"/>
                </a:lnTo>
                <a:lnTo>
                  <a:pt x="349745" y="107315"/>
                </a:lnTo>
                <a:lnTo>
                  <a:pt x="367069" y="124767"/>
                </a:lnTo>
                <a:lnTo>
                  <a:pt x="367190" y="124444"/>
                </a:lnTo>
                <a:lnTo>
                  <a:pt x="414340" y="159563"/>
                </a:lnTo>
                <a:lnTo>
                  <a:pt x="457326" y="232410"/>
                </a:lnTo>
                <a:lnTo>
                  <a:pt x="462914" y="247953"/>
                </a:lnTo>
                <a:lnTo>
                  <a:pt x="465550" y="254555"/>
                </a:lnTo>
                <a:lnTo>
                  <a:pt x="466328" y="259038"/>
                </a:lnTo>
                <a:lnTo>
                  <a:pt x="466344" y="268224"/>
                </a:lnTo>
              </a:path>
            </a:pathLst>
          </a:custGeom>
          <a:ln w="32004">
            <a:solidFill>
              <a:srgbClr val="FFFF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1927" y="1045463"/>
            <a:ext cx="2994660" cy="181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04688" y="1513332"/>
            <a:ext cx="3555491" cy="2680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33469" y="148843"/>
            <a:ext cx="4822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Case of </a:t>
            </a:r>
            <a:r>
              <a:rPr dirty="0" spc="-10">
                <a:solidFill>
                  <a:srgbClr val="FFFF00"/>
                </a:solidFill>
              </a:rPr>
              <a:t>OFDI-guided</a:t>
            </a:r>
            <a:r>
              <a:rPr dirty="0" spc="40">
                <a:solidFill>
                  <a:srgbClr val="FFFF00"/>
                </a:solidFill>
              </a:rPr>
              <a:t> </a:t>
            </a:r>
            <a:r>
              <a:rPr dirty="0" spc="-10"/>
              <a:t>PCI</a:t>
            </a:r>
          </a:p>
        </p:txBody>
      </p:sp>
      <p:sp>
        <p:nvSpPr>
          <p:cNvPr id="5" name="object 5"/>
          <p:cNvSpPr/>
          <p:nvPr/>
        </p:nvSpPr>
        <p:spPr>
          <a:xfrm>
            <a:off x="8942958" y="161289"/>
            <a:ext cx="104139" cy="428625"/>
          </a:xfrm>
          <a:custGeom>
            <a:avLst/>
            <a:gdLst/>
            <a:ahLst/>
            <a:cxnLst/>
            <a:rect l="l" t="t" r="r" b="b"/>
            <a:pathLst>
              <a:path w="104140" h="428625">
                <a:moveTo>
                  <a:pt x="0" y="428243"/>
                </a:moveTo>
                <a:lnTo>
                  <a:pt x="103631" y="428243"/>
                </a:lnTo>
                <a:lnTo>
                  <a:pt x="103631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71927" y="3215639"/>
            <a:ext cx="2994660" cy="1874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22398" y="2535173"/>
            <a:ext cx="287020" cy="996950"/>
          </a:xfrm>
          <a:custGeom>
            <a:avLst/>
            <a:gdLst/>
            <a:ahLst/>
            <a:cxnLst/>
            <a:rect l="l" t="t" r="r" b="b"/>
            <a:pathLst>
              <a:path w="287019" h="996950">
                <a:moveTo>
                  <a:pt x="286512" y="853439"/>
                </a:moveTo>
                <a:lnTo>
                  <a:pt x="0" y="853439"/>
                </a:lnTo>
                <a:lnTo>
                  <a:pt x="143256" y="996695"/>
                </a:lnTo>
                <a:lnTo>
                  <a:pt x="286512" y="853439"/>
                </a:lnTo>
                <a:close/>
              </a:path>
              <a:path w="287019" h="996950">
                <a:moveTo>
                  <a:pt x="214883" y="0"/>
                </a:moveTo>
                <a:lnTo>
                  <a:pt x="71627" y="0"/>
                </a:lnTo>
                <a:lnTo>
                  <a:pt x="71627" y="853439"/>
                </a:lnTo>
                <a:lnTo>
                  <a:pt x="214883" y="853439"/>
                </a:lnTo>
                <a:lnTo>
                  <a:pt x="21488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22398" y="2535173"/>
            <a:ext cx="287020" cy="996950"/>
          </a:xfrm>
          <a:custGeom>
            <a:avLst/>
            <a:gdLst/>
            <a:ahLst/>
            <a:cxnLst/>
            <a:rect l="l" t="t" r="r" b="b"/>
            <a:pathLst>
              <a:path w="287019" h="996950">
                <a:moveTo>
                  <a:pt x="0" y="853439"/>
                </a:moveTo>
                <a:lnTo>
                  <a:pt x="71627" y="853439"/>
                </a:lnTo>
                <a:lnTo>
                  <a:pt x="71627" y="0"/>
                </a:lnTo>
                <a:lnTo>
                  <a:pt x="214883" y="0"/>
                </a:lnTo>
                <a:lnTo>
                  <a:pt x="214883" y="853439"/>
                </a:lnTo>
                <a:lnTo>
                  <a:pt x="286512" y="853439"/>
                </a:lnTo>
                <a:lnTo>
                  <a:pt x="143256" y="996695"/>
                </a:lnTo>
                <a:lnTo>
                  <a:pt x="0" y="853439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37232" y="800100"/>
            <a:ext cx="1013459" cy="1086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56460" y="3829811"/>
            <a:ext cx="1013460" cy="1086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31033" y="1073575"/>
            <a:ext cx="6582409" cy="4008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9125">
              <a:lnSpc>
                <a:spcPts val="1100"/>
              </a:lnSpc>
            </a:pP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A2-S</a:t>
            </a:r>
            <a:endParaRPr sz="1000">
              <a:latin typeface="Arial"/>
              <a:cs typeface="Arial"/>
            </a:endParaRPr>
          </a:p>
          <a:p>
            <a:pPr marL="3507104">
              <a:lnSpc>
                <a:spcPct val="100000"/>
              </a:lnSpc>
              <a:spcBef>
                <a:spcPts val="130"/>
              </a:spcBef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3D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OCT after final</a:t>
            </a:r>
            <a:r>
              <a:rPr dirty="0" sz="20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KBT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2306955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Distal	Proximal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271780" marR="447611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FFFFFF"/>
                </a:solidFill>
                <a:latin typeface="Tahoma"/>
                <a:cs typeface="Tahoma"/>
              </a:rPr>
              <a:t>3D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OFDI</a:t>
            </a:r>
            <a:r>
              <a:rPr dirty="0" sz="18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guided 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Wire-recross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algn="ctr" marL="100330">
              <a:lnSpc>
                <a:spcPct val="100000"/>
              </a:lnSpc>
              <a:spcBef>
                <a:spcPts val="1670"/>
              </a:spcBef>
              <a:tabLst>
                <a:tab pos="3156585" algn="l"/>
                <a:tab pos="5989320" algn="l"/>
              </a:tabLst>
            </a:pPr>
            <a:r>
              <a:rPr dirty="0" baseline="16666" sz="1500" spc="-67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baseline="16666" sz="1500" spc="-1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16666" sz="1500" spc="-7" b="1">
                <a:solidFill>
                  <a:srgbClr val="FFFFFF"/>
                </a:solidFill>
                <a:latin typeface="Arial"/>
                <a:cs typeface="Arial"/>
              </a:rPr>
              <a:t>-L</a:t>
            </a:r>
            <a:r>
              <a:rPr dirty="0" baseline="16666" sz="15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baseline="-12626" sz="1650" spc="-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baseline="-12626" sz="16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baseline="-12626" sz="1650" b="1">
                <a:solidFill>
                  <a:srgbClr val="FFFFFF"/>
                </a:solidFill>
                <a:latin typeface="Arial"/>
                <a:cs typeface="Arial"/>
              </a:rPr>
              <a:t>stal</a:t>
            </a:r>
            <a:r>
              <a:rPr dirty="0" baseline="-12626" sz="16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roximal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3320415">
              <a:lnSpc>
                <a:spcPct val="100000"/>
              </a:lnSpc>
            </a:pPr>
            <a:r>
              <a:rPr dirty="0" sz="2000" b="1">
                <a:solidFill>
                  <a:srgbClr val="FFFF00"/>
                </a:solidFill>
                <a:latin typeface="Tahoma"/>
                <a:cs typeface="Tahoma"/>
              </a:rPr>
              <a:t>Achieved </a:t>
            </a:r>
            <a:r>
              <a:rPr dirty="0" sz="2000" spc="-5" b="1">
                <a:solidFill>
                  <a:srgbClr val="FFFF00"/>
                </a:solidFill>
                <a:latin typeface="Tahoma"/>
                <a:cs typeface="Tahoma"/>
              </a:rPr>
              <a:t>optimal</a:t>
            </a:r>
            <a:r>
              <a:rPr dirty="0" sz="2000" spc="-3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FFFF00"/>
                </a:solidFill>
                <a:latin typeface="Tahoma"/>
                <a:cs typeface="Tahoma"/>
              </a:rPr>
              <a:t>result!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600710">
              <a:lnSpc>
                <a:spcPts val="1435"/>
              </a:lnSpc>
              <a:tabLst>
                <a:tab pos="2348865" algn="l"/>
                <a:tab pos="5821680" algn="l"/>
              </a:tabLst>
            </a:pPr>
            <a:r>
              <a:rPr dirty="0" baseline="2525" sz="1650" b="1">
                <a:solidFill>
                  <a:srgbClr val="FFFFFF"/>
                </a:solidFill>
                <a:latin typeface="Arial"/>
                <a:cs typeface="Arial"/>
              </a:rPr>
              <a:t>Distal	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Proximal	</a:t>
            </a:r>
            <a:r>
              <a:rPr dirty="0" baseline="32407" sz="1800">
                <a:solidFill>
                  <a:srgbClr val="888888"/>
                </a:solidFill>
                <a:latin typeface="Arial"/>
                <a:cs typeface="Arial"/>
              </a:rPr>
              <a:t>17</a:t>
            </a:r>
            <a:endParaRPr baseline="32407"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763523"/>
            <a:ext cx="9144000" cy="4380230"/>
          </a:xfrm>
          <a:custGeom>
            <a:avLst/>
            <a:gdLst/>
            <a:ahLst/>
            <a:cxnLst/>
            <a:rect l="l" t="t" r="r" b="b"/>
            <a:pathLst>
              <a:path w="9144000" h="4380230">
                <a:moveTo>
                  <a:pt x="0" y="4379976"/>
                </a:moveTo>
                <a:lnTo>
                  <a:pt x="9144000" y="4379976"/>
                </a:lnTo>
                <a:lnTo>
                  <a:pt x="9144000" y="0"/>
                </a:lnTo>
                <a:lnTo>
                  <a:pt x="0" y="0"/>
                </a:lnTo>
                <a:lnTo>
                  <a:pt x="0" y="4379976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8788" y="3133344"/>
            <a:ext cx="1947672" cy="1723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0500" y="1214627"/>
            <a:ext cx="1991868" cy="1723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24332" y="980733"/>
            <a:ext cx="1478280" cy="193992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436245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Medina</a:t>
            </a:r>
            <a:r>
              <a:rPr dirty="0" sz="14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111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1632" y="4525771"/>
            <a:ext cx="951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7075" y="4815840"/>
            <a:ext cx="1912620" cy="277495"/>
          </a:xfrm>
          <a:custGeom>
            <a:avLst/>
            <a:gdLst/>
            <a:ahLst/>
            <a:cxnLst/>
            <a:rect l="l" t="t" r="r" b="b"/>
            <a:pathLst>
              <a:path w="1912620" h="277495">
                <a:moveTo>
                  <a:pt x="0" y="277368"/>
                </a:moveTo>
                <a:lnTo>
                  <a:pt x="1912620" y="277368"/>
                </a:lnTo>
                <a:lnTo>
                  <a:pt x="1912620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05206" y="4848859"/>
            <a:ext cx="1734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Ultimaster 3.0x28</a:t>
            </a:r>
            <a:r>
              <a:rPr dirty="0" sz="1200" spc="-3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ahoma"/>
                <a:cs typeface="Tahoma"/>
              </a:rPr>
              <a:t>mm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6874" y="3443478"/>
            <a:ext cx="466725" cy="268605"/>
          </a:xfrm>
          <a:custGeom>
            <a:avLst/>
            <a:gdLst/>
            <a:ahLst/>
            <a:cxnLst/>
            <a:rect l="l" t="t" r="r" b="b"/>
            <a:pathLst>
              <a:path w="466725" h="268604">
                <a:moveTo>
                  <a:pt x="0" y="0"/>
                </a:moveTo>
                <a:lnTo>
                  <a:pt x="15686" y="2282"/>
                </a:lnTo>
                <a:lnTo>
                  <a:pt x="31364" y="4635"/>
                </a:lnTo>
                <a:lnTo>
                  <a:pt x="47054" y="6893"/>
                </a:lnTo>
                <a:lnTo>
                  <a:pt x="62776" y="8890"/>
                </a:lnTo>
                <a:lnTo>
                  <a:pt x="85220" y="11013"/>
                </a:lnTo>
                <a:lnTo>
                  <a:pt x="107727" y="12636"/>
                </a:lnTo>
                <a:lnTo>
                  <a:pt x="130177" y="14640"/>
                </a:lnTo>
                <a:lnTo>
                  <a:pt x="152450" y="17907"/>
                </a:lnTo>
                <a:lnTo>
                  <a:pt x="233159" y="44704"/>
                </a:lnTo>
                <a:lnTo>
                  <a:pt x="260057" y="53594"/>
                </a:lnTo>
                <a:lnTo>
                  <a:pt x="278055" y="72016"/>
                </a:lnTo>
                <a:lnTo>
                  <a:pt x="277698" y="70961"/>
                </a:lnTo>
                <a:lnTo>
                  <a:pt x="279731" y="67952"/>
                </a:lnTo>
                <a:lnTo>
                  <a:pt x="304901" y="80518"/>
                </a:lnTo>
                <a:lnTo>
                  <a:pt x="325885" y="95009"/>
                </a:lnTo>
                <a:lnTo>
                  <a:pt x="325326" y="98545"/>
                </a:lnTo>
                <a:lnTo>
                  <a:pt x="318759" y="97516"/>
                </a:lnTo>
                <a:lnTo>
                  <a:pt x="321720" y="98310"/>
                </a:lnTo>
                <a:lnTo>
                  <a:pt x="349745" y="107315"/>
                </a:lnTo>
                <a:lnTo>
                  <a:pt x="367069" y="124767"/>
                </a:lnTo>
                <a:lnTo>
                  <a:pt x="367190" y="124444"/>
                </a:lnTo>
                <a:lnTo>
                  <a:pt x="414340" y="159563"/>
                </a:lnTo>
                <a:lnTo>
                  <a:pt x="457326" y="232410"/>
                </a:lnTo>
                <a:lnTo>
                  <a:pt x="462914" y="247953"/>
                </a:lnTo>
                <a:lnTo>
                  <a:pt x="465550" y="254555"/>
                </a:lnTo>
                <a:lnTo>
                  <a:pt x="466328" y="259038"/>
                </a:lnTo>
                <a:lnTo>
                  <a:pt x="466344" y="268224"/>
                </a:lnTo>
              </a:path>
            </a:pathLst>
          </a:custGeom>
          <a:ln w="32004">
            <a:solidFill>
              <a:srgbClr val="FFFF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42559" y="995172"/>
            <a:ext cx="3727703" cy="3631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3736" y="1075944"/>
            <a:ext cx="4443984" cy="3441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869438" y="3406521"/>
            <a:ext cx="368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00"/>
                </a:solidFill>
                <a:latin typeface="Arial"/>
                <a:cs typeface="Arial"/>
              </a:rPr>
              <a:t>MB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7294" y="754761"/>
            <a:ext cx="2922905" cy="826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LAD 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bifurcation</a:t>
            </a: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 with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SB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63624" y="4267200"/>
            <a:ext cx="513588" cy="8762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53539" y="922019"/>
            <a:ext cx="333756" cy="37429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20417" y="1076705"/>
            <a:ext cx="0" cy="3421379"/>
          </a:xfrm>
          <a:custGeom>
            <a:avLst/>
            <a:gdLst/>
            <a:ahLst/>
            <a:cxnLst/>
            <a:rect l="l" t="t" r="r" b="b"/>
            <a:pathLst>
              <a:path w="0" h="3421379">
                <a:moveTo>
                  <a:pt x="0" y="0"/>
                </a:moveTo>
                <a:lnTo>
                  <a:pt x="0" y="3420999"/>
                </a:lnTo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44513" y="3050920"/>
            <a:ext cx="153034" cy="1791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0421" y="3047642"/>
            <a:ext cx="1537335" cy="1584960"/>
          </a:xfrm>
          <a:custGeom>
            <a:avLst/>
            <a:gdLst/>
            <a:ahLst/>
            <a:cxnLst/>
            <a:rect l="l" t="t" r="r" b="b"/>
            <a:pathLst>
              <a:path w="1537335" h="1584960">
                <a:moveTo>
                  <a:pt x="0" y="1584438"/>
                </a:moveTo>
                <a:lnTo>
                  <a:pt x="0" y="0"/>
                </a:lnTo>
                <a:lnTo>
                  <a:pt x="1536995" y="0"/>
                </a:lnTo>
                <a:lnTo>
                  <a:pt x="1536995" y="1584438"/>
                </a:lnTo>
                <a:lnTo>
                  <a:pt x="0" y="1584438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34411" y="2405509"/>
            <a:ext cx="1536700" cy="2226945"/>
          </a:xfrm>
          <a:custGeom>
            <a:avLst/>
            <a:gdLst/>
            <a:ahLst/>
            <a:cxnLst/>
            <a:rect l="l" t="t" r="r" b="b"/>
            <a:pathLst>
              <a:path w="1536700" h="2226945">
                <a:moveTo>
                  <a:pt x="0" y="2226572"/>
                </a:moveTo>
                <a:lnTo>
                  <a:pt x="0" y="0"/>
                </a:lnTo>
                <a:lnTo>
                  <a:pt x="1536416" y="0"/>
                </a:lnTo>
                <a:lnTo>
                  <a:pt x="1536416" y="2226572"/>
                </a:lnTo>
                <a:lnTo>
                  <a:pt x="0" y="2226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60421" y="3047642"/>
            <a:ext cx="1537335" cy="1584960"/>
          </a:xfrm>
          <a:custGeom>
            <a:avLst/>
            <a:gdLst/>
            <a:ahLst/>
            <a:cxnLst/>
            <a:rect l="l" t="t" r="r" b="b"/>
            <a:pathLst>
              <a:path w="1537335" h="1584960">
                <a:moveTo>
                  <a:pt x="0" y="1584438"/>
                </a:moveTo>
                <a:lnTo>
                  <a:pt x="0" y="0"/>
                </a:lnTo>
                <a:lnTo>
                  <a:pt x="1536995" y="0"/>
                </a:lnTo>
                <a:lnTo>
                  <a:pt x="1536995" y="1584438"/>
                </a:lnTo>
              </a:path>
            </a:pathLst>
          </a:custGeom>
          <a:ln w="3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34411" y="2405509"/>
            <a:ext cx="1536700" cy="2226945"/>
          </a:xfrm>
          <a:custGeom>
            <a:avLst/>
            <a:gdLst/>
            <a:ahLst/>
            <a:cxnLst/>
            <a:rect l="l" t="t" r="r" b="b"/>
            <a:pathLst>
              <a:path w="1536700" h="2226945">
                <a:moveTo>
                  <a:pt x="0" y="2226572"/>
                </a:moveTo>
                <a:lnTo>
                  <a:pt x="0" y="0"/>
                </a:lnTo>
                <a:lnTo>
                  <a:pt x="1536415" y="0"/>
                </a:lnTo>
                <a:lnTo>
                  <a:pt x="1536415" y="2226572"/>
                </a:lnTo>
              </a:path>
            </a:pathLst>
          </a:custGeom>
          <a:ln w="33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8628" y="1764677"/>
            <a:ext cx="0" cy="1283335"/>
          </a:xfrm>
          <a:custGeom>
            <a:avLst/>
            <a:gdLst/>
            <a:ahLst/>
            <a:cxnLst/>
            <a:rect l="l" t="t" r="r" b="b"/>
            <a:pathLst>
              <a:path w="0" h="1283335">
                <a:moveTo>
                  <a:pt x="0" y="1282964"/>
                </a:moveTo>
                <a:lnTo>
                  <a:pt x="0" y="1282964"/>
                </a:lnTo>
                <a:lnTo>
                  <a:pt x="0" y="0"/>
                </a:lnTo>
              </a:path>
            </a:pathLst>
          </a:custGeom>
          <a:ln w="70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98318" y="1764677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0" y="0"/>
                </a:lnTo>
                <a:lnTo>
                  <a:pt x="461200" y="0"/>
                </a:lnTo>
              </a:path>
            </a:pathLst>
          </a:custGeom>
          <a:ln w="79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02619" y="1256227"/>
            <a:ext cx="0" cy="1149350"/>
          </a:xfrm>
          <a:custGeom>
            <a:avLst/>
            <a:gdLst/>
            <a:ahLst/>
            <a:cxnLst/>
            <a:rect l="l" t="t" r="r" b="b"/>
            <a:pathLst>
              <a:path w="0" h="1149350">
                <a:moveTo>
                  <a:pt x="0" y="1149282"/>
                </a:moveTo>
                <a:lnTo>
                  <a:pt x="0" y="1149282"/>
                </a:lnTo>
                <a:lnTo>
                  <a:pt x="0" y="0"/>
                </a:lnTo>
              </a:path>
            </a:pathLst>
          </a:custGeom>
          <a:ln w="70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72237" y="1256227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 h="0">
                <a:moveTo>
                  <a:pt x="0" y="0"/>
                </a:moveTo>
                <a:lnTo>
                  <a:pt x="0" y="0"/>
                </a:lnTo>
                <a:lnTo>
                  <a:pt x="460693" y="0"/>
                </a:lnTo>
              </a:path>
            </a:pathLst>
          </a:custGeom>
          <a:ln w="79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08444" y="4561887"/>
            <a:ext cx="83646" cy="13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23124" y="3751939"/>
            <a:ext cx="45085" cy="135890"/>
          </a:xfrm>
          <a:custGeom>
            <a:avLst/>
            <a:gdLst/>
            <a:ahLst/>
            <a:cxnLst/>
            <a:rect l="l" t="t" r="r" b="b"/>
            <a:pathLst>
              <a:path w="45085" h="135889">
                <a:moveTo>
                  <a:pt x="44548" y="0"/>
                </a:moveTo>
                <a:lnTo>
                  <a:pt x="32598" y="0"/>
                </a:lnTo>
                <a:lnTo>
                  <a:pt x="30425" y="10414"/>
                </a:lnTo>
                <a:lnTo>
                  <a:pt x="27166" y="17086"/>
                </a:lnTo>
                <a:lnTo>
                  <a:pt x="22820" y="20178"/>
                </a:lnTo>
                <a:lnTo>
                  <a:pt x="18475" y="22619"/>
                </a:lnTo>
                <a:lnTo>
                  <a:pt x="10863" y="24409"/>
                </a:lnTo>
                <a:lnTo>
                  <a:pt x="0" y="25630"/>
                </a:lnTo>
                <a:lnTo>
                  <a:pt x="0" y="39055"/>
                </a:lnTo>
                <a:lnTo>
                  <a:pt x="28796" y="39055"/>
                </a:lnTo>
                <a:lnTo>
                  <a:pt x="28796" y="135472"/>
                </a:lnTo>
                <a:lnTo>
                  <a:pt x="44548" y="135472"/>
                </a:lnTo>
                <a:lnTo>
                  <a:pt x="44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08982" y="3751369"/>
            <a:ext cx="83108" cy="13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12260" y="2940159"/>
            <a:ext cx="179830" cy="1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10631" y="2130251"/>
            <a:ext cx="181459" cy="139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11174" y="1319122"/>
            <a:ext cx="180916" cy="1403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34466" y="4632081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0" y="0"/>
                </a:lnTo>
                <a:lnTo>
                  <a:pt x="69571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69201" y="455090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69201" y="446972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69201" y="438854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9201" y="430736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9201" y="422680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69201" y="414563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69201" y="406445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69201" y="398327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69201" y="390213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34466" y="3821506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0" y="0"/>
                </a:lnTo>
                <a:lnTo>
                  <a:pt x="69571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69201" y="374038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69201" y="365918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69201" y="357798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69201" y="349685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69201" y="34162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69201" y="33351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69201" y="325390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69201" y="317270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69201" y="309157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34466" y="3010947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0" y="0"/>
                </a:lnTo>
                <a:lnTo>
                  <a:pt x="69571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69201" y="29298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69201" y="284862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69201" y="27674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69201" y="268630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069201" y="260574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069201" y="252454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069201" y="244334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069201" y="236214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69201" y="228102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34466" y="2200469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0" y="0"/>
                </a:lnTo>
                <a:lnTo>
                  <a:pt x="69571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69201" y="211926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69201" y="203806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069201" y="195694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069201" y="187574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069201" y="179518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069201" y="171398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069201" y="163278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069201" y="155166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69201" y="147046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034466" y="1389910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0" y="0"/>
                </a:lnTo>
                <a:lnTo>
                  <a:pt x="69571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069201" y="130870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069201" y="12275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069201" y="114638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069201" y="106518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069201" y="98463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0" y="0"/>
                </a:moveTo>
                <a:lnTo>
                  <a:pt x="0" y="0"/>
                </a:lnTo>
                <a:lnTo>
                  <a:pt x="34836" y="0"/>
                </a:lnTo>
              </a:path>
            </a:pathLst>
          </a:custGeom>
          <a:ln w="3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104037" y="984630"/>
            <a:ext cx="5123180" cy="3648075"/>
          </a:xfrm>
          <a:custGeom>
            <a:avLst/>
            <a:gdLst/>
            <a:ahLst/>
            <a:cxnLst/>
            <a:rect l="l" t="t" r="r" b="b"/>
            <a:pathLst>
              <a:path w="5123180" h="3648075">
                <a:moveTo>
                  <a:pt x="5123173" y="3647451"/>
                </a:moveTo>
                <a:lnTo>
                  <a:pt x="5123173" y="0"/>
                </a:lnTo>
                <a:lnTo>
                  <a:pt x="0" y="0"/>
                </a:lnTo>
                <a:lnTo>
                  <a:pt x="0" y="3647451"/>
                </a:lnTo>
                <a:lnTo>
                  <a:pt x="5123173" y="3647451"/>
                </a:lnTo>
                <a:close/>
              </a:path>
            </a:pathLst>
          </a:custGeom>
          <a:ln w="3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2263267" y="308864"/>
            <a:ext cx="65722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Incomplete </a:t>
            </a:r>
            <a:r>
              <a:rPr dirty="0" sz="2400"/>
              <a:t>Stent </a:t>
            </a:r>
            <a:r>
              <a:rPr dirty="0" sz="2400" spc="-5"/>
              <a:t>Apposition </a:t>
            </a:r>
            <a:r>
              <a:rPr dirty="0" sz="2400"/>
              <a:t>at</a:t>
            </a:r>
            <a:r>
              <a:rPr dirty="0" sz="2400" spc="-40"/>
              <a:t> </a:t>
            </a:r>
            <a:r>
              <a:rPr dirty="0" sz="2400" spc="-5"/>
              <a:t>bifurcation</a:t>
            </a:r>
            <a:endParaRPr sz="2400"/>
          </a:p>
        </p:txBody>
      </p:sp>
      <p:sp>
        <p:nvSpPr>
          <p:cNvPr id="64" name="object 64"/>
          <p:cNvSpPr txBox="1"/>
          <p:nvPr/>
        </p:nvSpPr>
        <p:spPr>
          <a:xfrm>
            <a:off x="-32331" y="1488354"/>
            <a:ext cx="332740" cy="2745740"/>
          </a:xfrm>
          <a:prstGeom prst="rect">
            <a:avLst/>
          </a:prstGeom>
        </p:spPr>
        <p:txBody>
          <a:bodyPr wrap="square" lIns="0" tIns="133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Tahoma"/>
                <a:cs typeface="Tahoma"/>
              </a:rPr>
              <a:t>Incidence of </a:t>
            </a:r>
            <a:r>
              <a:rPr dirty="0" sz="2000" b="1">
                <a:latin typeface="Tahoma"/>
                <a:cs typeface="Tahoma"/>
              </a:rPr>
              <a:t>ISA</a:t>
            </a:r>
            <a:r>
              <a:rPr dirty="0" sz="2000" spc="-105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(%)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64410" y="30860"/>
            <a:ext cx="2096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Primary</a:t>
            </a:r>
            <a:r>
              <a:rPr dirty="0" sz="18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endpoint: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356347" y="2054351"/>
            <a:ext cx="1289303" cy="1243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351776" y="2049779"/>
            <a:ext cx="1298575" cy="1252855"/>
          </a:xfrm>
          <a:custGeom>
            <a:avLst/>
            <a:gdLst/>
            <a:ahLst/>
            <a:cxnLst/>
            <a:rect l="l" t="t" r="r" b="b"/>
            <a:pathLst>
              <a:path w="1298575" h="1252854">
                <a:moveTo>
                  <a:pt x="0" y="1252728"/>
                </a:moveTo>
                <a:lnTo>
                  <a:pt x="1298448" y="1252728"/>
                </a:lnTo>
                <a:lnTo>
                  <a:pt x="1298448" y="0"/>
                </a:lnTo>
                <a:lnTo>
                  <a:pt x="0" y="0"/>
                </a:lnTo>
                <a:lnTo>
                  <a:pt x="0" y="12527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356347" y="3337559"/>
            <a:ext cx="1289303" cy="1289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51776" y="3332988"/>
            <a:ext cx="1298575" cy="1298575"/>
          </a:xfrm>
          <a:custGeom>
            <a:avLst/>
            <a:gdLst/>
            <a:ahLst/>
            <a:cxnLst/>
            <a:rect l="l" t="t" r="r" b="b"/>
            <a:pathLst>
              <a:path w="1298575" h="1298575">
                <a:moveTo>
                  <a:pt x="0" y="1298448"/>
                </a:moveTo>
                <a:lnTo>
                  <a:pt x="1298448" y="1298448"/>
                </a:lnTo>
                <a:lnTo>
                  <a:pt x="1298448" y="0"/>
                </a:lnTo>
                <a:lnTo>
                  <a:pt x="0" y="0"/>
                </a:lnTo>
                <a:lnTo>
                  <a:pt x="0" y="1298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874254" y="3657219"/>
            <a:ext cx="291465" cy="2824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81000" y="3337559"/>
            <a:ext cx="1324356" cy="12908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89380" y="3952278"/>
            <a:ext cx="141109" cy="1697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97763" y="2054351"/>
            <a:ext cx="1307592" cy="1261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528316" y="3272028"/>
            <a:ext cx="4173220" cy="1201420"/>
          </a:xfrm>
          <a:custGeom>
            <a:avLst/>
            <a:gdLst/>
            <a:ahLst/>
            <a:cxnLst/>
            <a:rect l="l" t="t" r="r" b="b"/>
            <a:pathLst>
              <a:path w="4173220" h="1201420">
                <a:moveTo>
                  <a:pt x="0" y="1200912"/>
                </a:moveTo>
                <a:lnTo>
                  <a:pt x="4172711" y="1200912"/>
                </a:lnTo>
                <a:lnTo>
                  <a:pt x="4172711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2247645" y="1214754"/>
            <a:ext cx="4702175" cy="3964304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algn="ctr" marR="58419">
              <a:lnSpc>
                <a:spcPct val="100000"/>
              </a:lnSpc>
              <a:spcBef>
                <a:spcPts val="1630"/>
              </a:spcBef>
            </a:pPr>
            <a:r>
              <a:rPr dirty="0" sz="2400" spc="-10" b="1">
                <a:latin typeface="Tahoma"/>
                <a:cs typeface="Tahoma"/>
              </a:rPr>
              <a:t>P=0.008</a:t>
            </a:r>
            <a:endParaRPr sz="2400">
              <a:latin typeface="Tahoma"/>
              <a:cs typeface="Tahoma"/>
            </a:endParaRPr>
          </a:p>
          <a:p>
            <a:pPr marL="2874645">
              <a:lnSpc>
                <a:spcPct val="100000"/>
              </a:lnSpc>
              <a:spcBef>
                <a:spcPts val="1530"/>
              </a:spcBef>
            </a:pPr>
            <a:r>
              <a:rPr dirty="0" sz="2400" spc="-5" b="1">
                <a:latin typeface="Tahoma"/>
                <a:cs typeface="Tahoma"/>
              </a:rPr>
              <a:t>27.5%</a:t>
            </a:r>
            <a:endParaRPr sz="2400">
              <a:latin typeface="Tahoma"/>
              <a:cs typeface="Tahoma"/>
            </a:endParaRPr>
          </a:p>
          <a:p>
            <a:pPr marL="937260">
              <a:lnSpc>
                <a:spcPct val="100000"/>
              </a:lnSpc>
              <a:spcBef>
                <a:spcPts val="2380"/>
              </a:spcBef>
            </a:pPr>
            <a:r>
              <a:rPr dirty="0" sz="2400" spc="-5" b="1">
                <a:latin typeface="Tahoma"/>
                <a:cs typeface="Tahoma"/>
              </a:rPr>
              <a:t>19.5%</a:t>
            </a:r>
            <a:endParaRPr sz="2400">
              <a:latin typeface="Tahoma"/>
              <a:cs typeface="Tahoma"/>
            </a:endParaRPr>
          </a:p>
          <a:p>
            <a:pPr algn="ctr" marL="578485" marR="535940" indent="-1905">
              <a:lnSpc>
                <a:spcPct val="98700"/>
              </a:lnSpc>
              <a:spcBef>
                <a:spcPts val="2405"/>
              </a:spcBef>
            </a:pPr>
            <a:r>
              <a:rPr dirty="0" sz="1800" spc="-5">
                <a:latin typeface="Tahoma"/>
                <a:cs typeface="Tahoma"/>
              </a:rPr>
              <a:t>3D-OFDI </a:t>
            </a:r>
            <a:r>
              <a:rPr dirty="0" sz="1800">
                <a:latin typeface="Tahoma"/>
                <a:cs typeface="Tahoma"/>
              </a:rPr>
              <a:t>guidance </a:t>
            </a:r>
            <a:r>
              <a:rPr dirty="0" sz="1800" spc="-10">
                <a:latin typeface="Tahoma"/>
                <a:cs typeface="Tahoma"/>
              </a:rPr>
              <a:t>was </a:t>
            </a:r>
            <a:r>
              <a:rPr dirty="0" sz="1800" spc="-5">
                <a:latin typeface="Tahoma"/>
                <a:cs typeface="Tahoma"/>
              </a:rPr>
              <a:t>superior to  angio-guidance </a:t>
            </a:r>
            <a:r>
              <a:rPr dirty="0" sz="1800">
                <a:latin typeface="Tahoma"/>
                <a:cs typeface="Tahoma"/>
              </a:rPr>
              <a:t>in acute </a:t>
            </a:r>
            <a:r>
              <a:rPr dirty="0" sz="1800" spc="-5">
                <a:latin typeface="Tahoma"/>
                <a:cs typeface="Tahoma"/>
              </a:rPr>
              <a:t>incomplete  strut apposition </a:t>
            </a:r>
            <a:r>
              <a:rPr dirty="0" sz="1800" spc="-10">
                <a:latin typeface="Tahoma"/>
                <a:cs typeface="Tahoma"/>
              </a:rPr>
              <a:t>(creation </a:t>
            </a:r>
            <a:r>
              <a:rPr dirty="0" sz="1800">
                <a:latin typeface="Tahoma"/>
                <a:cs typeface="Tahoma"/>
              </a:rPr>
              <a:t>of metal  </a:t>
            </a:r>
            <a:r>
              <a:rPr dirty="0" sz="1800" spc="-5">
                <a:latin typeface="Tahoma"/>
                <a:cs typeface="Tahoma"/>
              </a:rPr>
              <a:t>carina) of the bifurcation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segment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675"/>
              </a:spcBef>
              <a:tabLst>
                <a:tab pos="3171190" algn="l"/>
              </a:tabLst>
            </a:pPr>
            <a:r>
              <a:rPr dirty="0" sz="1800" spc="-5" b="1">
                <a:latin typeface="Tahoma"/>
                <a:cs typeface="Tahoma"/>
              </a:rPr>
              <a:t>3D-OFDI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guided	</a:t>
            </a:r>
            <a:r>
              <a:rPr dirty="0" sz="1800" b="1">
                <a:latin typeface="Tahoma"/>
                <a:cs typeface="Tahoma"/>
              </a:rPr>
              <a:t>Angio</a:t>
            </a:r>
            <a:r>
              <a:rPr dirty="0" sz="1800" spc="-60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guided</a:t>
            </a:r>
            <a:endParaRPr sz="1800">
              <a:latin typeface="Tahoma"/>
              <a:cs typeface="Tahoma"/>
            </a:endParaRPr>
          </a:p>
          <a:p>
            <a:pPr marL="635635">
              <a:lnSpc>
                <a:spcPct val="100000"/>
              </a:lnSpc>
              <a:tabLst>
                <a:tab pos="3630929" algn="l"/>
              </a:tabLst>
            </a:pPr>
            <a:r>
              <a:rPr dirty="0" sz="1800" spc="-5" b="1">
                <a:latin typeface="Tahoma"/>
                <a:cs typeface="Tahoma"/>
              </a:rPr>
              <a:t>L=55	L=50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9984" y="985470"/>
            <a:ext cx="165735" cy="996950"/>
          </a:xfrm>
          <a:custGeom>
            <a:avLst/>
            <a:gdLst/>
            <a:ahLst/>
            <a:cxnLst/>
            <a:rect l="l" t="t" r="r" b="b"/>
            <a:pathLst>
              <a:path w="165735" h="996950">
                <a:moveTo>
                  <a:pt x="0" y="996863"/>
                </a:moveTo>
                <a:lnTo>
                  <a:pt x="0" y="0"/>
                </a:lnTo>
                <a:lnTo>
                  <a:pt x="165636" y="0"/>
                </a:lnTo>
                <a:lnTo>
                  <a:pt x="165636" y="996863"/>
                </a:lnTo>
                <a:lnTo>
                  <a:pt x="0" y="996863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39984" y="985470"/>
            <a:ext cx="165735" cy="996950"/>
          </a:xfrm>
          <a:custGeom>
            <a:avLst/>
            <a:gdLst/>
            <a:ahLst/>
            <a:cxnLst/>
            <a:rect l="l" t="t" r="r" b="b"/>
            <a:pathLst>
              <a:path w="165735" h="996950">
                <a:moveTo>
                  <a:pt x="0" y="996863"/>
                </a:moveTo>
                <a:lnTo>
                  <a:pt x="0" y="0"/>
                </a:lnTo>
                <a:lnTo>
                  <a:pt x="165636" y="0"/>
                </a:lnTo>
                <a:lnTo>
                  <a:pt x="165636" y="996863"/>
                </a:lnTo>
              </a:path>
            </a:pathLst>
          </a:custGeom>
          <a:ln w="48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23390" y="1757203"/>
            <a:ext cx="165735" cy="225425"/>
          </a:xfrm>
          <a:custGeom>
            <a:avLst/>
            <a:gdLst/>
            <a:ahLst/>
            <a:cxnLst/>
            <a:rect l="l" t="t" r="r" b="b"/>
            <a:pathLst>
              <a:path w="165735" h="225425">
                <a:moveTo>
                  <a:pt x="0" y="225131"/>
                </a:moveTo>
                <a:lnTo>
                  <a:pt x="0" y="0"/>
                </a:lnTo>
                <a:lnTo>
                  <a:pt x="165636" y="0"/>
                </a:lnTo>
                <a:lnTo>
                  <a:pt x="165636" y="225131"/>
                </a:lnTo>
                <a:lnTo>
                  <a:pt x="0" y="225131"/>
                </a:lnTo>
                <a:close/>
              </a:path>
            </a:pathLst>
          </a:custGeom>
          <a:solidFill>
            <a:srgbClr val="4DAE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23390" y="1757203"/>
            <a:ext cx="165735" cy="225425"/>
          </a:xfrm>
          <a:custGeom>
            <a:avLst/>
            <a:gdLst/>
            <a:ahLst/>
            <a:cxnLst/>
            <a:rect l="l" t="t" r="r" b="b"/>
            <a:pathLst>
              <a:path w="165735" h="225425">
                <a:moveTo>
                  <a:pt x="0" y="225131"/>
                </a:moveTo>
                <a:lnTo>
                  <a:pt x="0" y="0"/>
                </a:lnTo>
                <a:lnTo>
                  <a:pt x="165636" y="0"/>
                </a:lnTo>
                <a:lnTo>
                  <a:pt x="165636" y="225131"/>
                </a:lnTo>
              </a:path>
            </a:pathLst>
          </a:custGeom>
          <a:ln w="44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07615" y="1789097"/>
            <a:ext cx="165735" cy="193675"/>
          </a:xfrm>
          <a:custGeom>
            <a:avLst/>
            <a:gdLst/>
            <a:ahLst/>
            <a:cxnLst/>
            <a:rect l="l" t="t" r="r" b="b"/>
            <a:pathLst>
              <a:path w="165734" h="193675">
                <a:moveTo>
                  <a:pt x="165604" y="0"/>
                </a:moveTo>
                <a:lnTo>
                  <a:pt x="0" y="0"/>
                </a:lnTo>
                <a:lnTo>
                  <a:pt x="0" y="193237"/>
                </a:lnTo>
                <a:lnTo>
                  <a:pt x="165604" y="193237"/>
                </a:lnTo>
                <a:lnTo>
                  <a:pt x="165604" y="0"/>
                </a:lnTo>
                <a:close/>
              </a:path>
            </a:pathLst>
          </a:custGeom>
          <a:solidFill>
            <a:srgbClr val="E31A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91852" y="1886028"/>
            <a:ext cx="165735" cy="96520"/>
          </a:xfrm>
          <a:custGeom>
            <a:avLst/>
            <a:gdLst/>
            <a:ahLst/>
            <a:cxnLst/>
            <a:rect l="l" t="t" r="r" b="b"/>
            <a:pathLst>
              <a:path w="165734" h="96519">
                <a:moveTo>
                  <a:pt x="165636" y="0"/>
                </a:moveTo>
                <a:lnTo>
                  <a:pt x="0" y="0"/>
                </a:lnTo>
                <a:lnTo>
                  <a:pt x="0" y="96306"/>
                </a:lnTo>
                <a:lnTo>
                  <a:pt x="165636" y="96306"/>
                </a:lnTo>
                <a:lnTo>
                  <a:pt x="165636" y="0"/>
                </a:lnTo>
                <a:close/>
              </a:path>
            </a:pathLst>
          </a:custGeom>
          <a:solidFill>
            <a:srgbClr val="E31A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76012" y="1853509"/>
            <a:ext cx="165735" cy="128905"/>
          </a:xfrm>
          <a:custGeom>
            <a:avLst/>
            <a:gdLst/>
            <a:ahLst/>
            <a:cxnLst/>
            <a:rect l="l" t="t" r="r" b="b"/>
            <a:pathLst>
              <a:path w="165734" h="128905">
                <a:moveTo>
                  <a:pt x="165636" y="0"/>
                </a:moveTo>
                <a:lnTo>
                  <a:pt x="0" y="0"/>
                </a:lnTo>
                <a:lnTo>
                  <a:pt x="0" y="128824"/>
                </a:lnTo>
                <a:lnTo>
                  <a:pt x="165636" y="128824"/>
                </a:lnTo>
                <a:lnTo>
                  <a:pt x="165636" y="0"/>
                </a:lnTo>
                <a:close/>
              </a:path>
            </a:pathLst>
          </a:custGeom>
          <a:solidFill>
            <a:srgbClr val="E31A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60280" y="1886028"/>
            <a:ext cx="165735" cy="96520"/>
          </a:xfrm>
          <a:custGeom>
            <a:avLst/>
            <a:gdLst/>
            <a:ahLst/>
            <a:cxnLst/>
            <a:rect l="l" t="t" r="r" b="b"/>
            <a:pathLst>
              <a:path w="165734" h="96519">
                <a:moveTo>
                  <a:pt x="165636" y="0"/>
                </a:moveTo>
                <a:lnTo>
                  <a:pt x="0" y="0"/>
                </a:lnTo>
                <a:lnTo>
                  <a:pt x="0" y="96306"/>
                </a:lnTo>
                <a:lnTo>
                  <a:pt x="165636" y="96306"/>
                </a:lnTo>
                <a:lnTo>
                  <a:pt x="165636" y="0"/>
                </a:lnTo>
                <a:close/>
              </a:path>
            </a:pathLst>
          </a:custGeom>
          <a:solidFill>
            <a:srgbClr val="E31A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44441" y="1966075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 h="0">
                <a:moveTo>
                  <a:pt x="0" y="0"/>
                </a:moveTo>
                <a:lnTo>
                  <a:pt x="165636" y="0"/>
                </a:lnTo>
              </a:path>
            </a:pathLst>
          </a:custGeom>
          <a:ln w="32518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00809" y="1966075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 h="0">
                <a:moveTo>
                  <a:pt x="0" y="0"/>
                </a:moveTo>
                <a:lnTo>
                  <a:pt x="165636" y="0"/>
                </a:lnTo>
              </a:path>
            </a:pathLst>
          </a:custGeom>
          <a:ln w="32518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07615" y="1789097"/>
            <a:ext cx="165735" cy="193675"/>
          </a:xfrm>
          <a:custGeom>
            <a:avLst/>
            <a:gdLst/>
            <a:ahLst/>
            <a:cxnLst/>
            <a:rect l="l" t="t" r="r" b="b"/>
            <a:pathLst>
              <a:path w="165734" h="193675">
                <a:moveTo>
                  <a:pt x="0" y="193237"/>
                </a:moveTo>
                <a:lnTo>
                  <a:pt x="0" y="0"/>
                </a:lnTo>
                <a:lnTo>
                  <a:pt x="165604" y="0"/>
                </a:lnTo>
                <a:lnTo>
                  <a:pt x="165604" y="193237"/>
                </a:lnTo>
              </a:path>
            </a:pathLst>
          </a:custGeom>
          <a:ln w="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91852" y="1886028"/>
            <a:ext cx="165735" cy="96520"/>
          </a:xfrm>
          <a:custGeom>
            <a:avLst/>
            <a:gdLst/>
            <a:ahLst/>
            <a:cxnLst/>
            <a:rect l="l" t="t" r="r" b="b"/>
            <a:pathLst>
              <a:path w="165734" h="96519">
                <a:moveTo>
                  <a:pt x="0" y="96306"/>
                </a:moveTo>
                <a:lnTo>
                  <a:pt x="0" y="0"/>
                </a:lnTo>
                <a:lnTo>
                  <a:pt x="165636" y="0"/>
                </a:lnTo>
                <a:lnTo>
                  <a:pt x="165636" y="96306"/>
                </a:lnTo>
              </a:path>
            </a:pathLst>
          </a:custGeom>
          <a:ln w="40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76012" y="1853509"/>
            <a:ext cx="165735" cy="128905"/>
          </a:xfrm>
          <a:custGeom>
            <a:avLst/>
            <a:gdLst/>
            <a:ahLst/>
            <a:cxnLst/>
            <a:rect l="l" t="t" r="r" b="b"/>
            <a:pathLst>
              <a:path w="165734" h="128905">
                <a:moveTo>
                  <a:pt x="0" y="128824"/>
                </a:moveTo>
                <a:lnTo>
                  <a:pt x="0" y="0"/>
                </a:lnTo>
                <a:lnTo>
                  <a:pt x="165636" y="0"/>
                </a:lnTo>
                <a:lnTo>
                  <a:pt x="165636" y="128824"/>
                </a:lnTo>
              </a:path>
            </a:pathLst>
          </a:custGeom>
          <a:ln w="41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60280" y="1886028"/>
            <a:ext cx="165735" cy="96520"/>
          </a:xfrm>
          <a:custGeom>
            <a:avLst/>
            <a:gdLst/>
            <a:ahLst/>
            <a:cxnLst/>
            <a:rect l="l" t="t" r="r" b="b"/>
            <a:pathLst>
              <a:path w="165734" h="96519">
                <a:moveTo>
                  <a:pt x="0" y="96306"/>
                </a:moveTo>
                <a:lnTo>
                  <a:pt x="0" y="0"/>
                </a:lnTo>
                <a:lnTo>
                  <a:pt x="165636" y="0"/>
                </a:lnTo>
                <a:lnTo>
                  <a:pt x="165636" y="96306"/>
                </a:lnTo>
              </a:path>
            </a:pathLst>
          </a:custGeom>
          <a:ln w="40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44441" y="1949816"/>
            <a:ext cx="165735" cy="33020"/>
          </a:xfrm>
          <a:custGeom>
            <a:avLst/>
            <a:gdLst/>
            <a:ahLst/>
            <a:cxnLst/>
            <a:rect l="l" t="t" r="r" b="b"/>
            <a:pathLst>
              <a:path w="165734" h="33019">
                <a:moveTo>
                  <a:pt x="0" y="32518"/>
                </a:moveTo>
                <a:lnTo>
                  <a:pt x="0" y="0"/>
                </a:lnTo>
                <a:lnTo>
                  <a:pt x="165636" y="0"/>
                </a:lnTo>
                <a:lnTo>
                  <a:pt x="165636" y="32518"/>
                </a:lnTo>
              </a:path>
            </a:pathLst>
          </a:custGeom>
          <a:ln w="37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00809" y="1949816"/>
            <a:ext cx="165735" cy="33020"/>
          </a:xfrm>
          <a:custGeom>
            <a:avLst/>
            <a:gdLst/>
            <a:ahLst/>
            <a:cxnLst/>
            <a:rect l="l" t="t" r="r" b="b"/>
            <a:pathLst>
              <a:path w="165734" h="33019">
                <a:moveTo>
                  <a:pt x="0" y="32518"/>
                </a:moveTo>
                <a:lnTo>
                  <a:pt x="0" y="0"/>
                </a:lnTo>
                <a:lnTo>
                  <a:pt x="165636" y="0"/>
                </a:lnTo>
                <a:lnTo>
                  <a:pt x="165636" y="32518"/>
                </a:lnTo>
              </a:path>
            </a:pathLst>
          </a:custGeom>
          <a:ln w="37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50115" y="1946690"/>
            <a:ext cx="62230" cy="71755"/>
          </a:xfrm>
          <a:custGeom>
            <a:avLst/>
            <a:gdLst/>
            <a:ahLst/>
            <a:cxnLst/>
            <a:rect l="l" t="t" r="r" b="b"/>
            <a:pathLst>
              <a:path w="62229" h="71755">
                <a:moveTo>
                  <a:pt x="31511" y="0"/>
                </a:moveTo>
                <a:lnTo>
                  <a:pt x="0" y="28143"/>
                </a:lnTo>
                <a:lnTo>
                  <a:pt x="0" y="36268"/>
                </a:lnTo>
                <a:lnTo>
                  <a:pt x="23294" y="70594"/>
                </a:lnTo>
                <a:lnTo>
                  <a:pt x="30704" y="71287"/>
                </a:lnTo>
                <a:lnTo>
                  <a:pt x="39172" y="70467"/>
                </a:lnTo>
                <a:lnTo>
                  <a:pt x="46355" y="68006"/>
                </a:lnTo>
                <a:lnTo>
                  <a:pt x="52176" y="63904"/>
                </a:lnTo>
                <a:lnTo>
                  <a:pt x="52743" y="63162"/>
                </a:lnTo>
                <a:lnTo>
                  <a:pt x="23434" y="63162"/>
                </a:lnTo>
                <a:lnTo>
                  <a:pt x="18577" y="60037"/>
                </a:lnTo>
                <a:lnTo>
                  <a:pt x="15346" y="53778"/>
                </a:lnTo>
                <a:lnTo>
                  <a:pt x="13731" y="49403"/>
                </a:lnTo>
                <a:lnTo>
                  <a:pt x="12923" y="43777"/>
                </a:lnTo>
                <a:lnTo>
                  <a:pt x="12923" y="26893"/>
                </a:lnTo>
                <a:lnTo>
                  <a:pt x="14538" y="20009"/>
                </a:lnTo>
                <a:lnTo>
                  <a:pt x="16962" y="15009"/>
                </a:lnTo>
                <a:lnTo>
                  <a:pt x="20203" y="10000"/>
                </a:lnTo>
                <a:lnTo>
                  <a:pt x="25050" y="7500"/>
                </a:lnTo>
                <a:lnTo>
                  <a:pt x="52966" y="7500"/>
                </a:lnTo>
                <a:lnTo>
                  <a:pt x="51848" y="6332"/>
                </a:lnTo>
                <a:lnTo>
                  <a:pt x="46153" y="2813"/>
                </a:lnTo>
                <a:lnTo>
                  <a:pt x="39399" y="703"/>
                </a:lnTo>
                <a:lnTo>
                  <a:pt x="31511" y="0"/>
                </a:lnTo>
                <a:close/>
              </a:path>
              <a:path w="62229" h="71755">
                <a:moveTo>
                  <a:pt x="52966" y="7500"/>
                </a:moveTo>
                <a:lnTo>
                  <a:pt x="38781" y="7500"/>
                </a:lnTo>
                <a:lnTo>
                  <a:pt x="43627" y="10000"/>
                </a:lnTo>
                <a:lnTo>
                  <a:pt x="46050" y="15634"/>
                </a:lnTo>
                <a:lnTo>
                  <a:pt x="49281" y="20634"/>
                </a:lnTo>
                <a:lnTo>
                  <a:pt x="50089" y="26893"/>
                </a:lnTo>
                <a:lnTo>
                  <a:pt x="50089" y="45652"/>
                </a:lnTo>
                <a:lnTo>
                  <a:pt x="48474" y="53153"/>
                </a:lnTo>
                <a:lnTo>
                  <a:pt x="45243" y="57528"/>
                </a:lnTo>
                <a:lnTo>
                  <a:pt x="41204" y="61287"/>
                </a:lnTo>
                <a:lnTo>
                  <a:pt x="37165" y="63162"/>
                </a:lnTo>
                <a:lnTo>
                  <a:pt x="52743" y="63162"/>
                </a:lnTo>
                <a:lnTo>
                  <a:pt x="56562" y="58162"/>
                </a:lnTo>
                <a:lnTo>
                  <a:pt x="60600" y="51903"/>
                </a:lnTo>
                <a:lnTo>
                  <a:pt x="62216" y="43777"/>
                </a:lnTo>
                <a:lnTo>
                  <a:pt x="62216" y="24384"/>
                </a:lnTo>
                <a:lnTo>
                  <a:pt x="60600" y="16884"/>
                </a:lnTo>
                <a:lnTo>
                  <a:pt x="56562" y="11259"/>
                </a:lnTo>
                <a:lnTo>
                  <a:pt x="52966" y="7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87091" y="1625245"/>
            <a:ext cx="33655" cy="69850"/>
          </a:xfrm>
          <a:custGeom>
            <a:avLst/>
            <a:gdLst/>
            <a:ahLst/>
            <a:cxnLst/>
            <a:rect l="l" t="t" r="r" b="b"/>
            <a:pathLst>
              <a:path w="33654" h="69850">
                <a:moveTo>
                  <a:pt x="33127" y="0"/>
                </a:moveTo>
                <a:lnTo>
                  <a:pt x="24242" y="0"/>
                </a:lnTo>
                <a:lnTo>
                  <a:pt x="22626" y="5633"/>
                </a:lnTo>
                <a:lnTo>
                  <a:pt x="20203" y="8758"/>
                </a:lnTo>
                <a:lnTo>
                  <a:pt x="16972" y="10008"/>
                </a:lnTo>
                <a:lnTo>
                  <a:pt x="13742" y="11884"/>
                </a:lnTo>
                <a:lnTo>
                  <a:pt x="8077" y="12509"/>
                </a:lnTo>
                <a:lnTo>
                  <a:pt x="0" y="13134"/>
                </a:lnTo>
                <a:lnTo>
                  <a:pt x="0" y="20017"/>
                </a:lnTo>
                <a:lnTo>
                  <a:pt x="21011" y="20017"/>
                </a:lnTo>
                <a:lnTo>
                  <a:pt x="21011" y="69421"/>
                </a:lnTo>
                <a:lnTo>
                  <a:pt x="33127" y="69421"/>
                </a:lnTo>
                <a:lnTo>
                  <a:pt x="33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50115" y="1625245"/>
            <a:ext cx="62230" cy="71755"/>
          </a:xfrm>
          <a:custGeom>
            <a:avLst/>
            <a:gdLst/>
            <a:ahLst/>
            <a:cxnLst/>
            <a:rect l="l" t="t" r="r" b="b"/>
            <a:pathLst>
              <a:path w="62229" h="71755">
                <a:moveTo>
                  <a:pt x="31511" y="0"/>
                </a:moveTo>
                <a:lnTo>
                  <a:pt x="0" y="28143"/>
                </a:lnTo>
                <a:lnTo>
                  <a:pt x="0" y="35652"/>
                </a:lnTo>
                <a:lnTo>
                  <a:pt x="23294" y="70592"/>
                </a:lnTo>
                <a:lnTo>
                  <a:pt x="30704" y="71296"/>
                </a:lnTo>
                <a:lnTo>
                  <a:pt x="39172" y="70465"/>
                </a:lnTo>
                <a:lnTo>
                  <a:pt x="46355" y="67935"/>
                </a:lnTo>
                <a:lnTo>
                  <a:pt x="52176" y="63645"/>
                </a:lnTo>
                <a:lnTo>
                  <a:pt x="52523" y="63162"/>
                </a:lnTo>
                <a:lnTo>
                  <a:pt x="23434" y="63162"/>
                </a:lnTo>
                <a:lnTo>
                  <a:pt x="18577" y="60037"/>
                </a:lnTo>
                <a:lnTo>
                  <a:pt x="15346" y="53161"/>
                </a:lnTo>
                <a:lnTo>
                  <a:pt x="13731" y="48786"/>
                </a:lnTo>
                <a:lnTo>
                  <a:pt x="13013" y="43777"/>
                </a:lnTo>
                <a:lnTo>
                  <a:pt x="12923" y="26893"/>
                </a:lnTo>
                <a:lnTo>
                  <a:pt x="14538" y="19392"/>
                </a:lnTo>
                <a:lnTo>
                  <a:pt x="16962" y="15009"/>
                </a:lnTo>
                <a:lnTo>
                  <a:pt x="20203" y="10008"/>
                </a:lnTo>
                <a:lnTo>
                  <a:pt x="25050" y="7508"/>
                </a:lnTo>
                <a:lnTo>
                  <a:pt x="53509" y="7508"/>
                </a:lnTo>
                <a:lnTo>
                  <a:pt x="51848" y="5808"/>
                </a:lnTo>
                <a:lnTo>
                  <a:pt x="46153" y="2504"/>
                </a:lnTo>
                <a:lnTo>
                  <a:pt x="39399" y="606"/>
                </a:lnTo>
                <a:lnTo>
                  <a:pt x="31511" y="0"/>
                </a:lnTo>
                <a:close/>
              </a:path>
              <a:path w="62229" h="71755">
                <a:moveTo>
                  <a:pt x="53509" y="7508"/>
                </a:moveTo>
                <a:lnTo>
                  <a:pt x="38781" y="7508"/>
                </a:lnTo>
                <a:lnTo>
                  <a:pt x="43627" y="10008"/>
                </a:lnTo>
                <a:lnTo>
                  <a:pt x="46050" y="15009"/>
                </a:lnTo>
                <a:lnTo>
                  <a:pt x="49281" y="20642"/>
                </a:lnTo>
                <a:lnTo>
                  <a:pt x="50089" y="26893"/>
                </a:lnTo>
                <a:lnTo>
                  <a:pt x="50089" y="45652"/>
                </a:lnTo>
                <a:lnTo>
                  <a:pt x="48474" y="53161"/>
                </a:lnTo>
                <a:lnTo>
                  <a:pt x="45243" y="56911"/>
                </a:lnTo>
                <a:lnTo>
                  <a:pt x="41204" y="61287"/>
                </a:lnTo>
                <a:lnTo>
                  <a:pt x="37165" y="63162"/>
                </a:lnTo>
                <a:lnTo>
                  <a:pt x="52523" y="63162"/>
                </a:lnTo>
                <a:lnTo>
                  <a:pt x="60600" y="51911"/>
                </a:lnTo>
                <a:lnTo>
                  <a:pt x="62216" y="43777"/>
                </a:lnTo>
                <a:lnTo>
                  <a:pt x="62216" y="24393"/>
                </a:lnTo>
                <a:lnTo>
                  <a:pt x="60600" y="16267"/>
                </a:lnTo>
                <a:lnTo>
                  <a:pt x="56562" y="10634"/>
                </a:lnTo>
                <a:lnTo>
                  <a:pt x="53509" y="7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78207" y="1303157"/>
            <a:ext cx="134124" cy="71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877399" y="981720"/>
            <a:ext cx="134932" cy="71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43843" y="1982334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0" y="0"/>
                </a:lnTo>
                <a:lnTo>
                  <a:pt x="86447" y="0"/>
                </a:lnTo>
              </a:path>
            </a:pathLst>
          </a:custGeom>
          <a:ln w="37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87471" y="1821616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 h="0">
                <a:moveTo>
                  <a:pt x="0" y="0"/>
                </a:moveTo>
                <a:lnTo>
                  <a:pt x="0" y="0"/>
                </a:lnTo>
                <a:lnTo>
                  <a:pt x="42820" y="0"/>
                </a:lnTo>
              </a:path>
            </a:pathLst>
          </a:custGeom>
          <a:ln w="37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43843" y="1660897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0" y="0"/>
                </a:lnTo>
                <a:lnTo>
                  <a:pt x="86447" y="0"/>
                </a:lnTo>
              </a:path>
            </a:pathLst>
          </a:custGeom>
          <a:ln w="37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87471" y="1499553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 h="0">
                <a:moveTo>
                  <a:pt x="0" y="0"/>
                </a:moveTo>
                <a:lnTo>
                  <a:pt x="0" y="0"/>
                </a:lnTo>
                <a:lnTo>
                  <a:pt x="42820" y="0"/>
                </a:lnTo>
              </a:path>
            </a:pathLst>
          </a:custGeom>
          <a:ln w="37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43843" y="1338826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0" y="0"/>
                </a:lnTo>
                <a:lnTo>
                  <a:pt x="86447" y="0"/>
                </a:lnTo>
              </a:path>
            </a:pathLst>
          </a:custGeom>
          <a:ln w="37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87471" y="1178149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 h="0">
                <a:moveTo>
                  <a:pt x="0" y="0"/>
                </a:moveTo>
                <a:lnTo>
                  <a:pt x="0" y="0"/>
                </a:lnTo>
                <a:lnTo>
                  <a:pt x="42820" y="0"/>
                </a:lnTo>
              </a:path>
            </a:pathLst>
          </a:custGeom>
          <a:ln w="37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43843" y="101738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0" y="0"/>
                </a:lnTo>
                <a:lnTo>
                  <a:pt x="86447" y="0"/>
                </a:lnTo>
              </a:path>
            </a:pathLst>
          </a:custGeom>
          <a:ln w="37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087471" y="856629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 h="0">
                <a:moveTo>
                  <a:pt x="0" y="0"/>
                </a:moveTo>
                <a:lnTo>
                  <a:pt x="0" y="0"/>
                </a:lnTo>
                <a:lnTo>
                  <a:pt x="42820" y="0"/>
                </a:lnTo>
              </a:path>
            </a:pathLst>
          </a:custGeom>
          <a:ln w="37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26953" y="2071765"/>
            <a:ext cx="62865" cy="70485"/>
          </a:xfrm>
          <a:custGeom>
            <a:avLst/>
            <a:gdLst/>
            <a:ahLst/>
            <a:cxnLst/>
            <a:rect l="l" t="t" r="r" b="b"/>
            <a:pathLst>
              <a:path w="62865" h="70485">
                <a:moveTo>
                  <a:pt x="12061" y="50653"/>
                </a:moveTo>
                <a:lnTo>
                  <a:pt x="0" y="50653"/>
                </a:lnTo>
                <a:lnTo>
                  <a:pt x="753" y="57532"/>
                </a:lnTo>
                <a:lnTo>
                  <a:pt x="3984" y="62534"/>
                </a:lnTo>
                <a:lnTo>
                  <a:pt x="9692" y="65661"/>
                </a:lnTo>
                <a:lnTo>
                  <a:pt x="15292" y="68788"/>
                </a:lnTo>
                <a:lnTo>
                  <a:pt x="21862" y="70039"/>
                </a:lnTo>
                <a:lnTo>
                  <a:pt x="29077" y="70039"/>
                </a:lnTo>
                <a:lnTo>
                  <a:pt x="36966" y="69570"/>
                </a:lnTo>
                <a:lnTo>
                  <a:pt x="43724" y="68163"/>
                </a:lnTo>
                <a:lnTo>
                  <a:pt x="49432" y="65818"/>
                </a:lnTo>
                <a:lnTo>
                  <a:pt x="54171" y="62534"/>
                </a:lnTo>
                <a:lnTo>
                  <a:pt x="26708" y="62534"/>
                </a:lnTo>
                <a:lnTo>
                  <a:pt x="23477" y="61909"/>
                </a:lnTo>
                <a:lnTo>
                  <a:pt x="21000" y="61283"/>
                </a:lnTo>
                <a:lnTo>
                  <a:pt x="15292" y="59407"/>
                </a:lnTo>
                <a:lnTo>
                  <a:pt x="12923" y="55656"/>
                </a:lnTo>
                <a:lnTo>
                  <a:pt x="12061" y="50653"/>
                </a:lnTo>
                <a:close/>
              </a:path>
              <a:path w="62865" h="70485">
                <a:moveTo>
                  <a:pt x="55755" y="31268"/>
                </a:moveTo>
                <a:lnTo>
                  <a:pt x="35539" y="31268"/>
                </a:lnTo>
                <a:lnTo>
                  <a:pt x="40386" y="32518"/>
                </a:lnTo>
                <a:lnTo>
                  <a:pt x="43616" y="35643"/>
                </a:lnTo>
                <a:lnTo>
                  <a:pt x="47709" y="38144"/>
                </a:lnTo>
                <a:lnTo>
                  <a:pt x="50078" y="41894"/>
                </a:lnTo>
                <a:lnTo>
                  <a:pt x="50078" y="50653"/>
                </a:lnTo>
                <a:lnTo>
                  <a:pt x="48463" y="54405"/>
                </a:lnTo>
                <a:lnTo>
                  <a:pt x="42001" y="60658"/>
                </a:lnTo>
                <a:lnTo>
                  <a:pt x="36401" y="62534"/>
                </a:lnTo>
                <a:lnTo>
                  <a:pt x="54171" y="62534"/>
                </a:lnTo>
                <a:lnTo>
                  <a:pt x="59017" y="57532"/>
                </a:lnTo>
                <a:lnTo>
                  <a:pt x="62248" y="51903"/>
                </a:lnTo>
                <a:lnTo>
                  <a:pt x="62248" y="38769"/>
                </a:lnTo>
                <a:lnTo>
                  <a:pt x="59017" y="33768"/>
                </a:lnTo>
                <a:lnTo>
                  <a:pt x="55755" y="31268"/>
                </a:lnTo>
                <a:close/>
              </a:path>
              <a:path w="62865" h="70485">
                <a:moveTo>
                  <a:pt x="56540" y="0"/>
                </a:moveTo>
                <a:lnTo>
                  <a:pt x="10446" y="0"/>
                </a:lnTo>
                <a:lnTo>
                  <a:pt x="3230" y="37519"/>
                </a:lnTo>
                <a:lnTo>
                  <a:pt x="12923" y="38144"/>
                </a:lnTo>
                <a:lnTo>
                  <a:pt x="15292" y="35643"/>
                </a:lnTo>
                <a:lnTo>
                  <a:pt x="20246" y="33143"/>
                </a:lnTo>
                <a:lnTo>
                  <a:pt x="22616" y="31893"/>
                </a:lnTo>
                <a:lnTo>
                  <a:pt x="26708" y="31268"/>
                </a:lnTo>
                <a:lnTo>
                  <a:pt x="55755" y="31268"/>
                </a:lnTo>
                <a:lnTo>
                  <a:pt x="53309" y="29393"/>
                </a:lnTo>
                <a:lnTo>
                  <a:pt x="51447" y="28143"/>
                </a:lnTo>
                <a:lnTo>
                  <a:pt x="14538" y="28143"/>
                </a:lnTo>
                <a:lnTo>
                  <a:pt x="18631" y="8750"/>
                </a:lnTo>
                <a:lnTo>
                  <a:pt x="56540" y="8750"/>
                </a:lnTo>
                <a:lnTo>
                  <a:pt x="56540" y="0"/>
                </a:lnTo>
                <a:close/>
              </a:path>
              <a:path w="62865" h="70485">
                <a:moveTo>
                  <a:pt x="40386" y="23759"/>
                </a:moveTo>
                <a:lnTo>
                  <a:pt x="24231" y="23759"/>
                </a:lnTo>
                <a:lnTo>
                  <a:pt x="21000" y="25009"/>
                </a:lnTo>
                <a:lnTo>
                  <a:pt x="18631" y="25634"/>
                </a:lnTo>
                <a:lnTo>
                  <a:pt x="17016" y="26885"/>
                </a:lnTo>
                <a:lnTo>
                  <a:pt x="14538" y="28143"/>
                </a:lnTo>
                <a:lnTo>
                  <a:pt x="51447" y="28143"/>
                </a:lnTo>
                <a:lnTo>
                  <a:pt x="47709" y="25634"/>
                </a:lnTo>
                <a:lnTo>
                  <a:pt x="40386" y="23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19754" y="2071140"/>
            <a:ext cx="33655" cy="69215"/>
          </a:xfrm>
          <a:custGeom>
            <a:avLst/>
            <a:gdLst/>
            <a:ahLst/>
            <a:cxnLst/>
            <a:rect l="l" t="t" r="r" b="b"/>
            <a:pathLst>
              <a:path w="33654" h="69214">
                <a:moveTo>
                  <a:pt x="33170" y="0"/>
                </a:moveTo>
                <a:lnTo>
                  <a:pt x="24231" y="0"/>
                </a:lnTo>
                <a:lnTo>
                  <a:pt x="22616" y="5000"/>
                </a:lnTo>
                <a:lnTo>
                  <a:pt x="20246" y="8750"/>
                </a:lnTo>
                <a:lnTo>
                  <a:pt x="13785" y="11250"/>
                </a:lnTo>
                <a:lnTo>
                  <a:pt x="8077" y="12509"/>
                </a:lnTo>
                <a:lnTo>
                  <a:pt x="0" y="13134"/>
                </a:lnTo>
                <a:lnTo>
                  <a:pt x="0" y="20009"/>
                </a:lnTo>
                <a:lnTo>
                  <a:pt x="21000" y="20009"/>
                </a:lnTo>
                <a:lnTo>
                  <a:pt x="21000" y="68788"/>
                </a:lnTo>
                <a:lnTo>
                  <a:pt x="33170" y="68788"/>
                </a:lnTo>
                <a:lnTo>
                  <a:pt x="33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83618" y="2070515"/>
            <a:ext cx="61594" cy="72390"/>
          </a:xfrm>
          <a:custGeom>
            <a:avLst/>
            <a:gdLst/>
            <a:ahLst/>
            <a:cxnLst/>
            <a:rect l="l" t="t" r="r" b="b"/>
            <a:pathLst>
              <a:path w="61595" h="72389">
                <a:moveTo>
                  <a:pt x="30693" y="0"/>
                </a:moveTo>
                <a:lnTo>
                  <a:pt x="0" y="28760"/>
                </a:lnTo>
                <a:lnTo>
                  <a:pt x="0" y="46274"/>
                </a:lnTo>
                <a:lnTo>
                  <a:pt x="30693" y="71914"/>
                </a:lnTo>
                <a:lnTo>
                  <a:pt x="38699" y="70996"/>
                </a:lnTo>
                <a:lnTo>
                  <a:pt x="45717" y="68318"/>
                </a:lnTo>
                <a:lnTo>
                  <a:pt x="51684" y="63999"/>
                </a:lnTo>
                <a:lnTo>
                  <a:pt x="51862" y="63784"/>
                </a:lnTo>
                <a:lnTo>
                  <a:pt x="22616" y="63784"/>
                </a:lnTo>
                <a:lnTo>
                  <a:pt x="17769" y="60658"/>
                </a:lnTo>
                <a:lnTo>
                  <a:pt x="14538" y="53779"/>
                </a:lnTo>
                <a:lnTo>
                  <a:pt x="12923" y="49401"/>
                </a:lnTo>
                <a:lnTo>
                  <a:pt x="12157" y="44394"/>
                </a:lnTo>
                <a:lnTo>
                  <a:pt x="12061" y="27510"/>
                </a:lnTo>
                <a:lnTo>
                  <a:pt x="13677" y="20009"/>
                </a:lnTo>
                <a:lnTo>
                  <a:pt x="16154" y="15634"/>
                </a:lnTo>
                <a:lnTo>
                  <a:pt x="19385" y="10625"/>
                </a:lnTo>
                <a:lnTo>
                  <a:pt x="24231" y="8125"/>
                </a:lnTo>
                <a:lnTo>
                  <a:pt x="52709" y="8125"/>
                </a:lnTo>
                <a:lnTo>
                  <a:pt x="51002" y="6328"/>
                </a:lnTo>
                <a:lnTo>
                  <a:pt x="45326" y="2812"/>
                </a:lnTo>
                <a:lnTo>
                  <a:pt x="38580" y="703"/>
                </a:lnTo>
                <a:lnTo>
                  <a:pt x="30693" y="0"/>
                </a:lnTo>
                <a:close/>
              </a:path>
              <a:path w="61595" h="72389">
                <a:moveTo>
                  <a:pt x="52709" y="8125"/>
                </a:moveTo>
                <a:lnTo>
                  <a:pt x="37909" y="8125"/>
                </a:lnTo>
                <a:lnTo>
                  <a:pt x="42755" y="10625"/>
                </a:lnTo>
                <a:lnTo>
                  <a:pt x="45986" y="15634"/>
                </a:lnTo>
                <a:lnTo>
                  <a:pt x="48463" y="20634"/>
                </a:lnTo>
                <a:lnTo>
                  <a:pt x="49217" y="27510"/>
                </a:lnTo>
                <a:lnTo>
                  <a:pt x="49217" y="46274"/>
                </a:lnTo>
                <a:lnTo>
                  <a:pt x="47601" y="53779"/>
                </a:lnTo>
                <a:lnTo>
                  <a:pt x="44370" y="57531"/>
                </a:lnTo>
                <a:lnTo>
                  <a:pt x="40386" y="61908"/>
                </a:lnTo>
                <a:lnTo>
                  <a:pt x="36293" y="63784"/>
                </a:lnTo>
                <a:lnTo>
                  <a:pt x="51862" y="63784"/>
                </a:lnTo>
                <a:lnTo>
                  <a:pt x="56540" y="58156"/>
                </a:lnTo>
                <a:lnTo>
                  <a:pt x="59771" y="51903"/>
                </a:lnTo>
                <a:lnTo>
                  <a:pt x="61386" y="44394"/>
                </a:lnTo>
                <a:lnTo>
                  <a:pt x="61386" y="25009"/>
                </a:lnTo>
                <a:lnTo>
                  <a:pt x="59771" y="16884"/>
                </a:lnTo>
                <a:lnTo>
                  <a:pt x="55678" y="11250"/>
                </a:lnTo>
                <a:lnTo>
                  <a:pt x="52709" y="8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740018" y="2071140"/>
            <a:ext cx="33655" cy="69215"/>
          </a:xfrm>
          <a:custGeom>
            <a:avLst/>
            <a:gdLst/>
            <a:ahLst/>
            <a:cxnLst/>
            <a:rect l="l" t="t" r="r" b="b"/>
            <a:pathLst>
              <a:path w="33654" h="69214">
                <a:moveTo>
                  <a:pt x="33170" y="0"/>
                </a:moveTo>
                <a:lnTo>
                  <a:pt x="24231" y="0"/>
                </a:lnTo>
                <a:lnTo>
                  <a:pt x="22616" y="5000"/>
                </a:lnTo>
                <a:lnTo>
                  <a:pt x="20246" y="8750"/>
                </a:lnTo>
                <a:lnTo>
                  <a:pt x="13785" y="11250"/>
                </a:lnTo>
                <a:lnTo>
                  <a:pt x="8077" y="12509"/>
                </a:lnTo>
                <a:lnTo>
                  <a:pt x="0" y="13134"/>
                </a:lnTo>
                <a:lnTo>
                  <a:pt x="0" y="20009"/>
                </a:lnTo>
                <a:lnTo>
                  <a:pt x="21000" y="20009"/>
                </a:lnTo>
                <a:lnTo>
                  <a:pt x="21000" y="68788"/>
                </a:lnTo>
                <a:lnTo>
                  <a:pt x="33170" y="68788"/>
                </a:lnTo>
                <a:lnTo>
                  <a:pt x="33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803882" y="2071765"/>
            <a:ext cx="61594" cy="70485"/>
          </a:xfrm>
          <a:custGeom>
            <a:avLst/>
            <a:gdLst/>
            <a:ahLst/>
            <a:cxnLst/>
            <a:rect l="l" t="t" r="r" b="b"/>
            <a:pathLst>
              <a:path w="61595" h="70485">
                <a:moveTo>
                  <a:pt x="11308" y="50653"/>
                </a:moveTo>
                <a:lnTo>
                  <a:pt x="0" y="50653"/>
                </a:lnTo>
                <a:lnTo>
                  <a:pt x="753" y="57532"/>
                </a:lnTo>
                <a:lnTo>
                  <a:pt x="3984" y="62534"/>
                </a:lnTo>
                <a:lnTo>
                  <a:pt x="9692" y="65661"/>
                </a:lnTo>
                <a:lnTo>
                  <a:pt x="15292" y="68788"/>
                </a:lnTo>
                <a:lnTo>
                  <a:pt x="21754" y="70039"/>
                </a:lnTo>
                <a:lnTo>
                  <a:pt x="29077" y="70039"/>
                </a:lnTo>
                <a:lnTo>
                  <a:pt x="36965" y="69570"/>
                </a:lnTo>
                <a:lnTo>
                  <a:pt x="43711" y="68163"/>
                </a:lnTo>
                <a:lnTo>
                  <a:pt x="49387" y="65818"/>
                </a:lnTo>
                <a:lnTo>
                  <a:pt x="54063" y="62534"/>
                </a:lnTo>
                <a:lnTo>
                  <a:pt x="26600" y="62534"/>
                </a:lnTo>
                <a:lnTo>
                  <a:pt x="23370" y="61909"/>
                </a:lnTo>
                <a:lnTo>
                  <a:pt x="21000" y="61283"/>
                </a:lnTo>
                <a:lnTo>
                  <a:pt x="15292" y="59407"/>
                </a:lnTo>
                <a:lnTo>
                  <a:pt x="12061" y="55656"/>
                </a:lnTo>
                <a:lnTo>
                  <a:pt x="11308" y="50653"/>
                </a:lnTo>
                <a:close/>
              </a:path>
              <a:path w="61595" h="70485">
                <a:moveTo>
                  <a:pt x="55709" y="31268"/>
                </a:moveTo>
                <a:lnTo>
                  <a:pt x="35539" y="31268"/>
                </a:lnTo>
                <a:lnTo>
                  <a:pt x="40386" y="32518"/>
                </a:lnTo>
                <a:lnTo>
                  <a:pt x="43616" y="35643"/>
                </a:lnTo>
                <a:lnTo>
                  <a:pt x="47601" y="38144"/>
                </a:lnTo>
                <a:lnTo>
                  <a:pt x="49217" y="41894"/>
                </a:lnTo>
                <a:lnTo>
                  <a:pt x="49217" y="50653"/>
                </a:lnTo>
                <a:lnTo>
                  <a:pt x="47601" y="54405"/>
                </a:lnTo>
                <a:lnTo>
                  <a:pt x="41139" y="60658"/>
                </a:lnTo>
                <a:lnTo>
                  <a:pt x="36293" y="62534"/>
                </a:lnTo>
                <a:lnTo>
                  <a:pt x="54063" y="62534"/>
                </a:lnTo>
                <a:lnTo>
                  <a:pt x="58909" y="57532"/>
                </a:lnTo>
                <a:lnTo>
                  <a:pt x="61386" y="51903"/>
                </a:lnTo>
                <a:lnTo>
                  <a:pt x="61386" y="38769"/>
                </a:lnTo>
                <a:lnTo>
                  <a:pt x="58909" y="33768"/>
                </a:lnTo>
                <a:lnTo>
                  <a:pt x="55709" y="31268"/>
                </a:lnTo>
                <a:close/>
              </a:path>
              <a:path w="61595" h="70485">
                <a:moveTo>
                  <a:pt x="56540" y="0"/>
                </a:moveTo>
                <a:lnTo>
                  <a:pt x="9692" y="0"/>
                </a:lnTo>
                <a:lnTo>
                  <a:pt x="3230" y="37519"/>
                </a:lnTo>
                <a:lnTo>
                  <a:pt x="12923" y="38144"/>
                </a:lnTo>
                <a:lnTo>
                  <a:pt x="14538" y="35643"/>
                </a:lnTo>
                <a:lnTo>
                  <a:pt x="16908" y="34393"/>
                </a:lnTo>
                <a:lnTo>
                  <a:pt x="20139" y="33143"/>
                </a:lnTo>
                <a:lnTo>
                  <a:pt x="22616" y="31893"/>
                </a:lnTo>
                <a:lnTo>
                  <a:pt x="25847" y="31268"/>
                </a:lnTo>
                <a:lnTo>
                  <a:pt x="55709" y="31268"/>
                </a:lnTo>
                <a:lnTo>
                  <a:pt x="53309" y="29393"/>
                </a:lnTo>
                <a:lnTo>
                  <a:pt x="51411" y="28143"/>
                </a:lnTo>
                <a:lnTo>
                  <a:pt x="14538" y="28143"/>
                </a:lnTo>
                <a:lnTo>
                  <a:pt x="18523" y="8750"/>
                </a:lnTo>
                <a:lnTo>
                  <a:pt x="56540" y="8750"/>
                </a:lnTo>
                <a:lnTo>
                  <a:pt x="56540" y="0"/>
                </a:lnTo>
                <a:close/>
              </a:path>
              <a:path w="61595" h="70485">
                <a:moveTo>
                  <a:pt x="40386" y="23759"/>
                </a:moveTo>
                <a:lnTo>
                  <a:pt x="24231" y="23759"/>
                </a:lnTo>
                <a:lnTo>
                  <a:pt x="21000" y="25009"/>
                </a:lnTo>
                <a:lnTo>
                  <a:pt x="18523" y="25634"/>
                </a:lnTo>
                <a:lnTo>
                  <a:pt x="16908" y="26885"/>
                </a:lnTo>
                <a:lnTo>
                  <a:pt x="14538" y="28143"/>
                </a:lnTo>
                <a:lnTo>
                  <a:pt x="51411" y="28143"/>
                </a:lnTo>
                <a:lnTo>
                  <a:pt x="47601" y="25634"/>
                </a:lnTo>
                <a:lnTo>
                  <a:pt x="40386" y="23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58507" y="1982334"/>
            <a:ext cx="0" cy="67310"/>
          </a:xfrm>
          <a:custGeom>
            <a:avLst/>
            <a:gdLst/>
            <a:ahLst/>
            <a:cxnLst/>
            <a:rect l="l" t="t" r="r" b="b"/>
            <a:pathLst>
              <a:path w="0" h="67310">
                <a:moveTo>
                  <a:pt x="0" y="66912"/>
                </a:moveTo>
                <a:lnTo>
                  <a:pt x="0" y="66912"/>
                </a:lnTo>
                <a:lnTo>
                  <a:pt x="0" y="0"/>
                </a:lnTo>
              </a:path>
            </a:pathLst>
          </a:custGeom>
          <a:ln w="4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879526" y="1982334"/>
            <a:ext cx="0" cy="67310"/>
          </a:xfrm>
          <a:custGeom>
            <a:avLst/>
            <a:gdLst/>
            <a:ahLst/>
            <a:cxnLst/>
            <a:rect l="l" t="t" r="r" b="b"/>
            <a:pathLst>
              <a:path w="0" h="67310">
                <a:moveTo>
                  <a:pt x="0" y="66912"/>
                </a:moveTo>
                <a:lnTo>
                  <a:pt x="0" y="66912"/>
                </a:lnTo>
                <a:lnTo>
                  <a:pt x="0" y="0"/>
                </a:lnTo>
              </a:path>
            </a:pathLst>
          </a:custGeom>
          <a:ln w="4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799790" y="1982334"/>
            <a:ext cx="0" cy="67310"/>
          </a:xfrm>
          <a:custGeom>
            <a:avLst/>
            <a:gdLst/>
            <a:ahLst/>
            <a:cxnLst/>
            <a:rect l="l" t="t" r="r" b="b"/>
            <a:pathLst>
              <a:path w="0" h="67310">
                <a:moveTo>
                  <a:pt x="0" y="66912"/>
                </a:moveTo>
                <a:lnTo>
                  <a:pt x="0" y="66912"/>
                </a:lnTo>
                <a:lnTo>
                  <a:pt x="0" y="0"/>
                </a:lnTo>
              </a:path>
            </a:pathLst>
          </a:custGeom>
          <a:ln w="4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22403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406618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590832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75101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142668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326936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511097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695365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062932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247200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431361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615629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984058" y="1982334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-2424" y="16571"/>
                </a:moveTo>
                <a:lnTo>
                  <a:pt x="2424" y="16571"/>
                </a:lnTo>
              </a:path>
            </a:pathLst>
          </a:custGeom>
          <a:ln w="33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130291" y="856629"/>
            <a:ext cx="2945130" cy="1125855"/>
          </a:xfrm>
          <a:custGeom>
            <a:avLst/>
            <a:gdLst/>
            <a:ahLst/>
            <a:cxnLst/>
            <a:rect l="l" t="t" r="r" b="b"/>
            <a:pathLst>
              <a:path w="2945129" h="1125855">
                <a:moveTo>
                  <a:pt x="2945093" y="1125705"/>
                </a:moveTo>
                <a:lnTo>
                  <a:pt x="2945093" y="0"/>
                </a:lnTo>
                <a:lnTo>
                  <a:pt x="0" y="0"/>
                </a:lnTo>
                <a:lnTo>
                  <a:pt x="0" y="1125705"/>
                </a:lnTo>
                <a:lnTo>
                  <a:pt x="2945093" y="1125705"/>
                </a:lnTo>
                <a:close/>
              </a:path>
            </a:pathLst>
          </a:custGeom>
          <a:ln w="3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859407" y="308864"/>
            <a:ext cx="697928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Summary of </a:t>
            </a:r>
            <a:r>
              <a:rPr dirty="0" sz="2400"/>
              <a:t>3-D </a:t>
            </a:r>
            <a:r>
              <a:rPr dirty="0" sz="2400" spc="-5"/>
              <a:t>OFDI guided </a:t>
            </a:r>
            <a:r>
              <a:rPr dirty="0" sz="2400"/>
              <a:t>wire</a:t>
            </a:r>
            <a:r>
              <a:rPr dirty="0" sz="2400" spc="-5"/>
              <a:t> recrossing</a:t>
            </a:r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2091182" y="960627"/>
            <a:ext cx="0" cy="230504"/>
          </a:xfrm>
          <a:custGeom>
            <a:avLst/>
            <a:gdLst/>
            <a:ahLst/>
            <a:cxnLst/>
            <a:rect l="l" t="t" r="r" b="b"/>
            <a:pathLst>
              <a:path w="0" h="230505">
                <a:moveTo>
                  <a:pt x="0" y="0"/>
                </a:moveTo>
                <a:lnTo>
                  <a:pt x="0" y="230124"/>
                </a:lnTo>
              </a:path>
            </a:pathLst>
          </a:custGeom>
          <a:ln w="56387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636776" y="2604516"/>
            <a:ext cx="5504687" cy="186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70510" y="738962"/>
            <a:ext cx="5512435" cy="1892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1660"/>
              </a:lnSpc>
              <a:spcBef>
                <a:spcPts val="10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5" b="1">
                <a:latin typeface="Tahoma"/>
                <a:cs typeface="Tahoma"/>
              </a:rPr>
              <a:t>Feasibility </a:t>
            </a:r>
            <a:r>
              <a:rPr dirty="0" sz="1400" b="1">
                <a:latin typeface="Tahoma"/>
                <a:cs typeface="Tahoma"/>
              </a:rPr>
              <a:t>of </a:t>
            </a:r>
            <a:r>
              <a:rPr dirty="0" sz="1400" spc="-5" b="1">
                <a:latin typeface="Tahoma"/>
                <a:cs typeface="Tahoma"/>
              </a:rPr>
              <a:t>on-line</a:t>
            </a:r>
            <a:r>
              <a:rPr dirty="0" sz="1400" spc="2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3D-OFDI:</a:t>
            </a:r>
            <a:endParaRPr sz="1400">
              <a:latin typeface="Tahoma"/>
              <a:cs typeface="Tahoma"/>
            </a:endParaRPr>
          </a:p>
          <a:p>
            <a:pPr marL="469900">
              <a:lnSpc>
                <a:spcPts val="1780"/>
              </a:lnSpc>
              <a:tabLst>
                <a:tab pos="698500" algn="l"/>
              </a:tabLst>
            </a:pPr>
            <a:r>
              <a:rPr dirty="0" sz="1500">
                <a:latin typeface="Arial"/>
                <a:cs typeface="Arial"/>
              </a:rPr>
              <a:t>-	</a:t>
            </a:r>
            <a:r>
              <a:rPr dirty="0" sz="1500" spc="-5" b="1">
                <a:latin typeface="Tahoma"/>
                <a:cs typeface="Tahoma"/>
              </a:rPr>
              <a:t>56/57</a:t>
            </a:r>
            <a:r>
              <a:rPr dirty="0" sz="1500" spc="-45" b="1">
                <a:latin typeface="Tahoma"/>
                <a:cs typeface="Tahoma"/>
              </a:rPr>
              <a:t> </a:t>
            </a:r>
            <a:r>
              <a:rPr dirty="0" sz="1500" b="1">
                <a:latin typeface="Tahoma"/>
                <a:cs typeface="Tahoma"/>
              </a:rPr>
              <a:t>(98%)</a:t>
            </a:r>
            <a:endParaRPr sz="1500">
              <a:latin typeface="Tahoma"/>
              <a:cs typeface="Tahoma"/>
            </a:endParaRPr>
          </a:p>
          <a:p>
            <a:pPr marL="241300" indent="-228600">
              <a:lnSpc>
                <a:spcPts val="1660"/>
              </a:lnSpc>
              <a:spcBef>
                <a:spcPts val="49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b="1">
                <a:latin typeface="Tahoma"/>
                <a:cs typeface="Tahoma"/>
              </a:rPr>
              <a:t>Number </a:t>
            </a:r>
            <a:r>
              <a:rPr dirty="0" sz="1400" spc="-5" b="1">
                <a:latin typeface="Tahoma"/>
                <a:cs typeface="Tahoma"/>
              </a:rPr>
              <a:t>of </a:t>
            </a:r>
            <a:r>
              <a:rPr dirty="0" sz="1400" b="1">
                <a:latin typeface="Tahoma"/>
                <a:cs typeface="Tahoma"/>
              </a:rPr>
              <a:t>OFDI runs required </a:t>
            </a:r>
            <a:r>
              <a:rPr dirty="0" sz="1400" spc="-5" b="1">
                <a:latin typeface="Tahoma"/>
                <a:cs typeface="Tahoma"/>
              </a:rPr>
              <a:t>for </a:t>
            </a:r>
            <a:r>
              <a:rPr dirty="0" sz="1400" b="1">
                <a:latin typeface="Tahoma"/>
                <a:cs typeface="Tahoma"/>
              </a:rPr>
              <a:t>optimal </a:t>
            </a:r>
            <a:r>
              <a:rPr dirty="0" sz="1400" spc="-5" b="1">
                <a:latin typeface="Tahoma"/>
                <a:cs typeface="Tahoma"/>
              </a:rPr>
              <a:t>wire</a:t>
            </a:r>
            <a:r>
              <a:rPr dirty="0" sz="1400" spc="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recrossing:</a:t>
            </a:r>
            <a:endParaRPr sz="1400">
              <a:latin typeface="Tahoma"/>
              <a:cs typeface="Tahoma"/>
            </a:endParaRPr>
          </a:p>
          <a:p>
            <a:pPr marL="469900">
              <a:lnSpc>
                <a:spcPts val="1780"/>
              </a:lnSpc>
              <a:tabLst>
                <a:tab pos="698500" algn="l"/>
              </a:tabLst>
            </a:pPr>
            <a:r>
              <a:rPr dirty="0" sz="1500">
                <a:latin typeface="Arial"/>
                <a:cs typeface="Arial"/>
              </a:rPr>
              <a:t>-	</a:t>
            </a:r>
            <a:r>
              <a:rPr dirty="0" sz="1500" b="1">
                <a:latin typeface="Tahoma"/>
                <a:cs typeface="Tahoma"/>
              </a:rPr>
              <a:t>1 </a:t>
            </a:r>
            <a:r>
              <a:rPr dirty="0" sz="1500" spc="-5" b="1">
                <a:latin typeface="Tahoma"/>
                <a:cs typeface="Tahoma"/>
              </a:rPr>
              <a:t>(Median, IQ: </a:t>
            </a:r>
            <a:r>
              <a:rPr dirty="0" sz="1500" b="1">
                <a:latin typeface="Tahoma"/>
                <a:cs typeface="Tahoma"/>
              </a:rPr>
              <a:t>1 to</a:t>
            </a:r>
            <a:r>
              <a:rPr dirty="0" sz="1500" spc="-45" b="1">
                <a:latin typeface="Tahoma"/>
                <a:cs typeface="Tahoma"/>
              </a:rPr>
              <a:t> </a:t>
            </a:r>
            <a:r>
              <a:rPr dirty="0" sz="1500" b="1">
                <a:latin typeface="Tahoma"/>
                <a:cs typeface="Tahoma"/>
              </a:rPr>
              <a:t>3)</a:t>
            </a:r>
            <a:endParaRPr sz="1500">
              <a:latin typeface="Tahoma"/>
              <a:cs typeface="Tahoma"/>
            </a:endParaRPr>
          </a:p>
          <a:p>
            <a:pPr marL="241300" indent="-228600">
              <a:lnSpc>
                <a:spcPts val="1660"/>
              </a:lnSpc>
              <a:spcBef>
                <a:spcPts val="5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b="1">
                <a:latin typeface="Tahoma"/>
                <a:cs typeface="Tahoma"/>
              </a:rPr>
              <a:t>Optimal </a:t>
            </a:r>
            <a:r>
              <a:rPr dirty="0" sz="1400" spc="-5" b="1">
                <a:latin typeface="Tahoma"/>
                <a:cs typeface="Tahoma"/>
              </a:rPr>
              <a:t>wire </a:t>
            </a:r>
            <a:r>
              <a:rPr dirty="0" sz="1400" b="1">
                <a:latin typeface="Tahoma"/>
                <a:cs typeface="Tahoma"/>
              </a:rPr>
              <a:t>recrossing </a:t>
            </a:r>
            <a:r>
              <a:rPr dirty="0" sz="1400" spc="-5" b="1">
                <a:latin typeface="Tahoma"/>
                <a:cs typeface="Tahoma"/>
              </a:rPr>
              <a:t>identified </a:t>
            </a:r>
            <a:r>
              <a:rPr dirty="0" sz="1400" b="1">
                <a:latin typeface="Tahoma"/>
                <a:cs typeface="Tahoma"/>
              </a:rPr>
              <a:t>by</a:t>
            </a:r>
            <a:r>
              <a:rPr dirty="0" sz="1400" spc="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OFDI</a:t>
            </a:r>
            <a:endParaRPr sz="1400">
              <a:latin typeface="Tahoma"/>
              <a:cs typeface="Tahoma"/>
            </a:endParaRPr>
          </a:p>
          <a:p>
            <a:pPr marL="469900">
              <a:lnSpc>
                <a:spcPts val="1780"/>
              </a:lnSpc>
              <a:tabLst>
                <a:tab pos="698500" algn="l"/>
              </a:tabLst>
            </a:pPr>
            <a:r>
              <a:rPr dirty="0" sz="1500">
                <a:latin typeface="Arial"/>
                <a:cs typeface="Arial"/>
              </a:rPr>
              <a:t>-	</a:t>
            </a:r>
            <a:r>
              <a:rPr dirty="0" sz="1500" spc="-5" b="1">
                <a:latin typeface="Tahoma"/>
                <a:cs typeface="Tahoma"/>
              </a:rPr>
              <a:t>56/56</a:t>
            </a:r>
            <a:r>
              <a:rPr dirty="0" sz="1500" spc="-45" b="1">
                <a:latin typeface="Tahoma"/>
                <a:cs typeface="Tahoma"/>
              </a:rPr>
              <a:t> </a:t>
            </a:r>
            <a:r>
              <a:rPr dirty="0" sz="1500" b="1">
                <a:latin typeface="Tahoma"/>
                <a:cs typeface="Tahoma"/>
              </a:rPr>
              <a:t>(100%)</a:t>
            </a:r>
            <a:endParaRPr sz="1500">
              <a:latin typeface="Tahoma"/>
              <a:cs typeface="Tahoma"/>
            </a:endParaRPr>
          </a:p>
          <a:p>
            <a:pPr marL="241300" indent="-228600">
              <a:lnSpc>
                <a:spcPts val="1560"/>
              </a:lnSpc>
              <a:spcBef>
                <a:spcPts val="49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b="1">
                <a:latin typeface="Tahoma"/>
                <a:cs typeface="Tahoma"/>
              </a:rPr>
              <a:t>Distribution </a:t>
            </a:r>
            <a:r>
              <a:rPr dirty="0" sz="1400" spc="-5" b="1">
                <a:latin typeface="Tahoma"/>
                <a:cs typeface="Tahoma"/>
              </a:rPr>
              <a:t>of </a:t>
            </a:r>
            <a:r>
              <a:rPr dirty="0" sz="1400" b="1">
                <a:latin typeface="Tahoma"/>
                <a:cs typeface="Tahoma"/>
              </a:rPr>
              <a:t>configurations </a:t>
            </a:r>
            <a:r>
              <a:rPr dirty="0" sz="1400" spc="-5" b="1">
                <a:latin typeface="Tahoma"/>
                <a:cs typeface="Tahoma"/>
              </a:rPr>
              <a:t>of </a:t>
            </a:r>
            <a:r>
              <a:rPr dirty="0" sz="1400" b="1">
                <a:latin typeface="Tahoma"/>
                <a:cs typeface="Tahoma"/>
              </a:rPr>
              <a:t>overhanging</a:t>
            </a:r>
            <a:r>
              <a:rPr dirty="0" sz="1400" spc="-2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struts</a:t>
            </a:r>
            <a:endParaRPr sz="1400">
              <a:latin typeface="Tahoma"/>
              <a:cs typeface="Tahoma"/>
            </a:endParaRPr>
          </a:p>
          <a:p>
            <a:pPr marL="2112010">
              <a:lnSpc>
                <a:spcPts val="1320"/>
              </a:lnSpc>
              <a:tabLst>
                <a:tab pos="3949700" algn="l"/>
              </a:tabLst>
            </a:pPr>
            <a:r>
              <a:rPr dirty="0" sz="1200" b="1">
                <a:solidFill>
                  <a:srgbClr val="001F5F"/>
                </a:solidFill>
                <a:latin typeface="Tahoma"/>
                <a:cs typeface="Tahoma"/>
              </a:rPr>
              <a:t>No </a:t>
            </a:r>
            <a:r>
              <a:rPr dirty="0" sz="1200" spc="-5" b="1">
                <a:solidFill>
                  <a:srgbClr val="001F5F"/>
                </a:solidFill>
                <a:latin typeface="Tahoma"/>
                <a:cs typeface="Tahoma"/>
              </a:rPr>
              <a:t>ring</a:t>
            </a:r>
            <a:r>
              <a:rPr dirty="0" sz="1200" spc="5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01F5F"/>
                </a:solidFill>
                <a:latin typeface="Tahoma"/>
                <a:cs typeface="Tahoma"/>
              </a:rPr>
              <a:t>at</a:t>
            </a:r>
            <a:r>
              <a:rPr dirty="0" sz="1200" spc="-1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Tahoma"/>
                <a:cs typeface="Tahoma"/>
              </a:rPr>
              <a:t>carina	</a:t>
            </a:r>
            <a:r>
              <a:rPr dirty="0" sz="1200" b="1">
                <a:solidFill>
                  <a:srgbClr val="001F5F"/>
                </a:solidFill>
                <a:latin typeface="Tahoma"/>
                <a:cs typeface="Tahoma"/>
              </a:rPr>
              <a:t>Ring at</a:t>
            </a:r>
            <a:r>
              <a:rPr dirty="0" sz="1200" spc="-3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Tahoma"/>
                <a:cs typeface="Tahoma"/>
              </a:rPr>
              <a:t>carina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97422" y="2423541"/>
            <a:ext cx="1090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Tahoma"/>
                <a:cs typeface="Tahoma"/>
              </a:rPr>
              <a:t>Ring at</a:t>
            </a:r>
            <a:r>
              <a:rPr dirty="0" sz="1200" spc="-9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Tahoma"/>
                <a:cs typeface="Tahoma"/>
              </a:rPr>
              <a:t>carina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30288" y="2583942"/>
            <a:ext cx="177673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b="1">
                <a:solidFill>
                  <a:srgbClr val="001F5F"/>
                </a:solidFill>
                <a:latin typeface="Tahoma"/>
                <a:cs typeface="Tahoma"/>
              </a:rPr>
              <a:t>with </a:t>
            </a:r>
            <a:r>
              <a:rPr dirty="0" sz="1200" spc="-5" b="1">
                <a:solidFill>
                  <a:srgbClr val="001F5F"/>
                </a:solidFill>
                <a:latin typeface="Tahoma"/>
                <a:cs typeface="Tahoma"/>
              </a:rPr>
              <a:t>multiple </a:t>
            </a:r>
            <a:r>
              <a:rPr dirty="0" sz="1200" b="1">
                <a:solidFill>
                  <a:srgbClr val="001F5F"/>
                </a:solidFill>
                <a:latin typeface="Tahoma"/>
                <a:cs typeface="Tahoma"/>
              </a:rPr>
              <a:t>2</a:t>
            </a:r>
            <a:r>
              <a:rPr dirty="0" baseline="24305" sz="1200" b="1">
                <a:solidFill>
                  <a:srgbClr val="001F5F"/>
                </a:solidFill>
                <a:latin typeface="Tahoma"/>
                <a:cs typeface="Tahoma"/>
              </a:rPr>
              <a:t>nd </a:t>
            </a:r>
            <a:r>
              <a:rPr dirty="0" sz="1200" spc="-5" b="1">
                <a:solidFill>
                  <a:srgbClr val="001F5F"/>
                </a:solidFill>
                <a:latin typeface="Tahoma"/>
                <a:cs typeface="Tahoma"/>
              </a:rPr>
              <a:t>distal  compartments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136648" y="4157471"/>
            <a:ext cx="1327785" cy="368935"/>
          </a:xfrm>
          <a:custGeom>
            <a:avLst/>
            <a:gdLst/>
            <a:ahLst/>
            <a:cxnLst/>
            <a:rect l="l" t="t" r="r" b="b"/>
            <a:pathLst>
              <a:path w="1327785" h="368935">
                <a:moveTo>
                  <a:pt x="0" y="368807"/>
                </a:moveTo>
                <a:lnTo>
                  <a:pt x="1327403" y="368807"/>
                </a:lnTo>
                <a:lnTo>
                  <a:pt x="1327403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2215133" y="4190491"/>
            <a:ext cx="1157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11</a:t>
            </a:r>
            <a:r>
              <a:rPr dirty="0" sz="1800" spc="-7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(19%)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904488" y="4157471"/>
            <a:ext cx="1327785" cy="368935"/>
          </a:xfrm>
          <a:custGeom>
            <a:avLst/>
            <a:gdLst/>
            <a:ahLst/>
            <a:cxnLst/>
            <a:rect l="l" t="t" r="r" b="b"/>
            <a:pathLst>
              <a:path w="1327785" h="368935">
                <a:moveTo>
                  <a:pt x="0" y="368807"/>
                </a:moveTo>
                <a:lnTo>
                  <a:pt x="1327403" y="368807"/>
                </a:lnTo>
                <a:lnTo>
                  <a:pt x="1327403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3983863" y="4190491"/>
            <a:ext cx="1157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22</a:t>
            </a:r>
            <a:r>
              <a:rPr dirty="0" sz="1800" spc="-7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(39%)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742432" y="4157471"/>
            <a:ext cx="1327785" cy="368935"/>
          </a:xfrm>
          <a:custGeom>
            <a:avLst/>
            <a:gdLst/>
            <a:ahLst/>
            <a:cxnLst/>
            <a:rect l="l" t="t" r="r" b="b"/>
            <a:pathLst>
              <a:path w="1327784" h="368935">
                <a:moveTo>
                  <a:pt x="0" y="368807"/>
                </a:moveTo>
                <a:lnTo>
                  <a:pt x="1327404" y="368807"/>
                </a:lnTo>
                <a:lnTo>
                  <a:pt x="1327404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5822060" y="4190491"/>
            <a:ext cx="1157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1F5F"/>
                </a:solidFill>
                <a:latin typeface="Tahoma"/>
                <a:cs typeface="Tahoma"/>
              </a:rPr>
              <a:t>23</a:t>
            </a:r>
            <a:r>
              <a:rPr dirty="0" sz="1800" spc="-70" b="1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ahoma"/>
                <a:cs typeface="Tahoma"/>
              </a:rPr>
              <a:t>(40%)</a:t>
            </a:r>
            <a:endParaRPr sz="1800">
              <a:latin typeface="Tahoma"/>
              <a:cs typeface="Tahoma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622300" y="4526279"/>
          <a:ext cx="7905750" cy="56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045"/>
                <a:gridCol w="2045334"/>
                <a:gridCol w="2002789"/>
                <a:gridCol w="939165"/>
              </a:tblGrid>
              <a:tr h="277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OFDI,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N=56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1275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8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Angio,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N=54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1275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24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value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1275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</a:tr>
              <a:tr h="267881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5" b="1">
                          <a:latin typeface="Tahoma"/>
                          <a:cs typeface="Tahoma"/>
                        </a:rPr>
                        <a:t>Contrast </a:t>
                      </a:r>
                      <a:r>
                        <a:rPr dirty="0" sz="1400" b="1">
                          <a:latin typeface="Tahoma"/>
                          <a:cs typeface="Tahoma"/>
                        </a:rPr>
                        <a:t>volume, ml</a:t>
                      </a:r>
                      <a:r>
                        <a:rPr dirty="0" sz="14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latin typeface="Tahoma"/>
                          <a:cs typeface="Tahoma"/>
                        </a:rPr>
                        <a:t>(Median)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175.0</a:t>
                      </a:r>
                      <a:r>
                        <a:rPr dirty="0" sz="14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(146.3-210.0)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317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175.0</a:t>
                      </a:r>
                      <a:r>
                        <a:rPr dirty="0" sz="14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(125.0-230.0)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317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65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0.87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6" name="object 66"/>
          <p:cNvSpPr txBox="1"/>
          <p:nvPr/>
        </p:nvSpPr>
        <p:spPr>
          <a:xfrm>
            <a:off x="5597652" y="755904"/>
            <a:ext cx="3546475" cy="17068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marL="1104265" marR="587375" indent="196215">
              <a:lnSpc>
                <a:spcPct val="100000"/>
              </a:lnSpc>
              <a:spcBef>
                <a:spcPts val="665"/>
              </a:spcBef>
            </a:pP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45% of patients  </a:t>
            </a: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required </a:t>
            </a:r>
            <a:r>
              <a:rPr dirty="0" sz="1400" spc="10" b="1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baseline="24691" sz="1350" spc="15" b="1">
                <a:solidFill>
                  <a:srgbClr val="FF0000"/>
                </a:solidFill>
                <a:latin typeface="Tahoma"/>
                <a:cs typeface="Tahoma"/>
              </a:rPr>
              <a:t>nd</a:t>
            </a:r>
            <a:r>
              <a:rPr dirty="0" baseline="24691" sz="1350" spc="127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attempt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040765" marR="522605" indent="306070">
              <a:lnSpc>
                <a:spcPct val="100000"/>
              </a:lnSpc>
              <a:spcBef>
                <a:spcPts val="980"/>
              </a:spcBef>
            </a:pPr>
            <a:r>
              <a:rPr dirty="0" sz="1000" spc="-10" b="1">
                <a:latin typeface="Tahoma"/>
                <a:cs typeface="Tahoma"/>
              </a:rPr>
              <a:t>Number </a:t>
            </a:r>
            <a:r>
              <a:rPr dirty="0" sz="1000" spc="-5" b="1">
                <a:latin typeface="Tahoma"/>
                <a:cs typeface="Tahoma"/>
              </a:rPr>
              <a:t>of OFDI runs  required for </a:t>
            </a:r>
            <a:r>
              <a:rPr dirty="0" sz="1000" spc="-10" b="1">
                <a:latin typeface="Tahoma"/>
                <a:cs typeface="Tahoma"/>
              </a:rPr>
              <a:t>optimal</a:t>
            </a:r>
            <a:r>
              <a:rPr dirty="0" sz="1000" spc="5" b="1">
                <a:latin typeface="Tahoma"/>
                <a:cs typeface="Tahoma"/>
              </a:rPr>
              <a:t> </a:t>
            </a:r>
            <a:r>
              <a:rPr dirty="0" sz="1000" spc="-5" b="1">
                <a:latin typeface="Tahoma"/>
                <a:cs typeface="Tahoma"/>
              </a:rPr>
              <a:t>recrossing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636439" y="1091562"/>
            <a:ext cx="209550" cy="596265"/>
          </a:xfrm>
          <a:prstGeom prst="rect">
            <a:avLst/>
          </a:prstGeom>
        </p:spPr>
        <p:txBody>
          <a:bodyPr wrap="square" lIns="0" tIns="1270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ahoma"/>
                <a:cs typeface="Tahoma"/>
              </a:rPr>
              <a:t>L</a:t>
            </a:r>
            <a:r>
              <a:rPr dirty="0" sz="1200" spc="-10" b="1">
                <a:latin typeface="Tahoma"/>
                <a:cs typeface="Tahoma"/>
              </a:rPr>
              <a:t>es</a:t>
            </a:r>
            <a:r>
              <a:rPr dirty="0" sz="1200" b="1">
                <a:latin typeface="Tahoma"/>
                <a:cs typeface="Tahoma"/>
              </a:rPr>
              <a:t>ions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914131" y="1306067"/>
            <a:ext cx="1088390" cy="5537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dirty="0" sz="1000" spc="-5" b="1">
                <a:solidFill>
                  <a:srgbClr val="0431FF"/>
                </a:solidFill>
                <a:latin typeface="Tahoma"/>
                <a:cs typeface="Tahoma"/>
              </a:rPr>
              <a:t>1: 31</a:t>
            </a:r>
            <a:r>
              <a:rPr dirty="0" sz="1000" spc="-25" b="1">
                <a:solidFill>
                  <a:srgbClr val="0431FF"/>
                </a:solidFill>
                <a:latin typeface="Tahoma"/>
                <a:cs typeface="Tahoma"/>
              </a:rPr>
              <a:t> </a:t>
            </a:r>
            <a:r>
              <a:rPr dirty="0" sz="1000" spc="-5" b="1">
                <a:solidFill>
                  <a:srgbClr val="0431FF"/>
                </a:solidFill>
                <a:latin typeface="Tahoma"/>
                <a:cs typeface="Tahoma"/>
              </a:rPr>
              <a:t>(55%)</a:t>
            </a:r>
            <a:endParaRPr sz="100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</a:pPr>
            <a:r>
              <a:rPr dirty="0" sz="1000" spc="-5" b="1">
                <a:solidFill>
                  <a:srgbClr val="2FA329"/>
                </a:solidFill>
                <a:latin typeface="Tahoma"/>
                <a:cs typeface="Tahoma"/>
              </a:rPr>
              <a:t>2: 7</a:t>
            </a:r>
            <a:r>
              <a:rPr dirty="0" sz="1000" spc="-25" b="1">
                <a:solidFill>
                  <a:srgbClr val="2FA329"/>
                </a:solidFill>
                <a:latin typeface="Tahoma"/>
                <a:cs typeface="Tahoma"/>
              </a:rPr>
              <a:t> </a:t>
            </a:r>
            <a:r>
              <a:rPr dirty="0" sz="1000" spc="-5" b="1">
                <a:solidFill>
                  <a:srgbClr val="2FA329"/>
                </a:solidFill>
                <a:latin typeface="Tahoma"/>
                <a:cs typeface="Tahoma"/>
              </a:rPr>
              <a:t>(13%)</a:t>
            </a:r>
            <a:endParaRPr sz="1000">
              <a:latin typeface="Tahoma"/>
              <a:cs typeface="Tahoma"/>
            </a:endParaRPr>
          </a:p>
          <a:p>
            <a:pPr marL="92710">
              <a:lnSpc>
                <a:spcPct val="100000"/>
              </a:lnSpc>
            </a:pPr>
            <a:r>
              <a:rPr dirty="0" sz="1000" spc="-10" b="1">
                <a:solidFill>
                  <a:srgbClr val="FF0000"/>
                </a:solidFill>
                <a:latin typeface="Tahoma"/>
                <a:cs typeface="Tahoma"/>
              </a:rPr>
              <a:t>≥3: </a:t>
            </a:r>
            <a:r>
              <a:rPr dirty="0" sz="1000" spc="-5" b="1">
                <a:solidFill>
                  <a:srgbClr val="FF0000"/>
                </a:solidFill>
                <a:latin typeface="Tahoma"/>
                <a:cs typeface="Tahoma"/>
              </a:rPr>
              <a:t>18</a:t>
            </a:r>
            <a:r>
              <a:rPr dirty="0" sz="1000" spc="-3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" b="1">
                <a:solidFill>
                  <a:srgbClr val="FF0000"/>
                </a:solidFill>
                <a:latin typeface="Tahoma"/>
                <a:cs typeface="Tahoma"/>
              </a:rPr>
              <a:t>(32%)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66039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Why this</a:t>
            </a:r>
            <a:r>
              <a:rPr dirty="0" spc="-55"/>
              <a:t> </a:t>
            </a:r>
            <a:r>
              <a:rPr dirty="0" spc="-5"/>
              <a:t>study?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33358" y="4792471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6744" y="955928"/>
            <a:ext cx="6441440" cy="3441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44450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Tahoma"/>
                <a:cs typeface="Tahoma"/>
              </a:rPr>
              <a:t>In bifurcation PCI, re-crossing the distal </a:t>
            </a:r>
            <a:r>
              <a:rPr dirty="0" sz="1400">
                <a:latin typeface="Tahoma"/>
                <a:cs typeface="Tahoma"/>
              </a:rPr>
              <a:t>cell </a:t>
            </a:r>
            <a:r>
              <a:rPr dirty="0" sz="1400" spc="-5">
                <a:latin typeface="Tahoma"/>
                <a:cs typeface="Tahoma"/>
              </a:rPr>
              <a:t>with </a:t>
            </a:r>
            <a:r>
              <a:rPr dirty="0" sz="1400">
                <a:latin typeface="Tahoma"/>
                <a:cs typeface="Tahoma"/>
              </a:rPr>
              <a:t>a </a:t>
            </a:r>
            <a:r>
              <a:rPr dirty="0" sz="1400" spc="-5">
                <a:latin typeface="Tahoma"/>
                <a:cs typeface="Tahoma"/>
              </a:rPr>
              <a:t>wire after main vessel  stenting </a:t>
            </a:r>
            <a:r>
              <a:rPr dirty="0" sz="1400">
                <a:latin typeface="Tahoma"/>
                <a:cs typeface="Tahoma"/>
              </a:rPr>
              <a:t>is important </a:t>
            </a:r>
            <a:r>
              <a:rPr dirty="0" sz="1400" spc="-5">
                <a:latin typeface="Tahoma"/>
                <a:cs typeface="Tahoma"/>
              </a:rPr>
              <a:t>to </a:t>
            </a:r>
            <a:r>
              <a:rPr dirty="0" sz="1400" spc="-10">
                <a:latin typeface="Tahoma"/>
                <a:cs typeface="Tahoma"/>
              </a:rPr>
              <a:t>avoid </a:t>
            </a:r>
            <a:r>
              <a:rPr dirty="0" sz="1400" spc="-5">
                <a:latin typeface="Tahoma"/>
                <a:cs typeface="Tahoma"/>
              </a:rPr>
              <a:t>creating </a:t>
            </a:r>
            <a:r>
              <a:rPr dirty="0" sz="1400">
                <a:latin typeface="Tahoma"/>
                <a:cs typeface="Tahoma"/>
              </a:rPr>
              <a:t>a de </a:t>
            </a:r>
            <a:r>
              <a:rPr dirty="0" sz="1400" spc="-10">
                <a:latin typeface="Tahoma"/>
                <a:cs typeface="Tahoma"/>
              </a:rPr>
              <a:t>novo </a:t>
            </a:r>
            <a:r>
              <a:rPr dirty="0" sz="1400">
                <a:latin typeface="Tahoma"/>
                <a:cs typeface="Tahoma"/>
              </a:rPr>
              <a:t>metal carina</a:t>
            </a:r>
            <a:r>
              <a:rPr dirty="0" baseline="24691" sz="1350">
                <a:latin typeface="Tahoma"/>
                <a:cs typeface="Tahoma"/>
              </a:rPr>
              <a:t>1</a:t>
            </a:r>
            <a:r>
              <a:rPr dirty="0" sz="1400">
                <a:latin typeface="Tahoma"/>
                <a:cs typeface="Tahoma"/>
              </a:rPr>
              <a:t>. </a:t>
            </a:r>
            <a:r>
              <a:rPr dirty="0" sz="1400" spc="-5">
                <a:latin typeface="Tahoma"/>
                <a:cs typeface="Tahoma"/>
              </a:rPr>
              <a:t>Those  protruded/malapposed struts result </a:t>
            </a:r>
            <a:r>
              <a:rPr dirty="0" sz="1400">
                <a:latin typeface="Tahoma"/>
                <a:cs typeface="Tahoma"/>
              </a:rPr>
              <a:t>in lower </a:t>
            </a:r>
            <a:r>
              <a:rPr dirty="0" sz="1400" spc="-5">
                <a:latin typeface="Tahoma"/>
                <a:cs typeface="Tahoma"/>
              </a:rPr>
              <a:t>strut </a:t>
            </a:r>
            <a:r>
              <a:rPr dirty="0" sz="1400" spc="-10">
                <a:latin typeface="Tahoma"/>
                <a:cs typeface="Tahoma"/>
              </a:rPr>
              <a:t>coverage </a:t>
            </a:r>
            <a:r>
              <a:rPr dirty="0" sz="1400">
                <a:latin typeface="Tahoma"/>
                <a:cs typeface="Tahoma"/>
              </a:rPr>
              <a:t>of </a:t>
            </a:r>
            <a:r>
              <a:rPr dirty="0" sz="1400" spc="-5">
                <a:latin typeface="Tahoma"/>
                <a:cs typeface="Tahoma"/>
              </a:rPr>
              <a:t>the side </a:t>
            </a:r>
            <a:r>
              <a:rPr dirty="0" sz="1400" spc="-10">
                <a:latin typeface="Tahoma"/>
                <a:cs typeface="Tahoma"/>
              </a:rPr>
              <a:t>branch  </a:t>
            </a:r>
            <a:r>
              <a:rPr dirty="0" sz="1400" spc="-5">
                <a:latin typeface="Tahoma"/>
                <a:cs typeface="Tahoma"/>
              </a:rPr>
              <a:t>ostium and more overhanging </a:t>
            </a:r>
            <a:r>
              <a:rPr dirty="0" sz="1400">
                <a:latin typeface="Tahoma"/>
                <a:cs typeface="Tahoma"/>
              </a:rPr>
              <a:t>metal into </a:t>
            </a:r>
            <a:r>
              <a:rPr dirty="0" sz="1400" spc="-5">
                <a:latin typeface="Tahoma"/>
                <a:cs typeface="Tahoma"/>
              </a:rPr>
              <a:t>the main branch </a:t>
            </a:r>
            <a:r>
              <a:rPr dirty="0" sz="1400" spc="-10">
                <a:latin typeface="Tahoma"/>
                <a:cs typeface="Tahoma"/>
              </a:rPr>
              <a:t>over </a:t>
            </a:r>
            <a:r>
              <a:rPr dirty="0" sz="1400" spc="-5">
                <a:latin typeface="Tahoma"/>
                <a:cs typeface="Tahoma"/>
              </a:rPr>
              <a:t>time after  implantation </a:t>
            </a:r>
            <a:r>
              <a:rPr dirty="0" sz="1400">
                <a:latin typeface="Tahoma"/>
                <a:cs typeface="Tahoma"/>
              </a:rPr>
              <a:t>of </a:t>
            </a:r>
            <a:r>
              <a:rPr dirty="0" sz="1400" spc="-5">
                <a:latin typeface="Tahoma"/>
                <a:cs typeface="Tahoma"/>
              </a:rPr>
              <a:t>the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stent</a:t>
            </a:r>
            <a:r>
              <a:rPr dirty="0" baseline="24691" sz="1350">
                <a:latin typeface="Tahoma"/>
                <a:cs typeface="Tahoma"/>
              </a:rPr>
              <a:t>2</a:t>
            </a:r>
            <a:r>
              <a:rPr dirty="0" sz="140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Tahoma"/>
                <a:cs typeface="Tahoma"/>
              </a:rPr>
              <a:t>Angiography </a:t>
            </a:r>
            <a:r>
              <a:rPr dirty="0" sz="1400">
                <a:latin typeface="Tahoma"/>
                <a:cs typeface="Tahoma"/>
              </a:rPr>
              <a:t>guided </a:t>
            </a:r>
            <a:r>
              <a:rPr dirty="0" sz="1400" spc="-5">
                <a:latin typeface="Tahoma"/>
                <a:cs typeface="Tahoma"/>
              </a:rPr>
              <a:t>PCI </a:t>
            </a:r>
            <a:r>
              <a:rPr dirty="0" sz="1400">
                <a:latin typeface="Tahoma"/>
                <a:cs typeface="Tahoma"/>
              </a:rPr>
              <a:t>is limited in recognizing </a:t>
            </a:r>
            <a:r>
              <a:rPr dirty="0" sz="1400" spc="-5">
                <a:latin typeface="Tahoma"/>
                <a:cs typeface="Tahoma"/>
              </a:rPr>
              <a:t>the recrossing position, </a:t>
            </a:r>
            <a:r>
              <a:rPr dirty="0" sz="1400">
                <a:latin typeface="Tahoma"/>
                <a:cs typeface="Tahoma"/>
              </a:rPr>
              <a:t>while  </a:t>
            </a:r>
            <a:r>
              <a:rPr dirty="0" sz="1400" spc="-5">
                <a:latin typeface="Tahoma"/>
                <a:cs typeface="Tahoma"/>
              </a:rPr>
              <a:t>intra coronary </a:t>
            </a:r>
            <a:r>
              <a:rPr dirty="0" sz="1400">
                <a:latin typeface="Tahoma"/>
                <a:cs typeface="Tahoma"/>
              </a:rPr>
              <a:t>image guided </a:t>
            </a:r>
            <a:r>
              <a:rPr dirty="0" sz="1400" spc="-5">
                <a:latin typeface="Tahoma"/>
                <a:cs typeface="Tahoma"/>
              </a:rPr>
              <a:t>PCI has </a:t>
            </a:r>
            <a:r>
              <a:rPr dirty="0" sz="1400">
                <a:latin typeface="Tahoma"/>
                <a:cs typeface="Tahoma"/>
              </a:rPr>
              <a:t>a potential </a:t>
            </a:r>
            <a:r>
              <a:rPr dirty="0" sz="1400" spc="-5">
                <a:latin typeface="Tahoma"/>
                <a:cs typeface="Tahoma"/>
              </a:rPr>
              <a:t>to </a:t>
            </a:r>
            <a:r>
              <a:rPr dirty="0" sz="1400">
                <a:latin typeface="Tahoma"/>
                <a:cs typeface="Tahoma"/>
              </a:rPr>
              <a:t>guide </a:t>
            </a:r>
            <a:r>
              <a:rPr dirty="0" sz="1400" spc="-5">
                <a:latin typeface="Tahoma"/>
                <a:cs typeface="Tahoma"/>
              </a:rPr>
              <a:t>PCI </a:t>
            </a:r>
            <a:r>
              <a:rPr dirty="0" sz="1400">
                <a:latin typeface="Tahoma"/>
                <a:cs typeface="Tahoma"/>
              </a:rPr>
              <a:t>by confirming  </a:t>
            </a:r>
            <a:r>
              <a:rPr dirty="0" sz="1400" spc="-5">
                <a:latin typeface="Tahoma"/>
                <a:cs typeface="Tahoma"/>
              </a:rPr>
              <a:t>the recrossing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point.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marR="3365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Tahoma"/>
                <a:cs typeface="Tahoma"/>
              </a:rPr>
              <a:t>The feasibility </a:t>
            </a:r>
            <a:r>
              <a:rPr dirty="0" sz="1400">
                <a:latin typeface="Tahoma"/>
                <a:cs typeface="Tahoma"/>
              </a:rPr>
              <a:t>of </a:t>
            </a:r>
            <a:r>
              <a:rPr dirty="0" sz="1400" spc="-5">
                <a:latin typeface="Tahoma"/>
                <a:cs typeface="Tahoma"/>
              </a:rPr>
              <a:t>off-line </a:t>
            </a:r>
            <a:r>
              <a:rPr dirty="0" sz="1400">
                <a:latin typeface="Tahoma"/>
                <a:cs typeface="Tahoma"/>
              </a:rPr>
              <a:t>optical coherence </a:t>
            </a:r>
            <a:r>
              <a:rPr dirty="0" sz="1400" spc="-5">
                <a:latin typeface="Tahoma"/>
                <a:cs typeface="Tahoma"/>
              </a:rPr>
              <a:t>tomography </a:t>
            </a:r>
            <a:r>
              <a:rPr dirty="0" sz="1400">
                <a:latin typeface="Tahoma"/>
                <a:cs typeface="Tahoma"/>
              </a:rPr>
              <a:t>(OCT) guidance in  </a:t>
            </a:r>
            <a:r>
              <a:rPr dirty="0" sz="1400" spc="-5">
                <a:latin typeface="Tahoma"/>
                <a:cs typeface="Tahoma"/>
              </a:rPr>
              <a:t>bifurcation </a:t>
            </a:r>
            <a:r>
              <a:rPr dirty="0" sz="1400">
                <a:latin typeface="Tahoma"/>
                <a:cs typeface="Tahoma"/>
              </a:rPr>
              <a:t>(either </a:t>
            </a:r>
            <a:r>
              <a:rPr dirty="0" sz="1400" spc="-5">
                <a:latin typeface="Tahoma"/>
                <a:cs typeface="Tahoma"/>
              </a:rPr>
              <a:t>with </a:t>
            </a:r>
            <a:r>
              <a:rPr dirty="0" sz="1400">
                <a:latin typeface="Tahoma"/>
                <a:cs typeface="Tahoma"/>
              </a:rPr>
              <a:t>2-dimensional or 3-dimensional images) </a:t>
            </a:r>
            <a:r>
              <a:rPr dirty="0" sz="1400" spc="-5">
                <a:latin typeface="Tahoma"/>
                <a:cs typeface="Tahoma"/>
              </a:rPr>
              <a:t>and </a:t>
            </a:r>
            <a:r>
              <a:rPr dirty="0" sz="1400">
                <a:latin typeface="Tahoma"/>
                <a:cs typeface="Tahoma"/>
              </a:rPr>
              <a:t>its  potential benefits </a:t>
            </a:r>
            <a:r>
              <a:rPr dirty="0" sz="1400" spc="-5">
                <a:latin typeface="Tahoma"/>
                <a:cs typeface="Tahoma"/>
              </a:rPr>
              <a:t>were demonstrated </a:t>
            </a:r>
            <a:r>
              <a:rPr dirty="0" sz="1400">
                <a:latin typeface="Tahoma"/>
                <a:cs typeface="Tahoma"/>
              </a:rPr>
              <a:t>in </a:t>
            </a:r>
            <a:r>
              <a:rPr dirty="0" sz="1400" spc="-5">
                <a:latin typeface="Tahoma"/>
                <a:cs typeface="Tahoma"/>
              </a:rPr>
              <a:t>retrospective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studies</a:t>
            </a:r>
            <a:r>
              <a:rPr dirty="0" baseline="24691" sz="1350">
                <a:latin typeface="Tahoma"/>
                <a:cs typeface="Tahoma"/>
              </a:rPr>
              <a:t>3,4</a:t>
            </a:r>
            <a:r>
              <a:rPr dirty="0" sz="140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30">
                <a:latin typeface="Tahoma"/>
                <a:cs typeface="Tahoma"/>
              </a:rPr>
              <a:t>However, </a:t>
            </a:r>
            <a:r>
              <a:rPr dirty="0" sz="1400" spc="-5">
                <a:latin typeface="Tahoma"/>
                <a:cs typeface="Tahoma"/>
              </a:rPr>
              <a:t>the feasibility and efficacy </a:t>
            </a:r>
            <a:r>
              <a:rPr dirty="0" sz="1400">
                <a:latin typeface="Tahoma"/>
                <a:cs typeface="Tahoma"/>
              </a:rPr>
              <a:t>of </a:t>
            </a:r>
            <a:r>
              <a:rPr dirty="0" sz="1400" spc="10">
                <a:latin typeface="Tahoma"/>
                <a:cs typeface="Tahoma"/>
              </a:rPr>
              <a:t>3-D </a:t>
            </a:r>
            <a:r>
              <a:rPr dirty="0" sz="1400">
                <a:latin typeface="Tahoma"/>
                <a:cs typeface="Tahoma"/>
              </a:rPr>
              <a:t>OFDI guidance </a:t>
            </a:r>
            <a:r>
              <a:rPr dirty="0" sz="1400" spc="-5">
                <a:latin typeface="Tahoma"/>
                <a:cs typeface="Tahoma"/>
              </a:rPr>
              <a:t>PCI </a:t>
            </a:r>
            <a:r>
              <a:rPr dirty="0" sz="1400">
                <a:latin typeface="Tahoma"/>
                <a:cs typeface="Tahoma"/>
              </a:rPr>
              <a:t>in</a:t>
            </a:r>
            <a:r>
              <a:rPr dirty="0" sz="1400" spc="2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bifurcation</a:t>
            </a:r>
            <a:endParaRPr sz="1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dirty="0" sz="1400">
                <a:latin typeface="Tahoma"/>
                <a:cs typeface="Tahoma"/>
              </a:rPr>
              <a:t>lesion </a:t>
            </a:r>
            <a:r>
              <a:rPr dirty="0" sz="1400" spc="-5">
                <a:latin typeface="Tahoma"/>
                <a:cs typeface="Tahoma"/>
              </a:rPr>
              <a:t>has </a:t>
            </a:r>
            <a:r>
              <a:rPr dirty="0" sz="1400">
                <a:latin typeface="Tahoma"/>
                <a:cs typeface="Tahoma"/>
              </a:rPr>
              <a:t>not </a:t>
            </a:r>
            <a:r>
              <a:rPr dirty="0" sz="1400" spc="-5">
                <a:latin typeface="Tahoma"/>
                <a:cs typeface="Tahoma"/>
              </a:rPr>
              <a:t>yet </a:t>
            </a:r>
            <a:r>
              <a:rPr dirty="0" sz="1400">
                <a:latin typeface="Tahoma"/>
                <a:cs typeface="Tahoma"/>
              </a:rPr>
              <a:t>been </a:t>
            </a:r>
            <a:r>
              <a:rPr dirty="0" sz="1400" spc="-5">
                <a:latin typeface="Tahoma"/>
                <a:cs typeface="Tahoma"/>
              </a:rPr>
              <a:t>investigated</a:t>
            </a:r>
            <a:r>
              <a:rPr dirty="0" sz="1400" spc="-95">
                <a:latin typeface="Tahoma"/>
                <a:cs typeface="Tahoma"/>
              </a:rPr>
              <a:t> </a:t>
            </a:r>
            <a:r>
              <a:rPr dirty="0" sz="1400" spc="-15">
                <a:latin typeface="Tahoma"/>
                <a:cs typeface="Tahoma"/>
              </a:rPr>
              <a:t>prospectively.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148" y="842771"/>
            <a:ext cx="1769364" cy="4300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55134" y="4621784"/>
            <a:ext cx="29946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700" spc="-5">
                <a:latin typeface="Tahoma"/>
                <a:cs typeface="Tahoma"/>
              </a:rPr>
              <a:t>Lassen JF, et </a:t>
            </a:r>
            <a:r>
              <a:rPr dirty="0" sz="700" spc="-10">
                <a:latin typeface="Tahoma"/>
                <a:cs typeface="Tahoma"/>
              </a:rPr>
              <a:t>al. </a:t>
            </a:r>
            <a:r>
              <a:rPr dirty="0" sz="700" spc="-5">
                <a:latin typeface="Tahoma"/>
                <a:cs typeface="Tahoma"/>
              </a:rPr>
              <a:t>EuroIntervention</a:t>
            </a:r>
            <a:r>
              <a:rPr dirty="0" sz="700" spc="40">
                <a:latin typeface="Tahoma"/>
                <a:cs typeface="Tahoma"/>
              </a:rPr>
              <a:t> </a:t>
            </a:r>
            <a:r>
              <a:rPr dirty="0" sz="700" spc="-5">
                <a:latin typeface="Tahoma"/>
                <a:cs typeface="Tahoma"/>
              </a:rPr>
              <a:t>2016;12(1):38-46.</a:t>
            </a:r>
            <a:endParaRPr sz="7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dirty="0" sz="700" spc="-5">
                <a:latin typeface="Tahoma"/>
                <a:cs typeface="Tahoma"/>
              </a:rPr>
              <a:t>Onuma Y, Okamura T et </a:t>
            </a:r>
            <a:r>
              <a:rPr dirty="0" sz="700" spc="-10">
                <a:latin typeface="Tahoma"/>
                <a:cs typeface="Tahoma"/>
              </a:rPr>
              <a:t>al. </a:t>
            </a:r>
            <a:r>
              <a:rPr dirty="0" sz="700" spc="-5">
                <a:latin typeface="Tahoma"/>
                <a:cs typeface="Tahoma"/>
              </a:rPr>
              <a:t>EuroIntervention 2015;11 Suppl</a:t>
            </a:r>
            <a:r>
              <a:rPr dirty="0" sz="700" spc="170">
                <a:latin typeface="Tahoma"/>
                <a:cs typeface="Tahoma"/>
              </a:rPr>
              <a:t> </a:t>
            </a:r>
            <a:r>
              <a:rPr dirty="0" sz="700" spc="-5">
                <a:latin typeface="Tahoma"/>
                <a:cs typeface="Tahoma"/>
              </a:rPr>
              <a:t>V:V71-4.</a:t>
            </a:r>
            <a:endParaRPr sz="7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dirty="0" sz="700" spc="-5">
                <a:latin typeface="Tahoma"/>
                <a:cs typeface="Tahoma"/>
              </a:rPr>
              <a:t>Okamura, et </a:t>
            </a:r>
            <a:r>
              <a:rPr dirty="0" sz="700" spc="-10">
                <a:latin typeface="Tahoma"/>
                <a:cs typeface="Tahoma"/>
              </a:rPr>
              <a:t>al. </a:t>
            </a:r>
            <a:r>
              <a:rPr dirty="0" sz="700" spc="-5">
                <a:latin typeface="Tahoma"/>
                <a:cs typeface="Tahoma"/>
              </a:rPr>
              <a:t>EuroIntervention. 2014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-5">
                <a:latin typeface="Tahoma"/>
                <a:cs typeface="Tahoma"/>
              </a:rPr>
              <a:t>Dec;10(8):907-15.</a:t>
            </a:r>
            <a:endParaRPr sz="7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dirty="0" sz="700" spc="-5">
                <a:latin typeface="Tahoma"/>
                <a:cs typeface="Tahoma"/>
              </a:rPr>
              <a:t>Alegría-Barrero, et </a:t>
            </a:r>
            <a:r>
              <a:rPr dirty="0" sz="700" spc="-10">
                <a:latin typeface="Tahoma"/>
                <a:cs typeface="Tahoma"/>
              </a:rPr>
              <a:t>al. </a:t>
            </a:r>
            <a:r>
              <a:rPr dirty="0" sz="700" spc="-5">
                <a:latin typeface="Tahoma"/>
                <a:cs typeface="Tahoma"/>
              </a:rPr>
              <a:t>EuroIntervention. 2012 </a:t>
            </a:r>
            <a:r>
              <a:rPr dirty="0" sz="700" spc="-10">
                <a:latin typeface="Tahoma"/>
                <a:cs typeface="Tahoma"/>
              </a:rPr>
              <a:t>Jun</a:t>
            </a:r>
            <a:r>
              <a:rPr dirty="0" sz="700" spc="85">
                <a:latin typeface="Tahoma"/>
                <a:cs typeface="Tahoma"/>
              </a:rPr>
              <a:t> </a:t>
            </a:r>
            <a:r>
              <a:rPr dirty="0" sz="700" spc="-5">
                <a:latin typeface="Tahoma"/>
                <a:cs typeface="Tahoma"/>
              </a:rPr>
              <a:t>20;8(2):205-13.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8625" y="247904"/>
            <a:ext cx="45986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Secondary </a:t>
            </a:r>
            <a:r>
              <a:rPr dirty="0" spc="-10"/>
              <a:t>OCT</a:t>
            </a:r>
            <a:r>
              <a:rPr dirty="0" spc="-35"/>
              <a:t> </a:t>
            </a:r>
            <a:r>
              <a:rPr dirty="0" spc="-5"/>
              <a:t>endpoints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409" y="1627798"/>
            <a:ext cx="8260080" cy="21526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tabLst>
                <a:tab pos="4792980" algn="l"/>
                <a:tab pos="6344285" algn="l"/>
                <a:tab pos="7913370" algn="l"/>
              </a:tabLst>
            </a:pPr>
            <a:r>
              <a:rPr dirty="0" sz="1400">
                <a:latin typeface="Tahoma"/>
                <a:cs typeface="Tahoma"/>
              </a:rPr>
              <a:t>Mean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I</a:t>
            </a:r>
            <a:r>
              <a:rPr dirty="0" sz="1400" spc="-15">
                <a:latin typeface="Tahoma"/>
                <a:cs typeface="Tahoma"/>
              </a:rPr>
              <a:t>S</a:t>
            </a:r>
            <a:r>
              <a:rPr dirty="0" sz="1400">
                <a:latin typeface="Tahoma"/>
                <a:cs typeface="Tahoma"/>
              </a:rPr>
              <a:t>A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</a:t>
            </a:r>
            <a:r>
              <a:rPr dirty="0" sz="1400" spc="-15">
                <a:latin typeface="Tahoma"/>
                <a:cs typeface="Tahoma"/>
              </a:rPr>
              <a:t>r</a:t>
            </a:r>
            <a:r>
              <a:rPr dirty="0" sz="1400">
                <a:latin typeface="Tahoma"/>
                <a:cs typeface="Tahoma"/>
              </a:rPr>
              <a:t>e</a:t>
            </a:r>
            <a:r>
              <a:rPr dirty="0" sz="1400" spc="-10">
                <a:latin typeface="Tahoma"/>
                <a:cs typeface="Tahoma"/>
              </a:rPr>
              <a:t>a</a:t>
            </a:r>
            <a:r>
              <a:rPr dirty="0" sz="1400">
                <a:latin typeface="Tahoma"/>
                <a:cs typeface="Tahoma"/>
              </a:rPr>
              <a:t>,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m</a:t>
            </a:r>
            <a:r>
              <a:rPr dirty="0" sz="1400" spc="-10">
                <a:latin typeface="Tahoma"/>
                <a:cs typeface="Tahoma"/>
              </a:rPr>
              <a:t>m</a:t>
            </a:r>
            <a:r>
              <a:rPr dirty="0" sz="1400">
                <a:latin typeface="Tahoma"/>
                <a:cs typeface="Tahoma"/>
              </a:rPr>
              <a:t>2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0.23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±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0.20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0.27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±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0.27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0.39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09" y="1850937"/>
            <a:ext cx="8260080" cy="21526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tabLst>
                <a:tab pos="4792980" algn="l"/>
                <a:tab pos="6344285" algn="l"/>
                <a:tab pos="7913370" algn="l"/>
              </a:tabLst>
            </a:pPr>
            <a:r>
              <a:rPr dirty="0" sz="1400">
                <a:latin typeface="Tahoma"/>
                <a:cs typeface="Tahoma"/>
              </a:rPr>
              <a:t>Mean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sten</a:t>
            </a:r>
            <a:r>
              <a:rPr dirty="0" sz="1400">
                <a:latin typeface="Tahoma"/>
                <a:cs typeface="Tahoma"/>
              </a:rPr>
              <a:t>t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</a:t>
            </a:r>
            <a:r>
              <a:rPr dirty="0" sz="1400" spc="-15">
                <a:latin typeface="Tahoma"/>
                <a:cs typeface="Tahoma"/>
              </a:rPr>
              <a:t>r</a:t>
            </a:r>
            <a:r>
              <a:rPr dirty="0" sz="1400">
                <a:latin typeface="Tahoma"/>
                <a:cs typeface="Tahoma"/>
              </a:rPr>
              <a:t>e</a:t>
            </a:r>
            <a:r>
              <a:rPr dirty="0" sz="1400" spc="-10">
                <a:latin typeface="Tahoma"/>
                <a:cs typeface="Tahoma"/>
              </a:rPr>
              <a:t>a</a:t>
            </a:r>
            <a:r>
              <a:rPr dirty="0" sz="1400">
                <a:latin typeface="Tahoma"/>
                <a:cs typeface="Tahoma"/>
              </a:rPr>
              <a:t>,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m</a:t>
            </a:r>
            <a:r>
              <a:rPr dirty="0" sz="1400" spc="-10">
                <a:latin typeface="Tahoma"/>
                <a:cs typeface="Tahoma"/>
              </a:rPr>
              <a:t>m</a:t>
            </a:r>
            <a:r>
              <a:rPr dirty="0" sz="1400">
                <a:latin typeface="Tahoma"/>
                <a:cs typeface="Tahoma"/>
              </a:rPr>
              <a:t>2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6.48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±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1.61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6.20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±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1.65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0.38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409" y="2510194"/>
            <a:ext cx="8260080" cy="438784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tabLst>
                <a:tab pos="4796155" algn="l"/>
                <a:tab pos="6344285" algn="l"/>
                <a:tab pos="7915909" algn="l"/>
              </a:tabLst>
            </a:pPr>
            <a:r>
              <a:rPr dirty="0" sz="1400">
                <a:latin typeface="Tahoma"/>
                <a:cs typeface="Tahoma"/>
              </a:rPr>
              <a:t>Mini</a:t>
            </a:r>
            <a:r>
              <a:rPr dirty="0" sz="1400" spc="-5">
                <a:latin typeface="Tahoma"/>
                <a:cs typeface="Tahoma"/>
              </a:rPr>
              <a:t>m</a:t>
            </a:r>
            <a:r>
              <a:rPr dirty="0" sz="1400">
                <a:latin typeface="Tahoma"/>
                <a:cs typeface="Tahoma"/>
              </a:rPr>
              <a:t>um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fl</a:t>
            </a:r>
            <a:r>
              <a:rPr dirty="0" sz="1400">
                <a:latin typeface="Tahoma"/>
                <a:cs typeface="Tahoma"/>
              </a:rPr>
              <a:t>ow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</a:t>
            </a:r>
            <a:r>
              <a:rPr dirty="0" sz="1400" spc="-15">
                <a:latin typeface="Tahoma"/>
                <a:cs typeface="Tahoma"/>
              </a:rPr>
              <a:t>r</a:t>
            </a:r>
            <a:r>
              <a:rPr dirty="0" sz="1400">
                <a:latin typeface="Tahoma"/>
                <a:cs typeface="Tahoma"/>
              </a:rPr>
              <a:t>e</a:t>
            </a:r>
            <a:r>
              <a:rPr dirty="0" sz="1400" spc="-10">
                <a:latin typeface="Tahoma"/>
                <a:cs typeface="Tahoma"/>
              </a:rPr>
              <a:t>a</a:t>
            </a:r>
            <a:r>
              <a:rPr dirty="0" sz="1400">
                <a:latin typeface="Tahoma"/>
                <a:cs typeface="Tahoma"/>
              </a:rPr>
              <a:t>,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m</a:t>
            </a:r>
            <a:r>
              <a:rPr dirty="0" sz="1400" spc="-10">
                <a:latin typeface="Tahoma"/>
                <a:cs typeface="Tahoma"/>
              </a:rPr>
              <a:t>m</a:t>
            </a:r>
            <a:r>
              <a:rPr dirty="0" sz="1400">
                <a:latin typeface="Tahoma"/>
                <a:cs typeface="Tahoma"/>
              </a:rPr>
              <a:t>2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 spc="-15">
                <a:latin typeface="Tahoma"/>
                <a:cs typeface="Tahoma"/>
              </a:rPr>
              <a:t>4</a:t>
            </a:r>
            <a:r>
              <a:rPr dirty="0" sz="1400" spc="-45">
                <a:latin typeface="Tahoma"/>
                <a:cs typeface="Tahoma"/>
              </a:rPr>
              <a:t>.</a:t>
            </a:r>
            <a:r>
              <a:rPr dirty="0" sz="1400">
                <a:latin typeface="Tahoma"/>
                <a:cs typeface="Tahoma"/>
              </a:rPr>
              <a:t>72</a:t>
            </a:r>
            <a:r>
              <a:rPr dirty="0" sz="14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±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1.36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 spc="-15">
                <a:latin typeface="Tahoma"/>
                <a:cs typeface="Tahoma"/>
              </a:rPr>
              <a:t>4</a:t>
            </a:r>
            <a:r>
              <a:rPr dirty="0" sz="1400" spc="-10">
                <a:latin typeface="Tahoma"/>
                <a:cs typeface="Tahoma"/>
              </a:rPr>
              <a:t>.</a:t>
            </a:r>
            <a:r>
              <a:rPr dirty="0" sz="1400">
                <a:latin typeface="Tahoma"/>
                <a:cs typeface="Tahoma"/>
              </a:rPr>
              <a:t>63</a:t>
            </a:r>
            <a:r>
              <a:rPr dirty="0" sz="1400" spc="-1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±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1.24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0</a:t>
            </a:r>
            <a:r>
              <a:rPr dirty="0" sz="1400" spc="-40">
                <a:latin typeface="Tahoma"/>
                <a:cs typeface="Tahoma"/>
              </a:rPr>
              <a:t>.</a:t>
            </a:r>
            <a:r>
              <a:rPr dirty="0" sz="1400">
                <a:latin typeface="Tahoma"/>
                <a:cs typeface="Tahoma"/>
              </a:rPr>
              <a:t>70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tabLst>
                <a:tab pos="4792980" algn="l"/>
                <a:tab pos="6345555" algn="l"/>
                <a:tab pos="7913370" algn="l"/>
              </a:tabLst>
            </a:pPr>
            <a:r>
              <a:rPr dirty="0" sz="1400" spc="-5">
                <a:latin typeface="Tahoma"/>
                <a:cs typeface="Tahoma"/>
              </a:rPr>
              <a:t>M</a:t>
            </a:r>
            <a:r>
              <a:rPr dirty="0" sz="1400">
                <a:latin typeface="Tahoma"/>
                <a:cs typeface="Tahoma"/>
              </a:rPr>
              <a:t>e</a:t>
            </a:r>
            <a:r>
              <a:rPr dirty="0" sz="1400" spc="-10">
                <a:latin typeface="Tahoma"/>
                <a:cs typeface="Tahoma"/>
              </a:rPr>
              <a:t>a</a:t>
            </a:r>
            <a:r>
              <a:rPr dirty="0" sz="1400">
                <a:latin typeface="Tahoma"/>
                <a:cs typeface="Tahoma"/>
              </a:rPr>
              <a:t>n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flo</a:t>
            </a:r>
            <a:r>
              <a:rPr dirty="0" sz="1400">
                <a:latin typeface="Tahoma"/>
                <a:cs typeface="Tahoma"/>
              </a:rPr>
              <a:t>w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</a:t>
            </a:r>
            <a:r>
              <a:rPr dirty="0" sz="1400" spc="-15">
                <a:latin typeface="Tahoma"/>
                <a:cs typeface="Tahoma"/>
              </a:rPr>
              <a:t>r</a:t>
            </a:r>
            <a:r>
              <a:rPr dirty="0" sz="1400">
                <a:latin typeface="Tahoma"/>
                <a:cs typeface="Tahoma"/>
              </a:rPr>
              <a:t>e</a:t>
            </a:r>
            <a:r>
              <a:rPr dirty="0" sz="1400" spc="-10">
                <a:latin typeface="Tahoma"/>
                <a:cs typeface="Tahoma"/>
              </a:rPr>
              <a:t>a</a:t>
            </a:r>
            <a:r>
              <a:rPr dirty="0" sz="1400">
                <a:latin typeface="Tahoma"/>
                <a:cs typeface="Tahoma"/>
              </a:rPr>
              <a:t>,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5">
                <a:latin typeface="Tahoma"/>
                <a:cs typeface="Tahoma"/>
              </a:rPr>
              <a:t>m</a:t>
            </a:r>
            <a:r>
              <a:rPr dirty="0" sz="1400" spc="-5">
                <a:latin typeface="Tahoma"/>
                <a:cs typeface="Tahoma"/>
              </a:rPr>
              <a:t>m</a:t>
            </a:r>
            <a:r>
              <a:rPr dirty="0" sz="1400">
                <a:latin typeface="Tahoma"/>
                <a:cs typeface="Tahoma"/>
              </a:rPr>
              <a:t>2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6</a:t>
            </a:r>
            <a:r>
              <a:rPr dirty="0" sz="1400" spc="-10">
                <a:latin typeface="Tahoma"/>
                <a:cs typeface="Tahoma"/>
              </a:rPr>
              <a:t>.</a:t>
            </a:r>
            <a:r>
              <a:rPr dirty="0" sz="1400">
                <a:latin typeface="Tahoma"/>
                <a:cs typeface="Tahoma"/>
              </a:rPr>
              <a:t>85</a:t>
            </a:r>
            <a:r>
              <a:rPr dirty="0" sz="1400" spc="-1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±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</a:t>
            </a:r>
            <a:r>
              <a:rPr dirty="0" sz="1400" spc="-10">
                <a:latin typeface="Tahoma"/>
                <a:cs typeface="Tahoma"/>
              </a:rPr>
              <a:t>.</a:t>
            </a:r>
            <a:r>
              <a:rPr dirty="0" sz="1400">
                <a:latin typeface="Tahoma"/>
                <a:cs typeface="Tahoma"/>
              </a:rPr>
              <a:t>63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6</a:t>
            </a:r>
            <a:r>
              <a:rPr dirty="0" sz="1400" spc="-10">
                <a:latin typeface="Tahoma"/>
                <a:cs typeface="Tahoma"/>
              </a:rPr>
              <a:t>.</a:t>
            </a:r>
            <a:r>
              <a:rPr dirty="0" sz="1400">
                <a:latin typeface="Tahoma"/>
                <a:cs typeface="Tahoma"/>
              </a:rPr>
              <a:t>67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±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</a:t>
            </a:r>
            <a:r>
              <a:rPr dirty="0" sz="1400" spc="-45">
                <a:latin typeface="Tahoma"/>
                <a:cs typeface="Tahoma"/>
              </a:rPr>
              <a:t>.</a:t>
            </a:r>
            <a:r>
              <a:rPr dirty="0" sz="1400">
                <a:latin typeface="Tahoma"/>
                <a:cs typeface="Tahoma"/>
              </a:rPr>
              <a:t>78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0</a:t>
            </a:r>
            <a:r>
              <a:rPr dirty="0" sz="1400" spc="-10">
                <a:latin typeface="Tahoma"/>
                <a:cs typeface="Tahoma"/>
              </a:rPr>
              <a:t>.</a:t>
            </a:r>
            <a:r>
              <a:rPr dirty="0" sz="1400">
                <a:latin typeface="Tahoma"/>
                <a:cs typeface="Tahoma"/>
              </a:rPr>
              <a:t>60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2778" y="861771"/>
            <a:ext cx="17418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ahoma"/>
                <a:cs typeface="Tahoma"/>
              </a:rPr>
              <a:t>In </a:t>
            </a:r>
            <a:r>
              <a:rPr dirty="0" sz="1800" spc="-5" b="1">
                <a:latin typeface="Tahoma"/>
                <a:cs typeface="Tahoma"/>
              </a:rPr>
              <a:t>stent</a:t>
            </a:r>
            <a:r>
              <a:rPr dirty="0" sz="1800" spc="-6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region</a:t>
            </a:r>
            <a:endParaRPr sz="18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9737" y="1179957"/>
          <a:ext cx="8571230" cy="177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1365"/>
                <a:gridCol w="1472564"/>
                <a:gridCol w="1485265"/>
                <a:gridCol w="1023620"/>
              </a:tblGrid>
              <a:tr h="452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OFDI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48895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L=55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206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60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Angio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algn="ctr" marL="6350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L=50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206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303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value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118745">
                    <a:solidFill>
                      <a:srgbClr val="000000"/>
                    </a:solidFill>
                  </a:tcPr>
                </a:tc>
              </a:tr>
              <a:tr h="233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>
                        <a:alpha val="34901"/>
                      </a:srgbClr>
                    </a:solidFill>
                  </a:tcPr>
                </a:tc>
              </a:tr>
              <a:tr h="21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0431FF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0431FF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0431FF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0431FF">
                        <a:alpha val="41960"/>
                      </a:srgbClr>
                    </a:solidFill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9525">
                        <a:lnSpc>
                          <a:spcPts val="1610"/>
                        </a:lnSpc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Mean </a:t>
                      </a:r>
                      <a:r>
                        <a:rPr dirty="0" sz="1400" spc="-5">
                          <a:latin typeface="Tahoma"/>
                          <a:cs typeface="Tahoma"/>
                        </a:rPr>
                        <a:t>intrastent defect attached to/free </a:t>
                      </a:r>
                      <a:r>
                        <a:rPr dirty="0" sz="1400" spc="-10">
                          <a:latin typeface="Tahoma"/>
                          <a:cs typeface="Tahoma"/>
                        </a:rPr>
                        <a:t>from </a:t>
                      </a:r>
                      <a:r>
                        <a:rPr dirty="0" sz="1400" spc="-5"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400" spc="-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>
                          <a:latin typeface="Tahoma"/>
                          <a:cs typeface="Tahoma"/>
                        </a:rPr>
                        <a:t>vessel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Tahoma"/>
                          <a:cs typeface="Tahoma"/>
                        </a:rPr>
                        <a:t>wall, 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mm2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0.11 ±</a:t>
                      </a:r>
                      <a:r>
                        <a:rPr dirty="0" sz="14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0.09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9779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0.09 ±</a:t>
                      </a:r>
                      <a:r>
                        <a:rPr dirty="0" sz="14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>
                          <a:latin typeface="Tahoma"/>
                          <a:cs typeface="Tahoma"/>
                        </a:rPr>
                        <a:t>0.06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9779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10489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400">
                          <a:latin typeface="Tahoma"/>
                          <a:cs typeface="Tahoma"/>
                        </a:rPr>
                        <a:t>0.15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9779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</a:tr>
              <a:tr h="209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00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00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>
                        <a:alpha val="27058"/>
                      </a:srgbClr>
                    </a:solidFill>
                  </a:tcPr>
                </a:tc>
              </a:tr>
              <a:tr h="219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2705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640480" y="3113212"/>
            <a:ext cx="1986913" cy="1992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78808" y="4389120"/>
            <a:ext cx="744220" cy="405765"/>
          </a:xfrm>
          <a:custGeom>
            <a:avLst/>
            <a:gdLst/>
            <a:ahLst/>
            <a:cxnLst/>
            <a:rect l="l" t="t" r="r" b="b"/>
            <a:pathLst>
              <a:path w="744220" h="405764">
                <a:moveTo>
                  <a:pt x="0" y="0"/>
                </a:moveTo>
                <a:lnTo>
                  <a:pt x="13462" y="67563"/>
                </a:lnTo>
                <a:lnTo>
                  <a:pt x="13462" y="243230"/>
                </a:lnTo>
                <a:lnTo>
                  <a:pt x="121665" y="391871"/>
                </a:lnTo>
                <a:lnTo>
                  <a:pt x="311022" y="405383"/>
                </a:lnTo>
                <a:lnTo>
                  <a:pt x="486790" y="405383"/>
                </a:lnTo>
                <a:lnTo>
                  <a:pt x="703199" y="337819"/>
                </a:lnTo>
                <a:lnTo>
                  <a:pt x="743712" y="216204"/>
                </a:lnTo>
                <a:lnTo>
                  <a:pt x="365125" y="216204"/>
                </a:lnTo>
                <a:lnTo>
                  <a:pt x="229869" y="202691"/>
                </a:lnTo>
                <a:lnTo>
                  <a:pt x="81152" y="135127"/>
                </a:lnTo>
                <a:lnTo>
                  <a:pt x="0" y="0"/>
                </a:lnTo>
                <a:close/>
              </a:path>
              <a:path w="744220" h="405764">
                <a:moveTo>
                  <a:pt x="730250" y="162153"/>
                </a:moveTo>
                <a:lnTo>
                  <a:pt x="622045" y="202691"/>
                </a:lnTo>
                <a:lnTo>
                  <a:pt x="365125" y="216204"/>
                </a:lnTo>
                <a:lnTo>
                  <a:pt x="743712" y="216204"/>
                </a:lnTo>
                <a:lnTo>
                  <a:pt x="730250" y="162153"/>
                </a:lnTo>
                <a:close/>
              </a:path>
            </a:pathLst>
          </a:custGeom>
          <a:solidFill>
            <a:srgbClr val="FFFF00">
              <a:alpha val="5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78808" y="4389120"/>
            <a:ext cx="744220" cy="405765"/>
          </a:xfrm>
          <a:custGeom>
            <a:avLst/>
            <a:gdLst/>
            <a:ahLst/>
            <a:cxnLst/>
            <a:rect l="l" t="t" r="r" b="b"/>
            <a:pathLst>
              <a:path w="744220" h="405764">
                <a:moveTo>
                  <a:pt x="13462" y="67563"/>
                </a:moveTo>
                <a:lnTo>
                  <a:pt x="13462" y="243230"/>
                </a:lnTo>
                <a:lnTo>
                  <a:pt x="121665" y="391871"/>
                </a:lnTo>
                <a:lnTo>
                  <a:pt x="311022" y="405383"/>
                </a:lnTo>
                <a:lnTo>
                  <a:pt x="486790" y="405383"/>
                </a:lnTo>
                <a:lnTo>
                  <a:pt x="703199" y="337819"/>
                </a:lnTo>
                <a:lnTo>
                  <a:pt x="743712" y="216204"/>
                </a:lnTo>
                <a:lnTo>
                  <a:pt x="730250" y="162153"/>
                </a:lnTo>
                <a:lnTo>
                  <a:pt x="622045" y="202691"/>
                </a:lnTo>
                <a:lnTo>
                  <a:pt x="365125" y="216204"/>
                </a:lnTo>
                <a:lnTo>
                  <a:pt x="229869" y="202691"/>
                </a:lnTo>
                <a:lnTo>
                  <a:pt x="81152" y="135127"/>
                </a:lnTo>
                <a:lnTo>
                  <a:pt x="0" y="0"/>
                </a:lnTo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38600" y="3491484"/>
            <a:ext cx="1099185" cy="1108075"/>
          </a:xfrm>
          <a:custGeom>
            <a:avLst/>
            <a:gdLst/>
            <a:ahLst/>
            <a:cxnLst/>
            <a:rect l="l" t="t" r="r" b="b"/>
            <a:pathLst>
              <a:path w="1099185" h="1108075">
                <a:moveTo>
                  <a:pt x="413765" y="22987"/>
                </a:moveTo>
                <a:lnTo>
                  <a:pt x="344804" y="22987"/>
                </a:lnTo>
                <a:lnTo>
                  <a:pt x="216026" y="133350"/>
                </a:lnTo>
                <a:lnTo>
                  <a:pt x="114935" y="216027"/>
                </a:lnTo>
                <a:lnTo>
                  <a:pt x="64388" y="303403"/>
                </a:lnTo>
                <a:lnTo>
                  <a:pt x="0" y="436740"/>
                </a:lnTo>
                <a:lnTo>
                  <a:pt x="0" y="505701"/>
                </a:lnTo>
                <a:lnTo>
                  <a:pt x="4572" y="611441"/>
                </a:lnTo>
                <a:lnTo>
                  <a:pt x="32130" y="726376"/>
                </a:lnTo>
                <a:lnTo>
                  <a:pt x="87375" y="822909"/>
                </a:lnTo>
                <a:lnTo>
                  <a:pt x="151764" y="896467"/>
                </a:lnTo>
                <a:lnTo>
                  <a:pt x="193039" y="942441"/>
                </a:lnTo>
                <a:lnTo>
                  <a:pt x="202311" y="1002207"/>
                </a:lnTo>
                <a:lnTo>
                  <a:pt x="239013" y="1034389"/>
                </a:lnTo>
                <a:lnTo>
                  <a:pt x="307975" y="1066571"/>
                </a:lnTo>
                <a:lnTo>
                  <a:pt x="413765" y="1094155"/>
                </a:lnTo>
                <a:lnTo>
                  <a:pt x="496570" y="1107948"/>
                </a:lnTo>
                <a:lnTo>
                  <a:pt x="639063" y="1107948"/>
                </a:lnTo>
                <a:lnTo>
                  <a:pt x="740155" y="1094155"/>
                </a:lnTo>
                <a:lnTo>
                  <a:pt x="832103" y="1043584"/>
                </a:lnTo>
                <a:lnTo>
                  <a:pt x="882776" y="1025194"/>
                </a:lnTo>
                <a:lnTo>
                  <a:pt x="937895" y="974623"/>
                </a:lnTo>
                <a:lnTo>
                  <a:pt x="970026" y="924052"/>
                </a:lnTo>
                <a:lnTo>
                  <a:pt x="993013" y="845896"/>
                </a:lnTo>
                <a:lnTo>
                  <a:pt x="1052829" y="717181"/>
                </a:lnTo>
                <a:lnTo>
                  <a:pt x="1080389" y="616038"/>
                </a:lnTo>
                <a:lnTo>
                  <a:pt x="1098803" y="537883"/>
                </a:lnTo>
                <a:lnTo>
                  <a:pt x="1057402" y="381635"/>
                </a:lnTo>
                <a:lnTo>
                  <a:pt x="1034414" y="330962"/>
                </a:lnTo>
                <a:lnTo>
                  <a:pt x="983869" y="220726"/>
                </a:lnTo>
                <a:lnTo>
                  <a:pt x="914908" y="170053"/>
                </a:lnTo>
                <a:lnTo>
                  <a:pt x="832103" y="105791"/>
                </a:lnTo>
                <a:lnTo>
                  <a:pt x="781558" y="87376"/>
                </a:lnTo>
                <a:lnTo>
                  <a:pt x="767841" y="50546"/>
                </a:lnTo>
                <a:lnTo>
                  <a:pt x="767841" y="32131"/>
                </a:lnTo>
                <a:lnTo>
                  <a:pt x="459739" y="32131"/>
                </a:lnTo>
                <a:lnTo>
                  <a:pt x="413765" y="22987"/>
                </a:lnTo>
                <a:close/>
              </a:path>
              <a:path w="1099185" h="1108075">
                <a:moveTo>
                  <a:pt x="547115" y="13843"/>
                </a:moveTo>
                <a:lnTo>
                  <a:pt x="459739" y="32131"/>
                </a:lnTo>
                <a:lnTo>
                  <a:pt x="767841" y="32131"/>
                </a:lnTo>
                <a:lnTo>
                  <a:pt x="767841" y="22987"/>
                </a:lnTo>
                <a:lnTo>
                  <a:pt x="611504" y="22987"/>
                </a:lnTo>
                <a:lnTo>
                  <a:pt x="547115" y="13843"/>
                </a:lnTo>
                <a:close/>
              </a:path>
              <a:path w="1099185" h="1108075">
                <a:moveTo>
                  <a:pt x="717169" y="0"/>
                </a:moveTo>
                <a:lnTo>
                  <a:pt x="611504" y="22987"/>
                </a:lnTo>
                <a:lnTo>
                  <a:pt x="767841" y="22987"/>
                </a:lnTo>
                <a:lnTo>
                  <a:pt x="767841" y="9144"/>
                </a:lnTo>
                <a:lnTo>
                  <a:pt x="717169" y="0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38600" y="3491484"/>
            <a:ext cx="1099185" cy="1108075"/>
          </a:xfrm>
          <a:custGeom>
            <a:avLst/>
            <a:gdLst/>
            <a:ahLst/>
            <a:cxnLst/>
            <a:rect l="l" t="t" r="r" b="b"/>
            <a:pathLst>
              <a:path w="1099185" h="1108075">
                <a:moveTo>
                  <a:pt x="151764" y="896467"/>
                </a:moveTo>
                <a:lnTo>
                  <a:pt x="87375" y="822909"/>
                </a:lnTo>
                <a:lnTo>
                  <a:pt x="32130" y="726376"/>
                </a:lnTo>
                <a:lnTo>
                  <a:pt x="4572" y="611441"/>
                </a:lnTo>
                <a:lnTo>
                  <a:pt x="0" y="505701"/>
                </a:lnTo>
                <a:lnTo>
                  <a:pt x="0" y="436740"/>
                </a:lnTo>
                <a:lnTo>
                  <a:pt x="64388" y="303403"/>
                </a:lnTo>
                <a:lnTo>
                  <a:pt x="114935" y="216027"/>
                </a:lnTo>
                <a:lnTo>
                  <a:pt x="216026" y="133350"/>
                </a:lnTo>
                <a:lnTo>
                  <a:pt x="280415" y="78105"/>
                </a:lnTo>
                <a:lnTo>
                  <a:pt x="344804" y="22987"/>
                </a:lnTo>
                <a:lnTo>
                  <a:pt x="413765" y="22987"/>
                </a:lnTo>
                <a:lnTo>
                  <a:pt x="459739" y="32131"/>
                </a:lnTo>
                <a:lnTo>
                  <a:pt x="547115" y="13843"/>
                </a:lnTo>
                <a:lnTo>
                  <a:pt x="611504" y="22987"/>
                </a:lnTo>
                <a:lnTo>
                  <a:pt x="717169" y="0"/>
                </a:lnTo>
                <a:lnTo>
                  <a:pt x="767841" y="9144"/>
                </a:lnTo>
                <a:lnTo>
                  <a:pt x="767841" y="50546"/>
                </a:lnTo>
                <a:lnTo>
                  <a:pt x="781558" y="87376"/>
                </a:lnTo>
                <a:lnTo>
                  <a:pt x="832103" y="105791"/>
                </a:lnTo>
                <a:lnTo>
                  <a:pt x="914908" y="170053"/>
                </a:lnTo>
                <a:lnTo>
                  <a:pt x="983869" y="220726"/>
                </a:lnTo>
                <a:lnTo>
                  <a:pt x="1034414" y="330962"/>
                </a:lnTo>
                <a:lnTo>
                  <a:pt x="1057402" y="381635"/>
                </a:lnTo>
                <a:lnTo>
                  <a:pt x="1098803" y="537883"/>
                </a:lnTo>
                <a:lnTo>
                  <a:pt x="1080389" y="616038"/>
                </a:lnTo>
                <a:lnTo>
                  <a:pt x="1052829" y="717181"/>
                </a:lnTo>
                <a:lnTo>
                  <a:pt x="993013" y="845896"/>
                </a:lnTo>
                <a:lnTo>
                  <a:pt x="970026" y="924052"/>
                </a:lnTo>
                <a:lnTo>
                  <a:pt x="937895" y="974623"/>
                </a:lnTo>
                <a:lnTo>
                  <a:pt x="882776" y="1025194"/>
                </a:lnTo>
                <a:lnTo>
                  <a:pt x="832103" y="1043584"/>
                </a:lnTo>
                <a:lnTo>
                  <a:pt x="740155" y="1094155"/>
                </a:lnTo>
                <a:lnTo>
                  <a:pt x="639063" y="1107948"/>
                </a:lnTo>
                <a:lnTo>
                  <a:pt x="496570" y="1107948"/>
                </a:lnTo>
                <a:lnTo>
                  <a:pt x="413765" y="1094155"/>
                </a:lnTo>
                <a:lnTo>
                  <a:pt x="307975" y="1066571"/>
                </a:lnTo>
                <a:lnTo>
                  <a:pt x="239013" y="1034389"/>
                </a:lnTo>
                <a:lnTo>
                  <a:pt x="202311" y="1002207"/>
                </a:lnTo>
                <a:lnTo>
                  <a:pt x="193039" y="942441"/>
                </a:lnTo>
                <a:lnTo>
                  <a:pt x="151764" y="896467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78808" y="4389120"/>
            <a:ext cx="744220" cy="405765"/>
          </a:xfrm>
          <a:custGeom>
            <a:avLst/>
            <a:gdLst/>
            <a:ahLst/>
            <a:cxnLst/>
            <a:rect l="l" t="t" r="r" b="b"/>
            <a:pathLst>
              <a:path w="744220" h="405764">
                <a:moveTo>
                  <a:pt x="0" y="0"/>
                </a:moveTo>
                <a:lnTo>
                  <a:pt x="13462" y="67563"/>
                </a:lnTo>
                <a:lnTo>
                  <a:pt x="13462" y="243230"/>
                </a:lnTo>
                <a:lnTo>
                  <a:pt x="121665" y="391871"/>
                </a:lnTo>
                <a:lnTo>
                  <a:pt x="311022" y="405383"/>
                </a:lnTo>
                <a:lnTo>
                  <a:pt x="486790" y="405383"/>
                </a:lnTo>
                <a:lnTo>
                  <a:pt x="703199" y="337819"/>
                </a:lnTo>
                <a:lnTo>
                  <a:pt x="743712" y="216204"/>
                </a:lnTo>
                <a:lnTo>
                  <a:pt x="365125" y="216204"/>
                </a:lnTo>
                <a:lnTo>
                  <a:pt x="229869" y="202691"/>
                </a:lnTo>
                <a:lnTo>
                  <a:pt x="81152" y="135127"/>
                </a:lnTo>
                <a:lnTo>
                  <a:pt x="0" y="0"/>
                </a:lnTo>
                <a:close/>
              </a:path>
              <a:path w="744220" h="405764">
                <a:moveTo>
                  <a:pt x="730250" y="162153"/>
                </a:moveTo>
                <a:lnTo>
                  <a:pt x="622045" y="202691"/>
                </a:lnTo>
                <a:lnTo>
                  <a:pt x="365125" y="216204"/>
                </a:lnTo>
                <a:lnTo>
                  <a:pt x="743712" y="216204"/>
                </a:lnTo>
                <a:lnTo>
                  <a:pt x="730250" y="162153"/>
                </a:lnTo>
                <a:close/>
              </a:path>
            </a:pathLst>
          </a:custGeom>
          <a:solidFill>
            <a:srgbClr val="FF0000">
              <a:alpha val="5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38600" y="3491484"/>
            <a:ext cx="1099185" cy="1108075"/>
          </a:xfrm>
          <a:custGeom>
            <a:avLst/>
            <a:gdLst/>
            <a:ahLst/>
            <a:cxnLst/>
            <a:rect l="l" t="t" r="r" b="b"/>
            <a:pathLst>
              <a:path w="1099185" h="1108075">
                <a:moveTo>
                  <a:pt x="413765" y="22987"/>
                </a:moveTo>
                <a:lnTo>
                  <a:pt x="344804" y="22987"/>
                </a:lnTo>
                <a:lnTo>
                  <a:pt x="216026" y="133350"/>
                </a:lnTo>
                <a:lnTo>
                  <a:pt x="114935" y="216027"/>
                </a:lnTo>
                <a:lnTo>
                  <a:pt x="64388" y="303403"/>
                </a:lnTo>
                <a:lnTo>
                  <a:pt x="0" y="436740"/>
                </a:lnTo>
                <a:lnTo>
                  <a:pt x="0" y="505701"/>
                </a:lnTo>
                <a:lnTo>
                  <a:pt x="4572" y="611441"/>
                </a:lnTo>
                <a:lnTo>
                  <a:pt x="32130" y="726376"/>
                </a:lnTo>
                <a:lnTo>
                  <a:pt x="87375" y="822909"/>
                </a:lnTo>
                <a:lnTo>
                  <a:pt x="151764" y="896467"/>
                </a:lnTo>
                <a:lnTo>
                  <a:pt x="193039" y="942441"/>
                </a:lnTo>
                <a:lnTo>
                  <a:pt x="202311" y="1002207"/>
                </a:lnTo>
                <a:lnTo>
                  <a:pt x="239013" y="1034389"/>
                </a:lnTo>
                <a:lnTo>
                  <a:pt x="307975" y="1066571"/>
                </a:lnTo>
                <a:lnTo>
                  <a:pt x="413765" y="1094155"/>
                </a:lnTo>
                <a:lnTo>
                  <a:pt x="496570" y="1107948"/>
                </a:lnTo>
                <a:lnTo>
                  <a:pt x="639063" y="1107948"/>
                </a:lnTo>
                <a:lnTo>
                  <a:pt x="740155" y="1094155"/>
                </a:lnTo>
                <a:lnTo>
                  <a:pt x="832103" y="1043584"/>
                </a:lnTo>
                <a:lnTo>
                  <a:pt x="882776" y="1025194"/>
                </a:lnTo>
                <a:lnTo>
                  <a:pt x="937895" y="974623"/>
                </a:lnTo>
                <a:lnTo>
                  <a:pt x="970026" y="924052"/>
                </a:lnTo>
                <a:lnTo>
                  <a:pt x="993013" y="845896"/>
                </a:lnTo>
                <a:lnTo>
                  <a:pt x="1052829" y="717181"/>
                </a:lnTo>
                <a:lnTo>
                  <a:pt x="1080389" y="616038"/>
                </a:lnTo>
                <a:lnTo>
                  <a:pt x="1098803" y="537883"/>
                </a:lnTo>
                <a:lnTo>
                  <a:pt x="1057402" y="381635"/>
                </a:lnTo>
                <a:lnTo>
                  <a:pt x="1034414" y="330962"/>
                </a:lnTo>
                <a:lnTo>
                  <a:pt x="983869" y="220726"/>
                </a:lnTo>
                <a:lnTo>
                  <a:pt x="914908" y="170053"/>
                </a:lnTo>
                <a:lnTo>
                  <a:pt x="832103" y="105791"/>
                </a:lnTo>
                <a:lnTo>
                  <a:pt x="781558" y="87376"/>
                </a:lnTo>
                <a:lnTo>
                  <a:pt x="767841" y="50546"/>
                </a:lnTo>
                <a:lnTo>
                  <a:pt x="767841" y="32131"/>
                </a:lnTo>
                <a:lnTo>
                  <a:pt x="459739" y="32131"/>
                </a:lnTo>
                <a:lnTo>
                  <a:pt x="413765" y="22987"/>
                </a:lnTo>
                <a:close/>
              </a:path>
              <a:path w="1099185" h="1108075">
                <a:moveTo>
                  <a:pt x="547115" y="13843"/>
                </a:moveTo>
                <a:lnTo>
                  <a:pt x="459739" y="32131"/>
                </a:lnTo>
                <a:lnTo>
                  <a:pt x="767841" y="32131"/>
                </a:lnTo>
                <a:lnTo>
                  <a:pt x="767841" y="22987"/>
                </a:lnTo>
                <a:lnTo>
                  <a:pt x="611504" y="22987"/>
                </a:lnTo>
                <a:lnTo>
                  <a:pt x="547115" y="13843"/>
                </a:lnTo>
                <a:close/>
              </a:path>
              <a:path w="1099185" h="1108075">
                <a:moveTo>
                  <a:pt x="717169" y="0"/>
                </a:moveTo>
                <a:lnTo>
                  <a:pt x="611504" y="22987"/>
                </a:lnTo>
                <a:lnTo>
                  <a:pt x="767841" y="22987"/>
                </a:lnTo>
                <a:lnTo>
                  <a:pt x="767841" y="9144"/>
                </a:lnTo>
                <a:lnTo>
                  <a:pt x="717169" y="0"/>
                </a:lnTo>
                <a:close/>
              </a:path>
            </a:pathLst>
          </a:custGeom>
          <a:solidFill>
            <a:srgbClr val="0431FF">
              <a:alpha val="4196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38600" y="3491484"/>
            <a:ext cx="1099185" cy="1108075"/>
          </a:xfrm>
          <a:custGeom>
            <a:avLst/>
            <a:gdLst/>
            <a:ahLst/>
            <a:cxnLst/>
            <a:rect l="l" t="t" r="r" b="b"/>
            <a:pathLst>
              <a:path w="1099185" h="1108075">
                <a:moveTo>
                  <a:pt x="151764" y="896467"/>
                </a:moveTo>
                <a:lnTo>
                  <a:pt x="87375" y="822909"/>
                </a:lnTo>
                <a:lnTo>
                  <a:pt x="32130" y="726376"/>
                </a:lnTo>
                <a:lnTo>
                  <a:pt x="4572" y="611441"/>
                </a:lnTo>
                <a:lnTo>
                  <a:pt x="0" y="505701"/>
                </a:lnTo>
                <a:lnTo>
                  <a:pt x="0" y="436740"/>
                </a:lnTo>
                <a:lnTo>
                  <a:pt x="64388" y="303403"/>
                </a:lnTo>
                <a:lnTo>
                  <a:pt x="114935" y="216027"/>
                </a:lnTo>
                <a:lnTo>
                  <a:pt x="216026" y="133350"/>
                </a:lnTo>
                <a:lnTo>
                  <a:pt x="280415" y="78105"/>
                </a:lnTo>
                <a:lnTo>
                  <a:pt x="344804" y="22987"/>
                </a:lnTo>
                <a:lnTo>
                  <a:pt x="413765" y="22987"/>
                </a:lnTo>
                <a:lnTo>
                  <a:pt x="459739" y="32131"/>
                </a:lnTo>
                <a:lnTo>
                  <a:pt x="547115" y="13843"/>
                </a:lnTo>
                <a:lnTo>
                  <a:pt x="611504" y="22987"/>
                </a:lnTo>
                <a:lnTo>
                  <a:pt x="717169" y="0"/>
                </a:lnTo>
                <a:lnTo>
                  <a:pt x="767841" y="9144"/>
                </a:lnTo>
                <a:lnTo>
                  <a:pt x="767841" y="50546"/>
                </a:lnTo>
                <a:lnTo>
                  <a:pt x="781558" y="87376"/>
                </a:lnTo>
                <a:lnTo>
                  <a:pt x="832103" y="105791"/>
                </a:lnTo>
                <a:lnTo>
                  <a:pt x="914908" y="170053"/>
                </a:lnTo>
                <a:lnTo>
                  <a:pt x="983869" y="220726"/>
                </a:lnTo>
                <a:lnTo>
                  <a:pt x="1034414" y="330962"/>
                </a:lnTo>
                <a:lnTo>
                  <a:pt x="1057402" y="381635"/>
                </a:lnTo>
                <a:lnTo>
                  <a:pt x="1098803" y="537883"/>
                </a:lnTo>
                <a:lnTo>
                  <a:pt x="1080389" y="616038"/>
                </a:lnTo>
                <a:lnTo>
                  <a:pt x="1052829" y="717181"/>
                </a:lnTo>
                <a:lnTo>
                  <a:pt x="993013" y="845896"/>
                </a:lnTo>
                <a:lnTo>
                  <a:pt x="970026" y="924052"/>
                </a:lnTo>
                <a:lnTo>
                  <a:pt x="937895" y="974623"/>
                </a:lnTo>
                <a:lnTo>
                  <a:pt x="882776" y="1025194"/>
                </a:lnTo>
                <a:lnTo>
                  <a:pt x="832103" y="1043584"/>
                </a:lnTo>
                <a:lnTo>
                  <a:pt x="740155" y="1094155"/>
                </a:lnTo>
                <a:lnTo>
                  <a:pt x="639063" y="1107948"/>
                </a:lnTo>
                <a:lnTo>
                  <a:pt x="496570" y="1107948"/>
                </a:lnTo>
                <a:lnTo>
                  <a:pt x="413765" y="1094155"/>
                </a:lnTo>
                <a:lnTo>
                  <a:pt x="307975" y="1066571"/>
                </a:lnTo>
                <a:lnTo>
                  <a:pt x="239013" y="1034389"/>
                </a:lnTo>
                <a:lnTo>
                  <a:pt x="202311" y="1002207"/>
                </a:lnTo>
                <a:lnTo>
                  <a:pt x="193039" y="942441"/>
                </a:lnTo>
                <a:lnTo>
                  <a:pt x="151764" y="896467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57733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343" y="1149222"/>
            <a:ext cx="8017509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Tahoma"/>
                <a:cs typeface="Tahoma"/>
              </a:rPr>
              <a:t>3D-OFDI guided </a:t>
            </a:r>
            <a:r>
              <a:rPr dirty="0" sz="2400" spc="-5">
                <a:latin typeface="Tahoma"/>
                <a:cs typeface="Tahoma"/>
              </a:rPr>
              <a:t>bifurcation PCI demonstrated</a:t>
            </a:r>
            <a:r>
              <a:rPr dirty="0" sz="2400" spc="-16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superiority  to </a:t>
            </a:r>
            <a:r>
              <a:rPr dirty="0" sz="2400">
                <a:latin typeface="Tahoma"/>
                <a:cs typeface="Tahoma"/>
              </a:rPr>
              <a:t>angio guided </a:t>
            </a:r>
            <a:r>
              <a:rPr dirty="0" sz="2400" spc="-5">
                <a:latin typeface="Tahoma"/>
                <a:cs typeface="Tahoma"/>
              </a:rPr>
              <a:t>PCI </a:t>
            </a:r>
            <a:r>
              <a:rPr dirty="0" sz="2400">
                <a:latin typeface="Tahoma"/>
                <a:cs typeface="Tahoma"/>
              </a:rPr>
              <a:t>in </a:t>
            </a:r>
            <a:r>
              <a:rPr dirty="0" sz="2400" spc="-5">
                <a:latin typeface="Tahoma"/>
                <a:cs typeface="Tahoma"/>
              </a:rPr>
              <a:t>terms </a:t>
            </a:r>
            <a:r>
              <a:rPr dirty="0" sz="2400">
                <a:latin typeface="Tahoma"/>
                <a:cs typeface="Tahoma"/>
              </a:rPr>
              <a:t>of incidence of acute </a:t>
            </a:r>
            <a:r>
              <a:rPr dirty="0" sz="2400" spc="-10">
                <a:latin typeface="Tahoma"/>
                <a:cs typeface="Tahoma"/>
              </a:rPr>
              <a:t>ISA  </a:t>
            </a:r>
            <a:r>
              <a:rPr dirty="0" sz="2400" spc="-5">
                <a:latin typeface="Tahoma"/>
                <a:cs typeface="Tahoma"/>
              </a:rPr>
              <a:t>(creation </a:t>
            </a:r>
            <a:r>
              <a:rPr dirty="0" sz="2400">
                <a:latin typeface="Tahoma"/>
                <a:cs typeface="Tahoma"/>
              </a:rPr>
              <a:t>of metal </a:t>
            </a:r>
            <a:r>
              <a:rPr dirty="0" sz="2400" spc="-5">
                <a:latin typeface="Tahoma"/>
                <a:cs typeface="Tahoma"/>
              </a:rPr>
              <a:t>carina) </a:t>
            </a:r>
            <a:r>
              <a:rPr dirty="0" sz="2400">
                <a:latin typeface="Tahoma"/>
                <a:cs typeface="Tahoma"/>
              </a:rPr>
              <a:t>in </a:t>
            </a:r>
            <a:r>
              <a:rPr dirty="0" sz="2400" spc="-5">
                <a:latin typeface="Tahoma"/>
                <a:cs typeface="Tahoma"/>
              </a:rPr>
              <a:t>bifurcation</a:t>
            </a:r>
            <a:r>
              <a:rPr dirty="0" sz="2400" spc="-65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segment.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marR="14605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Tahoma"/>
                <a:cs typeface="Tahoma"/>
              </a:rPr>
              <a:t>Online 3D-OFDI </a:t>
            </a:r>
            <a:r>
              <a:rPr dirty="0" sz="2400" spc="-5">
                <a:latin typeface="Tahoma"/>
                <a:cs typeface="Tahoma"/>
              </a:rPr>
              <a:t>demonstrated excellent </a:t>
            </a:r>
            <a:r>
              <a:rPr dirty="0" sz="2400" spc="-10">
                <a:latin typeface="Tahoma"/>
                <a:cs typeface="Tahoma"/>
              </a:rPr>
              <a:t>feasibility </a:t>
            </a:r>
            <a:r>
              <a:rPr dirty="0" sz="2400">
                <a:latin typeface="Tahoma"/>
                <a:cs typeface="Tahoma"/>
              </a:rPr>
              <a:t>in </a:t>
            </a:r>
            <a:r>
              <a:rPr dirty="0" sz="2400" spc="-5">
                <a:latin typeface="Tahoma"/>
                <a:cs typeface="Tahoma"/>
              </a:rPr>
              <a:t>the  present prospective trial (98%, </a:t>
            </a:r>
            <a:r>
              <a:rPr dirty="0" sz="2400">
                <a:latin typeface="Tahoma"/>
                <a:cs typeface="Tahoma"/>
              </a:rPr>
              <a:t>only one</a:t>
            </a:r>
            <a:r>
              <a:rPr dirty="0" sz="2400" spc="-4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case).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Tahoma"/>
                <a:cs typeface="Tahoma"/>
              </a:rPr>
              <a:t>In 3D-OFDI </a:t>
            </a:r>
            <a:r>
              <a:rPr dirty="0" sz="2400">
                <a:latin typeface="Tahoma"/>
                <a:cs typeface="Tahoma"/>
              </a:rPr>
              <a:t>guided arm, </a:t>
            </a:r>
            <a:r>
              <a:rPr dirty="0" sz="2400" spc="-5">
                <a:latin typeface="Tahoma"/>
                <a:cs typeface="Tahoma"/>
              </a:rPr>
              <a:t>45% </a:t>
            </a:r>
            <a:r>
              <a:rPr dirty="0" sz="2400">
                <a:latin typeface="Tahoma"/>
                <a:cs typeface="Tahoma"/>
              </a:rPr>
              <a:t>of lesions </a:t>
            </a:r>
            <a:r>
              <a:rPr dirty="0" sz="2400" spc="-10">
                <a:latin typeface="Tahoma"/>
                <a:cs typeface="Tahoma"/>
              </a:rPr>
              <a:t>required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 spc="-15">
                <a:latin typeface="Tahoma"/>
                <a:cs typeface="Tahoma"/>
              </a:rPr>
              <a:t>2</a:t>
            </a:r>
            <a:r>
              <a:rPr dirty="0" baseline="24305" sz="2400" spc="-22">
                <a:latin typeface="Tahoma"/>
                <a:cs typeface="Tahoma"/>
              </a:rPr>
              <a:t>nd</a:t>
            </a:r>
            <a:endParaRPr baseline="24305" sz="24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dirty="0" sz="2400" spc="-10">
                <a:latin typeface="Tahoma"/>
                <a:cs typeface="Tahoma"/>
              </a:rPr>
              <a:t>attempt </a:t>
            </a:r>
            <a:r>
              <a:rPr dirty="0" sz="2400" spc="-5">
                <a:latin typeface="Tahoma"/>
                <a:cs typeface="Tahoma"/>
              </a:rPr>
              <a:t>to </a:t>
            </a:r>
            <a:r>
              <a:rPr dirty="0" sz="2400" spc="-10">
                <a:latin typeface="Tahoma"/>
                <a:cs typeface="Tahoma"/>
              </a:rPr>
              <a:t>redirect </a:t>
            </a:r>
            <a:r>
              <a:rPr dirty="0" sz="2400" spc="-5">
                <a:latin typeface="Tahoma"/>
                <a:cs typeface="Tahoma"/>
              </a:rPr>
              <a:t>the wire to the optimal</a:t>
            </a:r>
            <a:r>
              <a:rPr dirty="0" sz="2400" spc="-30">
                <a:latin typeface="Tahoma"/>
                <a:cs typeface="Tahoma"/>
              </a:rPr>
              <a:t> </a:t>
            </a:r>
            <a:r>
              <a:rPr dirty="0" sz="2400" spc="-5">
                <a:latin typeface="Tahoma"/>
                <a:cs typeface="Tahoma"/>
              </a:rPr>
              <a:t>cell.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83604" y="4229349"/>
            <a:ext cx="1638300" cy="87756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600" spc="130">
                <a:solidFill>
                  <a:srgbClr val="5D5D5E"/>
                </a:solidFill>
                <a:latin typeface="Arial"/>
                <a:cs typeface="Arial"/>
              </a:rPr>
              <a:t>m</a:t>
            </a:r>
            <a:r>
              <a:rPr dirty="0" sz="5600" spc="-545">
                <a:solidFill>
                  <a:srgbClr val="5D5D5E"/>
                </a:solidFill>
                <a:latin typeface="Arial"/>
                <a:cs typeface="Arial"/>
              </a:rPr>
              <a:t> </a:t>
            </a:r>
            <a:r>
              <a:rPr dirty="0" sz="950" spc="-20" b="0">
                <a:solidFill>
                  <a:srgbClr val="5D5D5E"/>
                </a:solidFill>
                <a:latin typeface="Times New Roman"/>
                <a:cs typeface="Times New Roman"/>
              </a:rPr>
              <a:t>By </a:t>
            </a:r>
            <a:r>
              <a:rPr dirty="0" sz="950" spc="-15" b="0">
                <a:solidFill>
                  <a:srgbClr val="5D5D5E"/>
                </a:solidFill>
                <a:latin typeface="Times New Roman"/>
                <a:cs typeface="Times New Roman"/>
              </a:rPr>
              <a:t>and </a:t>
            </a:r>
            <a:r>
              <a:rPr dirty="0" sz="950" spc="10" b="0">
                <a:solidFill>
                  <a:srgbClr val="5D5D5E"/>
                </a:solidFill>
                <a:latin typeface="Times New Roman"/>
                <a:cs typeface="Times New Roman"/>
              </a:rPr>
              <a:t>Foe </a:t>
            </a:r>
            <a:r>
              <a:rPr dirty="0" sz="950" spc="15" b="0">
                <a:solidFill>
                  <a:srgbClr val="5D5D5E"/>
                </a:solidFill>
                <a:latin typeface="Times New Roman"/>
                <a:cs typeface="Times New Roman"/>
              </a:rPr>
              <a:t>you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0049" y="4799010"/>
            <a:ext cx="85851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45" b="1">
                <a:solidFill>
                  <a:srgbClr val="5D5D5E"/>
                </a:solidFill>
                <a:latin typeface="Times New Roman"/>
                <a:cs typeface="Times New Roman"/>
              </a:rPr>
              <a:t>PCRonline.com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08" y="897077"/>
            <a:ext cx="828294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20">
                <a:latin typeface="Tahoma"/>
                <a:cs typeface="Tahoma"/>
              </a:rPr>
              <a:t>To </a:t>
            </a:r>
            <a:r>
              <a:rPr dirty="0" sz="2400">
                <a:latin typeface="Tahoma"/>
                <a:cs typeface="Tahoma"/>
              </a:rPr>
              <a:t>determine </a:t>
            </a:r>
            <a:r>
              <a:rPr dirty="0" sz="2400" spc="-5">
                <a:latin typeface="Tahoma"/>
                <a:cs typeface="Tahoma"/>
              </a:rPr>
              <a:t>whether bifurcation stenting </a:t>
            </a:r>
            <a:r>
              <a:rPr dirty="0" sz="2400">
                <a:latin typeface="Tahoma"/>
                <a:cs typeface="Tahoma"/>
              </a:rPr>
              <a:t>guided by on-line  </a:t>
            </a:r>
            <a:r>
              <a:rPr dirty="0" sz="2400" spc="-5">
                <a:latin typeface="Tahoma"/>
                <a:cs typeface="Tahoma"/>
              </a:rPr>
              <a:t>three-dimensional optical </a:t>
            </a:r>
            <a:r>
              <a:rPr dirty="0" sz="2400" spc="-10">
                <a:latin typeface="Tahoma"/>
                <a:cs typeface="Tahoma"/>
              </a:rPr>
              <a:t>frequency </a:t>
            </a:r>
            <a:r>
              <a:rPr dirty="0" sz="2400">
                <a:latin typeface="Tahoma"/>
                <a:cs typeface="Tahoma"/>
              </a:rPr>
              <a:t>domain imaging </a:t>
            </a:r>
            <a:r>
              <a:rPr dirty="0" sz="2400" spc="10">
                <a:latin typeface="Tahoma"/>
                <a:cs typeface="Tahoma"/>
              </a:rPr>
              <a:t>(3D-  </a:t>
            </a:r>
            <a:r>
              <a:rPr dirty="0" sz="2400">
                <a:latin typeface="Tahoma"/>
                <a:cs typeface="Tahoma"/>
              </a:rPr>
              <a:t>OFDI) is </a:t>
            </a:r>
            <a:r>
              <a:rPr dirty="0" sz="2400" spc="-5">
                <a:latin typeface="Tahoma"/>
                <a:cs typeface="Tahoma"/>
              </a:rPr>
              <a:t>superior to that with angiographic </a:t>
            </a:r>
            <a:r>
              <a:rPr dirty="0" sz="2400">
                <a:latin typeface="Tahoma"/>
                <a:cs typeface="Tahoma"/>
              </a:rPr>
              <a:t>guidance in </a:t>
            </a:r>
            <a:r>
              <a:rPr dirty="0" sz="2400" spc="-5">
                <a:latin typeface="Tahoma"/>
                <a:cs typeface="Tahoma"/>
              </a:rPr>
              <a:t>terms  </a:t>
            </a:r>
            <a:r>
              <a:rPr dirty="0" sz="2400">
                <a:latin typeface="Tahoma"/>
                <a:cs typeface="Tahoma"/>
              </a:rPr>
              <a:t>of incomplete </a:t>
            </a:r>
            <a:r>
              <a:rPr dirty="0" sz="2400" spc="-5">
                <a:latin typeface="Tahoma"/>
                <a:cs typeface="Tahoma"/>
              </a:rPr>
              <a:t>stent </a:t>
            </a:r>
            <a:r>
              <a:rPr dirty="0" sz="2400">
                <a:latin typeface="Tahoma"/>
                <a:cs typeface="Tahoma"/>
              </a:rPr>
              <a:t>apposition </a:t>
            </a:r>
            <a:r>
              <a:rPr dirty="0" sz="2400" spc="-5">
                <a:latin typeface="Tahoma"/>
                <a:cs typeface="Tahoma"/>
              </a:rPr>
              <a:t>(ISA) </a:t>
            </a:r>
            <a:r>
              <a:rPr dirty="0" sz="2400">
                <a:latin typeface="Tahoma"/>
                <a:cs typeface="Tahoma"/>
              </a:rPr>
              <a:t>in </a:t>
            </a:r>
            <a:r>
              <a:rPr dirty="0" sz="2400" spc="-5">
                <a:latin typeface="Tahoma"/>
                <a:cs typeface="Tahoma"/>
              </a:rPr>
              <a:t>the bifurcation  segment.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98221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What did we</a:t>
            </a:r>
            <a:r>
              <a:rPr dirty="0" spc="20"/>
              <a:t> </a:t>
            </a:r>
            <a:r>
              <a:rPr dirty="0" spc="-5"/>
              <a:t>study?</a:t>
            </a:r>
          </a:p>
        </p:txBody>
      </p:sp>
      <p:sp>
        <p:nvSpPr>
          <p:cNvPr id="4" name="object 4"/>
          <p:cNvSpPr/>
          <p:nvPr/>
        </p:nvSpPr>
        <p:spPr>
          <a:xfrm>
            <a:off x="1993392" y="2606039"/>
            <a:ext cx="4876800" cy="2537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125716" y="4778146"/>
            <a:ext cx="197548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ahoma"/>
                <a:cs typeface="Tahoma"/>
              </a:rPr>
              <a:t>Okamura </a:t>
            </a:r>
            <a:r>
              <a:rPr dirty="0" sz="1000" spc="-10">
                <a:latin typeface="Tahoma"/>
                <a:cs typeface="Tahoma"/>
              </a:rPr>
              <a:t>T, </a:t>
            </a:r>
            <a:r>
              <a:rPr dirty="0" sz="1000" spc="-5">
                <a:latin typeface="Tahoma"/>
                <a:cs typeface="Tahoma"/>
              </a:rPr>
              <a:t>Onuma Y </a:t>
            </a:r>
            <a:r>
              <a:rPr dirty="0" sz="1000">
                <a:latin typeface="Tahoma"/>
                <a:cs typeface="Tahoma"/>
              </a:rPr>
              <a:t>et </a:t>
            </a:r>
            <a:r>
              <a:rPr dirty="0" sz="1000" spc="-5">
                <a:latin typeface="Tahoma"/>
                <a:cs typeface="Tahoma"/>
              </a:rPr>
              <a:t>al.  </a:t>
            </a:r>
            <a:r>
              <a:rPr dirty="0" sz="1000" spc="-10">
                <a:latin typeface="Tahoma"/>
                <a:cs typeface="Tahoma"/>
              </a:rPr>
              <a:t>EuroIntervention</a:t>
            </a:r>
            <a:r>
              <a:rPr dirty="0" sz="1000" spc="4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2014;10:907-915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854" y="945260"/>
            <a:ext cx="81146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ahoma"/>
                <a:cs typeface="Tahoma"/>
              </a:rPr>
              <a:t>Design</a:t>
            </a:r>
            <a:endParaRPr sz="1800">
              <a:latin typeface="Tahoma"/>
              <a:cs typeface="Tahoma"/>
            </a:endParaRPr>
          </a:p>
          <a:p>
            <a:pPr marL="812165" indent="-342265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800">
                <a:latin typeface="Tahoma"/>
                <a:cs typeface="Tahoma"/>
              </a:rPr>
              <a:t>A </a:t>
            </a:r>
            <a:r>
              <a:rPr dirty="0" sz="1800" spc="-5">
                <a:latin typeface="Tahoma"/>
                <a:cs typeface="Tahoma"/>
              </a:rPr>
              <a:t>multi-centre, open-label, </a:t>
            </a:r>
            <a:r>
              <a:rPr dirty="0" sz="1800" spc="-10">
                <a:latin typeface="Tahoma"/>
                <a:cs typeface="Tahoma"/>
              </a:rPr>
              <a:t>prospective randomized</a:t>
            </a:r>
            <a:r>
              <a:rPr dirty="0" sz="1800" spc="14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investigator-driven</a:t>
            </a:r>
            <a:endParaRPr sz="1800">
              <a:latin typeface="Tahoma"/>
              <a:cs typeface="Tahoma"/>
            </a:endParaRPr>
          </a:p>
          <a:p>
            <a:pPr marL="812165">
              <a:lnSpc>
                <a:spcPct val="100000"/>
              </a:lnSpc>
            </a:pPr>
            <a:r>
              <a:rPr dirty="0" sz="1800" spc="-5">
                <a:latin typeface="Tahoma"/>
                <a:cs typeface="Tahoma"/>
              </a:rPr>
              <a:t>trial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Tahoma"/>
                <a:cs typeface="Tahoma"/>
              </a:rPr>
              <a:t>Primary</a:t>
            </a:r>
            <a:r>
              <a:rPr dirty="0" sz="1800" spc="-3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endpoints</a:t>
            </a:r>
            <a:endParaRPr sz="1800">
              <a:latin typeface="Tahoma"/>
              <a:cs typeface="Tahoma"/>
            </a:endParaRPr>
          </a:p>
          <a:p>
            <a:pPr marL="812165" marR="5080" indent="-342265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800" spc="-15">
                <a:latin typeface="Tahoma"/>
                <a:cs typeface="Tahoma"/>
              </a:rPr>
              <a:t>Post-procedural </a:t>
            </a:r>
            <a:r>
              <a:rPr dirty="0" sz="1800" spc="-5" b="1">
                <a:latin typeface="Tahoma"/>
                <a:cs typeface="Tahoma"/>
              </a:rPr>
              <a:t>percentage </a:t>
            </a:r>
            <a:r>
              <a:rPr dirty="0" sz="1800" b="1">
                <a:latin typeface="Tahoma"/>
                <a:cs typeface="Tahoma"/>
              </a:rPr>
              <a:t>of </a:t>
            </a:r>
            <a:r>
              <a:rPr dirty="0" sz="1800" spc="-5" b="1">
                <a:latin typeface="Tahoma"/>
                <a:cs typeface="Tahoma"/>
              </a:rPr>
              <a:t>malapposed struts </a:t>
            </a:r>
            <a:r>
              <a:rPr dirty="0" sz="1800" spc="-5">
                <a:latin typeface="Tahoma"/>
                <a:cs typeface="Tahoma"/>
              </a:rPr>
              <a:t>assessed </a:t>
            </a:r>
            <a:r>
              <a:rPr dirty="0" sz="1800">
                <a:latin typeface="Tahoma"/>
                <a:cs typeface="Tahoma"/>
              </a:rPr>
              <a:t>by OFDI  in </a:t>
            </a:r>
            <a:r>
              <a:rPr dirty="0" sz="1800" spc="-5">
                <a:latin typeface="Tahoma"/>
                <a:cs typeface="Tahoma"/>
              </a:rPr>
              <a:t>bifurcation segment.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Tahoma"/>
                <a:cs typeface="Tahoma"/>
              </a:rPr>
              <a:t>Major eligibility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criteria</a:t>
            </a:r>
            <a:endParaRPr sz="1800">
              <a:latin typeface="Tahoma"/>
              <a:cs typeface="Tahoma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1800" spc="-5">
                <a:latin typeface="Tahoma"/>
                <a:cs typeface="Tahoma"/>
              </a:rPr>
              <a:t>Patients who undergoes bifurcation </a:t>
            </a:r>
            <a:r>
              <a:rPr dirty="0" sz="1800">
                <a:latin typeface="Tahoma"/>
                <a:cs typeface="Tahoma"/>
              </a:rPr>
              <a:t>PCI </a:t>
            </a:r>
            <a:r>
              <a:rPr dirty="0" sz="1800" spc="-5">
                <a:latin typeface="Tahoma"/>
                <a:cs typeface="Tahoma"/>
              </a:rPr>
              <a:t>with evidence of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ischemia,</a:t>
            </a:r>
            <a:endParaRPr sz="1800">
              <a:latin typeface="Tahoma"/>
              <a:cs typeface="Tahoma"/>
            </a:endParaRPr>
          </a:p>
          <a:p>
            <a:pPr marL="756285">
              <a:lnSpc>
                <a:spcPct val="100000"/>
              </a:lnSpc>
            </a:pPr>
            <a:r>
              <a:rPr dirty="0" sz="1800" spc="-5">
                <a:latin typeface="Tahoma"/>
                <a:cs typeface="Tahoma"/>
              </a:rPr>
              <a:t>excluding patients presented </a:t>
            </a:r>
            <a:r>
              <a:rPr dirty="0" sz="1800" spc="-10">
                <a:latin typeface="Tahoma"/>
                <a:cs typeface="Tahoma"/>
              </a:rPr>
              <a:t>with</a:t>
            </a:r>
            <a:r>
              <a:rPr dirty="0" sz="180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STEMI</a:t>
            </a:r>
            <a:endParaRPr sz="1800">
              <a:latin typeface="Tahoma"/>
              <a:cs typeface="Tahoma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1800" spc="-5">
                <a:latin typeface="Tahoma"/>
                <a:cs typeface="Tahoma"/>
              </a:rPr>
              <a:t>With </a:t>
            </a:r>
            <a:r>
              <a:rPr dirty="0" sz="1800">
                <a:latin typeface="Tahoma"/>
                <a:cs typeface="Tahoma"/>
              </a:rPr>
              <a:t>a </a:t>
            </a:r>
            <a:r>
              <a:rPr dirty="0" sz="1800" spc="-10">
                <a:latin typeface="Tahoma"/>
                <a:cs typeface="Tahoma"/>
              </a:rPr>
              <a:t>sidebranch </a:t>
            </a:r>
            <a:r>
              <a:rPr dirty="0" sz="1800">
                <a:latin typeface="Tahoma"/>
                <a:cs typeface="Tahoma"/>
              </a:rPr>
              <a:t>of </a:t>
            </a:r>
            <a:r>
              <a:rPr dirty="0" sz="1800" spc="-5">
                <a:latin typeface="Tahoma"/>
                <a:cs typeface="Tahoma"/>
              </a:rPr>
              <a:t>&gt;2.0mm </a:t>
            </a:r>
            <a:r>
              <a:rPr dirty="0" sz="1800">
                <a:latin typeface="Tahoma"/>
                <a:cs typeface="Tahoma"/>
              </a:rPr>
              <a:t>in</a:t>
            </a:r>
            <a:r>
              <a:rPr dirty="0" sz="1800" spc="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diameter</a:t>
            </a:r>
            <a:endParaRPr sz="1800">
              <a:latin typeface="Tahoma"/>
              <a:cs typeface="Tahoma"/>
            </a:endParaRPr>
          </a:p>
          <a:p>
            <a:pPr marL="756285" marR="554355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1800" spc="-5">
                <a:latin typeface="Tahoma"/>
                <a:cs typeface="Tahoma"/>
              </a:rPr>
              <a:t>Angiographically significant stenosis (&gt;50%) </a:t>
            </a:r>
            <a:r>
              <a:rPr dirty="0" sz="1800">
                <a:latin typeface="Tahoma"/>
                <a:cs typeface="Tahoma"/>
              </a:rPr>
              <a:t>in de </a:t>
            </a:r>
            <a:r>
              <a:rPr dirty="0" sz="1800" spc="-15">
                <a:latin typeface="Tahoma"/>
                <a:cs typeface="Tahoma"/>
              </a:rPr>
              <a:t>novo, </a:t>
            </a:r>
            <a:r>
              <a:rPr dirty="0" sz="1800" spc="-5">
                <a:latin typeface="Tahoma"/>
                <a:cs typeface="Tahoma"/>
              </a:rPr>
              <a:t>native,  previously unstented bifurcation lesion(s) including </a:t>
            </a:r>
            <a:r>
              <a:rPr dirty="0" sz="1800">
                <a:latin typeface="Tahoma"/>
                <a:cs typeface="Tahoma"/>
              </a:rPr>
              <a:t>left main </a:t>
            </a:r>
            <a:r>
              <a:rPr dirty="0" sz="1800" spc="-5">
                <a:latin typeface="Tahoma"/>
                <a:cs typeface="Tahoma"/>
              </a:rPr>
              <a:t>lesion,  which </a:t>
            </a:r>
            <a:r>
              <a:rPr dirty="0" sz="1800">
                <a:latin typeface="Tahoma"/>
                <a:cs typeface="Tahoma"/>
              </a:rPr>
              <a:t>is </a:t>
            </a:r>
            <a:r>
              <a:rPr dirty="0" sz="1800" spc="-5">
                <a:latin typeface="Tahoma"/>
                <a:cs typeface="Tahoma"/>
              </a:rPr>
              <a:t>appropriate to </a:t>
            </a:r>
            <a:r>
              <a:rPr dirty="0" sz="1800">
                <a:latin typeface="Tahoma"/>
                <a:cs typeface="Tahoma"/>
              </a:rPr>
              <a:t>be </a:t>
            </a:r>
            <a:r>
              <a:rPr dirty="0" sz="1800" spc="-10">
                <a:latin typeface="Tahoma"/>
                <a:cs typeface="Tahoma"/>
              </a:rPr>
              <a:t>treated </a:t>
            </a:r>
            <a:r>
              <a:rPr dirty="0" sz="1800">
                <a:latin typeface="Tahoma"/>
                <a:cs typeface="Tahoma"/>
              </a:rPr>
              <a:t>by </a:t>
            </a:r>
            <a:r>
              <a:rPr dirty="0" sz="1800" spc="-5" b="1">
                <a:latin typeface="Tahoma"/>
                <a:cs typeface="Tahoma"/>
              </a:rPr>
              <a:t>PCI with </a:t>
            </a:r>
            <a:r>
              <a:rPr dirty="0" sz="1800" b="1">
                <a:latin typeface="Tahoma"/>
                <a:cs typeface="Tahoma"/>
              </a:rPr>
              <a:t>a </a:t>
            </a:r>
            <a:r>
              <a:rPr dirty="0" sz="1800" spc="-5" b="1">
                <a:latin typeface="Tahoma"/>
                <a:cs typeface="Tahoma"/>
              </a:rPr>
              <a:t>single stent  strategy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7690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How was </a:t>
            </a:r>
            <a:r>
              <a:rPr dirty="0" spc="-5"/>
              <a:t>the study</a:t>
            </a:r>
            <a:r>
              <a:rPr dirty="0" spc="-10"/>
              <a:t> </a:t>
            </a:r>
            <a:r>
              <a:rPr dirty="0" spc="-5"/>
              <a:t>executed?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3735" y="1671827"/>
            <a:ext cx="803148" cy="998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83835" y="2628900"/>
            <a:ext cx="754379" cy="966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38215" y="2648711"/>
            <a:ext cx="768096" cy="954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88308" y="2648711"/>
            <a:ext cx="795527" cy="931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82717" y="4504043"/>
            <a:ext cx="1903292" cy="408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23076" y="2828064"/>
            <a:ext cx="1025580" cy="442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20356" y="2692907"/>
            <a:ext cx="653796" cy="696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52678" y="1761744"/>
            <a:ext cx="551497" cy="71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37254" y="1876705"/>
            <a:ext cx="614701" cy="5240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28728" y="1853603"/>
            <a:ext cx="648032" cy="4548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40852" y="1764792"/>
            <a:ext cx="707135" cy="685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83735" y="3579876"/>
            <a:ext cx="1959864" cy="7696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401" y="870584"/>
            <a:ext cx="3669665" cy="4167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034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ahoma"/>
                <a:cs typeface="Tahoma"/>
              </a:rPr>
              <a:t>Study Chairmen of the OPTIMUM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study</a:t>
            </a:r>
            <a:endParaRPr sz="1200">
              <a:latin typeface="Tahoma"/>
              <a:cs typeface="Tahoma"/>
            </a:endParaRPr>
          </a:p>
          <a:p>
            <a:pPr algn="just" marL="26034">
              <a:lnSpc>
                <a:spcPct val="100000"/>
              </a:lnSpc>
            </a:pPr>
            <a:r>
              <a:rPr dirty="0" sz="1200" spc="-10">
                <a:latin typeface="Tahoma"/>
                <a:cs typeface="Tahoma"/>
              </a:rPr>
              <a:t>Patrick </a:t>
            </a:r>
            <a:r>
              <a:rPr dirty="0" sz="1200" spc="-65">
                <a:latin typeface="Tahoma"/>
                <a:cs typeface="Tahoma"/>
              </a:rPr>
              <a:t>W. </a:t>
            </a:r>
            <a:r>
              <a:rPr dirty="0" sz="1200" spc="-5">
                <a:latin typeface="Tahoma"/>
                <a:cs typeface="Tahoma"/>
              </a:rPr>
              <a:t>Serruys, </a:t>
            </a:r>
            <a:r>
              <a:rPr dirty="0" sz="1200" spc="-10">
                <a:latin typeface="Tahoma"/>
                <a:cs typeface="Tahoma"/>
              </a:rPr>
              <a:t>MD,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PhD</a:t>
            </a:r>
            <a:endParaRPr sz="1200">
              <a:latin typeface="Tahoma"/>
              <a:cs typeface="Tahoma"/>
            </a:endParaRPr>
          </a:p>
          <a:p>
            <a:pPr algn="just" marL="26034">
              <a:lnSpc>
                <a:spcPts val="1075"/>
              </a:lnSpc>
              <a:spcBef>
                <a:spcPts val="10"/>
              </a:spcBef>
            </a:pPr>
            <a:r>
              <a:rPr dirty="0" sz="900" spc="-5">
                <a:latin typeface="Tahoma"/>
                <a:cs typeface="Tahoma"/>
              </a:rPr>
              <a:t>Imperial College London, London, United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Kingdom</a:t>
            </a:r>
            <a:endParaRPr sz="900">
              <a:latin typeface="Tahoma"/>
              <a:cs typeface="Tahoma"/>
            </a:endParaRPr>
          </a:p>
          <a:p>
            <a:pPr algn="just" marL="26034">
              <a:lnSpc>
                <a:spcPts val="1435"/>
              </a:lnSpc>
            </a:pPr>
            <a:r>
              <a:rPr dirty="0" sz="1200" spc="-15">
                <a:latin typeface="Tahoma"/>
                <a:cs typeface="Tahoma"/>
              </a:rPr>
              <a:t>Yukio </a:t>
            </a:r>
            <a:r>
              <a:rPr dirty="0" sz="1200" spc="-5">
                <a:latin typeface="Tahoma"/>
                <a:cs typeface="Tahoma"/>
              </a:rPr>
              <a:t>Ozaki, </a:t>
            </a:r>
            <a:r>
              <a:rPr dirty="0" sz="1200" spc="-10">
                <a:latin typeface="Tahoma"/>
                <a:cs typeface="Tahoma"/>
              </a:rPr>
              <a:t>MD,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PhD</a:t>
            </a:r>
            <a:endParaRPr sz="1200">
              <a:latin typeface="Tahoma"/>
              <a:cs typeface="Tahoma"/>
            </a:endParaRPr>
          </a:p>
          <a:p>
            <a:pPr algn="just" marL="26034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Tahoma"/>
                <a:cs typeface="Tahoma"/>
              </a:rPr>
              <a:t>Fujita health university hospital, Toyoake,</a:t>
            </a:r>
            <a:r>
              <a:rPr dirty="0" sz="900" spc="6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Japan</a:t>
            </a:r>
            <a:endParaRPr sz="900">
              <a:latin typeface="Tahoma"/>
              <a:cs typeface="Tahoma"/>
            </a:endParaRPr>
          </a:p>
          <a:p>
            <a:pPr algn="just" marL="15875">
              <a:lnSpc>
                <a:spcPct val="100000"/>
              </a:lnSpc>
              <a:spcBef>
                <a:spcPts val="325"/>
              </a:spcBef>
            </a:pPr>
            <a:r>
              <a:rPr dirty="0" sz="1200" spc="-5" b="1">
                <a:latin typeface="Tahoma"/>
                <a:cs typeface="Tahoma"/>
              </a:rPr>
              <a:t>Principle Investigators</a:t>
            </a:r>
            <a:endParaRPr sz="1200">
              <a:latin typeface="Tahoma"/>
              <a:cs typeface="Tahoma"/>
            </a:endParaRPr>
          </a:p>
          <a:p>
            <a:pPr algn="just" marL="15875">
              <a:lnSpc>
                <a:spcPct val="100000"/>
              </a:lnSpc>
            </a:pPr>
            <a:r>
              <a:rPr dirty="0" sz="1200" spc="-10">
                <a:latin typeface="Tahoma"/>
                <a:cs typeface="Tahoma"/>
              </a:rPr>
              <a:t>Yoshinobu </a:t>
            </a:r>
            <a:r>
              <a:rPr dirty="0" sz="1200" spc="-5">
                <a:latin typeface="Tahoma"/>
                <a:cs typeface="Tahoma"/>
              </a:rPr>
              <a:t>Onuma, </a:t>
            </a:r>
            <a:r>
              <a:rPr dirty="0" sz="1200" spc="-10">
                <a:latin typeface="Tahoma"/>
                <a:cs typeface="Tahoma"/>
              </a:rPr>
              <a:t>MD,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PhD</a:t>
            </a:r>
            <a:endParaRPr sz="1200">
              <a:latin typeface="Tahoma"/>
              <a:cs typeface="Tahoma"/>
            </a:endParaRPr>
          </a:p>
          <a:p>
            <a:pPr algn="just" marL="1587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Tahoma"/>
                <a:cs typeface="Tahoma"/>
              </a:rPr>
              <a:t>Erasmus Medical Center/Cardialysis, Rotterdam,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NL</a:t>
            </a:r>
            <a:endParaRPr sz="900">
              <a:latin typeface="Tahoma"/>
              <a:cs typeface="Tahoma"/>
            </a:endParaRPr>
          </a:p>
          <a:p>
            <a:pPr algn="just" marL="15875">
              <a:lnSpc>
                <a:spcPts val="1075"/>
              </a:lnSpc>
            </a:pPr>
            <a:r>
              <a:rPr dirty="0" sz="900" spc="-5">
                <a:latin typeface="Tahoma"/>
                <a:cs typeface="Tahoma"/>
              </a:rPr>
              <a:t>Fujita Health University </a:t>
            </a:r>
            <a:r>
              <a:rPr dirty="0" sz="900">
                <a:latin typeface="Tahoma"/>
                <a:cs typeface="Tahoma"/>
              </a:rPr>
              <a:t>School of </a:t>
            </a:r>
            <a:r>
              <a:rPr dirty="0" sz="900" spc="-5">
                <a:latin typeface="Tahoma"/>
                <a:cs typeface="Tahoma"/>
              </a:rPr>
              <a:t>Medicine, Toyoake,</a:t>
            </a:r>
            <a:r>
              <a:rPr dirty="0" sz="900" spc="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Japan</a:t>
            </a:r>
            <a:endParaRPr sz="900">
              <a:latin typeface="Tahoma"/>
              <a:cs typeface="Tahoma"/>
            </a:endParaRPr>
          </a:p>
          <a:p>
            <a:pPr algn="just" marL="15875">
              <a:lnSpc>
                <a:spcPts val="1435"/>
              </a:lnSpc>
            </a:pPr>
            <a:r>
              <a:rPr dirty="0" sz="1200" spc="-25">
                <a:latin typeface="Tahoma"/>
                <a:cs typeface="Tahoma"/>
              </a:rPr>
              <a:t>Takayuki </a:t>
            </a:r>
            <a:r>
              <a:rPr dirty="0" sz="1200" spc="-10">
                <a:latin typeface="Tahoma"/>
                <a:cs typeface="Tahoma"/>
              </a:rPr>
              <a:t>Okamura, MD,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PhD</a:t>
            </a:r>
            <a:endParaRPr sz="1200">
              <a:latin typeface="Tahoma"/>
              <a:cs typeface="Tahoma"/>
            </a:endParaRPr>
          </a:p>
          <a:p>
            <a:pPr algn="just" marL="1587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Tahoma"/>
                <a:cs typeface="Tahoma"/>
              </a:rPr>
              <a:t>Yamaguchi University Graduate </a:t>
            </a:r>
            <a:r>
              <a:rPr dirty="0" sz="900">
                <a:latin typeface="Tahoma"/>
                <a:cs typeface="Tahoma"/>
              </a:rPr>
              <a:t>School of </a:t>
            </a:r>
            <a:r>
              <a:rPr dirty="0" sz="900" spc="-5">
                <a:latin typeface="Tahoma"/>
                <a:cs typeface="Tahoma"/>
              </a:rPr>
              <a:t>Medicine, Ube,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Japan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65"/>
              </a:spcBef>
            </a:pPr>
            <a:r>
              <a:rPr dirty="0" sz="1200" spc="-5" b="1">
                <a:latin typeface="Tahoma"/>
                <a:cs typeface="Tahoma"/>
              </a:rPr>
              <a:t>Executive Committee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25">
                <a:latin typeface="Tahoma"/>
                <a:cs typeface="Tahoma"/>
              </a:rPr>
              <a:t>Takashi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Muramatsu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ts val="1075"/>
              </a:lnSpc>
              <a:spcBef>
                <a:spcPts val="15"/>
              </a:spcBef>
            </a:pPr>
            <a:r>
              <a:rPr dirty="0" sz="900" spc="-5">
                <a:latin typeface="Tahoma"/>
                <a:cs typeface="Tahoma"/>
              </a:rPr>
              <a:t>Fujita health university hospital, Toyoake,</a:t>
            </a:r>
            <a:r>
              <a:rPr dirty="0" sz="900" spc="6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Japan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ts val="1435"/>
              </a:lnSpc>
            </a:pPr>
            <a:r>
              <a:rPr dirty="0" sz="1200" spc="-15">
                <a:latin typeface="Tahoma"/>
                <a:cs typeface="Tahoma"/>
              </a:rPr>
              <a:t>Yohei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Sotomi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Shimpei</a:t>
            </a:r>
            <a:r>
              <a:rPr dirty="0" sz="1200" spc="-5">
                <a:latin typeface="Tahoma"/>
                <a:cs typeface="Tahoma"/>
              </a:rPr>
              <a:t> Nakatani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Tahoma"/>
                <a:cs typeface="Tahoma"/>
              </a:rPr>
              <a:t>Osaka police hospital, Osaka,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Japan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475"/>
              </a:spcBef>
            </a:pPr>
            <a:r>
              <a:rPr dirty="0" sz="1200" spc="-5" b="1">
                <a:latin typeface="Tahoma"/>
                <a:cs typeface="Tahoma"/>
              </a:rPr>
              <a:t>Rotterdam Academic team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50">
                <a:latin typeface="Tahoma"/>
                <a:cs typeface="Tahoma"/>
              </a:rPr>
              <a:t>Taku Asano, Yosuke Miyazaki, Yuki Katagiri, Norihiro</a:t>
            </a:r>
            <a:r>
              <a:rPr dirty="0" sz="1050" spc="-200">
                <a:latin typeface="Tahoma"/>
                <a:cs typeface="Tahoma"/>
              </a:rPr>
              <a:t> </a:t>
            </a:r>
            <a:r>
              <a:rPr dirty="0" sz="1050">
                <a:latin typeface="Tahoma"/>
                <a:cs typeface="Tahoma"/>
              </a:rPr>
              <a:t>Kogame,  Kuniaki Takahashi, Hidenori Komiyama, Hideyuki Kawashima,  Masafumi</a:t>
            </a:r>
            <a:r>
              <a:rPr dirty="0" sz="1050" spc="-25">
                <a:latin typeface="Tahoma"/>
                <a:cs typeface="Tahoma"/>
              </a:rPr>
              <a:t> </a:t>
            </a:r>
            <a:r>
              <a:rPr dirty="0" sz="1050">
                <a:latin typeface="Tahoma"/>
                <a:cs typeface="Tahoma"/>
              </a:rPr>
              <a:t>Ono</a:t>
            </a:r>
            <a:endParaRPr sz="1050">
              <a:latin typeface="Tahoma"/>
              <a:cs typeface="Tahoma"/>
            </a:endParaRPr>
          </a:p>
          <a:p>
            <a:pPr algn="just" marL="12700">
              <a:lnSpc>
                <a:spcPts val="1435"/>
              </a:lnSpc>
            </a:pPr>
            <a:r>
              <a:rPr dirty="0" sz="1200" b="1">
                <a:latin typeface="Tahoma"/>
                <a:cs typeface="Tahoma"/>
              </a:rPr>
              <a:t>CRO: </a:t>
            </a:r>
            <a:r>
              <a:rPr dirty="0" sz="1200" spc="-5">
                <a:latin typeface="Tahoma"/>
                <a:cs typeface="Tahoma"/>
              </a:rPr>
              <a:t>Meditrix, </a:t>
            </a:r>
            <a:r>
              <a:rPr dirty="0" sz="1200" spc="-30">
                <a:latin typeface="Tahoma"/>
                <a:cs typeface="Tahoma"/>
              </a:rPr>
              <a:t>Tokyo,</a:t>
            </a:r>
            <a:r>
              <a:rPr dirty="0" sz="1200">
                <a:latin typeface="Tahoma"/>
                <a:cs typeface="Tahoma"/>
              </a:rPr>
              <a:t> JP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5" b="1">
                <a:latin typeface="Tahoma"/>
                <a:cs typeface="Tahoma"/>
              </a:rPr>
              <a:t>Imaging </a:t>
            </a:r>
            <a:r>
              <a:rPr dirty="0" sz="1200" b="1">
                <a:latin typeface="Tahoma"/>
                <a:cs typeface="Tahoma"/>
              </a:rPr>
              <a:t>OFDI </a:t>
            </a:r>
            <a:r>
              <a:rPr dirty="0" sz="1200" spc="-5" b="1">
                <a:latin typeface="Tahoma"/>
                <a:cs typeface="Tahoma"/>
              </a:rPr>
              <a:t>Corelab: </a:t>
            </a:r>
            <a:r>
              <a:rPr dirty="0" sz="1200" spc="-5">
                <a:latin typeface="Tahoma"/>
                <a:cs typeface="Tahoma"/>
              </a:rPr>
              <a:t>Cardialysis, </a:t>
            </a:r>
            <a:r>
              <a:rPr dirty="0" sz="1200" spc="-10">
                <a:latin typeface="Tahoma"/>
                <a:cs typeface="Tahoma"/>
              </a:rPr>
              <a:t>Rotterdam,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NL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5" b="1">
                <a:latin typeface="Tahoma"/>
                <a:cs typeface="Tahoma"/>
              </a:rPr>
              <a:t>Grant Giver:</a:t>
            </a:r>
            <a:r>
              <a:rPr dirty="0" sz="1200" spc="40" b="1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TERUMO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2311" y="794004"/>
            <a:ext cx="765048" cy="18547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458203" y="1226946"/>
            <a:ext cx="2252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ahoma"/>
                <a:cs typeface="Tahoma"/>
              </a:rPr>
              <a:t>4 </a:t>
            </a:r>
            <a:r>
              <a:rPr dirty="0" sz="1800" spc="-5" b="1">
                <a:latin typeface="Tahoma"/>
                <a:cs typeface="Tahoma"/>
              </a:rPr>
              <a:t>Japanese</a:t>
            </a:r>
            <a:r>
              <a:rPr dirty="0" sz="1800" spc="-8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Centres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04304" y="3762755"/>
            <a:ext cx="1716024" cy="512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85432" y="2950671"/>
            <a:ext cx="931048" cy="1624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7690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How was </a:t>
            </a:r>
            <a:r>
              <a:rPr dirty="0" spc="-5"/>
              <a:t>the study</a:t>
            </a:r>
            <a:r>
              <a:rPr dirty="0" spc="-10"/>
              <a:t> </a:t>
            </a:r>
            <a:r>
              <a:rPr dirty="0" spc="-5"/>
              <a:t>executed?</a:t>
            </a:r>
          </a:p>
        </p:txBody>
      </p:sp>
      <p:sp>
        <p:nvSpPr>
          <p:cNvPr id="20" name="object 20"/>
          <p:cNvSpPr/>
          <p:nvPr/>
        </p:nvSpPr>
        <p:spPr>
          <a:xfrm>
            <a:off x="5949696" y="3590544"/>
            <a:ext cx="609600" cy="7574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80688" y="4341875"/>
            <a:ext cx="2578608" cy="8016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82211" y="792480"/>
            <a:ext cx="795527" cy="9083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5819" y="1665858"/>
            <a:ext cx="38868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ahoma"/>
                <a:cs typeface="Tahoma"/>
              </a:rPr>
              <a:t>2. Alegría-Barrero, et al. </a:t>
            </a:r>
            <a:r>
              <a:rPr dirty="0" sz="1000" spc="-10">
                <a:latin typeface="Tahoma"/>
                <a:cs typeface="Tahoma"/>
              </a:rPr>
              <a:t>EuroIntervention. 2012 </a:t>
            </a:r>
            <a:r>
              <a:rPr dirty="0" sz="1000" spc="-5">
                <a:latin typeface="Tahoma"/>
                <a:cs typeface="Tahoma"/>
              </a:rPr>
              <a:t>Jun</a:t>
            </a:r>
            <a:r>
              <a:rPr dirty="0" sz="1000" spc="2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20;8(2):205-13.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7690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How was </a:t>
            </a:r>
            <a:r>
              <a:rPr dirty="0" spc="-5"/>
              <a:t>the study</a:t>
            </a:r>
            <a:r>
              <a:rPr dirty="0" spc="-10"/>
              <a:t> </a:t>
            </a:r>
            <a:r>
              <a:rPr dirty="0" spc="-5"/>
              <a:t>executed?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0174" y="653161"/>
            <a:ext cx="8184515" cy="103759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339340">
              <a:lnSpc>
                <a:spcPct val="100000"/>
              </a:lnSpc>
              <a:spcBef>
                <a:spcPts val="705"/>
              </a:spcBef>
            </a:pPr>
            <a:r>
              <a:rPr dirty="0" sz="2400" spc="-5" b="1">
                <a:latin typeface="Tahoma"/>
                <a:cs typeface="Tahoma"/>
              </a:rPr>
              <a:t>Sample size</a:t>
            </a:r>
            <a:r>
              <a:rPr dirty="0" sz="2400" b="1">
                <a:latin typeface="Tahoma"/>
                <a:cs typeface="Tahoma"/>
              </a:rPr>
              <a:t> </a:t>
            </a:r>
            <a:r>
              <a:rPr dirty="0" sz="2400" spc="-10" b="1">
                <a:latin typeface="Tahoma"/>
                <a:cs typeface="Tahoma"/>
              </a:rPr>
              <a:t>calculation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800" spc="-5">
                <a:latin typeface="Tahoma"/>
                <a:cs typeface="Tahoma"/>
              </a:rPr>
              <a:t>Assumptions for sample size determination </a:t>
            </a:r>
            <a:r>
              <a:rPr dirty="0" sz="1800">
                <a:latin typeface="Tahoma"/>
                <a:cs typeface="Tahoma"/>
              </a:rPr>
              <a:t>are based on previous </a:t>
            </a:r>
            <a:r>
              <a:rPr dirty="0" sz="1800" spc="-5">
                <a:latin typeface="Tahoma"/>
                <a:cs typeface="Tahoma"/>
              </a:rPr>
              <a:t>registries </a:t>
            </a:r>
            <a:r>
              <a:rPr dirty="0" baseline="26455" sz="1575" spc="7">
                <a:latin typeface="Tahoma"/>
                <a:cs typeface="Tahoma"/>
              </a:rPr>
              <a:t>1,</a:t>
            </a:r>
            <a:r>
              <a:rPr dirty="0" baseline="26455" sz="1575" spc="104">
                <a:latin typeface="Tahoma"/>
                <a:cs typeface="Tahoma"/>
              </a:rPr>
              <a:t> </a:t>
            </a:r>
            <a:r>
              <a:rPr dirty="0" baseline="26455" sz="1575" spc="7">
                <a:latin typeface="Tahoma"/>
                <a:cs typeface="Tahoma"/>
              </a:rPr>
              <a:t>2</a:t>
            </a:r>
            <a:r>
              <a:rPr dirty="0" sz="1800" spc="5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4737735">
              <a:lnSpc>
                <a:spcPct val="100000"/>
              </a:lnSpc>
              <a:spcBef>
                <a:spcPts val="665"/>
              </a:spcBef>
            </a:pPr>
            <a:r>
              <a:rPr dirty="0" sz="1000" spc="-5">
                <a:latin typeface="Tahoma"/>
                <a:cs typeface="Tahoma"/>
              </a:rPr>
              <a:t>1. Okamura, et al. </a:t>
            </a:r>
            <a:r>
              <a:rPr dirty="0" sz="1000" spc="-10">
                <a:latin typeface="Tahoma"/>
                <a:cs typeface="Tahoma"/>
              </a:rPr>
              <a:t>EuroIntervention. </a:t>
            </a:r>
            <a:r>
              <a:rPr dirty="0" sz="1000" spc="-5">
                <a:latin typeface="Tahoma"/>
                <a:cs typeface="Tahoma"/>
              </a:rPr>
              <a:t>2014</a:t>
            </a:r>
            <a:r>
              <a:rPr dirty="0" sz="1000" spc="15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Dec;10(8):907-15.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174" y="1702384"/>
            <a:ext cx="14598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ahoma"/>
                <a:cs typeface="Tahoma"/>
              </a:rPr>
              <a:t>Assumption: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174" y="1977389"/>
            <a:ext cx="64281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Tahoma"/>
                <a:cs typeface="Tahoma"/>
              </a:rPr>
              <a:t>Malapposition rate </a:t>
            </a:r>
            <a:r>
              <a:rPr dirty="0" sz="1800">
                <a:latin typeface="Tahoma"/>
                <a:cs typeface="Tahoma"/>
              </a:rPr>
              <a:t>in </a:t>
            </a:r>
            <a:r>
              <a:rPr dirty="0" sz="1800" spc="-5">
                <a:latin typeface="Tahoma"/>
                <a:cs typeface="Tahoma"/>
              </a:rPr>
              <a:t>bifurcation </a:t>
            </a:r>
            <a:r>
              <a:rPr dirty="0" sz="1800">
                <a:latin typeface="Tahoma"/>
                <a:cs typeface="Tahoma"/>
              </a:rPr>
              <a:t>by </a:t>
            </a:r>
            <a:r>
              <a:rPr dirty="0" sz="1800" spc="-5">
                <a:latin typeface="Tahoma"/>
                <a:cs typeface="Tahoma"/>
              </a:rPr>
              <a:t>angio-guidance </a:t>
            </a:r>
            <a:r>
              <a:rPr dirty="0" sz="1800">
                <a:latin typeface="Tahoma"/>
                <a:cs typeface="Tahoma"/>
              </a:rPr>
              <a:t>is</a:t>
            </a:r>
            <a:r>
              <a:rPr dirty="0" sz="1800" spc="8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26%.</a:t>
            </a: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Tahoma"/>
                <a:cs typeface="Tahoma"/>
              </a:rPr>
              <a:t>3D-OFDI </a:t>
            </a:r>
            <a:r>
              <a:rPr dirty="0" sz="1800">
                <a:latin typeface="Tahoma"/>
                <a:cs typeface="Tahoma"/>
              </a:rPr>
              <a:t>guidance </a:t>
            </a:r>
            <a:r>
              <a:rPr dirty="0" sz="1800" spc="-5">
                <a:latin typeface="Tahoma"/>
                <a:cs typeface="Tahoma"/>
              </a:rPr>
              <a:t>reduces malapposition </a:t>
            </a:r>
            <a:r>
              <a:rPr dirty="0" sz="1800">
                <a:latin typeface="Tahoma"/>
                <a:cs typeface="Tahoma"/>
              </a:rPr>
              <a:t>by</a:t>
            </a:r>
            <a:r>
              <a:rPr dirty="0" sz="1800" spc="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50%</a:t>
            </a: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Tahoma"/>
                <a:cs typeface="Tahoma"/>
              </a:rPr>
              <a:t>Malapposition rate </a:t>
            </a:r>
            <a:r>
              <a:rPr dirty="0" sz="1800">
                <a:latin typeface="Tahoma"/>
                <a:cs typeface="Tahoma"/>
              </a:rPr>
              <a:t>in </a:t>
            </a:r>
            <a:r>
              <a:rPr dirty="0" sz="1800" spc="-5">
                <a:latin typeface="Tahoma"/>
                <a:cs typeface="Tahoma"/>
              </a:rPr>
              <a:t>bifurcation </a:t>
            </a:r>
            <a:r>
              <a:rPr dirty="0" sz="1800">
                <a:latin typeface="Tahoma"/>
                <a:cs typeface="Tahoma"/>
              </a:rPr>
              <a:t>by 3D-OFDI </a:t>
            </a:r>
            <a:r>
              <a:rPr dirty="0" sz="1800" spc="-5">
                <a:latin typeface="Tahoma"/>
                <a:cs typeface="Tahoma"/>
              </a:rPr>
              <a:t>guidance:</a:t>
            </a:r>
            <a:r>
              <a:rPr dirty="0" sz="1800" spc="6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13%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174" y="2800604"/>
            <a:ext cx="37719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Tahoma"/>
                <a:cs typeface="Tahoma"/>
              </a:rPr>
              <a:t>Common standard deviation: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20%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Tahoma"/>
                <a:cs typeface="Tahoma"/>
              </a:rPr>
              <a:t>Sample size:</a:t>
            </a: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Tahoma"/>
                <a:cs typeface="Tahoma"/>
              </a:rPr>
              <a:t>Alpha = 0.05</a:t>
            </a:r>
            <a:r>
              <a:rPr dirty="0" sz="1800" spc="-5">
                <a:latin typeface="Tahoma"/>
                <a:cs typeface="Tahoma"/>
              </a:rPr>
              <a:t> (2-sided)</a:t>
            </a: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Tahoma"/>
                <a:cs typeface="Tahoma"/>
              </a:rPr>
              <a:t>Power </a:t>
            </a:r>
            <a:r>
              <a:rPr dirty="0" sz="1800">
                <a:latin typeface="Tahoma"/>
                <a:cs typeface="Tahoma"/>
              </a:rPr>
              <a:t>90%</a:t>
            </a: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Tahoma"/>
                <a:cs typeface="Tahoma"/>
              </a:rPr>
              <a:t>5% of </a:t>
            </a:r>
            <a:r>
              <a:rPr dirty="0" sz="1800" spc="-5">
                <a:latin typeface="Tahoma"/>
                <a:cs typeface="Tahoma"/>
              </a:rPr>
              <a:t>insufficient quality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OFDI</a:t>
            </a: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Tahoma"/>
                <a:cs typeface="Tahoma"/>
              </a:rPr>
              <a:t>N= </a:t>
            </a:r>
            <a:r>
              <a:rPr dirty="0" sz="1800">
                <a:latin typeface="Tahoma"/>
                <a:cs typeface="Tahoma"/>
              </a:rPr>
              <a:t>53 x 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174" y="4721453"/>
            <a:ext cx="4072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ahoma"/>
                <a:cs typeface="Tahoma"/>
              </a:rPr>
              <a:t>106 </a:t>
            </a:r>
            <a:r>
              <a:rPr dirty="0" sz="1800" spc="-5" b="1">
                <a:latin typeface="Tahoma"/>
                <a:cs typeface="Tahoma"/>
              </a:rPr>
              <a:t>subjects </a:t>
            </a:r>
            <a:r>
              <a:rPr dirty="0" sz="1800" b="1">
                <a:latin typeface="Tahoma"/>
                <a:cs typeface="Tahoma"/>
              </a:rPr>
              <a:t>are to be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randomized.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54396" y="2779776"/>
            <a:ext cx="2868168" cy="231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48628" y="3252215"/>
            <a:ext cx="662940" cy="1332230"/>
          </a:xfrm>
          <a:custGeom>
            <a:avLst/>
            <a:gdLst/>
            <a:ahLst/>
            <a:cxnLst/>
            <a:rect l="l" t="t" r="r" b="b"/>
            <a:pathLst>
              <a:path w="662940" h="1332229">
                <a:moveTo>
                  <a:pt x="662940" y="0"/>
                </a:moveTo>
                <a:lnTo>
                  <a:pt x="264707" y="378801"/>
                </a:lnTo>
                <a:lnTo>
                  <a:pt x="6476" y="637031"/>
                </a:lnTo>
                <a:lnTo>
                  <a:pt x="12826" y="1331975"/>
                </a:lnTo>
                <a:lnTo>
                  <a:pt x="656463" y="1325537"/>
                </a:lnTo>
                <a:lnTo>
                  <a:pt x="662940" y="0"/>
                </a:lnTo>
                <a:close/>
              </a:path>
              <a:path w="662940" h="1332229">
                <a:moveTo>
                  <a:pt x="283210" y="360298"/>
                </a:moveTo>
                <a:lnTo>
                  <a:pt x="0" y="630593"/>
                </a:lnTo>
                <a:lnTo>
                  <a:pt x="264707" y="378801"/>
                </a:lnTo>
                <a:lnTo>
                  <a:pt x="283210" y="360298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48628" y="3252215"/>
            <a:ext cx="662940" cy="1332230"/>
          </a:xfrm>
          <a:custGeom>
            <a:avLst/>
            <a:gdLst/>
            <a:ahLst/>
            <a:cxnLst/>
            <a:rect l="l" t="t" r="r" b="b"/>
            <a:pathLst>
              <a:path w="662940" h="1332229">
                <a:moveTo>
                  <a:pt x="283210" y="360298"/>
                </a:moveTo>
                <a:lnTo>
                  <a:pt x="6476" y="637031"/>
                </a:lnTo>
                <a:lnTo>
                  <a:pt x="6937" y="686670"/>
                </a:lnTo>
                <a:lnTo>
                  <a:pt x="7395" y="736309"/>
                </a:lnTo>
                <a:lnTo>
                  <a:pt x="7849" y="785948"/>
                </a:lnTo>
                <a:lnTo>
                  <a:pt x="8302" y="835587"/>
                </a:lnTo>
                <a:lnTo>
                  <a:pt x="8753" y="885226"/>
                </a:lnTo>
                <a:lnTo>
                  <a:pt x="9202" y="934865"/>
                </a:lnTo>
                <a:lnTo>
                  <a:pt x="9651" y="984504"/>
                </a:lnTo>
                <a:lnTo>
                  <a:pt x="10101" y="1034142"/>
                </a:lnTo>
                <a:lnTo>
                  <a:pt x="10550" y="1083781"/>
                </a:lnTo>
                <a:lnTo>
                  <a:pt x="11001" y="1133420"/>
                </a:lnTo>
                <a:lnTo>
                  <a:pt x="11454" y="1183059"/>
                </a:lnTo>
                <a:lnTo>
                  <a:pt x="11908" y="1232698"/>
                </a:lnTo>
                <a:lnTo>
                  <a:pt x="12366" y="1282337"/>
                </a:lnTo>
                <a:lnTo>
                  <a:pt x="12826" y="1331975"/>
                </a:lnTo>
                <a:lnTo>
                  <a:pt x="656463" y="1325537"/>
                </a:lnTo>
                <a:lnTo>
                  <a:pt x="656712" y="1274554"/>
                </a:lnTo>
                <a:lnTo>
                  <a:pt x="656961" y="1223572"/>
                </a:lnTo>
                <a:lnTo>
                  <a:pt x="657210" y="1172590"/>
                </a:lnTo>
                <a:lnTo>
                  <a:pt x="657459" y="1121607"/>
                </a:lnTo>
                <a:lnTo>
                  <a:pt x="657708" y="1070624"/>
                </a:lnTo>
                <a:lnTo>
                  <a:pt x="657957" y="1019642"/>
                </a:lnTo>
                <a:lnTo>
                  <a:pt x="658206" y="968659"/>
                </a:lnTo>
                <a:lnTo>
                  <a:pt x="658455" y="917677"/>
                </a:lnTo>
                <a:lnTo>
                  <a:pt x="658705" y="866694"/>
                </a:lnTo>
                <a:lnTo>
                  <a:pt x="658954" y="815711"/>
                </a:lnTo>
                <a:lnTo>
                  <a:pt x="659203" y="764729"/>
                </a:lnTo>
                <a:lnTo>
                  <a:pt x="659452" y="713746"/>
                </a:lnTo>
                <a:lnTo>
                  <a:pt x="659701" y="662763"/>
                </a:lnTo>
                <a:lnTo>
                  <a:pt x="659950" y="611781"/>
                </a:lnTo>
                <a:lnTo>
                  <a:pt x="660199" y="560798"/>
                </a:lnTo>
                <a:lnTo>
                  <a:pt x="660448" y="509816"/>
                </a:lnTo>
                <a:lnTo>
                  <a:pt x="660697" y="458834"/>
                </a:lnTo>
                <a:lnTo>
                  <a:pt x="660947" y="407851"/>
                </a:lnTo>
                <a:lnTo>
                  <a:pt x="661196" y="356869"/>
                </a:lnTo>
                <a:lnTo>
                  <a:pt x="661445" y="305887"/>
                </a:lnTo>
                <a:lnTo>
                  <a:pt x="661694" y="254906"/>
                </a:lnTo>
                <a:lnTo>
                  <a:pt x="661943" y="203924"/>
                </a:lnTo>
                <a:lnTo>
                  <a:pt x="662192" y="152943"/>
                </a:lnTo>
                <a:lnTo>
                  <a:pt x="662441" y="101961"/>
                </a:lnTo>
                <a:lnTo>
                  <a:pt x="662690" y="50980"/>
                </a:lnTo>
                <a:lnTo>
                  <a:pt x="662940" y="0"/>
                </a:lnTo>
                <a:lnTo>
                  <a:pt x="0" y="630593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126482" y="3056890"/>
            <a:ext cx="6629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dirty="0" sz="1400" spc="-10" b="1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f</a:t>
            </a: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ur</a:t>
            </a:r>
            <a:r>
              <a:rPr dirty="0" sz="1400" spc="5" b="1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76214" y="3069502"/>
            <a:ext cx="1641475" cy="205486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tion</a:t>
            </a:r>
            <a:r>
              <a:rPr dirty="0" sz="1400" spc="-1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segment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510540">
              <a:lnSpc>
                <a:spcPct val="100000"/>
              </a:lnSpc>
              <a:spcBef>
                <a:spcPts val="1310"/>
              </a:spcBef>
            </a:pPr>
            <a:r>
              <a:rPr dirty="0" sz="1200" spc="-5" b="1">
                <a:latin typeface="Tahoma"/>
                <a:cs typeface="Tahoma"/>
              </a:rPr>
              <a:t>Stented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region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63767" y="2823970"/>
            <a:ext cx="2269236" cy="2269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59196" y="2819400"/>
            <a:ext cx="2278380" cy="2278380"/>
          </a:xfrm>
          <a:custGeom>
            <a:avLst/>
            <a:gdLst/>
            <a:ahLst/>
            <a:cxnLst/>
            <a:rect l="l" t="t" r="r" b="b"/>
            <a:pathLst>
              <a:path w="2278379" h="2278379">
                <a:moveTo>
                  <a:pt x="0" y="2278380"/>
                </a:moveTo>
                <a:lnTo>
                  <a:pt x="2278379" y="2278380"/>
                </a:lnTo>
                <a:lnTo>
                  <a:pt x="2278379" y="0"/>
                </a:lnTo>
                <a:lnTo>
                  <a:pt x="0" y="0"/>
                </a:lnTo>
                <a:lnTo>
                  <a:pt x="0" y="22783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8850" y="2303526"/>
            <a:ext cx="76200" cy="508634"/>
          </a:xfrm>
          <a:custGeom>
            <a:avLst/>
            <a:gdLst/>
            <a:ahLst/>
            <a:cxnLst/>
            <a:rect l="l" t="t" r="r" b="b"/>
            <a:pathLst>
              <a:path w="76200" h="508635">
                <a:moveTo>
                  <a:pt x="0" y="431926"/>
                </a:moveTo>
                <a:lnTo>
                  <a:pt x="37592" y="508381"/>
                </a:lnTo>
                <a:lnTo>
                  <a:pt x="69808" y="445007"/>
                </a:lnTo>
                <a:lnTo>
                  <a:pt x="47878" y="445007"/>
                </a:lnTo>
                <a:lnTo>
                  <a:pt x="28067" y="444881"/>
                </a:lnTo>
                <a:lnTo>
                  <a:pt x="28147" y="432114"/>
                </a:lnTo>
                <a:lnTo>
                  <a:pt x="0" y="431926"/>
                </a:lnTo>
                <a:close/>
              </a:path>
              <a:path w="76200" h="508635">
                <a:moveTo>
                  <a:pt x="28147" y="432114"/>
                </a:moveTo>
                <a:lnTo>
                  <a:pt x="28067" y="444881"/>
                </a:lnTo>
                <a:lnTo>
                  <a:pt x="47878" y="445007"/>
                </a:lnTo>
                <a:lnTo>
                  <a:pt x="47959" y="432246"/>
                </a:lnTo>
                <a:lnTo>
                  <a:pt x="28147" y="432114"/>
                </a:lnTo>
                <a:close/>
              </a:path>
              <a:path w="76200" h="508635">
                <a:moveTo>
                  <a:pt x="47959" y="432246"/>
                </a:moveTo>
                <a:lnTo>
                  <a:pt x="47878" y="445007"/>
                </a:lnTo>
                <a:lnTo>
                  <a:pt x="69808" y="445007"/>
                </a:lnTo>
                <a:lnTo>
                  <a:pt x="76200" y="432435"/>
                </a:lnTo>
                <a:lnTo>
                  <a:pt x="47959" y="432246"/>
                </a:lnTo>
                <a:close/>
              </a:path>
              <a:path w="76200" h="508635">
                <a:moveTo>
                  <a:pt x="50673" y="0"/>
                </a:moveTo>
                <a:lnTo>
                  <a:pt x="30860" y="0"/>
                </a:lnTo>
                <a:lnTo>
                  <a:pt x="28147" y="432114"/>
                </a:lnTo>
                <a:lnTo>
                  <a:pt x="47959" y="432246"/>
                </a:lnTo>
                <a:lnTo>
                  <a:pt x="50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8142" y="2311145"/>
            <a:ext cx="76200" cy="501015"/>
          </a:xfrm>
          <a:custGeom>
            <a:avLst/>
            <a:gdLst/>
            <a:ahLst/>
            <a:cxnLst/>
            <a:rect l="l" t="t" r="r" b="b"/>
            <a:pathLst>
              <a:path w="76200" h="501014">
                <a:moveTo>
                  <a:pt x="28193" y="424306"/>
                </a:moveTo>
                <a:lnTo>
                  <a:pt x="0" y="424306"/>
                </a:lnTo>
                <a:lnTo>
                  <a:pt x="38100" y="500506"/>
                </a:lnTo>
                <a:lnTo>
                  <a:pt x="69850" y="437006"/>
                </a:lnTo>
                <a:lnTo>
                  <a:pt x="28193" y="437006"/>
                </a:lnTo>
                <a:lnTo>
                  <a:pt x="28193" y="424306"/>
                </a:lnTo>
                <a:close/>
              </a:path>
              <a:path w="76200" h="501014">
                <a:moveTo>
                  <a:pt x="48006" y="0"/>
                </a:moveTo>
                <a:lnTo>
                  <a:pt x="28193" y="0"/>
                </a:lnTo>
                <a:lnTo>
                  <a:pt x="28193" y="437006"/>
                </a:lnTo>
                <a:lnTo>
                  <a:pt x="48006" y="437006"/>
                </a:lnTo>
                <a:lnTo>
                  <a:pt x="48006" y="0"/>
                </a:lnTo>
                <a:close/>
              </a:path>
              <a:path w="76200" h="501014">
                <a:moveTo>
                  <a:pt x="76200" y="424306"/>
                </a:moveTo>
                <a:lnTo>
                  <a:pt x="48006" y="424306"/>
                </a:lnTo>
                <a:lnTo>
                  <a:pt x="48006" y="437006"/>
                </a:lnTo>
                <a:lnTo>
                  <a:pt x="69850" y="437006"/>
                </a:lnTo>
                <a:lnTo>
                  <a:pt x="76200" y="424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41085" y="247904"/>
            <a:ext cx="3194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4085" algn="l"/>
              </a:tabLst>
            </a:pPr>
            <a:r>
              <a:rPr dirty="0" spc="-10"/>
              <a:t>Stu</a:t>
            </a:r>
            <a:r>
              <a:rPr dirty="0"/>
              <a:t>d</a:t>
            </a:r>
            <a:r>
              <a:rPr dirty="0" spc="-5"/>
              <a:t>y</a:t>
            </a:r>
            <a:r>
              <a:rPr dirty="0"/>
              <a:t> </a:t>
            </a:r>
            <a:r>
              <a:rPr dirty="0" spc="-10"/>
              <a:t>Flo</a:t>
            </a:r>
            <a:r>
              <a:rPr dirty="0" spc="-5"/>
              <a:t>w</a:t>
            </a:r>
            <a:r>
              <a:rPr dirty="0"/>
              <a:t>	</a:t>
            </a:r>
            <a:r>
              <a:rPr dirty="0" spc="-10"/>
              <a:t>Chart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66544" y="794004"/>
            <a:ext cx="501142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153285" marR="121920" indent="-2024380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latin typeface="Tahoma"/>
                <a:cs typeface="Tahoma"/>
              </a:rPr>
              <a:t>Bifurcation </a:t>
            </a:r>
            <a:r>
              <a:rPr dirty="0" sz="1400" spc="-5" b="1">
                <a:latin typeface="Tahoma"/>
                <a:cs typeface="Tahoma"/>
              </a:rPr>
              <a:t>PCI with provisional </a:t>
            </a:r>
            <a:r>
              <a:rPr dirty="0" sz="1400" b="1">
                <a:latin typeface="Tahoma"/>
                <a:cs typeface="Tahoma"/>
              </a:rPr>
              <a:t>single </a:t>
            </a:r>
            <a:r>
              <a:rPr dirty="0" sz="1400" spc="-5" b="1">
                <a:latin typeface="Tahoma"/>
                <a:cs typeface="Tahoma"/>
              </a:rPr>
              <a:t>stent </a:t>
            </a:r>
            <a:r>
              <a:rPr dirty="0" sz="1400" b="1">
                <a:latin typeface="Tahoma"/>
                <a:cs typeface="Tahoma"/>
              </a:rPr>
              <a:t>strategy  n = </a:t>
            </a:r>
            <a:r>
              <a:rPr dirty="0" sz="1400" spc="-5" b="1">
                <a:latin typeface="Tahoma"/>
                <a:cs typeface="Tahoma"/>
              </a:rPr>
              <a:t>110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8091" y="1310639"/>
            <a:ext cx="3075940" cy="1000760"/>
          </a:xfrm>
          <a:custGeom>
            <a:avLst/>
            <a:gdLst/>
            <a:ahLst/>
            <a:cxnLst/>
            <a:rect l="l" t="t" r="r" b="b"/>
            <a:pathLst>
              <a:path w="3075940" h="1000760">
                <a:moveTo>
                  <a:pt x="60960" y="927989"/>
                </a:moveTo>
                <a:lnTo>
                  <a:pt x="0" y="987425"/>
                </a:lnTo>
                <a:lnTo>
                  <a:pt x="84201" y="1000633"/>
                </a:lnTo>
                <a:lnTo>
                  <a:pt x="75749" y="974217"/>
                </a:lnTo>
                <a:lnTo>
                  <a:pt x="62357" y="974217"/>
                </a:lnTo>
                <a:lnTo>
                  <a:pt x="58546" y="962152"/>
                </a:lnTo>
                <a:lnTo>
                  <a:pt x="70653" y="958286"/>
                </a:lnTo>
                <a:lnTo>
                  <a:pt x="60960" y="927989"/>
                </a:lnTo>
                <a:close/>
              </a:path>
              <a:path w="3075940" h="1000760">
                <a:moveTo>
                  <a:pt x="70653" y="958286"/>
                </a:moveTo>
                <a:lnTo>
                  <a:pt x="58546" y="962152"/>
                </a:lnTo>
                <a:lnTo>
                  <a:pt x="62357" y="974217"/>
                </a:lnTo>
                <a:lnTo>
                  <a:pt x="74508" y="970337"/>
                </a:lnTo>
                <a:lnTo>
                  <a:pt x="70653" y="958286"/>
                </a:lnTo>
                <a:close/>
              </a:path>
              <a:path w="3075940" h="1000760">
                <a:moveTo>
                  <a:pt x="74508" y="970337"/>
                </a:moveTo>
                <a:lnTo>
                  <a:pt x="62357" y="974217"/>
                </a:lnTo>
                <a:lnTo>
                  <a:pt x="75749" y="974217"/>
                </a:lnTo>
                <a:lnTo>
                  <a:pt x="74508" y="970337"/>
                </a:lnTo>
                <a:close/>
              </a:path>
              <a:path w="3075940" h="1000760">
                <a:moveTo>
                  <a:pt x="3071876" y="0"/>
                </a:moveTo>
                <a:lnTo>
                  <a:pt x="70653" y="958286"/>
                </a:lnTo>
                <a:lnTo>
                  <a:pt x="74508" y="970337"/>
                </a:lnTo>
                <a:lnTo>
                  <a:pt x="3075686" y="12192"/>
                </a:lnTo>
                <a:lnTo>
                  <a:pt x="3071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5374" y="1279398"/>
            <a:ext cx="2350770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3D </a:t>
            </a:r>
            <a:r>
              <a:rPr dirty="0" sz="1600" spc="-10" b="1">
                <a:solidFill>
                  <a:srgbClr val="0431FF"/>
                </a:solidFill>
                <a:latin typeface="Tahoma"/>
                <a:cs typeface="Tahoma"/>
              </a:rPr>
              <a:t>OFDI </a:t>
            </a: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guidance</a:t>
            </a:r>
            <a:r>
              <a:rPr dirty="0" sz="1600" spc="30" b="1">
                <a:solidFill>
                  <a:srgbClr val="0431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arm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680"/>
              </a:lnSpc>
            </a:pP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56 </a:t>
            </a:r>
            <a:r>
              <a:rPr dirty="0" sz="1400" b="1">
                <a:solidFill>
                  <a:srgbClr val="0431FF"/>
                </a:solidFill>
                <a:latin typeface="Tahoma"/>
                <a:cs typeface="Tahoma"/>
              </a:rPr>
              <a:t>pts </a:t>
            </a: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with 57</a:t>
            </a:r>
            <a:r>
              <a:rPr dirty="0" sz="1400" spc="-30" b="1">
                <a:solidFill>
                  <a:srgbClr val="0431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lesions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2615" y="1265300"/>
            <a:ext cx="2065655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0000"/>
                </a:solidFill>
                <a:latin typeface="Tahoma"/>
                <a:cs typeface="Tahoma"/>
              </a:rPr>
              <a:t>Angio guidance</a:t>
            </a:r>
            <a:r>
              <a:rPr dirty="0" sz="1600" spc="1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ahoma"/>
                <a:cs typeface="Tahoma"/>
              </a:rPr>
              <a:t>arm</a:t>
            </a:r>
            <a:endParaRPr sz="1600">
              <a:latin typeface="Tahoma"/>
              <a:cs typeface="Tahoma"/>
            </a:endParaRPr>
          </a:p>
          <a:p>
            <a:pPr algn="ctr" marL="81915">
              <a:lnSpc>
                <a:spcPts val="1680"/>
              </a:lnSpc>
            </a:pP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54 </a:t>
            </a: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pts 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with 54</a:t>
            </a:r>
            <a:r>
              <a:rPr dirty="0" sz="1400" spc="-7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lesions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391" y="1787651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355"/>
              </a:spcBef>
            </a:pPr>
            <a:r>
              <a:rPr dirty="0" sz="1400" b="1">
                <a:latin typeface="Tahoma"/>
                <a:cs typeface="Tahoma"/>
              </a:rPr>
              <a:t>Implantation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of</a:t>
            </a:r>
            <a:endParaRPr sz="1400">
              <a:latin typeface="Tahoma"/>
              <a:cs typeface="Tahoma"/>
            </a:endParaRPr>
          </a:p>
          <a:p>
            <a:pPr marL="357505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Ultimaster</a:t>
            </a:r>
            <a:r>
              <a:rPr dirty="0" sz="1400" spc="1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stent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3640" y="1780032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82270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latin typeface="Tahoma"/>
                <a:cs typeface="Tahoma"/>
              </a:rPr>
              <a:t>Implantation</a:t>
            </a:r>
            <a:r>
              <a:rPr dirty="0" sz="1400" spc="-10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of</a:t>
            </a:r>
            <a:endParaRPr sz="1400">
              <a:latin typeface="Tahoma"/>
              <a:cs typeface="Tahoma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ahoma"/>
                <a:cs typeface="Tahoma"/>
              </a:rPr>
              <a:t>Ultimaster</a:t>
            </a:r>
            <a:r>
              <a:rPr dirty="0" sz="1400" spc="-6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stent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60591" y="2432304"/>
            <a:ext cx="2169160" cy="307975"/>
          </a:xfrm>
          <a:custGeom>
            <a:avLst/>
            <a:gdLst/>
            <a:ahLst/>
            <a:cxnLst/>
            <a:rect l="l" t="t" r="r" b="b"/>
            <a:pathLst>
              <a:path w="2169159" h="307975">
                <a:moveTo>
                  <a:pt x="0" y="307848"/>
                </a:moveTo>
                <a:lnTo>
                  <a:pt x="2168652" y="307848"/>
                </a:lnTo>
                <a:lnTo>
                  <a:pt x="216865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60591" y="2432304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400" spc="-5" b="1">
                <a:latin typeface="Tahoma"/>
                <a:cs typeface="Tahoma"/>
              </a:rPr>
              <a:t>POT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0391" y="2432304"/>
            <a:ext cx="2169160" cy="307975"/>
          </a:xfrm>
          <a:custGeom>
            <a:avLst/>
            <a:gdLst/>
            <a:ahLst/>
            <a:cxnLst/>
            <a:rect l="l" t="t" r="r" b="b"/>
            <a:pathLst>
              <a:path w="2169160" h="307975">
                <a:moveTo>
                  <a:pt x="0" y="307848"/>
                </a:moveTo>
                <a:lnTo>
                  <a:pt x="2168652" y="307848"/>
                </a:lnTo>
                <a:lnTo>
                  <a:pt x="216865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50391" y="2432304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400" spc="-5" b="1">
                <a:latin typeface="Tahoma"/>
                <a:cs typeface="Tahoma"/>
              </a:rPr>
              <a:t>POT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391" y="2811779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535305" marR="264160" indent="-265430">
              <a:lnSpc>
                <a:spcPct val="100000"/>
              </a:lnSpc>
              <a:spcBef>
                <a:spcPts val="355"/>
              </a:spcBef>
            </a:pPr>
            <a:r>
              <a:rPr dirty="0" sz="1400" spc="-5" b="1">
                <a:latin typeface="Tahoma"/>
                <a:cs typeface="Tahoma"/>
              </a:rPr>
              <a:t>3D </a:t>
            </a:r>
            <a:r>
              <a:rPr dirty="0" sz="1400" b="1">
                <a:latin typeface="Tahoma"/>
                <a:cs typeface="Tahoma"/>
              </a:rPr>
              <a:t>OFDI</a:t>
            </a:r>
            <a:r>
              <a:rPr dirty="0" sz="1400" spc="-7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guidance  wire</a:t>
            </a:r>
            <a:r>
              <a:rPr dirty="0" sz="1400" spc="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recross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3510" y="4560823"/>
            <a:ext cx="24745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Tahoma"/>
                <a:cs typeface="Tahoma"/>
              </a:rPr>
              <a:t>Primary</a:t>
            </a:r>
            <a:r>
              <a:rPr dirty="0" sz="1600" spc="2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endpoint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600" spc="-5" b="1">
                <a:latin typeface="Tahoma"/>
                <a:cs typeface="Tahoma"/>
              </a:rPr>
              <a:t>Acute </a:t>
            </a:r>
            <a:r>
              <a:rPr dirty="0" sz="1600" spc="-10" b="1">
                <a:latin typeface="Tahoma"/>
                <a:cs typeface="Tahoma"/>
              </a:rPr>
              <a:t>ISA </a:t>
            </a:r>
            <a:r>
              <a:rPr dirty="0" sz="1600" spc="-5" b="1">
                <a:latin typeface="Tahoma"/>
                <a:cs typeface="Tahoma"/>
              </a:rPr>
              <a:t>at</a:t>
            </a:r>
            <a:r>
              <a:rPr dirty="0" sz="1600" spc="3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bifurcation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36242" y="1307719"/>
            <a:ext cx="2639060" cy="504825"/>
          </a:xfrm>
          <a:custGeom>
            <a:avLst/>
            <a:gdLst/>
            <a:ahLst/>
            <a:cxnLst/>
            <a:rect l="l" t="t" r="r" b="b"/>
            <a:pathLst>
              <a:path w="2639060" h="504825">
                <a:moveTo>
                  <a:pt x="68325" y="429513"/>
                </a:moveTo>
                <a:lnTo>
                  <a:pt x="0" y="480440"/>
                </a:lnTo>
                <a:lnTo>
                  <a:pt x="81660" y="504570"/>
                </a:lnTo>
                <a:lnTo>
                  <a:pt x="77125" y="479043"/>
                </a:lnTo>
                <a:lnTo>
                  <a:pt x="64262" y="479043"/>
                </a:lnTo>
                <a:lnTo>
                  <a:pt x="60832" y="459485"/>
                </a:lnTo>
                <a:lnTo>
                  <a:pt x="73257" y="457268"/>
                </a:lnTo>
                <a:lnTo>
                  <a:pt x="68325" y="429513"/>
                </a:lnTo>
                <a:close/>
              </a:path>
              <a:path w="2639060" h="504825">
                <a:moveTo>
                  <a:pt x="73257" y="457268"/>
                </a:moveTo>
                <a:lnTo>
                  <a:pt x="60832" y="459485"/>
                </a:lnTo>
                <a:lnTo>
                  <a:pt x="64262" y="479043"/>
                </a:lnTo>
                <a:lnTo>
                  <a:pt x="76730" y="476818"/>
                </a:lnTo>
                <a:lnTo>
                  <a:pt x="73257" y="457268"/>
                </a:lnTo>
                <a:close/>
              </a:path>
              <a:path w="2639060" h="504825">
                <a:moveTo>
                  <a:pt x="76730" y="476818"/>
                </a:moveTo>
                <a:lnTo>
                  <a:pt x="64262" y="479043"/>
                </a:lnTo>
                <a:lnTo>
                  <a:pt x="77125" y="479043"/>
                </a:lnTo>
                <a:lnTo>
                  <a:pt x="76730" y="476818"/>
                </a:lnTo>
                <a:close/>
              </a:path>
              <a:path w="2639060" h="504825">
                <a:moveTo>
                  <a:pt x="2635504" y="0"/>
                </a:moveTo>
                <a:lnTo>
                  <a:pt x="73257" y="457268"/>
                </a:lnTo>
                <a:lnTo>
                  <a:pt x="76730" y="476818"/>
                </a:lnTo>
                <a:lnTo>
                  <a:pt x="2638933" y="19557"/>
                </a:lnTo>
                <a:lnTo>
                  <a:pt x="2635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1238" y="1307719"/>
            <a:ext cx="2778125" cy="478155"/>
          </a:xfrm>
          <a:custGeom>
            <a:avLst/>
            <a:gdLst/>
            <a:ahLst/>
            <a:cxnLst/>
            <a:rect l="l" t="t" r="r" b="b"/>
            <a:pathLst>
              <a:path w="2778125" h="478155">
                <a:moveTo>
                  <a:pt x="2708275" y="402463"/>
                </a:moveTo>
                <a:lnTo>
                  <a:pt x="2703853" y="430308"/>
                </a:lnTo>
                <a:lnTo>
                  <a:pt x="2716403" y="432307"/>
                </a:lnTo>
                <a:lnTo>
                  <a:pt x="2713355" y="451865"/>
                </a:lnTo>
                <a:lnTo>
                  <a:pt x="2700430" y="451865"/>
                </a:lnTo>
                <a:lnTo>
                  <a:pt x="2696337" y="477646"/>
                </a:lnTo>
                <a:lnTo>
                  <a:pt x="2777616" y="451992"/>
                </a:lnTo>
                <a:lnTo>
                  <a:pt x="2777439" y="451865"/>
                </a:lnTo>
                <a:lnTo>
                  <a:pt x="2713355" y="451865"/>
                </a:lnTo>
                <a:lnTo>
                  <a:pt x="2700749" y="449857"/>
                </a:lnTo>
                <a:lnTo>
                  <a:pt x="2774627" y="449857"/>
                </a:lnTo>
                <a:lnTo>
                  <a:pt x="2708275" y="402463"/>
                </a:lnTo>
                <a:close/>
              </a:path>
              <a:path w="2778125" h="478155">
                <a:moveTo>
                  <a:pt x="2703853" y="430308"/>
                </a:moveTo>
                <a:lnTo>
                  <a:pt x="2700749" y="449857"/>
                </a:lnTo>
                <a:lnTo>
                  <a:pt x="2713355" y="451865"/>
                </a:lnTo>
                <a:lnTo>
                  <a:pt x="2716403" y="432307"/>
                </a:lnTo>
                <a:lnTo>
                  <a:pt x="2703853" y="430308"/>
                </a:lnTo>
                <a:close/>
              </a:path>
              <a:path w="2778125" h="478155">
                <a:moveTo>
                  <a:pt x="3048" y="0"/>
                </a:moveTo>
                <a:lnTo>
                  <a:pt x="0" y="19557"/>
                </a:lnTo>
                <a:lnTo>
                  <a:pt x="2700749" y="449857"/>
                </a:lnTo>
                <a:lnTo>
                  <a:pt x="2703853" y="430308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260591" y="2811779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524510">
              <a:lnSpc>
                <a:spcPct val="100000"/>
              </a:lnSpc>
              <a:spcBef>
                <a:spcPts val="355"/>
              </a:spcBef>
            </a:pPr>
            <a:r>
              <a:rPr dirty="0" sz="1400" spc="-5" b="1">
                <a:latin typeface="Tahoma"/>
                <a:cs typeface="Tahoma"/>
              </a:rPr>
              <a:t>Wire </a:t>
            </a:r>
            <a:r>
              <a:rPr dirty="0" sz="1400" b="1">
                <a:latin typeface="Tahoma"/>
                <a:cs typeface="Tahoma"/>
              </a:rPr>
              <a:t>recross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90059" y="1292352"/>
            <a:ext cx="563880" cy="573405"/>
          </a:xfrm>
          <a:custGeom>
            <a:avLst/>
            <a:gdLst/>
            <a:ahLst/>
            <a:cxnLst/>
            <a:rect l="l" t="t" r="r" b="b"/>
            <a:pathLst>
              <a:path w="563879" h="573405">
                <a:moveTo>
                  <a:pt x="281939" y="0"/>
                </a:moveTo>
                <a:lnTo>
                  <a:pt x="236210" y="3749"/>
                </a:lnTo>
                <a:lnTo>
                  <a:pt x="192828" y="14606"/>
                </a:lnTo>
                <a:lnTo>
                  <a:pt x="152376" y="31978"/>
                </a:lnTo>
                <a:lnTo>
                  <a:pt x="115433" y="55278"/>
                </a:lnTo>
                <a:lnTo>
                  <a:pt x="82581" y="83915"/>
                </a:lnTo>
                <a:lnTo>
                  <a:pt x="54400" y="117299"/>
                </a:lnTo>
                <a:lnTo>
                  <a:pt x="31471" y="154840"/>
                </a:lnTo>
                <a:lnTo>
                  <a:pt x="14374" y="195949"/>
                </a:lnTo>
                <a:lnTo>
                  <a:pt x="3690" y="240036"/>
                </a:lnTo>
                <a:lnTo>
                  <a:pt x="0" y="286512"/>
                </a:lnTo>
                <a:lnTo>
                  <a:pt x="3690" y="332987"/>
                </a:lnTo>
                <a:lnTo>
                  <a:pt x="14374" y="377074"/>
                </a:lnTo>
                <a:lnTo>
                  <a:pt x="31471" y="418183"/>
                </a:lnTo>
                <a:lnTo>
                  <a:pt x="54400" y="455724"/>
                </a:lnTo>
                <a:lnTo>
                  <a:pt x="82581" y="489108"/>
                </a:lnTo>
                <a:lnTo>
                  <a:pt x="115433" y="517745"/>
                </a:lnTo>
                <a:lnTo>
                  <a:pt x="152376" y="541045"/>
                </a:lnTo>
                <a:lnTo>
                  <a:pt x="192828" y="558417"/>
                </a:lnTo>
                <a:lnTo>
                  <a:pt x="236210" y="569274"/>
                </a:lnTo>
                <a:lnTo>
                  <a:pt x="281939" y="573024"/>
                </a:lnTo>
                <a:lnTo>
                  <a:pt x="327669" y="569274"/>
                </a:lnTo>
                <a:lnTo>
                  <a:pt x="371051" y="558417"/>
                </a:lnTo>
                <a:lnTo>
                  <a:pt x="411503" y="541045"/>
                </a:lnTo>
                <a:lnTo>
                  <a:pt x="448446" y="517745"/>
                </a:lnTo>
                <a:lnTo>
                  <a:pt x="481298" y="489108"/>
                </a:lnTo>
                <a:lnTo>
                  <a:pt x="509479" y="455724"/>
                </a:lnTo>
                <a:lnTo>
                  <a:pt x="532408" y="418183"/>
                </a:lnTo>
                <a:lnTo>
                  <a:pt x="549505" y="377074"/>
                </a:lnTo>
                <a:lnTo>
                  <a:pt x="560189" y="332987"/>
                </a:lnTo>
                <a:lnTo>
                  <a:pt x="563879" y="286512"/>
                </a:lnTo>
                <a:lnTo>
                  <a:pt x="560189" y="240036"/>
                </a:lnTo>
                <a:lnTo>
                  <a:pt x="549505" y="195949"/>
                </a:lnTo>
                <a:lnTo>
                  <a:pt x="532408" y="154840"/>
                </a:lnTo>
                <a:lnTo>
                  <a:pt x="509479" y="117299"/>
                </a:lnTo>
                <a:lnTo>
                  <a:pt x="481298" y="83915"/>
                </a:lnTo>
                <a:lnTo>
                  <a:pt x="448446" y="55278"/>
                </a:lnTo>
                <a:lnTo>
                  <a:pt x="411503" y="31978"/>
                </a:lnTo>
                <a:lnTo>
                  <a:pt x="371051" y="14606"/>
                </a:lnTo>
                <a:lnTo>
                  <a:pt x="327669" y="3749"/>
                </a:lnTo>
                <a:lnTo>
                  <a:pt x="281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90059" y="1292352"/>
            <a:ext cx="563880" cy="573405"/>
          </a:xfrm>
          <a:custGeom>
            <a:avLst/>
            <a:gdLst/>
            <a:ahLst/>
            <a:cxnLst/>
            <a:rect l="l" t="t" r="r" b="b"/>
            <a:pathLst>
              <a:path w="563879" h="573405">
                <a:moveTo>
                  <a:pt x="0" y="286512"/>
                </a:moveTo>
                <a:lnTo>
                  <a:pt x="3690" y="240036"/>
                </a:lnTo>
                <a:lnTo>
                  <a:pt x="14374" y="195949"/>
                </a:lnTo>
                <a:lnTo>
                  <a:pt x="31471" y="154840"/>
                </a:lnTo>
                <a:lnTo>
                  <a:pt x="54400" y="117299"/>
                </a:lnTo>
                <a:lnTo>
                  <a:pt x="82581" y="83915"/>
                </a:lnTo>
                <a:lnTo>
                  <a:pt x="115433" y="55278"/>
                </a:lnTo>
                <a:lnTo>
                  <a:pt x="152376" y="31978"/>
                </a:lnTo>
                <a:lnTo>
                  <a:pt x="192828" y="14606"/>
                </a:lnTo>
                <a:lnTo>
                  <a:pt x="236210" y="3749"/>
                </a:lnTo>
                <a:lnTo>
                  <a:pt x="281939" y="0"/>
                </a:lnTo>
                <a:lnTo>
                  <a:pt x="327669" y="3749"/>
                </a:lnTo>
                <a:lnTo>
                  <a:pt x="371051" y="14606"/>
                </a:lnTo>
                <a:lnTo>
                  <a:pt x="411503" y="31978"/>
                </a:lnTo>
                <a:lnTo>
                  <a:pt x="448446" y="55278"/>
                </a:lnTo>
                <a:lnTo>
                  <a:pt x="481298" y="83915"/>
                </a:lnTo>
                <a:lnTo>
                  <a:pt x="509479" y="117299"/>
                </a:lnTo>
                <a:lnTo>
                  <a:pt x="532408" y="154840"/>
                </a:lnTo>
                <a:lnTo>
                  <a:pt x="549505" y="195949"/>
                </a:lnTo>
                <a:lnTo>
                  <a:pt x="560189" y="240036"/>
                </a:lnTo>
                <a:lnTo>
                  <a:pt x="563879" y="286512"/>
                </a:lnTo>
                <a:lnTo>
                  <a:pt x="560189" y="332987"/>
                </a:lnTo>
                <a:lnTo>
                  <a:pt x="549505" y="377074"/>
                </a:lnTo>
                <a:lnTo>
                  <a:pt x="532408" y="418183"/>
                </a:lnTo>
                <a:lnTo>
                  <a:pt x="509479" y="455724"/>
                </a:lnTo>
                <a:lnTo>
                  <a:pt x="481298" y="489108"/>
                </a:lnTo>
                <a:lnTo>
                  <a:pt x="448446" y="517745"/>
                </a:lnTo>
                <a:lnTo>
                  <a:pt x="411503" y="541045"/>
                </a:lnTo>
                <a:lnTo>
                  <a:pt x="371051" y="558417"/>
                </a:lnTo>
                <a:lnTo>
                  <a:pt x="327669" y="569274"/>
                </a:lnTo>
                <a:lnTo>
                  <a:pt x="281939" y="573024"/>
                </a:lnTo>
                <a:lnTo>
                  <a:pt x="236210" y="569274"/>
                </a:lnTo>
                <a:lnTo>
                  <a:pt x="192828" y="558417"/>
                </a:lnTo>
                <a:lnTo>
                  <a:pt x="152376" y="541045"/>
                </a:lnTo>
                <a:lnTo>
                  <a:pt x="115433" y="517745"/>
                </a:lnTo>
                <a:lnTo>
                  <a:pt x="82581" y="489108"/>
                </a:lnTo>
                <a:lnTo>
                  <a:pt x="54400" y="455724"/>
                </a:lnTo>
                <a:lnTo>
                  <a:pt x="31471" y="418183"/>
                </a:lnTo>
                <a:lnTo>
                  <a:pt x="14374" y="377074"/>
                </a:lnTo>
                <a:lnTo>
                  <a:pt x="3690" y="332987"/>
                </a:lnTo>
                <a:lnTo>
                  <a:pt x="0" y="28651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49571" y="1382395"/>
            <a:ext cx="247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9866" y="2303526"/>
            <a:ext cx="76200" cy="508634"/>
          </a:xfrm>
          <a:custGeom>
            <a:avLst/>
            <a:gdLst/>
            <a:ahLst/>
            <a:cxnLst/>
            <a:rect l="l" t="t" r="r" b="b"/>
            <a:pathLst>
              <a:path w="76200" h="508635">
                <a:moveTo>
                  <a:pt x="28193" y="432181"/>
                </a:moveTo>
                <a:lnTo>
                  <a:pt x="0" y="432181"/>
                </a:lnTo>
                <a:lnTo>
                  <a:pt x="38100" y="508381"/>
                </a:lnTo>
                <a:lnTo>
                  <a:pt x="69850" y="444881"/>
                </a:lnTo>
                <a:lnTo>
                  <a:pt x="28193" y="444881"/>
                </a:lnTo>
                <a:lnTo>
                  <a:pt x="28193" y="432181"/>
                </a:lnTo>
                <a:close/>
              </a:path>
              <a:path w="76200" h="508635">
                <a:moveTo>
                  <a:pt x="48005" y="0"/>
                </a:moveTo>
                <a:lnTo>
                  <a:pt x="28193" y="0"/>
                </a:lnTo>
                <a:lnTo>
                  <a:pt x="28193" y="444881"/>
                </a:lnTo>
                <a:lnTo>
                  <a:pt x="48005" y="444881"/>
                </a:lnTo>
                <a:lnTo>
                  <a:pt x="48005" y="0"/>
                </a:lnTo>
                <a:close/>
              </a:path>
              <a:path w="76200" h="508635">
                <a:moveTo>
                  <a:pt x="76200" y="432181"/>
                </a:moveTo>
                <a:lnTo>
                  <a:pt x="48005" y="432181"/>
                </a:lnTo>
                <a:lnTo>
                  <a:pt x="48005" y="444881"/>
                </a:lnTo>
                <a:lnTo>
                  <a:pt x="69850" y="444881"/>
                </a:lnTo>
                <a:lnTo>
                  <a:pt x="76200" y="432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8142" y="2311145"/>
            <a:ext cx="76200" cy="501015"/>
          </a:xfrm>
          <a:custGeom>
            <a:avLst/>
            <a:gdLst/>
            <a:ahLst/>
            <a:cxnLst/>
            <a:rect l="l" t="t" r="r" b="b"/>
            <a:pathLst>
              <a:path w="76200" h="501014">
                <a:moveTo>
                  <a:pt x="28193" y="424306"/>
                </a:moveTo>
                <a:lnTo>
                  <a:pt x="0" y="424306"/>
                </a:lnTo>
                <a:lnTo>
                  <a:pt x="38100" y="500506"/>
                </a:lnTo>
                <a:lnTo>
                  <a:pt x="69850" y="437006"/>
                </a:lnTo>
                <a:lnTo>
                  <a:pt x="28193" y="437006"/>
                </a:lnTo>
                <a:lnTo>
                  <a:pt x="28193" y="424306"/>
                </a:lnTo>
                <a:close/>
              </a:path>
              <a:path w="76200" h="501014">
                <a:moveTo>
                  <a:pt x="48006" y="0"/>
                </a:moveTo>
                <a:lnTo>
                  <a:pt x="28193" y="0"/>
                </a:lnTo>
                <a:lnTo>
                  <a:pt x="28193" y="437006"/>
                </a:lnTo>
                <a:lnTo>
                  <a:pt x="48006" y="437006"/>
                </a:lnTo>
                <a:lnTo>
                  <a:pt x="48006" y="0"/>
                </a:lnTo>
                <a:close/>
              </a:path>
              <a:path w="76200" h="501014">
                <a:moveTo>
                  <a:pt x="76200" y="424306"/>
                </a:moveTo>
                <a:lnTo>
                  <a:pt x="48006" y="424306"/>
                </a:lnTo>
                <a:lnTo>
                  <a:pt x="48006" y="437006"/>
                </a:lnTo>
                <a:lnTo>
                  <a:pt x="69850" y="437006"/>
                </a:lnTo>
                <a:lnTo>
                  <a:pt x="76200" y="424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41085" y="247904"/>
            <a:ext cx="3194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4085" algn="l"/>
              </a:tabLst>
            </a:pPr>
            <a:r>
              <a:rPr dirty="0" spc="-10"/>
              <a:t>Stu</a:t>
            </a:r>
            <a:r>
              <a:rPr dirty="0"/>
              <a:t>d</a:t>
            </a:r>
            <a:r>
              <a:rPr dirty="0" spc="-5"/>
              <a:t>y</a:t>
            </a:r>
            <a:r>
              <a:rPr dirty="0"/>
              <a:t> </a:t>
            </a:r>
            <a:r>
              <a:rPr dirty="0" spc="-10"/>
              <a:t>Flo</a:t>
            </a:r>
            <a:r>
              <a:rPr dirty="0" spc="-5"/>
              <a:t>w</a:t>
            </a:r>
            <a:r>
              <a:rPr dirty="0"/>
              <a:t>	</a:t>
            </a:r>
            <a:r>
              <a:rPr dirty="0" spc="-10"/>
              <a:t>Chart</a:t>
            </a:r>
          </a:p>
        </p:txBody>
      </p:sp>
      <p:sp>
        <p:nvSpPr>
          <p:cNvPr id="5" name="object 5"/>
          <p:cNvSpPr/>
          <p:nvPr/>
        </p:nvSpPr>
        <p:spPr>
          <a:xfrm>
            <a:off x="1498091" y="1310639"/>
            <a:ext cx="3075940" cy="1000760"/>
          </a:xfrm>
          <a:custGeom>
            <a:avLst/>
            <a:gdLst/>
            <a:ahLst/>
            <a:cxnLst/>
            <a:rect l="l" t="t" r="r" b="b"/>
            <a:pathLst>
              <a:path w="3075940" h="1000760">
                <a:moveTo>
                  <a:pt x="60960" y="927989"/>
                </a:moveTo>
                <a:lnTo>
                  <a:pt x="0" y="987425"/>
                </a:lnTo>
                <a:lnTo>
                  <a:pt x="84201" y="1000633"/>
                </a:lnTo>
                <a:lnTo>
                  <a:pt x="75749" y="974217"/>
                </a:lnTo>
                <a:lnTo>
                  <a:pt x="62357" y="974217"/>
                </a:lnTo>
                <a:lnTo>
                  <a:pt x="58546" y="962152"/>
                </a:lnTo>
                <a:lnTo>
                  <a:pt x="70653" y="958286"/>
                </a:lnTo>
                <a:lnTo>
                  <a:pt x="60960" y="927989"/>
                </a:lnTo>
                <a:close/>
              </a:path>
              <a:path w="3075940" h="1000760">
                <a:moveTo>
                  <a:pt x="70653" y="958286"/>
                </a:moveTo>
                <a:lnTo>
                  <a:pt x="58546" y="962152"/>
                </a:lnTo>
                <a:lnTo>
                  <a:pt x="62357" y="974217"/>
                </a:lnTo>
                <a:lnTo>
                  <a:pt x="74508" y="970337"/>
                </a:lnTo>
                <a:lnTo>
                  <a:pt x="70653" y="958286"/>
                </a:lnTo>
                <a:close/>
              </a:path>
              <a:path w="3075940" h="1000760">
                <a:moveTo>
                  <a:pt x="74508" y="970337"/>
                </a:moveTo>
                <a:lnTo>
                  <a:pt x="62357" y="974217"/>
                </a:lnTo>
                <a:lnTo>
                  <a:pt x="75749" y="974217"/>
                </a:lnTo>
                <a:lnTo>
                  <a:pt x="74508" y="970337"/>
                </a:lnTo>
                <a:close/>
              </a:path>
              <a:path w="3075940" h="1000760">
                <a:moveTo>
                  <a:pt x="3071876" y="0"/>
                </a:moveTo>
                <a:lnTo>
                  <a:pt x="70653" y="958286"/>
                </a:lnTo>
                <a:lnTo>
                  <a:pt x="74508" y="970337"/>
                </a:lnTo>
                <a:lnTo>
                  <a:pt x="3075686" y="12192"/>
                </a:lnTo>
                <a:lnTo>
                  <a:pt x="3071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5374" y="1279398"/>
            <a:ext cx="2350770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3D </a:t>
            </a:r>
            <a:r>
              <a:rPr dirty="0" sz="1600" spc="-10" b="1">
                <a:solidFill>
                  <a:srgbClr val="0431FF"/>
                </a:solidFill>
                <a:latin typeface="Tahoma"/>
                <a:cs typeface="Tahoma"/>
              </a:rPr>
              <a:t>OFDI </a:t>
            </a: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guidance</a:t>
            </a:r>
            <a:r>
              <a:rPr dirty="0" sz="1600" spc="30" b="1">
                <a:solidFill>
                  <a:srgbClr val="0431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arm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680"/>
              </a:lnSpc>
            </a:pP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56 </a:t>
            </a:r>
            <a:r>
              <a:rPr dirty="0" sz="1400" b="1">
                <a:solidFill>
                  <a:srgbClr val="0431FF"/>
                </a:solidFill>
                <a:latin typeface="Tahoma"/>
                <a:cs typeface="Tahoma"/>
              </a:rPr>
              <a:t>pts </a:t>
            </a: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with 57</a:t>
            </a:r>
            <a:r>
              <a:rPr dirty="0" sz="1400" spc="-30" b="1">
                <a:solidFill>
                  <a:srgbClr val="0431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lesions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2615" y="1265300"/>
            <a:ext cx="2065655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0000"/>
                </a:solidFill>
                <a:latin typeface="Tahoma"/>
                <a:cs typeface="Tahoma"/>
              </a:rPr>
              <a:t>Angio guidance</a:t>
            </a:r>
            <a:r>
              <a:rPr dirty="0" sz="1600" spc="1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ahoma"/>
                <a:cs typeface="Tahoma"/>
              </a:rPr>
              <a:t>arm</a:t>
            </a:r>
            <a:endParaRPr sz="1600">
              <a:latin typeface="Tahoma"/>
              <a:cs typeface="Tahoma"/>
            </a:endParaRPr>
          </a:p>
          <a:p>
            <a:pPr algn="ctr" marL="81915">
              <a:lnSpc>
                <a:spcPts val="1680"/>
              </a:lnSpc>
            </a:pP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54 </a:t>
            </a: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pts 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with 54</a:t>
            </a:r>
            <a:r>
              <a:rPr dirty="0" sz="1400" spc="-7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lesions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391" y="1787651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355"/>
              </a:spcBef>
            </a:pPr>
            <a:r>
              <a:rPr dirty="0" sz="1400" b="1">
                <a:latin typeface="Tahoma"/>
                <a:cs typeface="Tahoma"/>
              </a:rPr>
              <a:t>Implantation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of</a:t>
            </a:r>
            <a:endParaRPr sz="1400">
              <a:latin typeface="Tahoma"/>
              <a:cs typeface="Tahoma"/>
            </a:endParaRPr>
          </a:p>
          <a:p>
            <a:pPr marL="357505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Ultimaster</a:t>
            </a:r>
            <a:r>
              <a:rPr dirty="0" sz="1400" spc="1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stent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2115" y="1780032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82270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latin typeface="Tahoma"/>
                <a:cs typeface="Tahoma"/>
              </a:rPr>
              <a:t>Implantation</a:t>
            </a:r>
            <a:r>
              <a:rPr dirty="0" sz="1400" spc="-10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of</a:t>
            </a:r>
            <a:endParaRPr sz="1400">
              <a:latin typeface="Tahoma"/>
              <a:cs typeface="Tahoma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ahoma"/>
                <a:cs typeface="Tahoma"/>
              </a:rPr>
              <a:t>Ultimaster</a:t>
            </a:r>
            <a:r>
              <a:rPr dirty="0" sz="1400" spc="-6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stent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62115" y="2432304"/>
            <a:ext cx="2169160" cy="307975"/>
          </a:xfrm>
          <a:custGeom>
            <a:avLst/>
            <a:gdLst/>
            <a:ahLst/>
            <a:cxnLst/>
            <a:rect l="l" t="t" r="r" b="b"/>
            <a:pathLst>
              <a:path w="2169159" h="307975">
                <a:moveTo>
                  <a:pt x="0" y="307848"/>
                </a:moveTo>
                <a:lnTo>
                  <a:pt x="2168651" y="307848"/>
                </a:lnTo>
                <a:lnTo>
                  <a:pt x="2168651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262115" y="2432304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400" b="1">
                <a:latin typeface="Tahoma"/>
                <a:cs typeface="Tahoma"/>
              </a:rPr>
              <a:t>POT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0391" y="2432304"/>
            <a:ext cx="2169160" cy="307975"/>
          </a:xfrm>
          <a:custGeom>
            <a:avLst/>
            <a:gdLst/>
            <a:ahLst/>
            <a:cxnLst/>
            <a:rect l="l" t="t" r="r" b="b"/>
            <a:pathLst>
              <a:path w="2169160" h="307975">
                <a:moveTo>
                  <a:pt x="0" y="307848"/>
                </a:moveTo>
                <a:lnTo>
                  <a:pt x="2168652" y="307848"/>
                </a:lnTo>
                <a:lnTo>
                  <a:pt x="216865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50391" y="2432304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400" spc="-5" b="1">
                <a:latin typeface="Tahoma"/>
                <a:cs typeface="Tahoma"/>
              </a:rPr>
              <a:t>POT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36242" y="1307719"/>
            <a:ext cx="2639060" cy="504825"/>
          </a:xfrm>
          <a:custGeom>
            <a:avLst/>
            <a:gdLst/>
            <a:ahLst/>
            <a:cxnLst/>
            <a:rect l="l" t="t" r="r" b="b"/>
            <a:pathLst>
              <a:path w="2639060" h="504825">
                <a:moveTo>
                  <a:pt x="68325" y="429513"/>
                </a:moveTo>
                <a:lnTo>
                  <a:pt x="0" y="480440"/>
                </a:lnTo>
                <a:lnTo>
                  <a:pt x="81660" y="504570"/>
                </a:lnTo>
                <a:lnTo>
                  <a:pt x="77125" y="479043"/>
                </a:lnTo>
                <a:lnTo>
                  <a:pt x="64262" y="479043"/>
                </a:lnTo>
                <a:lnTo>
                  <a:pt x="60832" y="459485"/>
                </a:lnTo>
                <a:lnTo>
                  <a:pt x="73257" y="457268"/>
                </a:lnTo>
                <a:lnTo>
                  <a:pt x="68325" y="429513"/>
                </a:lnTo>
                <a:close/>
              </a:path>
              <a:path w="2639060" h="504825">
                <a:moveTo>
                  <a:pt x="73257" y="457268"/>
                </a:moveTo>
                <a:lnTo>
                  <a:pt x="60832" y="459485"/>
                </a:lnTo>
                <a:lnTo>
                  <a:pt x="64262" y="479043"/>
                </a:lnTo>
                <a:lnTo>
                  <a:pt x="76730" y="476818"/>
                </a:lnTo>
                <a:lnTo>
                  <a:pt x="73257" y="457268"/>
                </a:lnTo>
                <a:close/>
              </a:path>
              <a:path w="2639060" h="504825">
                <a:moveTo>
                  <a:pt x="76730" y="476818"/>
                </a:moveTo>
                <a:lnTo>
                  <a:pt x="64262" y="479043"/>
                </a:lnTo>
                <a:lnTo>
                  <a:pt x="77125" y="479043"/>
                </a:lnTo>
                <a:lnTo>
                  <a:pt x="76730" y="476818"/>
                </a:lnTo>
                <a:close/>
              </a:path>
              <a:path w="2639060" h="504825">
                <a:moveTo>
                  <a:pt x="2635504" y="0"/>
                </a:moveTo>
                <a:lnTo>
                  <a:pt x="73257" y="457268"/>
                </a:lnTo>
                <a:lnTo>
                  <a:pt x="76730" y="476818"/>
                </a:lnTo>
                <a:lnTo>
                  <a:pt x="2638933" y="19557"/>
                </a:lnTo>
                <a:lnTo>
                  <a:pt x="2635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1238" y="1307719"/>
            <a:ext cx="2778125" cy="478155"/>
          </a:xfrm>
          <a:custGeom>
            <a:avLst/>
            <a:gdLst/>
            <a:ahLst/>
            <a:cxnLst/>
            <a:rect l="l" t="t" r="r" b="b"/>
            <a:pathLst>
              <a:path w="2778125" h="478155">
                <a:moveTo>
                  <a:pt x="2708275" y="402463"/>
                </a:moveTo>
                <a:lnTo>
                  <a:pt x="2703853" y="430308"/>
                </a:lnTo>
                <a:lnTo>
                  <a:pt x="2716403" y="432307"/>
                </a:lnTo>
                <a:lnTo>
                  <a:pt x="2713355" y="451865"/>
                </a:lnTo>
                <a:lnTo>
                  <a:pt x="2700430" y="451865"/>
                </a:lnTo>
                <a:lnTo>
                  <a:pt x="2696337" y="477646"/>
                </a:lnTo>
                <a:lnTo>
                  <a:pt x="2777616" y="451992"/>
                </a:lnTo>
                <a:lnTo>
                  <a:pt x="2777439" y="451865"/>
                </a:lnTo>
                <a:lnTo>
                  <a:pt x="2713355" y="451865"/>
                </a:lnTo>
                <a:lnTo>
                  <a:pt x="2700749" y="449857"/>
                </a:lnTo>
                <a:lnTo>
                  <a:pt x="2774627" y="449857"/>
                </a:lnTo>
                <a:lnTo>
                  <a:pt x="2708275" y="402463"/>
                </a:lnTo>
                <a:close/>
              </a:path>
              <a:path w="2778125" h="478155">
                <a:moveTo>
                  <a:pt x="2703853" y="430308"/>
                </a:moveTo>
                <a:lnTo>
                  <a:pt x="2700749" y="449857"/>
                </a:lnTo>
                <a:lnTo>
                  <a:pt x="2713355" y="451865"/>
                </a:lnTo>
                <a:lnTo>
                  <a:pt x="2716403" y="432307"/>
                </a:lnTo>
                <a:lnTo>
                  <a:pt x="2703853" y="430308"/>
                </a:lnTo>
                <a:close/>
              </a:path>
              <a:path w="2778125" h="478155">
                <a:moveTo>
                  <a:pt x="3048" y="0"/>
                </a:moveTo>
                <a:lnTo>
                  <a:pt x="0" y="19557"/>
                </a:lnTo>
                <a:lnTo>
                  <a:pt x="2700749" y="449857"/>
                </a:lnTo>
                <a:lnTo>
                  <a:pt x="2703853" y="430308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62115" y="2811779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524510">
              <a:lnSpc>
                <a:spcPct val="100000"/>
              </a:lnSpc>
              <a:spcBef>
                <a:spcPts val="355"/>
              </a:spcBef>
            </a:pPr>
            <a:r>
              <a:rPr dirty="0" sz="1400" spc="-5" b="1">
                <a:latin typeface="Tahoma"/>
                <a:cs typeface="Tahoma"/>
              </a:rPr>
              <a:t>Wire </a:t>
            </a:r>
            <a:r>
              <a:rPr dirty="0" sz="1400" b="1">
                <a:latin typeface="Tahoma"/>
                <a:cs typeface="Tahoma"/>
              </a:rPr>
              <a:t>recross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90059" y="1292352"/>
            <a:ext cx="563880" cy="573405"/>
          </a:xfrm>
          <a:custGeom>
            <a:avLst/>
            <a:gdLst/>
            <a:ahLst/>
            <a:cxnLst/>
            <a:rect l="l" t="t" r="r" b="b"/>
            <a:pathLst>
              <a:path w="563879" h="573405">
                <a:moveTo>
                  <a:pt x="281939" y="0"/>
                </a:moveTo>
                <a:lnTo>
                  <a:pt x="236210" y="3749"/>
                </a:lnTo>
                <a:lnTo>
                  <a:pt x="192828" y="14606"/>
                </a:lnTo>
                <a:lnTo>
                  <a:pt x="152376" y="31978"/>
                </a:lnTo>
                <a:lnTo>
                  <a:pt x="115433" y="55278"/>
                </a:lnTo>
                <a:lnTo>
                  <a:pt x="82581" y="83915"/>
                </a:lnTo>
                <a:lnTo>
                  <a:pt x="54400" y="117299"/>
                </a:lnTo>
                <a:lnTo>
                  <a:pt x="31471" y="154840"/>
                </a:lnTo>
                <a:lnTo>
                  <a:pt x="14374" y="195949"/>
                </a:lnTo>
                <a:lnTo>
                  <a:pt x="3690" y="240036"/>
                </a:lnTo>
                <a:lnTo>
                  <a:pt x="0" y="286512"/>
                </a:lnTo>
                <a:lnTo>
                  <a:pt x="3690" y="332987"/>
                </a:lnTo>
                <a:lnTo>
                  <a:pt x="14374" y="377074"/>
                </a:lnTo>
                <a:lnTo>
                  <a:pt x="31471" y="418183"/>
                </a:lnTo>
                <a:lnTo>
                  <a:pt x="54400" y="455724"/>
                </a:lnTo>
                <a:lnTo>
                  <a:pt x="82581" y="489108"/>
                </a:lnTo>
                <a:lnTo>
                  <a:pt x="115433" y="517745"/>
                </a:lnTo>
                <a:lnTo>
                  <a:pt x="152376" y="541045"/>
                </a:lnTo>
                <a:lnTo>
                  <a:pt x="192828" y="558417"/>
                </a:lnTo>
                <a:lnTo>
                  <a:pt x="236210" y="569274"/>
                </a:lnTo>
                <a:lnTo>
                  <a:pt x="281939" y="573024"/>
                </a:lnTo>
                <a:lnTo>
                  <a:pt x="327669" y="569274"/>
                </a:lnTo>
                <a:lnTo>
                  <a:pt x="371051" y="558417"/>
                </a:lnTo>
                <a:lnTo>
                  <a:pt x="411503" y="541045"/>
                </a:lnTo>
                <a:lnTo>
                  <a:pt x="448446" y="517745"/>
                </a:lnTo>
                <a:lnTo>
                  <a:pt x="481298" y="489108"/>
                </a:lnTo>
                <a:lnTo>
                  <a:pt x="509479" y="455724"/>
                </a:lnTo>
                <a:lnTo>
                  <a:pt x="532408" y="418183"/>
                </a:lnTo>
                <a:lnTo>
                  <a:pt x="549505" y="377074"/>
                </a:lnTo>
                <a:lnTo>
                  <a:pt x="560189" y="332987"/>
                </a:lnTo>
                <a:lnTo>
                  <a:pt x="563879" y="286512"/>
                </a:lnTo>
                <a:lnTo>
                  <a:pt x="560189" y="240036"/>
                </a:lnTo>
                <a:lnTo>
                  <a:pt x="549505" y="195949"/>
                </a:lnTo>
                <a:lnTo>
                  <a:pt x="532408" y="154840"/>
                </a:lnTo>
                <a:lnTo>
                  <a:pt x="509479" y="117299"/>
                </a:lnTo>
                <a:lnTo>
                  <a:pt x="481298" y="83915"/>
                </a:lnTo>
                <a:lnTo>
                  <a:pt x="448446" y="55278"/>
                </a:lnTo>
                <a:lnTo>
                  <a:pt x="411503" y="31978"/>
                </a:lnTo>
                <a:lnTo>
                  <a:pt x="371051" y="14606"/>
                </a:lnTo>
                <a:lnTo>
                  <a:pt x="327669" y="3749"/>
                </a:lnTo>
                <a:lnTo>
                  <a:pt x="281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90059" y="1292352"/>
            <a:ext cx="563880" cy="573405"/>
          </a:xfrm>
          <a:custGeom>
            <a:avLst/>
            <a:gdLst/>
            <a:ahLst/>
            <a:cxnLst/>
            <a:rect l="l" t="t" r="r" b="b"/>
            <a:pathLst>
              <a:path w="563879" h="573405">
                <a:moveTo>
                  <a:pt x="0" y="286512"/>
                </a:moveTo>
                <a:lnTo>
                  <a:pt x="3690" y="240036"/>
                </a:lnTo>
                <a:lnTo>
                  <a:pt x="14374" y="195949"/>
                </a:lnTo>
                <a:lnTo>
                  <a:pt x="31471" y="154840"/>
                </a:lnTo>
                <a:lnTo>
                  <a:pt x="54400" y="117299"/>
                </a:lnTo>
                <a:lnTo>
                  <a:pt x="82581" y="83915"/>
                </a:lnTo>
                <a:lnTo>
                  <a:pt x="115433" y="55278"/>
                </a:lnTo>
                <a:lnTo>
                  <a:pt x="152376" y="31978"/>
                </a:lnTo>
                <a:lnTo>
                  <a:pt x="192828" y="14606"/>
                </a:lnTo>
                <a:lnTo>
                  <a:pt x="236210" y="3749"/>
                </a:lnTo>
                <a:lnTo>
                  <a:pt x="281939" y="0"/>
                </a:lnTo>
                <a:lnTo>
                  <a:pt x="327669" y="3749"/>
                </a:lnTo>
                <a:lnTo>
                  <a:pt x="371051" y="14606"/>
                </a:lnTo>
                <a:lnTo>
                  <a:pt x="411503" y="31978"/>
                </a:lnTo>
                <a:lnTo>
                  <a:pt x="448446" y="55278"/>
                </a:lnTo>
                <a:lnTo>
                  <a:pt x="481298" y="83915"/>
                </a:lnTo>
                <a:lnTo>
                  <a:pt x="509479" y="117299"/>
                </a:lnTo>
                <a:lnTo>
                  <a:pt x="532408" y="154840"/>
                </a:lnTo>
                <a:lnTo>
                  <a:pt x="549505" y="195949"/>
                </a:lnTo>
                <a:lnTo>
                  <a:pt x="560189" y="240036"/>
                </a:lnTo>
                <a:lnTo>
                  <a:pt x="563879" y="286512"/>
                </a:lnTo>
                <a:lnTo>
                  <a:pt x="560189" y="332987"/>
                </a:lnTo>
                <a:lnTo>
                  <a:pt x="549505" y="377074"/>
                </a:lnTo>
                <a:lnTo>
                  <a:pt x="532408" y="418183"/>
                </a:lnTo>
                <a:lnTo>
                  <a:pt x="509479" y="455724"/>
                </a:lnTo>
                <a:lnTo>
                  <a:pt x="481298" y="489108"/>
                </a:lnTo>
                <a:lnTo>
                  <a:pt x="448446" y="517745"/>
                </a:lnTo>
                <a:lnTo>
                  <a:pt x="411503" y="541045"/>
                </a:lnTo>
                <a:lnTo>
                  <a:pt x="371051" y="558417"/>
                </a:lnTo>
                <a:lnTo>
                  <a:pt x="327669" y="569274"/>
                </a:lnTo>
                <a:lnTo>
                  <a:pt x="281939" y="573024"/>
                </a:lnTo>
                <a:lnTo>
                  <a:pt x="236210" y="569274"/>
                </a:lnTo>
                <a:lnTo>
                  <a:pt x="192828" y="558417"/>
                </a:lnTo>
                <a:lnTo>
                  <a:pt x="152376" y="541045"/>
                </a:lnTo>
                <a:lnTo>
                  <a:pt x="115433" y="517745"/>
                </a:lnTo>
                <a:lnTo>
                  <a:pt x="82581" y="489108"/>
                </a:lnTo>
                <a:lnTo>
                  <a:pt x="54400" y="455724"/>
                </a:lnTo>
                <a:lnTo>
                  <a:pt x="31471" y="418183"/>
                </a:lnTo>
                <a:lnTo>
                  <a:pt x="14374" y="377074"/>
                </a:lnTo>
                <a:lnTo>
                  <a:pt x="3690" y="332987"/>
                </a:lnTo>
                <a:lnTo>
                  <a:pt x="0" y="28651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449571" y="1382395"/>
            <a:ext cx="247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63239" y="1970532"/>
            <a:ext cx="3124200" cy="237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453510" y="4296207"/>
            <a:ext cx="2474595" cy="77724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475"/>
              </a:spcBef>
            </a:pPr>
            <a:r>
              <a:rPr dirty="0" sz="800" spc="-5">
                <a:latin typeface="Tahoma"/>
                <a:cs typeface="Tahoma"/>
              </a:rPr>
              <a:t>Onuma </a:t>
            </a:r>
            <a:r>
              <a:rPr dirty="0" sz="800">
                <a:latin typeface="Tahoma"/>
                <a:cs typeface="Tahoma"/>
              </a:rPr>
              <a:t>Y, </a:t>
            </a:r>
            <a:r>
              <a:rPr dirty="0" sz="800" spc="-5">
                <a:latin typeface="Tahoma"/>
                <a:cs typeface="Tahoma"/>
              </a:rPr>
              <a:t>Katagiri </a:t>
            </a:r>
            <a:r>
              <a:rPr dirty="0" sz="800">
                <a:latin typeface="Tahoma"/>
                <a:cs typeface="Tahoma"/>
              </a:rPr>
              <a:t>Y, </a:t>
            </a:r>
            <a:r>
              <a:rPr dirty="0" sz="800" spc="-5">
                <a:latin typeface="Tahoma"/>
                <a:cs typeface="Tahoma"/>
              </a:rPr>
              <a:t>et al. EuroIntervention</a:t>
            </a:r>
            <a:r>
              <a:rPr dirty="0" sz="800" spc="6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2018.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dirty="0" sz="1600" spc="-10" b="1">
                <a:latin typeface="Tahoma"/>
                <a:cs typeface="Tahoma"/>
              </a:rPr>
              <a:t>Primary</a:t>
            </a:r>
            <a:r>
              <a:rPr dirty="0" sz="1600" spc="2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endpoint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Tahoma"/>
                <a:cs typeface="Tahoma"/>
              </a:rPr>
              <a:t>Acute </a:t>
            </a:r>
            <a:r>
              <a:rPr dirty="0" sz="1600" spc="-10" b="1">
                <a:latin typeface="Tahoma"/>
                <a:cs typeface="Tahoma"/>
              </a:rPr>
              <a:t>ISA </a:t>
            </a:r>
            <a:r>
              <a:rPr dirty="0" sz="1600" spc="-5" b="1">
                <a:latin typeface="Tahoma"/>
                <a:cs typeface="Tahoma"/>
              </a:rPr>
              <a:t>at</a:t>
            </a:r>
            <a:r>
              <a:rPr dirty="0" sz="1600" spc="4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bifurcation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19044" y="2971800"/>
            <a:ext cx="104139" cy="247015"/>
          </a:xfrm>
          <a:custGeom>
            <a:avLst/>
            <a:gdLst/>
            <a:ahLst/>
            <a:cxnLst/>
            <a:rect l="l" t="t" r="r" b="b"/>
            <a:pathLst>
              <a:path w="104139" h="247014">
                <a:moveTo>
                  <a:pt x="0" y="246887"/>
                </a:moveTo>
                <a:lnTo>
                  <a:pt x="103632" y="246887"/>
                </a:lnTo>
                <a:lnTo>
                  <a:pt x="10363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043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04744" y="2971800"/>
            <a:ext cx="218440" cy="247015"/>
          </a:xfrm>
          <a:custGeom>
            <a:avLst/>
            <a:gdLst/>
            <a:ahLst/>
            <a:cxnLst/>
            <a:rect l="l" t="t" r="r" b="b"/>
            <a:pathLst>
              <a:path w="218439" h="247014">
                <a:moveTo>
                  <a:pt x="0" y="246887"/>
                </a:moveTo>
                <a:lnTo>
                  <a:pt x="217931" y="246887"/>
                </a:lnTo>
                <a:lnTo>
                  <a:pt x="217931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50391" y="2811779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535305" marR="264160" indent="-265430">
              <a:lnSpc>
                <a:spcPct val="100000"/>
              </a:lnSpc>
              <a:spcBef>
                <a:spcPts val="355"/>
              </a:spcBef>
            </a:pPr>
            <a:r>
              <a:rPr dirty="0" sz="1400" spc="-5" b="1">
                <a:latin typeface="Tahoma"/>
                <a:cs typeface="Tahoma"/>
              </a:rPr>
              <a:t>3D </a:t>
            </a:r>
            <a:r>
              <a:rPr dirty="0" sz="1400" b="1">
                <a:latin typeface="Tahoma"/>
                <a:cs typeface="Tahoma"/>
              </a:rPr>
              <a:t>OFDI</a:t>
            </a:r>
            <a:r>
              <a:rPr dirty="0" sz="1400" spc="-7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guidance  wire</a:t>
            </a:r>
            <a:r>
              <a:rPr dirty="0" sz="1400" spc="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recross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6544" y="794004"/>
            <a:ext cx="501142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153285" marR="121920" indent="-2024380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latin typeface="Tahoma"/>
                <a:cs typeface="Tahoma"/>
              </a:rPr>
              <a:t>Bifurcation </a:t>
            </a:r>
            <a:r>
              <a:rPr dirty="0" sz="1400" spc="-5" b="1">
                <a:latin typeface="Tahoma"/>
                <a:cs typeface="Tahoma"/>
              </a:rPr>
              <a:t>PCI with provisional </a:t>
            </a:r>
            <a:r>
              <a:rPr dirty="0" sz="1400" b="1">
                <a:latin typeface="Tahoma"/>
                <a:cs typeface="Tahoma"/>
              </a:rPr>
              <a:t>single </a:t>
            </a:r>
            <a:r>
              <a:rPr dirty="0" sz="1400" spc="-5" b="1">
                <a:latin typeface="Tahoma"/>
                <a:cs typeface="Tahoma"/>
              </a:rPr>
              <a:t>stent </a:t>
            </a:r>
            <a:r>
              <a:rPr dirty="0" sz="1400" b="1">
                <a:latin typeface="Tahoma"/>
                <a:cs typeface="Tahoma"/>
              </a:rPr>
              <a:t>strategy  n = </a:t>
            </a:r>
            <a:r>
              <a:rPr dirty="0" sz="1400" spc="-5" b="1">
                <a:latin typeface="Tahoma"/>
                <a:cs typeface="Tahoma"/>
              </a:rPr>
              <a:t>110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2914" y="2303526"/>
            <a:ext cx="76200" cy="1586865"/>
          </a:xfrm>
          <a:custGeom>
            <a:avLst/>
            <a:gdLst/>
            <a:ahLst/>
            <a:cxnLst/>
            <a:rect l="l" t="t" r="r" b="b"/>
            <a:pathLst>
              <a:path w="76200" h="1586864">
                <a:moveTo>
                  <a:pt x="28193" y="1510538"/>
                </a:moveTo>
                <a:lnTo>
                  <a:pt x="0" y="1510538"/>
                </a:lnTo>
                <a:lnTo>
                  <a:pt x="38100" y="1586801"/>
                </a:lnTo>
                <a:lnTo>
                  <a:pt x="69855" y="1523238"/>
                </a:lnTo>
                <a:lnTo>
                  <a:pt x="28193" y="1523238"/>
                </a:lnTo>
                <a:lnTo>
                  <a:pt x="28193" y="1510538"/>
                </a:lnTo>
                <a:close/>
              </a:path>
              <a:path w="76200" h="1586864">
                <a:moveTo>
                  <a:pt x="48005" y="0"/>
                </a:moveTo>
                <a:lnTo>
                  <a:pt x="28193" y="0"/>
                </a:lnTo>
                <a:lnTo>
                  <a:pt x="28193" y="1523238"/>
                </a:lnTo>
                <a:lnTo>
                  <a:pt x="48005" y="1523238"/>
                </a:lnTo>
                <a:lnTo>
                  <a:pt x="48005" y="0"/>
                </a:lnTo>
                <a:close/>
              </a:path>
              <a:path w="76200" h="1586864">
                <a:moveTo>
                  <a:pt x="76200" y="1510538"/>
                </a:moveTo>
                <a:lnTo>
                  <a:pt x="48005" y="1510538"/>
                </a:lnTo>
                <a:lnTo>
                  <a:pt x="48005" y="1523238"/>
                </a:lnTo>
                <a:lnTo>
                  <a:pt x="69855" y="1523238"/>
                </a:lnTo>
                <a:lnTo>
                  <a:pt x="76200" y="1510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6617" y="2311145"/>
            <a:ext cx="76200" cy="1579245"/>
          </a:xfrm>
          <a:custGeom>
            <a:avLst/>
            <a:gdLst/>
            <a:ahLst/>
            <a:cxnLst/>
            <a:rect l="l" t="t" r="r" b="b"/>
            <a:pathLst>
              <a:path w="76200" h="1579245">
                <a:moveTo>
                  <a:pt x="28193" y="1502664"/>
                </a:moveTo>
                <a:lnTo>
                  <a:pt x="0" y="1502664"/>
                </a:lnTo>
                <a:lnTo>
                  <a:pt x="38100" y="1578902"/>
                </a:lnTo>
                <a:lnTo>
                  <a:pt x="69853" y="1515364"/>
                </a:lnTo>
                <a:lnTo>
                  <a:pt x="28193" y="1515364"/>
                </a:lnTo>
                <a:lnTo>
                  <a:pt x="28193" y="1502664"/>
                </a:lnTo>
                <a:close/>
              </a:path>
              <a:path w="76200" h="1579245">
                <a:moveTo>
                  <a:pt x="48006" y="0"/>
                </a:moveTo>
                <a:lnTo>
                  <a:pt x="28193" y="0"/>
                </a:lnTo>
                <a:lnTo>
                  <a:pt x="28193" y="1515364"/>
                </a:lnTo>
                <a:lnTo>
                  <a:pt x="48006" y="1515364"/>
                </a:lnTo>
                <a:lnTo>
                  <a:pt x="48006" y="0"/>
                </a:lnTo>
                <a:close/>
              </a:path>
              <a:path w="76200" h="1579245">
                <a:moveTo>
                  <a:pt x="76200" y="1502664"/>
                </a:moveTo>
                <a:lnTo>
                  <a:pt x="48006" y="1502664"/>
                </a:lnTo>
                <a:lnTo>
                  <a:pt x="48006" y="1515364"/>
                </a:lnTo>
                <a:lnTo>
                  <a:pt x="69853" y="1515364"/>
                </a:lnTo>
                <a:lnTo>
                  <a:pt x="76200" y="1502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41085" y="247904"/>
            <a:ext cx="3194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4085" algn="l"/>
              </a:tabLst>
            </a:pPr>
            <a:r>
              <a:rPr dirty="0" spc="-10"/>
              <a:t>Stu</a:t>
            </a:r>
            <a:r>
              <a:rPr dirty="0"/>
              <a:t>d</a:t>
            </a:r>
            <a:r>
              <a:rPr dirty="0" spc="-5"/>
              <a:t>y</a:t>
            </a:r>
            <a:r>
              <a:rPr dirty="0"/>
              <a:t> </a:t>
            </a:r>
            <a:r>
              <a:rPr dirty="0" spc="-10"/>
              <a:t>Flo</a:t>
            </a:r>
            <a:r>
              <a:rPr dirty="0" spc="-5"/>
              <a:t>w</a:t>
            </a:r>
            <a:r>
              <a:rPr dirty="0"/>
              <a:t>	</a:t>
            </a:r>
            <a:r>
              <a:rPr dirty="0" spc="-10"/>
              <a:t>Chart</a:t>
            </a:r>
          </a:p>
        </p:txBody>
      </p:sp>
      <p:sp>
        <p:nvSpPr>
          <p:cNvPr id="5" name="object 5"/>
          <p:cNvSpPr/>
          <p:nvPr/>
        </p:nvSpPr>
        <p:spPr>
          <a:xfrm>
            <a:off x="1498091" y="1310639"/>
            <a:ext cx="3075940" cy="1000760"/>
          </a:xfrm>
          <a:custGeom>
            <a:avLst/>
            <a:gdLst/>
            <a:ahLst/>
            <a:cxnLst/>
            <a:rect l="l" t="t" r="r" b="b"/>
            <a:pathLst>
              <a:path w="3075940" h="1000760">
                <a:moveTo>
                  <a:pt x="60960" y="927989"/>
                </a:moveTo>
                <a:lnTo>
                  <a:pt x="0" y="987425"/>
                </a:lnTo>
                <a:lnTo>
                  <a:pt x="84201" y="1000633"/>
                </a:lnTo>
                <a:lnTo>
                  <a:pt x="75749" y="974217"/>
                </a:lnTo>
                <a:lnTo>
                  <a:pt x="62357" y="974217"/>
                </a:lnTo>
                <a:lnTo>
                  <a:pt x="58546" y="962152"/>
                </a:lnTo>
                <a:lnTo>
                  <a:pt x="70653" y="958286"/>
                </a:lnTo>
                <a:lnTo>
                  <a:pt x="60960" y="927989"/>
                </a:lnTo>
                <a:close/>
              </a:path>
              <a:path w="3075940" h="1000760">
                <a:moveTo>
                  <a:pt x="70653" y="958286"/>
                </a:moveTo>
                <a:lnTo>
                  <a:pt x="58546" y="962152"/>
                </a:lnTo>
                <a:lnTo>
                  <a:pt x="62357" y="974217"/>
                </a:lnTo>
                <a:lnTo>
                  <a:pt x="74508" y="970337"/>
                </a:lnTo>
                <a:lnTo>
                  <a:pt x="70653" y="958286"/>
                </a:lnTo>
                <a:close/>
              </a:path>
              <a:path w="3075940" h="1000760">
                <a:moveTo>
                  <a:pt x="74508" y="970337"/>
                </a:moveTo>
                <a:lnTo>
                  <a:pt x="62357" y="974217"/>
                </a:lnTo>
                <a:lnTo>
                  <a:pt x="75749" y="974217"/>
                </a:lnTo>
                <a:lnTo>
                  <a:pt x="74508" y="970337"/>
                </a:lnTo>
                <a:close/>
              </a:path>
              <a:path w="3075940" h="1000760">
                <a:moveTo>
                  <a:pt x="3071876" y="0"/>
                </a:moveTo>
                <a:lnTo>
                  <a:pt x="70653" y="958286"/>
                </a:lnTo>
                <a:lnTo>
                  <a:pt x="74508" y="970337"/>
                </a:lnTo>
                <a:lnTo>
                  <a:pt x="3075686" y="12192"/>
                </a:lnTo>
                <a:lnTo>
                  <a:pt x="3071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5374" y="1279398"/>
            <a:ext cx="2350770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3D </a:t>
            </a:r>
            <a:r>
              <a:rPr dirty="0" sz="1600" spc="-10" b="1">
                <a:solidFill>
                  <a:srgbClr val="0431FF"/>
                </a:solidFill>
                <a:latin typeface="Tahoma"/>
                <a:cs typeface="Tahoma"/>
              </a:rPr>
              <a:t>OFDI </a:t>
            </a: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guidance</a:t>
            </a:r>
            <a:r>
              <a:rPr dirty="0" sz="1600" spc="30" b="1">
                <a:solidFill>
                  <a:srgbClr val="0431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0431FF"/>
                </a:solidFill>
                <a:latin typeface="Tahoma"/>
                <a:cs typeface="Tahoma"/>
              </a:rPr>
              <a:t>arm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680"/>
              </a:lnSpc>
            </a:pP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56 </a:t>
            </a:r>
            <a:r>
              <a:rPr dirty="0" sz="1400" b="1">
                <a:solidFill>
                  <a:srgbClr val="0431FF"/>
                </a:solidFill>
                <a:latin typeface="Tahoma"/>
                <a:cs typeface="Tahoma"/>
              </a:rPr>
              <a:t>pts </a:t>
            </a: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with 57</a:t>
            </a:r>
            <a:r>
              <a:rPr dirty="0" sz="1400" spc="-20" b="1">
                <a:solidFill>
                  <a:srgbClr val="0431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0431FF"/>
                </a:solidFill>
                <a:latin typeface="Tahoma"/>
                <a:cs typeface="Tahoma"/>
              </a:rPr>
              <a:t>lesions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2615" y="1265300"/>
            <a:ext cx="2065655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0000"/>
                </a:solidFill>
                <a:latin typeface="Tahoma"/>
                <a:cs typeface="Tahoma"/>
              </a:rPr>
              <a:t>Angio guidance</a:t>
            </a:r>
            <a:r>
              <a:rPr dirty="0" sz="1600" spc="1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ahoma"/>
                <a:cs typeface="Tahoma"/>
              </a:rPr>
              <a:t>arm</a:t>
            </a:r>
            <a:endParaRPr sz="1600">
              <a:latin typeface="Tahoma"/>
              <a:cs typeface="Tahoma"/>
            </a:endParaRPr>
          </a:p>
          <a:p>
            <a:pPr algn="ctr" marL="81915">
              <a:lnSpc>
                <a:spcPts val="1680"/>
              </a:lnSpc>
            </a:pP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54 </a:t>
            </a:r>
            <a:r>
              <a:rPr dirty="0" sz="1400" b="1">
                <a:solidFill>
                  <a:srgbClr val="FF0000"/>
                </a:solidFill>
                <a:latin typeface="Tahoma"/>
                <a:cs typeface="Tahoma"/>
              </a:rPr>
              <a:t>pts 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with 54</a:t>
            </a:r>
            <a:r>
              <a:rPr dirty="0" sz="1400" spc="-7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ahoma"/>
                <a:cs typeface="Tahoma"/>
              </a:rPr>
              <a:t>lesions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391" y="1787651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355"/>
              </a:spcBef>
            </a:pPr>
            <a:r>
              <a:rPr dirty="0" sz="1400" b="1">
                <a:latin typeface="Tahoma"/>
                <a:cs typeface="Tahoma"/>
              </a:rPr>
              <a:t>Implantation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of</a:t>
            </a:r>
            <a:endParaRPr sz="1400">
              <a:latin typeface="Tahoma"/>
              <a:cs typeface="Tahoma"/>
            </a:endParaRPr>
          </a:p>
          <a:p>
            <a:pPr marL="357505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Ultimaster</a:t>
            </a:r>
            <a:r>
              <a:rPr dirty="0" sz="1400" spc="1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stent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6688" y="1780032"/>
            <a:ext cx="2167255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latin typeface="Tahoma"/>
                <a:cs typeface="Tahoma"/>
              </a:rPr>
              <a:t>Implantation</a:t>
            </a:r>
            <a:r>
              <a:rPr dirty="0" sz="1400" spc="-10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of</a:t>
            </a:r>
            <a:endParaRPr sz="1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ahoma"/>
                <a:cs typeface="Tahoma"/>
              </a:rPr>
              <a:t>Ultimaster</a:t>
            </a:r>
            <a:r>
              <a:rPr dirty="0" sz="1400" spc="-6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stent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66688" y="2432304"/>
            <a:ext cx="2167255" cy="307975"/>
          </a:xfrm>
          <a:custGeom>
            <a:avLst/>
            <a:gdLst/>
            <a:ahLst/>
            <a:cxnLst/>
            <a:rect l="l" t="t" r="r" b="b"/>
            <a:pathLst>
              <a:path w="2167254" h="307975">
                <a:moveTo>
                  <a:pt x="0" y="307848"/>
                </a:moveTo>
                <a:lnTo>
                  <a:pt x="2167127" y="307848"/>
                </a:lnTo>
                <a:lnTo>
                  <a:pt x="2167127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266688" y="2432304"/>
            <a:ext cx="2167255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400" spc="-5" b="1">
                <a:latin typeface="Tahoma"/>
                <a:cs typeface="Tahoma"/>
              </a:rPr>
              <a:t>POT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0391" y="2432304"/>
            <a:ext cx="2169160" cy="307975"/>
          </a:xfrm>
          <a:custGeom>
            <a:avLst/>
            <a:gdLst/>
            <a:ahLst/>
            <a:cxnLst/>
            <a:rect l="l" t="t" r="r" b="b"/>
            <a:pathLst>
              <a:path w="2169160" h="307975">
                <a:moveTo>
                  <a:pt x="0" y="307848"/>
                </a:moveTo>
                <a:lnTo>
                  <a:pt x="2168652" y="307848"/>
                </a:lnTo>
                <a:lnTo>
                  <a:pt x="216865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50391" y="2432304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400" spc="-5" b="1">
                <a:latin typeface="Tahoma"/>
                <a:cs typeface="Tahoma"/>
              </a:rPr>
              <a:t>POT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0391" y="2811779"/>
            <a:ext cx="2169160" cy="523240"/>
          </a:xfrm>
          <a:custGeom>
            <a:avLst/>
            <a:gdLst/>
            <a:ahLst/>
            <a:cxnLst/>
            <a:rect l="l" t="t" r="r" b="b"/>
            <a:pathLst>
              <a:path w="2169160" h="523239">
                <a:moveTo>
                  <a:pt x="0" y="522731"/>
                </a:moveTo>
                <a:lnTo>
                  <a:pt x="2168652" y="522731"/>
                </a:lnTo>
                <a:lnTo>
                  <a:pt x="216865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50391" y="2811779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535305" marR="264160" indent="-265430">
              <a:lnSpc>
                <a:spcPct val="100000"/>
              </a:lnSpc>
              <a:spcBef>
                <a:spcPts val="355"/>
              </a:spcBef>
            </a:pPr>
            <a:r>
              <a:rPr dirty="0" sz="1400" spc="-5" b="1">
                <a:latin typeface="Tahoma"/>
                <a:cs typeface="Tahoma"/>
              </a:rPr>
              <a:t>3D </a:t>
            </a:r>
            <a:r>
              <a:rPr dirty="0" sz="1400" b="1">
                <a:latin typeface="Tahoma"/>
                <a:cs typeface="Tahoma"/>
              </a:rPr>
              <a:t>OFDI</a:t>
            </a:r>
            <a:r>
              <a:rPr dirty="0" sz="1400" spc="-7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guidance  wire</a:t>
            </a:r>
            <a:r>
              <a:rPr dirty="0" sz="1400" b="1">
                <a:latin typeface="Tahoma"/>
                <a:cs typeface="Tahoma"/>
              </a:rPr>
              <a:t> recross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66688" y="3409188"/>
            <a:ext cx="2167255" cy="307975"/>
          </a:xfrm>
          <a:custGeom>
            <a:avLst/>
            <a:gdLst/>
            <a:ahLst/>
            <a:cxnLst/>
            <a:rect l="l" t="t" r="r" b="b"/>
            <a:pathLst>
              <a:path w="2167254" h="307975">
                <a:moveTo>
                  <a:pt x="0" y="307848"/>
                </a:moveTo>
                <a:lnTo>
                  <a:pt x="2167127" y="307848"/>
                </a:lnTo>
                <a:lnTo>
                  <a:pt x="2167127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66688" y="3409188"/>
            <a:ext cx="2167255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650875">
              <a:lnSpc>
                <a:spcPct val="100000"/>
              </a:lnSpc>
              <a:spcBef>
                <a:spcPts val="360"/>
              </a:spcBef>
            </a:pPr>
            <a:r>
              <a:rPr dirty="0" sz="1400" spc="-5" b="1">
                <a:latin typeface="Tahoma"/>
                <a:cs typeface="Tahoma"/>
              </a:rPr>
              <a:t>Final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KBD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0391" y="3409188"/>
            <a:ext cx="2169160" cy="307975"/>
          </a:xfrm>
          <a:custGeom>
            <a:avLst/>
            <a:gdLst/>
            <a:ahLst/>
            <a:cxnLst/>
            <a:rect l="l" t="t" r="r" b="b"/>
            <a:pathLst>
              <a:path w="2169160" h="307975">
                <a:moveTo>
                  <a:pt x="0" y="307848"/>
                </a:moveTo>
                <a:lnTo>
                  <a:pt x="2168652" y="307848"/>
                </a:lnTo>
                <a:lnTo>
                  <a:pt x="216865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50391" y="3409188"/>
            <a:ext cx="2169160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651510">
              <a:lnSpc>
                <a:spcPct val="100000"/>
              </a:lnSpc>
              <a:spcBef>
                <a:spcPts val="360"/>
              </a:spcBef>
            </a:pPr>
            <a:r>
              <a:rPr dirty="0" sz="1400" spc="-5" b="1">
                <a:latin typeface="Tahoma"/>
                <a:cs typeface="Tahoma"/>
              </a:rPr>
              <a:t>Final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KBD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66688" y="3889247"/>
            <a:ext cx="2167255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400" b="1">
                <a:latin typeface="Tahoma"/>
                <a:cs typeface="Tahoma"/>
              </a:rPr>
              <a:t>OFDI</a:t>
            </a:r>
            <a:endParaRPr sz="1400">
              <a:latin typeface="Tahoma"/>
              <a:cs typeface="Tahoma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ahoma"/>
                <a:cs typeface="Tahoma"/>
              </a:rPr>
              <a:t>L </a:t>
            </a:r>
            <a:r>
              <a:rPr dirty="0" sz="1400" spc="5" b="1">
                <a:latin typeface="Tahoma"/>
                <a:cs typeface="Tahoma"/>
              </a:rPr>
              <a:t>=</a:t>
            </a:r>
            <a:r>
              <a:rPr dirty="0" sz="1400" spc="-9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52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0391" y="3889247"/>
            <a:ext cx="216916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400" b="1">
                <a:latin typeface="Tahoma"/>
                <a:cs typeface="Tahoma"/>
              </a:rPr>
              <a:t>OFDI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ahoma"/>
                <a:cs typeface="Tahoma"/>
              </a:rPr>
              <a:t>L </a:t>
            </a:r>
            <a:r>
              <a:rPr dirty="0" sz="1400" spc="5" b="1">
                <a:latin typeface="Tahoma"/>
                <a:cs typeface="Tahoma"/>
              </a:rPr>
              <a:t>=</a:t>
            </a:r>
            <a:r>
              <a:rPr dirty="0" sz="1400" spc="-95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57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53510" y="4560823"/>
            <a:ext cx="24745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Tahoma"/>
                <a:cs typeface="Tahoma"/>
              </a:rPr>
              <a:t>Primary</a:t>
            </a:r>
            <a:r>
              <a:rPr dirty="0" sz="1600" spc="2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endpoint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600" spc="-5" b="1">
                <a:latin typeface="Tahoma"/>
                <a:cs typeface="Tahoma"/>
              </a:rPr>
              <a:t>Acute </a:t>
            </a:r>
            <a:r>
              <a:rPr dirty="0" sz="1600" spc="-10" b="1">
                <a:latin typeface="Tahoma"/>
                <a:cs typeface="Tahoma"/>
              </a:rPr>
              <a:t>ISA </a:t>
            </a:r>
            <a:r>
              <a:rPr dirty="0" sz="1600" spc="-5" b="1">
                <a:latin typeface="Tahoma"/>
                <a:cs typeface="Tahoma"/>
              </a:rPr>
              <a:t>at</a:t>
            </a:r>
            <a:r>
              <a:rPr dirty="0" sz="1600" spc="3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bifurcation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34717" y="1307719"/>
            <a:ext cx="2639695" cy="504825"/>
          </a:xfrm>
          <a:custGeom>
            <a:avLst/>
            <a:gdLst/>
            <a:ahLst/>
            <a:cxnLst/>
            <a:rect l="l" t="t" r="r" b="b"/>
            <a:pathLst>
              <a:path w="2639695" h="504825">
                <a:moveTo>
                  <a:pt x="68325" y="429513"/>
                </a:moveTo>
                <a:lnTo>
                  <a:pt x="0" y="480440"/>
                </a:lnTo>
                <a:lnTo>
                  <a:pt x="81661" y="504570"/>
                </a:lnTo>
                <a:lnTo>
                  <a:pt x="77125" y="479043"/>
                </a:lnTo>
                <a:lnTo>
                  <a:pt x="64262" y="479043"/>
                </a:lnTo>
                <a:lnTo>
                  <a:pt x="60706" y="459485"/>
                </a:lnTo>
                <a:lnTo>
                  <a:pt x="73253" y="457247"/>
                </a:lnTo>
                <a:lnTo>
                  <a:pt x="68325" y="429513"/>
                </a:lnTo>
                <a:close/>
              </a:path>
              <a:path w="2639695" h="504825">
                <a:moveTo>
                  <a:pt x="73253" y="457247"/>
                </a:moveTo>
                <a:lnTo>
                  <a:pt x="60706" y="459485"/>
                </a:lnTo>
                <a:lnTo>
                  <a:pt x="64262" y="479043"/>
                </a:lnTo>
                <a:lnTo>
                  <a:pt x="76730" y="476819"/>
                </a:lnTo>
                <a:lnTo>
                  <a:pt x="73253" y="457247"/>
                </a:lnTo>
                <a:close/>
              </a:path>
              <a:path w="2639695" h="504825">
                <a:moveTo>
                  <a:pt x="76730" y="476819"/>
                </a:moveTo>
                <a:lnTo>
                  <a:pt x="64262" y="479043"/>
                </a:lnTo>
                <a:lnTo>
                  <a:pt x="77125" y="479043"/>
                </a:lnTo>
                <a:lnTo>
                  <a:pt x="76730" y="476819"/>
                </a:lnTo>
                <a:close/>
              </a:path>
              <a:path w="2639695" h="504825">
                <a:moveTo>
                  <a:pt x="2635631" y="0"/>
                </a:moveTo>
                <a:lnTo>
                  <a:pt x="73253" y="457247"/>
                </a:lnTo>
                <a:lnTo>
                  <a:pt x="76730" y="476819"/>
                </a:lnTo>
                <a:lnTo>
                  <a:pt x="2639186" y="19557"/>
                </a:lnTo>
                <a:lnTo>
                  <a:pt x="2635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71238" y="1307719"/>
            <a:ext cx="2778125" cy="478155"/>
          </a:xfrm>
          <a:custGeom>
            <a:avLst/>
            <a:gdLst/>
            <a:ahLst/>
            <a:cxnLst/>
            <a:rect l="l" t="t" r="r" b="b"/>
            <a:pathLst>
              <a:path w="2778125" h="478155">
                <a:moveTo>
                  <a:pt x="2708275" y="402463"/>
                </a:moveTo>
                <a:lnTo>
                  <a:pt x="2703853" y="430308"/>
                </a:lnTo>
                <a:lnTo>
                  <a:pt x="2716403" y="432307"/>
                </a:lnTo>
                <a:lnTo>
                  <a:pt x="2713355" y="451865"/>
                </a:lnTo>
                <a:lnTo>
                  <a:pt x="2700430" y="451865"/>
                </a:lnTo>
                <a:lnTo>
                  <a:pt x="2696337" y="477646"/>
                </a:lnTo>
                <a:lnTo>
                  <a:pt x="2777616" y="451992"/>
                </a:lnTo>
                <a:lnTo>
                  <a:pt x="2777439" y="451865"/>
                </a:lnTo>
                <a:lnTo>
                  <a:pt x="2713355" y="451865"/>
                </a:lnTo>
                <a:lnTo>
                  <a:pt x="2700749" y="449857"/>
                </a:lnTo>
                <a:lnTo>
                  <a:pt x="2774627" y="449857"/>
                </a:lnTo>
                <a:lnTo>
                  <a:pt x="2708275" y="402463"/>
                </a:lnTo>
                <a:close/>
              </a:path>
              <a:path w="2778125" h="478155">
                <a:moveTo>
                  <a:pt x="2703853" y="430308"/>
                </a:moveTo>
                <a:lnTo>
                  <a:pt x="2700749" y="449857"/>
                </a:lnTo>
                <a:lnTo>
                  <a:pt x="2713355" y="451865"/>
                </a:lnTo>
                <a:lnTo>
                  <a:pt x="2716403" y="432307"/>
                </a:lnTo>
                <a:lnTo>
                  <a:pt x="2703853" y="430308"/>
                </a:lnTo>
                <a:close/>
              </a:path>
              <a:path w="2778125" h="478155">
                <a:moveTo>
                  <a:pt x="3048" y="0"/>
                </a:moveTo>
                <a:lnTo>
                  <a:pt x="0" y="19557"/>
                </a:lnTo>
                <a:lnTo>
                  <a:pt x="2700749" y="449857"/>
                </a:lnTo>
                <a:lnTo>
                  <a:pt x="2703853" y="430308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66688" y="2811779"/>
            <a:ext cx="2167255" cy="307975"/>
          </a:xfrm>
          <a:custGeom>
            <a:avLst/>
            <a:gdLst/>
            <a:ahLst/>
            <a:cxnLst/>
            <a:rect l="l" t="t" r="r" b="b"/>
            <a:pathLst>
              <a:path w="2167254" h="307975">
                <a:moveTo>
                  <a:pt x="0" y="307848"/>
                </a:moveTo>
                <a:lnTo>
                  <a:pt x="2167127" y="307848"/>
                </a:lnTo>
                <a:lnTo>
                  <a:pt x="2167127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266688" y="2811779"/>
            <a:ext cx="2167255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523240">
              <a:lnSpc>
                <a:spcPct val="100000"/>
              </a:lnSpc>
              <a:spcBef>
                <a:spcPts val="355"/>
              </a:spcBef>
            </a:pPr>
            <a:r>
              <a:rPr dirty="0" sz="1400" spc="-5" b="1">
                <a:latin typeface="Tahoma"/>
                <a:cs typeface="Tahoma"/>
              </a:rPr>
              <a:t>Wire </a:t>
            </a:r>
            <a:r>
              <a:rPr dirty="0" sz="1400" b="1">
                <a:latin typeface="Tahoma"/>
                <a:cs typeface="Tahoma"/>
              </a:rPr>
              <a:t>recross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90059" y="1292352"/>
            <a:ext cx="563880" cy="573405"/>
          </a:xfrm>
          <a:custGeom>
            <a:avLst/>
            <a:gdLst/>
            <a:ahLst/>
            <a:cxnLst/>
            <a:rect l="l" t="t" r="r" b="b"/>
            <a:pathLst>
              <a:path w="563879" h="573405">
                <a:moveTo>
                  <a:pt x="281939" y="0"/>
                </a:moveTo>
                <a:lnTo>
                  <a:pt x="236210" y="3749"/>
                </a:lnTo>
                <a:lnTo>
                  <a:pt x="192828" y="14606"/>
                </a:lnTo>
                <a:lnTo>
                  <a:pt x="152376" y="31978"/>
                </a:lnTo>
                <a:lnTo>
                  <a:pt x="115433" y="55278"/>
                </a:lnTo>
                <a:lnTo>
                  <a:pt x="82581" y="83915"/>
                </a:lnTo>
                <a:lnTo>
                  <a:pt x="54400" y="117299"/>
                </a:lnTo>
                <a:lnTo>
                  <a:pt x="31471" y="154840"/>
                </a:lnTo>
                <a:lnTo>
                  <a:pt x="14374" y="195949"/>
                </a:lnTo>
                <a:lnTo>
                  <a:pt x="3690" y="240036"/>
                </a:lnTo>
                <a:lnTo>
                  <a:pt x="0" y="286512"/>
                </a:lnTo>
                <a:lnTo>
                  <a:pt x="3690" y="332987"/>
                </a:lnTo>
                <a:lnTo>
                  <a:pt x="14374" y="377074"/>
                </a:lnTo>
                <a:lnTo>
                  <a:pt x="31471" y="418183"/>
                </a:lnTo>
                <a:lnTo>
                  <a:pt x="54400" y="455724"/>
                </a:lnTo>
                <a:lnTo>
                  <a:pt x="82581" y="489108"/>
                </a:lnTo>
                <a:lnTo>
                  <a:pt x="115433" y="517745"/>
                </a:lnTo>
                <a:lnTo>
                  <a:pt x="152376" y="541045"/>
                </a:lnTo>
                <a:lnTo>
                  <a:pt x="192828" y="558417"/>
                </a:lnTo>
                <a:lnTo>
                  <a:pt x="236210" y="569274"/>
                </a:lnTo>
                <a:lnTo>
                  <a:pt x="281939" y="573024"/>
                </a:lnTo>
                <a:lnTo>
                  <a:pt x="327669" y="569274"/>
                </a:lnTo>
                <a:lnTo>
                  <a:pt x="371051" y="558417"/>
                </a:lnTo>
                <a:lnTo>
                  <a:pt x="411503" y="541045"/>
                </a:lnTo>
                <a:lnTo>
                  <a:pt x="448446" y="517745"/>
                </a:lnTo>
                <a:lnTo>
                  <a:pt x="481298" y="489108"/>
                </a:lnTo>
                <a:lnTo>
                  <a:pt x="509479" y="455724"/>
                </a:lnTo>
                <a:lnTo>
                  <a:pt x="532408" y="418183"/>
                </a:lnTo>
                <a:lnTo>
                  <a:pt x="549505" y="377074"/>
                </a:lnTo>
                <a:lnTo>
                  <a:pt x="560189" y="332987"/>
                </a:lnTo>
                <a:lnTo>
                  <a:pt x="563879" y="286512"/>
                </a:lnTo>
                <a:lnTo>
                  <a:pt x="560189" y="240036"/>
                </a:lnTo>
                <a:lnTo>
                  <a:pt x="549505" y="195949"/>
                </a:lnTo>
                <a:lnTo>
                  <a:pt x="532408" y="154840"/>
                </a:lnTo>
                <a:lnTo>
                  <a:pt x="509479" y="117299"/>
                </a:lnTo>
                <a:lnTo>
                  <a:pt x="481298" y="83915"/>
                </a:lnTo>
                <a:lnTo>
                  <a:pt x="448446" y="55278"/>
                </a:lnTo>
                <a:lnTo>
                  <a:pt x="411503" y="31978"/>
                </a:lnTo>
                <a:lnTo>
                  <a:pt x="371051" y="14606"/>
                </a:lnTo>
                <a:lnTo>
                  <a:pt x="327669" y="3749"/>
                </a:lnTo>
                <a:lnTo>
                  <a:pt x="281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0059" y="1292352"/>
            <a:ext cx="563880" cy="573405"/>
          </a:xfrm>
          <a:custGeom>
            <a:avLst/>
            <a:gdLst/>
            <a:ahLst/>
            <a:cxnLst/>
            <a:rect l="l" t="t" r="r" b="b"/>
            <a:pathLst>
              <a:path w="563879" h="573405">
                <a:moveTo>
                  <a:pt x="0" y="286512"/>
                </a:moveTo>
                <a:lnTo>
                  <a:pt x="3690" y="240036"/>
                </a:lnTo>
                <a:lnTo>
                  <a:pt x="14374" y="195949"/>
                </a:lnTo>
                <a:lnTo>
                  <a:pt x="31471" y="154840"/>
                </a:lnTo>
                <a:lnTo>
                  <a:pt x="54400" y="117299"/>
                </a:lnTo>
                <a:lnTo>
                  <a:pt x="82581" y="83915"/>
                </a:lnTo>
                <a:lnTo>
                  <a:pt x="115433" y="55278"/>
                </a:lnTo>
                <a:lnTo>
                  <a:pt x="152376" y="31978"/>
                </a:lnTo>
                <a:lnTo>
                  <a:pt x="192828" y="14606"/>
                </a:lnTo>
                <a:lnTo>
                  <a:pt x="236210" y="3749"/>
                </a:lnTo>
                <a:lnTo>
                  <a:pt x="281939" y="0"/>
                </a:lnTo>
                <a:lnTo>
                  <a:pt x="327669" y="3749"/>
                </a:lnTo>
                <a:lnTo>
                  <a:pt x="371051" y="14606"/>
                </a:lnTo>
                <a:lnTo>
                  <a:pt x="411503" y="31978"/>
                </a:lnTo>
                <a:lnTo>
                  <a:pt x="448446" y="55278"/>
                </a:lnTo>
                <a:lnTo>
                  <a:pt x="481298" y="83915"/>
                </a:lnTo>
                <a:lnTo>
                  <a:pt x="509479" y="117299"/>
                </a:lnTo>
                <a:lnTo>
                  <a:pt x="532408" y="154840"/>
                </a:lnTo>
                <a:lnTo>
                  <a:pt x="549505" y="195949"/>
                </a:lnTo>
                <a:lnTo>
                  <a:pt x="560189" y="240036"/>
                </a:lnTo>
                <a:lnTo>
                  <a:pt x="563879" y="286512"/>
                </a:lnTo>
                <a:lnTo>
                  <a:pt x="560189" y="332987"/>
                </a:lnTo>
                <a:lnTo>
                  <a:pt x="549505" y="377074"/>
                </a:lnTo>
                <a:lnTo>
                  <a:pt x="532408" y="418183"/>
                </a:lnTo>
                <a:lnTo>
                  <a:pt x="509479" y="455724"/>
                </a:lnTo>
                <a:lnTo>
                  <a:pt x="481298" y="489108"/>
                </a:lnTo>
                <a:lnTo>
                  <a:pt x="448446" y="517745"/>
                </a:lnTo>
                <a:lnTo>
                  <a:pt x="411503" y="541045"/>
                </a:lnTo>
                <a:lnTo>
                  <a:pt x="371051" y="558417"/>
                </a:lnTo>
                <a:lnTo>
                  <a:pt x="327669" y="569274"/>
                </a:lnTo>
                <a:lnTo>
                  <a:pt x="281939" y="573024"/>
                </a:lnTo>
                <a:lnTo>
                  <a:pt x="236210" y="569274"/>
                </a:lnTo>
                <a:lnTo>
                  <a:pt x="192828" y="558417"/>
                </a:lnTo>
                <a:lnTo>
                  <a:pt x="152376" y="541045"/>
                </a:lnTo>
                <a:lnTo>
                  <a:pt x="115433" y="517745"/>
                </a:lnTo>
                <a:lnTo>
                  <a:pt x="82581" y="489108"/>
                </a:lnTo>
                <a:lnTo>
                  <a:pt x="54400" y="455724"/>
                </a:lnTo>
                <a:lnTo>
                  <a:pt x="31471" y="418183"/>
                </a:lnTo>
                <a:lnTo>
                  <a:pt x="14374" y="377074"/>
                </a:lnTo>
                <a:lnTo>
                  <a:pt x="3690" y="332987"/>
                </a:lnTo>
                <a:lnTo>
                  <a:pt x="0" y="28651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449571" y="1382395"/>
            <a:ext cx="247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38115" y="2781300"/>
            <a:ext cx="1333500" cy="12242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 marL="121920" marR="113664">
              <a:lnSpc>
                <a:spcPct val="100000"/>
              </a:lnSpc>
              <a:spcBef>
                <a:spcPts val="360"/>
              </a:spcBef>
            </a:pPr>
            <a:r>
              <a:rPr dirty="0" sz="1050" b="1">
                <a:latin typeface="Tahoma"/>
                <a:cs typeface="Tahoma"/>
              </a:rPr>
              <a:t>1: </a:t>
            </a:r>
            <a:r>
              <a:rPr dirty="0" sz="1050" spc="5" b="1">
                <a:latin typeface="Tahoma"/>
                <a:cs typeface="Tahoma"/>
              </a:rPr>
              <a:t>OFDI </a:t>
            </a:r>
            <a:r>
              <a:rPr dirty="0" sz="1050" b="1">
                <a:latin typeface="Tahoma"/>
                <a:cs typeface="Tahoma"/>
              </a:rPr>
              <a:t>was</a:t>
            </a:r>
            <a:r>
              <a:rPr dirty="0" sz="1050" spc="-114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not  able to </a:t>
            </a:r>
            <a:r>
              <a:rPr dirty="0" sz="1050" spc="5" b="1">
                <a:latin typeface="Tahoma"/>
                <a:cs typeface="Tahoma"/>
              </a:rPr>
              <a:t>be  </a:t>
            </a:r>
            <a:r>
              <a:rPr dirty="0" sz="1050" b="1">
                <a:latin typeface="Tahoma"/>
                <a:cs typeface="Tahoma"/>
              </a:rPr>
              <a:t>performed due  to wire</a:t>
            </a:r>
            <a:r>
              <a:rPr dirty="0" sz="1050" spc="-65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stuck</a:t>
            </a:r>
            <a:endParaRPr sz="1050">
              <a:latin typeface="Tahoma"/>
              <a:cs typeface="Tahoma"/>
            </a:endParaRPr>
          </a:p>
          <a:p>
            <a:pPr algn="ctr" marL="114300" marR="105410" indent="-635">
              <a:lnSpc>
                <a:spcPct val="100000"/>
              </a:lnSpc>
            </a:pPr>
            <a:r>
              <a:rPr dirty="0" sz="1050" b="1">
                <a:latin typeface="Tahoma"/>
                <a:cs typeface="Tahoma"/>
              </a:rPr>
              <a:t>1: OFDI was</a:t>
            </a:r>
            <a:r>
              <a:rPr dirty="0" sz="1050" spc="-90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not  able to </a:t>
            </a:r>
            <a:r>
              <a:rPr dirty="0" sz="1050" spc="-5" b="1">
                <a:latin typeface="Tahoma"/>
                <a:cs typeface="Tahoma"/>
              </a:rPr>
              <a:t>cross</a:t>
            </a:r>
            <a:r>
              <a:rPr dirty="0" sz="1050" spc="-110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the  lesion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72378" y="3769740"/>
            <a:ext cx="1266190" cy="76200"/>
          </a:xfrm>
          <a:custGeom>
            <a:avLst/>
            <a:gdLst/>
            <a:ahLst/>
            <a:cxnLst/>
            <a:rect l="l" t="t" r="r" b="b"/>
            <a:pathLst>
              <a:path w="1266190" h="76200">
                <a:moveTo>
                  <a:pt x="1266190" y="23495"/>
                </a:moveTo>
                <a:lnTo>
                  <a:pt x="1186942" y="23749"/>
                </a:lnTo>
                <a:lnTo>
                  <a:pt x="1186942" y="43561"/>
                </a:lnTo>
                <a:lnTo>
                  <a:pt x="1266190" y="43307"/>
                </a:lnTo>
                <a:lnTo>
                  <a:pt x="1266190" y="23495"/>
                </a:lnTo>
                <a:close/>
              </a:path>
              <a:path w="1266190" h="76200">
                <a:moveTo>
                  <a:pt x="1127505" y="24003"/>
                </a:moveTo>
                <a:lnTo>
                  <a:pt x="1048257" y="24384"/>
                </a:lnTo>
                <a:lnTo>
                  <a:pt x="1048257" y="44196"/>
                </a:lnTo>
                <a:lnTo>
                  <a:pt x="1127505" y="43815"/>
                </a:lnTo>
                <a:lnTo>
                  <a:pt x="1127505" y="24003"/>
                </a:lnTo>
                <a:close/>
              </a:path>
              <a:path w="1266190" h="76200">
                <a:moveTo>
                  <a:pt x="988822" y="24638"/>
                </a:moveTo>
                <a:lnTo>
                  <a:pt x="909574" y="24892"/>
                </a:lnTo>
                <a:lnTo>
                  <a:pt x="909574" y="44704"/>
                </a:lnTo>
                <a:lnTo>
                  <a:pt x="988822" y="44450"/>
                </a:lnTo>
                <a:lnTo>
                  <a:pt x="988822" y="24638"/>
                </a:lnTo>
                <a:close/>
              </a:path>
              <a:path w="1266190" h="76200">
                <a:moveTo>
                  <a:pt x="850138" y="25146"/>
                </a:moveTo>
                <a:lnTo>
                  <a:pt x="770890" y="25400"/>
                </a:lnTo>
                <a:lnTo>
                  <a:pt x="770890" y="45212"/>
                </a:lnTo>
                <a:lnTo>
                  <a:pt x="850138" y="44958"/>
                </a:lnTo>
                <a:lnTo>
                  <a:pt x="850138" y="25146"/>
                </a:lnTo>
                <a:close/>
              </a:path>
              <a:path w="1266190" h="76200">
                <a:moveTo>
                  <a:pt x="711453" y="25654"/>
                </a:moveTo>
                <a:lnTo>
                  <a:pt x="632205" y="26035"/>
                </a:lnTo>
                <a:lnTo>
                  <a:pt x="632205" y="45847"/>
                </a:lnTo>
                <a:lnTo>
                  <a:pt x="711453" y="45466"/>
                </a:lnTo>
                <a:lnTo>
                  <a:pt x="711453" y="25654"/>
                </a:lnTo>
                <a:close/>
              </a:path>
              <a:path w="1266190" h="76200">
                <a:moveTo>
                  <a:pt x="572770" y="26162"/>
                </a:moveTo>
                <a:lnTo>
                  <a:pt x="493522" y="26543"/>
                </a:lnTo>
                <a:lnTo>
                  <a:pt x="493522" y="46355"/>
                </a:lnTo>
                <a:lnTo>
                  <a:pt x="572770" y="45974"/>
                </a:lnTo>
                <a:lnTo>
                  <a:pt x="572770" y="26162"/>
                </a:lnTo>
                <a:close/>
              </a:path>
              <a:path w="1266190" h="76200">
                <a:moveTo>
                  <a:pt x="434086" y="26797"/>
                </a:moveTo>
                <a:lnTo>
                  <a:pt x="354838" y="27051"/>
                </a:lnTo>
                <a:lnTo>
                  <a:pt x="354838" y="46863"/>
                </a:lnTo>
                <a:lnTo>
                  <a:pt x="434086" y="46609"/>
                </a:lnTo>
                <a:lnTo>
                  <a:pt x="434086" y="26797"/>
                </a:lnTo>
                <a:close/>
              </a:path>
              <a:path w="1266190" h="76200">
                <a:moveTo>
                  <a:pt x="295401" y="27305"/>
                </a:moveTo>
                <a:lnTo>
                  <a:pt x="216154" y="27559"/>
                </a:lnTo>
                <a:lnTo>
                  <a:pt x="216154" y="47371"/>
                </a:lnTo>
                <a:lnTo>
                  <a:pt x="295401" y="47117"/>
                </a:lnTo>
                <a:lnTo>
                  <a:pt x="295401" y="27305"/>
                </a:lnTo>
                <a:close/>
              </a:path>
              <a:path w="1266190" h="76200">
                <a:moveTo>
                  <a:pt x="156718" y="27813"/>
                </a:moveTo>
                <a:lnTo>
                  <a:pt x="77470" y="28194"/>
                </a:lnTo>
                <a:lnTo>
                  <a:pt x="77470" y="48006"/>
                </a:lnTo>
                <a:lnTo>
                  <a:pt x="156718" y="47625"/>
                </a:lnTo>
                <a:lnTo>
                  <a:pt x="156718" y="27813"/>
                </a:lnTo>
                <a:close/>
              </a:path>
              <a:path w="1266190" h="76200">
                <a:moveTo>
                  <a:pt x="76073" y="0"/>
                </a:moveTo>
                <a:lnTo>
                  <a:pt x="0" y="38354"/>
                </a:lnTo>
                <a:lnTo>
                  <a:pt x="76326" y="76200"/>
                </a:lnTo>
                <a:lnTo>
                  <a:pt x="760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066544" y="794004"/>
            <a:ext cx="501142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153285" marR="121920" indent="-2024380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latin typeface="Tahoma"/>
                <a:cs typeface="Tahoma"/>
              </a:rPr>
              <a:t>Bifurcation </a:t>
            </a:r>
            <a:r>
              <a:rPr dirty="0" sz="1400" spc="-5" b="1">
                <a:latin typeface="Tahoma"/>
                <a:cs typeface="Tahoma"/>
              </a:rPr>
              <a:t>PCI with provisional </a:t>
            </a:r>
            <a:r>
              <a:rPr dirty="0" sz="1400" b="1">
                <a:latin typeface="Tahoma"/>
                <a:cs typeface="Tahoma"/>
              </a:rPr>
              <a:t>single </a:t>
            </a:r>
            <a:r>
              <a:rPr dirty="0" sz="1400" spc="-5" b="1">
                <a:latin typeface="Tahoma"/>
                <a:cs typeface="Tahoma"/>
              </a:rPr>
              <a:t>stent </a:t>
            </a:r>
            <a:r>
              <a:rPr dirty="0" sz="1400" b="1">
                <a:latin typeface="Tahoma"/>
                <a:cs typeface="Tahoma"/>
              </a:rPr>
              <a:t>strategy  n = </a:t>
            </a:r>
            <a:r>
              <a:rPr dirty="0" sz="1400" spc="-5" b="1">
                <a:latin typeface="Tahoma"/>
                <a:cs typeface="Tahoma"/>
              </a:rPr>
              <a:t>110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Julien</dc:creator>
  <dc:title>Présentation PowerPoint</dc:title>
  <dcterms:created xsi:type="dcterms:W3CDTF">2019-05-23T14:52:47Z</dcterms:created>
  <dcterms:modified xsi:type="dcterms:W3CDTF">2019-05-23T14:52:47Z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2019-05-23T00:00:00Z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2019-05-23T00:00:00Z</vt:filetime>
  </property>
</Properties>
</file>