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345" r:id="rId5"/>
    <p:sldId id="272" r:id="rId6"/>
    <p:sldId id="273" r:id="rId7"/>
    <p:sldId id="274" r:id="rId8"/>
    <p:sldId id="276" r:id="rId9"/>
    <p:sldId id="279" r:id="rId10"/>
    <p:sldId id="285" r:id="rId11"/>
    <p:sldId id="29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3702" autoAdjust="0"/>
  </p:normalViewPr>
  <p:slideViewPr>
    <p:cSldViewPr>
      <p:cViewPr varScale="1">
        <p:scale>
          <a:sx n="131" d="100"/>
          <a:sy n="131" d="100"/>
        </p:scale>
        <p:origin x="74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45443-15A3-473E-AC43-8BE998CC78FD}" type="datetimeFigureOut">
              <a:rPr lang="en-US" smtClean="0"/>
              <a:t>3/2/19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CCCBC-B6AA-4A2B-A54E-B44811332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1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8A184-837F-9B43-AA15-2CE1C2621E4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15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LBT CRT 2019 - Re-VALIDATE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LBT CRT 2019 - Re-VALIDATE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Re</a:t>
            </a:r>
            <a:r>
              <a:rPr lang="en-US" sz="2000" b="1" dirty="0">
                <a:solidFill>
                  <a:schemeClr val="bg1"/>
                </a:solidFill>
              </a:rPr>
              <a:t>al World </a:t>
            </a:r>
            <a:r>
              <a:rPr lang="en-US" sz="2000" b="1" u="sng" dirty="0">
                <a:solidFill>
                  <a:schemeClr val="bg1"/>
                </a:solidFill>
              </a:rPr>
              <a:t>Vali</a:t>
            </a:r>
            <a:r>
              <a:rPr lang="en-US" sz="2000" b="1" dirty="0">
                <a:solidFill>
                  <a:schemeClr val="bg1"/>
                </a:solidFill>
              </a:rPr>
              <a:t>dation of the non-hyperemic </a:t>
            </a:r>
            <a:r>
              <a:rPr lang="en-US" sz="2000" b="1" u="sng" dirty="0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en-US" sz="2000" b="1" u="sng" dirty="0">
                <a:solidFill>
                  <a:schemeClr val="bg1"/>
                </a:solidFill>
              </a:rPr>
              <a:t>d</a:t>
            </a:r>
            <a:r>
              <a:rPr lang="en-US" sz="2000" b="1" dirty="0">
                <a:solidFill>
                  <a:schemeClr val="bg1"/>
                </a:solidFill>
              </a:rPr>
              <a:t>ex of coronary </a:t>
            </a:r>
            <a:r>
              <a:rPr lang="en-US" sz="2000" b="1" u="sng" dirty="0">
                <a:solidFill>
                  <a:schemeClr val="bg1"/>
                </a:solidFill>
              </a:rPr>
              <a:t>a</a:t>
            </a:r>
            <a:r>
              <a:rPr lang="en-US" sz="2000" b="1" dirty="0">
                <a:solidFill>
                  <a:schemeClr val="bg1"/>
                </a:solidFill>
              </a:rPr>
              <a:t>rtery s</a:t>
            </a:r>
            <a:r>
              <a:rPr lang="en-US" sz="2000" b="1" u="sng" dirty="0">
                <a:solidFill>
                  <a:schemeClr val="bg1"/>
                </a:solidFill>
              </a:rPr>
              <a:t>te</a:t>
            </a:r>
            <a:r>
              <a:rPr lang="en-US" sz="2000" b="1" dirty="0">
                <a:solidFill>
                  <a:schemeClr val="bg1"/>
                </a:solidFill>
              </a:rPr>
              <a:t>nosis severity - Resting Full-cycle Ratio (RFR) –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RE-VALIDATE RFR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Gautam Kumar, </a:t>
            </a:r>
            <a:r>
              <a:rPr lang="en-US" sz="1600" dirty="0" err="1">
                <a:solidFill>
                  <a:schemeClr val="tx1"/>
                </a:solidFill>
              </a:rPr>
              <a:t>Rupak</a:t>
            </a:r>
            <a:r>
              <a:rPr lang="en-US" sz="1600" dirty="0">
                <a:solidFill>
                  <a:schemeClr val="tx1"/>
                </a:solidFill>
              </a:rPr>
              <a:t> Desai, Ankita Gore,</a:t>
            </a:r>
            <a:r>
              <a:rPr lang="en-US" sz="1600" baseline="30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Hussein Rahim,</a:t>
            </a:r>
            <a:r>
              <a:rPr lang="en-US" sz="1600" baseline="30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Akiko Maehara,</a:t>
            </a:r>
            <a:r>
              <a:rPr lang="en-US" sz="1600" baseline="30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Mitsuaki Matsumura, Ajay Kirtane, Allen Jeremias, Ziad Ali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March 4, 2019</a:t>
            </a:r>
          </a:p>
          <a:p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1C752-ABFA-467D-8609-805243BA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596" y="120896"/>
            <a:ext cx="8376871" cy="857250"/>
          </a:xfrm>
        </p:spPr>
        <p:txBody>
          <a:bodyPr>
            <a:normAutofit/>
          </a:bodyPr>
          <a:lstStyle/>
          <a:p>
            <a:r>
              <a:rPr lang="fr-FR" sz="2250" b="1" dirty="0">
                <a:cs typeface="Champagne &amp; Limousines"/>
              </a:rPr>
              <a:t>Diagnostic Performance of RFR vs iFR </a:t>
            </a:r>
            <a:r>
              <a:rPr lang="fr-FR" sz="2250" b="1" dirty="0" err="1">
                <a:cs typeface="Champagne &amp; Limousines"/>
              </a:rPr>
              <a:t>Using</a:t>
            </a:r>
            <a:r>
              <a:rPr lang="fr-FR" sz="2250" b="1" dirty="0">
                <a:cs typeface="Champagne &amp; Limousines"/>
              </a:rPr>
              <a:t> a Single Cut-off of 0.89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4198" y="3274283"/>
            <a:ext cx="17123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alibri (Headings)"/>
                <a:cs typeface="Arial" panose="020B0604020202020204" pitchFamily="34" charset="0"/>
              </a:rPr>
              <a:t>Per-lesion analysis; L = 501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21814"/>
              </p:ext>
            </p:extLst>
          </p:nvPr>
        </p:nvGraphicFramePr>
        <p:xfrm>
          <a:off x="4310612" y="585652"/>
          <a:ext cx="3841400" cy="2544915"/>
        </p:xfrm>
        <a:graphic>
          <a:graphicData uri="http://schemas.openxmlformats.org/drawingml/2006/table">
            <a:tbl>
              <a:tblPr firstRow="1" firstCol="1" bandRow="1"/>
              <a:tblGrid>
                <a:gridCol w="1546238">
                  <a:extLst>
                    <a:ext uri="{9D8B030D-6E8A-4147-A177-3AD203B41FA5}">
                      <a16:colId xmlns:a16="http://schemas.microsoft.com/office/drawing/2014/main" val="3624706034"/>
                    </a:ext>
                  </a:extLst>
                </a:gridCol>
                <a:gridCol w="1162882">
                  <a:extLst>
                    <a:ext uri="{9D8B030D-6E8A-4147-A177-3AD203B41FA5}">
                      <a16:colId xmlns:a16="http://schemas.microsoft.com/office/drawing/2014/main" val="2490690230"/>
                    </a:ext>
                  </a:extLst>
                </a:gridCol>
                <a:gridCol w="1132280">
                  <a:extLst>
                    <a:ext uri="{9D8B030D-6E8A-4147-A177-3AD203B41FA5}">
                      <a16:colId xmlns:a16="http://schemas.microsoft.com/office/drawing/2014/main" val="2271843386"/>
                    </a:ext>
                  </a:extLst>
                </a:gridCol>
              </a:tblGrid>
              <a:tr h="556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80094" marR="800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RFR ≤ 0.89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80094" marR="800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RFR &gt; 0.89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80094" marR="800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7447"/>
                  </a:ext>
                </a:extLst>
              </a:tr>
              <a:tr h="993995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iFR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≤0.89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80094" marR="80094" marT="0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(35.3%)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(0.8%)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62917"/>
                  </a:ext>
                </a:extLst>
              </a:tr>
              <a:tr h="993995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iFR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&gt;0.89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80094" marR="80094" marT="0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(1.4%)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(62.5%)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9184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8C7B3-4EFD-47C5-B42B-3FC797CF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AB4A-4E4C-47C3-84AC-7723D5169F9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B6C9F9-7308-42F5-9334-C063BCEDD8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88359" y="735458"/>
          <a:ext cx="4191631" cy="332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Prism 6" r:id="rId3" imgW="5084396" imgH="4037327" progId="Prism6.Document">
                  <p:embed/>
                </p:oleObj>
              </mc:Choice>
              <mc:Fallback>
                <p:oleObj name="Prism 6" r:id="rId3" imgW="5084396" imgH="4037327" progId="Prism6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EB6C9F9-7308-42F5-9334-C063BCEDD8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8359" y="735458"/>
                        <a:ext cx="4191631" cy="332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7E4732E-3180-4638-B1A9-BB94E096443D}"/>
              </a:ext>
            </a:extLst>
          </p:cNvPr>
          <p:cNvSpPr txBox="1"/>
          <p:nvPr/>
        </p:nvSpPr>
        <p:spPr>
          <a:xfrm>
            <a:off x="1826476" y="3671916"/>
            <a:ext cx="79369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Statistical equivalence testing (1% error margin): </a:t>
            </a:r>
          </a:p>
          <a:p>
            <a:r>
              <a:rPr lang="en-US" sz="1500" dirty="0"/>
              <a:t>RFR = </a:t>
            </a:r>
            <a:r>
              <a:rPr lang="en-US" sz="1500" dirty="0" err="1"/>
              <a:t>iFR</a:t>
            </a:r>
            <a:r>
              <a:rPr lang="en-US" sz="1500" dirty="0"/>
              <a:t> (mean difference -0.003; 95% CI -0.004 to 0.002, p&lt;0.0001)</a:t>
            </a:r>
          </a:p>
        </p:txBody>
      </p:sp>
    </p:spTree>
    <p:extLst>
      <p:ext uri="{BB962C8B-B14F-4D97-AF65-F5344CB8AC3E}">
        <p14:creationId xmlns:p14="http://schemas.microsoft.com/office/powerpoint/2010/main" val="186261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924251"/>
            <a:ext cx="7770284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rgbClr val="3C3C3B"/>
              </a:solidFill>
              <a:latin typeface="+mj-lt"/>
            </a:endParaRPr>
          </a:p>
          <a:p>
            <a:r>
              <a:rPr lang="en-US" sz="1800" dirty="0">
                <a:solidFill>
                  <a:srgbClr val="3C3C3B"/>
                </a:solidFill>
                <a:latin typeface="+mj-lt"/>
              </a:rPr>
              <a:t>RFR achieved high diagnostic accuracy, sensitivity, specificity and AUC compared to </a:t>
            </a:r>
            <a:r>
              <a:rPr lang="en-US" sz="1800" dirty="0" err="1">
                <a:solidFill>
                  <a:srgbClr val="3C3C3B"/>
                </a:solidFill>
                <a:latin typeface="+mj-lt"/>
              </a:rPr>
              <a:t>iFR</a:t>
            </a:r>
            <a:r>
              <a:rPr lang="en-US" sz="1800" dirty="0">
                <a:solidFill>
                  <a:srgbClr val="3C3C3B"/>
                </a:solidFill>
                <a:latin typeface="+mj-lt"/>
              </a:rPr>
              <a:t> </a:t>
            </a:r>
          </a:p>
          <a:p>
            <a:endParaRPr lang="en-US" sz="1800" dirty="0">
              <a:solidFill>
                <a:srgbClr val="3C3C3B"/>
              </a:solidFill>
              <a:latin typeface="+mj-lt"/>
            </a:endParaRPr>
          </a:p>
          <a:p>
            <a:r>
              <a:rPr lang="en-US" sz="1800" dirty="0">
                <a:solidFill>
                  <a:srgbClr val="3C3C3B"/>
                </a:solidFill>
              </a:rPr>
              <a:t>RE-VALIDATE RFR demonstrated real-world evidence that RFR is diagnostically equivalent to </a:t>
            </a:r>
            <a:r>
              <a:rPr lang="en-US" sz="1800" dirty="0" err="1">
                <a:solidFill>
                  <a:srgbClr val="3C3C3B"/>
                </a:solidFill>
              </a:rPr>
              <a:t>iFR</a:t>
            </a:r>
            <a:endParaRPr lang="en-US" sz="1800" dirty="0">
              <a:solidFill>
                <a:srgbClr val="3C3C3B"/>
              </a:solidFill>
            </a:endParaRPr>
          </a:p>
          <a:p>
            <a:endParaRPr lang="en-US" sz="1800" dirty="0">
              <a:solidFill>
                <a:srgbClr val="3C3C3B"/>
              </a:solidFill>
            </a:endParaRPr>
          </a:p>
          <a:p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RFR has recently received US FDA 510(k) clearance</a:t>
            </a: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3C3C3B"/>
              </a:solidFill>
            </a:endParaRPr>
          </a:p>
          <a:p>
            <a:endParaRPr lang="en-US" sz="1800" dirty="0">
              <a:solidFill>
                <a:srgbClr val="3C3C3B"/>
              </a:solidFill>
              <a:latin typeface="+mj-lt"/>
            </a:endParaRPr>
          </a:p>
          <a:p>
            <a:pPr marL="0" indent="0">
              <a:buNone/>
            </a:pPr>
            <a:endParaRPr lang="en-US" sz="1800" dirty="0">
              <a:solidFill>
                <a:srgbClr val="3C3C3B"/>
              </a:solidFill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1897B-1D4D-489A-A0F1-E5604BD1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AB4A-4E4C-47C3-84AC-7723D5169F9F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EA9013-7B00-4BC8-AEFC-C823EFE10F99}"/>
              </a:ext>
            </a:extLst>
          </p:cNvPr>
          <p:cNvSpPr txBox="1">
            <a:spLocks/>
          </p:cNvSpPr>
          <p:nvPr/>
        </p:nvSpPr>
        <p:spPr>
          <a:xfrm>
            <a:off x="457200" y="57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>
                <a:cs typeface="Champagne &amp; Limousines"/>
              </a:rPr>
              <a:t>Conclusions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951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57250"/>
            <a:ext cx="7239000" cy="3143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3C3C3B"/>
                </a:solidFill>
                <a:ea typeface="Myriad Pro" charset="0"/>
                <a:cs typeface="Arial" panose="020B0604020202020204" pitchFamily="34" charset="0"/>
              </a:rPr>
              <a:t>Gautam Kumar, MD</a:t>
            </a:r>
          </a:p>
          <a:p>
            <a:pPr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 have no relevant financial relationships </a:t>
            </a:r>
          </a:p>
          <a:p>
            <a:pPr>
              <a:buNone/>
            </a:pPr>
            <a:endParaRPr lang="en-US" sz="1600" dirty="0">
              <a:solidFill>
                <a:schemeClr val="tx2"/>
              </a:solidFill>
              <a:latin typeface="TradeGothic" pitchFamily="2" charset="0"/>
            </a:endParaRPr>
          </a:p>
          <a:p>
            <a:pPr>
              <a:buNone/>
            </a:pPr>
            <a:endParaRPr lang="en-US" sz="1600" dirty="0">
              <a:solidFill>
                <a:schemeClr val="tx2"/>
              </a:solidFill>
              <a:latin typeface="TradeGothic" pitchFamily="2" charset="0"/>
            </a:endParaRPr>
          </a:p>
          <a:p>
            <a:pPr>
              <a:buNone/>
            </a:pPr>
            <a:r>
              <a:rPr lang="en-US" sz="1600" dirty="0">
                <a:ea typeface="Myriad Pro" charset="0"/>
                <a:cs typeface="Arial" panose="020B0604020202020204" pitchFamily="34" charset="0"/>
              </a:rPr>
              <a:t>Study funded by </a:t>
            </a:r>
            <a:r>
              <a:rPr lang="en-US" sz="1600" b="1" dirty="0">
                <a:ea typeface="Myriad Pro" charset="0"/>
                <a:cs typeface="Arial" panose="020B0604020202020204" pitchFamily="34" charset="0"/>
              </a:rPr>
              <a:t>Abbott Vascular </a:t>
            </a:r>
            <a:endParaRPr lang="en-US" sz="1600" b="1" dirty="0">
              <a:solidFill>
                <a:srgbClr val="FF0000"/>
              </a:solidFill>
              <a:ea typeface="Myriad Pro" charset="0"/>
              <a:cs typeface="Arial" panose="020B0604020202020204" pitchFamily="34" charset="0"/>
              <a:sym typeface="Wingdings"/>
            </a:endParaRPr>
          </a:p>
          <a:p>
            <a:pPr>
              <a:buNone/>
            </a:pPr>
            <a:endParaRPr lang="en-US" sz="2000" dirty="0">
              <a:solidFill>
                <a:schemeClr val="tx2"/>
              </a:solidFill>
              <a:latin typeface="TradeGothic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37694E-DA14-44D1-BFC4-A81FA5E9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>
                <a:cs typeface="Champagne &amp; Limousines"/>
              </a:rPr>
              <a:t>Background</a:t>
            </a:r>
            <a:endParaRPr lang="en-US" dirty="0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6045BDDC-8C7E-4771-9BC6-581A9A577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3408124"/>
            <a:ext cx="8229599" cy="1655343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Randomized controlled trials have reported iFR to be non-inferior to FFR for MACE at 2 year in intermediate lesions requiring physiological assessment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5F290-2B7E-486B-88FF-F5FA8DC7373A}"/>
              </a:ext>
            </a:extLst>
          </p:cNvPr>
          <p:cNvSpPr/>
          <p:nvPr/>
        </p:nvSpPr>
        <p:spPr>
          <a:xfrm>
            <a:off x="483062" y="3069570"/>
            <a:ext cx="8177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+mj-lt"/>
                <a:cs typeface="Arial" panose="020B0604020202020204" pitchFamily="34" charset="0"/>
              </a:rPr>
              <a:t>What is the evidence for non-hyperemic pressure ratios?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0E865CC3-22BD-4406-AE16-ADD83EAF9017}"/>
              </a:ext>
            </a:extLst>
          </p:cNvPr>
          <p:cNvSpPr txBox="1">
            <a:spLocks/>
          </p:cNvSpPr>
          <p:nvPr/>
        </p:nvSpPr>
        <p:spPr>
          <a:xfrm>
            <a:off x="508926" y="1524996"/>
            <a:ext cx="8229599" cy="1655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Avoiding hyperemic agents can help reduce patient discomfort, reduce procedural time, and save cost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May lead to a wider adoption of physiologic lesion assessment in routine clinical practice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E0617D-8776-436B-B52F-5A56DFC9BD8C}"/>
              </a:ext>
            </a:extLst>
          </p:cNvPr>
          <p:cNvSpPr/>
          <p:nvPr/>
        </p:nvSpPr>
        <p:spPr>
          <a:xfrm>
            <a:off x="508926" y="1157294"/>
            <a:ext cx="8177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+mj-lt"/>
                <a:cs typeface="Arial" panose="020B0604020202020204" pitchFamily="34" charset="0"/>
              </a:rPr>
              <a:t>What is the benefit of non-hyperemic pressure ratios?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7045B5-6F51-46D1-80A5-DDF7EE6E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8C02061-3722-4D3D-AA93-248093AD29AB}"/>
              </a:ext>
            </a:extLst>
          </p:cNvPr>
          <p:cNvSpPr txBox="1"/>
          <p:nvPr/>
        </p:nvSpPr>
        <p:spPr>
          <a:xfrm>
            <a:off x="443506" y="4026807"/>
            <a:ext cx="5957293" cy="271869"/>
          </a:xfrm>
          <a:prstGeom prst="rect">
            <a:avLst/>
          </a:prstGeom>
        </p:spPr>
        <p:txBody>
          <a:bodyPr vert="horz" wrap="square" lIns="0" tIns="0" rIns="0" bIns="0" numCol="1" spcCol="457200" rtlCol="0" anchor="b" anchorCtr="0">
            <a:spAutoFit/>
          </a:bodyPr>
          <a:lstStyle>
            <a:defPPr>
              <a:defRPr lang="en-US"/>
            </a:defPPr>
            <a:lvl1pPr marL="111125" indent="-111125">
              <a:spcBef>
                <a:spcPts val="200"/>
              </a:spcBef>
              <a:buFont typeface="+mj-lt"/>
              <a:buAutoNum type="arabicPeriod"/>
              <a:defRPr sz="7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</a:rPr>
              <a:t>*A low-pass filter is used to calculate the </a:t>
            </a:r>
            <a:r>
              <a:rPr lang="en-US" sz="800" dirty="0" err="1">
                <a:solidFill>
                  <a:schemeClr val="tx1"/>
                </a:solidFill>
              </a:rPr>
              <a:t>Pd</a:t>
            </a:r>
            <a:r>
              <a:rPr lang="en-US" sz="800" dirty="0">
                <a:solidFill>
                  <a:schemeClr val="tx1"/>
                </a:solidFill>
              </a:rPr>
              <a:t>/Pa ratio to minimize the impact of noise and artifacts.</a:t>
            </a:r>
          </a:p>
          <a:p>
            <a:r>
              <a:rPr lang="en-US" sz="800" dirty="0">
                <a:solidFill>
                  <a:schemeClr val="tx1"/>
                </a:solidFill>
              </a:rPr>
              <a:t>Svanerud et al. VALIDATE RFR. </a:t>
            </a:r>
            <a:r>
              <a:rPr lang="en-US" sz="800" dirty="0" err="1">
                <a:solidFill>
                  <a:schemeClr val="tx1"/>
                </a:solidFill>
              </a:rPr>
              <a:t>EuroIntervention</a:t>
            </a:r>
            <a:r>
              <a:rPr lang="en-US" sz="800" dirty="0">
                <a:solidFill>
                  <a:schemeClr val="tx1"/>
                </a:solidFill>
              </a:rPr>
              <a:t> 2018.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0190" y="630195"/>
            <a:ext cx="6172200" cy="3886993"/>
          </a:xfrm>
          <a:prstGeom prst="rect">
            <a:avLst/>
          </a:prstGeom>
        </p:spPr>
        <p:txBody>
          <a:bodyPr vert="horz" lIns="0" tIns="0" rIns="68580" bIns="34290" rtlCol="0">
            <a:no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spcBef>
                <a:spcPts val="8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1350"/>
              </a:spcBef>
              <a:defRPr/>
            </a:pPr>
            <a:endParaRPr lang="en-US" sz="1500" dirty="0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A812C3-3EF7-489E-A62F-839124F92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91" y="1131636"/>
            <a:ext cx="5179219" cy="303609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F5CBCD8-955D-4EFF-818F-837422855A6A}"/>
              </a:ext>
            </a:extLst>
          </p:cNvPr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>
                <a:cs typeface="Champagne &amp; Limousines"/>
              </a:rPr>
              <a:t>What is the Resting Full-Cycle Ratio?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0F0AD-C30A-4CE2-8036-AEEA03ACF6E6}"/>
              </a:ext>
            </a:extLst>
          </p:cNvPr>
          <p:cNvSpPr txBox="1"/>
          <p:nvPr/>
        </p:nvSpPr>
        <p:spPr>
          <a:xfrm>
            <a:off x="762000" y="1019530"/>
            <a:ext cx="7842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+mj-lt"/>
              </a:rPr>
              <a:t>Resting Full-cycle Ratio (RFR) is a novel resting index</a:t>
            </a:r>
            <a:r>
              <a:rPr lang="en-US" sz="1200" b="1" baseline="30000" dirty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1200" b="1" dirty="0">
                <a:solidFill>
                  <a:srgbClr val="000000"/>
                </a:solidFill>
                <a:latin typeface="+mj-lt"/>
              </a:rPr>
              <a:t> that scans the entire cardiac cycle to find the minimal </a:t>
            </a:r>
            <a:r>
              <a:rPr lang="en-US" sz="1200" b="1" dirty="0" err="1">
                <a:solidFill>
                  <a:srgbClr val="000000"/>
                </a:solidFill>
                <a:latin typeface="+mj-lt"/>
              </a:rPr>
              <a:t>Pd</a:t>
            </a:r>
            <a:r>
              <a:rPr lang="en-US" sz="1200" b="1" dirty="0">
                <a:solidFill>
                  <a:srgbClr val="000000"/>
                </a:solidFill>
                <a:latin typeface="+mj-lt"/>
              </a:rPr>
              <a:t>/Pa ratio*</a:t>
            </a:r>
          </a:p>
          <a:p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421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>
                <a:cs typeface="Champagne &amp; Limousines"/>
              </a:rPr>
              <a:t>Study</a:t>
            </a:r>
            <a:r>
              <a:rPr lang="fr-FR" b="1" dirty="0">
                <a:cs typeface="Champagne &amp; Limousines"/>
              </a:rPr>
              <a:t> Design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1FC146C3-8783-4AE1-8543-6705666C1166}"/>
              </a:ext>
            </a:extLst>
          </p:cNvPr>
          <p:cNvSpPr txBox="1">
            <a:spLocks/>
          </p:cNvSpPr>
          <p:nvPr/>
        </p:nvSpPr>
        <p:spPr>
          <a:xfrm>
            <a:off x="482601" y="1025547"/>
            <a:ext cx="8178338" cy="3146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71E5602-1AFD-4A38-A316-BBEF533F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1118649"/>
            <a:ext cx="8178339" cy="314640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800" kern="0" dirty="0">
                <a:cs typeface="Arial" panose="020B0604020202020204" pitchFamily="34" charset="0"/>
              </a:rPr>
              <a:t>Prospective analysis of retrospective all comer real-world hospital data from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kern="0" dirty="0">
                <a:cs typeface="Arial" panose="020B0604020202020204" pitchFamily="34" charset="0"/>
              </a:rPr>
              <a:t>New York-Presbyterian Hospital/Columbia University Medical Center, New York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kern="0" dirty="0">
                <a:cs typeface="Arial" panose="020B0604020202020204" pitchFamily="34" charset="0"/>
              </a:rPr>
              <a:t>Atlanta Veteran Affairs (VA) Medical Center, Atlanta, GA</a:t>
            </a:r>
          </a:p>
          <a:p>
            <a:r>
              <a:rPr lang="en-US" sz="1800" kern="0" dirty="0">
                <a:cs typeface="Arial" panose="020B0604020202020204" pitchFamily="34" charset="0"/>
              </a:rPr>
              <a:t>Patients were treated from 2012 - 2018</a:t>
            </a:r>
          </a:p>
          <a:p>
            <a:r>
              <a:rPr lang="en-US" sz="1800" kern="0" dirty="0">
                <a:cs typeface="Arial" panose="020B0604020202020204" pitchFamily="34" charset="0"/>
              </a:rPr>
              <a:t>No inclusion and exclusion criteria on medical history  </a:t>
            </a:r>
          </a:p>
          <a:p>
            <a:r>
              <a:rPr lang="en-US" sz="1800" kern="0" dirty="0">
                <a:cs typeface="Arial" panose="020B0604020202020204" pitchFamily="34" charset="0"/>
              </a:rPr>
              <a:t>An independent physiology core lab processed and analyzed all pressure tracing and calculated RFR and </a:t>
            </a:r>
            <a:r>
              <a:rPr lang="en-US" sz="1800" kern="0" dirty="0" err="1">
                <a:cs typeface="Arial" panose="020B0604020202020204" pitchFamily="34" charset="0"/>
              </a:rPr>
              <a:t>iFR</a:t>
            </a:r>
            <a:r>
              <a:rPr lang="en-US" sz="1800" kern="0" dirty="0">
                <a:cs typeface="Arial" panose="020B0604020202020204" pitchFamily="34" charset="0"/>
              </a:rPr>
              <a:t>*</a:t>
            </a:r>
            <a:endParaRPr lang="en-US" sz="140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05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050" dirty="0">
                <a:solidFill>
                  <a:prstClr val="black"/>
                </a:solidFill>
              </a:rPr>
              <a:t>* </a:t>
            </a:r>
            <a:r>
              <a:rPr lang="en-US" sz="900" b="1" dirty="0" err="1">
                <a:solidFill>
                  <a:prstClr val="black"/>
                </a:solidFill>
              </a:rPr>
              <a:t>iFR</a:t>
            </a:r>
            <a:r>
              <a:rPr lang="en-US" sz="900" b="1" dirty="0">
                <a:solidFill>
                  <a:prstClr val="black"/>
                </a:solidFill>
              </a:rPr>
              <a:t> calculated using the method described in by van ‘t Veer et al. 2017</a:t>
            </a:r>
            <a:endParaRPr lang="en-US" sz="1400" kern="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17BC74-06BA-436A-956B-98AA50B1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3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>
                <a:cs typeface="Champagne &amp; Limousines"/>
              </a:rPr>
              <a:t>Study</a:t>
            </a:r>
            <a:r>
              <a:rPr lang="fr-FR" b="1" dirty="0">
                <a:cs typeface="Champagne &amp; Limousines"/>
              </a:rPr>
              <a:t> Objective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1FC146C3-8783-4AE1-8543-6705666C1166}"/>
              </a:ext>
            </a:extLst>
          </p:cNvPr>
          <p:cNvSpPr txBox="1">
            <a:spLocks/>
          </p:cNvSpPr>
          <p:nvPr/>
        </p:nvSpPr>
        <p:spPr>
          <a:xfrm>
            <a:off x="482601" y="1025547"/>
            <a:ext cx="8178338" cy="3146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71E5602-1AFD-4A38-A316-BBEF533F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1118649"/>
            <a:ext cx="8178339" cy="3146403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 dirty="0"/>
              <a:t>Compare diagnostic performance b</a:t>
            </a:r>
            <a:r>
              <a:rPr lang="en-US" sz="2000" dirty="0">
                <a:solidFill>
                  <a:prstClr val="black"/>
                </a:solidFill>
              </a:rPr>
              <a:t>etween RFR and iFR in a contemporary real-world patient population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Diagnostics performance assessed by: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Diagnostic accuracy (DA)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Sensitivity (Sn)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Specificity (</a:t>
            </a:r>
            <a:r>
              <a:rPr lang="en-US" sz="1800" dirty="0" err="1">
                <a:solidFill>
                  <a:prstClr val="black"/>
                </a:solidFill>
              </a:rPr>
              <a:t>Sp</a:t>
            </a:r>
            <a:r>
              <a:rPr lang="en-US" sz="1800" dirty="0">
                <a:solidFill>
                  <a:prstClr val="black"/>
                </a:solidFill>
              </a:rPr>
              <a:t>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Positive predictive value (PPV)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Negative predictive value (NPV)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Area under the curve (AUC)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Correlation of RFR-</a:t>
            </a:r>
            <a:r>
              <a:rPr lang="en-US" sz="1800" dirty="0" err="1">
                <a:solidFill>
                  <a:prstClr val="black"/>
                </a:solidFill>
              </a:rPr>
              <a:t>iFR</a:t>
            </a:r>
            <a:endParaRPr lang="en-US" sz="1100" kern="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66CF13-24F5-49C7-95C1-1802EDBE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b="1" dirty="0">
                <a:cs typeface="Champagne &amp; Limousines"/>
              </a:rPr>
              <a:t>Patients/</a:t>
            </a:r>
            <a:r>
              <a:rPr lang="fr-FR" sz="2400" b="1" dirty="0" err="1">
                <a:cs typeface="Champagne &amp; Limousines"/>
              </a:rPr>
              <a:t>Lesions</a:t>
            </a:r>
            <a:r>
              <a:rPr lang="fr-FR" sz="2400" b="1" dirty="0">
                <a:cs typeface="Champagne &amp; Limousines"/>
              </a:rPr>
              <a:t> Flow Chart</a:t>
            </a:r>
            <a:endParaRPr lang="en-US" sz="2400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1FC146C3-8783-4AE1-8543-6705666C1166}"/>
              </a:ext>
            </a:extLst>
          </p:cNvPr>
          <p:cNvSpPr txBox="1">
            <a:spLocks/>
          </p:cNvSpPr>
          <p:nvPr/>
        </p:nvSpPr>
        <p:spPr>
          <a:xfrm>
            <a:off x="482601" y="1047750"/>
            <a:ext cx="8178338" cy="3146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8A1055-B898-4AB1-AD6C-062E605B0953}"/>
              </a:ext>
            </a:extLst>
          </p:cNvPr>
          <p:cNvSpPr txBox="1"/>
          <p:nvPr/>
        </p:nvSpPr>
        <p:spPr>
          <a:xfrm>
            <a:off x="6174977" y="4054072"/>
            <a:ext cx="2969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 = number of lesions; N = number of patients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C70F1-19A3-4E03-9FF9-3DF7DFE4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13CE9E-297C-476D-8E2E-AAEF5333E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17610"/>
            <a:ext cx="6933740" cy="38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A0FF1-9B11-4454-9AF2-AABF71D5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AB4A-4E4C-47C3-84AC-7723D5169F9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248D63-0DBB-448C-A6EB-5D25B2DFD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56305"/>
              </p:ext>
            </p:extLst>
          </p:nvPr>
        </p:nvGraphicFramePr>
        <p:xfrm>
          <a:off x="628651" y="795245"/>
          <a:ext cx="7810725" cy="348481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618726">
                  <a:extLst>
                    <a:ext uri="{9D8B030D-6E8A-4147-A177-3AD203B41FA5}">
                      <a16:colId xmlns:a16="http://schemas.microsoft.com/office/drawing/2014/main" val="308218919"/>
                    </a:ext>
                  </a:extLst>
                </a:gridCol>
                <a:gridCol w="3191999">
                  <a:extLst>
                    <a:ext uri="{9D8B030D-6E8A-4147-A177-3AD203B41FA5}">
                      <a16:colId xmlns:a16="http://schemas.microsoft.com/office/drawing/2014/main" val="3998787420"/>
                    </a:ext>
                  </a:extLst>
                </a:gridCol>
              </a:tblGrid>
              <a:tr h="22677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>
                          <a:effectLst/>
                        </a:rPr>
                        <a:t>Patient-level Analysis (N = 431)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2" marR="85832" marT="42916" marB="4291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7818726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Age (years)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66 ± 10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7239468"/>
                  </a:ext>
                </a:extLst>
              </a:tr>
              <a:tr h="2319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Gender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086582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Male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88%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1239035715"/>
                  </a:ext>
                </a:extLst>
              </a:tr>
              <a:tr h="2319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Medical History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08184594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Hypertension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3921190497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Hyperlipidemia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2075437820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Diabetes mellitus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50%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2912581906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Previous PCI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43%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2818474216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Previous MI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26%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1708716626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Previous CABG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10%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3054015420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Current smoker (≤6 Months)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20%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2925503747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Renal dysfunction  (Serum creatinine &gt; 2.0)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21%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1643613211"/>
                  </a:ext>
                </a:extLst>
              </a:tr>
              <a:tr h="2319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Pre-procedure Indication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8066984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STEMI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1.4%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285327404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NSTEMI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8.1%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1260951589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Stable angina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3849645683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Unstable angina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42%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/>
                </a:tc>
                <a:extLst>
                  <a:ext uri="{0D108BD9-81ED-4DB2-BD59-A6C34878D82A}">
                    <a16:rowId xmlns:a16="http://schemas.microsoft.com/office/drawing/2014/main" val="3185303226"/>
                  </a:ext>
                </a:extLst>
              </a:tr>
              <a:tr h="168687">
                <a:tc>
                  <a:txBody>
                    <a:bodyPr/>
                    <a:lstStyle/>
                    <a:p>
                      <a:pPr marL="0" marR="0" indent="12192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Silent Ischemia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15%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58" marR="21858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44626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B3794BE3-2F2C-445D-891D-4408CD86E16F}"/>
              </a:ext>
            </a:extLst>
          </p:cNvPr>
          <p:cNvSpPr txBox="1">
            <a:spLocks/>
          </p:cNvSpPr>
          <p:nvPr/>
        </p:nvSpPr>
        <p:spPr>
          <a:xfrm>
            <a:off x="457200" y="57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>
                <a:cs typeface="Champagne &amp; Limousines"/>
              </a:rPr>
              <a:t>Baseline Demographic Characteristics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862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53757"/>
              </p:ext>
            </p:extLst>
          </p:nvPr>
        </p:nvGraphicFramePr>
        <p:xfrm>
          <a:off x="628650" y="791735"/>
          <a:ext cx="7886700" cy="27289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07287">
                  <a:extLst>
                    <a:ext uri="{9D8B030D-6E8A-4147-A177-3AD203B41FA5}">
                      <a16:colId xmlns:a16="http://schemas.microsoft.com/office/drawing/2014/main" val="2037429799"/>
                    </a:ext>
                  </a:extLst>
                </a:gridCol>
                <a:gridCol w="2479413">
                  <a:extLst>
                    <a:ext uri="{9D8B030D-6E8A-4147-A177-3AD203B41FA5}">
                      <a16:colId xmlns:a16="http://schemas.microsoft.com/office/drawing/2014/main" val="3260769848"/>
                    </a:ext>
                  </a:extLst>
                </a:gridCol>
              </a:tblGrid>
              <a:tr h="242489">
                <a:tc gridSpan="2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Lesion-level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Analysis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(L = 501)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542" marR="2254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26015"/>
                  </a:ext>
                </a:extLst>
              </a:tr>
              <a:tr h="29869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Single-vessel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8471336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Multi-vessel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6264873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vessel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231050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LAD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638912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LCX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3564316"/>
                  </a:ext>
                </a:extLst>
              </a:tr>
              <a:tr h="2478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RCA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740051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LM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5820136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Diameter Stenosis (%)</a:t>
                      </a: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± 15 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7727382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Lesion Length (mm)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± 11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2960601"/>
                  </a:ext>
                </a:extLst>
              </a:tr>
              <a:tr h="2424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Reference vessel diameter (mm)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90" marR="231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 ± 0.4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07822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41F43-495D-45A7-AE9C-6ABEB3A1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AB4A-4E4C-47C3-84AC-7723D5169F9F}" type="slidenum">
              <a:rPr lang="en-US" smtClean="0"/>
              <a:t>9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F1756CA-E163-4992-A463-C80AD7903891}"/>
              </a:ext>
            </a:extLst>
          </p:cNvPr>
          <p:cNvSpPr txBox="1">
            <a:spLocks/>
          </p:cNvSpPr>
          <p:nvPr/>
        </p:nvSpPr>
        <p:spPr>
          <a:xfrm>
            <a:off x="457200" y="57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>
                <a:cs typeface="Champagne &amp; Limousines"/>
              </a:rPr>
              <a:t>Lesion Baseline Characteristics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43624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601</Words>
  <Application>Microsoft Macintosh PowerPoint</Application>
  <PresentationFormat>On-screen Show (16:9)</PresentationFormat>
  <Paragraphs>130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Mincho</vt:lpstr>
      <vt:lpstr>Arial</vt:lpstr>
      <vt:lpstr>Calibri</vt:lpstr>
      <vt:lpstr>Calibri (Headings)</vt:lpstr>
      <vt:lpstr>Champagne &amp; Limousines</vt:lpstr>
      <vt:lpstr>Georgia</vt:lpstr>
      <vt:lpstr>Myriad Pro</vt:lpstr>
      <vt:lpstr>Times New Roman</vt:lpstr>
      <vt:lpstr>TradeGothic</vt:lpstr>
      <vt:lpstr>Wingdings</vt:lpstr>
      <vt:lpstr>Theme1</vt:lpstr>
      <vt:lpstr>Prism 6</vt:lpstr>
      <vt:lpstr>Real World Validation of the non-hyperemic index of coronary artery stenosis severity - Resting Full-cycle Ratio (RFR) –  RE-VALIDATE RFR</vt:lpstr>
      <vt:lpstr>PowerPoint Presentation</vt:lpstr>
      <vt:lpstr>Background</vt:lpstr>
      <vt:lpstr>PowerPoint Presentation</vt:lpstr>
      <vt:lpstr>Study Design</vt:lpstr>
      <vt:lpstr>Study Objective</vt:lpstr>
      <vt:lpstr>Patients/Lesions Flow Chart</vt:lpstr>
      <vt:lpstr>PowerPoint Presentation</vt:lpstr>
      <vt:lpstr>PowerPoint Presentation</vt:lpstr>
      <vt:lpstr>Diagnostic Performance of RFR vs iFR Using a Single Cut-off of 0.89</vt:lpstr>
      <vt:lpstr>PowerPoint Presentation</vt:lpstr>
    </vt:vector>
  </TitlesOfParts>
  <Company>MedStar Health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Kumar, Gautam</cp:lastModifiedBy>
  <cp:revision>53</cp:revision>
  <dcterms:created xsi:type="dcterms:W3CDTF">2015-01-08T17:01:57Z</dcterms:created>
  <dcterms:modified xsi:type="dcterms:W3CDTF">2019-03-03T01:19:01Z</dcterms:modified>
</cp:coreProperties>
</file>