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09600" cy="56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661400" y="0"/>
            <a:ext cx="482600" cy="563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778657" y="706910"/>
            <a:ext cx="5528695" cy="43548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09600" cy="563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661400" y="0"/>
            <a:ext cx="482600" cy="5634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234" y="134504"/>
            <a:ext cx="7379531" cy="1488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7914" y="892007"/>
            <a:ext cx="7988170" cy="353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9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2234" y="134504"/>
            <a:ext cx="724725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ASCEND</a:t>
            </a:r>
            <a:endParaRPr sz="2400"/>
          </a:p>
          <a:p>
            <a:pPr algn="ctr" marL="12065" marR="5080">
              <a:lnSpc>
                <a:spcPct val="100000"/>
              </a:lnSpc>
            </a:pPr>
            <a:r>
              <a:rPr dirty="0" sz="2400"/>
              <a:t>A </a:t>
            </a:r>
            <a:r>
              <a:rPr dirty="0" sz="2400" spc="-5"/>
              <a:t>randomized trial of omega-3 fatty acids (fish</a:t>
            </a:r>
            <a:r>
              <a:rPr dirty="0" sz="2400" spc="-85"/>
              <a:t> </a:t>
            </a:r>
            <a:r>
              <a:rPr dirty="0" sz="2400" spc="-5"/>
              <a:t>oil)  versus placebo for primary cardiovascular  prevention in 15,480 patients with</a:t>
            </a:r>
            <a:r>
              <a:rPr dirty="0" sz="2400" spc="-60"/>
              <a:t> </a:t>
            </a:r>
            <a:r>
              <a:rPr dirty="0" sz="2400" spc="-5"/>
              <a:t>diabetes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616488" y="1806514"/>
            <a:ext cx="6034405" cy="216662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022350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latin typeface="Arial"/>
                <a:cs typeface="Arial"/>
              </a:rPr>
              <a:t>Jane </a:t>
            </a:r>
            <a:r>
              <a:rPr dirty="0" sz="2000" spc="-5">
                <a:latin typeface="Arial"/>
                <a:cs typeface="Arial"/>
              </a:rPr>
              <a:t>Armitage and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Louise</a:t>
            </a:r>
            <a:r>
              <a:rPr dirty="0" u="heavy" sz="2000" spc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Bowman</a:t>
            </a:r>
            <a:endParaRPr sz="2000">
              <a:latin typeface="Arial"/>
              <a:cs typeface="Arial"/>
            </a:endParaRPr>
          </a:p>
          <a:p>
            <a:pPr marL="6223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Arial"/>
                <a:cs typeface="Arial"/>
              </a:rPr>
              <a:t>on behalf of the ASCEND Study Collaborative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  <a:p>
            <a:pPr algn="ctr" marL="12700" marR="5080">
              <a:lnSpc>
                <a:spcPct val="120000"/>
              </a:lnSpc>
              <a:spcBef>
                <a:spcPts val="1880"/>
              </a:spcBef>
            </a:pPr>
            <a:r>
              <a:rPr dirty="0" sz="1600" spc="-5">
                <a:latin typeface="Arial"/>
                <a:cs typeface="Arial"/>
              </a:rPr>
              <a:t>Funded by British Heart Foundation, UK Medical Research Council  and </a:t>
            </a:r>
            <a:r>
              <a:rPr dirty="0" sz="1600">
                <a:latin typeface="Arial"/>
                <a:cs typeface="Arial"/>
              </a:rPr>
              <a:t>support </a:t>
            </a:r>
            <a:r>
              <a:rPr dirty="0" sz="1600" spc="-5">
                <a:latin typeface="Arial"/>
                <a:cs typeface="Arial"/>
              </a:rPr>
              <a:t>from Abbott, Bayer, Mylan and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Solvay</a:t>
            </a:r>
            <a:endParaRPr sz="1600">
              <a:latin typeface="Arial"/>
              <a:cs typeface="Arial"/>
            </a:endParaRPr>
          </a:p>
          <a:p>
            <a:pPr algn="ctr" marL="152400" marR="83185">
              <a:lnSpc>
                <a:spcPct val="120000"/>
              </a:lnSpc>
            </a:pPr>
            <a:r>
              <a:rPr dirty="0" sz="1600" spc="-5">
                <a:latin typeface="Arial"/>
                <a:cs typeface="Arial"/>
              </a:rPr>
              <a:t>Designed, </a:t>
            </a:r>
            <a:r>
              <a:rPr dirty="0" sz="1600">
                <a:latin typeface="Arial"/>
                <a:cs typeface="Arial"/>
              </a:rPr>
              <a:t>conducted </a:t>
            </a:r>
            <a:r>
              <a:rPr dirty="0" sz="1600" spc="-5">
                <a:latin typeface="Arial"/>
                <a:cs typeface="Arial"/>
              </a:rPr>
              <a:t>and analysed independently of the funders  University of Oxford is the trial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sponsor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19400" y="4165600"/>
            <a:ext cx="483137" cy="563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79800" y="4152900"/>
            <a:ext cx="2057780" cy="598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89600" y="4165600"/>
            <a:ext cx="631868" cy="5634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450" y="215884"/>
            <a:ext cx="639318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77290" marR="5080" indent="-116522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Effect </a:t>
            </a:r>
            <a:r>
              <a:rPr dirty="0" spc="-5"/>
              <a:t>of omega-3 FA supplements on  cause-specific</a:t>
            </a:r>
            <a:r>
              <a:rPr dirty="0" spc="-15"/>
              <a:t> </a:t>
            </a:r>
            <a:r>
              <a:rPr dirty="0" spc="-5"/>
              <a:t>mortality</a:t>
            </a:r>
          </a:p>
        </p:txBody>
      </p:sp>
      <p:sp>
        <p:nvSpPr>
          <p:cNvPr id="3" name="object 3"/>
          <p:cNvSpPr/>
          <p:nvPr/>
        </p:nvSpPr>
        <p:spPr>
          <a:xfrm>
            <a:off x="4858658" y="4514430"/>
            <a:ext cx="2184400" cy="22225"/>
          </a:xfrm>
          <a:custGeom>
            <a:avLst/>
            <a:gdLst/>
            <a:ahLst/>
            <a:cxnLst/>
            <a:rect l="l" t="t" r="r" b="b"/>
            <a:pathLst>
              <a:path w="2184400" h="22225">
                <a:moveTo>
                  <a:pt x="0" y="0"/>
                </a:moveTo>
                <a:lnTo>
                  <a:pt x="2184398" y="0"/>
                </a:lnTo>
                <a:lnTo>
                  <a:pt x="2184398" y="22225"/>
                </a:lnTo>
                <a:lnTo>
                  <a:pt x="0" y="222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58658" y="4514430"/>
            <a:ext cx="2184400" cy="22225"/>
          </a:xfrm>
          <a:custGeom>
            <a:avLst/>
            <a:gdLst/>
            <a:ahLst/>
            <a:cxnLst/>
            <a:rect l="l" t="t" r="r" b="b"/>
            <a:pathLst>
              <a:path w="2184400" h="22225">
                <a:moveTo>
                  <a:pt x="0" y="0"/>
                </a:moveTo>
                <a:lnTo>
                  <a:pt x="2184398" y="0"/>
                </a:lnTo>
                <a:lnTo>
                  <a:pt x="2184398" y="22225"/>
                </a:lnTo>
                <a:lnTo>
                  <a:pt x="0" y="222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58658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00008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96895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01707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46194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43056" y="4525543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96895" y="2087138"/>
            <a:ext cx="0" cy="2439035"/>
          </a:xfrm>
          <a:custGeom>
            <a:avLst/>
            <a:gdLst/>
            <a:ahLst/>
            <a:cxnLst/>
            <a:rect l="l" t="t" r="r" b="b"/>
            <a:pathLst>
              <a:path w="0" h="2439035">
                <a:moveTo>
                  <a:pt x="0" y="0"/>
                </a:moveTo>
                <a:lnTo>
                  <a:pt x="0" y="2438404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22233" y="2131588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 h="0">
                <a:moveTo>
                  <a:pt x="0" y="0"/>
                </a:moveTo>
                <a:lnTo>
                  <a:pt x="520699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80883" y="2131588"/>
            <a:ext cx="520700" cy="0"/>
          </a:xfrm>
          <a:custGeom>
            <a:avLst/>
            <a:gdLst/>
            <a:ahLst/>
            <a:cxnLst/>
            <a:rect l="l" t="t" r="r" b="b"/>
            <a:pathLst>
              <a:path w="520700" h="0">
                <a:moveTo>
                  <a:pt x="0" y="0"/>
                </a:moveTo>
                <a:lnTo>
                  <a:pt x="520699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01583" y="207126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120650" y="0"/>
                </a:lnTo>
                <a:lnTo>
                  <a:pt x="120650" y="120650"/>
                </a:lnTo>
                <a:lnTo>
                  <a:pt x="0" y="1206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01583" y="207126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120650" y="0"/>
                </a:lnTo>
                <a:lnTo>
                  <a:pt x="120650" y="120650"/>
                </a:lnTo>
                <a:lnTo>
                  <a:pt x="0" y="12065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03233" y="2355426"/>
            <a:ext cx="993775" cy="0"/>
          </a:xfrm>
          <a:custGeom>
            <a:avLst/>
            <a:gdLst/>
            <a:ahLst/>
            <a:cxnLst/>
            <a:rect l="l" t="t" r="r" b="b"/>
            <a:pathLst>
              <a:path w="993775" h="0">
                <a:moveTo>
                  <a:pt x="0" y="0"/>
                </a:moveTo>
                <a:lnTo>
                  <a:pt x="993773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58658" y="2355426"/>
            <a:ext cx="977900" cy="0"/>
          </a:xfrm>
          <a:custGeom>
            <a:avLst/>
            <a:gdLst/>
            <a:ahLst/>
            <a:cxnLst/>
            <a:rect l="l" t="t" r="r" b="b"/>
            <a:pathLst>
              <a:path w="977900" h="0">
                <a:moveTo>
                  <a:pt x="0" y="0"/>
                </a:moveTo>
                <a:lnTo>
                  <a:pt x="977899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58658" y="2317326"/>
            <a:ext cx="63500" cy="71755"/>
          </a:xfrm>
          <a:custGeom>
            <a:avLst/>
            <a:gdLst/>
            <a:ahLst/>
            <a:cxnLst/>
            <a:rect l="l" t="t" r="r" b="b"/>
            <a:pathLst>
              <a:path w="63500" h="71755">
                <a:moveTo>
                  <a:pt x="63500" y="0"/>
                </a:moveTo>
                <a:lnTo>
                  <a:pt x="0" y="38100"/>
                </a:lnTo>
                <a:lnTo>
                  <a:pt x="63500" y="71437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36558" y="2320501"/>
            <a:ext cx="66675" cy="65405"/>
          </a:xfrm>
          <a:custGeom>
            <a:avLst/>
            <a:gdLst/>
            <a:ahLst/>
            <a:cxnLst/>
            <a:rect l="l" t="t" r="r" b="b"/>
            <a:pathLst>
              <a:path w="66675" h="65405">
                <a:moveTo>
                  <a:pt x="0" y="0"/>
                </a:moveTo>
                <a:lnTo>
                  <a:pt x="66675" y="0"/>
                </a:lnTo>
                <a:lnTo>
                  <a:pt x="66675" y="65087"/>
                </a:lnTo>
                <a:lnTo>
                  <a:pt x="0" y="650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36558" y="2320501"/>
            <a:ext cx="66675" cy="65405"/>
          </a:xfrm>
          <a:custGeom>
            <a:avLst/>
            <a:gdLst/>
            <a:ahLst/>
            <a:cxnLst/>
            <a:rect l="l" t="t" r="r" b="b"/>
            <a:pathLst>
              <a:path w="66675" h="65405">
                <a:moveTo>
                  <a:pt x="0" y="0"/>
                </a:moveTo>
                <a:lnTo>
                  <a:pt x="66675" y="0"/>
                </a:lnTo>
                <a:lnTo>
                  <a:pt x="66675" y="65087"/>
                </a:lnTo>
                <a:lnTo>
                  <a:pt x="0" y="65087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52395" y="2574501"/>
            <a:ext cx="700405" cy="0"/>
          </a:xfrm>
          <a:custGeom>
            <a:avLst/>
            <a:gdLst/>
            <a:ahLst/>
            <a:cxnLst/>
            <a:rect l="l" t="t" r="r" b="b"/>
            <a:pathLst>
              <a:path w="700404" h="0">
                <a:moveTo>
                  <a:pt x="0" y="0"/>
                </a:moveTo>
                <a:lnTo>
                  <a:pt x="700087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58658" y="2574501"/>
            <a:ext cx="600075" cy="0"/>
          </a:xfrm>
          <a:custGeom>
            <a:avLst/>
            <a:gdLst/>
            <a:ahLst/>
            <a:cxnLst/>
            <a:rect l="l" t="t" r="r" b="b"/>
            <a:pathLst>
              <a:path w="600075" h="0">
                <a:moveTo>
                  <a:pt x="0" y="0"/>
                </a:moveTo>
                <a:lnTo>
                  <a:pt x="600074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58658" y="253640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63500" y="0"/>
                </a:moveTo>
                <a:lnTo>
                  <a:pt x="0" y="38100"/>
                </a:lnTo>
                <a:lnTo>
                  <a:pt x="63500" y="7620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458733" y="2528464"/>
            <a:ext cx="93980" cy="92075"/>
          </a:xfrm>
          <a:custGeom>
            <a:avLst/>
            <a:gdLst/>
            <a:ahLst/>
            <a:cxnLst/>
            <a:rect l="l" t="t" r="r" b="b"/>
            <a:pathLst>
              <a:path w="93979" h="92075">
                <a:moveTo>
                  <a:pt x="0" y="0"/>
                </a:moveTo>
                <a:lnTo>
                  <a:pt x="93662" y="0"/>
                </a:lnTo>
                <a:lnTo>
                  <a:pt x="93662" y="92075"/>
                </a:lnTo>
                <a:lnTo>
                  <a:pt x="0" y="920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58733" y="2528464"/>
            <a:ext cx="93980" cy="92075"/>
          </a:xfrm>
          <a:custGeom>
            <a:avLst/>
            <a:gdLst/>
            <a:ahLst/>
            <a:cxnLst/>
            <a:rect l="l" t="t" r="r" b="b"/>
            <a:pathLst>
              <a:path w="93979" h="92075">
                <a:moveTo>
                  <a:pt x="0" y="0"/>
                </a:moveTo>
                <a:lnTo>
                  <a:pt x="93662" y="0"/>
                </a:lnTo>
                <a:lnTo>
                  <a:pt x="93662" y="92075"/>
                </a:lnTo>
                <a:lnTo>
                  <a:pt x="0" y="92075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25358" y="2741189"/>
            <a:ext cx="835025" cy="109855"/>
          </a:xfrm>
          <a:custGeom>
            <a:avLst/>
            <a:gdLst/>
            <a:ahLst/>
            <a:cxnLst/>
            <a:rect l="l" t="t" r="r" b="b"/>
            <a:pathLst>
              <a:path w="835025" h="109855">
                <a:moveTo>
                  <a:pt x="419099" y="109537"/>
                </a:moveTo>
                <a:lnTo>
                  <a:pt x="0" y="57150"/>
                </a:lnTo>
                <a:lnTo>
                  <a:pt x="419099" y="0"/>
                </a:lnTo>
                <a:lnTo>
                  <a:pt x="835024" y="57150"/>
                </a:lnTo>
                <a:lnTo>
                  <a:pt x="419099" y="109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25358" y="2741189"/>
            <a:ext cx="835025" cy="109855"/>
          </a:xfrm>
          <a:custGeom>
            <a:avLst/>
            <a:gdLst/>
            <a:ahLst/>
            <a:cxnLst/>
            <a:rect l="l" t="t" r="r" b="b"/>
            <a:pathLst>
              <a:path w="835025" h="109855">
                <a:moveTo>
                  <a:pt x="0" y="57150"/>
                </a:moveTo>
                <a:lnTo>
                  <a:pt x="419099" y="109537"/>
                </a:lnTo>
                <a:lnTo>
                  <a:pt x="835024" y="57150"/>
                </a:lnTo>
                <a:lnTo>
                  <a:pt x="419099" y="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93719" y="3017414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 h="0">
                <a:moveTo>
                  <a:pt x="0" y="0"/>
                </a:moveTo>
                <a:lnTo>
                  <a:pt x="247650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44458" y="3017414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823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795282" y="2918989"/>
            <a:ext cx="198755" cy="196850"/>
          </a:xfrm>
          <a:custGeom>
            <a:avLst/>
            <a:gdLst/>
            <a:ahLst/>
            <a:cxnLst/>
            <a:rect l="l" t="t" r="r" b="b"/>
            <a:pathLst>
              <a:path w="198754" h="196850">
                <a:moveTo>
                  <a:pt x="0" y="0"/>
                </a:moveTo>
                <a:lnTo>
                  <a:pt x="198437" y="0"/>
                </a:lnTo>
                <a:lnTo>
                  <a:pt x="198437" y="196850"/>
                </a:lnTo>
                <a:lnTo>
                  <a:pt x="0" y="1968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95282" y="2918989"/>
            <a:ext cx="198755" cy="196850"/>
          </a:xfrm>
          <a:custGeom>
            <a:avLst/>
            <a:gdLst/>
            <a:ahLst/>
            <a:cxnLst/>
            <a:rect l="l" t="t" r="r" b="b"/>
            <a:pathLst>
              <a:path w="198754" h="196850">
                <a:moveTo>
                  <a:pt x="0" y="0"/>
                </a:moveTo>
                <a:lnTo>
                  <a:pt x="198437" y="0"/>
                </a:lnTo>
                <a:lnTo>
                  <a:pt x="198437" y="196850"/>
                </a:lnTo>
                <a:lnTo>
                  <a:pt x="0" y="19685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92119" y="3236490"/>
            <a:ext cx="663575" cy="0"/>
          </a:xfrm>
          <a:custGeom>
            <a:avLst/>
            <a:gdLst/>
            <a:ahLst/>
            <a:cxnLst/>
            <a:rect l="l" t="t" r="r" b="b"/>
            <a:pathLst>
              <a:path w="663575" h="0">
                <a:moveTo>
                  <a:pt x="0" y="0"/>
                </a:moveTo>
                <a:lnTo>
                  <a:pt x="663575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31708" y="3236490"/>
            <a:ext cx="663575" cy="0"/>
          </a:xfrm>
          <a:custGeom>
            <a:avLst/>
            <a:gdLst/>
            <a:ahLst/>
            <a:cxnLst/>
            <a:rect l="l" t="t" r="r" b="b"/>
            <a:pathLst>
              <a:path w="663575" h="0">
                <a:moveTo>
                  <a:pt x="0" y="0"/>
                </a:moveTo>
                <a:lnTo>
                  <a:pt x="663573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95282" y="3187277"/>
            <a:ext cx="97155" cy="101600"/>
          </a:xfrm>
          <a:custGeom>
            <a:avLst/>
            <a:gdLst/>
            <a:ahLst/>
            <a:cxnLst/>
            <a:rect l="l" t="t" r="r" b="b"/>
            <a:pathLst>
              <a:path w="97154" h="101600">
                <a:moveTo>
                  <a:pt x="0" y="0"/>
                </a:moveTo>
                <a:lnTo>
                  <a:pt x="96837" y="0"/>
                </a:lnTo>
                <a:lnTo>
                  <a:pt x="96837" y="101600"/>
                </a:lnTo>
                <a:lnTo>
                  <a:pt x="0" y="10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95282" y="3187277"/>
            <a:ext cx="97155" cy="101600"/>
          </a:xfrm>
          <a:custGeom>
            <a:avLst/>
            <a:gdLst/>
            <a:ahLst/>
            <a:cxnLst/>
            <a:rect l="l" t="t" r="r" b="b"/>
            <a:pathLst>
              <a:path w="97154" h="101600">
                <a:moveTo>
                  <a:pt x="0" y="0"/>
                </a:moveTo>
                <a:lnTo>
                  <a:pt x="96837" y="0"/>
                </a:lnTo>
                <a:lnTo>
                  <a:pt x="96837" y="101600"/>
                </a:lnTo>
                <a:lnTo>
                  <a:pt x="0" y="10160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81094" y="3458740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 h="0">
                <a:moveTo>
                  <a:pt x="0" y="0"/>
                </a:moveTo>
                <a:lnTo>
                  <a:pt x="450850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93720" y="3458740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 h="0">
                <a:moveTo>
                  <a:pt x="0" y="0"/>
                </a:moveTo>
                <a:lnTo>
                  <a:pt x="454023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447744" y="3392065"/>
            <a:ext cx="133350" cy="135255"/>
          </a:xfrm>
          <a:custGeom>
            <a:avLst/>
            <a:gdLst/>
            <a:ahLst/>
            <a:cxnLst/>
            <a:rect l="l" t="t" r="r" b="b"/>
            <a:pathLst>
              <a:path w="133350" h="135254">
                <a:moveTo>
                  <a:pt x="0" y="0"/>
                </a:moveTo>
                <a:lnTo>
                  <a:pt x="133350" y="0"/>
                </a:lnTo>
                <a:lnTo>
                  <a:pt x="133350" y="134937"/>
                </a:lnTo>
                <a:lnTo>
                  <a:pt x="0" y="1349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447744" y="3392065"/>
            <a:ext cx="133350" cy="135255"/>
          </a:xfrm>
          <a:custGeom>
            <a:avLst/>
            <a:gdLst/>
            <a:ahLst/>
            <a:cxnLst/>
            <a:rect l="l" t="t" r="r" b="b"/>
            <a:pathLst>
              <a:path w="133350" h="135254">
                <a:moveTo>
                  <a:pt x="0" y="0"/>
                </a:moveTo>
                <a:lnTo>
                  <a:pt x="133350" y="0"/>
                </a:lnTo>
                <a:lnTo>
                  <a:pt x="133350" y="134937"/>
                </a:lnTo>
                <a:lnTo>
                  <a:pt x="0" y="134937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58658" y="3682578"/>
            <a:ext cx="1962150" cy="0"/>
          </a:xfrm>
          <a:custGeom>
            <a:avLst/>
            <a:gdLst/>
            <a:ahLst/>
            <a:cxnLst/>
            <a:rect l="l" t="t" r="r" b="b"/>
            <a:pathLst>
              <a:path w="1962150" h="0">
                <a:moveTo>
                  <a:pt x="0" y="0"/>
                </a:moveTo>
                <a:lnTo>
                  <a:pt x="1962148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58658" y="3644478"/>
            <a:ext cx="63500" cy="73025"/>
          </a:xfrm>
          <a:custGeom>
            <a:avLst/>
            <a:gdLst/>
            <a:ahLst/>
            <a:cxnLst/>
            <a:rect l="l" t="t" r="r" b="b"/>
            <a:pathLst>
              <a:path w="63500" h="73025">
                <a:moveTo>
                  <a:pt x="63500" y="0"/>
                </a:moveTo>
                <a:lnTo>
                  <a:pt x="0" y="38100"/>
                </a:lnTo>
                <a:lnTo>
                  <a:pt x="63500" y="73025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98408" y="3655591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29" h="49529">
                <a:moveTo>
                  <a:pt x="0" y="0"/>
                </a:moveTo>
                <a:lnTo>
                  <a:pt x="49212" y="0"/>
                </a:lnTo>
                <a:lnTo>
                  <a:pt x="49212" y="49212"/>
                </a:lnTo>
                <a:lnTo>
                  <a:pt x="0" y="492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98408" y="3655591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29" h="49529">
                <a:moveTo>
                  <a:pt x="0" y="0"/>
                </a:moveTo>
                <a:lnTo>
                  <a:pt x="49212" y="0"/>
                </a:lnTo>
                <a:lnTo>
                  <a:pt x="49212" y="49212"/>
                </a:lnTo>
                <a:lnTo>
                  <a:pt x="0" y="49212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765120" y="3849266"/>
            <a:ext cx="528955" cy="106680"/>
          </a:xfrm>
          <a:custGeom>
            <a:avLst/>
            <a:gdLst/>
            <a:ahLst/>
            <a:cxnLst/>
            <a:rect l="l" t="t" r="r" b="b"/>
            <a:pathLst>
              <a:path w="528954" h="106679">
                <a:moveTo>
                  <a:pt x="266699" y="106362"/>
                </a:moveTo>
                <a:lnTo>
                  <a:pt x="0" y="52387"/>
                </a:lnTo>
                <a:lnTo>
                  <a:pt x="266699" y="0"/>
                </a:lnTo>
                <a:lnTo>
                  <a:pt x="528637" y="52387"/>
                </a:lnTo>
                <a:lnTo>
                  <a:pt x="266699" y="1063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765120" y="3849266"/>
            <a:ext cx="528955" cy="106680"/>
          </a:xfrm>
          <a:custGeom>
            <a:avLst/>
            <a:gdLst/>
            <a:ahLst/>
            <a:cxnLst/>
            <a:rect l="l" t="t" r="r" b="b"/>
            <a:pathLst>
              <a:path w="528954" h="106679">
                <a:moveTo>
                  <a:pt x="0" y="52387"/>
                </a:moveTo>
                <a:lnTo>
                  <a:pt x="266699" y="106362"/>
                </a:lnTo>
                <a:lnTo>
                  <a:pt x="528637" y="52387"/>
                </a:lnTo>
                <a:lnTo>
                  <a:pt x="266699" y="0"/>
                </a:lnTo>
                <a:lnTo>
                  <a:pt x="0" y="523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858658" y="4125491"/>
            <a:ext cx="2184400" cy="0"/>
          </a:xfrm>
          <a:custGeom>
            <a:avLst/>
            <a:gdLst/>
            <a:ahLst/>
            <a:cxnLst/>
            <a:rect l="l" t="t" r="r" b="b"/>
            <a:pathLst>
              <a:path w="2184400" h="0">
                <a:moveTo>
                  <a:pt x="0" y="0"/>
                </a:moveTo>
                <a:lnTo>
                  <a:pt x="2184398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58658" y="4087391"/>
            <a:ext cx="63500" cy="71755"/>
          </a:xfrm>
          <a:custGeom>
            <a:avLst/>
            <a:gdLst/>
            <a:ahLst/>
            <a:cxnLst/>
            <a:rect l="l" t="t" r="r" b="b"/>
            <a:pathLst>
              <a:path w="63500" h="71754">
                <a:moveTo>
                  <a:pt x="63500" y="0"/>
                </a:moveTo>
                <a:lnTo>
                  <a:pt x="0" y="38100"/>
                </a:lnTo>
                <a:lnTo>
                  <a:pt x="63500" y="71437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982731" y="4087391"/>
            <a:ext cx="60325" cy="71755"/>
          </a:xfrm>
          <a:custGeom>
            <a:avLst/>
            <a:gdLst/>
            <a:ahLst/>
            <a:cxnLst/>
            <a:rect l="l" t="t" r="r" b="b"/>
            <a:pathLst>
              <a:path w="60325" h="71754">
                <a:moveTo>
                  <a:pt x="0" y="71437"/>
                </a:moveTo>
                <a:lnTo>
                  <a:pt x="60325" y="38100"/>
                </a:lnTo>
                <a:lnTo>
                  <a:pt x="0" y="0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349196" y="4114379"/>
            <a:ext cx="22225" cy="19050"/>
          </a:xfrm>
          <a:custGeom>
            <a:avLst/>
            <a:gdLst/>
            <a:ahLst/>
            <a:cxnLst/>
            <a:rect l="l" t="t" r="r" b="b"/>
            <a:pathLst>
              <a:path w="22225" h="19050">
                <a:moveTo>
                  <a:pt x="0" y="0"/>
                </a:moveTo>
                <a:lnTo>
                  <a:pt x="22225" y="0"/>
                </a:lnTo>
                <a:lnTo>
                  <a:pt x="22225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349196" y="4114379"/>
            <a:ext cx="22225" cy="19050"/>
          </a:xfrm>
          <a:custGeom>
            <a:avLst/>
            <a:gdLst/>
            <a:ahLst/>
            <a:cxnLst/>
            <a:rect l="l" t="t" r="r" b="b"/>
            <a:pathLst>
              <a:path w="22225" h="19050">
                <a:moveTo>
                  <a:pt x="0" y="0"/>
                </a:moveTo>
                <a:lnTo>
                  <a:pt x="22225" y="0"/>
                </a:lnTo>
                <a:lnTo>
                  <a:pt x="22225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668283" y="4292179"/>
            <a:ext cx="441325" cy="104775"/>
          </a:xfrm>
          <a:custGeom>
            <a:avLst/>
            <a:gdLst/>
            <a:ahLst/>
            <a:cxnLst/>
            <a:rect l="l" t="t" r="r" b="b"/>
            <a:pathLst>
              <a:path w="441325" h="104775">
                <a:moveTo>
                  <a:pt x="220662" y="104775"/>
                </a:moveTo>
                <a:lnTo>
                  <a:pt x="0" y="52387"/>
                </a:lnTo>
                <a:lnTo>
                  <a:pt x="220662" y="0"/>
                </a:lnTo>
                <a:lnTo>
                  <a:pt x="441324" y="52387"/>
                </a:lnTo>
                <a:lnTo>
                  <a:pt x="220662" y="1047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68283" y="4292179"/>
            <a:ext cx="441325" cy="104775"/>
          </a:xfrm>
          <a:custGeom>
            <a:avLst/>
            <a:gdLst/>
            <a:ahLst/>
            <a:cxnLst/>
            <a:rect l="l" t="t" r="r" b="b"/>
            <a:pathLst>
              <a:path w="441325" h="104775">
                <a:moveTo>
                  <a:pt x="0" y="52387"/>
                </a:moveTo>
                <a:lnTo>
                  <a:pt x="220662" y="104775"/>
                </a:lnTo>
                <a:lnTo>
                  <a:pt x="441324" y="52387"/>
                </a:lnTo>
                <a:lnTo>
                  <a:pt x="220662" y="0"/>
                </a:lnTo>
                <a:lnTo>
                  <a:pt x="0" y="523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165293" y="1982029"/>
            <a:ext cx="1062355" cy="244856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0.7</a:t>
            </a:r>
            <a:r>
              <a:rPr dirty="0" sz="1000">
                <a:latin typeface="Arial"/>
                <a:cs typeface="Arial"/>
              </a:rPr>
              <a:t>9	(0.61–1.02)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0.9</a:t>
            </a:r>
            <a:r>
              <a:rPr dirty="0" sz="1000">
                <a:latin typeface="Arial"/>
                <a:cs typeface="Arial"/>
              </a:rPr>
              <a:t>4	(0.59–1.50)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0.8</a:t>
            </a:r>
            <a:r>
              <a:rPr dirty="0" sz="1000">
                <a:latin typeface="Arial"/>
                <a:cs typeface="Arial"/>
              </a:rPr>
              <a:t>0	(0.57–1.12)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99415" algn="l"/>
              </a:tabLst>
            </a:pPr>
            <a:r>
              <a:rPr dirty="0" sz="1000" spc="-5" b="1">
                <a:latin typeface="Arial"/>
                <a:cs typeface="Arial"/>
              </a:rPr>
              <a:t>0.8</a:t>
            </a:r>
            <a:r>
              <a:rPr dirty="0" sz="1000" b="1">
                <a:latin typeface="Arial"/>
                <a:cs typeface="Arial"/>
              </a:rPr>
              <a:t>2	(0.68–0.98)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0.9</a:t>
            </a:r>
            <a:r>
              <a:rPr dirty="0" sz="1000">
                <a:latin typeface="Arial"/>
                <a:cs typeface="Arial"/>
              </a:rPr>
              <a:t>5	(0.82–1.12)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0.9</a:t>
            </a:r>
            <a:r>
              <a:rPr dirty="0" sz="1000">
                <a:latin typeface="Arial"/>
                <a:cs typeface="Arial"/>
              </a:rPr>
              <a:t>3	(0.68–1.28)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1.2</a:t>
            </a:r>
            <a:r>
              <a:rPr dirty="0" sz="1000">
                <a:latin typeface="Arial"/>
                <a:cs typeface="Arial"/>
              </a:rPr>
              <a:t>6	(1.00–1.59)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0.7</a:t>
            </a:r>
            <a:r>
              <a:rPr dirty="0" sz="1000">
                <a:latin typeface="Arial"/>
                <a:cs typeface="Arial"/>
              </a:rPr>
              <a:t>7	(0.41–1.45)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399415" algn="l"/>
              </a:tabLst>
            </a:pPr>
            <a:r>
              <a:rPr dirty="0" sz="1000" spc="-5" b="1">
                <a:latin typeface="Arial"/>
                <a:cs typeface="Arial"/>
              </a:rPr>
              <a:t>1.0</a:t>
            </a:r>
            <a:r>
              <a:rPr dirty="0" sz="1000" b="1">
                <a:latin typeface="Arial"/>
                <a:cs typeface="Arial"/>
              </a:rPr>
              <a:t>1	(0.90–1.14)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399415" algn="l"/>
              </a:tabLst>
            </a:pPr>
            <a:r>
              <a:rPr dirty="0" sz="1000" spc="-5">
                <a:latin typeface="Arial"/>
                <a:cs typeface="Arial"/>
              </a:rPr>
              <a:t>0.7</a:t>
            </a:r>
            <a:r>
              <a:rPr dirty="0" sz="1000">
                <a:latin typeface="Arial"/>
                <a:cs typeface="Arial"/>
              </a:rPr>
              <a:t>5	(0.17–3.31)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399415" algn="l"/>
              </a:tabLst>
            </a:pPr>
            <a:r>
              <a:rPr dirty="0" sz="1000" spc="-5" b="1">
                <a:latin typeface="Arial"/>
                <a:cs typeface="Arial"/>
              </a:rPr>
              <a:t>0.9</a:t>
            </a:r>
            <a:r>
              <a:rPr dirty="0" sz="1000" b="1">
                <a:latin typeface="Arial"/>
                <a:cs typeface="Arial"/>
              </a:rPr>
              <a:t>5	(0.86–1.05)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60233" y="4533147"/>
            <a:ext cx="2385060" cy="40322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639445" algn="l"/>
                <a:tab pos="1134745" algn="l"/>
                <a:tab pos="1542415" algn="l"/>
                <a:tab pos="1887220" algn="l"/>
              </a:tabLst>
            </a:pPr>
            <a:r>
              <a:rPr dirty="0" sz="1000" spc="-5" b="1">
                <a:latin typeface="Arial"/>
                <a:cs typeface="Arial"/>
              </a:rPr>
              <a:t>0.6	0.8	1.0	1.2	1.4</a:t>
            </a:r>
            <a:r>
              <a:rPr dirty="0" sz="1000" spc="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1.6</a:t>
            </a:r>
            <a:endParaRPr sz="1000">
              <a:latin typeface="Arial"/>
              <a:cs typeface="Arial"/>
            </a:endParaRPr>
          </a:p>
          <a:p>
            <a:pPr algn="ctr" marR="55244">
              <a:lnSpc>
                <a:spcPct val="100000"/>
              </a:lnSpc>
              <a:spcBef>
                <a:spcPts val="290"/>
              </a:spcBef>
            </a:pPr>
            <a:r>
              <a:rPr dirty="0" sz="1000" spc="-5" b="1">
                <a:latin typeface="Arial"/>
                <a:cs typeface="Arial"/>
              </a:rPr>
              <a:t>Omega-3 FA Better Placebo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Better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44483" y="1593091"/>
            <a:ext cx="1189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Rate Ratio (95%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CI)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40935" y="1389891"/>
            <a:ext cx="771525" cy="396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1125" marR="5080" indent="-98425">
              <a:lnSpc>
                <a:spcPct val="1219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Omega-3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FA  (N=7740)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85498" y="1389891"/>
            <a:ext cx="559435" cy="396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625">
              <a:lnSpc>
                <a:spcPct val="1219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Placebo  </a:t>
            </a:r>
            <a:r>
              <a:rPr dirty="0" sz="1000" b="1">
                <a:latin typeface="Arial"/>
                <a:cs typeface="Arial"/>
              </a:rPr>
              <a:t>(N=7740)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47260" y="1766129"/>
            <a:ext cx="20808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no. of participants with events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2287" y="1982029"/>
            <a:ext cx="1196975" cy="2448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1940" marR="384175">
              <a:lnSpc>
                <a:spcPct val="1438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Coronary  All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stroke</a:t>
            </a:r>
            <a:endParaRPr sz="10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  <a:spcBef>
                <a:spcPts val="560"/>
              </a:spcBef>
            </a:pP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vascular</a:t>
            </a:r>
            <a:endParaRPr sz="1000">
              <a:latin typeface="Arial"/>
              <a:cs typeface="Arial"/>
            </a:endParaRPr>
          </a:p>
          <a:p>
            <a:pPr marL="281940" indent="-135255">
              <a:lnSpc>
                <a:spcPct val="100000"/>
              </a:lnSpc>
              <a:spcBef>
                <a:spcPts val="489"/>
              </a:spcBef>
            </a:pPr>
            <a:r>
              <a:rPr dirty="0" sz="1000" spc="-5" b="1">
                <a:latin typeface="Arial"/>
                <a:cs typeface="Arial"/>
              </a:rPr>
              <a:t>Vascular</a:t>
            </a:r>
            <a:endParaRPr sz="1000">
              <a:latin typeface="Arial"/>
              <a:cs typeface="Arial"/>
            </a:endParaRPr>
          </a:p>
          <a:p>
            <a:pPr marL="281940" marR="5080">
              <a:lnSpc>
                <a:spcPct val="1448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Cancer  Respiratory  Other </a:t>
            </a:r>
            <a:r>
              <a:rPr dirty="0" sz="1000">
                <a:latin typeface="Arial"/>
                <a:cs typeface="Arial"/>
              </a:rPr>
              <a:t>medical  </a:t>
            </a:r>
            <a:r>
              <a:rPr dirty="0" sz="1000" spc="-5">
                <a:latin typeface="Arial"/>
                <a:cs typeface="Arial"/>
              </a:rPr>
              <a:t>External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causes</a:t>
            </a:r>
            <a:endParaRPr sz="1000">
              <a:latin typeface="Arial"/>
              <a:cs typeface="Arial"/>
            </a:endParaRPr>
          </a:p>
          <a:p>
            <a:pPr marL="147320">
              <a:lnSpc>
                <a:spcPct val="100000"/>
              </a:lnSpc>
              <a:spcBef>
                <a:spcPts val="525"/>
              </a:spcBef>
            </a:pPr>
            <a:r>
              <a:rPr dirty="0" sz="1000" spc="-5" b="1">
                <a:latin typeface="Arial"/>
                <a:cs typeface="Arial"/>
              </a:rPr>
              <a:t>Non-vascular</a:t>
            </a:r>
            <a:endParaRPr sz="1000">
              <a:latin typeface="Arial"/>
              <a:cs typeface="Arial"/>
            </a:endParaRPr>
          </a:p>
          <a:p>
            <a:pPr marL="147320">
              <a:lnSpc>
                <a:spcPct val="100000"/>
              </a:lnSpc>
              <a:spcBef>
                <a:spcPts val="560"/>
              </a:spcBef>
            </a:pPr>
            <a:r>
              <a:rPr dirty="0" sz="1000" spc="-5">
                <a:latin typeface="Arial"/>
                <a:cs typeface="Arial"/>
              </a:rPr>
              <a:t>Unknown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cause</a:t>
            </a:r>
            <a:endParaRPr sz="1000">
              <a:latin typeface="Arial"/>
              <a:cs typeface="Arial"/>
            </a:endParaRPr>
          </a:p>
          <a:p>
            <a:pPr algn="ctr" marR="27940">
              <a:lnSpc>
                <a:spcPct val="100000"/>
              </a:lnSpc>
              <a:spcBef>
                <a:spcPts val="489"/>
              </a:spcBef>
            </a:pPr>
            <a:r>
              <a:rPr dirty="0" sz="1000" spc="-5" b="1">
                <a:latin typeface="Arial"/>
                <a:cs typeface="Arial"/>
              </a:rPr>
              <a:t>All-cause</a:t>
            </a:r>
            <a:r>
              <a:rPr dirty="0" sz="1000" spc="-7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mortality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94923" y="1982029"/>
            <a:ext cx="564515" cy="244856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dirty="0" sz="1000" spc="-5">
                <a:latin typeface="Arial"/>
                <a:cs typeface="Arial"/>
              </a:rPr>
              <a:t>100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(1.3)</a:t>
            </a:r>
            <a:endParaRPr sz="1000">
              <a:latin typeface="Arial"/>
              <a:cs typeface="Arial"/>
            </a:endParaRPr>
          </a:p>
          <a:p>
            <a:pPr algn="ctr" marL="66040">
              <a:lnSpc>
                <a:spcPct val="100000"/>
              </a:lnSpc>
              <a:spcBef>
                <a:spcPts val="525"/>
              </a:spcBef>
            </a:pPr>
            <a:r>
              <a:rPr dirty="0" sz="1000" spc="-5">
                <a:latin typeface="Arial"/>
                <a:cs typeface="Arial"/>
              </a:rPr>
              <a:t>35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(0.5)</a:t>
            </a:r>
            <a:endParaRPr sz="1000">
              <a:latin typeface="Arial"/>
              <a:cs typeface="Arial"/>
            </a:endParaRPr>
          </a:p>
          <a:p>
            <a:pPr algn="ctr" marL="66040">
              <a:lnSpc>
                <a:spcPct val="100000"/>
              </a:lnSpc>
              <a:spcBef>
                <a:spcPts val="560"/>
              </a:spcBef>
            </a:pPr>
            <a:r>
              <a:rPr dirty="0" sz="1000" spc="-5">
                <a:latin typeface="Arial"/>
                <a:cs typeface="Arial"/>
              </a:rPr>
              <a:t>61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(0.8)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000" spc="-5" b="1">
                <a:latin typeface="Arial"/>
                <a:cs typeface="Arial"/>
              </a:rPr>
              <a:t>196</a:t>
            </a:r>
            <a:r>
              <a:rPr dirty="0" sz="1000" spc="13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(2.5)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Arial"/>
                <a:cs typeface="Arial"/>
              </a:rPr>
              <a:t>305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(3.9)</a:t>
            </a:r>
            <a:endParaRPr sz="1000">
              <a:latin typeface="Arial"/>
              <a:cs typeface="Arial"/>
            </a:endParaRPr>
          </a:p>
          <a:p>
            <a:pPr algn="ctr" marL="66040">
              <a:lnSpc>
                <a:spcPct val="100000"/>
              </a:lnSpc>
              <a:spcBef>
                <a:spcPts val="540"/>
              </a:spcBef>
            </a:pPr>
            <a:r>
              <a:rPr dirty="0" sz="1000" spc="-5">
                <a:latin typeface="Arial"/>
                <a:cs typeface="Arial"/>
              </a:rPr>
              <a:t>73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(0.9)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dirty="0" sz="1000" spc="-5">
                <a:latin typeface="Arial"/>
                <a:cs typeface="Arial"/>
              </a:rPr>
              <a:t>158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(2.0)</a:t>
            </a:r>
            <a:endParaRPr sz="1000">
              <a:latin typeface="Arial"/>
              <a:cs typeface="Arial"/>
            </a:endParaRPr>
          </a:p>
          <a:p>
            <a:pPr algn="ctr" marL="66040">
              <a:lnSpc>
                <a:spcPct val="100000"/>
              </a:lnSpc>
              <a:spcBef>
                <a:spcPts val="525"/>
              </a:spcBef>
            </a:pPr>
            <a:r>
              <a:rPr dirty="0" sz="1000" spc="-5">
                <a:latin typeface="Arial"/>
                <a:cs typeface="Arial"/>
              </a:rPr>
              <a:t>17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(0.2)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1000" spc="-5" b="1">
                <a:latin typeface="Arial"/>
                <a:cs typeface="Arial"/>
              </a:rPr>
              <a:t>553</a:t>
            </a:r>
            <a:r>
              <a:rPr dirty="0" sz="1000" spc="13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(7.1)</a:t>
            </a:r>
            <a:endParaRPr sz="1000">
              <a:latin typeface="Arial"/>
              <a:cs typeface="Arial"/>
            </a:endParaRPr>
          </a:p>
          <a:p>
            <a:pPr algn="ctr" marL="134620">
              <a:lnSpc>
                <a:spcPct val="100000"/>
              </a:lnSpc>
              <a:spcBef>
                <a:spcPts val="560"/>
              </a:spcBef>
            </a:pPr>
            <a:r>
              <a:rPr dirty="0" sz="1000">
                <a:latin typeface="Arial"/>
                <a:cs typeface="Arial"/>
              </a:rPr>
              <a:t>3</a:t>
            </a:r>
            <a:r>
              <a:rPr dirty="0" sz="1000" spc="1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(0.0)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000" spc="-5" b="1">
                <a:latin typeface="Arial"/>
                <a:cs typeface="Arial"/>
              </a:rPr>
              <a:t>752</a:t>
            </a:r>
            <a:r>
              <a:rPr dirty="0" sz="1000" spc="13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(9.7)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25172" y="1982029"/>
            <a:ext cx="630555" cy="244856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algn="ctr" marR="62865">
              <a:lnSpc>
                <a:spcPct val="100000"/>
              </a:lnSpc>
              <a:spcBef>
                <a:spcPts val="625"/>
              </a:spcBef>
            </a:pPr>
            <a:r>
              <a:rPr dirty="0" sz="1000" spc="-5">
                <a:latin typeface="Arial"/>
                <a:cs typeface="Arial"/>
              </a:rPr>
              <a:t>127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(1.6)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1000" spc="-5">
                <a:latin typeface="Arial"/>
                <a:cs typeface="Arial"/>
              </a:rPr>
              <a:t>37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(0.5)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000" spc="-5">
                <a:latin typeface="Arial"/>
                <a:cs typeface="Arial"/>
              </a:rPr>
              <a:t>76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(1.0)</a:t>
            </a:r>
            <a:endParaRPr sz="1000">
              <a:latin typeface="Arial"/>
              <a:cs typeface="Arial"/>
            </a:endParaRPr>
          </a:p>
          <a:p>
            <a:pPr algn="ctr" marR="62865">
              <a:lnSpc>
                <a:spcPct val="100000"/>
              </a:lnSpc>
              <a:spcBef>
                <a:spcPts val="490"/>
              </a:spcBef>
            </a:pPr>
            <a:r>
              <a:rPr dirty="0" sz="1000" spc="-5" b="1">
                <a:latin typeface="Arial"/>
                <a:cs typeface="Arial"/>
              </a:rPr>
              <a:t>240</a:t>
            </a:r>
            <a:r>
              <a:rPr dirty="0" sz="1000" spc="1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(3.1)</a:t>
            </a:r>
            <a:endParaRPr sz="1000">
              <a:latin typeface="Arial"/>
              <a:cs typeface="Arial"/>
            </a:endParaRPr>
          </a:p>
          <a:p>
            <a:pPr algn="ctr" marR="62865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Arial"/>
                <a:cs typeface="Arial"/>
              </a:rPr>
              <a:t>319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(4.1)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000" spc="-5">
                <a:latin typeface="Arial"/>
                <a:cs typeface="Arial"/>
              </a:rPr>
              <a:t>78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(1.0)</a:t>
            </a:r>
            <a:endParaRPr sz="1000">
              <a:latin typeface="Arial"/>
              <a:cs typeface="Arial"/>
            </a:endParaRPr>
          </a:p>
          <a:p>
            <a:pPr algn="ctr" marR="62865">
              <a:lnSpc>
                <a:spcPct val="100000"/>
              </a:lnSpc>
              <a:spcBef>
                <a:spcPts val="550"/>
              </a:spcBef>
            </a:pPr>
            <a:r>
              <a:rPr dirty="0" sz="1000" spc="-5">
                <a:latin typeface="Arial"/>
                <a:cs typeface="Arial"/>
              </a:rPr>
              <a:t>125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(1.6)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1000" spc="-5">
                <a:latin typeface="Arial"/>
                <a:cs typeface="Arial"/>
              </a:rPr>
              <a:t>22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(0.3)</a:t>
            </a:r>
            <a:endParaRPr sz="1000">
              <a:latin typeface="Arial"/>
              <a:cs typeface="Arial"/>
            </a:endParaRPr>
          </a:p>
          <a:p>
            <a:pPr algn="ctr" marR="62865">
              <a:lnSpc>
                <a:spcPct val="100000"/>
              </a:lnSpc>
              <a:spcBef>
                <a:spcPts val="525"/>
              </a:spcBef>
            </a:pPr>
            <a:r>
              <a:rPr dirty="0" sz="1000" spc="-5" b="1">
                <a:latin typeface="Arial"/>
                <a:cs typeface="Arial"/>
              </a:rPr>
              <a:t>544</a:t>
            </a:r>
            <a:r>
              <a:rPr dirty="0" sz="1000" spc="10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(7.0)</a:t>
            </a:r>
            <a:endParaRPr sz="1000">
              <a:latin typeface="Arial"/>
              <a:cs typeface="Arial"/>
            </a:endParaRPr>
          </a:p>
          <a:p>
            <a:pPr algn="ctr" marL="64135">
              <a:lnSpc>
                <a:spcPct val="100000"/>
              </a:lnSpc>
              <a:spcBef>
                <a:spcPts val="560"/>
              </a:spcBef>
            </a:pP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1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(0.1)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000" spc="-5" b="1">
                <a:latin typeface="Arial"/>
                <a:cs typeface="Arial"/>
              </a:rPr>
              <a:t>788</a:t>
            </a:r>
            <a:r>
              <a:rPr dirty="0" sz="1000" spc="12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(10.2)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42287" y="1593091"/>
            <a:ext cx="9493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Cause of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Death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96486" y="3996148"/>
            <a:ext cx="2109470" cy="17780"/>
          </a:xfrm>
          <a:custGeom>
            <a:avLst/>
            <a:gdLst/>
            <a:ahLst/>
            <a:cxnLst/>
            <a:rect l="l" t="t" r="r" b="b"/>
            <a:pathLst>
              <a:path w="2109470" h="17779">
                <a:moveTo>
                  <a:pt x="0" y="0"/>
                </a:moveTo>
                <a:lnTo>
                  <a:pt x="2109100" y="0"/>
                </a:lnTo>
                <a:lnTo>
                  <a:pt x="2109100" y="17462"/>
                </a:lnTo>
                <a:lnTo>
                  <a:pt x="0" y="174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96486" y="3996148"/>
            <a:ext cx="2109470" cy="17780"/>
          </a:xfrm>
          <a:custGeom>
            <a:avLst/>
            <a:gdLst/>
            <a:ahLst/>
            <a:cxnLst/>
            <a:rect l="l" t="t" r="r" b="b"/>
            <a:pathLst>
              <a:path w="2109470" h="17779">
                <a:moveTo>
                  <a:pt x="0" y="0"/>
                </a:moveTo>
                <a:lnTo>
                  <a:pt x="2109100" y="0"/>
                </a:lnTo>
                <a:lnTo>
                  <a:pt x="2109100" y="17462"/>
                </a:lnTo>
                <a:lnTo>
                  <a:pt x="0" y="174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96486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15705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94818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87617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20369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05586" y="4004879"/>
            <a:ext cx="0" cy="66675"/>
          </a:xfrm>
          <a:custGeom>
            <a:avLst/>
            <a:gdLst/>
            <a:ahLst/>
            <a:cxnLst/>
            <a:rect l="l" t="t" r="r" b="b"/>
            <a:pathLst>
              <a:path w="0" h="66675">
                <a:moveTo>
                  <a:pt x="0" y="0"/>
                </a:moveTo>
                <a:lnTo>
                  <a:pt x="0" y="6630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94818" y="2163483"/>
            <a:ext cx="0" cy="1841500"/>
          </a:xfrm>
          <a:custGeom>
            <a:avLst/>
            <a:gdLst/>
            <a:ahLst/>
            <a:cxnLst/>
            <a:rect l="l" t="t" r="r" b="b"/>
            <a:pathLst>
              <a:path w="0" h="1841500">
                <a:moveTo>
                  <a:pt x="0" y="0"/>
                </a:moveTo>
                <a:lnTo>
                  <a:pt x="0" y="1841395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38450" y="2204765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4" h="0">
                <a:moveTo>
                  <a:pt x="0" y="0"/>
                </a:moveTo>
                <a:lnTo>
                  <a:pt x="310234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75600" y="220476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732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83332" y="2127206"/>
            <a:ext cx="155575" cy="153035"/>
          </a:xfrm>
          <a:custGeom>
            <a:avLst/>
            <a:gdLst/>
            <a:ahLst/>
            <a:cxnLst/>
            <a:rect l="l" t="t" r="r" b="b"/>
            <a:pathLst>
              <a:path w="155575" h="153035">
                <a:moveTo>
                  <a:pt x="0" y="0"/>
                </a:moveTo>
                <a:lnTo>
                  <a:pt x="155118" y="0"/>
                </a:lnTo>
                <a:lnTo>
                  <a:pt x="155118" y="152616"/>
                </a:lnTo>
                <a:lnTo>
                  <a:pt x="0" y="1526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83332" y="2127206"/>
            <a:ext cx="155575" cy="153035"/>
          </a:xfrm>
          <a:custGeom>
            <a:avLst/>
            <a:gdLst/>
            <a:ahLst/>
            <a:cxnLst/>
            <a:rect l="l" t="t" r="r" b="b"/>
            <a:pathLst>
              <a:path w="155575" h="153035">
                <a:moveTo>
                  <a:pt x="0" y="0"/>
                </a:moveTo>
                <a:lnTo>
                  <a:pt x="155118" y="0"/>
                </a:lnTo>
                <a:lnTo>
                  <a:pt x="155118" y="152616"/>
                </a:lnTo>
                <a:lnTo>
                  <a:pt x="0" y="152616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26169" y="2411171"/>
            <a:ext cx="538480" cy="0"/>
          </a:xfrm>
          <a:custGeom>
            <a:avLst/>
            <a:gdLst/>
            <a:ahLst/>
            <a:cxnLst/>
            <a:rect l="l" t="t" r="r" b="b"/>
            <a:pathLst>
              <a:path w="538479" h="0">
                <a:moveTo>
                  <a:pt x="0" y="0"/>
                </a:moveTo>
                <a:lnTo>
                  <a:pt x="537907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81930" y="2411171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 h="0">
                <a:moveTo>
                  <a:pt x="0" y="0"/>
                </a:moveTo>
                <a:lnTo>
                  <a:pt x="540410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22340" y="2361133"/>
            <a:ext cx="104139" cy="102870"/>
          </a:xfrm>
          <a:custGeom>
            <a:avLst/>
            <a:gdLst/>
            <a:ahLst/>
            <a:cxnLst/>
            <a:rect l="l" t="t" r="r" b="b"/>
            <a:pathLst>
              <a:path w="104139" h="102869">
                <a:moveTo>
                  <a:pt x="0" y="0"/>
                </a:moveTo>
                <a:lnTo>
                  <a:pt x="103828" y="0"/>
                </a:lnTo>
                <a:lnTo>
                  <a:pt x="103828" y="102578"/>
                </a:lnTo>
                <a:lnTo>
                  <a:pt x="0" y="1025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22340" y="2361133"/>
            <a:ext cx="104139" cy="102870"/>
          </a:xfrm>
          <a:custGeom>
            <a:avLst/>
            <a:gdLst/>
            <a:ahLst/>
            <a:cxnLst/>
            <a:rect l="l" t="t" r="r" b="b"/>
            <a:pathLst>
              <a:path w="104139" h="102869">
                <a:moveTo>
                  <a:pt x="0" y="0"/>
                </a:moveTo>
                <a:lnTo>
                  <a:pt x="103828" y="0"/>
                </a:lnTo>
                <a:lnTo>
                  <a:pt x="103828" y="102578"/>
                </a:lnTo>
                <a:lnTo>
                  <a:pt x="0" y="102578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18739" y="2618828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4" h="0">
                <a:moveTo>
                  <a:pt x="0" y="0"/>
                </a:moveTo>
                <a:lnTo>
                  <a:pt x="248939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793416" y="2618828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4" h="0">
                <a:moveTo>
                  <a:pt x="0" y="0"/>
                </a:moveTo>
                <a:lnTo>
                  <a:pt x="248937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42354" y="2533763"/>
            <a:ext cx="176530" cy="175260"/>
          </a:xfrm>
          <a:custGeom>
            <a:avLst/>
            <a:gdLst/>
            <a:ahLst/>
            <a:cxnLst/>
            <a:rect l="l" t="t" r="r" b="b"/>
            <a:pathLst>
              <a:path w="176529" h="175260">
                <a:moveTo>
                  <a:pt x="0" y="0"/>
                </a:moveTo>
                <a:lnTo>
                  <a:pt x="176384" y="0"/>
                </a:lnTo>
                <a:lnTo>
                  <a:pt x="176384" y="175133"/>
                </a:lnTo>
                <a:lnTo>
                  <a:pt x="0" y="1751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42354" y="2533763"/>
            <a:ext cx="176530" cy="175260"/>
          </a:xfrm>
          <a:custGeom>
            <a:avLst/>
            <a:gdLst/>
            <a:ahLst/>
            <a:cxnLst/>
            <a:rect l="l" t="t" r="r" b="b"/>
            <a:pathLst>
              <a:path w="176529" h="175260">
                <a:moveTo>
                  <a:pt x="0" y="0"/>
                </a:moveTo>
                <a:lnTo>
                  <a:pt x="176384" y="0"/>
                </a:lnTo>
                <a:lnTo>
                  <a:pt x="176384" y="175133"/>
                </a:lnTo>
                <a:lnTo>
                  <a:pt x="0" y="175133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87617" y="2827737"/>
            <a:ext cx="590550" cy="0"/>
          </a:xfrm>
          <a:custGeom>
            <a:avLst/>
            <a:gdLst/>
            <a:ahLst/>
            <a:cxnLst/>
            <a:rect l="l" t="t" r="r" b="b"/>
            <a:pathLst>
              <a:path w="590550" h="0">
                <a:moveTo>
                  <a:pt x="0" y="0"/>
                </a:moveTo>
                <a:lnTo>
                  <a:pt x="590447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98344" y="2827737"/>
            <a:ext cx="593090" cy="0"/>
          </a:xfrm>
          <a:custGeom>
            <a:avLst/>
            <a:gdLst/>
            <a:ahLst/>
            <a:cxnLst/>
            <a:rect l="l" t="t" r="r" b="b"/>
            <a:pathLst>
              <a:path w="593089" h="0">
                <a:moveTo>
                  <a:pt x="0" y="0"/>
                </a:moveTo>
                <a:lnTo>
                  <a:pt x="592949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91293" y="2780201"/>
            <a:ext cx="96520" cy="95250"/>
          </a:xfrm>
          <a:custGeom>
            <a:avLst/>
            <a:gdLst/>
            <a:ahLst/>
            <a:cxnLst/>
            <a:rect l="l" t="t" r="r" b="b"/>
            <a:pathLst>
              <a:path w="96520" h="95250">
                <a:moveTo>
                  <a:pt x="0" y="0"/>
                </a:moveTo>
                <a:lnTo>
                  <a:pt x="96323" y="0"/>
                </a:lnTo>
                <a:lnTo>
                  <a:pt x="96323" y="95071"/>
                </a:lnTo>
                <a:lnTo>
                  <a:pt x="0" y="950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91293" y="2780201"/>
            <a:ext cx="96520" cy="95250"/>
          </a:xfrm>
          <a:custGeom>
            <a:avLst/>
            <a:gdLst/>
            <a:ahLst/>
            <a:cxnLst/>
            <a:rect l="l" t="t" r="r" b="b"/>
            <a:pathLst>
              <a:path w="96520" h="95250">
                <a:moveTo>
                  <a:pt x="0" y="0"/>
                </a:moveTo>
                <a:lnTo>
                  <a:pt x="96323" y="0"/>
                </a:lnTo>
                <a:lnTo>
                  <a:pt x="96323" y="95071"/>
                </a:lnTo>
                <a:lnTo>
                  <a:pt x="0" y="95071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33826" y="3036646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5" h="0">
                <a:moveTo>
                  <a:pt x="0" y="0"/>
                </a:moveTo>
                <a:lnTo>
                  <a:pt x="557922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75826" y="3036646"/>
            <a:ext cx="556895" cy="0"/>
          </a:xfrm>
          <a:custGeom>
            <a:avLst/>
            <a:gdLst/>
            <a:ahLst/>
            <a:cxnLst/>
            <a:rect l="l" t="t" r="r" b="b"/>
            <a:pathLst>
              <a:path w="556895" h="0">
                <a:moveTo>
                  <a:pt x="0" y="0"/>
                </a:moveTo>
                <a:lnTo>
                  <a:pt x="556672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32499" y="2986608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30">
                <a:moveTo>
                  <a:pt x="0" y="0"/>
                </a:moveTo>
                <a:lnTo>
                  <a:pt x="101327" y="0"/>
                </a:lnTo>
                <a:lnTo>
                  <a:pt x="101327" y="100076"/>
                </a:lnTo>
                <a:lnTo>
                  <a:pt x="0" y="1000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32499" y="2986608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30">
                <a:moveTo>
                  <a:pt x="0" y="0"/>
                </a:moveTo>
                <a:lnTo>
                  <a:pt x="101327" y="0"/>
                </a:lnTo>
                <a:lnTo>
                  <a:pt x="101327" y="100076"/>
                </a:lnTo>
                <a:lnTo>
                  <a:pt x="0" y="100076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67373" y="3245554"/>
            <a:ext cx="770890" cy="0"/>
          </a:xfrm>
          <a:custGeom>
            <a:avLst/>
            <a:gdLst/>
            <a:ahLst/>
            <a:cxnLst/>
            <a:rect l="l" t="t" r="r" b="b"/>
            <a:pathLst>
              <a:path w="770890" h="0">
                <a:moveTo>
                  <a:pt x="0" y="0"/>
                </a:moveTo>
                <a:lnTo>
                  <a:pt x="770585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21732" y="3245554"/>
            <a:ext cx="773430" cy="0"/>
          </a:xfrm>
          <a:custGeom>
            <a:avLst/>
            <a:gdLst/>
            <a:ahLst/>
            <a:cxnLst/>
            <a:rect l="l" t="t" r="r" b="b"/>
            <a:pathLst>
              <a:path w="773429" h="0">
                <a:moveTo>
                  <a:pt x="0" y="0"/>
                </a:moveTo>
                <a:lnTo>
                  <a:pt x="773086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94818" y="3209276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554" y="0"/>
                </a:lnTo>
                <a:lnTo>
                  <a:pt x="72554" y="72554"/>
                </a:lnTo>
                <a:lnTo>
                  <a:pt x="0" y="725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94818" y="3209276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554" y="0"/>
                </a:lnTo>
                <a:lnTo>
                  <a:pt x="72554" y="72554"/>
                </a:lnTo>
                <a:lnTo>
                  <a:pt x="0" y="72554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14303" y="3453212"/>
            <a:ext cx="1112520" cy="0"/>
          </a:xfrm>
          <a:custGeom>
            <a:avLst/>
            <a:gdLst/>
            <a:ahLst/>
            <a:cxnLst/>
            <a:rect l="l" t="t" r="r" b="b"/>
            <a:pathLst>
              <a:path w="1112520" h="0">
                <a:moveTo>
                  <a:pt x="0" y="0"/>
                </a:moveTo>
                <a:lnTo>
                  <a:pt x="1112092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96486" y="3453212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 h="0">
                <a:moveTo>
                  <a:pt x="0" y="0"/>
                </a:moveTo>
                <a:lnTo>
                  <a:pt x="364025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896486" y="3420686"/>
            <a:ext cx="56515" cy="67945"/>
          </a:xfrm>
          <a:custGeom>
            <a:avLst/>
            <a:gdLst/>
            <a:ahLst/>
            <a:cxnLst/>
            <a:rect l="l" t="t" r="r" b="b"/>
            <a:pathLst>
              <a:path w="56514" h="67945">
                <a:moveTo>
                  <a:pt x="56293" y="0"/>
                </a:moveTo>
                <a:lnTo>
                  <a:pt x="0" y="33149"/>
                </a:lnTo>
                <a:lnTo>
                  <a:pt x="56293" y="67574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60511" y="3425690"/>
            <a:ext cx="53975" cy="52705"/>
          </a:xfrm>
          <a:custGeom>
            <a:avLst/>
            <a:gdLst/>
            <a:ahLst/>
            <a:cxnLst/>
            <a:rect l="l" t="t" r="r" b="b"/>
            <a:pathLst>
              <a:path w="53975" h="52704">
                <a:moveTo>
                  <a:pt x="0" y="0"/>
                </a:moveTo>
                <a:lnTo>
                  <a:pt x="53791" y="0"/>
                </a:lnTo>
                <a:lnTo>
                  <a:pt x="53791" y="52540"/>
                </a:lnTo>
                <a:lnTo>
                  <a:pt x="0" y="525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60511" y="3425690"/>
            <a:ext cx="53975" cy="52705"/>
          </a:xfrm>
          <a:custGeom>
            <a:avLst/>
            <a:gdLst/>
            <a:ahLst/>
            <a:cxnLst/>
            <a:rect l="l" t="t" r="r" b="b"/>
            <a:pathLst>
              <a:path w="53975" h="52704">
                <a:moveTo>
                  <a:pt x="0" y="0"/>
                </a:moveTo>
                <a:lnTo>
                  <a:pt x="53791" y="0"/>
                </a:lnTo>
                <a:lnTo>
                  <a:pt x="53791" y="52540"/>
                </a:lnTo>
                <a:lnTo>
                  <a:pt x="0" y="52540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90686" y="3662119"/>
            <a:ext cx="1089660" cy="0"/>
          </a:xfrm>
          <a:custGeom>
            <a:avLst/>
            <a:gdLst/>
            <a:ahLst/>
            <a:cxnLst/>
            <a:rect l="l" t="t" r="r" b="b"/>
            <a:pathLst>
              <a:path w="1089659" h="0">
                <a:moveTo>
                  <a:pt x="0" y="0"/>
                </a:moveTo>
                <a:lnTo>
                  <a:pt x="1089576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96486" y="3662119"/>
            <a:ext cx="541020" cy="0"/>
          </a:xfrm>
          <a:custGeom>
            <a:avLst/>
            <a:gdLst/>
            <a:ahLst/>
            <a:cxnLst/>
            <a:rect l="l" t="t" r="r" b="b"/>
            <a:pathLst>
              <a:path w="541020" h="0">
                <a:moveTo>
                  <a:pt x="0" y="0"/>
                </a:moveTo>
                <a:lnTo>
                  <a:pt x="540410" y="0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896486" y="3629595"/>
            <a:ext cx="56515" cy="67945"/>
          </a:xfrm>
          <a:custGeom>
            <a:avLst/>
            <a:gdLst/>
            <a:ahLst/>
            <a:cxnLst/>
            <a:rect l="l" t="t" r="r" b="b"/>
            <a:pathLst>
              <a:path w="56514" h="67945">
                <a:moveTo>
                  <a:pt x="56293" y="0"/>
                </a:moveTo>
                <a:lnTo>
                  <a:pt x="0" y="33149"/>
                </a:lnTo>
                <a:lnTo>
                  <a:pt x="56293" y="67574"/>
                </a:lnTo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36896" y="3634599"/>
            <a:ext cx="53975" cy="52705"/>
          </a:xfrm>
          <a:custGeom>
            <a:avLst/>
            <a:gdLst/>
            <a:ahLst/>
            <a:cxnLst/>
            <a:rect l="l" t="t" r="r" b="b"/>
            <a:pathLst>
              <a:path w="53975" h="52704">
                <a:moveTo>
                  <a:pt x="0" y="0"/>
                </a:moveTo>
                <a:lnTo>
                  <a:pt x="53790" y="0"/>
                </a:lnTo>
                <a:lnTo>
                  <a:pt x="53790" y="52539"/>
                </a:lnTo>
                <a:lnTo>
                  <a:pt x="0" y="525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36896" y="3634599"/>
            <a:ext cx="53975" cy="52705"/>
          </a:xfrm>
          <a:custGeom>
            <a:avLst/>
            <a:gdLst/>
            <a:ahLst/>
            <a:cxnLst/>
            <a:rect l="l" t="t" r="r" b="b"/>
            <a:pathLst>
              <a:path w="53975" h="52704">
                <a:moveTo>
                  <a:pt x="0" y="0"/>
                </a:moveTo>
                <a:lnTo>
                  <a:pt x="53790" y="0"/>
                </a:lnTo>
                <a:lnTo>
                  <a:pt x="53790" y="52539"/>
                </a:lnTo>
                <a:lnTo>
                  <a:pt x="0" y="52539"/>
                </a:lnTo>
                <a:lnTo>
                  <a:pt x="0" y="0"/>
                </a:lnTo>
                <a:close/>
              </a:path>
            </a:pathLst>
          </a:custGeom>
          <a:ln w="17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798420" y="3820991"/>
            <a:ext cx="398145" cy="100330"/>
          </a:xfrm>
          <a:custGeom>
            <a:avLst/>
            <a:gdLst/>
            <a:ahLst/>
            <a:cxnLst/>
            <a:rect l="l" t="t" r="r" b="b"/>
            <a:pathLst>
              <a:path w="398145" h="100329">
                <a:moveTo>
                  <a:pt x="198901" y="100076"/>
                </a:moveTo>
                <a:lnTo>
                  <a:pt x="0" y="50038"/>
                </a:lnTo>
                <a:lnTo>
                  <a:pt x="198901" y="0"/>
                </a:lnTo>
                <a:lnTo>
                  <a:pt x="397802" y="50038"/>
                </a:lnTo>
                <a:lnTo>
                  <a:pt x="198901" y="1000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798420" y="3820991"/>
            <a:ext cx="398145" cy="100330"/>
          </a:xfrm>
          <a:custGeom>
            <a:avLst/>
            <a:gdLst/>
            <a:ahLst/>
            <a:cxnLst/>
            <a:rect l="l" t="t" r="r" b="b"/>
            <a:pathLst>
              <a:path w="398145" h="100329">
                <a:moveTo>
                  <a:pt x="0" y="50038"/>
                </a:moveTo>
                <a:lnTo>
                  <a:pt x="198901" y="100076"/>
                </a:lnTo>
                <a:lnTo>
                  <a:pt x="397802" y="50038"/>
                </a:lnTo>
                <a:lnTo>
                  <a:pt x="198901" y="0"/>
                </a:lnTo>
                <a:lnTo>
                  <a:pt x="0" y="5003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7121734" y="2085640"/>
            <a:ext cx="1233170" cy="189611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0.9</a:t>
            </a:r>
            <a:r>
              <a:rPr dirty="0" sz="1100">
                <a:latin typeface="Arial"/>
                <a:cs typeface="Arial"/>
              </a:rPr>
              <a:t>0	(0.75–1.07)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1.0</a:t>
            </a:r>
            <a:r>
              <a:rPr dirty="0" sz="1100">
                <a:latin typeface="Arial"/>
                <a:cs typeface="Arial"/>
              </a:rPr>
              <a:t>4	(0.79–1.37)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1.0</a:t>
            </a:r>
            <a:r>
              <a:rPr dirty="0" sz="1100">
                <a:latin typeface="Arial"/>
                <a:cs typeface="Arial"/>
              </a:rPr>
              <a:t>7	(0.91–1.25)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1.1</a:t>
            </a:r>
            <a:r>
              <a:rPr dirty="0" sz="1100">
                <a:latin typeface="Arial"/>
                <a:cs typeface="Arial"/>
              </a:rPr>
              <a:t>7	(0.87–1.58)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1.1</a:t>
            </a:r>
            <a:r>
              <a:rPr dirty="0" sz="1100">
                <a:latin typeface="Arial"/>
                <a:cs typeface="Arial"/>
              </a:rPr>
              <a:t>4	(0.86–1.52)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1.0</a:t>
            </a:r>
            <a:r>
              <a:rPr dirty="0" sz="1100">
                <a:latin typeface="Arial"/>
                <a:cs typeface="Arial"/>
              </a:rPr>
              <a:t>2	(0.70–1.48)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0.7</a:t>
            </a:r>
            <a:r>
              <a:rPr dirty="0" sz="1100">
                <a:latin typeface="Arial"/>
                <a:cs typeface="Arial"/>
              </a:rPr>
              <a:t>2	(0.42–1.22)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  <a:tabLst>
                <a:tab pos="504825" algn="l"/>
              </a:tabLst>
            </a:pPr>
            <a:r>
              <a:rPr dirty="0" sz="1100" spc="-5">
                <a:latin typeface="Arial"/>
                <a:cs typeface="Arial"/>
              </a:rPr>
              <a:t>0.7</a:t>
            </a:r>
            <a:r>
              <a:rPr dirty="0" sz="1100">
                <a:latin typeface="Arial"/>
                <a:cs typeface="Arial"/>
              </a:rPr>
              <a:t>8	(0.46–1.31)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504825" algn="l"/>
              </a:tabLst>
            </a:pPr>
            <a:r>
              <a:rPr dirty="0" sz="1100" spc="-5" b="1">
                <a:latin typeface="Arial"/>
                <a:cs typeface="Arial"/>
              </a:rPr>
              <a:t>1.0</a:t>
            </a:r>
            <a:r>
              <a:rPr dirty="0" sz="1100" b="1">
                <a:latin typeface="Arial"/>
                <a:cs typeface="Arial"/>
              </a:rPr>
              <a:t>0	(0.91–1.10)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89888" y="4049617"/>
            <a:ext cx="143065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2555">
              <a:lnSpc>
                <a:spcPct val="100000"/>
              </a:lnSpc>
              <a:spcBef>
                <a:spcPts val="100"/>
              </a:spcBef>
              <a:tabLst>
                <a:tab pos="741680" algn="l"/>
                <a:tab pos="1223010" algn="l"/>
              </a:tabLst>
            </a:pPr>
            <a:r>
              <a:rPr dirty="0" sz="1100" spc="-5" b="1">
                <a:latin typeface="Arial"/>
                <a:cs typeface="Arial"/>
              </a:rPr>
              <a:t>0.</a:t>
            </a:r>
            <a:r>
              <a:rPr dirty="0" sz="1100" b="1">
                <a:latin typeface="Arial"/>
                <a:cs typeface="Arial"/>
              </a:rPr>
              <a:t>6	</a:t>
            </a:r>
            <a:r>
              <a:rPr dirty="0" sz="1100" spc="-5" b="1">
                <a:latin typeface="Arial"/>
                <a:cs typeface="Arial"/>
              </a:rPr>
              <a:t>0.</a:t>
            </a:r>
            <a:r>
              <a:rPr dirty="0" sz="1100" b="1">
                <a:latin typeface="Arial"/>
                <a:cs typeface="Arial"/>
              </a:rPr>
              <a:t>8	</a:t>
            </a:r>
            <a:r>
              <a:rPr dirty="0" sz="1100" spc="-5" b="1">
                <a:latin typeface="Arial"/>
                <a:cs typeface="Arial"/>
              </a:rPr>
              <a:t>1.0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spc="-5" b="1">
                <a:latin typeface="Arial"/>
                <a:cs typeface="Arial"/>
              </a:rPr>
              <a:t>Omega-3 FA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09100" y="4049617"/>
            <a:ext cx="1022350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  <a:tabLst>
                <a:tab pos="527050" algn="l"/>
              </a:tabLst>
            </a:pPr>
            <a:r>
              <a:rPr dirty="0" sz="1100" spc="-5" b="1">
                <a:latin typeface="Arial"/>
                <a:cs typeface="Arial"/>
              </a:rPr>
              <a:t>1.2	1.4 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1.6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spc="-5" b="1">
                <a:latin typeface="Arial"/>
                <a:cs typeface="Arial"/>
              </a:rPr>
              <a:t>Placebo</a:t>
            </a:r>
            <a:r>
              <a:rPr dirty="0" sz="1100" spc="-10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37008" y="1747271"/>
            <a:ext cx="13055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Rate Ratio (95%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CI)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61807" y="1488449"/>
            <a:ext cx="84645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035" marR="5080" indent="-140970">
              <a:lnSpc>
                <a:spcPct val="1272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Omega-3</a:t>
            </a:r>
            <a:r>
              <a:rPr dirty="0" sz="1100" spc="-9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FA  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36711" y="1488449"/>
            <a:ext cx="6121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6510">
              <a:lnSpc>
                <a:spcPct val="1272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Placebo  </a:t>
            </a:r>
            <a:r>
              <a:rPr dirty="0" sz="1100" b="1">
                <a:latin typeface="Arial"/>
                <a:cs typeface="Arial"/>
              </a:rPr>
              <a:t>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94777" y="1914248"/>
            <a:ext cx="22866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no. of participants with events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(%)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79650" y="2085640"/>
            <a:ext cx="1118235" cy="1896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36525" marR="5080">
              <a:lnSpc>
                <a:spcPct val="1242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Gastrointestinal  Respiratory  Genitourinary  Haematological  Breast  Melanoma </a:t>
            </a:r>
            <a:r>
              <a:rPr dirty="0" sz="1100">
                <a:latin typeface="Arial"/>
                <a:cs typeface="Arial"/>
              </a:rPr>
              <a:t>skin  </a:t>
            </a:r>
            <a:r>
              <a:rPr dirty="0" sz="1100" spc="-5">
                <a:latin typeface="Arial"/>
                <a:cs typeface="Arial"/>
              </a:rPr>
              <a:t>Other  Unspecified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100" spc="-5" b="1">
                <a:latin typeface="Arial"/>
                <a:cs typeface="Arial"/>
              </a:rPr>
              <a:t>Any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cancer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38969" y="2085640"/>
            <a:ext cx="684530" cy="189611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R="69850">
              <a:lnSpc>
                <a:spcPct val="100000"/>
              </a:lnSpc>
              <a:spcBef>
                <a:spcPts val="425"/>
              </a:spcBef>
            </a:pPr>
            <a:r>
              <a:rPr dirty="0" sz="1100" spc="-5">
                <a:latin typeface="Arial"/>
                <a:cs typeface="Arial"/>
              </a:rPr>
              <a:t>226</a:t>
            </a:r>
            <a:r>
              <a:rPr dirty="0" sz="1100" spc="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(2.9)</a:t>
            </a:r>
            <a:endParaRPr sz="1100">
              <a:latin typeface="Arial"/>
              <a:cs typeface="Arial"/>
            </a:endParaRPr>
          </a:p>
          <a:p>
            <a:pPr algn="ctr" marR="69850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104</a:t>
            </a:r>
            <a:r>
              <a:rPr dirty="0" sz="1100" spc="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(1.3)</a:t>
            </a:r>
            <a:endParaRPr sz="1100">
              <a:latin typeface="Arial"/>
              <a:cs typeface="Arial"/>
            </a:endParaRPr>
          </a:p>
          <a:p>
            <a:pPr algn="ctr" marR="69850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323</a:t>
            </a:r>
            <a:r>
              <a:rPr dirty="0" sz="1100" spc="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(4.2)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94</a:t>
            </a:r>
            <a:r>
              <a:rPr dirty="0" sz="1100" spc="1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(1.2)</a:t>
            </a:r>
            <a:endParaRPr sz="1100">
              <a:latin typeface="Arial"/>
              <a:cs typeface="Arial"/>
            </a:endParaRPr>
          </a:p>
          <a:p>
            <a:pPr algn="ctr" marR="69850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Arial"/>
                <a:cs typeface="Arial"/>
              </a:rPr>
              <a:t>103</a:t>
            </a:r>
            <a:r>
              <a:rPr dirty="0" sz="1100" spc="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(1.3)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55</a:t>
            </a:r>
            <a:r>
              <a:rPr dirty="0" sz="1100" spc="1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(0.7)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05"/>
              </a:spcBef>
            </a:pPr>
            <a:r>
              <a:rPr dirty="0" sz="1100" spc="-5">
                <a:latin typeface="Arial"/>
                <a:cs typeface="Arial"/>
              </a:rPr>
              <a:t>23</a:t>
            </a:r>
            <a:r>
              <a:rPr dirty="0" sz="1100" spc="1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(0.3)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Arial"/>
                <a:cs typeface="Arial"/>
              </a:rPr>
              <a:t>25</a:t>
            </a:r>
            <a:r>
              <a:rPr dirty="0" sz="1100" spc="1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(0.3)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dirty="0" sz="1100" spc="-5" b="1">
                <a:latin typeface="Arial"/>
                <a:cs typeface="Arial"/>
              </a:rPr>
              <a:t>894</a:t>
            </a:r>
            <a:r>
              <a:rPr dirty="0" sz="1100" spc="9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(11.6)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41746" y="2085640"/>
            <a:ext cx="675005" cy="189611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R="69850">
              <a:lnSpc>
                <a:spcPct val="100000"/>
              </a:lnSpc>
              <a:spcBef>
                <a:spcPts val="425"/>
              </a:spcBef>
            </a:pPr>
            <a:r>
              <a:rPr dirty="0" sz="1100" spc="-5">
                <a:latin typeface="Arial"/>
                <a:cs typeface="Arial"/>
              </a:rPr>
              <a:t>251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(3.2)</a:t>
            </a:r>
            <a:endParaRPr sz="1100">
              <a:latin typeface="Arial"/>
              <a:cs typeface="Arial"/>
            </a:endParaRPr>
          </a:p>
          <a:p>
            <a:pPr algn="ctr" marR="69850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100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(1.3)</a:t>
            </a:r>
            <a:endParaRPr sz="1100">
              <a:latin typeface="Arial"/>
              <a:cs typeface="Arial"/>
            </a:endParaRPr>
          </a:p>
          <a:p>
            <a:pPr algn="ctr" marR="69850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303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(3.9)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80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(1.0)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Arial"/>
                <a:cs typeface="Arial"/>
              </a:rPr>
              <a:t>90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(1.2)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Arial"/>
                <a:cs typeface="Arial"/>
              </a:rPr>
              <a:t>54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(0.7)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05"/>
              </a:spcBef>
            </a:pPr>
            <a:r>
              <a:rPr dirty="0" sz="1100" spc="-5">
                <a:latin typeface="Arial"/>
                <a:cs typeface="Arial"/>
              </a:rPr>
              <a:t>32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(0.4)</a:t>
            </a:r>
            <a:endParaRPr sz="1100">
              <a:latin typeface="Arial"/>
              <a:cs typeface="Arial"/>
            </a:endParaRPr>
          </a:p>
          <a:p>
            <a:pPr algn="ctr" marR="4445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Arial"/>
                <a:cs typeface="Arial"/>
              </a:rPr>
              <a:t>32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(0.4)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dirty="0" sz="1100" spc="-5" b="1">
                <a:latin typeface="Arial"/>
                <a:cs typeface="Arial"/>
              </a:rPr>
              <a:t>890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(11.5)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79650" y="1747271"/>
            <a:ext cx="9391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Type of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Event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1368450" y="215884"/>
            <a:ext cx="639318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52575" marR="5080" indent="-154051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Effect </a:t>
            </a:r>
            <a:r>
              <a:rPr dirty="0" spc="-5"/>
              <a:t>of omega-3 FA supplements on  site-specific</a:t>
            </a:r>
            <a:r>
              <a:rPr dirty="0" spc="-15"/>
              <a:t> </a:t>
            </a:r>
            <a:r>
              <a:rPr dirty="0" spc="-5"/>
              <a:t>cancer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4136" y="203739"/>
            <a:ext cx="62979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Fish oil supplements are widely</a:t>
            </a:r>
            <a:r>
              <a:rPr dirty="0" spc="-95"/>
              <a:t> </a:t>
            </a:r>
            <a:r>
              <a:rPr dirty="0" spc="-5"/>
              <a:t>used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6765" y="1064314"/>
            <a:ext cx="8375015" cy="2989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Estimated global market for omega-3 products was $31 billion in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2015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In </a:t>
            </a:r>
            <a:r>
              <a:rPr dirty="0" sz="2000">
                <a:latin typeface="Arial"/>
                <a:cs typeface="Arial"/>
              </a:rPr>
              <a:t>a </a:t>
            </a:r>
            <a:r>
              <a:rPr dirty="0" sz="2000" spc="-5">
                <a:latin typeface="Arial"/>
                <a:cs typeface="Arial"/>
              </a:rPr>
              <a:t>large UK prospective </a:t>
            </a:r>
            <a:r>
              <a:rPr dirty="0" sz="2000">
                <a:latin typeface="Arial"/>
                <a:cs typeface="Arial"/>
              </a:rPr>
              <a:t>study, </a:t>
            </a:r>
            <a:r>
              <a:rPr dirty="0" sz="2000" spc="-5">
                <a:latin typeface="Arial"/>
                <a:cs typeface="Arial"/>
              </a:rPr>
              <a:t>31% of adults reported taking fish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oils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35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Estimates </a:t>
            </a:r>
            <a:r>
              <a:rPr dirty="0" sz="2000">
                <a:latin typeface="Arial"/>
                <a:cs typeface="Arial"/>
              </a:rPr>
              <a:t>suggest </a:t>
            </a:r>
            <a:r>
              <a:rPr dirty="0" sz="2000" spc="-5">
                <a:latin typeface="Arial"/>
                <a:cs typeface="Arial"/>
              </a:rPr>
              <a:t>19 million people in the US take fish oil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supplements</a:t>
            </a:r>
            <a:endParaRPr sz="2000">
              <a:latin typeface="Arial"/>
              <a:cs typeface="Arial"/>
            </a:endParaRPr>
          </a:p>
          <a:p>
            <a:pPr marL="355600" marR="224154" indent="-342900">
              <a:lnSpc>
                <a:spcPct val="100000"/>
              </a:lnSpc>
              <a:spcBef>
                <a:spcPts val="163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Benefits </a:t>
            </a:r>
            <a:r>
              <a:rPr dirty="0" sz="2000">
                <a:latin typeface="Arial"/>
                <a:cs typeface="Arial"/>
              </a:rPr>
              <a:t>claimed </a:t>
            </a:r>
            <a:r>
              <a:rPr dirty="0" sz="2000" spc="-5">
                <a:latin typeface="Arial"/>
                <a:cs typeface="Arial"/>
              </a:rPr>
              <a:t>on: heart, brain, weight, </a:t>
            </a:r>
            <a:r>
              <a:rPr dirty="0" sz="2000">
                <a:latin typeface="Arial"/>
                <a:cs typeface="Arial"/>
              </a:rPr>
              <a:t>vision, </a:t>
            </a:r>
            <a:r>
              <a:rPr dirty="0" sz="2000" spc="-5">
                <a:latin typeface="Arial"/>
                <a:cs typeface="Arial"/>
              </a:rPr>
              <a:t>inflammation, </a:t>
            </a:r>
            <a:r>
              <a:rPr dirty="0" sz="2000">
                <a:latin typeface="Arial"/>
                <a:cs typeface="Arial"/>
              </a:rPr>
              <a:t>skin,  </a:t>
            </a:r>
            <a:r>
              <a:rPr dirty="0" sz="2000" spc="-5">
                <a:latin typeface="Arial"/>
                <a:cs typeface="Arial"/>
              </a:rPr>
              <a:t>pregnancy, liver fat, depression, </a:t>
            </a:r>
            <a:r>
              <a:rPr dirty="0" sz="2000">
                <a:latin typeface="Arial"/>
                <a:cs typeface="Arial"/>
              </a:rPr>
              <a:t>childhood </a:t>
            </a:r>
            <a:r>
              <a:rPr dirty="0" sz="2000" spc="-5">
                <a:latin typeface="Arial"/>
                <a:cs typeface="Arial"/>
              </a:rPr>
              <a:t>behaviour, mental decline,  allergies,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bones…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Environmental </a:t>
            </a:r>
            <a:r>
              <a:rPr dirty="0" sz="2000">
                <a:latin typeface="Arial"/>
                <a:cs typeface="Arial"/>
              </a:rPr>
              <a:t>costs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debated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48350" y="3565732"/>
            <a:ext cx="2697308" cy="1537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1341" rIns="0" bIns="0" rtlCol="0" vert="horz">
            <a:spAutoFit/>
          </a:bodyPr>
          <a:lstStyle/>
          <a:p>
            <a:pPr marL="2760345" marR="5080" indent="-250952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Summary: </a:t>
            </a:r>
            <a:r>
              <a:rPr dirty="0" spc="-5"/>
              <a:t>Omega-3 FA supplementation  in</a:t>
            </a:r>
            <a:r>
              <a:rPr dirty="0" spc="-15"/>
              <a:t> </a:t>
            </a:r>
            <a:r>
              <a:rPr dirty="0" spc="-5"/>
              <a:t>diabetes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298" y="1611253"/>
            <a:ext cx="7447280" cy="3048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ASCEND is the largest and longest duration placebo-controlled  randomized trial of omega-3 FA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supplementation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No effect on primary outcome of </a:t>
            </a:r>
            <a:r>
              <a:rPr dirty="0" sz="2000">
                <a:latin typeface="Arial"/>
                <a:cs typeface="Arial"/>
              </a:rPr>
              <a:t>serious vascular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events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90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No effect on </a:t>
            </a:r>
            <a:r>
              <a:rPr dirty="0" sz="2000">
                <a:latin typeface="Arial"/>
                <a:cs typeface="Arial"/>
              </a:rPr>
              <a:t>cancer, </a:t>
            </a:r>
            <a:r>
              <a:rPr dirty="0" sz="2000" spc="-5">
                <a:latin typeface="Arial"/>
                <a:cs typeface="Arial"/>
              </a:rPr>
              <a:t>total or </a:t>
            </a:r>
            <a:r>
              <a:rPr dirty="0" sz="2000">
                <a:latin typeface="Arial"/>
                <a:cs typeface="Arial"/>
              </a:rPr>
              <a:t>cause-specific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mortality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buSzPct val="102500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Arial"/>
                <a:cs typeface="Arial"/>
              </a:rPr>
              <a:t>No </a:t>
            </a:r>
            <a:r>
              <a:rPr dirty="0" sz="2000">
                <a:latin typeface="Arial"/>
                <a:cs typeface="Arial"/>
              </a:rPr>
              <a:t>safety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concerns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1810"/>
              </a:spcBef>
            </a:pPr>
            <a:r>
              <a:rPr dirty="0" sz="2400" spc="-5">
                <a:solidFill>
                  <a:srgbClr val="FF0000"/>
                </a:solidFill>
                <a:latin typeface="Arial"/>
                <a:cs typeface="Arial"/>
              </a:rPr>
              <a:t>Guideline recommendations </a:t>
            </a:r>
            <a:r>
              <a:rPr dirty="0" sz="2400">
                <a:solidFill>
                  <a:srgbClr val="FF0000"/>
                </a:solidFill>
                <a:latin typeface="Arial"/>
                <a:cs typeface="Arial"/>
              </a:rPr>
              <a:t>should </a:t>
            </a:r>
            <a:r>
              <a:rPr dirty="0" sz="2400" spc="-5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dirty="0" sz="2400" spc="-7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Arial"/>
                <a:cs typeface="Arial"/>
              </a:rPr>
              <a:t>reconsidered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595" y="211196"/>
            <a:ext cx="4301490" cy="49403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50" spc="40">
                <a:solidFill>
                  <a:srgbClr val="AA1F31"/>
                </a:solidFill>
              </a:rPr>
              <a:t>Declaration </a:t>
            </a:r>
            <a:r>
              <a:rPr dirty="0" sz="3050" spc="125">
                <a:solidFill>
                  <a:srgbClr val="AA1F31"/>
                </a:solidFill>
              </a:rPr>
              <a:t>of</a:t>
            </a:r>
            <a:r>
              <a:rPr dirty="0" sz="3050" spc="114">
                <a:solidFill>
                  <a:srgbClr val="AA1F31"/>
                </a:solidFill>
              </a:rPr>
              <a:t> </a:t>
            </a:r>
            <a:r>
              <a:rPr dirty="0" sz="3050" spc="35">
                <a:solidFill>
                  <a:srgbClr val="AA1F31"/>
                </a:solidFill>
              </a:rPr>
              <a:t>interest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803142" y="1516191"/>
            <a:ext cx="7167245" cy="2870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10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z="1700" spc="3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1F1C1F"/>
                </a:solidFill>
                <a:latin typeface="Arial"/>
                <a:cs typeface="Arial"/>
              </a:rPr>
              <a:t>Research</a:t>
            </a:r>
            <a:r>
              <a:rPr dirty="0" sz="1700" spc="8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40">
                <a:solidFill>
                  <a:srgbClr val="1F1C1F"/>
                </a:solidFill>
                <a:latin typeface="Arial"/>
                <a:cs typeface="Arial"/>
              </a:rPr>
              <a:t>co</a:t>
            </a:r>
            <a:r>
              <a:rPr dirty="0" sz="1700" spc="40">
                <a:solidFill>
                  <a:srgbClr val="05050A"/>
                </a:solidFill>
                <a:latin typeface="Arial"/>
                <a:cs typeface="Arial"/>
              </a:rPr>
              <a:t>n</a:t>
            </a:r>
            <a:r>
              <a:rPr dirty="0" sz="1700" spc="40">
                <a:solidFill>
                  <a:srgbClr val="1F1C1F"/>
                </a:solidFill>
                <a:latin typeface="Arial"/>
                <a:cs typeface="Arial"/>
              </a:rPr>
              <a:t>t</a:t>
            </a:r>
            <a:r>
              <a:rPr dirty="0" sz="1700" spc="-23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1F1C1F"/>
                </a:solidFill>
                <a:latin typeface="Arial"/>
                <a:cs typeface="Arial"/>
              </a:rPr>
              <a:t>racts</a:t>
            </a:r>
            <a:r>
              <a:rPr dirty="0" sz="1700" spc="-130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1F1C1F"/>
                </a:solidFill>
                <a:latin typeface="Arial"/>
                <a:cs typeface="Arial"/>
              </a:rPr>
              <a:t>(Merck</a:t>
            </a:r>
            <a:r>
              <a:rPr dirty="0" sz="1700" spc="50">
                <a:solidFill>
                  <a:srgbClr val="36383B"/>
                </a:solidFill>
                <a:latin typeface="Arial"/>
                <a:cs typeface="Arial"/>
              </a:rPr>
              <a:t>,</a:t>
            </a:r>
            <a:r>
              <a:rPr dirty="0" sz="1700" spc="90">
                <a:solidFill>
                  <a:srgbClr val="36383B"/>
                </a:solidFill>
                <a:latin typeface="Arial"/>
                <a:cs typeface="Arial"/>
              </a:rPr>
              <a:t> </a:t>
            </a:r>
            <a:r>
              <a:rPr dirty="0" sz="1700" spc="55">
                <a:solidFill>
                  <a:srgbClr val="05050A"/>
                </a:solidFill>
                <a:latin typeface="Arial"/>
                <a:cs typeface="Arial"/>
              </a:rPr>
              <a:t>T</a:t>
            </a:r>
            <a:r>
              <a:rPr dirty="0" sz="1700" spc="55">
                <a:solidFill>
                  <a:srgbClr val="1F1C1F"/>
                </a:solidFill>
                <a:latin typeface="Arial"/>
                <a:cs typeface="Arial"/>
              </a:rPr>
              <a:t>he</a:t>
            </a:r>
            <a:r>
              <a:rPr dirty="0" sz="1700" spc="-6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50">
                <a:solidFill>
                  <a:srgbClr val="1F1C1F"/>
                </a:solidFill>
                <a:latin typeface="Arial"/>
                <a:cs typeface="Arial"/>
              </a:rPr>
              <a:t>Medicines</a:t>
            </a:r>
            <a:r>
              <a:rPr dirty="0" sz="1700" spc="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40">
                <a:solidFill>
                  <a:srgbClr val="1F1C1F"/>
                </a:solidFill>
                <a:latin typeface="Arial"/>
                <a:cs typeface="Arial"/>
              </a:rPr>
              <a:t>Company,</a:t>
            </a:r>
            <a:r>
              <a:rPr dirty="0" sz="1700" spc="5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15">
                <a:solidFill>
                  <a:srgbClr val="1F1C1F"/>
                </a:solidFill>
                <a:latin typeface="Arial"/>
                <a:cs typeface="Arial"/>
              </a:rPr>
              <a:t>Bayer,</a:t>
            </a:r>
            <a:r>
              <a:rPr dirty="0" sz="1700" spc="25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40">
                <a:solidFill>
                  <a:srgbClr val="1F1C1F"/>
                </a:solidFill>
                <a:latin typeface="Arial"/>
                <a:cs typeface="Arial"/>
              </a:rPr>
              <a:t>M</a:t>
            </a:r>
            <a:r>
              <a:rPr dirty="0" sz="1700" spc="-270">
                <a:solidFill>
                  <a:srgbClr val="1F1C1F"/>
                </a:solidFill>
                <a:latin typeface="Arial"/>
                <a:cs typeface="Arial"/>
              </a:rPr>
              <a:t> </a:t>
            </a:r>
            <a:r>
              <a:rPr dirty="0" sz="1700" spc="35">
                <a:solidFill>
                  <a:srgbClr val="1F1C1F"/>
                </a:solidFill>
                <a:latin typeface="Arial"/>
                <a:cs typeface="Arial"/>
              </a:rPr>
              <a:t>y</a:t>
            </a:r>
            <a:r>
              <a:rPr dirty="0" sz="1700" spc="35">
                <a:solidFill>
                  <a:srgbClr val="05050A"/>
                </a:solidFill>
                <a:latin typeface="Arial"/>
                <a:cs typeface="Arial"/>
              </a:rPr>
              <a:t>l</a:t>
            </a:r>
            <a:r>
              <a:rPr dirty="0" sz="1700" spc="35">
                <a:solidFill>
                  <a:srgbClr val="1F1C1F"/>
                </a:solidFill>
                <a:latin typeface="Arial"/>
                <a:cs typeface="Arial"/>
              </a:rPr>
              <a:t>an)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429" y="4609159"/>
            <a:ext cx="1428750" cy="462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10"/>
              </a:spcBef>
            </a:pPr>
            <a:r>
              <a:rPr dirty="0" sz="1450" spc="50" b="1">
                <a:solidFill>
                  <a:srgbClr val="05050A"/>
                </a:solidFill>
                <a:latin typeface="Arial"/>
                <a:cs typeface="Arial"/>
              </a:rPr>
              <a:t>ESC</a:t>
            </a:r>
            <a:r>
              <a:rPr dirty="0" sz="1450" b="1">
                <a:solidFill>
                  <a:srgbClr val="05050A"/>
                </a:solidFill>
                <a:latin typeface="Arial"/>
                <a:cs typeface="Arial"/>
              </a:rPr>
              <a:t> </a:t>
            </a:r>
            <a:r>
              <a:rPr dirty="0" sz="1450" spc="0" b="1">
                <a:solidFill>
                  <a:srgbClr val="05050A"/>
                </a:solidFill>
                <a:latin typeface="Arial"/>
                <a:cs typeface="Arial"/>
              </a:rPr>
              <a:t>Congress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50" spc="-10" b="1">
                <a:solidFill>
                  <a:srgbClr val="90232F"/>
                </a:solidFill>
                <a:latin typeface="Arial"/>
                <a:cs typeface="Arial"/>
              </a:rPr>
              <a:t>Munich </a:t>
            </a:r>
            <a:r>
              <a:rPr dirty="0" sz="1550" spc="105" b="1">
                <a:solidFill>
                  <a:srgbClr val="90232F"/>
                </a:solidFill>
                <a:latin typeface="Arial"/>
                <a:cs typeface="Arial"/>
              </a:rPr>
              <a:t>2018</a:t>
            </a:r>
            <a:r>
              <a:rPr dirty="0" sz="1550" spc="135" b="1">
                <a:solidFill>
                  <a:srgbClr val="90232F"/>
                </a:solidFill>
                <a:latin typeface="Arial"/>
                <a:cs typeface="Arial"/>
              </a:rPr>
              <a:t> </a:t>
            </a:r>
            <a:r>
              <a:rPr dirty="0" sz="1550" spc="65">
                <a:solidFill>
                  <a:srgbClr val="AA1F31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6687" y="4346881"/>
            <a:ext cx="709295" cy="885190"/>
          </a:xfrm>
          <a:prstGeom prst="rect">
            <a:avLst/>
          </a:prstGeom>
        </p:spPr>
        <p:txBody>
          <a:bodyPr wrap="square" lIns="0" tIns="2463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5650" spc="240">
                <a:solidFill>
                  <a:srgbClr val="D1D1D1"/>
                </a:solidFill>
                <a:latin typeface="Times New Roman"/>
                <a:cs typeface="Times New Roman"/>
              </a:rPr>
              <a:t>•</a:t>
            </a:r>
            <a:r>
              <a:rPr dirty="0" sz="5650" spc="140">
                <a:solidFill>
                  <a:srgbClr val="D1D1D1"/>
                </a:solidFill>
                <a:latin typeface="Times New Roman"/>
                <a:cs typeface="Times New Roman"/>
              </a:rPr>
              <a:t> </a:t>
            </a:r>
            <a:r>
              <a:rPr dirty="0" sz="3800" spc="175">
                <a:solidFill>
                  <a:srgbClr val="878787"/>
                </a:solidFill>
                <a:latin typeface="Arial"/>
                <a:cs typeface="Arial"/>
              </a:rPr>
              <a:t>•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2017" y="228019"/>
            <a:ext cx="209994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Background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6870" marR="1287780" indent="-342900">
              <a:lnSpc>
                <a:spcPct val="100000"/>
              </a:lnSpc>
              <a:spcBef>
                <a:spcPts val="100"/>
              </a:spcBef>
              <a:buSzPct val="102500"/>
              <a:buChar char="•"/>
              <a:tabLst>
                <a:tab pos="356870" algn="l"/>
                <a:tab pos="357505" algn="l"/>
              </a:tabLst>
            </a:pPr>
            <a:r>
              <a:rPr dirty="0" spc="-5"/>
              <a:t>Diabetes increases </a:t>
            </a:r>
            <a:r>
              <a:rPr dirty="0"/>
              <a:t>cardiovascular </a:t>
            </a:r>
            <a:r>
              <a:rPr dirty="0" spc="-5"/>
              <a:t>risk, </a:t>
            </a:r>
            <a:r>
              <a:rPr dirty="0"/>
              <a:t>so a safe </a:t>
            </a:r>
            <a:r>
              <a:rPr dirty="0" spc="-5"/>
              <a:t>dietary  </a:t>
            </a:r>
            <a:r>
              <a:rPr dirty="0"/>
              <a:t>supplement </a:t>
            </a:r>
            <a:r>
              <a:rPr dirty="0" spc="-5"/>
              <a:t>that reduced risk would be of</a:t>
            </a:r>
            <a:r>
              <a:rPr dirty="0" spc="-35"/>
              <a:t> </a:t>
            </a:r>
            <a:r>
              <a:rPr dirty="0"/>
              <a:t>value</a:t>
            </a:r>
          </a:p>
          <a:p>
            <a:pPr marL="1270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marL="356870" indent="-342900">
              <a:lnSpc>
                <a:spcPct val="100000"/>
              </a:lnSpc>
              <a:buSzPct val="102500"/>
              <a:buChar char="•"/>
              <a:tabLst>
                <a:tab pos="356870" algn="l"/>
                <a:tab pos="357505" algn="l"/>
              </a:tabLst>
            </a:pPr>
            <a:r>
              <a:rPr dirty="0" spc="-5"/>
              <a:t>Higher fish intake is associated with lower </a:t>
            </a:r>
            <a:r>
              <a:rPr dirty="0"/>
              <a:t>cardiovascular</a:t>
            </a:r>
            <a:r>
              <a:rPr dirty="0" spc="-35"/>
              <a:t> </a:t>
            </a:r>
            <a:r>
              <a:rPr dirty="0" spc="-5"/>
              <a:t>risk</a:t>
            </a:r>
          </a:p>
          <a:p>
            <a:pPr marL="1270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6870" marR="554990" indent="-342900">
              <a:lnSpc>
                <a:spcPct val="100000"/>
              </a:lnSpc>
              <a:buSzPct val="102500"/>
              <a:buChar char="•"/>
              <a:tabLst>
                <a:tab pos="356870" algn="l"/>
                <a:tab pos="357505" algn="l"/>
              </a:tabLst>
            </a:pPr>
            <a:r>
              <a:rPr dirty="0" spc="-5"/>
              <a:t>Omega-3 (n-3) fatty acid (FA) </a:t>
            </a:r>
            <a:r>
              <a:rPr dirty="0"/>
              <a:t>supplements </a:t>
            </a:r>
            <a:r>
              <a:rPr dirty="0" spc="-5"/>
              <a:t>recommended for  </a:t>
            </a:r>
            <a:r>
              <a:rPr dirty="0"/>
              <a:t>secondary </a:t>
            </a:r>
            <a:r>
              <a:rPr dirty="0" spc="-5"/>
              <a:t>prevention based on trials done in 1980s and</a:t>
            </a:r>
            <a:r>
              <a:rPr dirty="0" spc="-70"/>
              <a:t> </a:t>
            </a:r>
            <a:r>
              <a:rPr dirty="0" spc="-5"/>
              <a:t>1990s</a:t>
            </a:r>
          </a:p>
          <a:p>
            <a:pPr marL="1270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356870" indent="-342900">
              <a:lnSpc>
                <a:spcPct val="100000"/>
              </a:lnSpc>
              <a:buSzPct val="102500"/>
              <a:buChar char="•"/>
              <a:tabLst>
                <a:tab pos="356870" algn="l"/>
                <a:tab pos="357505" algn="l"/>
              </a:tabLst>
            </a:pPr>
            <a:r>
              <a:rPr dirty="0" spc="-5"/>
              <a:t>Increased fish intake recommended for primary</a:t>
            </a:r>
            <a:r>
              <a:rPr dirty="0" spc="-25"/>
              <a:t> </a:t>
            </a:r>
            <a:r>
              <a:rPr dirty="0" spc="-5"/>
              <a:t>prevention</a:t>
            </a:r>
          </a:p>
          <a:p>
            <a:pPr marL="356870" marR="5080" indent="-342900">
              <a:lnSpc>
                <a:spcPct val="100000"/>
              </a:lnSpc>
              <a:spcBef>
                <a:spcPts val="1635"/>
              </a:spcBef>
              <a:buSzPct val="102500"/>
              <a:buChar char="•"/>
              <a:tabLst>
                <a:tab pos="356870" algn="l"/>
                <a:tab pos="357505" algn="l"/>
              </a:tabLst>
            </a:pPr>
            <a:r>
              <a:rPr dirty="0" spc="-5"/>
              <a:t>Recent meta-analyses of randomized trials have not </a:t>
            </a:r>
            <a:r>
              <a:rPr dirty="0"/>
              <a:t>shown </a:t>
            </a:r>
            <a:r>
              <a:rPr dirty="0" spc="-5"/>
              <a:t>benefits  of omega-3 fatty acids in primary or </a:t>
            </a:r>
            <a:r>
              <a:rPr dirty="0"/>
              <a:t>secondary</a:t>
            </a:r>
            <a:r>
              <a:rPr dirty="0" spc="-30"/>
              <a:t> </a:t>
            </a:r>
            <a:r>
              <a:rPr dirty="0" spc="-5"/>
              <a:t>prevention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0644" y="245602"/>
            <a:ext cx="351980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ASCEND trial</a:t>
            </a:r>
            <a:r>
              <a:rPr dirty="0" spc="-90"/>
              <a:t> </a:t>
            </a:r>
            <a:r>
              <a:rPr dirty="0" spc="-5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0582" y="873885"/>
            <a:ext cx="12331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Eligibility: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582" y="1483486"/>
            <a:ext cx="1929130" cy="976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6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Participants:  Randomization: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582" y="2739262"/>
            <a:ext cx="1422400" cy="976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6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Follow-up:  Adherence: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6582" y="873885"/>
            <a:ext cx="6407785" cy="2842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36215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Age </a:t>
            </a:r>
            <a:r>
              <a:rPr dirty="0" sz="2000">
                <a:latin typeface="Arial"/>
                <a:cs typeface="Arial"/>
              </a:rPr>
              <a:t>≥ </a:t>
            </a:r>
            <a:r>
              <a:rPr dirty="0" sz="2000" spc="-5">
                <a:latin typeface="Arial"/>
                <a:cs typeface="Arial"/>
              </a:rPr>
              <a:t>40 </a:t>
            </a:r>
            <a:r>
              <a:rPr dirty="0" sz="2000">
                <a:latin typeface="Arial"/>
                <a:cs typeface="Arial"/>
              </a:rPr>
              <a:t>years; </a:t>
            </a:r>
            <a:r>
              <a:rPr dirty="0" sz="2000" spc="-5">
                <a:latin typeface="Arial"/>
                <a:cs typeface="Arial"/>
              </a:rPr>
              <a:t>any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DIABETES;  no prior </a:t>
            </a:r>
            <a:r>
              <a:rPr dirty="0" sz="2000">
                <a:latin typeface="Arial"/>
                <a:cs typeface="Arial"/>
              </a:rPr>
              <a:t>cardiovascular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disease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2000" spc="-5">
                <a:latin typeface="Arial"/>
                <a:cs typeface="Arial"/>
              </a:rPr>
              <a:t>15,480 UK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patients</a:t>
            </a:r>
            <a:endParaRPr sz="2000">
              <a:latin typeface="Arial"/>
              <a:cs typeface="Arial"/>
            </a:endParaRPr>
          </a:p>
          <a:p>
            <a:pPr marL="12700" marR="986790">
              <a:lnSpc>
                <a:spcPct val="100000"/>
              </a:lnSpc>
              <a:spcBef>
                <a:spcPts val="1340"/>
              </a:spcBef>
            </a:pPr>
            <a:r>
              <a:rPr dirty="0" sz="2000" spc="-5">
                <a:latin typeface="Arial"/>
                <a:cs typeface="Arial"/>
              </a:rPr>
              <a:t>Omega-3 fatty acids </a:t>
            </a:r>
            <a:r>
              <a:rPr dirty="0" sz="2000">
                <a:latin typeface="Arial"/>
                <a:cs typeface="Arial"/>
              </a:rPr>
              <a:t>1 g capsule/day vs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placebo  (and aspirin 100 mg daily </a:t>
            </a:r>
            <a:r>
              <a:rPr dirty="0" sz="2000">
                <a:latin typeface="Arial"/>
                <a:cs typeface="Arial"/>
              </a:rPr>
              <a:t>vs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placebo)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56000"/>
              </a:lnSpc>
            </a:pPr>
            <a:r>
              <a:rPr dirty="0" sz="2000" spc="-5">
                <a:latin typeface="Arial"/>
                <a:cs typeface="Arial"/>
              </a:rPr>
              <a:t>Mean 7.4 </a:t>
            </a:r>
            <a:r>
              <a:rPr dirty="0" sz="2000">
                <a:latin typeface="Arial"/>
                <a:cs typeface="Arial"/>
              </a:rPr>
              <a:t>years; </a:t>
            </a:r>
            <a:r>
              <a:rPr dirty="0" sz="2000" spc="-5">
                <a:latin typeface="Arial"/>
                <a:cs typeface="Arial"/>
              </a:rPr>
              <a:t>&gt;99% </a:t>
            </a:r>
            <a:r>
              <a:rPr dirty="0" sz="2000">
                <a:latin typeface="Arial"/>
                <a:cs typeface="Arial"/>
              </a:rPr>
              <a:t>complete </a:t>
            </a:r>
            <a:r>
              <a:rPr dirty="0" sz="2000" spc="-5">
                <a:latin typeface="Arial"/>
                <a:cs typeface="Arial"/>
              </a:rPr>
              <a:t>for morbidity </a:t>
            </a:r>
            <a:r>
              <a:rPr dirty="0" sz="2000">
                <a:latin typeface="Arial"/>
                <a:cs typeface="Arial"/>
              </a:rPr>
              <a:t>&amp; </a:t>
            </a:r>
            <a:r>
              <a:rPr dirty="0" sz="2000" spc="-5">
                <a:latin typeface="Arial"/>
                <a:cs typeface="Arial"/>
              </a:rPr>
              <a:t>mortality  Average adherence to omega-3 </a:t>
            </a:r>
            <a:r>
              <a:rPr dirty="0" sz="2000">
                <a:latin typeface="Arial"/>
                <a:cs typeface="Arial"/>
              </a:rPr>
              <a:t>capsules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77%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566" y="4080381"/>
            <a:ext cx="8476615" cy="984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2560" indent="70485">
              <a:lnSpc>
                <a:spcPct val="100000"/>
              </a:lnSpc>
              <a:spcBef>
                <a:spcPts val="100"/>
              </a:spcBef>
            </a:pPr>
            <a:r>
              <a:rPr dirty="0" sz="2000" spc="-5" i="1">
                <a:latin typeface="Arial"/>
                <a:cs typeface="Arial"/>
              </a:rPr>
              <a:t>Streamlined methods: mail-based (questionnaires </a:t>
            </a:r>
            <a:r>
              <a:rPr dirty="0" sz="2000" i="1">
                <a:latin typeface="Arial"/>
                <a:cs typeface="Arial"/>
              </a:rPr>
              <a:t>&amp; </a:t>
            </a:r>
            <a:r>
              <a:rPr dirty="0" sz="2000" spc="-5" i="1">
                <a:latin typeface="Arial"/>
                <a:cs typeface="Arial"/>
              </a:rPr>
              <a:t>treatment); no </a:t>
            </a:r>
            <a:r>
              <a:rPr dirty="0" sz="2000" i="1">
                <a:latin typeface="Arial"/>
                <a:cs typeface="Arial"/>
              </a:rPr>
              <a:t>study  </a:t>
            </a:r>
            <a:r>
              <a:rPr dirty="0" sz="2000" i="1">
                <a:latin typeface="Arial"/>
                <a:cs typeface="Arial"/>
              </a:rPr>
              <a:t>clinics; </a:t>
            </a:r>
            <a:r>
              <a:rPr dirty="0" sz="2000" spc="-5" i="1">
                <a:latin typeface="Arial"/>
                <a:cs typeface="Arial"/>
              </a:rPr>
              <a:t>electronic health records; 2x2 factorial design; highly</a:t>
            </a:r>
            <a:r>
              <a:rPr dirty="0" sz="2000" spc="-7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cost-effective</a:t>
            </a:r>
            <a:endParaRPr sz="2000">
              <a:latin typeface="Arial"/>
              <a:cs typeface="Arial"/>
            </a:endParaRPr>
          </a:p>
          <a:p>
            <a:pPr marL="3488054">
              <a:lnSpc>
                <a:spcPct val="100000"/>
              </a:lnSpc>
              <a:spcBef>
                <a:spcPts val="1545"/>
              </a:spcBef>
            </a:pPr>
            <a:r>
              <a:rPr dirty="0" sz="1000" spc="-5">
                <a:latin typeface="Arial"/>
                <a:cs typeface="Arial"/>
              </a:rPr>
              <a:t>ASCEND Study Collaborative Group. Trials 2016;17:286 </a:t>
            </a:r>
            <a:r>
              <a:rPr dirty="0" sz="1000">
                <a:latin typeface="Arial"/>
                <a:cs typeface="Arial"/>
              </a:rPr>
              <a:t>/ </a:t>
            </a:r>
            <a:r>
              <a:rPr dirty="0" sz="1000" spc="-5">
                <a:latin typeface="Arial"/>
                <a:cs typeface="Arial"/>
              </a:rPr>
              <a:t>Am Heart </a:t>
            </a:r>
            <a:r>
              <a:rPr dirty="0" sz="1000">
                <a:latin typeface="Arial"/>
                <a:cs typeface="Arial"/>
              </a:rPr>
              <a:t>J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2018;198:135-144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436" y="229176"/>
            <a:ext cx="589661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Baseline demographics</a:t>
            </a:r>
            <a:r>
              <a:rPr dirty="0" spc="-90"/>
              <a:t> </a:t>
            </a:r>
            <a:r>
              <a:rPr dirty="0" spc="-5"/>
              <a:t>(N=15,480)</a:t>
            </a:r>
          </a:p>
        </p:txBody>
      </p:sp>
      <p:sp>
        <p:nvSpPr>
          <p:cNvPr id="3" name="object 3"/>
          <p:cNvSpPr/>
          <p:nvPr/>
        </p:nvSpPr>
        <p:spPr>
          <a:xfrm>
            <a:off x="904026" y="1078150"/>
            <a:ext cx="3997325" cy="0"/>
          </a:xfrm>
          <a:custGeom>
            <a:avLst/>
            <a:gdLst/>
            <a:ahLst/>
            <a:cxnLst/>
            <a:rect l="l" t="t" r="r" b="b"/>
            <a:pathLst>
              <a:path w="3997325" h="0">
                <a:moveTo>
                  <a:pt x="0" y="0"/>
                </a:moveTo>
                <a:lnTo>
                  <a:pt x="399714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01169" y="1078150"/>
            <a:ext cx="1814195" cy="0"/>
          </a:xfrm>
          <a:custGeom>
            <a:avLst/>
            <a:gdLst/>
            <a:ahLst/>
            <a:cxnLst/>
            <a:rect l="l" t="t" r="r" b="b"/>
            <a:pathLst>
              <a:path w="1814195" h="0">
                <a:moveTo>
                  <a:pt x="0" y="0"/>
                </a:moveTo>
                <a:lnTo>
                  <a:pt x="181416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15338" y="1078150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 h="0">
                <a:moveTo>
                  <a:pt x="0" y="0"/>
                </a:moveTo>
                <a:lnTo>
                  <a:pt x="158739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04026" y="1232946"/>
          <a:ext cx="7399020" cy="358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1745"/>
                <a:gridCol w="2077085"/>
                <a:gridCol w="1519555"/>
              </a:tblGrid>
              <a:tr h="33782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Characteristic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3825">
                        <a:lnSpc>
                          <a:spcPts val="221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Omega-3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FA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0960">
                        <a:lnSpc>
                          <a:spcPts val="221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Placebo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8671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Male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diabetes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905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Diabetes duration, median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Hypertension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62%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Statin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use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40894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Body Mass Index,</a:t>
                      </a:r>
                      <a:r>
                        <a:rPr dirty="0" sz="1800" spc="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kg/m</a:t>
                      </a:r>
                      <a:r>
                        <a:rPr dirty="0" baseline="26570" sz="1725">
                          <a:latin typeface="Arial"/>
                          <a:cs typeface="Arial"/>
                        </a:rPr>
                        <a:t>2</a:t>
                      </a:r>
                      <a:endParaRPr baseline="26570" sz="1725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</a:tr>
              <a:tr h="39433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Glycated haemoglobin,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mmol/mol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(7.2%)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(7.2%)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3957" y="251558"/>
            <a:ext cx="24536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Key</a:t>
            </a:r>
            <a:r>
              <a:rPr dirty="0" spc="-90"/>
              <a:t> </a:t>
            </a:r>
            <a:r>
              <a:rPr dirty="0" spc="-5"/>
              <a:t>outcomes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768000"/>
            <a:ext cx="8185150" cy="2955925"/>
          </a:xfrm>
          <a:prstGeom prst="rect">
            <a:avLst/>
          </a:prstGeom>
        </p:spPr>
        <p:txBody>
          <a:bodyPr wrap="square" lIns="0" tIns="1612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2400" spc="-5" b="1">
                <a:latin typeface="Arial"/>
                <a:cs typeface="Arial"/>
              </a:rPr>
              <a:t>Primary efficacy outcome: Serious Vascular Event</a:t>
            </a:r>
            <a:r>
              <a:rPr dirty="0" sz="2400" spc="-10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(SVE)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75"/>
              </a:spcBef>
            </a:pPr>
            <a:r>
              <a:rPr dirty="0" sz="2000" spc="-5">
                <a:latin typeface="Arial"/>
                <a:cs typeface="Arial"/>
              </a:rPr>
              <a:t>Non-fatal myocardial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infarction,</a:t>
            </a:r>
            <a:endParaRPr sz="2000">
              <a:latin typeface="Arial"/>
              <a:cs typeface="Arial"/>
            </a:endParaRPr>
          </a:p>
          <a:p>
            <a:pPr marL="469900" marR="623570">
              <a:lnSpc>
                <a:spcPct val="120000"/>
              </a:lnSpc>
              <a:spcBef>
                <a:spcPts val="90"/>
              </a:spcBef>
            </a:pPr>
            <a:r>
              <a:rPr dirty="0" sz="2000" spc="-5">
                <a:latin typeface="Arial"/>
                <a:cs typeface="Arial"/>
              </a:rPr>
              <a:t>Non-haemorrhagic </a:t>
            </a:r>
            <a:r>
              <a:rPr dirty="0" sz="2000">
                <a:latin typeface="Arial"/>
                <a:cs typeface="Arial"/>
              </a:rPr>
              <a:t>stroke </a:t>
            </a:r>
            <a:r>
              <a:rPr dirty="0" sz="2000" spc="-5">
                <a:latin typeface="Arial"/>
                <a:cs typeface="Arial"/>
              </a:rPr>
              <a:t>or transient ischaemic attack, or  Cardiovascular death (excluding any intracranial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haemorrhage)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dirty="0" sz="2400" spc="-5" b="1">
                <a:latin typeface="Arial"/>
                <a:cs typeface="Arial"/>
              </a:rPr>
              <a:t>Secondary </a:t>
            </a:r>
            <a:r>
              <a:rPr dirty="0" sz="2400" b="1">
                <a:latin typeface="Arial"/>
                <a:cs typeface="Arial"/>
              </a:rPr>
              <a:t>outcome</a:t>
            </a:r>
            <a:r>
              <a:rPr dirty="0" sz="2400">
                <a:latin typeface="Calibri"/>
                <a:cs typeface="Calibri"/>
              </a:rPr>
              <a:t>: </a:t>
            </a:r>
            <a:r>
              <a:rPr dirty="0" sz="2400" spc="-5" b="1">
                <a:latin typeface="Arial"/>
                <a:cs typeface="Arial"/>
              </a:rPr>
              <a:t>SVE or any</a:t>
            </a:r>
            <a:r>
              <a:rPr dirty="0" sz="2400" spc="-4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revascularization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dirty="0" sz="2000" spc="-5">
                <a:latin typeface="Arial"/>
                <a:cs typeface="Arial"/>
              </a:rPr>
              <a:t>Pre-specified for </a:t>
            </a:r>
            <a:r>
              <a:rPr dirty="0" sz="2000">
                <a:latin typeface="Arial"/>
                <a:cs typeface="Arial"/>
              </a:rPr>
              <a:t>subgroup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analyses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140" rIns="0" bIns="0" rtlCol="0" vert="horz">
            <a:spAutoFit/>
          </a:bodyPr>
          <a:lstStyle/>
          <a:p>
            <a:pPr marL="1672589" marR="5080" indent="-117475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Effect </a:t>
            </a:r>
            <a:r>
              <a:rPr dirty="0" spc="-5"/>
              <a:t>of omega-3 FA supplements on  serious vascular</a:t>
            </a:r>
            <a:r>
              <a:rPr dirty="0" spc="-20"/>
              <a:t> </a:t>
            </a:r>
            <a:r>
              <a:rPr dirty="0" spc="-5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848816" y="4354090"/>
            <a:ext cx="7450455" cy="19050"/>
          </a:xfrm>
          <a:custGeom>
            <a:avLst/>
            <a:gdLst/>
            <a:ahLst/>
            <a:cxnLst/>
            <a:rect l="l" t="t" r="r" b="b"/>
            <a:pathLst>
              <a:path w="7450455" h="19050">
                <a:moveTo>
                  <a:pt x="0" y="0"/>
                </a:moveTo>
                <a:lnTo>
                  <a:pt x="7450138" y="0"/>
                </a:lnTo>
                <a:lnTo>
                  <a:pt x="7450138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9291" y="987003"/>
            <a:ext cx="19050" cy="3376929"/>
          </a:xfrm>
          <a:custGeom>
            <a:avLst/>
            <a:gdLst/>
            <a:ahLst/>
            <a:cxnLst/>
            <a:rect l="l" t="t" r="r" b="b"/>
            <a:pathLst>
              <a:path w="19050" h="3376929">
                <a:moveTo>
                  <a:pt x="0" y="3376613"/>
                </a:moveTo>
                <a:lnTo>
                  <a:pt x="19050" y="3376613"/>
                </a:lnTo>
                <a:lnTo>
                  <a:pt x="19050" y="0"/>
                </a:lnTo>
                <a:lnTo>
                  <a:pt x="0" y="0"/>
                </a:lnTo>
                <a:lnTo>
                  <a:pt x="0" y="3376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8816" y="4354090"/>
            <a:ext cx="7450455" cy="19050"/>
          </a:xfrm>
          <a:custGeom>
            <a:avLst/>
            <a:gdLst/>
            <a:ahLst/>
            <a:cxnLst/>
            <a:rect l="l" t="t" r="r" b="b"/>
            <a:pathLst>
              <a:path w="7450455" h="19050">
                <a:moveTo>
                  <a:pt x="0" y="0"/>
                </a:moveTo>
                <a:lnTo>
                  <a:pt x="7450138" y="0"/>
                </a:lnTo>
                <a:lnTo>
                  <a:pt x="7450138" y="19050"/>
                </a:lnTo>
                <a:lnTo>
                  <a:pt x="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8816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80666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04578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34841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58753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989016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12928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643190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68690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98953" y="4363615"/>
            <a:ext cx="0" cy="46355"/>
          </a:xfrm>
          <a:custGeom>
            <a:avLst/>
            <a:gdLst/>
            <a:ahLst/>
            <a:cxnLst/>
            <a:rect l="l" t="t" r="r" b="b"/>
            <a:pathLst>
              <a:path w="0" h="46354">
                <a:moveTo>
                  <a:pt x="0" y="0"/>
                </a:moveTo>
                <a:lnTo>
                  <a:pt x="0" y="46038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9291" y="987003"/>
            <a:ext cx="19050" cy="3376929"/>
          </a:xfrm>
          <a:custGeom>
            <a:avLst/>
            <a:gdLst/>
            <a:ahLst/>
            <a:cxnLst/>
            <a:rect l="l" t="t" r="r" b="b"/>
            <a:pathLst>
              <a:path w="19050" h="3376929">
                <a:moveTo>
                  <a:pt x="0" y="3376613"/>
                </a:moveTo>
                <a:lnTo>
                  <a:pt x="19050" y="3376613"/>
                </a:lnTo>
                <a:lnTo>
                  <a:pt x="19050" y="0"/>
                </a:lnTo>
                <a:lnTo>
                  <a:pt x="0" y="0"/>
                </a:lnTo>
                <a:lnTo>
                  <a:pt x="0" y="3376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10716" y="4363615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10716" y="352065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0716" y="267927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10716" y="183631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10716" y="98700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3810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61504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93353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7266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47528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25616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55878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81378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211640" y="4423674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2754" y="4268099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2754" y="3425136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4966" y="2582174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4966" y="1739211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15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4966" y="891486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87291" y="4423674"/>
            <a:ext cx="1396365" cy="447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4295">
              <a:lnSpc>
                <a:spcPts val="1660"/>
              </a:lnSpc>
              <a:spcBef>
                <a:spcPts val="100"/>
              </a:spcBef>
              <a:tabLst>
                <a:tab pos="829944" algn="l"/>
              </a:tabLst>
            </a:pPr>
            <a:r>
              <a:rPr dirty="0" sz="1400" b="1">
                <a:latin typeface="Calibri"/>
                <a:cs typeface="Calibri"/>
              </a:rPr>
              <a:t>4	5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660"/>
              </a:lnSpc>
            </a:pPr>
            <a:r>
              <a:rPr dirty="0" sz="1400" spc="-5" b="1">
                <a:latin typeface="Calibri"/>
                <a:cs typeface="Calibri"/>
              </a:rPr>
              <a:t>Years of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Follow-up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5148" y="1679410"/>
            <a:ext cx="203200" cy="20148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5" b="1">
                <a:latin typeface="Calibri"/>
                <a:cs typeface="Calibri"/>
              </a:rPr>
              <a:t>Participants with Event</a:t>
            </a:r>
            <a:r>
              <a:rPr dirty="0" sz="1400" spc="-7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48816" y="3884190"/>
            <a:ext cx="2324100" cy="479425"/>
          </a:xfrm>
          <a:custGeom>
            <a:avLst/>
            <a:gdLst/>
            <a:ahLst/>
            <a:cxnLst/>
            <a:rect l="l" t="t" r="r" b="b"/>
            <a:pathLst>
              <a:path w="2324100" h="479425">
                <a:moveTo>
                  <a:pt x="0" y="479425"/>
                </a:moveTo>
                <a:lnTo>
                  <a:pt x="0" y="479425"/>
                </a:lnTo>
                <a:lnTo>
                  <a:pt x="25967" y="479425"/>
                </a:lnTo>
                <a:lnTo>
                  <a:pt x="32459" y="479425"/>
                </a:lnTo>
                <a:lnTo>
                  <a:pt x="51935" y="479425"/>
                </a:lnTo>
                <a:lnTo>
                  <a:pt x="58427" y="479425"/>
                </a:lnTo>
                <a:lnTo>
                  <a:pt x="64919" y="479425"/>
                </a:lnTo>
                <a:lnTo>
                  <a:pt x="64919" y="472946"/>
                </a:lnTo>
                <a:lnTo>
                  <a:pt x="64919" y="472946"/>
                </a:lnTo>
                <a:lnTo>
                  <a:pt x="71410" y="472946"/>
                </a:lnTo>
                <a:lnTo>
                  <a:pt x="77902" y="472946"/>
                </a:lnTo>
                <a:lnTo>
                  <a:pt x="84394" y="472946"/>
                </a:lnTo>
                <a:lnTo>
                  <a:pt x="90886" y="472946"/>
                </a:lnTo>
                <a:lnTo>
                  <a:pt x="90886" y="466467"/>
                </a:lnTo>
                <a:lnTo>
                  <a:pt x="97378" y="466467"/>
                </a:lnTo>
                <a:lnTo>
                  <a:pt x="103870" y="466467"/>
                </a:lnTo>
                <a:lnTo>
                  <a:pt x="110362" y="466467"/>
                </a:lnTo>
                <a:lnTo>
                  <a:pt x="116854" y="466467"/>
                </a:lnTo>
                <a:lnTo>
                  <a:pt x="123346" y="466467"/>
                </a:lnTo>
                <a:lnTo>
                  <a:pt x="123346" y="459988"/>
                </a:lnTo>
                <a:lnTo>
                  <a:pt x="129838" y="459988"/>
                </a:lnTo>
                <a:lnTo>
                  <a:pt x="136329" y="459988"/>
                </a:lnTo>
                <a:lnTo>
                  <a:pt x="136329" y="453509"/>
                </a:lnTo>
                <a:lnTo>
                  <a:pt x="142821" y="453509"/>
                </a:lnTo>
                <a:lnTo>
                  <a:pt x="142821" y="447031"/>
                </a:lnTo>
                <a:lnTo>
                  <a:pt x="149313" y="447031"/>
                </a:lnTo>
                <a:lnTo>
                  <a:pt x="155805" y="447031"/>
                </a:lnTo>
                <a:lnTo>
                  <a:pt x="162297" y="447031"/>
                </a:lnTo>
                <a:lnTo>
                  <a:pt x="168789" y="447031"/>
                </a:lnTo>
                <a:lnTo>
                  <a:pt x="168789" y="440552"/>
                </a:lnTo>
                <a:lnTo>
                  <a:pt x="175281" y="440552"/>
                </a:lnTo>
                <a:lnTo>
                  <a:pt x="181773" y="440552"/>
                </a:lnTo>
                <a:lnTo>
                  <a:pt x="188265" y="440552"/>
                </a:lnTo>
                <a:lnTo>
                  <a:pt x="188265" y="434073"/>
                </a:lnTo>
                <a:lnTo>
                  <a:pt x="188265" y="434073"/>
                </a:lnTo>
                <a:lnTo>
                  <a:pt x="194757" y="434073"/>
                </a:lnTo>
                <a:lnTo>
                  <a:pt x="201248" y="434073"/>
                </a:lnTo>
                <a:lnTo>
                  <a:pt x="201248" y="427595"/>
                </a:lnTo>
                <a:lnTo>
                  <a:pt x="207740" y="427595"/>
                </a:lnTo>
                <a:lnTo>
                  <a:pt x="214232" y="427595"/>
                </a:lnTo>
                <a:lnTo>
                  <a:pt x="214232" y="421116"/>
                </a:lnTo>
                <a:lnTo>
                  <a:pt x="214232" y="421116"/>
                </a:lnTo>
                <a:lnTo>
                  <a:pt x="220724" y="421116"/>
                </a:lnTo>
                <a:lnTo>
                  <a:pt x="227216" y="421116"/>
                </a:lnTo>
                <a:lnTo>
                  <a:pt x="233708" y="421116"/>
                </a:lnTo>
                <a:lnTo>
                  <a:pt x="240200" y="421116"/>
                </a:lnTo>
                <a:lnTo>
                  <a:pt x="240200" y="414637"/>
                </a:lnTo>
                <a:lnTo>
                  <a:pt x="246692" y="414637"/>
                </a:lnTo>
                <a:lnTo>
                  <a:pt x="266167" y="414637"/>
                </a:lnTo>
                <a:lnTo>
                  <a:pt x="272659" y="414637"/>
                </a:lnTo>
                <a:lnTo>
                  <a:pt x="279151" y="414637"/>
                </a:lnTo>
                <a:lnTo>
                  <a:pt x="285643" y="414637"/>
                </a:lnTo>
                <a:lnTo>
                  <a:pt x="285643" y="408159"/>
                </a:lnTo>
                <a:lnTo>
                  <a:pt x="292135" y="408159"/>
                </a:lnTo>
                <a:lnTo>
                  <a:pt x="292135" y="401680"/>
                </a:lnTo>
                <a:lnTo>
                  <a:pt x="298627" y="401680"/>
                </a:lnTo>
                <a:lnTo>
                  <a:pt x="305119" y="401680"/>
                </a:lnTo>
                <a:lnTo>
                  <a:pt x="318103" y="401680"/>
                </a:lnTo>
                <a:lnTo>
                  <a:pt x="318103" y="395201"/>
                </a:lnTo>
                <a:lnTo>
                  <a:pt x="324594" y="395201"/>
                </a:lnTo>
                <a:lnTo>
                  <a:pt x="331086" y="395201"/>
                </a:lnTo>
                <a:lnTo>
                  <a:pt x="337578" y="395201"/>
                </a:lnTo>
                <a:lnTo>
                  <a:pt x="344070" y="395201"/>
                </a:lnTo>
                <a:lnTo>
                  <a:pt x="350562" y="395201"/>
                </a:lnTo>
                <a:lnTo>
                  <a:pt x="363546" y="395201"/>
                </a:lnTo>
                <a:lnTo>
                  <a:pt x="376530" y="395201"/>
                </a:lnTo>
                <a:lnTo>
                  <a:pt x="383022" y="395201"/>
                </a:lnTo>
                <a:lnTo>
                  <a:pt x="389513" y="395201"/>
                </a:lnTo>
                <a:lnTo>
                  <a:pt x="389513" y="388722"/>
                </a:lnTo>
                <a:lnTo>
                  <a:pt x="396005" y="388722"/>
                </a:lnTo>
                <a:lnTo>
                  <a:pt x="402497" y="388722"/>
                </a:lnTo>
                <a:lnTo>
                  <a:pt x="408989" y="388722"/>
                </a:lnTo>
                <a:lnTo>
                  <a:pt x="415481" y="388722"/>
                </a:lnTo>
                <a:lnTo>
                  <a:pt x="421973" y="388722"/>
                </a:lnTo>
                <a:lnTo>
                  <a:pt x="421973" y="382244"/>
                </a:lnTo>
                <a:lnTo>
                  <a:pt x="428465" y="382244"/>
                </a:lnTo>
                <a:lnTo>
                  <a:pt x="434957" y="382244"/>
                </a:lnTo>
                <a:lnTo>
                  <a:pt x="434957" y="375765"/>
                </a:lnTo>
                <a:lnTo>
                  <a:pt x="434957" y="375765"/>
                </a:lnTo>
                <a:lnTo>
                  <a:pt x="447941" y="375765"/>
                </a:lnTo>
                <a:lnTo>
                  <a:pt x="454432" y="375765"/>
                </a:lnTo>
                <a:lnTo>
                  <a:pt x="467416" y="375765"/>
                </a:lnTo>
                <a:lnTo>
                  <a:pt x="467416" y="369286"/>
                </a:lnTo>
                <a:lnTo>
                  <a:pt x="473908" y="369286"/>
                </a:lnTo>
                <a:lnTo>
                  <a:pt x="480400" y="369286"/>
                </a:lnTo>
                <a:lnTo>
                  <a:pt x="486892" y="369286"/>
                </a:lnTo>
                <a:lnTo>
                  <a:pt x="493384" y="369286"/>
                </a:lnTo>
                <a:lnTo>
                  <a:pt x="499876" y="369286"/>
                </a:lnTo>
                <a:lnTo>
                  <a:pt x="506368" y="369286"/>
                </a:lnTo>
                <a:lnTo>
                  <a:pt x="506368" y="362808"/>
                </a:lnTo>
                <a:lnTo>
                  <a:pt x="512860" y="362808"/>
                </a:lnTo>
                <a:lnTo>
                  <a:pt x="512860" y="356329"/>
                </a:lnTo>
                <a:lnTo>
                  <a:pt x="519351" y="356329"/>
                </a:lnTo>
                <a:lnTo>
                  <a:pt x="532335" y="356329"/>
                </a:lnTo>
                <a:lnTo>
                  <a:pt x="532335" y="349850"/>
                </a:lnTo>
                <a:lnTo>
                  <a:pt x="538827" y="349850"/>
                </a:lnTo>
                <a:lnTo>
                  <a:pt x="545319" y="349850"/>
                </a:lnTo>
                <a:lnTo>
                  <a:pt x="551811" y="349850"/>
                </a:lnTo>
                <a:lnTo>
                  <a:pt x="564795" y="349850"/>
                </a:lnTo>
                <a:lnTo>
                  <a:pt x="571287" y="349850"/>
                </a:lnTo>
                <a:lnTo>
                  <a:pt x="577779" y="349850"/>
                </a:lnTo>
                <a:lnTo>
                  <a:pt x="577779" y="343372"/>
                </a:lnTo>
                <a:lnTo>
                  <a:pt x="584270" y="343372"/>
                </a:lnTo>
                <a:lnTo>
                  <a:pt x="597254" y="343372"/>
                </a:lnTo>
                <a:lnTo>
                  <a:pt x="597254" y="336893"/>
                </a:lnTo>
                <a:lnTo>
                  <a:pt x="603746" y="336893"/>
                </a:lnTo>
                <a:lnTo>
                  <a:pt x="616730" y="336893"/>
                </a:lnTo>
                <a:lnTo>
                  <a:pt x="623222" y="336893"/>
                </a:lnTo>
                <a:lnTo>
                  <a:pt x="623222" y="330414"/>
                </a:lnTo>
                <a:lnTo>
                  <a:pt x="629714" y="330414"/>
                </a:lnTo>
                <a:lnTo>
                  <a:pt x="649189" y="330414"/>
                </a:lnTo>
                <a:lnTo>
                  <a:pt x="649189" y="323935"/>
                </a:lnTo>
                <a:lnTo>
                  <a:pt x="655681" y="323935"/>
                </a:lnTo>
                <a:lnTo>
                  <a:pt x="668665" y="323935"/>
                </a:lnTo>
                <a:lnTo>
                  <a:pt x="668665" y="317456"/>
                </a:lnTo>
                <a:lnTo>
                  <a:pt x="675157" y="317456"/>
                </a:lnTo>
                <a:lnTo>
                  <a:pt x="681649" y="317456"/>
                </a:lnTo>
                <a:lnTo>
                  <a:pt x="694633" y="317456"/>
                </a:lnTo>
                <a:lnTo>
                  <a:pt x="707616" y="317456"/>
                </a:lnTo>
                <a:lnTo>
                  <a:pt x="707616" y="310978"/>
                </a:lnTo>
                <a:lnTo>
                  <a:pt x="720600" y="310978"/>
                </a:lnTo>
                <a:lnTo>
                  <a:pt x="727092" y="310978"/>
                </a:lnTo>
                <a:lnTo>
                  <a:pt x="733584" y="310978"/>
                </a:lnTo>
                <a:lnTo>
                  <a:pt x="740076" y="310978"/>
                </a:lnTo>
                <a:lnTo>
                  <a:pt x="746568" y="310978"/>
                </a:lnTo>
                <a:lnTo>
                  <a:pt x="753060" y="310978"/>
                </a:lnTo>
                <a:lnTo>
                  <a:pt x="759552" y="310978"/>
                </a:lnTo>
                <a:lnTo>
                  <a:pt x="759552" y="304499"/>
                </a:lnTo>
                <a:lnTo>
                  <a:pt x="772535" y="304499"/>
                </a:lnTo>
                <a:lnTo>
                  <a:pt x="772535" y="298020"/>
                </a:lnTo>
                <a:lnTo>
                  <a:pt x="779027" y="298020"/>
                </a:lnTo>
                <a:lnTo>
                  <a:pt x="785519" y="298020"/>
                </a:lnTo>
                <a:lnTo>
                  <a:pt x="792011" y="298020"/>
                </a:lnTo>
                <a:lnTo>
                  <a:pt x="798503" y="298020"/>
                </a:lnTo>
                <a:lnTo>
                  <a:pt x="804995" y="298020"/>
                </a:lnTo>
                <a:lnTo>
                  <a:pt x="811487" y="298020"/>
                </a:lnTo>
                <a:lnTo>
                  <a:pt x="817979" y="298020"/>
                </a:lnTo>
                <a:lnTo>
                  <a:pt x="817979" y="291542"/>
                </a:lnTo>
                <a:lnTo>
                  <a:pt x="824471" y="291542"/>
                </a:lnTo>
                <a:lnTo>
                  <a:pt x="830963" y="291542"/>
                </a:lnTo>
                <a:lnTo>
                  <a:pt x="837455" y="291542"/>
                </a:lnTo>
                <a:lnTo>
                  <a:pt x="837455" y="285063"/>
                </a:lnTo>
                <a:lnTo>
                  <a:pt x="843946" y="285063"/>
                </a:lnTo>
                <a:lnTo>
                  <a:pt x="856930" y="285063"/>
                </a:lnTo>
                <a:lnTo>
                  <a:pt x="863422" y="285063"/>
                </a:lnTo>
                <a:lnTo>
                  <a:pt x="869914" y="285063"/>
                </a:lnTo>
                <a:lnTo>
                  <a:pt x="876406" y="285063"/>
                </a:lnTo>
                <a:lnTo>
                  <a:pt x="876406" y="278584"/>
                </a:lnTo>
                <a:lnTo>
                  <a:pt x="882898" y="278584"/>
                </a:lnTo>
                <a:lnTo>
                  <a:pt x="889390" y="278584"/>
                </a:lnTo>
                <a:lnTo>
                  <a:pt x="915357" y="278584"/>
                </a:lnTo>
                <a:lnTo>
                  <a:pt x="921849" y="278584"/>
                </a:lnTo>
                <a:lnTo>
                  <a:pt x="921849" y="272105"/>
                </a:lnTo>
                <a:lnTo>
                  <a:pt x="934833" y="272105"/>
                </a:lnTo>
                <a:lnTo>
                  <a:pt x="941325" y="272105"/>
                </a:lnTo>
                <a:lnTo>
                  <a:pt x="947817" y="272105"/>
                </a:lnTo>
                <a:lnTo>
                  <a:pt x="954309" y="272105"/>
                </a:lnTo>
                <a:lnTo>
                  <a:pt x="960801" y="272105"/>
                </a:lnTo>
                <a:lnTo>
                  <a:pt x="967293" y="272105"/>
                </a:lnTo>
                <a:lnTo>
                  <a:pt x="967293" y="265627"/>
                </a:lnTo>
                <a:lnTo>
                  <a:pt x="973784" y="265627"/>
                </a:lnTo>
                <a:lnTo>
                  <a:pt x="980276" y="265627"/>
                </a:lnTo>
                <a:lnTo>
                  <a:pt x="986768" y="265627"/>
                </a:lnTo>
                <a:lnTo>
                  <a:pt x="986768" y="259148"/>
                </a:lnTo>
                <a:lnTo>
                  <a:pt x="986768" y="259148"/>
                </a:lnTo>
                <a:lnTo>
                  <a:pt x="993260" y="259148"/>
                </a:lnTo>
                <a:lnTo>
                  <a:pt x="999752" y="259148"/>
                </a:lnTo>
                <a:lnTo>
                  <a:pt x="1006244" y="259148"/>
                </a:lnTo>
                <a:lnTo>
                  <a:pt x="1012736" y="259148"/>
                </a:lnTo>
                <a:lnTo>
                  <a:pt x="1012736" y="252669"/>
                </a:lnTo>
                <a:lnTo>
                  <a:pt x="1019228" y="252669"/>
                </a:lnTo>
                <a:lnTo>
                  <a:pt x="1025720" y="252669"/>
                </a:lnTo>
                <a:lnTo>
                  <a:pt x="1025720" y="246191"/>
                </a:lnTo>
                <a:lnTo>
                  <a:pt x="1032211" y="246191"/>
                </a:lnTo>
                <a:lnTo>
                  <a:pt x="1045195" y="246191"/>
                </a:lnTo>
                <a:lnTo>
                  <a:pt x="1058179" y="246191"/>
                </a:lnTo>
                <a:lnTo>
                  <a:pt x="1071163" y="246191"/>
                </a:lnTo>
                <a:lnTo>
                  <a:pt x="1071163" y="239712"/>
                </a:lnTo>
                <a:lnTo>
                  <a:pt x="1071163" y="239712"/>
                </a:lnTo>
                <a:lnTo>
                  <a:pt x="1077655" y="239712"/>
                </a:lnTo>
                <a:lnTo>
                  <a:pt x="1097130" y="239712"/>
                </a:lnTo>
                <a:lnTo>
                  <a:pt x="1103622" y="239712"/>
                </a:lnTo>
                <a:lnTo>
                  <a:pt x="1110114" y="239712"/>
                </a:lnTo>
                <a:lnTo>
                  <a:pt x="1110114" y="233233"/>
                </a:lnTo>
                <a:lnTo>
                  <a:pt x="1116606" y="233233"/>
                </a:lnTo>
                <a:lnTo>
                  <a:pt x="1123098" y="233233"/>
                </a:lnTo>
                <a:lnTo>
                  <a:pt x="1129590" y="233233"/>
                </a:lnTo>
                <a:lnTo>
                  <a:pt x="1142574" y="233233"/>
                </a:lnTo>
                <a:lnTo>
                  <a:pt x="1162050" y="233233"/>
                </a:lnTo>
                <a:lnTo>
                  <a:pt x="1168541" y="233233"/>
                </a:lnTo>
                <a:lnTo>
                  <a:pt x="1168541" y="226755"/>
                </a:lnTo>
                <a:lnTo>
                  <a:pt x="1175033" y="226755"/>
                </a:lnTo>
                <a:lnTo>
                  <a:pt x="1181525" y="226755"/>
                </a:lnTo>
                <a:lnTo>
                  <a:pt x="1181525" y="220276"/>
                </a:lnTo>
                <a:lnTo>
                  <a:pt x="1188017" y="220276"/>
                </a:lnTo>
                <a:lnTo>
                  <a:pt x="1201001" y="220276"/>
                </a:lnTo>
                <a:lnTo>
                  <a:pt x="1207493" y="220276"/>
                </a:lnTo>
                <a:lnTo>
                  <a:pt x="1213985" y="220276"/>
                </a:lnTo>
                <a:lnTo>
                  <a:pt x="1213985" y="213797"/>
                </a:lnTo>
                <a:lnTo>
                  <a:pt x="1220477" y="213797"/>
                </a:lnTo>
                <a:lnTo>
                  <a:pt x="1226968" y="213797"/>
                </a:lnTo>
                <a:lnTo>
                  <a:pt x="1233460" y="213797"/>
                </a:lnTo>
                <a:lnTo>
                  <a:pt x="1239952" y="213797"/>
                </a:lnTo>
                <a:lnTo>
                  <a:pt x="1246444" y="213797"/>
                </a:lnTo>
                <a:lnTo>
                  <a:pt x="1246444" y="207318"/>
                </a:lnTo>
                <a:lnTo>
                  <a:pt x="1246444" y="207318"/>
                </a:lnTo>
                <a:lnTo>
                  <a:pt x="1252936" y="207318"/>
                </a:lnTo>
                <a:lnTo>
                  <a:pt x="1259428" y="207318"/>
                </a:lnTo>
                <a:lnTo>
                  <a:pt x="1265920" y="207318"/>
                </a:lnTo>
                <a:lnTo>
                  <a:pt x="1272412" y="207318"/>
                </a:lnTo>
                <a:lnTo>
                  <a:pt x="1272412" y="200840"/>
                </a:lnTo>
                <a:lnTo>
                  <a:pt x="1278904" y="200840"/>
                </a:lnTo>
                <a:lnTo>
                  <a:pt x="1285396" y="200840"/>
                </a:lnTo>
                <a:lnTo>
                  <a:pt x="1291888" y="200840"/>
                </a:lnTo>
                <a:lnTo>
                  <a:pt x="1298379" y="200840"/>
                </a:lnTo>
                <a:lnTo>
                  <a:pt x="1298379" y="194361"/>
                </a:lnTo>
                <a:lnTo>
                  <a:pt x="1304871" y="194361"/>
                </a:lnTo>
                <a:lnTo>
                  <a:pt x="1311363" y="194361"/>
                </a:lnTo>
                <a:lnTo>
                  <a:pt x="1317855" y="194361"/>
                </a:lnTo>
                <a:lnTo>
                  <a:pt x="1330839" y="194361"/>
                </a:lnTo>
                <a:lnTo>
                  <a:pt x="1337331" y="194361"/>
                </a:lnTo>
                <a:lnTo>
                  <a:pt x="1343823" y="194361"/>
                </a:lnTo>
                <a:lnTo>
                  <a:pt x="1350315" y="194361"/>
                </a:lnTo>
                <a:lnTo>
                  <a:pt x="1350315" y="187882"/>
                </a:lnTo>
                <a:lnTo>
                  <a:pt x="1356806" y="187882"/>
                </a:lnTo>
                <a:lnTo>
                  <a:pt x="1363298" y="187882"/>
                </a:lnTo>
                <a:lnTo>
                  <a:pt x="1363298" y="181404"/>
                </a:lnTo>
                <a:lnTo>
                  <a:pt x="1369790" y="181404"/>
                </a:lnTo>
                <a:lnTo>
                  <a:pt x="1376282" y="181404"/>
                </a:lnTo>
                <a:lnTo>
                  <a:pt x="1376282" y="174925"/>
                </a:lnTo>
                <a:lnTo>
                  <a:pt x="1376282" y="174925"/>
                </a:lnTo>
                <a:lnTo>
                  <a:pt x="1382774" y="174925"/>
                </a:lnTo>
                <a:lnTo>
                  <a:pt x="1389266" y="174925"/>
                </a:lnTo>
                <a:lnTo>
                  <a:pt x="1395758" y="174925"/>
                </a:lnTo>
                <a:lnTo>
                  <a:pt x="1402250" y="174925"/>
                </a:lnTo>
                <a:lnTo>
                  <a:pt x="1408742" y="174925"/>
                </a:lnTo>
                <a:lnTo>
                  <a:pt x="1408742" y="168446"/>
                </a:lnTo>
                <a:lnTo>
                  <a:pt x="1408742" y="168446"/>
                </a:lnTo>
                <a:lnTo>
                  <a:pt x="1415233" y="168446"/>
                </a:lnTo>
                <a:lnTo>
                  <a:pt x="1421726" y="168446"/>
                </a:lnTo>
                <a:lnTo>
                  <a:pt x="1421726" y="161968"/>
                </a:lnTo>
                <a:lnTo>
                  <a:pt x="1428217" y="161968"/>
                </a:lnTo>
                <a:lnTo>
                  <a:pt x="1434709" y="161968"/>
                </a:lnTo>
                <a:lnTo>
                  <a:pt x="1441201" y="161968"/>
                </a:lnTo>
                <a:lnTo>
                  <a:pt x="1447693" y="161968"/>
                </a:lnTo>
                <a:lnTo>
                  <a:pt x="1454185" y="161968"/>
                </a:lnTo>
                <a:lnTo>
                  <a:pt x="1454185" y="155488"/>
                </a:lnTo>
                <a:lnTo>
                  <a:pt x="1454185" y="155488"/>
                </a:lnTo>
                <a:lnTo>
                  <a:pt x="1460677" y="155488"/>
                </a:lnTo>
                <a:lnTo>
                  <a:pt x="1467169" y="155488"/>
                </a:lnTo>
                <a:lnTo>
                  <a:pt x="1473661" y="155488"/>
                </a:lnTo>
                <a:lnTo>
                  <a:pt x="1486644" y="155488"/>
                </a:lnTo>
                <a:lnTo>
                  <a:pt x="1493136" y="155488"/>
                </a:lnTo>
                <a:lnTo>
                  <a:pt x="1499628" y="155488"/>
                </a:lnTo>
                <a:lnTo>
                  <a:pt x="1499628" y="149010"/>
                </a:lnTo>
                <a:lnTo>
                  <a:pt x="1506120" y="149010"/>
                </a:lnTo>
                <a:lnTo>
                  <a:pt x="1512612" y="149010"/>
                </a:lnTo>
                <a:lnTo>
                  <a:pt x="1519104" y="149010"/>
                </a:lnTo>
                <a:lnTo>
                  <a:pt x="1525596" y="149010"/>
                </a:lnTo>
                <a:lnTo>
                  <a:pt x="1525596" y="142531"/>
                </a:lnTo>
                <a:lnTo>
                  <a:pt x="1532088" y="142531"/>
                </a:lnTo>
                <a:lnTo>
                  <a:pt x="1538580" y="142531"/>
                </a:lnTo>
                <a:lnTo>
                  <a:pt x="1545071" y="142531"/>
                </a:lnTo>
                <a:lnTo>
                  <a:pt x="1551564" y="142531"/>
                </a:lnTo>
                <a:lnTo>
                  <a:pt x="1558055" y="142531"/>
                </a:lnTo>
                <a:lnTo>
                  <a:pt x="1558055" y="136052"/>
                </a:lnTo>
                <a:lnTo>
                  <a:pt x="1564547" y="136052"/>
                </a:lnTo>
                <a:lnTo>
                  <a:pt x="1571039" y="136052"/>
                </a:lnTo>
                <a:lnTo>
                  <a:pt x="1577531" y="136052"/>
                </a:lnTo>
                <a:lnTo>
                  <a:pt x="1584023" y="136052"/>
                </a:lnTo>
                <a:lnTo>
                  <a:pt x="1584023" y="129574"/>
                </a:lnTo>
                <a:lnTo>
                  <a:pt x="1590515" y="129574"/>
                </a:lnTo>
                <a:lnTo>
                  <a:pt x="1597007" y="129574"/>
                </a:lnTo>
                <a:lnTo>
                  <a:pt x="1603499" y="129574"/>
                </a:lnTo>
                <a:lnTo>
                  <a:pt x="1609991" y="129574"/>
                </a:lnTo>
                <a:lnTo>
                  <a:pt x="1609991" y="123095"/>
                </a:lnTo>
                <a:lnTo>
                  <a:pt x="1622974" y="123095"/>
                </a:lnTo>
                <a:lnTo>
                  <a:pt x="1629466" y="123095"/>
                </a:lnTo>
                <a:lnTo>
                  <a:pt x="1642450" y="123095"/>
                </a:lnTo>
                <a:lnTo>
                  <a:pt x="1648942" y="123095"/>
                </a:lnTo>
                <a:lnTo>
                  <a:pt x="1655434" y="123095"/>
                </a:lnTo>
                <a:lnTo>
                  <a:pt x="1668418" y="123095"/>
                </a:lnTo>
                <a:lnTo>
                  <a:pt x="1674909" y="123095"/>
                </a:lnTo>
                <a:lnTo>
                  <a:pt x="1674909" y="116616"/>
                </a:lnTo>
                <a:lnTo>
                  <a:pt x="1681402" y="116616"/>
                </a:lnTo>
                <a:lnTo>
                  <a:pt x="1687893" y="116616"/>
                </a:lnTo>
                <a:lnTo>
                  <a:pt x="1694385" y="116616"/>
                </a:lnTo>
                <a:lnTo>
                  <a:pt x="1700877" y="116616"/>
                </a:lnTo>
                <a:lnTo>
                  <a:pt x="1700877" y="110138"/>
                </a:lnTo>
                <a:lnTo>
                  <a:pt x="1707369" y="110138"/>
                </a:lnTo>
                <a:lnTo>
                  <a:pt x="1713861" y="110138"/>
                </a:lnTo>
                <a:lnTo>
                  <a:pt x="1720353" y="110138"/>
                </a:lnTo>
                <a:lnTo>
                  <a:pt x="1726845" y="110138"/>
                </a:lnTo>
                <a:lnTo>
                  <a:pt x="1733337" y="110138"/>
                </a:lnTo>
                <a:lnTo>
                  <a:pt x="1739829" y="110138"/>
                </a:lnTo>
                <a:lnTo>
                  <a:pt x="1746320" y="110138"/>
                </a:lnTo>
                <a:lnTo>
                  <a:pt x="1746320" y="103659"/>
                </a:lnTo>
                <a:lnTo>
                  <a:pt x="1752812" y="103659"/>
                </a:lnTo>
                <a:lnTo>
                  <a:pt x="1759304" y="103659"/>
                </a:lnTo>
                <a:lnTo>
                  <a:pt x="1765796" y="103659"/>
                </a:lnTo>
                <a:lnTo>
                  <a:pt x="1772288" y="103659"/>
                </a:lnTo>
                <a:lnTo>
                  <a:pt x="1778780" y="103659"/>
                </a:lnTo>
                <a:lnTo>
                  <a:pt x="1785272" y="103659"/>
                </a:lnTo>
                <a:lnTo>
                  <a:pt x="1791764" y="103659"/>
                </a:lnTo>
                <a:lnTo>
                  <a:pt x="1791764" y="97180"/>
                </a:lnTo>
                <a:lnTo>
                  <a:pt x="1804747" y="97180"/>
                </a:lnTo>
                <a:lnTo>
                  <a:pt x="1811239" y="97180"/>
                </a:lnTo>
                <a:lnTo>
                  <a:pt x="1817731" y="97180"/>
                </a:lnTo>
                <a:lnTo>
                  <a:pt x="1824223" y="97180"/>
                </a:lnTo>
                <a:lnTo>
                  <a:pt x="1824223" y="90701"/>
                </a:lnTo>
                <a:lnTo>
                  <a:pt x="1830715" y="90701"/>
                </a:lnTo>
                <a:lnTo>
                  <a:pt x="1837207" y="90701"/>
                </a:lnTo>
                <a:lnTo>
                  <a:pt x="1843699" y="90701"/>
                </a:lnTo>
                <a:lnTo>
                  <a:pt x="1843699" y="84223"/>
                </a:lnTo>
                <a:lnTo>
                  <a:pt x="1856683" y="84223"/>
                </a:lnTo>
                <a:lnTo>
                  <a:pt x="1863175" y="84223"/>
                </a:lnTo>
                <a:lnTo>
                  <a:pt x="1869667" y="84223"/>
                </a:lnTo>
                <a:lnTo>
                  <a:pt x="1876158" y="84223"/>
                </a:lnTo>
                <a:lnTo>
                  <a:pt x="1882650" y="84223"/>
                </a:lnTo>
                <a:lnTo>
                  <a:pt x="1889142" y="84223"/>
                </a:lnTo>
                <a:lnTo>
                  <a:pt x="1895634" y="84223"/>
                </a:lnTo>
                <a:lnTo>
                  <a:pt x="1902126" y="84223"/>
                </a:lnTo>
                <a:lnTo>
                  <a:pt x="1908618" y="84223"/>
                </a:lnTo>
                <a:lnTo>
                  <a:pt x="1915110" y="84223"/>
                </a:lnTo>
                <a:lnTo>
                  <a:pt x="1921602" y="84223"/>
                </a:lnTo>
                <a:lnTo>
                  <a:pt x="1928094" y="84223"/>
                </a:lnTo>
                <a:lnTo>
                  <a:pt x="1934585" y="84223"/>
                </a:lnTo>
                <a:lnTo>
                  <a:pt x="1934585" y="77744"/>
                </a:lnTo>
                <a:lnTo>
                  <a:pt x="1941077" y="77744"/>
                </a:lnTo>
                <a:lnTo>
                  <a:pt x="1947569" y="77744"/>
                </a:lnTo>
                <a:lnTo>
                  <a:pt x="1947569" y="71265"/>
                </a:lnTo>
                <a:lnTo>
                  <a:pt x="1954061" y="71265"/>
                </a:lnTo>
                <a:lnTo>
                  <a:pt x="1960553" y="71265"/>
                </a:lnTo>
                <a:lnTo>
                  <a:pt x="1967045" y="71265"/>
                </a:lnTo>
                <a:lnTo>
                  <a:pt x="1967045" y="64787"/>
                </a:lnTo>
                <a:lnTo>
                  <a:pt x="1973537" y="64787"/>
                </a:lnTo>
                <a:lnTo>
                  <a:pt x="1980029" y="64787"/>
                </a:lnTo>
                <a:lnTo>
                  <a:pt x="1986521" y="64787"/>
                </a:lnTo>
                <a:lnTo>
                  <a:pt x="1993013" y="64787"/>
                </a:lnTo>
                <a:lnTo>
                  <a:pt x="1993013" y="58308"/>
                </a:lnTo>
                <a:lnTo>
                  <a:pt x="1999505" y="58308"/>
                </a:lnTo>
                <a:lnTo>
                  <a:pt x="2012488" y="58308"/>
                </a:lnTo>
                <a:lnTo>
                  <a:pt x="2018980" y="58308"/>
                </a:lnTo>
                <a:lnTo>
                  <a:pt x="2018980" y="51829"/>
                </a:lnTo>
                <a:lnTo>
                  <a:pt x="2031964" y="51829"/>
                </a:lnTo>
                <a:lnTo>
                  <a:pt x="2038456" y="51829"/>
                </a:lnTo>
                <a:lnTo>
                  <a:pt x="2044948" y="51829"/>
                </a:lnTo>
                <a:lnTo>
                  <a:pt x="2051440" y="51829"/>
                </a:lnTo>
                <a:lnTo>
                  <a:pt x="2057932" y="51829"/>
                </a:lnTo>
                <a:lnTo>
                  <a:pt x="2064423" y="51829"/>
                </a:lnTo>
                <a:lnTo>
                  <a:pt x="2064423" y="45351"/>
                </a:lnTo>
                <a:lnTo>
                  <a:pt x="2064423" y="45351"/>
                </a:lnTo>
                <a:lnTo>
                  <a:pt x="2070915" y="45351"/>
                </a:lnTo>
                <a:lnTo>
                  <a:pt x="2077407" y="45351"/>
                </a:lnTo>
                <a:lnTo>
                  <a:pt x="2083899" y="45351"/>
                </a:lnTo>
                <a:lnTo>
                  <a:pt x="2090391" y="45351"/>
                </a:lnTo>
                <a:lnTo>
                  <a:pt x="2090391" y="38872"/>
                </a:lnTo>
                <a:lnTo>
                  <a:pt x="2096883" y="38872"/>
                </a:lnTo>
                <a:lnTo>
                  <a:pt x="2103375" y="38872"/>
                </a:lnTo>
                <a:lnTo>
                  <a:pt x="2109867" y="38872"/>
                </a:lnTo>
                <a:lnTo>
                  <a:pt x="2109867" y="32393"/>
                </a:lnTo>
                <a:lnTo>
                  <a:pt x="2116359" y="32393"/>
                </a:lnTo>
                <a:lnTo>
                  <a:pt x="2122851" y="32393"/>
                </a:lnTo>
                <a:lnTo>
                  <a:pt x="2129343" y="32393"/>
                </a:lnTo>
                <a:lnTo>
                  <a:pt x="2135834" y="32393"/>
                </a:lnTo>
                <a:lnTo>
                  <a:pt x="2142326" y="32393"/>
                </a:lnTo>
                <a:lnTo>
                  <a:pt x="2148818" y="32393"/>
                </a:lnTo>
                <a:lnTo>
                  <a:pt x="2155310" y="32393"/>
                </a:lnTo>
                <a:lnTo>
                  <a:pt x="2161802" y="32393"/>
                </a:lnTo>
                <a:lnTo>
                  <a:pt x="2168294" y="32393"/>
                </a:lnTo>
                <a:lnTo>
                  <a:pt x="2174786" y="32393"/>
                </a:lnTo>
                <a:lnTo>
                  <a:pt x="2174786" y="25914"/>
                </a:lnTo>
                <a:lnTo>
                  <a:pt x="2181278" y="25914"/>
                </a:lnTo>
                <a:lnTo>
                  <a:pt x="2194261" y="25914"/>
                </a:lnTo>
                <a:lnTo>
                  <a:pt x="2200753" y="25914"/>
                </a:lnTo>
                <a:lnTo>
                  <a:pt x="2200753" y="19436"/>
                </a:lnTo>
                <a:lnTo>
                  <a:pt x="2200753" y="19436"/>
                </a:lnTo>
                <a:lnTo>
                  <a:pt x="2213737" y="19436"/>
                </a:lnTo>
                <a:lnTo>
                  <a:pt x="2220229" y="19436"/>
                </a:lnTo>
                <a:lnTo>
                  <a:pt x="2226721" y="19436"/>
                </a:lnTo>
                <a:lnTo>
                  <a:pt x="2233213" y="19436"/>
                </a:lnTo>
                <a:lnTo>
                  <a:pt x="2233213" y="12957"/>
                </a:lnTo>
                <a:lnTo>
                  <a:pt x="2233213" y="12957"/>
                </a:lnTo>
                <a:lnTo>
                  <a:pt x="2239705" y="12957"/>
                </a:lnTo>
                <a:lnTo>
                  <a:pt x="2246197" y="12957"/>
                </a:lnTo>
                <a:lnTo>
                  <a:pt x="2246197" y="6478"/>
                </a:lnTo>
                <a:lnTo>
                  <a:pt x="2246197" y="6478"/>
                </a:lnTo>
                <a:lnTo>
                  <a:pt x="2252689" y="6478"/>
                </a:lnTo>
                <a:lnTo>
                  <a:pt x="2259180" y="6478"/>
                </a:lnTo>
                <a:lnTo>
                  <a:pt x="2265672" y="6478"/>
                </a:lnTo>
                <a:lnTo>
                  <a:pt x="2272164" y="6478"/>
                </a:lnTo>
                <a:lnTo>
                  <a:pt x="2278656" y="6478"/>
                </a:lnTo>
                <a:lnTo>
                  <a:pt x="2285148" y="6478"/>
                </a:lnTo>
                <a:lnTo>
                  <a:pt x="2291640" y="6478"/>
                </a:lnTo>
                <a:lnTo>
                  <a:pt x="2298132" y="6478"/>
                </a:lnTo>
                <a:lnTo>
                  <a:pt x="2304624" y="6478"/>
                </a:lnTo>
                <a:lnTo>
                  <a:pt x="2304624" y="0"/>
                </a:lnTo>
                <a:lnTo>
                  <a:pt x="2311116" y="0"/>
                </a:lnTo>
                <a:lnTo>
                  <a:pt x="2317608" y="0"/>
                </a:lnTo>
                <a:lnTo>
                  <a:pt x="23241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72916" y="3411115"/>
            <a:ext cx="1946275" cy="473075"/>
          </a:xfrm>
          <a:custGeom>
            <a:avLst/>
            <a:gdLst/>
            <a:ahLst/>
            <a:cxnLst/>
            <a:rect l="l" t="t" r="r" b="b"/>
            <a:pathLst>
              <a:path w="1946275" h="473075">
                <a:moveTo>
                  <a:pt x="0" y="473075"/>
                </a:moveTo>
                <a:lnTo>
                  <a:pt x="6487" y="473075"/>
                </a:lnTo>
                <a:lnTo>
                  <a:pt x="12975" y="473075"/>
                </a:lnTo>
                <a:lnTo>
                  <a:pt x="12975" y="466594"/>
                </a:lnTo>
                <a:lnTo>
                  <a:pt x="19462" y="466594"/>
                </a:lnTo>
                <a:lnTo>
                  <a:pt x="19462" y="460114"/>
                </a:lnTo>
                <a:lnTo>
                  <a:pt x="45413" y="460114"/>
                </a:lnTo>
                <a:lnTo>
                  <a:pt x="51900" y="460114"/>
                </a:lnTo>
                <a:lnTo>
                  <a:pt x="58388" y="460114"/>
                </a:lnTo>
                <a:lnTo>
                  <a:pt x="58388" y="453633"/>
                </a:lnTo>
                <a:lnTo>
                  <a:pt x="58388" y="453633"/>
                </a:lnTo>
                <a:lnTo>
                  <a:pt x="71363" y="453633"/>
                </a:lnTo>
                <a:lnTo>
                  <a:pt x="77851" y="453633"/>
                </a:lnTo>
                <a:lnTo>
                  <a:pt x="77851" y="447152"/>
                </a:lnTo>
                <a:lnTo>
                  <a:pt x="84338" y="447152"/>
                </a:lnTo>
                <a:lnTo>
                  <a:pt x="90826" y="447152"/>
                </a:lnTo>
                <a:lnTo>
                  <a:pt x="97313" y="447152"/>
                </a:lnTo>
                <a:lnTo>
                  <a:pt x="103801" y="447152"/>
                </a:lnTo>
                <a:lnTo>
                  <a:pt x="116776" y="447152"/>
                </a:lnTo>
                <a:lnTo>
                  <a:pt x="123264" y="447152"/>
                </a:lnTo>
                <a:lnTo>
                  <a:pt x="129751" y="447152"/>
                </a:lnTo>
                <a:lnTo>
                  <a:pt x="129751" y="440672"/>
                </a:lnTo>
                <a:lnTo>
                  <a:pt x="136239" y="440672"/>
                </a:lnTo>
                <a:lnTo>
                  <a:pt x="142726" y="440672"/>
                </a:lnTo>
                <a:lnTo>
                  <a:pt x="149214" y="440672"/>
                </a:lnTo>
                <a:lnTo>
                  <a:pt x="162189" y="440672"/>
                </a:lnTo>
                <a:lnTo>
                  <a:pt x="175164" y="440672"/>
                </a:lnTo>
                <a:lnTo>
                  <a:pt x="175164" y="434192"/>
                </a:lnTo>
                <a:lnTo>
                  <a:pt x="175164" y="434192"/>
                </a:lnTo>
                <a:lnTo>
                  <a:pt x="181652" y="434192"/>
                </a:lnTo>
                <a:lnTo>
                  <a:pt x="188140" y="434192"/>
                </a:lnTo>
                <a:lnTo>
                  <a:pt x="194627" y="434192"/>
                </a:lnTo>
                <a:lnTo>
                  <a:pt x="207602" y="434192"/>
                </a:lnTo>
                <a:lnTo>
                  <a:pt x="214090" y="434192"/>
                </a:lnTo>
                <a:lnTo>
                  <a:pt x="220577" y="434192"/>
                </a:lnTo>
                <a:lnTo>
                  <a:pt x="220577" y="427711"/>
                </a:lnTo>
                <a:lnTo>
                  <a:pt x="227065" y="427711"/>
                </a:lnTo>
                <a:lnTo>
                  <a:pt x="233552" y="427711"/>
                </a:lnTo>
                <a:lnTo>
                  <a:pt x="240040" y="427711"/>
                </a:lnTo>
                <a:lnTo>
                  <a:pt x="240040" y="421231"/>
                </a:lnTo>
                <a:lnTo>
                  <a:pt x="240040" y="421231"/>
                </a:lnTo>
                <a:lnTo>
                  <a:pt x="246527" y="421231"/>
                </a:lnTo>
                <a:lnTo>
                  <a:pt x="253015" y="421231"/>
                </a:lnTo>
                <a:lnTo>
                  <a:pt x="259503" y="421231"/>
                </a:lnTo>
                <a:lnTo>
                  <a:pt x="259503" y="414750"/>
                </a:lnTo>
                <a:lnTo>
                  <a:pt x="265990" y="414750"/>
                </a:lnTo>
                <a:lnTo>
                  <a:pt x="272478" y="414750"/>
                </a:lnTo>
                <a:lnTo>
                  <a:pt x="278965" y="414750"/>
                </a:lnTo>
                <a:lnTo>
                  <a:pt x="285453" y="414750"/>
                </a:lnTo>
                <a:lnTo>
                  <a:pt x="291941" y="414750"/>
                </a:lnTo>
                <a:lnTo>
                  <a:pt x="291941" y="408270"/>
                </a:lnTo>
                <a:lnTo>
                  <a:pt x="298428" y="408270"/>
                </a:lnTo>
                <a:lnTo>
                  <a:pt x="311403" y="408270"/>
                </a:lnTo>
                <a:lnTo>
                  <a:pt x="311403" y="401789"/>
                </a:lnTo>
                <a:lnTo>
                  <a:pt x="317891" y="401789"/>
                </a:lnTo>
                <a:lnTo>
                  <a:pt x="324379" y="401789"/>
                </a:lnTo>
                <a:lnTo>
                  <a:pt x="330866" y="401789"/>
                </a:lnTo>
                <a:lnTo>
                  <a:pt x="343841" y="401789"/>
                </a:lnTo>
                <a:lnTo>
                  <a:pt x="350329" y="401789"/>
                </a:lnTo>
                <a:lnTo>
                  <a:pt x="350329" y="395309"/>
                </a:lnTo>
                <a:lnTo>
                  <a:pt x="356816" y="395309"/>
                </a:lnTo>
                <a:lnTo>
                  <a:pt x="363304" y="395309"/>
                </a:lnTo>
                <a:lnTo>
                  <a:pt x="369792" y="395309"/>
                </a:lnTo>
                <a:lnTo>
                  <a:pt x="382767" y="395309"/>
                </a:lnTo>
                <a:lnTo>
                  <a:pt x="389254" y="395309"/>
                </a:lnTo>
                <a:lnTo>
                  <a:pt x="389254" y="388828"/>
                </a:lnTo>
                <a:lnTo>
                  <a:pt x="395742" y="388828"/>
                </a:lnTo>
                <a:lnTo>
                  <a:pt x="402230" y="388828"/>
                </a:lnTo>
                <a:lnTo>
                  <a:pt x="408717" y="388828"/>
                </a:lnTo>
                <a:lnTo>
                  <a:pt x="415205" y="388828"/>
                </a:lnTo>
                <a:lnTo>
                  <a:pt x="421692" y="388828"/>
                </a:lnTo>
                <a:lnTo>
                  <a:pt x="428180" y="388828"/>
                </a:lnTo>
                <a:lnTo>
                  <a:pt x="434668" y="388828"/>
                </a:lnTo>
                <a:lnTo>
                  <a:pt x="434668" y="382348"/>
                </a:lnTo>
                <a:lnTo>
                  <a:pt x="441155" y="382348"/>
                </a:lnTo>
                <a:lnTo>
                  <a:pt x="447643" y="382348"/>
                </a:lnTo>
                <a:lnTo>
                  <a:pt x="447643" y="375867"/>
                </a:lnTo>
                <a:lnTo>
                  <a:pt x="454130" y="375867"/>
                </a:lnTo>
                <a:lnTo>
                  <a:pt x="460618" y="375867"/>
                </a:lnTo>
                <a:lnTo>
                  <a:pt x="467105" y="375867"/>
                </a:lnTo>
                <a:lnTo>
                  <a:pt x="467105" y="369387"/>
                </a:lnTo>
                <a:lnTo>
                  <a:pt x="473593" y="369387"/>
                </a:lnTo>
                <a:lnTo>
                  <a:pt x="480081" y="369387"/>
                </a:lnTo>
                <a:lnTo>
                  <a:pt x="486568" y="369387"/>
                </a:lnTo>
                <a:lnTo>
                  <a:pt x="493056" y="369387"/>
                </a:lnTo>
                <a:lnTo>
                  <a:pt x="499543" y="369387"/>
                </a:lnTo>
                <a:lnTo>
                  <a:pt x="499543" y="362906"/>
                </a:lnTo>
                <a:lnTo>
                  <a:pt x="506031" y="362906"/>
                </a:lnTo>
                <a:lnTo>
                  <a:pt x="512519" y="362906"/>
                </a:lnTo>
                <a:lnTo>
                  <a:pt x="512519" y="356426"/>
                </a:lnTo>
                <a:lnTo>
                  <a:pt x="519006" y="356426"/>
                </a:lnTo>
                <a:lnTo>
                  <a:pt x="525494" y="356426"/>
                </a:lnTo>
                <a:lnTo>
                  <a:pt x="531981" y="356426"/>
                </a:lnTo>
                <a:lnTo>
                  <a:pt x="538469" y="356426"/>
                </a:lnTo>
                <a:lnTo>
                  <a:pt x="544957" y="356426"/>
                </a:lnTo>
                <a:lnTo>
                  <a:pt x="551444" y="356426"/>
                </a:lnTo>
                <a:lnTo>
                  <a:pt x="551444" y="349945"/>
                </a:lnTo>
                <a:lnTo>
                  <a:pt x="557932" y="349945"/>
                </a:lnTo>
                <a:lnTo>
                  <a:pt x="564419" y="349945"/>
                </a:lnTo>
                <a:lnTo>
                  <a:pt x="570907" y="349945"/>
                </a:lnTo>
                <a:lnTo>
                  <a:pt x="570907" y="343465"/>
                </a:lnTo>
                <a:lnTo>
                  <a:pt x="577394" y="343465"/>
                </a:lnTo>
                <a:lnTo>
                  <a:pt x="583882" y="343465"/>
                </a:lnTo>
                <a:lnTo>
                  <a:pt x="590370" y="343465"/>
                </a:lnTo>
                <a:lnTo>
                  <a:pt x="596857" y="343465"/>
                </a:lnTo>
                <a:lnTo>
                  <a:pt x="603345" y="343465"/>
                </a:lnTo>
                <a:lnTo>
                  <a:pt x="609832" y="343465"/>
                </a:lnTo>
                <a:lnTo>
                  <a:pt x="616320" y="343465"/>
                </a:lnTo>
                <a:lnTo>
                  <a:pt x="622808" y="343465"/>
                </a:lnTo>
                <a:lnTo>
                  <a:pt x="635783" y="343465"/>
                </a:lnTo>
                <a:lnTo>
                  <a:pt x="635783" y="336984"/>
                </a:lnTo>
                <a:lnTo>
                  <a:pt x="635783" y="336984"/>
                </a:lnTo>
                <a:lnTo>
                  <a:pt x="642270" y="336984"/>
                </a:lnTo>
                <a:lnTo>
                  <a:pt x="648758" y="336984"/>
                </a:lnTo>
                <a:lnTo>
                  <a:pt x="655246" y="336984"/>
                </a:lnTo>
                <a:lnTo>
                  <a:pt x="661733" y="336984"/>
                </a:lnTo>
                <a:lnTo>
                  <a:pt x="668221" y="336984"/>
                </a:lnTo>
                <a:lnTo>
                  <a:pt x="674708" y="336984"/>
                </a:lnTo>
                <a:lnTo>
                  <a:pt x="687683" y="336984"/>
                </a:lnTo>
                <a:lnTo>
                  <a:pt x="694171" y="336984"/>
                </a:lnTo>
                <a:lnTo>
                  <a:pt x="700659" y="336984"/>
                </a:lnTo>
                <a:lnTo>
                  <a:pt x="700659" y="330504"/>
                </a:lnTo>
                <a:lnTo>
                  <a:pt x="707146" y="330504"/>
                </a:lnTo>
                <a:lnTo>
                  <a:pt x="713633" y="330504"/>
                </a:lnTo>
                <a:lnTo>
                  <a:pt x="720121" y="330504"/>
                </a:lnTo>
                <a:lnTo>
                  <a:pt x="726609" y="330504"/>
                </a:lnTo>
                <a:lnTo>
                  <a:pt x="733096" y="330504"/>
                </a:lnTo>
                <a:lnTo>
                  <a:pt x="739584" y="330504"/>
                </a:lnTo>
                <a:lnTo>
                  <a:pt x="746071" y="330504"/>
                </a:lnTo>
                <a:lnTo>
                  <a:pt x="746071" y="324024"/>
                </a:lnTo>
                <a:lnTo>
                  <a:pt x="752559" y="324024"/>
                </a:lnTo>
                <a:lnTo>
                  <a:pt x="752559" y="317543"/>
                </a:lnTo>
                <a:lnTo>
                  <a:pt x="759047" y="317543"/>
                </a:lnTo>
                <a:lnTo>
                  <a:pt x="765534" y="317543"/>
                </a:lnTo>
                <a:lnTo>
                  <a:pt x="765534" y="311062"/>
                </a:lnTo>
                <a:lnTo>
                  <a:pt x="772022" y="311062"/>
                </a:lnTo>
                <a:lnTo>
                  <a:pt x="772022" y="304582"/>
                </a:lnTo>
                <a:lnTo>
                  <a:pt x="778509" y="304582"/>
                </a:lnTo>
                <a:lnTo>
                  <a:pt x="778509" y="304582"/>
                </a:lnTo>
                <a:lnTo>
                  <a:pt x="784997" y="304582"/>
                </a:lnTo>
                <a:lnTo>
                  <a:pt x="791485" y="304582"/>
                </a:lnTo>
                <a:lnTo>
                  <a:pt x="804460" y="304582"/>
                </a:lnTo>
                <a:lnTo>
                  <a:pt x="804460" y="298101"/>
                </a:lnTo>
                <a:lnTo>
                  <a:pt x="810947" y="298101"/>
                </a:lnTo>
                <a:lnTo>
                  <a:pt x="810947" y="291621"/>
                </a:lnTo>
                <a:lnTo>
                  <a:pt x="817435" y="291621"/>
                </a:lnTo>
                <a:lnTo>
                  <a:pt x="823922" y="291621"/>
                </a:lnTo>
                <a:lnTo>
                  <a:pt x="830410" y="291621"/>
                </a:lnTo>
                <a:lnTo>
                  <a:pt x="836898" y="291621"/>
                </a:lnTo>
                <a:lnTo>
                  <a:pt x="843385" y="291621"/>
                </a:lnTo>
                <a:lnTo>
                  <a:pt x="843385" y="285141"/>
                </a:lnTo>
                <a:lnTo>
                  <a:pt x="849873" y="285141"/>
                </a:lnTo>
                <a:lnTo>
                  <a:pt x="856360" y="285141"/>
                </a:lnTo>
                <a:lnTo>
                  <a:pt x="862848" y="285141"/>
                </a:lnTo>
                <a:lnTo>
                  <a:pt x="862848" y="278660"/>
                </a:lnTo>
                <a:lnTo>
                  <a:pt x="869336" y="278660"/>
                </a:lnTo>
                <a:lnTo>
                  <a:pt x="875823" y="278660"/>
                </a:lnTo>
                <a:lnTo>
                  <a:pt x="875823" y="272179"/>
                </a:lnTo>
                <a:lnTo>
                  <a:pt x="882311" y="272179"/>
                </a:lnTo>
                <a:lnTo>
                  <a:pt x="888798" y="272179"/>
                </a:lnTo>
                <a:lnTo>
                  <a:pt x="895286" y="272179"/>
                </a:lnTo>
                <a:lnTo>
                  <a:pt x="901774" y="272179"/>
                </a:lnTo>
                <a:lnTo>
                  <a:pt x="908261" y="272179"/>
                </a:lnTo>
                <a:lnTo>
                  <a:pt x="914749" y="272179"/>
                </a:lnTo>
                <a:lnTo>
                  <a:pt x="921236" y="272179"/>
                </a:lnTo>
                <a:lnTo>
                  <a:pt x="927724" y="272179"/>
                </a:lnTo>
                <a:lnTo>
                  <a:pt x="927724" y="265699"/>
                </a:lnTo>
                <a:lnTo>
                  <a:pt x="934211" y="265699"/>
                </a:lnTo>
                <a:lnTo>
                  <a:pt x="940699" y="265699"/>
                </a:lnTo>
                <a:lnTo>
                  <a:pt x="940699" y="259219"/>
                </a:lnTo>
                <a:lnTo>
                  <a:pt x="947187" y="259219"/>
                </a:lnTo>
                <a:lnTo>
                  <a:pt x="953674" y="259219"/>
                </a:lnTo>
                <a:lnTo>
                  <a:pt x="960162" y="259219"/>
                </a:lnTo>
                <a:lnTo>
                  <a:pt x="960162" y="252738"/>
                </a:lnTo>
                <a:lnTo>
                  <a:pt x="966649" y="252738"/>
                </a:lnTo>
                <a:lnTo>
                  <a:pt x="973137" y="252738"/>
                </a:lnTo>
                <a:lnTo>
                  <a:pt x="979625" y="252738"/>
                </a:lnTo>
                <a:lnTo>
                  <a:pt x="979625" y="246258"/>
                </a:lnTo>
                <a:lnTo>
                  <a:pt x="986112" y="246258"/>
                </a:lnTo>
                <a:lnTo>
                  <a:pt x="986112" y="239777"/>
                </a:lnTo>
                <a:lnTo>
                  <a:pt x="992600" y="239777"/>
                </a:lnTo>
                <a:lnTo>
                  <a:pt x="999087" y="239777"/>
                </a:lnTo>
                <a:lnTo>
                  <a:pt x="1012063" y="239777"/>
                </a:lnTo>
                <a:lnTo>
                  <a:pt x="1012063" y="233297"/>
                </a:lnTo>
                <a:lnTo>
                  <a:pt x="1012063" y="233297"/>
                </a:lnTo>
                <a:lnTo>
                  <a:pt x="1018550" y="233297"/>
                </a:lnTo>
                <a:lnTo>
                  <a:pt x="1025038" y="233297"/>
                </a:lnTo>
                <a:lnTo>
                  <a:pt x="1031525" y="233297"/>
                </a:lnTo>
                <a:lnTo>
                  <a:pt x="1038013" y="233297"/>
                </a:lnTo>
                <a:lnTo>
                  <a:pt x="1044500" y="233297"/>
                </a:lnTo>
                <a:lnTo>
                  <a:pt x="1050988" y="233297"/>
                </a:lnTo>
                <a:lnTo>
                  <a:pt x="1050988" y="226816"/>
                </a:lnTo>
                <a:lnTo>
                  <a:pt x="1050988" y="226816"/>
                </a:lnTo>
                <a:lnTo>
                  <a:pt x="1057476" y="226816"/>
                </a:lnTo>
                <a:lnTo>
                  <a:pt x="1063963" y="226816"/>
                </a:lnTo>
                <a:lnTo>
                  <a:pt x="1070451" y="226816"/>
                </a:lnTo>
                <a:lnTo>
                  <a:pt x="1076938" y="226816"/>
                </a:lnTo>
                <a:lnTo>
                  <a:pt x="1083426" y="226816"/>
                </a:lnTo>
                <a:lnTo>
                  <a:pt x="1083426" y="220336"/>
                </a:lnTo>
                <a:lnTo>
                  <a:pt x="1089914" y="220336"/>
                </a:lnTo>
                <a:lnTo>
                  <a:pt x="1096401" y="220336"/>
                </a:lnTo>
                <a:lnTo>
                  <a:pt x="1096401" y="213855"/>
                </a:lnTo>
                <a:lnTo>
                  <a:pt x="1102889" y="213855"/>
                </a:lnTo>
                <a:lnTo>
                  <a:pt x="1109376" y="213855"/>
                </a:lnTo>
                <a:lnTo>
                  <a:pt x="1115864" y="213855"/>
                </a:lnTo>
                <a:lnTo>
                  <a:pt x="1122352" y="213855"/>
                </a:lnTo>
                <a:lnTo>
                  <a:pt x="1128839" y="213855"/>
                </a:lnTo>
                <a:lnTo>
                  <a:pt x="1135327" y="213855"/>
                </a:lnTo>
                <a:lnTo>
                  <a:pt x="1141814" y="213855"/>
                </a:lnTo>
                <a:lnTo>
                  <a:pt x="1141814" y="207375"/>
                </a:lnTo>
                <a:lnTo>
                  <a:pt x="1141814" y="207375"/>
                </a:lnTo>
                <a:lnTo>
                  <a:pt x="1148302" y="207375"/>
                </a:lnTo>
                <a:lnTo>
                  <a:pt x="1161277" y="207375"/>
                </a:lnTo>
                <a:lnTo>
                  <a:pt x="1167765" y="207375"/>
                </a:lnTo>
                <a:lnTo>
                  <a:pt x="1174252" y="207375"/>
                </a:lnTo>
                <a:lnTo>
                  <a:pt x="1180740" y="207375"/>
                </a:lnTo>
                <a:lnTo>
                  <a:pt x="1187227" y="207375"/>
                </a:lnTo>
                <a:lnTo>
                  <a:pt x="1193715" y="207375"/>
                </a:lnTo>
                <a:lnTo>
                  <a:pt x="1200202" y="207375"/>
                </a:lnTo>
                <a:lnTo>
                  <a:pt x="1206690" y="207375"/>
                </a:lnTo>
                <a:lnTo>
                  <a:pt x="1206690" y="200894"/>
                </a:lnTo>
                <a:lnTo>
                  <a:pt x="1213177" y="200894"/>
                </a:lnTo>
                <a:lnTo>
                  <a:pt x="1219665" y="200894"/>
                </a:lnTo>
                <a:lnTo>
                  <a:pt x="1226153" y="200894"/>
                </a:lnTo>
                <a:lnTo>
                  <a:pt x="1232640" y="200894"/>
                </a:lnTo>
                <a:lnTo>
                  <a:pt x="1239128" y="200894"/>
                </a:lnTo>
                <a:lnTo>
                  <a:pt x="1239128" y="194414"/>
                </a:lnTo>
                <a:lnTo>
                  <a:pt x="1245615" y="194414"/>
                </a:lnTo>
                <a:lnTo>
                  <a:pt x="1252103" y="194414"/>
                </a:lnTo>
                <a:lnTo>
                  <a:pt x="1258591" y="194414"/>
                </a:lnTo>
                <a:lnTo>
                  <a:pt x="1265078" y="194414"/>
                </a:lnTo>
                <a:lnTo>
                  <a:pt x="1278053" y="194414"/>
                </a:lnTo>
                <a:lnTo>
                  <a:pt x="1278053" y="187933"/>
                </a:lnTo>
                <a:lnTo>
                  <a:pt x="1291028" y="187933"/>
                </a:lnTo>
                <a:lnTo>
                  <a:pt x="1297516" y="187933"/>
                </a:lnTo>
                <a:lnTo>
                  <a:pt x="1297516" y="181453"/>
                </a:lnTo>
                <a:lnTo>
                  <a:pt x="1304004" y="181453"/>
                </a:lnTo>
                <a:lnTo>
                  <a:pt x="1310491" y="181453"/>
                </a:lnTo>
                <a:lnTo>
                  <a:pt x="1316979" y="181453"/>
                </a:lnTo>
                <a:lnTo>
                  <a:pt x="1323466" y="181453"/>
                </a:lnTo>
                <a:lnTo>
                  <a:pt x="1323466" y="174973"/>
                </a:lnTo>
                <a:lnTo>
                  <a:pt x="1329954" y="174973"/>
                </a:lnTo>
                <a:lnTo>
                  <a:pt x="1336442" y="174973"/>
                </a:lnTo>
                <a:lnTo>
                  <a:pt x="1342929" y="174973"/>
                </a:lnTo>
                <a:lnTo>
                  <a:pt x="1342929" y="162011"/>
                </a:lnTo>
                <a:lnTo>
                  <a:pt x="1349417" y="162011"/>
                </a:lnTo>
                <a:lnTo>
                  <a:pt x="1355904" y="162011"/>
                </a:lnTo>
                <a:lnTo>
                  <a:pt x="1362392" y="162011"/>
                </a:lnTo>
                <a:lnTo>
                  <a:pt x="1368880" y="162011"/>
                </a:lnTo>
                <a:lnTo>
                  <a:pt x="1375367" y="162011"/>
                </a:lnTo>
                <a:lnTo>
                  <a:pt x="1381855" y="162011"/>
                </a:lnTo>
                <a:lnTo>
                  <a:pt x="1388342" y="162011"/>
                </a:lnTo>
                <a:lnTo>
                  <a:pt x="1388342" y="155531"/>
                </a:lnTo>
                <a:lnTo>
                  <a:pt x="1388342" y="155531"/>
                </a:lnTo>
                <a:lnTo>
                  <a:pt x="1394830" y="155531"/>
                </a:lnTo>
                <a:lnTo>
                  <a:pt x="1401317" y="155531"/>
                </a:lnTo>
                <a:lnTo>
                  <a:pt x="1401317" y="149050"/>
                </a:lnTo>
                <a:lnTo>
                  <a:pt x="1407805" y="149050"/>
                </a:lnTo>
                <a:lnTo>
                  <a:pt x="1407805" y="142570"/>
                </a:lnTo>
                <a:lnTo>
                  <a:pt x="1414293" y="142570"/>
                </a:lnTo>
                <a:lnTo>
                  <a:pt x="1420780" y="142570"/>
                </a:lnTo>
                <a:lnTo>
                  <a:pt x="1420780" y="136090"/>
                </a:lnTo>
                <a:lnTo>
                  <a:pt x="1427268" y="136090"/>
                </a:lnTo>
                <a:lnTo>
                  <a:pt x="1427268" y="129609"/>
                </a:lnTo>
                <a:lnTo>
                  <a:pt x="1433755" y="129609"/>
                </a:lnTo>
                <a:lnTo>
                  <a:pt x="1440243" y="129609"/>
                </a:lnTo>
                <a:lnTo>
                  <a:pt x="1446731" y="129609"/>
                </a:lnTo>
                <a:lnTo>
                  <a:pt x="1453218" y="129609"/>
                </a:lnTo>
                <a:lnTo>
                  <a:pt x="1453218" y="123128"/>
                </a:lnTo>
                <a:lnTo>
                  <a:pt x="1459706" y="123128"/>
                </a:lnTo>
                <a:lnTo>
                  <a:pt x="1466193" y="123128"/>
                </a:lnTo>
                <a:lnTo>
                  <a:pt x="1472681" y="123128"/>
                </a:lnTo>
                <a:lnTo>
                  <a:pt x="1479169" y="123128"/>
                </a:lnTo>
                <a:lnTo>
                  <a:pt x="1485656" y="123128"/>
                </a:lnTo>
                <a:lnTo>
                  <a:pt x="1492144" y="123128"/>
                </a:lnTo>
                <a:lnTo>
                  <a:pt x="1498631" y="123128"/>
                </a:lnTo>
                <a:lnTo>
                  <a:pt x="1498631" y="116648"/>
                </a:lnTo>
                <a:lnTo>
                  <a:pt x="1505119" y="116648"/>
                </a:lnTo>
                <a:lnTo>
                  <a:pt x="1518094" y="116648"/>
                </a:lnTo>
                <a:lnTo>
                  <a:pt x="1518094" y="110168"/>
                </a:lnTo>
                <a:lnTo>
                  <a:pt x="1524582" y="110168"/>
                </a:lnTo>
                <a:lnTo>
                  <a:pt x="1531069" y="110168"/>
                </a:lnTo>
                <a:lnTo>
                  <a:pt x="1537557" y="110168"/>
                </a:lnTo>
                <a:lnTo>
                  <a:pt x="1544044" y="110168"/>
                </a:lnTo>
                <a:lnTo>
                  <a:pt x="1544044" y="103687"/>
                </a:lnTo>
                <a:lnTo>
                  <a:pt x="1550532" y="103687"/>
                </a:lnTo>
                <a:lnTo>
                  <a:pt x="1557020" y="103687"/>
                </a:lnTo>
                <a:lnTo>
                  <a:pt x="1563507" y="103687"/>
                </a:lnTo>
                <a:lnTo>
                  <a:pt x="1569995" y="103687"/>
                </a:lnTo>
                <a:lnTo>
                  <a:pt x="1576482" y="103687"/>
                </a:lnTo>
                <a:lnTo>
                  <a:pt x="1576482" y="97207"/>
                </a:lnTo>
                <a:lnTo>
                  <a:pt x="1576482" y="97207"/>
                </a:lnTo>
                <a:lnTo>
                  <a:pt x="1582970" y="97207"/>
                </a:lnTo>
                <a:lnTo>
                  <a:pt x="1595945" y="97207"/>
                </a:lnTo>
                <a:lnTo>
                  <a:pt x="1602433" y="97207"/>
                </a:lnTo>
                <a:lnTo>
                  <a:pt x="1608920" y="97207"/>
                </a:lnTo>
                <a:lnTo>
                  <a:pt x="1621895" y="97207"/>
                </a:lnTo>
                <a:lnTo>
                  <a:pt x="1628383" y="97207"/>
                </a:lnTo>
                <a:lnTo>
                  <a:pt x="1628383" y="90726"/>
                </a:lnTo>
                <a:lnTo>
                  <a:pt x="1641358" y="90726"/>
                </a:lnTo>
                <a:lnTo>
                  <a:pt x="1647846" y="90726"/>
                </a:lnTo>
                <a:lnTo>
                  <a:pt x="1647846" y="84246"/>
                </a:lnTo>
                <a:lnTo>
                  <a:pt x="1654333" y="84246"/>
                </a:lnTo>
                <a:lnTo>
                  <a:pt x="1654333" y="77765"/>
                </a:lnTo>
                <a:lnTo>
                  <a:pt x="1660821" y="77765"/>
                </a:lnTo>
                <a:lnTo>
                  <a:pt x="1667309" y="77765"/>
                </a:lnTo>
                <a:lnTo>
                  <a:pt x="1673796" y="77765"/>
                </a:lnTo>
                <a:lnTo>
                  <a:pt x="1673796" y="71285"/>
                </a:lnTo>
                <a:lnTo>
                  <a:pt x="1673796" y="71285"/>
                </a:lnTo>
                <a:lnTo>
                  <a:pt x="1680283" y="71285"/>
                </a:lnTo>
                <a:lnTo>
                  <a:pt x="1686771" y="71285"/>
                </a:lnTo>
                <a:lnTo>
                  <a:pt x="1686771" y="64804"/>
                </a:lnTo>
                <a:lnTo>
                  <a:pt x="1693259" y="64804"/>
                </a:lnTo>
                <a:lnTo>
                  <a:pt x="1693259" y="58324"/>
                </a:lnTo>
                <a:lnTo>
                  <a:pt x="1699746" y="58324"/>
                </a:lnTo>
                <a:lnTo>
                  <a:pt x="1706234" y="58324"/>
                </a:lnTo>
                <a:lnTo>
                  <a:pt x="1706234" y="51843"/>
                </a:lnTo>
                <a:lnTo>
                  <a:pt x="1712721" y="51843"/>
                </a:lnTo>
                <a:lnTo>
                  <a:pt x="1719209" y="51843"/>
                </a:lnTo>
                <a:lnTo>
                  <a:pt x="1725696" y="51843"/>
                </a:lnTo>
                <a:lnTo>
                  <a:pt x="1732184" y="51843"/>
                </a:lnTo>
                <a:lnTo>
                  <a:pt x="1732184" y="45363"/>
                </a:lnTo>
                <a:lnTo>
                  <a:pt x="1738672" y="45363"/>
                </a:lnTo>
                <a:lnTo>
                  <a:pt x="1745159" y="45363"/>
                </a:lnTo>
                <a:lnTo>
                  <a:pt x="1751647" y="45363"/>
                </a:lnTo>
                <a:lnTo>
                  <a:pt x="1758134" y="45363"/>
                </a:lnTo>
                <a:lnTo>
                  <a:pt x="1758134" y="38882"/>
                </a:lnTo>
                <a:lnTo>
                  <a:pt x="1764622" y="38882"/>
                </a:lnTo>
                <a:lnTo>
                  <a:pt x="1771110" y="38882"/>
                </a:lnTo>
                <a:lnTo>
                  <a:pt x="1771110" y="32402"/>
                </a:lnTo>
                <a:lnTo>
                  <a:pt x="1777597" y="32402"/>
                </a:lnTo>
                <a:lnTo>
                  <a:pt x="1784085" y="32402"/>
                </a:lnTo>
                <a:lnTo>
                  <a:pt x="1790572" y="32402"/>
                </a:lnTo>
                <a:lnTo>
                  <a:pt x="1790572" y="25921"/>
                </a:lnTo>
                <a:lnTo>
                  <a:pt x="1790572" y="25921"/>
                </a:lnTo>
                <a:lnTo>
                  <a:pt x="1803548" y="25921"/>
                </a:lnTo>
                <a:lnTo>
                  <a:pt x="1810035" y="25921"/>
                </a:lnTo>
                <a:lnTo>
                  <a:pt x="1816523" y="25921"/>
                </a:lnTo>
                <a:lnTo>
                  <a:pt x="1829498" y="25921"/>
                </a:lnTo>
                <a:lnTo>
                  <a:pt x="1829498" y="19441"/>
                </a:lnTo>
                <a:lnTo>
                  <a:pt x="1835985" y="19441"/>
                </a:lnTo>
                <a:lnTo>
                  <a:pt x="1842473" y="19441"/>
                </a:lnTo>
                <a:lnTo>
                  <a:pt x="1842473" y="12960"/>
                </a:lnTo>
                <a:lnTo>
                  <a:pt x="1848961" y="12960"/>
                </a:lnTo>
                <a:lnTo>
                  <a:pt x="1855448" y="12960"/>
                </a:lnTo>
                <a:lnTo>
                  <a:pt x="1861936" y="12960"/>
                </a:lnTo>
                <a:lnTo>
                  <a:pt x="1868423" y="12960"/>
                </a:lnTo>
                <a:lnTo>
                  <a:pt x="1874911" y="12960"/>
                </a:lnTo>
                <a:lnTo>
                  <a:pt x="1881399" y="12960"/>
                </a:lnTo>
                <a:lnTo>
                  <a:pt x="1887886" y="12960"/>
                </a:lnTo>
                <a:lnTo>
                  <a:pt x="1887886" y="6480"/>
                </a:lnTo>
                <a:lnTo>
                  <a:pt x="1894374" y="6480"/>
                </a:lnTo>
                <a:lnTo>
                  <a:pt x="1907349" y="6480"/>
                </a:lnTo>
                <a:lnTo>
                  <a:pt x="1913837" y="6480"/>
                </a:lnTo>
                <a:lnTo>
                  <a:pt x="1920324" y="6480"/>
                </a:lnTo>
                <a:lnTo>
                  <a:pt x="1926812" y="6480"/>
                </a:lnTo>
                <a:lnTo>
                  <a:pt x="1933299" y="6480"/>
                </a:lnTo>
                <a:lnTo>
                  <a:pt x="1933299" y="0"/>
                </a:lnTo>
                <a:lnTo>
                  <a:pt x="1939787" y="0"/>
                </a:lnTo>
                <a:lnTo>
                  <a:pt x="194627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19191" y="2996779"/>
            <a:ext cx="1355725" cy="414655"/>
          </a:xfrm>
          <a:custGeom>
            <a:avLst/>
            <a:gdLst/>
            <a:ahLst/>
            <a:cxnLst/>
            <a:rect l="l" t="t" r="r" b="b"/>
            <a:pathLst>
              <a:path w="1355725" h="414654">
                <a:moveTo>
                  <a:pt x="0" y="414337"/>
                </a:moveTo>
                <a:lnTo>
                  <a:pt x="6486" y="414337"/>
                </a:lnTo>
                <a:lnTo>
                  <a:pt x="12973" y="414337"/>
                </a:lnTo>
                <a:lnTo>
                  <a:pt x="19460" y="414337"/>
                </a:lnTo>
                <a:lnTo>
                  <a:pt x="25946" y="414337"/>
                </a:lnTo>
                <a:lnTo>
                  <a:pt x="32433" y="414337"/>
                </a:lnTo>
                <a:lnTo>
                  <a:pt x="32433" y="407863"/>
                </a:lnTo>
                <a:lnTo>
                  <a:pt x="38920" y="407863"/>
                </a:lnTo>
                <a:lnTo>
                  <a:pt x="45406" y="407863"/>
                </a:lnTo>
                <a:lnTo>
                  <a:pt x="45406" y="401389"/>
                </a:lnTo>
                <a:lnTo>
                  <a:pt x="51893" y="401389"/>
                </a:lnTo>
                <a:lnTo>
                  <a:pt x="58380" y="401389"/>
                </a:lnTo>
                <a:lnTo>
                  <a:pt x="58380" y="394915"/>
                </a:lnTo>
                <a:lnTo>
                  <a:pt x="64867" y="394915"/>
                </a:lnTo>
                <a:lnTo>
                  <a:pt x="71353" y="394915"/>
                </a:lnTo>
                <a:lnTo>
                  <a:pt x="71353" y="388441"/>
                </a:lnTo>
                <a:lnTo>
                  <a:pt x="84327" y="388441"/>
                </a:lnTo>
                <a:lnTo>
                  <a:pt x="90814" y="388441"/>
                </a:lnTo>
                <a:lnTo>
                  <a:pt x="90814" y="381967"/>
                </a:lnTo>
                <a:lnTo>
                  <a:pt x="97300" y="381967"/>
                </a:lnTo>
                <a:lnTo>
                  <a:pt x="103787" y="381967"/>
                </a:lnTo>
                <a:lnTo>
                  <a:pt x="110274" y="381967"/>
                </a:lnTo>
                <a:lnTo>
                  <a:pt x="116761" y="381967"/>
                </a:lnTo>
                <a:lnTo>
                  <a:pt x="123247" y="381967"/>
                </a:lnTo>
                <a:lnTo>
                  <a:pt x="129734" y="381967"/>
                </a:lnTo>
                <a:lnTo>
                  <a:pt x="136221" y="381967"/>
                </a:lnTo>
                <a:lnTo>
                  <a:pt x="136221" y="381967"/>
                </a:lnTo>
                <a:lnTo>
                  <a:pt x="136221" y="375493"/>
                </a:lnTo>
                <a:lnTo>
                  <a:pt x="142707" y="375493"/>
                </a:lnTo>
                <a:lnTo>
                  <a:pt x="149194" y="375493"/>
                </a:lnTo>
                <a:lnTo>
                  <a:pt x="155681" y="375493"/>
                </a:lnTo>
                <a:lnTo>
                  <a:pt x="155681" y="369019"/>
                </a:lnTo>
                <a:lnTo>
                  <a:pt x="162168" y="369019"/>
                </a:lnTo>
                <a:lnTo>
                  <a:pt x="168654" y="369019"/>
                </a:lnTo>
                <a:lnTo>
                  <a:pt x="168654" y="362545"/>
                </a:lnTo>
                <a:lnTo>
                  <a:pt x="175141" y="362545"/>
                </a:lnTo>
                <a:lnTo>
                  <a:pt x="175141" y="356071"/>
                </a:lnTo>
                <a:lnTo>
                  <a:pt x="181628" y="356071"/>
                </a:lnTo>
                <a:lnTo>
                  <a:pt x="188114" y="356071"/>
                </a:lnTo>
                <a:lnTo>
                  <a:pt x="194601" y="356071"/>
                </a:lnTo>
                <a:lnTo>
                  <a:pt x="201088" y="356071"/>
                </a:lnTo>
                <a:lnTo>
                  <a:pt x="201088" y="349597"/>
                </a:lnTo>
                <a:lnTo>
                  <a:pt x="207574" y="349597"/>
                </a:lnTo>
                <a:lnTo>
                  <a:pt x="214061" y="349597"/>
                </a:lnTo>
                <a:lnTo>
                  <a:pt x="220548" y="349597"/>
                </a:lnTo>
                <a:lnTo>
                  <a:pt x="227035" y="349597"/>
                </a:lnTo>
                <a:lnTo>
                  <a:pt x="227035" y="343123"/>
                </a:lnTo>
                <a:lnTo>
                  <a:pt x="233522" y="343123"/>
                </a:lnTo>
                <a:lnTo>
                  <a:pt x="240008" y="343123"/>
                </a:lnTo>
                <a:lnTo>
                  <a:pt x="246495" y="343123"/>
                </a:lnTo>
                <a:lnTo>
                  <a:pt x="246495" y="336649"/>
                </a:lnTo>
                <a:lnTo>
                  <a:pt x="252982" y="336649"/>
                </a:lnTo>
                <a:lnTo>
                  <a:pt x="259469" y="336649"/>
                </a:lnTo>
                <a:lnTo>
                  <a:pt x="265955" y="336649"/>
                </a:lnTo>
                <a:lnTo>
                  <a:pt x="272442" y="336649"/>
                </a:lnTo>
                <a:lnTo>
                  <a:pt x="278929" y="336649"/>
                </a:lnTo>
                <a:lnTo>
                  <a:pt x="278929" y="330175"/>
                </a:lnTo>
                <a:lnTo>
                  <a:pt x="285415" y="330175"/>
                </a:lnTo>
                <a:lnTo>
                  <a:pt x="291902" y="330175"/>
                </a:lnTo>
                <a:lnTo>
                  <a:pt x="291902" y="323701"/>
                </a:lnTo>
                <a:lnTo>
                  <a:pt x="298389" y="323701"/>
                </a:lnTo>
                <a:lnTo>
                  <a:pt x="304875" y="323701"/>
                </a:lnTo>
                <a:lnTo>
                  <a:pt x="311362" y="323701"/>
                </a:lnTo>
                <a:lnTo>
                  <a:pt x="317849" y="323701"/>
                </a:lnTo>
                <a:lnTo>
                  <a:pt x="324336" y="323701"/>
                </a:lnTo>
                <a:lnTo>
                  <a:pt x="330822" y="323701"/>
                </a:lnTo>
                <a:lnTo>
                  <a:pt x="337309" y="323701"/>
                </a:lnTo>
                <a:lnTo>
                  <a:pt x="343796" y="323701"/>
                </a:lnTo>
                <a:lnTo>
                  <a:pt x="350282" y="323701"/>
                </a:lnTo>
                <a:lnTo>
                  <a:pt x="350282" y="317227"/>
                </a:lnTo>
                <a:lnTo>
                  <a:pt x="356769" y="317227"/>
                </a:lnTo>
                <a:lnTo>
                  <a:pt x="363256" y="317227"/>
                </a:lnTo>
                <a:lnTo>
                  <a:pt x="363256" y="310753"/>
                </a:lnTo>
                <a:lnTo>
                  <a:pt x="369743" y="310753"/>
                </a:lnTo>
                <a:lnTo>
                  <a:pt x="376229" y="310753"/>
                </a:lnTo>
                <a:lnTo>
                  <a:pt x="382716" y="310753"/>
                </a:lnTo>
                <a:lnTo>
                  <a:pt x="382716" y="310753"/>
                </a:lnTo>
                <a:lnTo>
                  <a:pt x="382716" y="304279"/>
                </a:lnTo>
                <a:lnTo>
                  <a:pt x="389203" y="304279"/>
                </a:lnTo>
                <a:lnTo>
                  <a:pt x="395690" y="304279"/>
                </a:lnTo>
                <a:lnTo>
                  <a:pt x="402176" y="304279"/>
                </a:lnTo>
                <a:lnTo>
                  <a:pt x="402176" y="297805"/>
                </a:lnTo>
                <a:lnTo>
                  <a:pt x="408663" y="297805"/>
                </a:lnTo>
                <a:lnTo>
                  <a:pt x="415150" y="297805"/>
                </a:lnTo>
                <a:lnTo>
                  <a:pt x="421637" y="297805"/>
                </a:lnTo>
                <a:lnTo>
                  <a:pt x="421637" y="291331"/>
                </a:lnTo>
                <a:lnTo>
                  <a:pt x="428123" y="291331"/>
                </a:lnTo>
                <a:lnTo>
                  <a:pt x="434610" y="291331"/>
                </a:lnTo>
                <a:lnTo>
                  <a:pt x="441097" y="291331"/>
                </a:lnTo>
                <a:lnTo>
                  <a:pt x="447583" y="291331"/>
                </a:lnTo>
                <a:lnTo>
                  <a:pt x="447583" y="284857"/>
                </a:lnTo>
                <a:lnTo>
                  <a:pt x="454070" y="284857"/>
                </a:lnTo>
                <a:lnTo>
                  <a:pt x="460557" y="284857"/>
                </a:lnTo>
                <a:lnTo>
                  <a:pt x="467043" y="284857"/>
                </a:lnTo>
                <a:lnTo>
                  <a:pt x="473530" y="284857"/>
                </a:lnTo>
                <a:lnTo>
                  <a:pt x="480017" y="284857"/>
                </a:lnTo>
                <a:lnTo>
                  <a:pt x="486504" y="284857"/>
                </a:lnTo>
                <a:lnTo>
                  <a:pt x="486504" y="278383"/>
                </a:lnTo>
                <a:lnTo>
                  <a:pt x="492990" y="278383"/>
                </a:lnTo>
                <a:lnTo>
                  <a:pt x="492990" y="271909"/>
                </a:lnTo>
                <a:lnTo>
                  <a:pt x="499477" y="271909"/>
                </a:lnTo>
                <a:lnTo>
                  <a:pt x="505964" y="271909"/>
                </a:lnTo>
                <a:lnTo>
                  <a:pt x="505964" y="265435"/>
                </a:lnTo>
                <a:lnTo>
                  <a:pt x="512450" y="265435"/>
                </a:lnTo>
                <a:lnTo>
                  <a:pt x="518937" y="265435"/>
                </a:lnTo>
                <a:lnTo>
                  <a:pt x="518937" y="258961"/>
                </a:lnTo>
                <a:lnTo>
                  <a:pt x="525424" y="258961"/>
                </a:lnTo>
                <a:lnTo>
                  <a:pt x="531911" y="258961"/>
                </a:lnTo>
                <a:lnTo>
                  <a:pt x="531911" y="252487"/>
                </a:lnTo>
                <a:lnTo>
                  <a:pt x="531911" y="252487"/>
                </a:lnTo>
                <a:lnTo>
                  <a:pt x="538397" y="252487"/>
                </a:lnTo>
                <a:lnTo>
                  <a:pt x="544884" y="252487"/>
                </a:lnTo>
                <a:lnTo>
                  <a:pt x="551371" y="252487"/>
                </a:lnTo>
                <a:lnTo>
                  <a:pt x="557858" y="252487"/>
                </a:lnTo>
                <a:lnTo>
                  <a:pt x="564345" y="252487"/>
                </a:lnTo>
                <a:lnTo>
                  <a:pt x="570831" y="252487"/>
                </a:lnTo>
                <a:lnTo>
                  <a:pt x="570831" y="246013"/>
                </a:lnTo>
                <a:lnTo>
                  <a:pt x="570831" y="246013"/>
                </a:lnTo>
                <a:lnTo>
                  <a:pt x="577318" y="246013"/>
                </a:lnTo>
                <a:lnTo>
                  <a:pt x="583805" y="246013"/>
                </a:lnTo>
                <a:lnTo>
                  <a:pt x="583805" y="239539"/>
                </a:lnTo>
                <a:lnTo>
                  <a:pt x="583805" y="239539"/>
                </a:lnTo>
                <a:lnTo>
                  <a:pt x="590291" y="239539"/>
                </a:lnTo>
                <a:lnTo>
                  <a:pt x="596778" y="239539"/>
                </a:lnTo>
                <a:lnTo>
                  <a:pt x="603265" y="239539"/>
                </a:lnTo>
                <a:lnTo>
                  <a:pt x="603265" y="233065"/>
                </a:lnTo>
                <a:lnTo>
                  <a:pt x="603265" y="233065"/>
                </a:lnTo>
                <a:lnTo>
                  <a:pt x="609751" y="233065"/>
                </a:lnTo>
                <a:lnTo>
                  <a:pt x="616238" y="233065"/>
                </a:lnTo>
                <a:lnTo>
                  <a:pt x="622725" y="233065"/>
                </a:lnTo>
                <a:lnTo>
                  <a:pt x="622725" y="226591"/>
                </a:lnTo>
                <a:lnTo>
                  <a:pt x="629211" y="226591"/>
                </a:lnTo>
                <a:lnTo>
                  <a:pt x="635698" y="226591"/>
                </a:lnTo>
                <a:lnTo>
                  <a:pt x="642185" y="226591"/>
                </a:lnTo>
                <a:lnTo>
                  <a:pt x="648672" y="226591"/>
                </a:lnTo>
                <a:lnTo>
                  <a:pt x="648672" y="220116"/>
                </a:lnTo>
                <a:lnTo>
                  <a:pt x="655158" y="220116"/>
                </a:lnTo>
                <a:lnTo>
                  <a:pt x="661645" y="220116"/>
                </a:lnTo>
                <a:lnTo>
                  <a:pt x="661645" y="213642"/>
                </a:lnTo>
                <a:lnTo>
                  <a:pt x="668132" y="213642"/>
                </a:lnTo>
                <a:lnTo>
                  <a:pt x="674619" y="213642"/>
                </a:lnTo>
                <a:lnTo>
                  <a:pt x="681105" y="213642"/>
                </a:lnTo>
                <a:lnTo>
                  <a:pt x="687592" y="213642"/>
                </a:lnTo>
                <a:lnTo>
                  <a:pt x="694079" y="213642"/>
                </a:lnTo>
                <a:lnTo>
                  <a:pt x="694079" y="207168"/>
                </a:lnTo>
                <a:lnTo>
                  <a:pt x="694079" y="207168"/>
                </a:lnTo>
                <a:lnTo>
                  <a:pt x="700566" y="207168"/>
                </a:lnTo>
                <a:lnTo>
                  <a:pt x="707052" y="207168"/>
                </a:lnTo>
                <a:lnTo>
                  <a:pt x="707052" y="200694"/>
                </a:lnTo>
                <a:lnTo>
                  <a:pt x="707052" y="200694"/>
                </a:lnTo>
                <a:lnTo>
                  <a:pt x="713539" y="200694"/>
                </a:lnTo>
                <a:lnTo>
                  <a:pt x="720026" y="200694"/>
                </a:lnTo>
                <a:lnTo>
                  <a:pt x="726513" y="200694"/>
                </a:lnTo>
                <a:lnTo>
                  <a:pt x="732999" y="200694"/>
                </a:lnTo>
                <a:lnTo>
                  <a:pt x="732999" y="194220"/>
                </a:lnTo>
                <a:lnTo>
                  <a:pt x="732999" y="194220"/>
                </a:lnTo>
                <a:lnTo>
                  <a:pt x="739486" y="194220"/>
                </a:lnTo>
                <a:lnTo>
                  <a:pt x="745973" y="194220"/>
                </a:lnTo>
                <a:lnTo>
                  <a:pt x="752459" y="194220"/>
                </a:lnTo>
                <a:lnTo>
                  <a:pt x="758946" y="194220"/>
                </a:lnTo>
                <a:lnTo>
                  <a:pt x="758946" y="187746"/>
                </a:lnTo>
                <a:lnTo>
                  <a:pt x="765433" y="187746"/>
                </a:lnTo>
                <a:lnTo>
                  <a:pt x="771919" y="187746"/>
                </a:lnTo>
                <a:lnTo>
                  <a:pt x="778406" y="187746"/>
                </a:lnTo>
                <a:lnTo>
                  <a:pt x="784893" y="187746"/>
                </a:lnTo>
                <a:lnTo>
                  <a:pt x="791379" y="187746"/>
                </a:lnTo>
                <a:lnTo>
                  <a:pt x="791379" y="181272"/>
                </a:lnTo>
                <a:lnTo>
                  <a:pt x="797866" y="181272"/>
                </a:lnTo>
                <a:lnTo>
                  <a:pt x="797866" y="174798"/>
                </a:lnTo>
                <a:lnTo>
                  <a:pt x="804353" y="174798"/>
                </a:lnTo>
                <a:lnTo>
                  <a:pt x="810840" y="174798"/>
                </a:lnTo>
                <a:lnTo>
                  <a:pt x="810840" y="168324"/>
                </a:lnTo>
                <a:lnTo>
                  <a:pt x="817326" y="168324"/>
                </a:lnTo>
                <a:lnTo>
                  <a:pt x="823813" y="168324"/>
                </a:lnTo>
                <a:lnTo>
                  <a:pt x="823813" y="161850"/>
                </a:lnTo>
                <a:lnTo>
                  <a:pt x="823813" y="161850"/>
                </a:lnTo>
                <a:lnTo>
                  <a:pt x="830300" y="161850"/>
                </a:lnTo>
                <a:lnTo>
                  <a:pt x="836787" y="161850"/>
                </a:lnTo>
                <a:lnTo>
                  <a:pt x="836787" y="155376"/>
                </a:lnTo>
                <a:lnTo>
                  <a:pt x="836787" y="155376"/>
                </a:lnTo>
                <a:lnTo>
                  <a:pt x="843273" y="155376"/>
                </a:lnTo>
                <a:lnTo>
                  <a:pt x="849760" y="155376"/>
                </a:lnTo>
                <a:lnTo>
                  <a:pt x="856247" y="155376"/>
                </a:lnTo>
                <a:lnTo>
                  <a:pt x="862734" y="155376"/>
                </a:lnTo>
                <a:lnTo>
                  <a:pt x="869220" y="155376"/>
                </a:lnTo>
                <a:lnTo>
                  <a:pt x="869220" y="148902"/>
                </a:lnTo>
                <a:lnTo>
                  <a:pt x="875707" y="148902"/>
                </a:lnTo>
                <a:lnTo>
                  <a:pt x="875707" y="142428"/>
                </a:lnTo>
                <a:lnTo>
                  <a:pt x="882194" y="142428"/>
                </a:lnTo>
                <a:lnTo>
                  <a:pt x="888681" y="142428"/>
                </a:lnTo>
                <a:lnTo>
                  <a:pt x="888681" y="135954"/>
                </a:lnTo>
                <a:lnTo>
                  <a:pt x="888681" y="135954"/>
                </a:lnTo>
                <a:lnTo>
                  <a:pt x="895167" y="135954"/>
                </a:lnTo>
                <a:lnTo>
                  <a:pt x="901654" y="135954"/>
                </a:lnTo>
                <a:lnTo>
                  <a:pt x="908141" y="135954"/>
                </a:lnTo>
                <a:lnTo>
                  <a:pt x="914627" y="135954"/>
                </a:lnTo>
                <a:lnTo>
                  <a:pt x="914627" y="129480"/>
                </a:lnTo>
                <a:lnTo>
                  <a:pt x="921114" y="129480"/>
                </a:lnTo>
                <a:lnTo>
                  <a:pt x="927601" y="129480"/>
                </a:lnTo>
                <a:lnTo>
                  <a:pt x="934087" y="129480"/>
                </a:lnTo>
                <a:lnTo>
                  <a:pt x="934087" y="123006"/>
                </a:lnTo>
                <a:lnTo>
                  <a:pt x="940574" y="123006"/>
                </a:lnTo>
                <a:lnTo>
                  <a:pt x="947061" y="123006"/>
                </a:lnTo>
                <a:lnTo>
                  <a:pt x="947061" y="116532"/>
                </a:lnTo>
                <a:lnTo>
                  <a:pt x="953547" y="116532"/>
                </a:lnTo>
                <a:lnTo>
                  <a:pt x="960034" y="116532"/>
                </a:lnTo>
                <a:lnTo>
                  <a:pt x="966521" y="116532"/>
                </a:lnTo>
                <a:lnTo>
                  <a:pt x="973008" y="116532"/>
                </a:lnTo>
                <a:lnTo>
                  <a:pt x="973008" y="110058"/>
                </a:lnTo>
                <a:lnTo>
                  <a:pt x="979495" y="110058"/>
                </a:lnTo>
                <a:lnTo>
                  <a:pt x="985981" y="110058"/>
                </a:lnTo>
                <a:lnTo>
                  <a:pt x="992468" y="110058"/>
                </a:lnTo>
                <a:lnTo>
                  <a:pt x="992468" y="103584"/>
                </a:lnTo>
                <a:lnTo>
                  <a:pt x="998955" y="103584"/>
                </a:lnTo>
                <a:lnTo>
                  <a:pt x="1005442" y="103584"/>
                </a:lnTo>
                <a:lnTo>
                  <a:pt x="1005442" y="97110"/>
                </a:lnTo>
                <a:lnTo>
                  <a:pt x="1011928" y="97110"/>
                </a:lnTo>
                <a:lnTo>
                  <a:pt x="1018415" y="97110"/>
                </a:lnTo>
                <a:lnTo>
                  <a:pt x="1024902" y="97110"/>
                </a:lnTo>
                <a:lnTo>
                  <a:pt x="1031388" y="97110"/>
                </a:lnTo>
                <a:lnTo>
                  <a:pt x="1037875" y="97110"/>
                </a:lnTo>
                <a:lnTo>
                  <a:pt x="1044362" y="97110"/>
                </a:lnTo>
                <a:lnTo>
                  <a:pt x="1050849" y="97110"/>
                </a:lnTo>
                <a:lnTo>
                  <a:pt x="1050849" y="90636"/>
                </a:lnTo>
                <a:lnTo>
                  <a:pt x="1057335" y="90636"/>
                </a:lnTo>
                <a:lnTo>
                  <a:pt x="1057335" y="84162"/>
                </a:lnTo>
                <a:lnTo>
                  <a:pt x="1063822" y="84162"/>
                </a:lnTo>
                <a:lnTo>
                  <a:pt x="1070309" y="84162"/>
                </a:lnTo>
                <a:lnTo>
                  <a:pt x="1076795" y="84162"/>
                </a:lnTo>
                <a:lnTo>
                  <a:pt x="1083282" y="84162"/>
                </a:lnTo>
                <a:lnTo>
                  <a:pt x="1089769" y="84162"/>
                </a:lnTo>
                <a:lnTo>
                  <a:pt x="1096255" y="84162"/>
                </a:lnTo>
                <a:lnTo>
                  <a:pt x="1102742" y="84162"/>
                </a:lnTo>
                <a:lnTo>
                  <a:pt x="1109229" y="84162"/>
                </a:lnTo>
                <a:lnTo>
                  <a:pt x="1109229" y="77688"/>
                </a:lnTo>
                <a:lnTo>
                  <a:pt x="1115716" y="77688"/>
                </a:lnTo>
                <a:lnTo>
                  <a:pt x="1122202" y="77688"/>
                </a:lnTo>
                <a:lnTo>
                  <a:pt x="1128689" y="77688"/>
                </a:lnTo>
                <a:lnTo>
                  <a:pt x="1135176" y="77688"/>
                </a:lnTo>
                <a:lnTo>
                  <a:pt x="1135176" y="71214"/>
                </a:lnTo>
                <a:lnTo>
                  <a:pt x="1141663" y="71214"/>
                </a:lnTo>
                <a:lnTo>
                  <a:pt x="1141663" y="64740"/>
                </a:lnTo>
                <a:lnTo>
                  <a:pt x="1148149" y="64740"/>
                </a:lnTo>
                <a:lnTo>
                  <a:pt x="1148149" y="58266"/>
                </a:lnTo>
                <a:lnTo>
                  <a:pt x="1148149" y="58266"/>
                </a:lnTo>
                <a:lnTo>
                  <a:pt x="1154636" y="58266"/>
                </a:lnTo>
                <a:lnTo>
                  <a:pt x="1161123" y="58266"/>
                </a:lnTo>
                <a:lnTo>
                  <a:pt x="1167610" y="58266"/>
                </a:lnTo>
                <a:lnTo>
                  <a:pt x="1167610" y="51792"/>
                </a:lnTo>
                <a:lnTo>
                  <a:pt x="1174096" y="51792"/>
                </a:lnTo>
                <a:lnTo>
                  <a:pt x="1180583" y="51792"/>
                </a:lnTo>
                <a:lnTo>
                  <a:pt x="1187070" y="51792"/>
                </a:lnTo>
                <a:lnTo>
                  <a:pt x="1193556" y="51792"/>
                </a:lnTo>
                <a:lnTo>
                  <a:pt x="1200043" y="51792"/>
                </a:lnTo>
                <a:lnTo>
                  <a:pt x="1200043" y="45318"/>
                </a:lnTo>
                <a:lnTo>
                  <a:pt x="1206530" y="45318"/>
                </a:lnTo>
                <a:lnTo>
                  <a:pt x="1213017" y="45318"/>
                </a:lnTo>
                <a:lnTo>
                  <a:pt x="1213017" y="38844"/>
                </a:lnTo>
                <a:lnTo>
                  <a:pt x="1219503" y="38844"/>
                </a:lnTo>
                <a:lnTo>
                  <a:pt x="1225990" y="38844"/>
                </a:lnTo>
                <a:lnTo>
                  <a:pt x="1232477" y="38844"/>
                </a:lnTo>
                <a:lnTo>
                  <a:pt x="1238963" y="38844"/>
                </a:lnTo>
                <a:lnTo>
                  <a:pt x="1245450" y="38844"/>
                </a:lnTo>
                <a:lnTo>
                  <a:pt x="1245450" y="32370"/>
                </a:lnTo>
                <a:lnTo>
                  <a:pt x="1251937" y="32370"/>
                </a:lnTo>
                <a:lnTo>
                  <a:pt x="1258423" y="32370"/>
                </a:lnTo>
                <a:lnTo>
                  <a:pt x="1264910" y="32370"/>
                </a:lnTo>
                <a:lnTo>
                  <a:pt x="1271397" y="32370"/>
                </a:lnTo>
                <a:lnTo>
                  <a:pt x="1271397" y="25896"/>
                </a:lnTo>
                <a:lnTo>
                  <a:pt x="1277884" y="25896"/>
                </a:lnTo>
                <a:lnTo>
                  <a:pt x="1277884" y="19422"/>
                </a:lnTo>
                <a:lnTo>
                  <a:pt x="1284371" y="19422"/>
                </a:lnTo>
                <a:lnTo>
                  <a:pt x="1290857" y="19422"/>
                </a:lnTo>
                <a:lnTo>
                  <a:pt x="1290857" y="12948"/>
                </a:lnTo>
                <a:lnTo>
                  <a:pt x="1297344" y="12948"/>
                </a:lnTo>
                <a:lnTo>
                  <a:pt x="1297344" y="6474"/>
                </a:lnTo>
                <a:lnTo>
                  <a:pt x="1303831" y="6474"/>
                </a:lnTo>
                <a:lnTo>
                  <a:pt x="1310318" y="6474"/>
                </a:lnTo>
                <a:lnTo>
                  <a:pt x="1310318" y="0"/>
                </a:lnTo>
                <a:lnTo>
                  <a:pt x="1310318" y="0"/>
                </a:lnTo>
                <a:lnTo>
                  <a:pt x="1316804" y="0"/>
                </a:lnTo>
                <a:lnTo>
                  <a:pt x="1323291" y="0"/>
                </a:lnTo>
                <a:lnTo>
                  <a:pt x="1329778" y="0"/>
                </a:lnTo>
                <a:lnTo>
                  <a:pt x="1336264" y="0"/>
                </a:lnTo>
                <a:lnTo>
                  <a:pt x="1342751" y="0"/>
                </a:lnTo>
                <a:lnTo>
                  <a:pt x="1349238" y="0"/>
                </a:lnTo>
                <a:lnTo>
                  <a:pt x="13557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474916" y="2587204"/>
            <a:ext cx="1292225" cy="416559"/>
          </a:xfrm>
          <a:custGeom>
            <a:avLst/>
            <a:gdLst/>
            <a:ahLst/>
            <a:cxnLst/>
            <a:rect l="l" t="t" r="r" b="b"/>
            <a:pathLst>
              <a:path w="1292225" h="416560">
                <a:moveTo>
                  <a:pt x="0" y="416180"/>
                </a:moveTo>
                <a:lnTo>
                  <a:pt x="0" y="409575"/>
                </a:lnTo>
                <a:lnTo>
                  <a:pt x="6493" y="409575"/>
                </a:lnTo>
                <a:lnTo>
                  <a:pt x="12987" y="409575"/>
                </a:lnTo>
                <a:lnTo>
                  <a:pt x="19480" y="409575"/>
                </a:lnTo>
                <a:lnTo>
                  <a:pt x="25974" y="409575"/>
                </a:lnTo>
                <a:lnTo>
                  <a:pt x="25974" y="402968"/>
                </a:lnTo>
                <a:lnTo>
                  <a:pt x="32467" y="402968"/>
                </a:lnTo>
                <a:lnTo>
                  <a:pt x="38961" y="402968"/>
                </a:lnTo>
                <a:lnTo>
                  <a:pt x="38961" y="396362"/>
                </a:lnTo>
                <a:lnTo>
                  <a:pt x="45455" y="396362"/>
                </a:lnTo>
                <a:lnTo>
                  <a:pt x="45455" y="389756"/>
                </a:lnTo>
                <a:lnTo>
                  <a:pt x="51948" y="389756"/>
                </a:lnTo>
                <a:lnTo>
                  <a:pt x="58442" y="389756"/>
                </a:lnTo>
                <a:lnTo>
                  <a:pt x="64936" y="389756"/>
                </a:lnTo>
                <a:lnTo>
                  <a:pt x="71429" y="389756"/>
                </a:lnTo>
                <a:lnTo>
                  <a:pt x="77923" y="389756"/>
                </a:lnTo>
                <a:lnTo>
                  <a:pt x="84416" y="389756"/>
                </a:lnTo>
                <a:lnTo>
                  <a:pt x="90910" y="389756"/>
                </a:lnTo>
                <a:lnTo>
                  <a:pt x="97404" y="389756"/>
                </a:lnTo>
                <a:lnTo>
                  <a:pt x="103897" y="389756"/>
                </a:lnTo>
                <a:lnTo>
                  <a:pt x="103897" y="383150"/>
                </a:lnTo>
                <a:lnTo>
                  <a:pt x="110390" y="383150"/>
                </a:lnTo>
                <a:lnTo>
                  <a:pt x="116885" y="383150"/>
                </a:lnTo>
                <a:lnTo>
                  <a:pt x="123378" y="383150"/>
                </a:lnTo>
                <a:lnTo>
                  <a:pt x="129871" y="383150"/>
                </a:lnTo>
                <a:lnTo>
                  <a:pt x="136365" y="383150"/>
                </a:lnTo>
                <a:lnTo>
                  <a:pt x="136365" y="376544"/>
                </a:lnTo>
                <a:lnTo>
                  <a:pt x="142859" y="376544"/>
                </a:lnTo>
                <a:lnTo>
                  <a:pt x="149352" y="376544"/>
                </a:lnTo>
                <a:lnTo>
                  <a:pt x="149352" y="369938"/>
                </a:lnTo>
                <a:lnTo>
                  <a:pt x="155846" y="369938"/>
                </a:lnTo>
                <a:lnTo>
                  <a:pt x="162339" y="369938"/>
                </a:lnTo>
                <a:lnTo>
                  <a:pt x="168833" y="369938"/>
                </a:lnTo>
                <a:lnTo>
                  <a:pt x="175327" y="369938"/>
                </a:lnTo>
                <a:lnTo>
                  <a:pt x="175327" y="356726"/>
                </a:lnTo>
                <a:lnTo>
                  <a:pt x="181820" y="356726"/>
                </a:lnTo>
                <a:lnTo>
                  <a:pt x="188314" y="356726"/>
                </a:lnTo>
                <a:lnTo>
                  <a:pt x="188314" y="350120"/>
                </a:lnTo>
                <a:lnTo>
                  <a:pt x="188314" y="350120"/>
                </a:lnTo>
                <a:lnTo>
                  <a:pt x="194808" y="350120"/>
                </a:lnTo>
                <a:lnTo>
                  <a:pt x="201301" y="350120"/>
                </a:lnTo>
                <a:lnTo>
                  <a:pt x="207795" y="350120"/>
                </a:lnTo>
                <a:lnTo>
                  <a:pt x="214288" y="350120"/>
                </a:lnTo>
                <a:lnTo>
                  <a:pt x="220781" y="350120"/>
                </a:lnTo>
                <a:lnTo>
                  <a:pt x="227276" y="350120"/>
                </a:lnTo>
                <a:lnTo>
                  <a:pt x="233769" y="350120"/>
                </a:lnTo>
                <a:lnTo>
                  <a:pt x="240262" y="350120"/>
                </a:lnTo>
                <a:lnTo>
                  <a:pt x="240262" y="343514"/>
                </a:lnTo>
                <a:lnTo>
                  <a:pt x="246756" y="343514"/>
                </a:lnTo>
                <a:lnTo>
                  <a:pt x="246756" y="336908"/>
                </a:lnTo>
                <a:lnTo>
                  <a:pt x="253250" y="336908"/>
                </a:lnTo>
                <a:lnTo>
                  <a:pt x="259743" y="336908"/>
                </a:lnTo>
                <a:lnTo>
                  <a:pt x="266237" y="336908"/>
                </a:lnTo>
                <a:lnTo>
                  <a:pt x="272730" y="336908"/>
                </a:lnTo>
                <a:lnTo>
                  <a:pt x="279224" y="336908"/>
                </a:lnTo>
                <a:lnTo>
                  <a:pt x="285718" y="336908"/>
                </a:lnTo>
                <a:lnTo>
                  <a:pt x="285718" y="330302"/>
                </a:lnTo>
                <a:lnTo>
                  <a:pt x="292211" y="330302"/>
                </a:lnTo>
                <a:lnTo>
                  <a:pt x="292211" y="317090"/>
                </a:lnTo>
                <a:lnTo>
                  <a:pt x="298705" y="317090"/>
                </a:lnTo>
                <a:lnTo>
                  <a:pt x="305199" y="317090"/>
                </a:lnTo>
                <a:lnTo>
                  <a:pt x="311692" y="317090"/>
                </a:lnTo>
                <a:lnTo>
                  <a:pt x="318186" y="317090"/>
                </a:lnTo>
                <a:lnTo>
                  <a:pt x="318186" y="310484"/>
                </a:lnTo>
                <a:lnTo>
                  <a:pt x="324679" y="310484"/>
                </a:lnTo>
                <a:lnTo>
                  <a:pt x="324679" y="303878"/>
                </a:lnTo>
                <a:lnTo>
                  <a:pt x="331173" y="303878"/>
                </a:lnTo>
                <a:lnTo>
                  <a:pt x="337666" y="303878"/>
                </a:lnTo>
                <a:lnTo>
                  <a:pt x="344160" y="303878"/>
                </a:lnTo>
                <a:lnTo>
                  <a:pt x="350653" y="303878"/>
                </a:lnTo>
                <a:lnTo>
                  <a:pt x="357147" y="303878"/>
                </a:lnTo>
                <a:lnTo>
                  <a:pt x="363641" y="303878"/>
                </a:lnTo>
                <a:lnTo>
                  <a:pt x="370134" y="303878"/>
                </a:lnTo>
                <a:lnTo>
                  <a:pt x="370134" y="297272"/>
                </a:lnTo>
                <a:lnTo>
                  <a:pt x="370134" y="290665"/>
                </a:lnTo>
                <a:lnTo>
                  <a:pt x="376628" y="290665"/>
                </a:lnTo>
                <a:lnTo>
                  <a:pt x="383122" y="290665"/>
                </a:lnTo>
                <a:lnTo>
                  <a:pt x="383122" y="284059"/>
                </a:lnTo>
                <a:lnTo>
                  <a:pt x="389615" y="284059"/>
                </a:lnTo>
                <a:lnTo>
                  <a:pt x="396109" y="284059"/>
                </a:lnTo>
                <a:lnTo>
                  <a:pt x="402602" y="284059"/>
                </a:lnTo>
                <a:lnTo>
                  <a:pt x="409096" y="284059"/>
                </a:lnTo>
                <a:lnTo>
                  <a:pt x="415590" y="284059"/>
                </a:lnTo>
                <a:lnTo>
                  <a:pt x="415590" y="277453"/>
                </a:lnTo>
                <a:lnTo>
                  <a:pt x="415590" y="270847"/>
                </a:lnTo>
                <a:lnTo>
                  <a:pt x="422083" y="270847"/>
                </a:lnTo>
                <a:lnTo>
                  <a:pt x="428576" y="270847"/>
                </a:lnTo>
                <a:lnTo>
                  <a:pt x="428576" y="264241"/>
                </a:lnTo>
                <a:lnTo>
                  <a:pt x="435071" y="264241"/>
                </a:lnTo>
                <a:lnTo>
                  <a:pt x="435071" y="251029"/>
                </a:lnTo>
                <a:lnTo>
                  <a:pt x="441564" y="251029"/>
                </a:lnTo>
                <a:lnTo>
                  <a:pt x="448057" y="251029"/>
                </a:lnTo>
                <a:lnTo>
                  <a:pt x="454551" y="251029"/>
                </a:lnTo>
                <a:lnTo>
                  <a:pt x="461045" y="251029"/>
                </a:lnTo>
                <a:lnTo>
                  <a:pt x="467538" y="251029"/>
                </a:lnTo>
                <a:lnTo>
                  <a:pt x="467538" y="244423"/>
                </a:lnTo>
                <a:lnTo>
                  <a:pt x="474032" y="244423"/>
                </a:lnTo>
                <a:lnTo>
                  <a:pt x="474032" y="237817"/>
                </a:lnTo>
                <a:lnTo>
                  <a:pt x="480525" y="237817"/>
                </a:lnTo>
                <a:lnTo>
                  <a:pt x="487019" y="237817"/>
                </a:lnTo>
                <a:lnTo>
                  <a:pt x="493513" y="237817"/>
                </a:lnTo>
                <a:lnTo>
                  <a:pt x="500006" y="237817"/>
                </a:lnTo>
                <a:lnTo>
                  <a:pt x="506500" y="237817"/>
                </a:lnTo>
                <a:lnTo>
                  <a:pt x="512994" y="237817"/>
                </a:lnTo>
                <a:lnTo>
                  <a:pt x="519487" y="237817"/>
                </a:lnTo>
                <a:lnTo>
                  <a:pt x="519487" y="231211"/>
                </a:lnTo>
                <a:lnTo>
                  <a:pt x="525981" y="231211"/>
                </a:lnTo>
                <a:lnTo>
                  <a:pt x="532474" y="231211"/>
                </a:lnTo>
                <a:lnTo>
                  <a:pt x="538968" y="231211"/>
                </a:lnTo>
                <a:lnTo>
                  <a:pt x="545462" y="231211"/>
                </a:lnTo>
                <a:lnTo>
                  <a:pt x="545462" y="224605"/>
                </a:lnTo>
                <a:lnTo>
                  <a:pt x="545462" y="217999"/>
                </a:lnTo>
                <a:lnTo>
                  <a:pt x="551955" y="217999"/>
                </a:lnTo>
                <a:lnTo>
                  <a:pt x="558448" y="217999"/>
                </a:lnTo>
                <a:lnTo>
                  <a:pt x="564943" y="217999"/>
                </a:lnTo>
                <a:lnTo>
                  <a:pt x="571436" y="217999"/>
                </a:lnTo>
                <a:lnTo>
                  <a:pt x="571436" y="211393"/>
                </a:lnTo>
                <a:lnTo>
                  <a:pt x="571436" y="211393"/>
                </a:lnTo>
                <a:lnTo>
                  <a:pt x="577929" y="211393"/>
                </a:lnTo>
                <a:lnTo>
                  <a:pt x="584423" y="211393"/>
                </a:lnTo>
                <a:lnTo>
                  <a:pt x="590917" y="211393"/>
                </a:lnTo>
                <a:lnTo>
                  <a:pt x="597410" y="211393"/>
                </a:lnTo>
                <a:lnTo>
                  <a:pt x="603904" y="211393"/>
                </a:lnTo>
                <a:lnTo>
                  <a:pt x="603904" y="204787"/>
                </a:lnTo>
                <a:lnTo>
                  <a:pt x="610397" y="204787"/>
                </a:lnTo>
                <a:lnTo>
                  <a:pt x="616891" y="204787"/>
                </a:lnTo>
                <a:lnTo>
                  <a:pt x="616891" y="198181"/>
                </a:lnTo>
                <a:lnTo>
                  <a:pt x="623385" y="198181"/>
                </a:lnTo>
                <a:lnTo>
                  <a:pt x="629878" y="198181"/>
                </a:lnTo>
                <a:lnTo>
                  <a:pt x="629878" y="191575"/>
                </a:lnTo>
                <a:lnTo>
                  <a:pt x="636372" y="191575"/>
                </a:lnTo>
                <a:lnTo>
                  <a:pt x="636372" y="184969"/>
                </a:lnTo>
                <a:lnTo>
                  <a:pt x="642865" y="184969"/>
                </a:lnTo>
                <a:lnTo>
                  <a:pt x="649359" y="184969"/>
                </a:lnTo>
                <a:lnTo>
                  <a:pt x="655852" y="184969"/>
                </a:lnTo>
                <a:lnTo>
                  <a:pt x="662346" y="184969"/>
                </a:lnTo>
                <a:lnTo>
                  <a:pt x="668839" y="184969"/>
                </a:lnTo>
                <a:lnTo>
                  <a:pt x="675333" y="184969"/>
                </a:lnTo>
                <a:lnTo>
                  <a:pt x="675333" y="178363"/>
                </a:lnTo>
                <a:lnTo>
                  <a:pt x="681827" y="178363"/>
                </a:lnTo>
                <a:lnTo>
                  <a:pt x="688320" y="178363"/>
                </a:lnTo>
                <a:lnTo>
                  <a:pt x="694814" y="178363"/>
                </a:lnTo>
                <a:lnTo>
                  <a:pt x="701308" y="178363"/>
                </a:lnTo>
                <a:lnTo>
                  <a:pt x="707801" y="178363"/>
                </a:lnTo>
                <a:lnTo>
                  <a:pt x="714295" y="178363"/>
                </a:lnTo>
                <a:lnTo>
                  <a:pt x="714295" y="171757"/>
                </a:lnTo>
                <a:lnTo>
                  <a:pt x="720788" y="171757"/>
                </a:lnTo>
                <a:lnTo>
                  <a:pt x="727282" y="171757"/>
                </a:lnTo>
                <a:lnTo>
                  <a:pt x="733776" y="171757"/>
                </a:lnTo>
                <a:lnTo>
                  <a:pt x="733776" y="165151"/>
                </a:lnTo>
                <a:lnTo>
                  <a:pt x="733776" y="158544"/>
                </a:lnTo>
                <a:lnTo>
                  <a:pt x="740269" y="158544"/>
                </a:lnTo>
                <a:lnTo>
                  <a:pt x="746762" y="158544"/>
                </a:lnTo>
                <a:lnTo>
                  <a:pt x="753257" y="158544"/>
                </a:lnTo>
                <a:lnTo>
                  <a:pt x="759750" y="158544"/>
                </a:lnTo>
                <a:lnTo>
                  <a:pt x="759750" y="151938"/>
                </a:lnTo>
                <a:lnTo>
                  <a:pt x="759750" y="151938"/>
                </a:lnTo>
                <a:lnTo>
                  <a:pt x="766243" y="151938"/>
                </a:lnTo>
                <a:lnTo>
                  <a:pt x="772737" y="151938"/>
                </a:lnTo>
                <a:lnTo>
                  <a:pt x="779231" y="151938"/>
                </a:lnTo>
                <a:lnTo>
                  <a:pt x="785724" y="151938"/>
                </a:lnTo>
                <a:lnTo>
                  <a:pt x="792218" y="151938"/>
                </a:lnTo>
                <a:lnTo>
                  <a:pt x="798711" y="151938"/>
                </a:lnTo>
                <a:lnTo>
                  <a:pt x="798711" y="145332"/>
                </a:lnTo>
                <a:lnTo>
                  <a:pt x="805205" y="145332"/>
                </a:lnTo>
                <a:lnTo>
                  <a:pt x="811699" y="145332"/>
                </a:lnTo>
                <a:lnTo>
                  <a:pt x="811699" y="138726"/>
                </a:lnTo>
                <a:lnTo>
                  <a:pt x="818192" y="138726"/>
                </a:lnTo>
                <a:lnTo>
                  <a:pt x="824686" y="138726"/>
                </a:lnTo>
                <a:lnTo>
                  <a:pt x="831180" y="138726"/>
                </a:lnTo>
                <a:lnTo>
                  <a:pt x="837673" y="138726"/>
                </a:lnTo>
                <a:lnTo>
                  <a:pt x="844167" y="138726"/>
                </a:lnTo>
                <a:lnTo>
                  <a:pt x="850660" y="138726"/>
                </a:lnTo>
                <a:lnTo>
                  <a:pt x="857154" y="138726"/>
                </a:lnTo>
                <a:lnTo>
                  <a:pt x="863648" y="138726"/>
                </a:lnTo>
                <a:lnTo>
                  <a:pt x="863648" y="132120"/>
                </a:lnTo>
                <a:lnTo>
                  <a:pt x="870141" y="132120"/>
                </a:lnTo>
                <a:lnTo>
                  <a:pt x="876634" y="132120"/>
                </a:lnTo>
                <a:lnTo>
                  <a:pt x="876634" y="125514"/>
                </a:lnTo>
                <a:lnTo>
                  <a:pt x="883129" y="125514"/>
                </a:lnTo>
                <a:lnTo>
                  <a:pt x="889622" y="125514"/>
                </a:lnTo>
                <a:lnTo>
                  <a:pt x="896115" y="125514"/>
                </a:lnTo>
                <a:lnTo>
                  <a:pt x="902609" y="125514"/>
                </a:lnTo>
                <a:lnTo>
                  <a:pt x="902609" y="118908"/>
                </a:lnTo>
                <a:lnTo>
                  <a:pt x="909103" y="118908"/>
                </a:lnTo>
                <a:lnTo>
                  <a:pt x="915596" y="118908"/>
                </a:lnTo>
                <a:lnTo>
                  <a:pt x="915596" y="112302"/>
                </a:lnTo>
                <a:lnTo>
                  <a:pt x="922090" y="112302"/>
                </a:lnTo>
                <a:lnTo>
                  <a:pt x="928583" y="112302"/>
                </a:lnTo>
                <a:lnTo>
                  <a:pt x="935077" y="112302"/>
                </a:lnTo>
                <a:lnTo>
                  <a:pt x="941571" y="112302"/>
                </a:lnTo>
                <a:lnTo>
                  <a:pt x="948064" y="112302"/>
                </a:lnTo>
                <a:lnTo>
                  <a:pt x="954558" y="112302"/>
                </a:lnTo>
                <a:lnTo>
                  <a:pt x="954558" y="105696"/>
                </a:lnTo>
                <a:lnTo>
                  <a:pt x="961052" y="105696"/>
                </a:lnTo>
                <a:lnTo>
                  <a:pt x="967545" y="105696"/>
                </a:lnTo>
                <a:lnTo>
                  <a:pt x="974038" y="105696"/>
                </a:lnTo>
                <a:lnTo>
                  <a:pt x="974038" y="99090"/>
                </a:lnTo>
                <a:lnTo>
                  <a:pt x="980532" y="99090"/>
                </a:lnTo>
                <a:lnTo>
                  <a:pt x="980532" y="92484"/>
                </a:lnTo>
                <a:lnTo>
                  <a:pt x="987026" y="92484"/>
                </a:lnTo>
                <a:lnTo>
                  <a:pt x="987026" y="85878"/>
                </a:lnTo>
                <a:lnTo>
                  <a:pt x="993519" y="85878"/>
                </a:lnTo>
                <a:lnTo>
                  <a:pt x="1000013" y="85878"/>
                </a:lnTo>
                <a:lnTo>
                  <a:pt x="1013000" y="85878"/>
                </a:lnTo>
                <a:lnTo>
                  <a:pt x="1019494" y="85878"/>
                </a:lnTo>
                <a:lnTo>
                  <a:pt x="1025987" y="85878"/>
                </a:lnTo>
                <a:lnTo>
                  <a:pt x="1032481" y="85878"/>
                </a:lnTo>
                <a:lnTo>
                  <a:pt x="1038975" y="85878"/>
                </a:lnTo>
                <a:lnTo>
                  <a:pt x="1051962" y="85878"/>
                </a:lnTo>
                <a:lnTo>
                  <a:pt x="1058455" y="85878"/>
                </a:lnTo>
                <a:lnTo>
                  <a:pt x="1064949" y="85878"/>
                </a:lnTo>
                <a:lnTo>
                  <a:pt x="1071443" y="85878"/>
                </a:lnTo>
                <a:lnTo>
                  <a:pt x="1077936" y="85878"/>
                </a:lnTo>
                <a:lnTo>
                  <a:pt x="1084429" y="85878"/>
                </a:lnTo>
                <a:lnTo>
                  <a:pt x="1084429" y="72666"/>
                </a:lnTo>
                <a:lnTo>
                  <a:pt x="1090923" y="72666"/>
                </a:lnTo>
                <a:lnTo>
                  <a:pt x="1097417" y="72666"/>
                </a:lnTo>
                <a:lnTo>
                  <a:pt x="1110404" y="72666"/>
                </a:lnTo>
                <a:lnTo>
                  <a:pt x="1110404" y="66060"/>
                </a:lnTo>
                <a:lnTo>
                  <a:pt x="1116897" y="66060"/>
                </a:lnTo>
                <a:lnTo>
                  <a:pt x="1123391" y="66060"/>
                </a:lnTo>
                <a:lnTo>
                  <a:pt x="1123391" y="59454"/>
                </a:lnTo>
                <a:lnTo>
                  <a:pt x="1129885" y="59454"/>
                </a:lnTo>
                <a:lnTo>
                  <a:pt x="1136378" y="59454"/>
                </a:lnTo>
                <a:lnTo>
                  <a:pt x="1142872" y="59454"/>
                </a:lnTo>
                <a:lnTo>
                  <a:pt x="1149366" y="59454"/>
                </a:lnTo>
                <a:lnTo>
                  <a:pt x="1149366" y="52848"/>
                </a:lnTo>
                <a:lnTo>
                  <a:pt x="1155859" y="52848"/>
                </a:lnTo>
                <a:lnTo>
                  <a:pt x="1162353" y="52848"/>
                </a:lnTo>
                <a:lnTo>
                  <a:pt x="1162353" y="46242"/>
                </a:lnTo>
                <a:lnTo>
                  <a:pt x="1168846" y="46242"/>
                </a:lnTo>
                <a:lnTo>
                  <a:pt x="1168846" y="39636"/>
                </a:lnTo>
                <a:lnTo>
                  <a:pt x="1175340" y="39636"/>
                </a:lnTo>
                <a:lnTo>
                  <a:pt x="1181834" y="39636"/>
                </a:lnTo>
                <a:lnTo>
                  <a:pt x="1188327" y="39636"/>
                </a:lnTo>
                <a:lnTo>
                  <a:pt x="1188327" y="33030"/>
                </a:lnTo>
                <a:lnTo>
                  <a:pt x="1194820" y="33030"/>
                </a:lnTo>
                <a:lnTo>
                  <a:pt x="1201315" y="33030"/>
                </a:lnTo>
                <a:lnTo>
                  <a:pt x="1207808" y="33030"/>
                </a:lnTo>
                <a:lnTo>
                  <a:pt x="1214301" y="33030"/>
                </a:lnTo>
                <a:lnTo>
                  <a:pt x="1220795" y="33030"/>
                </a:lnTo>
                <a:lnTo>
                  <a:pt x="1227289" y="33030"/>
                </a:lnTo>
                <a:lnTo>
                  <a:pt x="1233782" y="33030"/>
                </a:lnTo>
                <a:lnTo>
                  <a:pt x="1233782" y="26424"/>
                </a:lnTo>
                <a:lnTo>
                  <a:pt x="1240276" y="26424"/>
                </a:lnTo>
                <a:lnTo>
                  <a:pt x="1246769" y="26424"/>
                </a:lnTo>
                <a:lnTo>
                  <a:pt x="1246769" y="13211"/>
                </a:lnTo>
                <a:lnTo>
                  <a:pt x="1253263" y="13211"/>
                </a:lnTo>
                <a:lnTo>
                  <a:pt x="1259757" y="13211"/>
                </a:lnTo>
                <a:lnTo>
                  <a:pt x="1259757" y="6605"/>
                </a:lnTo>
                <a:lnTo>
                  <a:pt x="1266250" y="6605"/>
                </a:lnTo>
                <a:lnTo>
                  <a:pt x="1272744" y="6605"/>
                </a:lnTo>
                <a:lnTo>
                  <a:pt x="1279238" y="6605"/>
                </a:lnTo>
                <a:lnTo>
                  <a:pt x="1285731" y="6605"/>
                </a:lnTo>
                <a:lnTo>
                  <a:pt x="1285731" y="0"/>
                </a:lnTo>
                <a:lnTo>
                  <a:pt x="129222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767140" y="2412579"/>
            <a:ext cx="525780" cy="174625"/>
          </a:xfrm>
          <a:custGeom>
            <a:avLst/>
            <a:gdLst/>
            <a:ahLst/>
            <a:cxnLst/>
            <a:rect l="l" t="t" r="r" b="b"/>
            <a:pathLst>
              <a:path w="525779" h="174625">
                <a:moveTo>
                  <a:pt x="0" y="174625"/>
                </a:moveTo>
                <a:lnTo>
                  <a:pt x="6487" y="174625"/>
                </a:lnTo>
                <a:lnTo>
                  <a:pt x="6487" y="168157"/>
                </a:lnTo>
                <a:lnTo>
                  <a:pt x="12974" y="168157"/>
                </a:lnTo>
                <a:lnTo>
                  <a:pt x="12974" y="155222"/>
                </a:lnTo>
                <a:lnTo>
                  <a:pt x="19461" y="155222"/>
                </a:lnTo>
                <a:lnTo>
                  <a:pt x="25948" y="155222"/>
                </a:lnTo>
                <a:lnTo>
                  <a:pt x="25948" y="148754"/>
                </a:lnTo>
                <a:lnTo>
                  <a:pt x="32436" y="148754"/>
                </a:lnTo>
                <a:lnTo>
                  <a:pt x="38923" y="148754"/>
                </a:lnTo>
                <a:lnTo>
                  <a:pt x="45410" y="148754"/>
                </a:lnTo>
                <a:lnTo>
                  <a:pt x="51897" y="148754"/>
                </a:lnTo>
                <a:lnTo>
                  <a:pt x="58384" y="148754"/>
                </a:lnTo>
                <a:lnTo>
                  <a:pt x="58384" y="142286"/>
                </a:lnTo>
                <a:lnTo>
                  <a:pt x="64872" y="142286"/>
                </a:lnTo>
                <a:lnTo>
                  <a:pt x="64872" y="135819"/>
                </a:lnTo>
                <a:lnTo>
                  <a:pt x="71359" y="135819"/>
                </a:lnTo>
                <a:lnTo>
                  <a:pt x="77846" y="135819"/>
                </a:lnTo>
                <a:lnTo>
                  <a:pt x="84333" y="135819"/>
                </a:lnTo>
                <a:lnTo>
                  <a:pt x="90820" y="135819"/>
                </a:lnTo>
                <a:lnTo>
                  <a:pt x="90820" y="122884"/>
                </a:lnTo>
                <a:lnTo>
                  <a:pt x="103795" y="122884"/>
                </a:lnTo>
                <a:lnTo>
                  <a:pt x="103795" y="116416"/>
                </a:lnTo>
                <a:lnTo>
                  <a:pt x="110282" y="116416"/>
                </a:lnTo>
                <a:lnTo>
                  <a:pt x="116769" y="116416"/>
                </a:lnTo>
                <a:lnTo>
                  <a:pt x="123256" y="116416"/>
                </a:lnTo>
                <a:lnTo>
                  <a:pt x="129744" y="116416"/>
                </a:lnTo>
                <a:lnTo>
                  <a:pt x="136231" y="116416"/>
                </a:lnTo>
                <a:lnTo>
                  <a:pt x="142718" y="116416"/>
                </a:lnTo>
                <a:lnTo>
                  <a:pt x="149205" y="116416"/>
                </a:lnTo>
                <a:lnTo>
                  <a:pt x="155692" y="116416"/>
                </a:lnTo>
                <a:lnTo>
                  <a:pt x="155692" y="109948"/>
                </a:lnTo>
                <a:lnTo>
                  <a:pt x="155692" y="109948"/>
                </a:lnTo>
                <a:lnTo>
                  <a:pt x="162180" y="109948"/>
                </a:lnTo>
                <a:lnTo>
                  <a:pt x="168667" y="109948"/>
                </a:lnTo>
                <a:lnTo>
                  <a:pt x="175154" y="109948"/>
                </a:lnTo>
                <a:lnTo>
                  <a:pt x="181641" y="109948"/>
                </a:lnTo>
                <a:lnTo>
                  <a:pt x="188128" y="109948"/>
                </a:lnTo>
                <a:lnTo>
                  <a:pt x="194616" y="109948"/>
                </a:lnTo>
                <a:lnTo>
                  <a:pt x="201103" y="109948"/>
                </a:lnTo>
                <a:lnTo>
                  <a:pt x="207590" y="109948"/>
                </a:lnTo>
                <a:lnTo>
                  <a:pt x="214077" y="109948"/>
                </a:lnTo>
                <a:lnTo>
                  <a:pt x="220564" y="109948"/>
                </a:lnTo>
                <a:lnTo>
                  <a:pt x="227052" y="109948"/>
                </a:lnTo>
                <a:lnTo>
                  <a:pt x="233539" y="109948"/>
                </a:lnTo>
                <a:lnTo>
                  <a:pt x="240026" y="109948"/>
                </a:lnTo>
                <a:lnTo>
                  <a:pt x="246513" y="109948"/>
                </a:lnTo>
                <a:lnTo>
                  <a:pt x="253000" y="109948"/>
                </a:lnTo>
                <a:lnTo>
                  <a:pt x="253000" y="97013"/>
                </a:lnTo>
                <a:lnTo>
                  <a:pt x="259488" y="97013"/>
                </a:lnTo>
                <a:lnTo>
                  <a:pt x="259488" y="90546"/>
                </a:lnTo>
                <a:lnTo>
                  <a:pt x="265975" y="90546"/>
                </a:lnTo>
                <a:lnTo>
                  <a:pt x="265975" y="84078"/>
                </a:lnTo>
                <a:lnTo>
                  <a:pt x="272462" y="84078"/>
                </a:lnTo>
                <a:lnTo>
                  <a:pt x="278949" y="84078"/>
                </a:lnTo>
                <a:lnTo>
                  <a:pt x="285436" y="84078"/>
                </a:lnTo>
                <a:lnTo>
                  <a:pt x="291924" y="84078"/>
                </a:lnTo>
                <a:lnTo>
                  <a:pt x="298411" y="84078"/>
                </a:lnTo>
                <a:lnTo>
                  <a:pt x="304898" y="84078"/>
                </a:lnTo>
                <a:lnTo>
                  <a:pt x="311385" y="84078"/>
                </a:lnTo>
                <a:lnTo>
                  <a:pt x="317872" y="84078"/>
                </a:lnTo>
                <a:lnTo>
                  <a:pt x="324360" y="84078"/>
                </a:lnTo>
                <a:lnTo>
                  <a:pt x="324360" y="71143"/>
                </a:lnTo>
                <a:lnTo>
                  <a:pt x="330847" y="71143"/>
                </a:lnTo>
                <a:lnTo>
                  <a:pt x="330847" y="64675"/>
                </a:lnTo>
                <a:lnTo>
                  <a:pt x="337334" y="64675"/>
                </a:lnTo>
                <a:lnTo>
                  <a:pt x="343821" y="64675"/>
                </a:lnTo>
                <a:lnTo>
                  <a:pt x="350308" y="64675"/>
                </a:lnTo>
                <a:lnTo>
                  <a:pt x="356796" y="64675"/>
                </a:lnTo>
                <a:lnTo>
                  <a:pt x="363283" y="64675"/>
                </a:lnTo>
                <a:lnTo>
                  <a:pt x="369770" y="64675"/>
                </a:lnTo>
                <a:lnTo>
                  <a:pt x="376257" y="64675"/>
                </a:lnTo>
                <a:lnTo>
                  <a:pt x="382744" y="64675"/>
                </a:lnTo>
                <a:lnTo>
                  <a:pt x="382744" y="51740"/>
                </a:lnTo>
                <a:lnTo>
                  <a:pt x="395719" y="51740"/>
                </a:lnTo>
                <a:lnTo>
                  <a:pt x="402206" y="51740"/>
                </a:lnTo>
                <a:lnTo>
                  <a:pt x="408693" y="51740"/>
                </a:lnTo>
                <a:lnTo>
                  <a:pt x="408693" y="32337"/>
                </a:lnTo>
                <a:lnTo>
                  <a:pt x="415180" y="32337"/>
                </a:lnTo>
                <a:lnTo>
                  <a:pt x="421668" y="32337"/>
                </a:lnTo>
                <a:lnTo>
                  <a:pt x="428155" y="32337"/>
                </a:lnTo>
                <a:lnTo>
                  <a:pt x="434642" y="32337"/>
                </a:lnTo>
                <a:lnTo>
                  <a:pt x="441129" y="32337"/>
                </a:lnTo>
                <a:lnTo>
                  <a:pt x="447616" y="32337"/>
                </a:lnTo>
                <a:lnTo>
                  <a:pt x="447616" y="19402"/>
                </a:lnTo>
                <a:lnTo>
                  <a:pt x="454104" y="19402"/>
                </a:lnTo>
                <a:lnTo>
                  <a:pt x="460591" y="19402"/>
                </a:lnTo>
                <a:lnTo>
                  <a:pt x="460591" y="12935"/>
                </a:lnTo>
                <a:lnTo>
                  <a:pt x="467078" y="12935"/>
                </a:lnTo>
                <a:lnTo>
                  <a:pt x="473565" y="12935"/>
                </a:lnTo>
                <a:lnTo>
                  <a:pt x="480052" y="12935"/>
                </a:lnTo>
                <a:lnTo>
                  <a:pt x="486540" y="12935"/>
                </a:lnTo>
                <a:lnTo>
                  <a:pt x="486540" y="0"/>
                </a:lnTo>
                <a:lnTo>
                  <a:pt x="493026" y="0"/>
                </a:lnTo>
                <a:lnTo>
                  <a:pt x="512488" y="0"/>
                </a:lnTo>
                <a:lnTo>
                  <a:pt x="518975" y="0"/>
                </a:lnTo>
                <a:lnTo>
                  <a:pt x="52546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873216" y="2124964"/>
            <a:ext cx="7061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Placebo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48816" y="3871490"/>
            <a:ext cx="2324100" cy="492125"/>
          </a:xfrm>
          <a:custGeom>
            <a:avLst/>
            <a:gdLst/>
            <a:ahLst/>
            <a:cxnLst/>
            <a:rect l="l" t="t" r="r" b="b"/>
            <a:pathLst>
              <a:path w="2324100" h="492125">
                <a:moveTo>
                  <a:pt x="0" y="492125"/>
                </a:moveTo>
                <a:lnTo>
                  <a:pt x="0" y="492125"/>
                </a:lnTo>
                <a:lnTo>
                  <a:pt x="25967" y="492125"/>
                </a:lnTo>
                <a:lnTo>
                  <a:pt x="32459" y="492125"/>
                </a:lnTo>
                <a:lnTo>
                  <a:pt x="51935" y="492125"/>
                </a:lnTo>
                <a:lnTo>
                  <a:pt x="58427" y="492125"/>
                </a:lnTo>
                <a:lnTo>
                  <a:pt x="58427" y="485649"/>
                </a:lnTo>
                <a:lnTo>
                  <a:pt x="64919" y="485649"/>
                </a:lnTo>
                <a:lnTo>
                  <a:pt x="71410" y="485649"/>
                </a:lnTo>
                <a:lnTo>
                  <a:pt x="77902" y="485649"/>
                </a:lnTo>
                <a:lnTo>
                  <a:pt x="84394" y="485649"/>
                </a:lnTo>
                <a:lnTo>
                  <a:pt x="84394" y="479174"/>
                </a:lnTo>
                <a:lnTo>
                  <a:pt x="90886" y="479174"/>
                </a:lnTo>
                <a:lnTo>
                  <a:pt x="97378" y="479174"/>
                </a:lnTo>
                <a:lnTo>
                  <a:pt x="103870" y="479174"/>
                </a:lnTo>
                <a:lnTo>
                  <a:pt x="103870" y="472699"/>
                </a:lnTo>
                <a:lnTo>
                  <a:pt x="110362" y="472699"/>
                </a:lnTo>
                <a:lnTo>
                  <a:pt x="116854" y="472699"/>
                </a:lnTo>
                <a:lnTo>
                  <a:pt x="123346" y="472699"/>
                </a:lnTo>
                <a:lnTo>
                  <a:pt x="129838" y="472699"/>
                </a:lnTo>
                <a:lnTo>
                  <a:pt x="136329" y="472699"/>
                </a:lnTo>
                <a:lnTo>
                  <a:pt x="142821" y="472699"/>
                </a:lnTo>
                <a:lnTo>
                  <a:pt x="142821" y="466223"/>
                </a:lnTo>
                <a:lnTo>
                  <a:pt x="142821" y="466223"/>
                </a:lnTo>
                <a:lnTo>
                  <a:pt x="149313" y="466223"/>
                </a:lnTo>
                <a:lnTo>
                  <a:pt x="155805" y="466223"/>
                </a:lnTo>
                <a:lnTo>
                  <a:pt x="162297" y="466223"/>
                </a:lnTo>
                <a:lnTo>
                  <a:pt x="168789" y="466223"/>
                </a:lnTo>
                <a:lnTo>
                  <a:pt x="175281" y="466223"/>
                </a:lnTo>
                <a:lnTo>
                  <a:pt x="181773" y="466223"/>
                </a:lnTo>
                <a:lnTo>
                  <a:pt x="188265" y="466223"/>
                </a:lnTo>
                <a:lnTo>
                  <a:pt x="194757" y="466223"/>
                </a:lnTo>
                <a:lnTo>
                  <a:pt x="201248" y="466223"/>
                </a:lnTo>
                <a:lnTo>
                  <a:pt x="207740" y="466223"/>
                </a:lnTo>
                <a:lnTo>
                  <a:pt x="207740" y="459748"/>
                </a:lnTo>
                <a:lnTo>
                  <a:pt x="214232" y="459748"/>
                </a:lnTo>
                <a:lnTo>
                  <a:pt x="220724" y="459748"/>
                </a:lnTo>
                <a:lnTo>
                  <a:pt x="220724" y="453273"/>
                </a:lnTo>
                <a:lnTo>
                  <a:pt x="227216" y="453273"/>
                </a:lnTo>
                <a:lnTo>
                  <a:pt x="233708" y="453273"/>
                </a:lnTo>
                <a:lnTo>
                  <a:pt x="240200" y="453273"/>
                </a:lnTo>
                <a:lnTo>
                  <a:pt x="240200" y="446797"/>
                </a:lnTo>
                <a:lnTo>
                  <a:pt x="246692" y="446797"/>
                </a:lnTo>
                <a:lnTo>
                  <a:pt x="266167" y="446797"/>
                </a:lnTo>
                <a:lnTo>
                  <a:pt x="272659" y="446797"/>
                </a:lnTo>
                <a:lnTo>
                  <a:pt x="279151" y="446797"/>
                </a:lnTo>
                <a:lnTo>
                  <a:pt x="279151" y="440322"/>
                </a:lnTo>
                <a:lnTo>
                  <a:pt x="279151" y="440322"/>
                </a:lnTo>
                <a:lnTo>
                  <a:pt x="285643" y="440322"/>
                </a:lnTo>
                <a:lnTo>
                  <a:pt x="292135" y="440322"/>
                </a:lnTo>
                <a:lnTo>
                  <a:pt x="298627" y="440322"/>
                </a:lnTo>
                <a:lnTo>
                  <a:pt x="305119" y="440322"/>
                </a:lnTo>
                <a:lnTo>
                  <a:pt x="318103" y="440322"/>
                </a:lnTo>
                <a:lnTo>
                  <a:pt x="324594" y="440322"/>
                </a:lnTo>
                <a:lnTo>
                  <a:pt x="324594" y="433847"/>
                </a:lnTo>
                <a:lnTo>
                  <a:pt x="331086" y="433847"/>
                </a:lnTo>
                <a:lnTo>
                  <a:pt x="337578" y="433847"/>
                </a:lnTo>
                <a:lnTo>
                  <a:pt x="337578" y="427371"/>
                </a:lnTo>
                <a:lnTo>
                  <a:pt x="344070" y="427371"/>
                </a:lnTo>
                <a:lnTo>
                  <a:pt x="350562" y="427371"/>
                </a:lnTo>
                <a:lnTo>
                  <a:pt x="363546" y="427371"/>
                </a:lnTo>
                <a:lnTo>
                  <a:pt x="376530" y="427371"/>
                </a:lnTo>
                <a:lnTo>
                  <a:pt x="376530" y="420896"/>
                </a:lnTo>
                <a:lnTo>
                  <a:pt x="383022" y="420896"/>
                </a:lnTo>
                <a:lnTo>
                  <a:pt x="389513" y="420896"/>
                </a:lnTo>
                <a:lnTo>
                  <a:pt x="396005" y="420896"/>
                </a:lnTo>
                <a:lnTo>
                  <a:pt x="402497" y="420896"/>
                </a:lnTo>
                <a:lnTo>
                  <a:pt x="402497" y="414420"/>
                </a:lnTo>
                <a:lnTo>
                  <a:pt x="408989" y="414420"/>
                </a:lnTo>
                <a:lnTo>
                  <a:pt x="415481" y="414420"/>
                </a:lnTo>
                <a:lnTo>
                  <a:pt x="421973" y="414420"/>
                </a:lnTo>
                <a:lnTo>
                  <a:pt x="428465" y="414420"/>
                </a:lnTo>
                <a:lnTo>
                  <a:pt x="434957" y="414420"/>
                </a:lnTo>
                <a:lnTo>
                  <a:pt x="447941" y="414420"/>
                </a:lnTo>
                <a:lnTo>
                  <a:pt x="454432" y="414420"/>
                </a:lnTo>
                <a:lnTo>
                  <a:pt x="454432" y="407945"/>
                </a:lnTo>
                <a:lnTo>
                  <a:pt x="467416" y="407945"/>
                </a:lnTo>
                <a:lnTo>
                  <a:pt x="473908" y="407945"/>
                </a:lnTo>
                <a:lnTo>
                  <a:pt x="480400" y="407945"/>
                </a:lnTo>
                <a:lnTo>
                  <a:pt x="486892" y="407945"/>
                </a:lnTo>
                <a:lnTo>
                  <a:pt x="493384" y="407945"/>
                </a:lnTo>
                <a:lnTo>
                  <a:pt x="493384" y="401470"/>
                </a:lnTo>
                <a:lnTo>
                  <a:pt x="499876" y="401470"/>
                </a:lnTo>
                <a:lnTo>
                  <a:pt x="506368" y="401470"/>
                </a:lnTo>
                <a:lnTo>
                  <a:pt x="512860" y="401470"/>
                </a:lnTo>
                <a:lnTo>
                  <a:pt x="512860" y="394994"/>
                </a:lnTo>
                <a:lnTo>
                  <a:pt x="512860" y="394994"/>
                </a:lnTo>
                <a:lnTo>
                  <a:pt x="519351" y="394994"/>
                </a:lnTo>
                <a:lnTo>
                  <a:pt x="532335" y="394994"/>
                </a:lnTo>
                <a:lnTo>
                  <a:pt x="538827" y="394994"/>
                </a:lnTo>
                <a:lnTo>
                  <a:pt x="545319" y="394994"/>
                </a:lnTo>
                <a:lnTo>
                  <a:pt x="545319" y="388519"/>
                </a:lnTo>
                <a:lnTo>
                  <a:pt x="551811" y="388519"/>
                </a:lnTo>
                <a:lnTo>
                  <a:pt x="564795" y="388519"/>
                </a:lnTo>
                <a:lnTo>
                  <a:pt x="564795" y="382044"/>
                </a:lnTo>
                <a:lnTo>
                  <a:pt x="571287" y="382044"/>
                </a:lnTo>
                <a:lnTo>
                  <a:pt x="577779" y="382044"/>
                </a:lnTo>
                <a:lnTo>
                  <a:pt x="584270" y="382044"/>
                </a:lnTo>
                <a:lnTo>
                  <a:pt x="597254" y="382044"/>
                </a:lnTo>
                <a:lnTo>
                  <a:pt x="597254" y="375568"/>
                </a:lnTo>
                <a:lnTo>
                  <a:pt x="597254" y="375568"/>
                </a:lnTo>
                <a:lnTo>
                  <a:pt x="603746" y="375568"/>
                </a:lnTo>
                <a:lnTo>
                  <a:pt x="616730" y="375568"/>
                </a:lnTo>
                <a:lnTo>
                  <a:pt x="623222" y="375568"/>
                </a:lnTo>
                <a:lnTo>
                  <a:pt x="629714" y="375568"/>
                </a:lnTo>
                <a:lnTo>
                  <a:pt x="649189" y="375568"/>
                </a:lnTo>
                <a:lnTo>
                  <a:pt x="655681" y="375568"/>
                </a:lnTo>
                <a:lnTo>
                  <a:pt x="655681" y="369093"/>
                </a:lnTo>
                <a:lnTo>
                  <a:pt x="668665" y="369093"/>
                </a:lnTo>
                <a:lnTo>
                  <a:pt x="675157" y="369093"/>
                </a:lnTo>
                <a:lnTo>
                  <a:pt x="681649" y="369093"/>
                </a:lnTo>
                <a:lnTo>
                  <a:pt x="694633" y="369093"/>
                </a:lnTo>
                <a:lnTo>
                  <a:pt x="707616" y="369093"/>
                </a:lnTo>
                <a:lnTo>
                  <a:pt x="720600" y="369093"/>
                </a:lnTo>
                <a:lnTo>
                  <a:pt x="727092" y="369093"/>
                </a:lnTo>
                <a:lnTo>
                  <a:pt x="727092" y="362618"/>
                </a:lnTo>
                <a:lnTo>
                  <a:pt x="733584" y="362618"/>
                </a:lnTo>
                <a:lnTo>
                  <a:pt x="740076" y="362618"/>
                </a:lnTo>
                <a:lnTo>
                  <a:pt x="740076" y="356142"/>
                </a:lnTo>
                <a:lnTo>
                  <a:pt x="746568" y="356142"/>
                </a:lnTo>
                <a:lnTo>
                  <a:pt x="753060" y="356142"/>
                </a:lnTo>
                <a:lnTo>
                  <a:pt x="759552" y="356142"/>
                </a:lnTo>
                <a:lnTo>
                  <a:pt x="772535" y="356142"/>
                </a:lnTo>
                <a:lnTo>
                  <a:pt x="779027" y="356142"/>
                </a:lnTo>
                <a:lnTo>
                  <a:pt x="785519" y="356142"/>
                </a:lnTo>
                <a:lnTo>
                  <a:pt x="785519" y="349667"/>
                </a:lnTo>
                <a:lnTo>
                  <a:pt x="792011" y="349667"/>
                </a:lnTo>
                <a:lnTo>
                  <a:pt x="798503" y="349667"/>
                </a:lnTo>
                <a:lnTo>
                  <a:pt x="804995" y="349667"/>
                </a:lnTo>
                <a:lnTo>
                  <a:pt x="811487" y="349667"/>
                </a:lnTo>
                <a:lnTo>
                  <a:pt x="817979" y="349667"/>
                </a:lnTo>
                <a:lnTo>
                  <a:pt x="824471" y="349667"/>
                </a:lnTo>
                <a:lnTo>
                  <a:pt x="830963" y="349667"/>
                </a:lnTo>
                <a:lnTo>
                  <a:pt x="830963" y="343192"/>
                </a:lnTo>
                <a:lnTo>
                  <a:pt x="830963" y="343192"/>
                </a:lnTo>
                <a:lnTo>
                  <a:pt x="837455" y="343192"/>
                </a:lnTo>
                <a:lnTo>
                  <a:pt x="843946" y="343192"/>
                </a:lnTo>
                <a:lnTo>
                  <a:pt x="856930" y="343192"/>
                </a:lnTo>
                <a:lnTo>
                  <a:pt x="856930" y="336717"/>
                </a:lnTo>
                <a:lnTo>
                  <a:pt x="863422" y="336717"/>
                </a:lnTo>
                <a:lnTo>
                  <a:pt x="869914" y="336717"/>
                </a:lnTo>
                <a:lnTo>
                  <a:pt x="876406" y="336717"/>
                </a:lnTo>
                <a:lnTo>
                  <a:pt x="876406" y="330241"/>
                </a:lnTo>
                <a:lnTo>
                  <a:pt x="882898" y="330241"/>
                </a:lnTo>
                <a:lnTo>
                  <a:pt x="882898" y="323766"/>
                </a:lnTo>
                <a:lnTo>
                  <a:pt x="889390" y="323766"/>
                </a:lnTo>
                <a:lnTo>
                  <a:pt x="915357" y="323766"/>
                </a:lnTo>
                <a:lnTo>
                  <a:pt x="915357" y="317291"/>
                </a:lnTo>
                <a:lnTo>
                  <a:pt x="921849" y="317291"/>
                </a:lnTo>
                <a:lnTo>
                  <a:pt x="934833" y="317291"/>
                </a:lnTo>
                <a:lnTo>
                  <a:pt x="941325" y="317291"/>
                </a:lnTo>
                <a:lnTo>
                  <a:pt x="947817" y="317291"/>
                </a:lnTo>
                <a:lnTo>
                  <a:pt x="954309" y="317291"/>
                </a:lnTo>
                <a:lnTo>
                  <a:pt x="954309" y="310815"/>
                </a:lnTo>
                <a:lnTo>
                  <a:pt x="954309" y="310815"/>
                </a:lnTo>
                <a:lnTo>
                  <a:pt x="960801" y="310815"/>
                </a:lnTo>
                <a:lnTo>
                  <a:pt x="967293" y="310815"/>
                </a:lnTo>
                <a:lnTo>
                  <a:pt x="973784" y="310815"/>
                </a:lnTo>
                <a:lnTo>
                  <a:pt x="973784" y="304340"/>
                </a:lnTo>
                <a:lnTo>
                  <a:pt x="980276" y="304340"/>
                </a:lnTo>
                <a:lnTo>
                  <a:pt x="986768" y="304340"/>
                </a:lnTo>
                <a:lnTo>
                  <a:pt x="993260" y="304340"/>
                </a:lnTo>
                <a:lnTo>
                  <a:pt x="999752" y="304340"/>
                </a:lnTo>
                <a:lnTo>
                  <a:pt x="999752" y="297865"/>
                </a:lnTo>
                <a:lnTo>
                  <a:pt x="1006244" y="297865"/>
                </a:lnTo>
                <a:lnTo>
                  <a:pt x="1012736" y="297865"/>
                </a:lnTo>
                <a:lnTo>
                  <a:pt x="1019228" y="297865"/>
                </a:lnTo>
                <a:lnTo>
                  <a:pt x="1025720" y="297865"/>
                </a:lnTo>
                <a:lnTo>
                  <a:pt x="1032211" y="297865"/>
                </a:lnTo>
                <a:lnTo>
                  <a:pt x="1032211" y="291389"/>
                </a:lnTo>
                <a:lnTo>
                  <a:pt x="1045195" y="291389"/>
                </a:lnTo>
                <a:lnTo>
                  <a:pt x="1058179" y="291389"/>
                </a:lnTo>
                <a:lnTo>
                  <a:pt x="1071163" y="291389"/>
                </a:lnTo>
                <a:lnTo>
                  <a:pt x="1077655" y="291389"/>
                </a:lnTo>
                <a:lnTo>
                  <a:pt x="1097130" y="291389"/>
                </a:lnTo>
                <a:lnTo>
                  <a:pt x="1097130" y="284914"/>
                </a:lnTo>
                <a:lnTo>
                  <a:pt x="1103622" y="284914"/>
                </a:lnTo>
                <a:lnTo>
                  <a:pt x="1110114" y="284914"/>
                </a:lnTo>
                <a:lnTo>
                  <a:pt x="1116606" y="284914"/>
                </a:lnTo>
                <a:lnTo>
                  <a:pt x="1123098" y="284914"/>
                </a:lnTo>
                <a:lnTo>
                  <a:pt x="1129590" y="284914"/>
                </a:lnTo>
                <a:lnTo>
                  <a:pt x="1142574" y="284914"/>
                </a:lnTo>
                <a:lnTo>
                  <a:pt x="1162050" y="284914"/>
                </a:lnTo>
                <a:lnTo>
                  <a:pt x="1168541" y="284914"/>
                </a:lnTo>
                <a:lnTo>
                  <a:pt x="1175033" y="284914"/>
                </a:lnTo>
                <a:lnTo>
                  <a:pt x="1175033" y="278439"/>
                </a:lnTo>
                <a:lnTo>
                  <a:pt x="1181525" y="278439"/>
                </a:lnTo>
                <a:lnTo>
                  <a:pt x="1188017" y="278439"/>
                </a:lnTo>
                <a:lnTo>
                  <a:pt x="1201001" y="278439"/>
                </a:lnTo>
                <a:lnTo>
                  <a:pt x="1207493" y="278439"/>
                </a:lnTo>
                <a:lnTo>
                  <a:pt x="1213985" y="278439"/>
                </a:lnTo>
                <a:lnTo>
                  <a:pt x="1213985" y="271963"/>
                </a:lnTo>
                <a:lnTo>
                  <a:pt x="1220477" y="271963"/>
                </a:lnTo>
                <a:lnTo>
                  <a:pt x="1226968" y="271963"/>
                </a:lnTo>
                <a:lnTo>
                  <a:pt x="1233460" y="271963"/>
                </a:lnTo>
                <a:lnTo>
                  <a:pt x="1239952" y="271963"/>
                </a:lnTo>
                <a:lnTo>
                  <a:pt x="1246444" y="271963"/>
                </a:lnTo>
                <a:lnTo>
                  <a:pt x="1246444" y="265488"/>
                </a:lnTo>
                <a:lnTo>
                  <a:pt x="1252936" y="265488"/>
                </a:lnTo>
                <a:lnTo>
                  <a:pt x="1252936" y="259013"/>
                </a:lnTo>
                <a:lnTo>
                  <a:pt x="1259428" y="259013"/>
                </a:lnTo>
                <a:lnTo>
                  <a:pt x="1265920" y="259013"/>
                </a:lnTo>
                <a:lnTo>
                  <a:pt x="1272412" y="259013"/>
                </a:lnTo>
                <a:lnTo>
                  <a:pt x="1278904" y="259013"/>
                </a:lnTo>
                <a:lnTo>
                  <a:pt x="1278904" y="252537"/>
                </a:lnTo>
                <a:lnTo>
                  <a:pt x="1285396" y="252537"/>
                </a:lnTo>
                <a:lnTo>
                  <a:pt x="1291888" y="252537"/>
                </a:lnTo>
                <a:lnTo>
                  <a:pt x="1298379" y="252537"/>
                </a:lnTo>
                <a:lnTo>
                  <a:pt x="1298379" y="246062"/>
                </a:lnTo>
                <a:lnTo>
                  <a:pt x="1304871" y="246062"/>
                </a:lnTo>
                <a:lnTo>
                  <a:pt x="1311363" y="246062"/>
                </a:lnTo>
                <a:lnTo>
                  <a:pt x="1317855" y="246062"/>
                </a:lnTo>
                <a:lnTo>
                  <a:pt x="1330839" y="246062"/>
                </a:lnTo>
                <a:lnTo>
                  <a:pt x="1330839" y="239586"/>
                </a:lnTo>
                <a:lnTo>
                  <a:pt x="1337331" y="239586"/>
                </a:lnTo>
                <a:lnTo>
                  <a:pt x="1343823" y="239586"/>
                </a:lnTo>
                <a:lnTo>
                  <a:pt x="1350315" y="239586"/>
                </a:lnTo>
                <a:lnTo>
                  <a:pt x="1356806" y="239586"/>
                </a:lnTo>
                <a:lnTo>
                  <a:pt x="1363298" y="239586"/>
                </a:lnTo>
                <a:lnTo>
                  <a:pt x="1369790" y="239586"/>
                </a:lnTo>
                <a:lnTo>
                  <a:pt x="1369790" y="233111"/>
                </a:lnTo>
                <a:lnTo>
                  <a:pt x="1376282" y="233111"/>
                </a:lnTo>
                <a:lnTo>
                  <a:pt x="1382774" y="233111"/>
                </a:lnTo>
                <a:lnTo>
                  <a:pt x="1389266" y="233111"/>
                </a:lnTo>
                <a:lnTo>
                  <a:pt x="1389266" y="226636"/>
                </a:lnTo>
                <a:lnTo>
                  <a:pt x="1395758" y="226636"/>
                </a:lnTo>
                <a:lnTo>
                  <a:pt x="1395758" y="220160"/>
                </a:lnTo>
                <a:lnTo>
                  <a:pt x="1402250" y="220160"/>
                </a:lnTo>
                <a:lnTo>
                  <a:pt x="1408742" y="220160"/>
                </a:lnTo>
                <a:lnTo>
                  <a:pt x="1415233" y="220160"/>
                </a:lnTo>
                <a:lnTo>
                  <a:pt x="1415233" y="213685"/>
                </a:lnTo>
                <a:lnTo>
                  <a:pt x="1415233" y="213685"/>
                </a:lnTo>
                <a:lnTo>
                  <a:pt x="1421726" y="213685"/>
                </a:lnTo>
                <a:lnTo>
                  <a:pt x="1428217" y="213685"/>
                </a:lnTo>
                <a:lnTo>
                  <a:pt x="1434709" y="213685"/>
                </a:lnTo>
                <a:lnTo>
                  <a:pt x="1441201" y="213685"/>
                </a:lnTo>
                <a:lnTo>
                  <a:pt x="1441201" y="207210"/>
                </a:lnTo>
                <a:lnTo>
                  <a:pt x="1447693" y="207210"/>
                </a:lnTo>
                <a:lnTo>
                  <a:pt x="1454185" y="207210"/>
                </a:lnTo>
                <a:lnTo>
                  <a:pt x="1460677" y="207210"/>
                </a:lnTo>
                <a:lnTo>
                  <a:pt x="1467169" y="207210"/>
                </a:lnTo>
                <a:lnTo>
                  <a:pt x="1467169" y="200735"/>
                </a:lnTo>
                <a:lnTo>
                  <a:pt x="1473661" y="200735"/>
                </a:lnTo>
                <a:lnTo>
                  <a:pt x="1486644" y="200735"/>
                </a:lnTo>
                <a:lnTo>
                  <a:pt x="1493136" y="200735"/>
                </a:lnTo>
                <a:lnTo>
                  <a:pt x="1499628" y="200735"/>
                </a:lnTo>
                <a:lnTo>
                  <a:pt x="1506120" y="200735"/>
                </a:lnTo>
                <a:lnTo>
                  <a:pt x="1506120" y="194259"/>
                </a:lnTo>
                <a:lnTo>
                  <a:pt x="1506120" y="194259"/>
                </a:lnTo>
                <a:lnTo>
                  <a:pt x="1512612" y="194259"/>
                </a:lnTo>
                <a:lnTo>
                  <a:pt x="1519104" y="194259"/>
                </a:lnTo>
                <a:lnTo>
                  <a:pt x="1525596" y="194259"/>
                </a:lnTo>
                <a:lnTo>
                  <a:pt x="1525596" y="187784"/>
                </a:lnTo>
                <a:lnTo>
                  <a:pt x="1532088" y="187784"/>
                </a:lnTo>
                <a:lnTo>
                  <a:pt x="1532088" y="181309"/>
                </a:lnTo>
                <a:lnTo>
                  <a:pt x="1538580" y="181309"/>
                </a:lnTo>
                <a:lnTo>
                  <a:pt x="1545071" y="181309"/>
                </a:lnTo>
                <a:lnTo>
                  <a:pt x="1551564" y="181309"/>
                </a:lnTo>
                <a:lnTo>
                  <a:pt x="1558055" y="181309"/>
                </a:lnTo>
                <a:lnTo>
                  <a:pt x="1558055" y="174833"/>
                </a:lnTo>
                <a:lnTo>
                  <a:pt x="1564547" y="174833"/>
                </a:lnTo>
                <a:lnTo>
                  <a:pt x="1571039" y="174833"/>
                </a:lnTo>
                <a:lnTo>
                  <a:pt x="1577531" y="174833"/>
                </a:lnTo>
                <a:lnTo>
                  <a:pt x="1584023" y="174833"/>
                </a:lnTo>
                <a:lnTo>
                  <a:pt x="1590515" y="174833"/>
                </a:lnTo>
                <a:lnTo>
                  <a:pt x="1597007" y="174833"/>
                </a:lnTo>
                <a:lnTo>
                  <a:pt x="1603499" y="174833"/>
                </a:lnTo>
                <a:lnTo>
                  <a:pt x="1603499" y="168358"/>
                </a:lnTo>
                <a:lnTo>
                  <a:pt x="1609991" y="168358"/>
                </a:lnTo>
                <a:lnTo>
                  <a:pt x="1622974" y="168358"/>
                </a:lnTo>
                <a:lnTo>
                  <a:pt x="1629466" y="168358"/>
                </a:lnTo>
                <a:lnTo>
                  <a:pt x="1642450" y="168358"/>
                </a:lnTo>
                <a:lnTo>
                  <a:pt x="1648942" y="168358"/>
                </a:lnTo>
                <a:lnTo>
                  <a:pt x="1655434" y="168358"/>
                </a:lnTo>
                <a:lnTo>
                  <a:pt x="1668418" y="168358"/>
                </a:lnTo>
                <a:lnTo>
                  <a:pt x="1668418" y="161883"/>
                </a:lnTo>
                <a:lnTo>
                  <a:pt x="1674909" y="161883"/>
                </a:lnTo>
                <a:lnTo>
                  <a:pt x="1681402" y="161883"/>
                </a:lnTo>
                <a:lnTo>
                  <a:pt x="1687893" y="161883"/>
                </a:lnTo>
                <a:lnTo>
                  <a:pt x="1694385" y="161883"/>
                </a:lnTo>
                <a:lnTo>
                  <a:pt x="1700877" y="161883"/>
                </a:lnTo>
                <a:lnTo>
                  <a:pt x="1707369" y="161883"/>
                </a:lnTo>
                <a:lnTo>
                  <a:pt x="1707369" y="155407"/>
                </a:lnTo>
                <a:lnTo>
                  <a:pt x="1713861" y="155407"/>
                </a:lnTo>
                <a:lnTo>
                  <a:pt x="1720353" y="155407"/>
                </a:lnTo>
                <a:lnTo>
                  <a:pt x="1726845" y="155407"/>
                </a:lnTo>
                <a:lnTo>
                  <a:pt x="1733337" y="155407"/>
                </a:lnTo>
                <a:lnTo>
                  <a:pt x="1733337" y="148932"/>
                </a:lnTo>
                <a:lnTo>
                  <a:pt x="1733337" y="148932"/>
                </a:lnTo>
                <a:lnTo>
                  <a:pt x="1739829" y="148932"/>
                </a:lnTo>
                <a:lnTo>
                  <a:pt x="1746320" y="148932"/>
                </a:lnTo>
                <a:lnTo>
                  <a:pt x="1752812" y="148932"/>
                </a:lnTo>
                <a:lnTo>
                  <a:pt x="1759304" y="148932"/>
                </a:lnTo>
                <a:lnTo>
                  <a:pt x="1759304" y="142457"/>
                </a:lnTo>
                <a:lnTo>
                  <a:pt x="1765796" y="142457"/>
                </a:lnTo>
                <a:lnTo>
                  <a:pt x="1772288" y="142457"/>
                </a:lnTo>
                <a:lnTo>
                  <a:pt x="1778780" y="142457"/>
                </a:lnTo>
                <a:lnTo>
                  <a:pt x="1785272" y="142457"/>
                </a:lnTo>
                <a:lnTo>
                  <a:pt x="1791764" y="142457"/>
                </a:lnTo>
                <a:lnTo>
                  <a:pt x="1791764" y="135982"/>
                </a:lnTo>
                <a:lnTo>
                  <a:pt x="1804747" y="135982"/>
                </a:lnTo>
                <a:lnTo>
                  <a:pt x="1804747" y="129506"/>
                </a:lnTo>
                <a:lnTo>
                  <a:pt x="1811239" y="129506"/>
                </a:lnTo>
                <a:lnTo>
                  <a:pt x="1817731" y="129506"/>
                </a:lnTo>
                <a:lnTo>
                  <a:pt x="1824223" y="129506"/>
                </a:lnTo>
                <a:lnTo>
                  <a:pt x="1824223" y="123031"/>
                </a:lnTo>
                <a:lnTo>
                  <a:pt x="1830715" y="123031"/>
                </a:lnTo>
                <a:lnTo>
                  <a:pt x="1837207" y="123031"/>
                </a:lnTo>
                <a:lnTo>
                  <a:pt x="1843699" y="123031"/>
                </a:lnTo>
                <a:lnTo>
                  <a:pt x="1856683" y="123031"/>
                </a:lnTo>
                <a:lnTo>
                  <a:pt x="1863175" y="123031"/>
                </a:lnTo>
                <a:lnTo>
                  <a:pt x="1863175" y="116555"/>
                </a:lnTo>
                <a:lnTo>
                  <a:pt x="1869667" y="116555"/>
                </a:lnTo>
                <a:lnTo>
                  <a:pt x="1869667" y="110080"/>
                </a:lnTo>
                <a:lnTo>
                  <a:pt x="1876158" y="110080"/>
                </a:lnTo>
                <a:lnTo>
                  <a:pt x="1882650" y="110080"/>
                </a:lnTo>
                <a:lnTo>
                  <a:pt x="1889142" y="110080"/>
                </a:lnTo>
                <a:lnTo>
                  <a:pt x="1889142" y="103605"/>
                </a:lnTo>
                <a:lnTo>
                  <a:pt x="1895634" y="103605"/>
                </a:lnTo>
                <a:lnTo>
                  <a:pt x="1902126" y="103605"/>
                </a:lnTo>
                <a:lnTo>
                  <a:pt x="1908618" y="103605"/>
                </a:lnTo>
                <a:lnTo>
                  <a:pt x="1915110" y="103605"/>
                </a:lnTo>
                <a:lnTo>
                  <a:pt x="1915110" y="97129"/>
                </a:lnTo>
                <a:lnTo>
                  <a:pt x="1921602" y="97129"/>
                </a:lnTo>
                <a:lnTo>
                  <a:pt x="1928094" y="97129"/>
                </a:lnTo>
                <a:lnTo>
                  <a:pt x="1934585" y="97129"/>
                </a:lnTo>
                <a:lnTo>
                  <a:pt x="1941077" y="97129"/>
                </a:lnTo>
                <a:lnTo>
                  <a:pt x="1947569" y="97129"/>
                </a:lnTo>
                <a:lnTo>
                  <a:pt x="1947569" y="90654"/>
                </a:lnTo>
                <a:lnTo>
                  <a:pt x="1954061" y="90654"/>
                </a:lnTo>
                <a:lnTo>
                  <a:pt x="1960553" y="90654"/>
                </a:lnTo>
                <a:lnTo>
                  <a:pt x="1967045" y="90654"/>
                </a:lnTo>
                <a:lnTo>
                  <a:pt x="1973537" y="90654"/>
                </a:lnTo>
                <a:lnTo>
                  <a:pt x="1973537" y="84179"/>
                </a:lnTo>
                <a:lnTo>
                  <a:pt x="1980029" y="84179"/>
                </a:lnTo>
                <a:lnTo>
                  <a:pt x="1986521" y="84179"/>
                </a:lnTo>
                <a:lnTo>
                  <a:pt x="1993013" y="84179"/>
                </a:lnTo>
                <a:lnTo>
                  <a:pt x="1999505" y="84179"/>
                </a:lnTo>
                <a:lnTo>
                  <a:pt x="2012488" y="84179"/>
                </a:lnTo>
                <a:lnTo>
                  <a:pt x="2018980" y="84179"/>
                </a:lnTo>
                <a:lnTo>
                  <a:pt x="2031964" y="84179"/>
                </a:lnTo>
                <a:lnTo>
                  <a:pt x="2038456" y="84179"/>
                </a:lnTo>
                <a:lnTo>
                  <a:pt x="2044948" y="84179"/>
                </a:lnTo>
                <a:lnTo>
                  <a:pt x="2051440" y="84179"/>
                </a:lnTo>
                <a:lnTo>
                  <a:pt x="2051440" y="77703"/>
                </a:lnTo>
                <a:lnTo>
                  <a:pt x="2051440" y="77703"/>
                </a:lnTo>
                <a:lnTo>
                  <a:pt x="2057932" y="77703"/>
                </a:lnTo>
                <a:lnTo>
                  <a:pt x="2064423" y="77703"/>
                </a:lnTo>
                <a:lnTo>
                  <a:pt x="2070915" y="77703"/>
                </a:lnTo>
                <a:lnTo>
                  <a:pt x="2077407" y="77703"/>
                </a:lnTo>
                <a:lnTo>
                  <a:pt x="2077407" y="71228"/>
                </a:lnTo>
                <a:lnTo>
                  <a:pt x="2083899" y="71228"/>
                </a:lnTo>
                <a:lnTo>
                  <a:pt x="2090391" y="71228"/>
                </a:lnTo>
                <a:lnTo>
                  <a:pt x="2096883" y="71228"/>
                </a:lnTo>
                <a:lnTo>
                  <a:pt x="2103375" y="71228"/>
                </a:lnTo>
                <a:lnTo>
                  <a:pt x="2109867" y="71228"/>
                </a:lnTo>
                <a:lnTo>
                  <a:pt x="2109867" y="64753"/>
                </a:lnTo>
                <a:lnTo>
                  <a:pt x="2116359" y="64753"/>
                </a:lnTo>
                <a:lnTo>
                  <a:pt x="2122851" y="64753"/>
                </a:lnTo>
                <a:lnTo>
                  <a:pt x="2129343" y="64753"/>
                </a:lnTo>
                <a:lnTo>
                  <a:pt x="2135834" y="64753"/>
                </a:lnTo>
                <a:lnTo>
                  <a:pt x="2135834" y="58277"/>
                </a:lnTo>
                <a:lnTo>
                  <a:pt x="2142326" y="58277"/>
                </a:lnTo>
                <a:lnTo>
                  <a:pt x="2148818" y="58277"/>
                </a:lnTo>
                <a:lnTo>
                  <a:pt x="2148818" y="51802"/>
                </a:lnTo>
                <a:lnTo>
                  <a:pt x="2155310" y="51802"/>
                </a:lnTo>
                <a:lnTo>
                  <a:pt x="2161802" y="51802"/>
                </a:lnTo>
                <a:lnTo>
                  <a:pt x="2161802" y="45327"/>
                </a:lnTo>
                <a:lnTo>
                  <a:pt x="2168294" y="45327"/>
                </a:lnTo>
                <a:lnTo>
                  <a:pt x="2174786" y="45327"/>
                </a:lnTo>
                <a:lnTo>
                  <a:pt x="2181278" y="45327"/>
                </a:lnTo>
                <a:lnTo>
                  <a:pt x="2181278" y="38851"/>
                </a:lnTo>
                <a:lnTo>
                  <a:pt x="2194261" y="38851"/>
                </a:lnTo>
                <a:lnTo>
                  <a:pt x="2200753" y="38851"/>
                </a:lnTo>
                <a:lnTo>
                  <a:pt x="2213737" y="38851"/>
                </a:lnTo>
                <a:lnTo>
                  <a:pt x="2213737" y="32376"/>
                </a:lnTo>
                <a:lnTo>
                  <a:pt x="2220229" y="32376"/>
                </a:lnTo>
                <a:lnTo>
                  <a:pt x="2220229" y="25901"/>
                </a:lnTo>
                <a:lnTo>
                  <a:pt x="2226721" y="25901"/>
                </a:lnTo>
                <a:lnTo>
                  <a:pt x="2233213" y="25901"/>
                </a:lnTo>
                <a:lnTo>
                  <a:pt x="2239705" y="25901"/>
                </a:lnTo>
                <a:lnTo>
                  <a:pt x="2239705" y="19425"/>
                </a:lnTo>
                <a:lnTo>
                  <a:pt x="2246197" y="19425"/>
                </a:lnTo>
                <a:lnTo>
                  <a:pt x="2252689" y="19425"/>
                </a:lnTo>
                <a:lnTo>
                  <a:pt x="2259180" y="19425"/>
                </a:lnTo>
                <a:lnTo>
                  <a:pt x="2265672" y="19425"/>
                </a:lnTo>
                <a:lnTo>
                  <a:pt x="2272164" y="19425"/>
                </a:lnTo>
                <a:lnTo>
                  <a:pt x="2278656" y="19425"/>
                </a:lnTo>
                <a:lnTo>
                  <a:pt x="2278656" y="12950"/>
                </a:lnTo>
                <a:lnTo>
                  <a:pt x="2285148" y="12950"/>
                </a:lnTo>
                <a:lnTo>
                  <a:pt x="2291640" y="12950"/>
                </a:lnTo>
                <a:lnTo>
                  <a:pt x="2291640" y="6475"/>
                </a:lnTo>
                <a:lnTo>
                  <a:pt x="2298132" y="6475"/>
                </a:lnTo>
                <a:lnTo>
                  <a:pt x="2304624" y="6475"/>
                </a:lnTo>
                <a:lnTo>
                  <a:pt x="2311116" y="6475"/>
                </a:lnTo>
                <a:lnTo>
                  <a:pt x="2317608" y="6475"/>
                </a:lnTo>
                <a:lnTo>
                  <a:pt x="2324100" y="6475"/>
                </a:lnTo>
                <a:lnTo>
                  <a:pt x="232410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72916" y="3411115"/>
            <a:ext cx="1946275" cy="460375"/>
          </a:xfrm>
          <a:custGeom>
            <a:avLst/>
            <a:gdLst/>
            <a:ahLst/>
            <a:cxnLst/>
            <a:rect l="l" t="t" r="r" b="b"/>
            <a:pathLst>
              <a:path w="1946275" h="460375">
                <a:moveTo>
                  <a:pt x="0" y="460375"/>
                </a:moveTo>
                <a:lnTo>
                  <a:pt x="6487" y="460375"/>
                </a:lnTo>
                <a:lnTo>
                  <a:pt x="12975" y="460375"/>
                </a:lnTo>
                <a:lnTo>
                  <a:pt x="19462" y="460375"/>
                </a:lnTo>
                <a:lnTo>
                  <a:pt x="45413" y="460375"/>
                </a:lnTo>
                <a:lnTo>
                  <a:pt x="45413" y="453890"/>
                </a:lnTo>
                <a:lnTo>
                  <a:pt x="51900" y="453890"/>
                </a:lnTo>
                <a:lnTo>
                  <a:pt x="58388" y="453890"/>
                </a:lnTo>
                <a:lnTo>
                  <a:pt x="58388" y="447406"/>
                </a:lnTo>
                <a:lnTo>
                  <a:pt x="71363" y="447406"/>
                </a:lnTo>
                <a:lnTo>
                  <a:pt x="77851" y="447406"/>
                </a:lnTo>
                <a:lnTo>
                  <a:pt x="84338" y="447406"/>
                </a:lnTo>
                <a:lnTo>
                  <a:pt x="90826" y="447406"/>
                </a:lnTo>
                <a:lnTo>
                  <a:pt x="97313" y="447406"/>
                </a:lnTo>
                <a:lnTo>
                  <a:pt x="97313" y="440922"/>
                </a:lnTo>
                <a:lnTo>
                  <a:pt x="103801" y="440922"/>
                </a:lnTo>
                <a:lnTo>
                  <a:pt x="116776" y="440922"/>
                </a:lnTo>
                <a:lnTo>
                  <a:pt x="123264" y="440922"/>
                </a:lnTo>
                <a:lnTo>
                  <a:pt x="123264" y="434438"/>
                </a:lnTo>
                <a:lnTo>
                  <a:pt x="123264" y="434438"/>
                </a:lnTo>
                <a:lnTo>
                  <a:pt x="129751" y="434438"/>
                </a:lnTo>
                <a:lnTo>
                  <a:pt x="136239" y="434438"/>
                </a:lnTo>
                <a:lnTo>
                  <a:pt x="142726" y="434438"/>
                </a:lnTo>
                <a:lnTo>
                  <a:pt x="149214" y="434438"/>
                </a:lnTo>
                <a:lnTo>
                  <a:pt x="162189" y="434438"/>
                </a:lnTo>
                <a:lnTo>
                  <a:pt x="175164" y="434438"/>
                </a:lnTo>
                <a:lnTo>
                  <a:pt x="181652" y="434438"/>
                </a:lnTo>
                <a:lnTo>
                  <a:pt x="188140" y="434438"/>
                </a:lnTo>
                <a:lnTo>
                  <a:pt x="194627" y="434438"/>
                </a:lnTo>
                <a:lnTo>
                  <a:pt x="207602" y="434438"/>
                </a:lnTo>
                <a:lnTo>
                  <a:pt x="207602" y="427954"/>
                </a:lnTo>
                <a:lnTo>
                  <a:pt x="214090" y="427954"/>
                </a:lnTo>
                <a:lnTo>
                  <a:pt x="220577" y="427954"/>
                </a:lnTo>
                <a:lnTo>
                  <a:pt x="227065" y="427954"/>
                </a:lnTo>
                <a:lnTo>
                  <a:pt x="233552" y="427954"/>
                </a:lnTo>
                <a:lnTo>
                  <a:pt x="240040" y="427954"/>
                </a:lnTo>
                <a:lnTo>
                  <a:pt x="240040" y="421470"/>
                </a:lnTo>
                <a:lnTo>
                  <a:pt x="246527" y="421470"/>
                </a:lnTo>
                <a:lnTo>
                  <a:pt x="253015" y="421470"/>
                </a:lnTo>
                <a:lnTo>
                  <a:pt x="253015" y="414985"/>
                </a:lnTo>
                <a:lnTo>
                  <a:pt x="259503" y="414985"/>
                </a:lnTo>
                <a:lnTo>
                  <a:pt x="265990" y="414985"/>
                </a:lnTo>
                <a:lnTo>
                  <a:pt x="272478" y="414985"/>
                </a:lnTo>
                <a:lnTo>
                  <a:pt x="278965" y="414985"/>
                </a:lnTo>
                <a:lnTo>
                  <a:pt x="285453" y="414985"/>
                </a:lnTo>
                <a:lnTo>
                  <a:pt x="285453" y="408501"/>
                </a:lnTo>
                <a:lnTo>
                  <a:pt x="291941" y="408501"/>
                </a:lnTo>
                <a:lnTo>
                  <a:pt x="298428" y="408501"/>
                </a:lnTo>
                <a:lnTo>
                  <a:pt x="311403" y="408501"/>
                </a:lnTo>
                <a:lnTo>
                  <a:pt x="311403" y="402017"/>
                </a:lnTo>
                <a:lnTo>
                  <a:pt x="311403" y="402017"/>
                </a:lnTo>
                <a:lnTo>
                  <a:pt x="317891" y="402017"/>
                </a:lnTo>
                <a:lnTo>
                  <a:pt x="324379" y="402017"/>
                </a:lnTo>
                <a:lnTo>
                  <a:pt x="330866" y="402017"/>
                </a:lnTo>
                <a:lnTo>
                  <a:pt x="343841" y="402017"/>
                </a:lnTo>
                <a:lnTo>
                  <a:pt x="343841" y="395533"/>
                </a:lnTo>
                <a:lnTo>
                  <a:pt x="350329" y="395533"/>
                </a:lnTo>
                <a:lnTo>
                  <a:pt x="356816" y="395533"/>
                </a:lnTo>
                <a:lnTo>
                  <a:pt x="363304" y="395533"/>
                </a:lnTo>
                <a:lnTo>
                  <a:pt x="369792" y="395533"/>
                </a:lnTo>
                <a:lnTo>
                  <a:pt x="382767" y="395533"/>
                </a:lnTo>
                <a:lnTo>
                  <a:pt x="389254" y="395533"/>
                </a:lnTo>
                <a:lnTo>
                  <a:pt x="395742" y="395533"/>
                </a:lnTo>
                <a:lnTo>
                  <a:pt x="402230" y="395533"/>
                </a:lnTo>
                <a:lnTo>
                  <a:pt x="408717" y="395533"/>
                </a:lnTo>
                <a:lnTo>
                  <a:pt x="408717" y="389049"/>
                </a:lnTo>
                <a:lnTo>
                  <a:pt x="408717" y="382565"/>
                </a:lnTo>
                <a:lnTo>
                  <a:pt x="415205" y="382565"/>
                </a:lnTo>
                <a:lnTo>
                  <a:pt x="421692" y="382565"/>
                </a:lnTo>
                <a:lnTo>
                  <a:pt x="421692" y="376080"/>
                </a:lnTo>
                <a:lnTo>
                  <a:pt x="428180" y="376080"/>
                </a:lnTo>
                <a:lnTo>
                  <a:pt x="434668" y="376080"/>
                </a:lnTo>
                <a:lnTo>
                  <a:pt x="434668" y="369596"/>
                </a:lnTo>
                <a:lnTo>
                  <a:pt x="434668" y="369596"/>
                </a:lnTo>
                <a:lnTo>
                  <a:pt x="441155" y="369596"/>
                </a:lnTo>
                <a:lnTo>
                  <a:pt x="447643" y="369596"/>
                </a:lnTo>
                <a:lnTo>
                  <a:pt x="454130" y="369596"/>
                </a:lnTo>
                <a:lnTo>
                  <a:pt x="460618" y="369596"/>
                </a:lnTo>
                <a:lnTo>
                  <a:pt x="460618" y="363112"/>
                </a:lnTo>
                <a:lnTo>
                  <a:pt x="460618" y="363112"/>
                </a:lnTo>
                <a:lnTo>
                  <a:pt x="467105" y="363112"/>
                </a:lnTo>
                <a:lnTo>
                  <a:pt x="473593" y="363112"/>
                </a:lnTo>
                <a:lnTo>
                  <a:pt x="480081" y="363112"/>
                </a:lnTo>
                <a:lnTo>
                  <a:pt x="486568" y="363112"/>
                </a:lnTo>
                <a:lnTo>
                  <a:pt x="493056" y="363112"/>
                </a:lnTo>
                <a:lnTo>
                  <a:pt x="499543" y="363112"/>
                </a:lnTo>
                <a:lnTo>
                  <a:pt x="506031" y="363112"/>
                </a:lnTo>
                <a:lnTo>
                  <a:pt x="506031" y="356628"/>
                </a:lnTo>
                <a:lnTo>
                  <a:pt x="512519" y="356628"/>
                </a:lnTo>
                <a:lnTo>
                  <a:pt x="519006" y="356628"/>
                </a:lnTo>
                <a:lnTo>
                  <a:pt x="519006" y="350144"/>
                </a:lnTo>
                <a:lnTo>
                  <a:pt x="519006" y="350144"/>
                </a:lnTo>
                <a:lnTo>
                  <a:pt x="525494" y="350144"/>
                </a:lnTo>
                <a:lnTo>
                  <a:pt x="531981" y="350144"/>
                </a:lnTo>
                <a:lnTo>
                  <a:pt x="538469" y="350144"/>
                </a:lnTo>
                <a:lnTo>
                  <a:pt x="544957" y="350144"/>
                </a:lnTo>
                <a:lnTo>
                  <a:pt x="544957" y="343660"/>
                </a:lnTo>
                <a:lnTo>
                  <a:pt x="544957" y="343660"/>
                </a:lnTo>
                <a:lnTo>
                  <a:pt x="551444" y="343660"/>
                </a:lnTo>
                <a:lnTo>
                  <a:pt x="557932" y="343660"/>
                </a:lnTo>
                <a:lnTo>
                  <a:pt x="564419" y="343660"/>
                </a:lnTo>
                <a:lnTo>
                  <a:pt x="570907" y="343660"/>
                </a:lnTo>
                <a:lnTo>
                  <a:pt x="577394" y="343660"/>
                </a:lnTo>
                <a:lnTo>
                  <a:pt x="583882" y="343660"/>
                </a:lnTo>
                <a:lnTo>
                  <a:pt x="583882" y="337175"/>
                </a:lnTo>
                <a:lnTo>
                  <a:pt x="583882" y="337175"/>
                </a:lnTo>
                <a:lnTo>
                  <a:pt x="590370" y="337175"/>
                </a:lnTo>
                <a:lnTo>
                  <a:pt x="596857" y="337175"/>
                </a:lnTo>
                <a:lnTo>
                  <a:pt x="603345" y="337175"/>
                </a:lnTo>
                <a:lnTo>
                  <a:pt x="609832" y="337175"/>
                </a:lnTo>
                <a:lnTo>
                  <a:pt x="616320" y="337175"/>
                </a:lnTo>
                <a:lnTo>
                  <a:pt x="622808" y="337175"/>
                </a:lnTo>
                <a:lnTo>
                  <a:pt x="622808" y="330691"/>
                </a:lnTo>
                <a:lnTo>
                  <a:pt x="622808" y="330691"/>
                </a:lnTo>
                <a:lnTo>
                  <a:pt x="635783" y="330691"/>
                </a:lnTo>
                <a:lnTo>
                  <a:pt x="642270" y="330691"/>
                </a:lnTo>
                <a:lnTo>
                  <a:pt x="648758" y="330691"/>
                </a:lnTo>
                <a:lnTo>
                  <a:pt x="655246" y="330691"/>
                </a:lnTo>
                <a:lnTo>
                  <a:pt x="661733" y="330691"/>
                </a:lnTo>
                <a:lnTo>
                  <a:pt x="668221" y="330691"/>
                </a:lnTo>
                <a:lnTo>
                  <a:pt x="674708" y="330691"/>
                </a:lnTo>
                <a:lnTo>
                  <a:pt x="687683" y="330691"/>
                </a:lnTo>
                <a:lnTo>
                  <a:pt x="694171" y="330691"/>
                </a:lnTo>
                <a:lnTo>
                  <a:pt x="700659" y="330691"/>
                </a:lnTo>
                <a:lnTo>
                  <a:pt x="707146" y="330691"/>
                </a:lnTo>
                <a:lnTo>
                  <a:pt x="707146" y="324207"/>
                </a:lnTo>
                <a:lnTo>
                  <a:pt x="713633" y="324207"/>
                </a:lnTo>
                <a:lnTo>
                  <a:pt x="713633" y="317723"/>
                </a:lnTo>
                <a:lnTo>
                  <a:pt x="720121" y="317723"/>
                </a:lnTo>
                <a:lnTo>
                  <a:pt x="726609" y="317723"/>
                </a:lnTo>
                <a:lnTo>
                  <a:pt x="726609" y="311239"/>
                </a:lnTo>
                <a:lnTo>
                  <a:pt x="733096" y="311239"/>
                </a:lnTo>
                <a:lnTo>
                  <a:pt x="739584" y="311239"/>
                </a:lnTo>
                <a:lnTo>
                  <a:pt x="746071" y="311239"/>
                </a:lnTo>
                <a:lnTo>
                  <a:pt x="752559" y="311239"/>
                </a:lnTo>
                <a:lnTo>
                  <a:pt x="752559" y="304755"/>
                </a:lnTo>
                <a:lnTo>
                  <a:pt x="759047" y="304755"/>
                </a:lnTo>
                <a:lnTo>
                  <a:pt x="765534" y="304755"/>
                </a:lnTo>
                <a:lnTo>
                  <a:pt x="772022" y="304755"/>
                </a:lnTo>
                <a:lnTo>
                  <a:pt x="778509" y="304755"/>
                </a:lnTo>
                <a:lnTo>
                  <a:pt x="784997" y="304755"/>
                </a:lnTo>
                <a:lnTo>
                  <a:pt x="784997" y="298270"/>
                </a:lnTo>
                <a:lnTo>
                  <a:pt x="791485" y="298270"/>
                </a:lnTo>
                <a:lnTo>
                  <a:pt x="804460" y="298270"/>
                </a:lnTo>
                <a:lnTo>
                  <a:pt x="804460" y="291786"/>
                </a:lnTo>
                <a:lnTo>
                  <a:pt x="804460" y="291786"/>
                </a:lnTo>
                <a:lnTo>
                  <a:pt x="810947" y="291786"/>
                </a:lnTo>
                <a:lnTo>
                  <a:pt x="817435" y="291786"/>
                </a:lnTo>
                <a:lnTo>
                  <a:pt x="817435" y="285302"/>
                </a:lnTo>
                <a:lnTo>
                  <a:pt x="817435" y="285302"/>
                </a:lnTo>
                <a:lnTo>
                  <a:pt x="823922" y="285302"/>
                </a:lnTo>
                <a:lnTo>
                  <a:pt x="830410" y="285302"/>
                </a:lnTo>
                <a:lnTo>
                  <a:pt x="836898" y="285302"/>
                </a:lnTo>
                <a:lnTo>
                  <a:pt x="843385" y="285302"/>
                </a:lnTo>
                <a:lnTo>
                  <a:pt x="843385" y="278818"/>
                </a:lnTo>
                <a:lnTo>
                  <a:pt x="843385" y="278818"/>
                </a:lnTo>
                <a:lnTo>
                  <a:pt x="849873" y="278818"/>
                </a:lnTo>
                <a:lnTo>
                  <a:pt x="856360" y="278818"/>
                </a:lnTo>
                <a:lnTo>
                  <a:pt x="856360" y="272334"/>
                </a:lnTo>
                <a:lnTo>
                  <a:pt x="862848" y="272334"/>
                </a:lnTo>
                <a:lnTo>
                  <a:pt x="862848" y="265850"/>
                </a:lnTo>
                <a:lnTo>
                  <a:pt x="869336" y="265850"/>
                </a:lnTo>
                <a:lnTo>
                  <a:pt x="875823" y="265850"/>
                </a:lnTo>
                <a:lnTo>
                  <a:pt x="882311" y="265850"/>
                </a:lnTo>
                <a:lnTo>
                  <a:pt x="888798" y="265850"/>
                </a:lnTo>
                <a:lnTo>
                  <a:pt x="895286" y="265850"/>
                </a:lnTo>
                <a:lnTo>
                  <a:pt x="901774" y="265850"/>
                </a:lnTo>
                <a:lnTo>
                  <a:pt x="901774" y="259365"/>
                </a:lnTo>
                <a:lnTo>
                  <a:pt x="908261" y="259365"/>
                </a:lnTo>
                <a:lnTo>
                  <a:pt x="914749" y="259365"/>
                </a:lnTo>
                <a:lnTo>
                  <a:pt x="921236" y="259365"/>
                </a:lnTo>
                <a:lnTo>
                  <a:pt x="921236" y="252881"/>
                </a:lnTo>
                <a:lnTo>
                  <a:pt x="927724" y="252881"/>
                </a:lnTo>
                <a:lnTo>
                  <a:pt x="934211" y="252881"/>
                </a:lnTo>
                <a:lnTo>
                  <a:pt x="940699" y="252881"/>
                </a:lnTo>
                <a:lnTo>
                  <a:pt x="947187" y="252881"/>
                </a:lnTo>
                <a:lnTo>
                  <a:pt x="953674" y="252881"/>
                </a:lnTo>
                <a:lnTo>
                  <a:pt x="960162" y="252881"/>
                </a:lnTo>
                <a:lnTo>
                  <a:pt x="966649" y="252881"/>
                </a:lnTo>
                <a:lnTo>
                  <a:pt x="973137" y="252881"/>
                </a:lnTo>
                <a:lnTo>
                  <a:pt x="973137" y="246397"/>
                </a:lnTo>
                <a:lnTo>
                  <a:pt x="979625" y="246397"/>
                </a:lnTo>
                <a:lnTo>
                  <a:pt x="979625" y="239913"/>
                </a:lnTo>
                <a:lnTo>
                  <a:pt x="986112" y="239913"/>
                </a:lnTo>
                <a:lnTo>
                  <a:pt x="992600" y="239913"/>
                </a:lnTo>
                <a:lnTo>
                  <a:pt x="999087" y="239913"/>
                </a:lnTo>
                <a:lnTo>
                  <a:pt x="1012063" y="239913"/>
                </a:lnTo>
                <a:lnTo>
                  <a:pt x="1018550" y="239913"/>
                </a:lnTo>
                <a:lnTo>
                  <a:pt x="1025038" y="239913"/>
                </a:lnTo>
                <a:lnTo>
                  <a:pt x="1031525" y="239913"/>
                </a:lnTo>
                <a:lnTo>
                  <a:pt x="1031525" y="233429"/>
                </a:lnTo>
                <a:lnTo>
                  <a:pt x="1038013" y="233429"/>
                </a:lnTo>
                <a:lnTo>
                  <a:pt x="1044500" y="233429"/>
                </a:lnTo>
                <a:lnTo>
                  <a:pt x="1050988" y="233429"/>
                </a:lnTo>
                <a:lnTo>
                  <a:pt x="1057476" y="233429"/>
                </a:lnTo>
                <a:lnTo>
                  <a:pt x="1057476" y="226945"/>
                </a:lnTo>
                <a:lnTo>
                  <a:pt x="1063963" y="226945"/>
                </a:lnTo>
                <a:lnTo>
                  <a:pt x="1070451" y="226945"/>
                </a:lnTo>
                <a:lnTo>
                  <a:pt x="1070451" y="220461"/>
                </a:lnTo>
                <a:lnTo>
                  <a:pt x="1076938" y="220461"/>
                </a:lnTo>
                <a:lnTo>
                  <a:pt x="1083426" y="220461"/>
                </a:lnTo>
                <a:lnTo>
                  <a:pt x="1089914" y="220461"/>
                </a:lnTo>
                <a:lnTo>
                  <a:pt x="1096401" y="220461"/>
                </a:lnTo>
                <a:lnTo>
                  <a:pt x="1102889" y="220461"/>
                </a:lnTo>
                <a:lnTo>
                  <a:pt x="1109376" y="220461"/>
                </a:lnTo>
                <a:lnTo>
                  <a:pt x="1109376" y="213976"/>
                </a:lnTo>
                <a:lnTo>
                  <a:pt x="1115864" y="213976"/>
                </a:lnTo>
                <a:lnTo>
                  <a:pt x="1122352" y="213976"/>
                </a:lnTo>
                <a:lnTo>
                  <a:pt x="1128839" y="213976"/>
                </a:lnTo>
                <a:lnTo>
                  <a:pt x="1135327" y="213976"/>
                </a:lnTo>
                <a:lnTo>
                  <a:pt x="1141814" y="213976"/>
                </a:lnTo>
                <a:lnTo>
                  <a:pt x="1141814" y="207492"/>
                </a:lnTo>
                <a:lnTo>
                  <a:pt x="1148302" y="207492"/>
                </a:lnTo>
                <a:lnTo>
                  <a:pt x="1148302" y="201008"/>
                </a:lnTo>
                <a:lnTo>
                  <a:pt x="1161277" y="201008"/>
                </a:lnTo>
                <a:lnTo>
                  <a:pt x="1167765" y="201008"/>
                </a:lnTo>
                <a:lnTo>
                  <a:pt x="1174252" y="201008"/>
                </a:lnTo>
                <a:lnTo>
                  <a:pt x="1174252" y="194524"/>
                </a:lnTo>
                <a:lnTo>
                  <a:pt x="1180740" y="194524"/>
                </a:lnTo>
                <a:lnTo>
                  <a:pt x="1187227" y="194524"/>
                </a:lnTo>
                <a:lnTo>
                  <a:pt x="1193715" y="194524"/>
                </a:lnTo>
                <a:lnTo>
                  <a:pt x="1193715" y="188040"/>
                </a:lnTo>
                <a:lnTo>
                  <a:pt x="1200202" y="188040"/>
                </a:lnTo>
                <a:lnTo>
                  <a:pt x="1200202" y="181556"/>
                </a:lnTo>
                <a:lnTo>
                  <a:pt x="1206690" y="181556"/>
                </a:lnTo>
                <a:lnTo>
                  <a:pt x="1213177" y="181556"/>
                </a:lnTo>
                <a:lnTo>
                  <a:pt x="1213177" y="175072"/>
                </a:lnTo>
                <a:lnTo>
                  <a:pt x="1213177" y="175072"/>
                </a:lnTo>
                <a:lnTo>
                  <a:pt x="1219665" y="175072"/>
                </a:lnTo>
                <a:lnTo>
                  <a:pt x="1226153" y="175072"/>
                </a:lnTo>
                <a:lnTo>
                  <a:pt x="1226153" y="168587"/>
                </a:lnTo>
                <a:lnTo>
                  <a:pt x="1232640" y="168587"/>
                </a:lnTo>
                <a:lnTo>
                  <a:pt x="1232640" y="162103"/>
                </a:lnTo>
                <a:lnTo>
                  <a:pt x="1239128" y="162103"/>
                </a:lnTo>
                <a:lnTo>
                  <a:pt x="1245615" y="162103"/>
                </a:lnTo>
                <a:lnTo>
                  <a:pt x="1252103" y="162103"/>
                </a:lnTo>
                <a:lnTo>
                  <a:pt x="1258591" y="162103"/>
                </a:lnTo>
                <a:lnTo>
                  <a:pt x="1265078" y="162103"/>
                </a:lnTo>
                <a:lnTo>
                  <a:pt x="1278053" y="162103"/>
                </a:lnTo>
                <a:lnTo>
                  <a:pt x="1291028" y="162103"/>
                </a:lnTo>
                <a:lnTo>
                  <a:pt x="1297516" y="162103"/>
                </a:lnTo>
                <a:lnTo>
                  <a:pt x="1304004" y="162103"/>
                </a:lnTo>
                <a:lnTo>
                  <a:pt x="1304004" y="155619"/>
                </a:lnTo>
                <a:lnTo>
                  <a:pt x="1310491" y="155619"/>
                </a:lnTo>
                <a:lnTo>
                  <a:pt x="1316979" y="155619"/>
                </a:lnTo>
                <a:lnTo>
                  <a:pt x="1323466" y="155619"/>
                </a:lnTo>
                <a:lnTo>
                  <a:pt x="1323466" y="149135"/>
                </a:lnTo>
                <a:lnTo>
                  <a:pt x="1323466" y="149135"/>
                </a:lnTo>
                <a:lnTo>
                  <a:pt x="1329954" y="149135"/>
                </a:lnTo>
                <a:lnTo>
                  <a:pt x="1336442" y="149135"/>
                </a:lnTo>
                <a:lnTo>
                  <a:pt x="1336442" y="142651"/>
                </a:lnTo>
                <a:lnTo>
                  <a:pt x="1342929" y="142651"/>
                </a:lnTo>
                <a:lnTo>
                  <a:pt x="1349417" y="142651"/>
                </a:lnTo>
                <a:lnTo>
                  <a:pt x="1349417" y="136167"/>
                </a:lnTo>
                <a:lnTo>
                  <a:pt x="1349417" y="136167"/>
                </a:lnTo>
                <a:lnTo>
                  <a:pt x="1355904" y="136167"/>
                </a:lnTo>
                <a:lnTo>
                  <a:pt x="1362392" y="136167"/>
                </a:lnTo>
                <a:lnTo>
                  <a:pt x="1368880" y="136167"/>
                </a:lnTo>
                <a:lnTo>
                  <a:pt x="1375367" y="136167"/>
                </a:lnTo>
                <a:lnTo>
                  <a:pt x="1381855" y="136167"/>
                </a:lnTo>
                <a:lnTo>
                  <a:pt x="1388342" y="136167"/>
                </a:lnTo>
                <a:lnTo>
                  <a:pt x="1394830" y="136167"/>
                </a:lnTo>
                <a:lnTo>
                  <a:pt x="1401317" y="136167"/>
                </a:lnTo>
                <a:lnTo>
                  <a:pt x="1407805" y="136167"/>
                </a:lnTo>
                <a:lnTo>
                  <a:pt x="1414293" y="136167"/>
                </a:lnTo>
                <a:lnTo>
                  <a:pt x="1420780" y="136167"/>
                </a:lnTo>
                <a:lnTo>
                  <a:pt x="1427268" y="136167"/>
                </a:lnTo>
                <a:lnTo>
                  <a:pt x="1433755" y="136167"/>
                </a:lnTo>
                <a:lnTo>
                  <a:pt x="1440243" y="136167"/>
                </a:lnTo>
                <a:lnTo>
                  <a:pt x="1446731" y="136167"/>
                </a:lnTo>
                <a:lnTo>
                  <a:pt x="1446731" y="129683"/>
                </a:lnTo>
                <a:lnTo>
                  <a:pt x="1453218" y="129683"/>
                </a:lnTo>
                <a:lnTo>
                  <a:pt x="1459706" y="129683"/>
                </a:lnTo>
                <a:lnTo>
                  <a:pt x="1466193" y="129683"/>
                </a:lnTo>
                <a:lnTo>
                  <a:pt x="1472681" y="129683"/>
                </a:lnTo>
                <a:lnTo>
                  <a:pt x="1472681" y="123198"/>
                </a:lnTo>
                <a:lnTo>
                  <a:pt x="1479169" y="123198"/>
                </a:lnTo>
                <a:lnTo>
                  <a:pt x="1485656" y="123198"/>
                </a:lnTo>
                <a:lnTo>
                  <a:pt x="1485656" y="116714"/>
                </a:lnTo>
                <a:lnTo>
                  <a:pt x="1485656" y="116714"/>
                </a:lnTo>
                <a:lnTo>
                  <a:pt x="1492144" y="116714"/>
                </a:lnTo>
                <a:lnTo>
                  <a:pt x="1498631" y="116714"/>
                </a:lnTo>
                <a:lnTo>
                  <a:pt x="1505119" y="116714"/>
                </a:lnTo>
                <a:lnTo>
                  <a:pt x="1518094" y="116714"/>
                </a:lnTo>
                <a:lnTo>
                  <a:pt x="1524582" y="116714"/>
                </a:lnTo>
                <a:lnTo>
                  <a:pt x="1531069" y="116714"/>
                </a:lnTo>
                <a:lnTo>
                  <a:pt x="1531069" y="110230"/>
                </a:lnTo>
                <a:lnTo>
                  <a:pt x="1537557" y="110230"/>
                </a:lnTo>
                <a:lnTo>
                  <a:pt x="1544044" y="110230"/>
                </a:lnTo>
                <a:lnTo>
                  <a:pt x="1550532" y="110230"/>
                </a:lnTo>
                <a:lnTo>
                  <a:pt x="1550532" y="103746"/>
                </a:lnTo>
                <a:lnTo>
                  <a:pt x="1557020" y="103746"/>
                </a:lnTo>
                <a:lnTo>
                  <a:pt x="1563507" y="103746"/>
                </a:lnTo>
                <a:lnTo>
                  <a:pt x="1569995" y="103746"/>
                </a:lnTo>
                <a:lnTo>
                  <a:pt x="1576482" y="103746"/>
                </a:lnTo>
                <a:lnTo>
                  <a:pt x="1576482" y="97262"/>
                </a:lnTo>
                <a:lnTo>
                  <a:pt x="1582970" y="97262"/>
                </a:lnTo>
                <a:lnTo>
                  <a:pt x="1595945" y="97262"/>
                </a:lnTo>
                <a:lnTo>
                  <a:pt x="1602433" y="97262"/>
                </a:lnTo>
                <a:lnTo>
                  <a:pt x="1602433" y="90778"/>
                </a:lnTo>
                <a:lnTo>
                  <a:pt x="1608920" y="90778"/>
                </a:lnTo>
                <a:lnTo>
                  <a:pt x="1621895" y="90778"/>
                </a:lnTo>
                <a:lnTo>
                  <a:pt x="1628383" y="90778"/>
                </a:lnTo>
                <a:lnTo>
                  <a:pt x="1641358" y="90778"/>
                </a:lnTo>
                <a:lnTo>
                  <a:pt x="1647846" y="90778"/>
                </a:lnTo>
                <a:lnTo>
                  <a:pt x="1647846" y="84294"/>
                </a:lnTo>
                <a:lnTo>
                  <a:pt x="1654333" y="84294"/>
                </a:lnTo>
                <a:lnTo>
                  <a:pt x="1660821" y="84294"/>
                </a:lnTo>
                <a:lnTo>
                  <a:pt x="1667309" y="84294"/>
                </a:lnTo>
                <a:lnTo>
                  <a:pt x="1673796" y="84294"/>
                </a:lnTo>
                <a:lnTo>
                  <a:pt x="1680283" y="84294"/>
                </a:lnTo>
                <a:lnTo>
                  <a:pt x="1686771" y="84294"/>
                </a:lnTo>
                <a:lnTo>
                  <a:pt x="1693259" y="84294"/>
                </a:lnTo>
                <a:lnTo>
                  <a:pt x="1699746" y="84294"/>
                </a:lnTo>
                <a:lnTo>
                  <a:pt x="1699746" y="77809"/>
                </a:lnTo>
                <a:lnTo>
                  <a:pt x="1699746" y="77809"/>
                </a:lnTo>
                <a:lnTo>
                  <a:pt x="1706234" y="77809"/>
                </a:lnTo>
                <a:lnTo>
                  <a:pt x="1712721" y="77809"/>
                </a:lnTo>
                <a:lnTo>
                  <a:pt x="1712721" y="71325"/>
                </a:lnTo>
                <a:lnTo>
                  <a:pt x="1719209" y="71325"/>
                </a:lnTo>
                <a:lnTo>
                  <a:pt x="1719209" y="64841"/>
                </a:lnTo>
                <a:lnTo>
                  <a:pt x="1725696" y="64841"/>
                </a:lnTo>
                <a:lnTo>
                  <a:pt x="1725696" y="58357"/>
                </a:lnTo>
                <a:lnTo>
                  <a:pt x="1732184" y="58357"/>
                </a:lnTo>
                <a:lnTo>
                  <a:pt x="1738672" y="58357"/>
                </a:lnTo>
                <a:lnTo>
                  <a:pt x="1738672" y="51873"/>
                </a:lnTo>
                <a:lnTo>
                  <a:pt x="1745159" y="51873"/>
                </a:lnTo>
                <a:lnTo>
                  <a:pt x="1745159" y="45389"/>
                </a:lnTo>
                <a:lnTo>
                  <a:pt x="1751647" y="45389"/>
                </a:lnTo>
                <a:lnTo>
                  <a:pt x="1758134" y="45389"/>
                </a:lnTo>
                <a:lnTo>
                  <a:pt x="1758134" y="38904"/>
                </a:lnTo>
                <a:lnTo>
                  <a:pt x="1764622" y="38904"/>
                </a:lnTo>
                <a:lnTo>
                  <a:pt x="1771110" y="38904"/>
                </a:lnTo>
                <a:lnTo>
                  <a:pt x="1777597" y="38904"/>
                </a:lnTo>
                <a:lnTo>
                  <a:pt x="1784085" y="38904"/>
                </a:lnTo>
                <a:lnTo>
                  <a:pt x="1790572" y="38904"/>
                </a:lnTo>
                <a:lnTo>
                  <a:pt x="1790572" y="32420"/>
                </a:lnTo>
                <a:lnTo>
                  <a:pt x="1790572" y="32420"/>
                </a:lnTo>
                <a:lnTo>
                  <a:pt x="1803548" y="32420"/>
                </a:lnTo>
                <a:lnTo>
                  <a:pt x="1810035" y="32420"/>
                </a:lnTo>
                <a:lnTo>
                  <a:pt x="1816523" y="32420"/>
                </a:lnTo>
                <a:lnTo>
                  <a:pt x="1816523" y="25936"/>
                </a:lnTo>
                <a:lnTo>
                  <a:pt x="1816523" y="25936"/>
                </a:lnTo>
                <a:lnTo>
                  <a:pt x="1829498" y="25936"/>
                </a:lnTo>
                <a:lnTo>
                  <a:pt x="1835985" y="25936"/>
                </a:lnTo>
                <a:lnTo>
                  <a:pt x="1835985" y="19452"/>
                </a:lnTo>
                <a:lnTo>
                  <a:pt x="1842473" y="19452"/>
                </a:lnTo>
                <a:lnTo>
                  <a:pt x="1848961" y="19452"/>
                </a:lnTo>
                <a:lnTo>
                  <a:pt x="1848961" y="12968"/>
                </a:lnTo>
                <a:lnTo>
                  <a:pt x="1855448" y="12968"/>
                </a:lnTo>
                <a:lnTo>
                  <a:pt x="1861936" y="12968"/>
                </a:lnTo>
                <a:lnTo>
                  <a:pt x="1868423" y="12968"/>
                </a:lnTo>
                <a:lnTo>
                  <a:pt x="1874911" y="12968"/>
                </a:lnTo>
                <a:lnTo>
                  <a:pt x="1881399" y="12968"/>
                </a:lnTo>
                <a:lnTo>
                  <a:pt x="1881399" y="6484"/>
                </a:lnTo>
                <a:lnTo>
                  <a:pt x="1887886" y="6484"/>
                </a:lnTo>
                <a:lnTo>
                  <a:pt x="1894374" y="6484"/>
                </a:lnTo>
                <a:lnTo>
                  <a:pt x="1894374" y="0"/>
                </a:lnTo>
                <a:lnTo>
                  <a:pt x="1907349" y="0"/>
                </a:lnTo>
                <a:lnTo>
                  <a:pt x="1913837" y="0"/>
                </a:lnTo>
                <a:lnTo>
                  <a:pt x="1920324" y="0"/>
                </a:lnTo>
                <a:lnTo>
                  <a:pt x="1926812" y="0"/>
                </a:lnTo>
                <a:lnTo>
                  <a:pt x="1933299" y="0"/>
                </a:lnTo>
                <a:lnTo>
                  <a:pt x="1939787" y="0"/>
                </a:lnTo>
                <a:lnTo>
                  <a:pt x="194627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19191" y="3053929"/>
            <a:ext cx="1355725" cy="357505"/>
          </a:xfrm>
          <a:custGeom>
            <a:avLst/>
            <a:gdLst/>
            <a:ahLst/>
            <a:cxnLst/>
            <a:rect l="l" t="t" r="r" b="b"/>
            <a:pathLst>
              <a:path w="1355725" h="357504">
                <a:moveTo>
                  <a:pt x="0" y="357187"/>
                </a:moveTo>
                <a:lnTo>
                  <a:pt x="0" y="357187"/>
                </a:lnTo>
                <a:lnTo>
                  <a:pt x="6486" y="357187"/>
                </a:lnTo>
                <a:lnTo>
                  <a:pt x="12973" y="357187"/>
                </a:lnTo>
                <a:lnTo>
                  <a:pt x="19460" y="357187"/>
                </a:lnTo>
                <a:lnTo>
                  <a:pt x="25946" y="357187"/>
                </a:lnTo>
                <a:lnTo>
                  <a:pt x="25946" y="350693"/>
                </a:lnTo>
                <a:lnTo>
                  <a:pt x="32433" y="350693"/>
                </a:lnTo>
                <a:lnTo>
                  <a:pt x="38920" y="350693"/>
                </a:lnTo>
                <a:lnTo>
                  <a:pt x="38920" y="344199"/>
                </a:lnTo>
                <a:lnTo>
                  <a:pt x="45406" y="344199"/>
                </a:lnTo>
                <a:lnTo>
                  <a:pt x="51893" y="344199"/>
                </a:lnTo>
                <a:lnTo>
                  <a:pt x="58380" y="344199"/>
                </a:lnTo>
                <a:lnTo>
                  <a:pt x="64867" y="344199"/>
                </a:lnTo>
                <a:lnTo>
                  <a:pt x="64867" y="337704"/>
                </a:lnTo>
                <a:lnTo>
                  <a:pt x="71353" y="337704"/>
                </a:lnTo>
                <a:lnTo>
                  <a:pt x="84327" y="337704"/>
                </a:lnTo>
                <a:lnTo>
                  <a:pt x="90814" y="337704"/>
                </a:lnTo>
                <a:lnTo>
                  <a:pt x="90814" y="331210"/>
                </a:lnTo>
                <a:lnTo>
                  <a:pt x="90814" y="331210"/>
                </a:lnTo>
                <a:lnTo>
                  <a:pt x="97300" y="331210"/>
                </a:lnTo>
                <a:lnTo>
                  <a:pt x="103787" y="331210"/>
                </a:lnTo>
                <a:lnTo>
                  <a:pt x="110274" y="331210"/>
                </a:lnTo>
                <a:lnTo>
                  <a:pt x="110274" y="324716"/>
                </a:lnTo>
                <a:lnTo>
                  <a:pt x="116761" y="324716"/>
                </a:lnTo>
                <a:lnTo>
                  <a:pt x="116761" y="318222"/>
                </a:lnTo>
                <a:lnTo>
                  <a:pt x="123247" y="318222"/>
                </a:lnTo>
                <a:lnTo>
                  <a:pt x="129734" y="318222"/>
                </a:lnTo>
                <a:lnTo>
                  <a:pt x="136221" y="318222"/>
                </a:lnTo>
                <a:lnTo>
                  <a:pt x="142707" y="318222"/>
                </a:lnTo>
                <a:lnTo>
                  <a:pt x="142707" y="311727"/>
                </a:lnTo>
                <a:lnTo>
                  <a:pt x="149194" y="311727"/>
                </a:lnTo>
                <a:lnTo>
                  <a:pt x="155681" y="311727"/>
                </a:lnTo>
                <a:lnTo>
                  <a:pt x="162168" y="311727"/>
                </a:lnTo>
                <a:lnTo>
                  <a:pt x="168654" y="311727"/>
                </a:lnTo>
                <a:lnTo>
                  <a:pt x="175141" y="311727"/>
                </a:lnTo>
                <a:lnTo>
                  <a:pt x="175141" y="305233"/>
                </a:lnTo>
                <a:lnTo>
                  <a:pt x="181628" y="305233"/>
                </a:lnTo>
                <a:lnTo>
                  <a:pt x="188114" y="305233"/>
                </a:lnTo>
                <a:lnTo>
                  <a:pt x="188114" y="298739"/>
                </a:lnTo>
                <a:lnTo>
                  <a:pt x="194601" y="298739"/>
                </a:lnTo>
                <a:lnTo>
                  <a:pt x="201088" y="298739"/>
                </a:lnTo>
                <a:lnTo>
                  <a:pt x="207574" y="298739"/>
                </a:lnTo>
                <a:lnTo>
                  <a:pt x="207574" y="292244"/>
                </a:lnTo>
                <a:lnTo>
                  <a:pt x="214061" y="292244"/>
                </a:lnTo>
                <a:lnTo>
                  <a:pt x="220548" y="292244"/>
                </a:lnTo>
                <a:lnTo>
                  <a:pt x="227035" y="292244"/>
                </a:lnTo>
                <a:lnTo>
                  <a:pt x="227035" y="285750"/>
                </a:lnTo>
                <a:lnTo>
                  <a:pt x="233522" y="285750"/>
                </a:lnTo>
                <a:lnTo>
                  <a:pt x="240008" y="285750"/>
                </a:lnTo>
                <a:lnTo>
                  <a:pt x="246495" y="285750"/>
                </a:lnTo>
                <a:lnTo>
                  <a:pt x="246495" y="279255"/>
                </a:lnTo>
                <a:lnTo>
                  <a:pt x="252982" y="279255"/>
                </a:lnTo>
                <a:lnTo>
                  <a:pt x="259469" y="279255"/>
                </a:lnTo>
                <a:lnTo>
                  <a:pt x="265955" y="279255"/>
                </a:lnTo>
                <a:lnTo>
                  <a:pt x="265955" y="272761"/>
                </a:lnTo>
                <a:lnTo>
                  <a:pt x="272442" y="272761"/>
                </a:lnTo>
                <a:lnTo>
                  <a:pt x="278929" y="272761"/>
                </a:lnTo>
                <a:lnTo>
                  <a:pt x="285415" y="272761"/>
                </a:lnTo>
                <a:lnTo>
                  <a:pt x="291902" y="272761"/>
                </a:lnTo>
                <a:lnTo>
                  <a:pt x="298389" y="272761"/>
                </a:lnTo>
                <a:lnTo>
                  <a:pt x="304875" y="272761"/>
                </a:lnTo>
                <a:lnTo>
                  <a:pt x="311362" y="272761"/>
                </a:lnTo>
                <a:lnTo>
                  <a:pt x="317849" y="272761"/>
                </a:lnTo>
                <a:lnTo>
                  <a:pt x="324336" y="272761"/>
                </a:lnTo>
                <a:lnTo>
                  <a:pt x="324336" y="266267"/>
                </a:lnTo>
                <a:lnTo>
                  <a:pt x="324336" y="266267"/>
                </a:lnTo>
                <a:lnTo>
                  <a:pt x="330822" y="266267"/>
                </a:lnTo>
                <a:lnTo>
                  <a:pt x="337309" y="266267"/>
                </a:lnTo>
                <a:lnTo>
                  <a:pt x="343796" y="266267"/>
                </a:lnTo>
                <a:lnTo>
                  <a:pt x="343796" y="259772"/>
                </a:lnTo>
                <a:lnTo>
                  <a:pt x="350282" y="259772"/>
                </a:lnTo>
                <a:lnTo>
                  <a:pt x="350282" y="253278"/>
                </a:lnTo>
                <a:lnTo>
                  <a:pt x="356769" y="253278"/>
                </a:lnTo>
                <a:lnTo>
                  <a:pt x="363256" y="253278"/>
                </a:lnTo>
                <a:lnTo>
                  <a:pt x="363256" y="246784"/>
                </a:lnTo>
                <a:lnTo>
                  <a:pt x="369743" y="246784"/>
                </a:lnTo>
                <a:lnTo>
                  <a:pt x="376229" y="246784"/>
                </a:lnTo>
                <a:lnTo>
                  <a:pt x="376229" y="240289"/>
                </a:lnTo>
                <a:lnTo>
                  <a:pt x="382716" y="240289"/>
                </a:lnTo>
                <a:lnTo>
                  <a:pt x="389203" y="240289"/>
                </a:lnTo>
                <a:lnTo>
                  <a:pt x="395690" y="240289"/>
                </a:lnTo>
                <a:lnTo>
                  <a:pt x="402176" y="240289"/>
                </a:lnTo>
                <a:lnTo>
                  <a:pt x="408663" y="240289"/>
                </a:lnTo>
                <a:lnTo>
                  <a:pt x="408663" y="233795"/>
                </a:lnTo>
                <a:lnTo>
                  <a:pt x="415150" y="233795"/>
                </a:lnTo>
                <a:lnTo>
                  <a:pt x="421637" y="233795"/>
                </a:lnTo>
                <a:lnTo>
                  <a:pt x="428123" y="233795"/>
                </a:lnTo>
                <a:lnTo>
                  <a:pt x="434610" y="233795"/>
                </a:lnTo>
                <a:lnTo>
                  <a:pt x="441097" y="233795"/>
                </a:lnTo>
                <a:lnTo>
                  <a:pt x="447583" y="233795"/>
                </a:lnTo>
                <a:lnTo>
                  <a:pt x="454070" y="233795"/>
                </a:lnTo>
                <a:lnTo>
                  <a:pt x="460557" y="233795"/>
                </a:lnTo>
                <a:lnTo>
                  <a:pt x="460557" y="227301"/>
                </a:lnTo>
                <a:lnTo>
                  <a:pt x="467043" y="227301"/>
                </a:lnTo>
                <a:lnTo>
                  <a:pt x="473530" y="227301"/>
                </a:lnTo>
                <a:lnTo>
                  <a:pt x="473530" y="220807"/>
                </a:lnTo>
                <a:lnTo>
                  <a:pt x="480017" y="220807"/>
                </a:lnTo>
                <a:lnTo>
                  <a:pt x="480017" y="214312"/>
                </a:lnTo>
                <a:lnTo>
                  <a:pt x="486504" y="214312"/>
                </a:lnTo>
                <a:lnTo>
                  <a:pt x="492990" y="214312"/>
                </a:lnTo>
                <a:lnTo>
                  <a:pt x="499477" y="214312"/>
                </a:lnTo>
                <a:lnTo>
                  <a:pt x="505964" y="214312"/>
                </a:lnTo>
                <a:lnTo>
                  <a:pt x="505964" y="207818"/>
                </a:lnTo>
                <a:lnTo>
                  <a:pt x="512450" y="207818"/>
                </a:lnTo>
                <a:lnTo>
                  <a:pt x="518937" y="207818"/>
                </a:lnTo>
                <a:lnTo>
                  <a:pt x="518937" y="201324"/>
                </a:lnTo>
                <a:lnTo>
                  <a:pt x="518937" y="201324"/>
                </a:lnTo>
                <a:lnTo>
                  <a:pt x="525424" y="201324"/>
                </a:lnTo>
                <a:lnTo>
                  <a:pt x="531911" y="201324"/>
                </a:lnTo>
                <a:lnTo>
                  <a:pt x="538397" y="201324"/>
                </a:lnTo>
                <a:lnTo>
                  <a:pt x="544884" y="201324"/>
                </a:lnTo>
                <a:lnTo>
                  <a:pt x="551371" y="201324"/>
                </a:lnTo>
                <a:lnTo>
                  <a:pt x="551371" y="194829"/>
                </a:lnTo>
                <a:lnTo>
                  <a:pt x="557858" y="194829"/>
                </a:lnTo>
                <a:lnTo>
                  <a:pt x="564345" y="194829"/>
                </a:lnTo>
                <a:lnTo>
                  <a:pt x="564345" y="188335"/>
                </a:lnTo>
                <a:lnTo>
                  <a:pt x="570831" y="188335"/>
                </a:lnTo>
                <a:lnTo>
                  <a:pt x="577318" y="188335"/>
                </a:lnTo>
                <a:lnTo>
                  <a:pt x="583805" y="188335"/>
                </a:lnTo>
                <a:lnTo>
                  <a:pt x="583805" y="181841"/>
                </a:lnTo>
                <a:lnTo>
                  <a:pt x="590291" y="181841"/>
                </a:lnTo>
                <a:lnTo>
                  <a:pt x="596778" y="181841"/>
                </a:lnTo>
                <a:lnTo>
                  <a:pt x="603265" y="181841"/>
                </a:lnTo>
                <a:lnTo>
                  <a:pt x="603265" y="175346"/>
                </a:lnTo>
                <a:lnTo>
                  <a:pt x="609751" y="175346"/>
                </a:lnTo>
                <a:lnTo>
                  <a:pt x="616238" y="175346"/>
                </a:lnTo>
                <a:lnTo>
                  <a:pt x="622725" y="175346"/>
                </a:lnTo>
                <a:lnTo>
                  <a:pt x="622725" y="168852"/>
                </a:lnTo>
                <a:lnTo>
                  <a:pt x="629211" y="168852"/>
                </a:lnTo>
                <a:lnTo>
                  <a:pt x="635698" y="168852"/>
                </a:lnTo>
                <a:lnTo>
                  <a:pt x="642185" y="168852"/>
                </a:lnTo>
                <a:lnTo>
                  <a:pt x="648672" y="168852"/>
                </a:lnTo>
                <a:lnTo>
                  <a:pt x="648672" y="162358"/>
                </a:lnTo>
                <a:lnTo>
                  <a:pt x="655158" y="162358"/>
                </a:lnTo>
                <a:lnTo>
                  <a:pt x="655158" y="155863"/>
                </a:lnTo>
                <a:lnTo>
                  <a:pt x="661645" y="155863"/>
                </a:lnTo>
                <a:lnTo>
                  <a:pt x="668132" y="155863"/>
                </a:lnTo>
                <a:lnTo>
                  <a:pt x="674619" y="155863"/>
                </a:lnTo>
                <a:lnTo>
                  <a:pt x="681105" y="155863"/>
                </a:lnTo>
                <a:lnTo>
                  <a:pt x="687592" y="155863"/>
                </a:lnTo>
                <a:lnTo>
                  <a:pt x="694079" y="155863"/>
                </a:lnTo>
                <a:lnTo>
                  <a:pt x="700566" y="155863"/>
                </a:lnTo>
                <a:lnTo>
                  <a:pt x="707052" y="155863"/>
                </a:lnTo>
                <a:lnTo>
                  <a:pt x="713539" y="155863"/>
                </a:lnTo>
                <a:lnTo>
                  <a:pt x="720026" y="155863"/>
                </a:lnTo>
                <a:lnTo>
                  <a:pt x="726513" y="155863"/>
                </a:lnTo>
                <a:lnTo>
                  <a:pt x="732999" y="155863"/>
                </a:lnTo>
                <a:lnTo>
                  <a:pt x="739486" y="155863"/>
                </a:lnTo>
                <a:lnTo>
                  <a:pt x="739486" y="149369"/>
                </a:lnTo>
                <a:lnTo>
                  <a:pt x="745973" y="149369"/>
                </a:lnTo>
                <a:lnTo>
                  <a:pt x="752459" y="149369"/>
                </a:lnTo>
                <a:lnTo>
                  <a:pt x="758946" y="149369"/>
                </a:lnTo>
                <a:lnTo>
                  <a:pt x="765433" y="149369"/>
                </a:lnTo>
                <a:lnTo>
                  <a:pt x="771919" y="149369"/>
                </a:lnTo>
                <a:lnTo>
                  <a:pt x="778406" y="149369"/>
                </a:lnTo>
                <a:lnTo>
                  <a:pt x="784893" y="149369"/>
                </a:lnTo>
                <a:lnTo>
                  <a:pt x="784893" y="142875"/>
                </a:lnTo>
                <a:lnTo>
                  <a:pt x="784893" y="142875"/>
                </a:lnTo>
                <a:lnTo>
                  <a:pt x="791379" y="142875"/>
                </a:lnTo>
                <a:lnTo>
                  <a:pt x="797866" y="142875"/>
                </a:lnTo>
                <a:lnTo>
                  <a:pt x="797866" y="136380"/>
                </a:lnTo>
                <a:lnTo>
                  <a:pt x="804353" y="136380"/>
                </a:lnTo>
                <a:lnTo>
                  <a:pt x="810840" y="136380"/>
                </a:lnTo>
                <a:lnTo>
                  <a:pt x="817326" y="136380"/>
                </a:lnTo>
                <a:lnTo>
                  <a:pt x="823813" y="136380"/>
                </a:lnTo>
                <a:lnTo>
                  <a:pt x="823813" y="129886"/>
                </a:lnTo>
                <a:lnTo>
                  <a:pt x="830300" y="129886"/>
                </a:lnTo>
                <a:lnTo>
                  <a:pt x="836787" y="129886"/>
                </a:lnTo>
                <a:lnTo>
                  <a:pt x="843273" y="129886"/>
                </a:lnTo>
                <a:lnTo>
                  <a:pt x="849760" y="129886"/>
                </a:lnTo>
                <a:lnTo>
                  <a:pt x="849760" y="123392"/>
                </a:lnTo>
                <a:lnTo>
                  <a:pt x="856247" y="123392"/>
                </a:lnTo>
                <a:lnTo>
                  <a:pt x="862734" y="123392"/>
                </a:lnTo>
                <a:lnTo>
                  <a:pt x="869220" y="123392"/>
                </a:lnTo>
                <a:lnTo>
                  <a:pt x="869220" y="116897"/>
                </a:lnTo>
                <a:lnTo>
                  <a:pt x="875707" y="116897"/>
                </a:lnTo>
                <a:lnTo>
                  <a:pt x="882194" y="116897"/>
                </a:lnTo>
                <a:lnTo>
                  <a:pt x="888681" y="116897"/>
                </a:lnTo>
                <a:lnTo>
                  <a:pt x="895167" y="116897"/>
                </a:lnTo>
                <a:lnTo>
                  <a:pt x="901654" y="116897"/>
                </a:lnTo>
                <a:lnTo>
                  <a:pt x="908141" y="116897"/>
                </a:lnTo>
                <a:lnTo>
                  <a:pt x="914627" y="116897"/>
                </a:lnTo>
                <a:lnTo>
                  <a:pt x="921114" y="116897"/>
                </a:lnTo>
                <a:lnTo>
                  <a:pt x="927601" y="116897"/>
                </a:lnTo>
                <a:lnTo>
                  <a:pt x="934087" y="116897"/>
                </a:lnTo>
                <a:lnTo>
                  <a:pt x="940574" y="116897"/>
                </a:lnTo>
                <a:lnTo>
                  <a:pt x="940574" y="110403"/>
                </a:lnTo>
                <a:lnTo>
                  <a:pt x="947061" y="110403"/>
                </a:lnTo>
                <a:lnTo>
                  <a:pt x="953547" y="110403"/>
                </a:lnTo>
                <a:lnTo>
                  <a:pt x="960034" y="110403"/>
                </a:lnTo>
                <a:lnTo>
                  <a:pt x="966521" y="110403"/>
                </a:lnTo>
                <a:lnTo>
                  <a:pt x="966521" y="103909"/>
                </a:lnTo>
                <a:lnTo>
                  <a:pt x="973008" y="103909"/>
                </a:lnTo>
                <a:lnTo>
                  <a:pt x="979495" y="103909"/>
                </a:lnTo>
                <a:lnTo>
                  <a:pt x="979495" y="97414"/>
                </a:lnTo>
                <a:lnTo>
                  <a:pt x="985981" y="97414"/>
                </a:lnTo>
                <a:lnTo>
                  <a:pt x="992468" y="97414"/>
                </a:lnTo>
                <a:lnTo>
                  <a:pt x="992468" y="84426"/>
                </a:lnTo>
                <a:lnTo>
                  <a:pt x="998955" y="84426"/>
                </a:lnTo>
                <a:lnTo>
                  <a:pt x="1005442" y="84426"/>
                </a:lnTo>
                <a:lnTo>
                  <a:pt x="1011928" y="84426"/>
                </a:lnTo>
                <a:lnTo>
                  <a:pt x="1018415" y="84426"/>
                </a:lnTo>
                <a:lnTo>
                  <a:pt x="1024902" y="84426"/>
                </a:lnTo>
                <a:lnTo>
                  <a:pt x="1031388" y="84426"/>
                </a:lnTo>
                <a:lnTo>
                  <a:pt x="1037875" y="84426"/>
                </a:lnTo>
                <a:lnTo>
                  <a:pt x="1037875" y="77931"/>
                </a:lnTo>
                <a:lnTo>
                  <a:pt x="1044362" y="77931"/>
                </a:lnTo>
                <a:lnTo>
                  <a:pt x="1050849" y="77931"/>
                </a:lnTo>
                <a:lnTo>
                  <a:pt x="1057335" y="77931"/>
                </a:lnTo>
                <a:lnTo>
                  <a:pt x="1063822" y="77931"/>
                </a:lnTo>
                <a:lnTo>
                  <a:pt x="1070309" y="77931"/>
                </a:lnTo>
                <a:lnTo>
                  <a:pt x="1076795" y="77931"/>
                </a:lnTo>
                <a:lnTo>
                  <a:pt x="1083282" y="77931"/>
                </a:lnTo>
                <a:lnTo>
                  <a:pt x="1089769" y="77931"/>
                </a:lnTo>
                <a:lnTo>
                  <a:pt x="1089769" y="71437"/>
                </a:lnTo>
                <a:lnTo>
                  <a:pt x="1096255" y="71437"/>
                </a:lnTo>
                <a:lnTo>
                  <a:pt x="1102742" y="71437"/>
                </a:lnTo>
                <a:lnTo>
                  <a:pt x="1102742" y="64943"/>
                </a:lnTo>
                <a:lnTo>
                  <a:pt x="1109229" y="64943"/>
                </a:lnTo>
                <a:lnTo>
                  <a:pt x="1109229" y="58448"/>
                </a:lnTo>
                <a:lnTo>
                  <a:pt x="1115716" y="58448"/>
                </a:lnTo>
                <a:lnTo>
                  <a:pt x="1122202" y="58448"/>
                </a:lnTo>
                <a:lnTo>
                  <a:pt x="1128689" y="58448"/>
                </a:lnTo>
                <a:lnTo>
                  <a:pt x="1135176" y="58448"/>
                </a:lnTo>
                <a:lnTo>
                  <a:pt x="1141663" y="58448"/>
                </a:lnTo>
                <a:lnTo>
                  <a:pt x="1148149" y="58448"/>
                </a:lnTo>
                <a:lnTo>
                  <a:pt x="1154636" y="58448"/>
                </a:lnTo>
                <a:lnTo>
                  <a:pt x="1154636" y="51954"/>
                </a:lnTo>
                <a:lnTo>
                  <a:pt x="1161123" y="51954"/>
                </a:lnTo>
                <a:lnTo>
                  <a:pt x="1167610" y="51954"/>
                </a:lnTo>
                <a:lnTo>
                  <a:pt x="1174096" y="51954"/>
                </a:lnTo>
                <a:lnTo>
                  <a:pt x="1174096" y="45460"/>
                </a:lnTo>
                <a:lnTo>
                  <a:pt x="1174096" y="38965"/>
                </a:lnTo>
                <a:lnTo>
                  <a:pt x="1180583" y="38965"/>
                </a:lnTo>
                <a:lnTo>
                  <a:pt x="1187070" y="38965"/>
                </a:lnTo>
                <a:lnTo>
                  <a:pt x="1187070" y="32471"/>
                </a:lnTo>
                <a:lnTo>
                  <a:pt x="1193556" y="32471"/>
                </a:lnTo>
                <a:lnTo>
                  <a:pt x="1200043" y="32471"/>
                </a:lnTo>
                <a:lnTo>
                  <a:pt x="1206530" y="32471"/>
                </a:lnTo>
                <a:lnTo>
                  <a:pt x="1213017" y="32471"/>
                </a:lnTo>
                <a:lnTo>
                  <a:pt x="1219503" y="32471"/>
                </a:lnTo>
                <a:lnTo>
                  <a:pt x="1225990" y="32471"/>
                </a:lnTo>
                <a:lnTo>
                  <a:pt x="1232477" y="32471"/>
                </a:lnTo>
                <a:lnTo>
                  <a:pt x="1232477" y="25977"/>
                </a:lnTo>
                <a:lnTo>
                  <a:pt x="1238963" y="25977"/>
                </a:lnTo>
                <a:lnTo>
                  <a:pt x="1245450" y="25977"/>
                </a:lnTo>
                <a:lnTo>
                  <a:pt x="1245450" y="19482"/>
                </a:lnTo>
                <a:lnTo>
                  <a:pt x="1251937" y="19482"/>
                </a:lnTo>
                <a:lnTo>
                  <a:pt x="1258423" y="19482"/>
                </a:lnTo>
                <a:lnTo>
                  <a:pt x="1264910" y="19482"/>
                </a:lnTo>
                <a:lnTo>
                  <a:pt x="1271397" y="19482"/>
                </a:lnTo>
                <a:lnTo>
                  <a:pt x="1277884" y="19482"/>
                </a:lnTo>
                <a:lnTo>
                  <a:pt x="1284371" y="19482"/>
                </a:lnTo>
                <a:lnTo>
                  <a:pt x="1290857" y="19482"/>
                </a:lnTo>
                <a:lnTo>
                  <a:pt x="1297344" y="19482"/>
                </a:lnTo>
                <a:lnTo>
                  <a:pt x="1303831" y="19482"/>
                </a:lnTo>
                <a:lnTo>
                  <a:pt x="1303831" y="12988"/>
                </a:lnTo>
                <a:lnTo>
                  <a:pt x="1310318" y="12988"/>
                </a:lnTo>
                <a:lnTo>
                  <a:pt x="1316804" y="12988"/>
                </a:lnTo>
                <a:lnTo>
                  <a:pt x="1323291" y="12988"/>
                </a:lnTo>
                <a:lnTo>
                  <a:pt x="1323291" y="6494"/>
                </a:lnTo>
                <a:lnTo>
                  <a:pt x="1323291" y="6494"/>
                </a:lnTo>
                <a:lnTo>
                  <a:pt x="1329778" y="6494"/>
                </a:lnTo>
                <a:lnTo>
                  <a:pt x="1336264" y="6494"/>
                </a:lnTo>
                <a:lnTo>
                  <a:pt x="1342751" y="6494"/>
                </a:lnTo>
                <a:lnTo>
                  <a:pt x="1349238" y="6494"/>
                </a:lnTo>
                <a:lnTo>
                  <a:pt x="1355725" y="6494"/>
                </a:lnTo>
                <a:lnTo>
                  <a:pt x="13557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74916" y="2645941"/>
            <a:ext cx="1292225" cy="414655"/>
          </a:xfrm>
          <a:custGeom>
            <a:avLst/>
            <a:gdLst/>
            <a:ahLst/>
            <a:cxnLst/>
            <a:rect l="l" t="t" r="r" b="b"/>
            <a:pathLst>
              <a:path w="1292225" h="414655">
                <a:moveTo>
                  <a:pt x="0" y="414568"/>
                </a:moveTo>
                <a:lnTo>
                  <a:pt x="6493" y="414568"/>
                </a:lnTo>
                <a:lnTo>
                  <a:pt x="12987" y="414568"/>
                </a:lnTo>
                <a:lnTo>
                  <a:pt x="12987" y="407988"/>
                </a:lnTo>
                <a:lnTo>
                  <a:pt x="19480" y="407988"/>
                </a:lnTo>
                <a:lnTo>
                  <a:pt x="19480" y="401407"/>
                </a:lnTo>
                <a:lnTo>
                  <a:pt x="25974" y="401407"/>
                </a:lnTo>
                <a:lnTo>
                  <a:pt x="32467" y="401407"/>
                </a:lnTo>
                <a:lnTo>
                  <a:pt x="32467" y="401407"/>
                </a:lnTo>
                <a:lnTo>
                  <a:pt x="32467" y="394827"/>
                </a:lnTo>
                <a:lnTo>
                  <a:pt x="38961" y="394827"/>
                </a:lnTo>
                <a:lnTo>
                  <a:pt x="45455" y="394827"/>
                </a:lnTo>
                <a:lnTo>
                  <a:pt x="51948" y="394827"/>
                </a:lnTo>
                <a:lnTo>
                  <a:pt x="58442" y="394827"/>
                </a:lnTo>
                <a:lnTo>
                  <a:pt x="64936" y="394827"/>
                </a:lnTo>
                <a:lnTo>
                  <a:pt x="71429" y="394827"/>
                </a:lnTo>
                <a:lnTo>
                  <a:pt x="77923" y="394827"/>
                </a:lnTo>
                <a:lnTo>
                  <a:pt x="77923" y="388246"/>
                </a:lnTo>
                <a:lnTo>
                  <a:pt x="84416" y="388246"/>
                </a:lnTo>
                <a:lnTo>
                  <a:pt x="84416" y="381666"/>
                </a:lnTo>
                <a:lnTo>
                  <a:pt x="90910" y="381666"/>
                </a:lnTo>
                <a:lnTo>
                  <a:pt x="97404" y="381666"/>
                </a:lnTo>
                <a:lnTo>
                  <a:pt x="97404" y="375085"/>
                </a:lnTo>
                <a:lnTo>
                  <a:pt x="103897" y="375085"/>
                </a:lnTo>
                <a:lnTo>
                  <a:pt x="110390" y="375085"/>
                </a:lnTo>
                <a:lnTo>
                  <a:pt x="116885" y="375085"/>
                </a:lnTo>
                <a:lnTo>
                  <a:pt x="123378" y="375085"/>
                </a:lnTo>
                <a:lnTo>
                  <a:pt x="129871" y="375085"/>
                </a:lnTo>
                <a:lnTo>
                  <a:pt x="129871" y="368505"/>
                </a:lnTo>
                <a:lnTo>
                  <a:pt x="136365" y="368505"/>
                </a:lnTo>
                <a:lnTo>
                  <a:pt x="142859" y="368505"/>
                </a:lnTo>
                <a:lnTo>
                  <a:pt x="142859" y="361924"/>
                </a:lnTo>
                <a:lnTo>
                  <a:pt x="149352" y="361924"/>
                </a:lnTo>
                <a:lnTo>
                  <a:pt x="155846" y="361924"/>
                </a:lnTo>
                <a:lnTo>
                  <a:pt x="162339" y="361924"/>
                </a:lnTo>
                <a:lnTo>
                  <a:pt x="162339" y="355344"/>
                </a:lnTo>
                <a:lnTo>
                  <a:pt x="168833" y="355344"/>
                </a:lnTo>
                <a:lnTo>
                  <a:pt x="175327" y="355344"/>
                </a:lnTo>
                <a:lnTo>
                  <a:pt x="181820" y="355344"/>
                </a:lnTo>
                <a:lnTo>
                  <a:pt x="188314" y="355344"/>
                </a:lnTo>
                <a:lnTo>
                  <a:pt x="194808" y="355344"/>
                </a:lnTo>
                <a:lnTo>
                  <a:pt x="201301" y="355344"/>
                </a:lnTo>
                <a:lnTo>
                  <a:pt x="201301" y="348763"/>
                </a:lnTo>
                <a:lnTo>
                  <a:pt x="207795" y="348763"/>
                </a:lnTo>
                <a:lnTo>
                  <a:pt x="214288" y="348763"/>
                </a:lnTo>
                <a:lnTo>
                  <a:pt x="220781" y="348763"/>
                </a:lnTo>
                <a:lnTo>
                  <a:pt x="220781" y="342183"/>
                </a:lnTo>
                <a:lnTo>
                  <a:pt x="227276" y="342183"/>
                </a:lnTo>
                <a:lnTo>
                  <a:pt x="227276" y="335602"/>
                </a:lnTo>
                <a:lnTo>
                  <a:pt x="233769" y="335602"/>
                </a:lnTo>
                <a:lnTo>
                  <a:pt x="240262" y="335602"/>
                </a:lnTo>
                <a:lnTo>
                  <a:pt x="246756" y="335602"/>
                </a:lnTo>
                <a:lnTo>
                  <a:pt x="253250" y="335602"/>
                </a:lnTo>
                <a:lnTo>
                  <a:pt x="259743" y="335602"/>
                </a:lnTo>
                <a:lnTo>
                  <a:pt x="266237" y="335602"/>
                </a:lnTo>
                <a:lnTo>
                  <a:pt x="272730" y="335602"/>
                </a:lnTo>
                <a:lnTo>
                  <a:pt x="279224" y="335602"/>
                </a:lnTo>
                <a:lnTo>
                  <a:pt x="285718" y="335602"/>
                </a:lnTo>
                <a:lnTo>
                  <a:pt x="292211" y="335602"/>
                </a:lnTo>
                <a:lnTo>
                  <a:pt x="298705" y="335602"/>
                </a:lnTo>
                <a:lnTo>
                  <a:pt x="298705" y="329022"/>
                </a:lnTo>
                <a:lnTo>
                  <a:pt x="305199" y="329022"/>
                </a:lnTo>
                <a:lnTo>
                  <a:pt x="311692" y="329022"/>
                </a:lnTo>
                <a:lnTo>
                  <a:pt x="318186" y="329022"/>
                </a:lnTo>
                <a:lnTo>
                  <a:pt x="324679" y="329022"/>
                </a:lnTo>
                <a:lnTo>
                  <a:pt x="331173" y="329022"/>
                </a:lnTo>
                <a:lnTo>
                  <a:pt x="331173" y="322442"/>
                </a:lnTo>
                <a:lnTo>
                  <a:pt x="337666" y="322442"/>
                </a:lnTo>
                <a:lnTo>
                  <a:pt x="344160" y="322442"/>
                </a:lnTo>
                <a:lnTo>
                  <a:pt x="344160" y="315861"/>
                </a:lnTo>
                <a:lnTo>
                  <a:pt x="350653" y="315861"/>
                </a:lnTo>
                <a:lnTo>
                  <a:pt x="350653" y="309281"/>
                </a:lnTo>
                <a:lnTo>
                  <a:pt x="350653" y="302700"/>
                </a:lnTo>
                <a:lnTo>
                  <a:pt x="357147" y="302700"/>
                </a:lnTo>
                <a:lnTo>
                  <a:pt x="363641" y="302700"/>
                </a:lnTo>
                <a:lnTo>
                  <a:pt x="370134" y="302700"/>
                </a:lnTo>
                <a:lnTo>
                  <a:pt x="376628" y="302700"/>
                </a:lnTo>
                <a:lnTo>
                  <a:pt x="376628" y="296120"/>
                </a:lnTo>
                <a:lnTo>
                  <a:pt x="376628" y="296120"/>
                </a:lnTo>
                <a:lnTo>
                  <a:pt x="383122" y="296120"/>
                </a:lnTo>
                <a:lnTo>
                  <a:pt x="389615" y="296120"/>
                </a:lnTo>
                <a:lnTo>
                  <a:pt x="396109" y="296120"/>
                </a:lnTo>
                <a:lnTo>
                  <a:pt x="402602" y="296120"/>
                </a:lnTo>
                <a:lnTo>
                  <a:pt x="409096" y="296120"/>
                </a:lnTo>
                <a:lnTo>
                  <a:pt x="415590" y="296120"/>
                </a:lnTo>
                <a:lnTo>
                  <a:pt x="422083" y="296120"/>
                </a:lnTo>
                <a:lnTo>
                  <a:pt x="422083" y="289539"/>
                </a:lnTo>
                <a:lnTo>
                  <a:pt x="428576" y="289539"/>
                </a:lnTo>
                <a:lnTo>
                  <a:pt x="428576" y="282959"/>
                </a:lnTo>
                <a:lnTo>
                  <a:pt x="435071" y="282959"/>
                </a:lnTo>
                <a:lnTo>
                  <a:pt x="435071" y="276378"/>
                </a:lnTo>
                <a:lnTo>
                  <a:pt x="441564" y="276378"/>
                </a:lnTo>
                <a:lnTo>
                  <a:pt x="448057" y="276378"/>
                </a:lnTo>
                <a:lnTo>
                  <a:pt x="454551" y="276378"/>
                </a:lnTo>
                <a:lnTo>
                  <a:pt x="461045" y="276378"/>
                </a:lnTo>
                <a:lnTo>
                  <a:pt x="467538" y="276378"/>
                </a:lnTo>
                <a:lnTo>
                  <a:pt x="467538" y="269798"/>
                </a:lnTo>
                <a:lnTo>
                  <a:pt x="467538" y="263218"/>
                </a:lnTo>
                <a:lnTo>
                  <a:pt x="474032" y="263218"/>
                </a:lnTo>
                <a:lnTo>
                  <a:pt x="480525" y="263218"/>
                </a:lnTo>
                <a:lnTo>
                  <a:pt x="480525" y="256637"/>
                </a:lnTo>
                <a:lnTo>
                  <a:pt x="487019" y="256637"/>
                </a:lnTo>
                <a:lnTo>
                  <a:pt x="487019" y="250057"/>
                </a:lnTo>
                <a:lnTo>
                  <a:pt x="493513" y="250057"/>
                </a:lnTo>
                <a:lnTo>
                  <a:pt x="500006" y="250057"/>
                </a:lnTo>
                <a:lnTo>
                  <a:pt x="506500" y="250057"/>
                </a:lnTo>
                <a:lnTo>
                  <a:pt x="506500" y="243476"/>
                </a:lnTo>
                <a:lnTo>
                  <a:pt x="512994" y="243476"/>
                </a:lnTo>
                <a:lnTo>
                  <a:pt x="512994" y="236896"/>
                </a:lnTo>
                <a:lnTo>
                  <a:pt x="519487" y="236896"/>
                </a:lnTo>
                <a:lnTo>
                  <a:pt x="519487" y="230315"/>
                </a:lnTo>
                <a:lnTo>
                  <a:pt x="525981" y="230315"/>
                </a:lnTo>
                <a:lnTo>
                  <a:pt x="532474" y="230315"/>
                </a:lnTo>
                <a:lnTo>
                  <a:pt x="532474" y="223735"/>
                </a:lnTo>
                <a:lnTo>
                  <a:pt x="538968" y="223735"/>
                </a:lnTo>
                <a:lnTo>
                  <a:pt x="545462" y="223735"/>
                </a:lnTo>
                <a:lnTo>
                  <a:pt x="545462" y="217154"/>
                </a:lnTo>
                <a:lnTo>
                  <a:pt x="551955" y="217154"/>
                </a:lnTo>
                <a:lnTo>
                  <a:pt x="551955" y="210574"/>
                </a:lnTo>
                <a:lnTo>
                  <a:pt x="558448" y="210574"/>
                </a:lnTo>
                <a:lnTo>
                  <a:pt x="564943" y="210574"/>
                </a:lnTo>
                <a:lnTo>
                  <a:pt x="571436" y="210574"/>
                </a:lnTo>
                <a:lnTo>
                  <a:pt x="577929" y="210574"/>
                </a:lnTo>
                <a:lnTo>
                  <a:pt x="577929" y="203993"/>
                </a:lnTo>
                <a:lnTo>
                  <a:pt x="584423" y="203993"/>
                </a:lnTo>
                <a:lnTo>
                  <a:pt x="590917" y="203993"/>
                </a:lnTo>
                <a:lnTo>
                  <a:pt x="590917" y="197413"/>
                </a:lnTo>
                <a:lnTo>
                  <a:pt x="597410" y="197413"/>
                </a:lnTo>
                <a:lnTo>
                  <a:pt x="597410" y="184252"/>
                </a:lnTo>
                <a:lnTo>
                  <a:pt x="603904" y="184252"/>
                </a:lnTo>
                <a:lnTo>
                  <a:pt x="610397" y="184252"/>
                </a:lnTo>
                <a:lnTo>
                  <a:pt x="616891" y="184252"/>
                </a:lnTo>
                <a:lnTo>
                  <a:pt x="623385" y="184252"/>
                </a:lnTo>
                <a:lnTo>
                  <a:pt x="629878" y="184252"/>
                </a:lnTo>
                <a:lnTo>
                  <a:pt x="636372" y="184252"/>
                </a:lnTo>
                <a:lnTo>
                  <a:pt x="642865" y="184252"/>
                </a:lnTo>
                <a:lnTo>
                  <a:pt x="649359" y="184252"/>
                </a:lnTo>
                <a:lnTo>
                  <a:pt x="655852" y="184252"/>
                </a:lnTo>
                <a:lnTo>
                  <a:pt x="655852" y="177672"/>
                </a:lnTo>
                <a:lnTo>
                  <a:pt x="662346" y="177672"/>
                </a:lnTo>
                <a:lnTo>
                  <a:pt x="668839" y="177672"/>
                </a:lnTo>
                <a:lnTo>
                  <a:pt x="668839" y="171091"/>
                </a:lnTo>
                <a:lnTo>
                  <a:pt x="675333" y="171091"/>
                </a:lnTo>
                <a:lnTo>
                  <a:pt x="681827" y="171091"/>
                </a:lnTo>
                <a:lnTo>
                  <a:pt x="681827" y="164511"/>
                </a:lnTo>
                <a:lnTo>
                  <a:pt x="688320" y="164511"/>
                </a:lnTo>
                <a:lnTo>
                  <a:pt x="694814" y="164511"/>
                </a:lnTo>
                <a:lnTo>
                  <a:pt x="701308" y="164511"/>
                </a:lnTo>
                <a:lnTo>
                  <a:pt x="707801" y="164511"/>
                </a:lnTo>
                <a:lnTo>
                  <a:pt x="707801" y="157930"/>
                </a:lnTo>
                <a:lnTo>
                  <a:pt x="714295" y="157930"/>
                </a:lnTo>
                <a:lnTo>
                  <a:pt x="714295" y="151350"/>
                </a:lnTo>
                <a:lnTo>
                  <a:pt x="720788" y="151350"/>
                </a:lnTo>
                <a:lnTo>
                  <a:pt x="720788" y="144769"/>
                </a:lnTo>
                <a:lnTo>
                  <a:pt x="727282" y="144769"/>
                </a:lnTo>
                <a:lnTo>
                  <a:pt x="733776" y="144769"/>
                </a:lnTo>
                <a:lnTo>
                  <a:pt x="733776" y="138189"/>
                </a:lnTo>
                <a:lnTo>
                  <a:pt x="740269" y="138189"/>
                </a:lnTo>
                <a:lnTo>
                  <a:pt x="746762" y="138189"/>
                </a:lnTo>
                <a:lnTo>
                  <a:pt x="753257" y="138189"/>
                </a:lnTo>
                <a:lnTo>
                  <a:pt x="759750" y="138189"/>
                </a:lnTo>
                <a:lnTo>
                  <a:pt x="766243" y="138189"/>
                </a:lnTo>
                <a:lnTo>
                  <a:pt x="772737" y="138189"/>
                </a:lnTo>
                <a:lnTo>
                  <a:pt x="779231" y="138189"/>
                </a:lnTo>
                <a:lnTo>
                  <a:pt x="785724" y="138189"/>
                </a:lnTo>
                <a:lnTo>
                  <a:pt x="792218" y="138189"/>
                </a:lnTo>
                <a:lnTo>
                  <a:pt x="798711" y="138189"/>
                </a:lnTo>
                <a:lnTo>
                  <a:pt x="805205" y="138189"/>
                </a:lnTo>
                <a:lnTo>
                  <a:pt x="805205" y="131609"/>
                </a:lnTo>
                <a:lnTo>
                  <a:pt x="811699" y="131609"/>
                </a:lnTo>
                <a:lnTo>
                  <a:pt x="818192" y="131609"/>
                </a:lnTo>
                <a:lnTo>
                  <a:pt x="824686" y="131609"/>
                </a:lnTo>
                <a:lnTo>
                  <a:pt x="831180" y="131609"/>
                </a:lnTo>
                <a:lnTo>
                  <a:pt x="837673" y="131609"/>
                </a:lnTo>
                <a:lnTo>
                  <a:pt x="844167" y="131609"/>
                </a:lnTo>
                <a:lnTo>
                  <a:pt x="850660" y="131609"/>
                </a:lnTo>
                <a:lnTo>
                  <a:pt x="857154" y="131609"/>
                </a:lnTo>
                <a:lnTo>
                  <a:pt x="863648" y="131609"/>
                </a:lnTo>
                <a:lnTo>
                  <a:pt x="870141" y="131609"/>
                </a:lnTo>
                <a:lnTo>
                  <a:pt x="870141" y="125028"/>
                </a:lnTo>
                <a:lnTo>
                  <a:pt x="870141" y="118448"/>
                </a:lnTo>
                <a:lnTo>
                  <a:pt x="876634" y="118448"/>
                </a:lnTo>
                <a:lnTo>
                  <a:pt x="883129" y="118448"/>
                </a:lnTo>
                <a:lnTo>
                  <a:pt x="883129" y="111867"/>
                </a:lnTo>
                <a:lnTo>
                  <a:pt x="889622" y="111867"/>
                </a:lnTo>
                <a:lnTo>
                  <a:pt x="889622" y="105287"/>
                </a:lnTo>
                <a:lnTo>
                  <a:pt x="896115" y="105287"/>
                </a:lnTo>
                <a:lnTo>
                  <a:pt x="896115" y="98706"/>
                </a:lnTo>
                <a:lnTo>
                  <a:pt x="902609" y="98706"/>
                </a:lnTo>
                <a:lnTo>
                  <a:pt x="902609" y="92126"/>
                </a:lnTo>
                <a:lnTo>
                  <a:pt x="909103" y="92126"/>
                </a:lnTo>
                <a:lnTo>
                  <a:pt x="915596" y="92126"/>
                </a:lnTo>
                <a:lnTo>
                  <a:pt x="922090" y="92126"/>
                </a:lnTo>
                <a:lnTo>
                  <a:pt x="928583" y="92126"/>
                </a:lnTo>
                <a:lnTo>
                  <a:pt x="935077" y="92126"/>
                </a:lnTo>
                <a:lnTo>
                  <a:pt x="941571" y="92126"/>
                </a:lnTo>
                <a:lnTo>
                  <a:pt x="948064" y="92126"/>
                </a:lnTo>
                <a:lnTo>
                  <a:pt x="954558" y="92126"/>
                </a:lnTo>
                <a:lnTo>
                  <a:pt x="961052" y="92126"/>
                </a:lnTo>
                <a:lnTo>
                  <a:pt x="967545" y="92126"/>
                </a:lnTo>
                <a:lnTo>
                  <a:pt x="974038" y="92126"/>
                </a:lnTo>
                <a:lnTo>
                  <a:pt x="980532" y="92126"/>
                </a:lnTo>
                <a:lnTo>
                  <a:pt x="980532" y="85545"/>
                </a:lnTo>
                <a:lnTo>
                  <a:pt x="987026" y="85545"/>
                </a:lnTo>
                <a:lnTo>
                  <a:pt x="993519" y="85545"/>
                </a:lnTo>
                <a:lnTo>
                  <a:pt x="1000013" y="85545"/>
                </a:lnTo>
                <a:lnTo>
                  <a:pt x="1013000" y="85545"/>
                </a:lnTo>
                <a:lnTo>
                  <a:pt x="1019494" y="85545"/>
                </a:lnTo>
                <a:lnTo>
                  <a:pt x="1025987" y="85545"/>
                </a:lnTo>
                <a:lnTo>
                  <a:pt x="1032481" y="85545"/>
                </a:lnTo>
                <a:lnTo>
                  <a:pt x="1038975" y="85545"/>
                </a:lnTo>
                <a:lnTo>
                  <a:pt x="1051962" y="85545"/>
                </a:lnTo>
                <a:lnTo>
                  <a:pt x="1058455" y="85545"/>
                </a:lnTo>
                <a:lnTo>
                  <a:pt x="1064949" y="85545"/>
                </a:lnTo>
                <a:lnTo>
                  <a:pt x="1064949" y="78965"/>
                </a:lnTo>
                <a:lnTo>
                  <a:pt x="1071443" y="78965"/>
                </a:lnTo>
                <a:lnTo>
                  <a:pt x="1077936" y="78965"/>
                </a:lnTo>
                <a:lnTo>
                  <a:pt x="1084429" y="78965"/>
                </a:lnTo>
                <a:lnTo>
                  <a:pt x="1090923" y="78965"/>
                </a:lnTo>
                <a:lnTo>
                  <a:pt x="1097417" y="78965"/>
                </a:lnTo>
                <a:lnTo>
                  <a:pt x="1110404" y="78965"/>
                </a:lnTo>
                <a:lnTo>
                  <a:pt x="1116897" y="78965"/>
                </a:lnTo>
                <a:lnTo>
                  <a:pt x="1116897" y="72384"/>
                </a:lnTo>
                <a:lnTo>
                  <a:pt x="1123391" y="72384"/>
                </a:lnTo>
                <a:lnTo>
                  <a:pt x="1129885" y="72384"/>
                </a:lnTo>
                <a:lnTo>
                  <a:pt x="1136378" y="72384"/>
                </a:lnTo>
                <a:lnTo>
                  <a:pt x="1142872" y="72384"/>
                </a:lnTo>
                <a:lnTo>
                  <a:pt x="1142872" y="65804"/>
                </a:lnTo>
                <a:lnTo>
                  <a:pt x="1142872" y="59224"/>
                </a:lnTo>
                <a:lnTo>
                  <a:pt x="1142872" y="59224"/>
                </a:lnTo>
                <a:lnTo>
                  <a:pt x="1149366" y="59224"/>
                </a:lnTo>
                <a:lnTo>
                  <a:pt x="1155859" y="59224"/>
                </a:lnTo>
                <a:lnTo>
                  <a:pt x="1155859" y="52643"/>
                </a:lnTo>
                <a:lnTo>
                  <a:pt x="1162353" y="52643"/>
                </a:lnTo>
                <a:lnTo>
                  <a:pt x="1168846" y="52643"/>
                </a:lnTo>
                <a:lnTo>
                  <a:pt x="1175340" y="52643"/>
                </a:lnTo>
                <a:lnTo>
                  <a:pt x="1175340" y="39482"/>
                </a:lnTo>
                <a:lnTo>
                  <a:pt x="1181834" y="39482"/>
                </a:lnTo>
                <a:lnTo>
                  <a:pt x="1188327" y="39482"/>
                </a:lnTo>
                <a:lnTo>
                  <a:pt x="1188327" y="32902"/>
                </a:lnTo>
                <a:lnTo>
                  <a:pt x="1188327" y="26321"/>
                </a:lnTo>
                <a:lnTo>
                  <a:pt x="1194820" y="26321"/>
                </a:lnTo>
                <a:lnTo>
                  <a:pt x="1201315" y="26321"/>
                </a:lnTo>
                <a:lnTo>
                  <a:pt x="1207808" y="26321"/>
                </a:lnTo>
                <a:lnTo>
                  <a:pt x="1214301" y="26321"/>
                </a:lnTo>
                <a:lnTo>
                  <a:pt x="1214301" y="26321"/>
                </a:lnTo>
                <a:lnTo>
                  <a:pt x="1214301" y="19741"/>
                </a:lnTo>
                <a:lnTo>
                  <a:pt x="1220795" y="19741"/>
                </a:lnTo>
                <a:lnTo>
                  <a:pt x="1227289" y="19741"/>
                </a:lnTo>
                <a:lnTo>
                  <a:pt x="1227289" y="6580"/>
                </a:lnTo>
                <a:lnTo>
                  <a:pt x="1233782" y="6580"/>
                </a:lnTo>
                <a:lnTo>
                  <a:pt x="1240276" y="6580"/>
                </a:lnTo>
                <a:lnTo>
                  <a:pt x="1240276" y="0"/>
                </a:lnTo>
                <a:lnTo>
                  <a:pt x="1246769" y="0"/>
                </a:lnTo>
                <a:lnTo>
                  <a:pt x="1253263" y="0"/>
                </a:lnTo>
                <a:lnTo>
                  <a:pt x="1259757" y="0"/>
                </a:lnTo>
                <a:lnTo>
                  <a:pt x="1266250" y="0"/>
                </a:lnTo>
                <a:lnTo>
                  <a:pt x="1272744" y="0"/>
                </a:lnTo>
                <a:lnTo>
                  <a:pt x="1279238" y="0"/>
                </a:lnTo>
                <a:lnTo>
                  <a:pt x="1285731" y="0"/>
                </a:lnTo>
                <a:lnTo>
                  <a:pt x="12922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767140" y="2458616"/>
            <a:ext cx="525780" cy="194310"/>
          </a:xfrm>
          <a:custGeom>
            <a:avLst/>
            <a:gdLst/>
            <a:ahLst/>
            <a:cxnLst/>
            <a:rect l="l" t="t" r="r" b="b"/>
            <a:pathLst>
              <a:path w="525779" h="194310">
                <a:moveTo>
                  <a:pt x="0" y="194015"/>
                </a:moveTo>
                <a:lnTo>
                  <a:pt x="0" y="194015"/>
                </a:lnTo>
                <a:lnTo>
                  <a:pt x="6487" y="194015"/>
                </a:lnTo>
                <a:lnTo>
                  <a:pt x="12974" y="194015"/>
                </a:lnTo>
                <a:lnTo>
                  <a:pt x="19461" y="194015"/>
                </a:lnTo>
                <a:lnTo>
                  <a:pt x="25948" y="194015"/>
                </a:lnTo>
                <a:lnTo>
                  <a:pt x="25948" y="187325"/>
                </a:lnTo>
                <a:lnTo>
                  <a:pt x="32436" y="187325"/>
                </a:lnTo>
                <a:lnTo>
                  <a:pt x="38923" y="187325"/>
                </a:lnTo>
                <a:lnTo>
                  <a:pt x="45410" y="187325"/>
                </a:lnTo>
                <a:lnTo>
                  <a:pt x="51897" y="187325"/>
                </a:lnTo>
                <a:lnTo>
                  <a:pt x="58384" y="187325"/>
                </a:lnTo>
                <a:lnTo>
                  <a:pt x="64872" y="187325"/>
                </a:lnTo>
                <a:lnTo>
                  <a:pt x="71359" y="187325"/>
                </a:lnTo>
                <a:lnTo>
                  <a:pt x="71359" y="180634"/>
                </a:lnTo>
                <a:lnTo>
                  <a:pt x="77846" y="180634"/>
                </a:lnTo>
                <a:lnTo>
                  <a:pt x="84333" y="180634"/>
                </a:lnTo>
                <a:lnTo>
                  <a:pt x="90820" y="180634"/>
                </a:lnTo>
                <a:lnTo>
                  <a:pt x="103795" y="180634"/>
                </a:lnTo>
                <a:lnTo>
                  <a:pt x="110282" y="180634"/>
                </a:lnTo>
                <a:lnTo>
                  <a:pt x="110282" y="167254"/>
                </a:lnTo>
                <a:lnTo>
                  <a:pt x="116769" y="167254"/>
                </a:lnTo>
                <a:lnTo>
                  <a:pt x="123256" y="167254"/>
                </a:lnTo>
                <a:lnTo>
                  <a:pt x="129744" y="167254"/>
                </a:lnTo>
                <a:lnTo>
                  <a:pt x="136231" y="167254"/>
                </a:lnTo>
                <a:lnTo>
                  <a:pt x="142718" y="167254"/>
                </a:lnTo>
                <a:lnTo>
                  <a:pt x="142718" y="160564"/>
                </a:lnTo>
                <a:lnTo>
                  <a:pt x="149205" y="160564"/>
                </a:lnTo>
                <a:lnTo>
                  <a:pt x="155692" y="160564"/>
                </a:lnTo>
                <a:lnTo>
                  <a:pt x="155692" y="153874"/>
                </a:lnTo>
                <a:lnTo>
                  <a:pt x="162180" y="153874"/>
                </a:lnTo>
                <a:lnTo>
                  <a:pt x="168667" y="153874"/>
                </a:lnTo>
                <a:lnTo>
                  <a:pt x="175154" y="153874"/>
                </a:lnTo>
                <a:lnTo>
                  <a:pt x="181641" y="153874"/>
                </a:lnTo>
                <a:lnTo>
                  <a:pt x="181641" y="140493"/>
                </a:lnTo>
                <a:lnTo>
                  <a:pt x="188128" y="140493"/>
                </a:lnTo>
                <a:lnTo>
                  <a:pt x="188128" y="133803"/>
                </a:lnTo>
                <a:lnTo>
                  <a:pt x="194616" y="133803"/>
                </a:lnTo>
                <a:lnTo>
                  <a:pt x="201103" y="133803"/>
                </a:lnTo>
                <a:lnTo>
                  <a:pt x="201103" y="127113"/>
                </a:lnTo>
                <a:lnTo>
                  <a:pt x="207590" y="127113"/>
                </a:lnTo>
                <a:lnTo>
                  <a:pt x="214077" y="127113"/>
                </a:lnTo>
                <a:lnTo>
                  <a:pt x="214077" y="120423"/>
                </a:lnTo>
                <a:lnTo>
                  <a:pt x="220564" y="120423"/>
                </a:lnTo>
                <a:lnTo>
                  <a:pt x="227052" y="120423"/>
                </a:lnTo>
                <a:lnTo>
                  <a:pt x="233539" y="120423"/>
                </a:lnTo>
                <a:lnTo>
                  <a:pt x="240026" y="120423"/>
                </a:lnTo>
                <a:lnTo>
                  <a:pt x="246513" y="120423"/>
                </a:lnTo>
                <a:lnTo>
                  <a:pt x="253000" y="120423"/>
                </a:lnTo>
                <a:lnTo>
                  <a:pt x="259488" y="120423"/>
                </a:lnTo>
                <a:lnTo>
                  <a:pt x="265975" y="120423"/>
                </a:lnTo>
                <a:lnTo>
                  <a:pt x="272462" y="120423"/>
                </a:lnTo>
                <a:lnTo>
                  <a:pt x="278949" y="120423"/>
                </a:lnTo>
                <a:lnTo>
                  <a:pt x="285436" y="120423"/>
                </a:lnTo>
                <a:lnTo>
                  <a:pt x="285436" y="107042"/>
                </a:lnTo>
                <a:lnTo>
                  <a:pt x="291924" y="107042"/>
                </a:lnTo>
                <a:lnTo>
                  <a:pt x="298411" y="107042"/>
                </a:lnTo>
                <a:lnTo>
                  <a:pt x="304898" y="107042"/>
                </a:lnTo>
                <a:lnTo>
                  <a:pt x="311385" y="107042"/>
                </a:lnTo>
                <a:lnTo>
                  <a:pt x="317872" y="107042"/>
                </a:lnTo>
                <a:lnTo>
                  <a:pt x="324360" y="107042"/>
                </a:lnTo>
                <a:lnTo>
                  <a:pt x="324360" y="93662"/>
                </a:lnTo>
                <a:lnTo>
                  <a:pt x="330847" y="93662"/>
                </a:lnTo>
                <a:lnTo>
                  <a:pt x="337334" y="93662"/>
                </a:lnTo>
                <a:lnTo>
                  <a:pt x="343821" y="93662"/>
                </a:lnTo>
                <a:lnTo>
                  <a:pt x="343821" y="86972"/>
                </a:lnTo>
                <a:lnTo>
                  <a:pt x="343821" y="73592"/>
                </a:lnTo>
                <a:lnTo>
                  <a:pt x="343821" y="73592"/>
                </a:lnTo>
                <a:lnTo>
                  <a:pt x="350308" y="73592"/>
                </a:lnTo>
                <a:lnTo>
                  <a:pt x="356796" y="73592"/>
                </a:lnTo>
                <a:lnTo>
                  <a:pt x="363283" y="73592"/>
                </a:lnTo>
                <a:lnTo>
                  <a:pt x="369770" y="73592"/>
                </a:lnTo>
                <a:lnTo>
                  <a:pt x="376257" y="73592"/>
                </a:lnTo>
                <a:lnTo>
                  <a:pt x="382744" y="73592"/>
                </a:lnTo>
                <a:lnTo>
                  <a:pt x="395719" y="73592"/>
                </a:lnTo>
                <a:lnTo>
                  <a:pt x="402206" y="73592"/>
                </a:lnTo>
                <a:lnTo>
                  <a:pt x="408693" y="73592"/>
                </a:lnTo>
                <a:lnTo>
                  <a:pt x="415180" y="73592"/>
                </a:lnTo>
                <a:lnTo>
                  <a:pt x="421668" y="73592"/>
                </a:lnTo>
                <a:lnTo>
                  <a:pt x="428155" y="73592"/>
                </a:lnTo>
                <a:lnTo>
                  <a:pt x="428155" y="66901"/>
                </a:lnTo>
                <a:lnTo>
                  <a:pt x="434642" y="66901"/>
                </a:lnTo>
                <a:lnTo>
                  <a:pt x="441129" y="66901"/>
                </a:lnTo>
                <a:lnTo>
                  <a:pt x="441129" y="53521"/>
                </a:lnTo>
                <a:lnTo>
                  <a:pt x="441129" y="53521"/>
                </a:lnTo>
                <a:lnTo>
                  <a:pt x="447616" y="53521"/>
                </a:lnTo>
                <a:lnTo>
                  <a:pt x="454104" y="53521"/>
                </a:lnTo>
                <a:lnTo>
                  <a:pt x="460591" y="53521"/>
                </a:lnTo>
                <a:lnTo>
                  <a:pt x="460591" y="33450"/>
                </a:lnTo>
                <a:lnTo>
                  <a:pt x="460591" y="20070"/>
                </a:lnTo>
                <a:lnTo>
                  <a:pt x="467078" y="20070"/>
                </a:lnTo>
                <a:lnTo>
                  <a:pt x="467078" y="13380"/>
                </a:lnTo>
                <a:lnTo>
                  <a:pt x="473565" y="13380"/>
                </a:lnTo>
                <a:lnTo>
                  <a:pt x="473565" y="0"/>
                </a:lnTo>
                <a:lnTo>
                  <a:pt x="480052" y="0"/>
                </a:lnTo>
                <a:lnTo>
                  <a:pt x="486540" y="0"/>
                </a:lnTo>
                <a:lnTo>
                  <a:pt x="493026" y="0"/>
                </a:lnTo>
                <a:lnTo>
                  <a:pt x="512488" y="0"/>
                </a:lnTo>
                <a:lnTo>
                  <a:pt x="518975" y="0"/>
                </a:lnTo>
                <a:lnTo>
                  <a:pt x="525462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455990" y="2893324"/>
            <a:ext cx="10160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Omega-3</a:t>
            </a:r>
            <a:r>
              <a:rPr dirty="0" sz="1400" spc="-1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FA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22753" y="2225560"/>
            <a:ext cx="215900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4860" marR="5080" indent="-77279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Rate ratio 0.97 (0.87-1.08)  P=0.55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99570" y="1344068"/>
            <a:ext cx="89535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4450">
              <a:lnSpc>
                <a:spcPct val="15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Placebo </a:t>
            </a:r>
            <a:r>
              <a:rPr dirty="0" sz="1400" spc="-5" b="1">
                <a:latin typeface="Arial"/>
                <a:cs typeface="Arial"/>
              </a:rPr>
              <a:t> 712</a:t>
            </a:r>
            <a:r>
              <a:rPr dirty="0" sz="1400" spc="-9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(9.2%)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19730" y="1347462"/>
            <a:ext cx="107061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9860" marR="5080" indent="-137795">
              <a:lnSpc>
                <a:spcPct val="15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Omega-3</a:t>
            </a:r>
            <a:r>
              <a:rPr dirty="0" u="heavy" sz="14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 </a:t>
            </a:r>
            <a:r>
              <a:rPr dirty="0" sz="1400" spc="-5" b="1">
                <a:latin typeface="Arial"/>
                <a:cs typeface="Arial"/>
              </a:rPr>
              <a:t> 689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(8.9%)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8189" rIns="0" bIns="0" rtlCol="0" vert="horz">
            <a:spAutoFit/>
          </a:bodyPr>
          <a:lstStyle/>
          <a:p>
            <a:pPr marL="2354580" marR="5080" indent="-1856739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Effect </a:t>
            </a:r>
            <a:r>
              <a:rPr dirty="0" spc="-5"/>
              <a:t>of omega-3 FA supplements on  vascular</a:t>
            </a:r>
            <a:r>
              <a:rPr dirty="0" spc="-10"/>
              <a:t> </a:t>
            </a:r>
            <a:r>
              <a:rPr dirty="0" spc="-5"/>
              <a:t>events</a:t>
            </a:r>
          </a:p>
        </p:txBody>
      </p:sp>
      <p:sp>
        <p:nvSpPr>
          <p:cNvPr id="3" name="object 3"/>
          <p:cNvSpPr/>
          <p:nvPr/>
        </p:nvSpPr>
        <p:spPr>
          <a:xfrm>
            <a:off x="5576475" y="4279107"/>
            <a:ext cx="1713864" cy="15875"/>
          </a:xfrm>
          <a:custGeom>
            <a:avLst/>
            <a:gdLst/>
            <a:ahLst/>
            <a:cxnLst/>
            <a:rect l="l" t="t" r="r" b="b"/>
            <a:pathLst>
              <a:path w="1713865" h="15875">
                <a:moveTo>
                  <a:pt x="0" y="0"/>
                </a:moveTo>
                <a:lnTo>
                  <a:pt x="1713283" y="0"/>
                </a:lnTo>
                <a:lnTo>
                  <a:pt x="1713283" y="15875"/>
                </a:lnTo>
                <a:lnTo>
                  <a:pt x="0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76475" y="4279107"/>
            <a:ext cx="1713864" cy="15875"/>
          </a:xfrm>
          <a:custGeom>
            <a:avLst/>
            <a:gdLst/>
            <a:ahLst/>
            <a:cxnLst/>
            <a:rect l="l" t="t" r="r" b="b"/>
            <a:pathLst>
              <a:path w="1713865" h="15875">
                <a:moveTo>
                  <a:pt x="0" y="0"/>
                </a:moveTo>
                <a:lnTo>
                  <a:pt x="1713283" y="0"/>
                </a:lnTo>
                <a:lnTo>
                  <a:pt x="1713283" y="15875"/>
                </a:lnTo>
                <a:lnTo>
                  <a:pt x="0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76475" y="4287044"/>
            <a:ext cx="0" cy="88265"/>
          </a:xfrm>
          <a:custGeom>
            <a:avLst/>
            <a:gdLst/>
            <a:ahLst/>
            <a:cxnLst/>
            <a:rect l="l" t="t" r="r" b="b"/>
            <a:pathLst>
              <a:path w="0" h="88264">
                <a:moveTo>
                  <a:pt x="0" y="0"/>
                </a:moveTo>
                <a:lnTo>
                  <a:pt x="0" y="88012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288832" y="4287044"/>
            <a:ext cx="0" cy="88265"/>
          </a:xfrm>
          <a:custGeom>
            <a:avLst/>
            <a:gdLst/>
            <a:ahLst/>
            <a:cxnLst/>
            <a:rect l="l" t="t" r="r" b="b"/>
            <a:pathLst>
              <a:path w="0" h="88264">
                <a:moveTo>
                  <a:pt x="0" y="0"/>
                </a:moveTo>
                <a:lnTo>
                  <a:pt x="0" y="88012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41238" y="4287044"/>
            <a:ext cx="0" cy="88265"/>
          </a:xfrm>
          <a:custGeom>
            <a:avLst/>
            <a:gdLst/>
            <a:ahLst/>
            <a:cxnLst/>
            <a:rect l="l" t="t" r="r" b="b"/>
            <a:pathLst>
              <a:path w="0" h="88264">
                <a:moveTo>
                  <a:pt x="0" y="0"/>
                </a:moveTo>
                <a:lnTo>
                  <a:pt x="0" y="88012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89758" y="4287044"/>
            <a:ext cx="0" cy="88265"/>
          </a:xfrm>
          <a:custGeom>
            <a:avLst/>
            <a:gdLst/>
            <a:ahLst/>
            <a:cxnLst/>
            <a:rect l="l" t="t" r="r" b="b"/>
            <a:pathLst>
              <a:path w="0" h="88264">
                <a:moveTo>
                  <a:pt x="0" y="0"/>
                </a:moveTo>
                <a:lnTo>
                  <a:pt x="0" y="88012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24652" y="4348343"/>
            <a:ext cx="6718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4184" algn="l"/>
              </a:tabLst>
            </a:pPr>
            <a:r>
              <a:rPr dirty="0" sz="1100" spc="-5" b="1">
                <a:latin typeface="Arial"/>
                <a:cs typeface="Arial"/>
              </a:rPr>
              <a:t>1.</a:t>
            </a:r>
            <a:r>
              <a:rPr dirty="0" sz="1100" b="1">
                <a:latin typeface="Arial"/>
                <a:cs typeface="Arial"/>
              </a:rPr>
              <a:t>0	</a:t>
            </a:r>
            <a:r>
              <a:rPr dirty="0" sz="1100" spc="-5" b="1">
                <a:latin typeface="Arial"/>
                <a:cs typeface="Arial"/>
              </a:rPr>
              <a:t>1.2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41238" y="2274609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117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41238" y="2689281"/>
            <a:ext cx="0" cy="1598295"/>
          </a:xfrm>
          <a:custGeom>
            <a:avLst/>
            <a:gdLst/>
            <a:ahLst/>
            <a:cxnLst/>
            <a:rect l="l" t="t" r="r" b="b"/>
            <a:pathLst>
              <a:path w="0" h="1598295">
                <a:moveTo>
                  <a:pt x="0" y="0"/>
                </a:moveTo>
                <a:lnTo>
                  <a:pt x="0" y="1597761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17565" y="2327079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329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65158" y="2327079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 h="0">
                <a:moveTo>
                  <a:pt x="0" y="0"/>
                </a:moveTo>
                <a:lnTo>
                  <a:pt x="435328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00487" y="2269532"/>
            <a:ext cx="117475" cy="116839"/>
          </a:xfrm>
          <a:custGeom>
            <a:avLst/>
            <a:gdLst/>
            <a:ahLst/>
            <a:cxnLst/>
            <a:rect l="l" t="t" r="r" b="b"/>
            <a:pathLst>
              <a:path w="117475" h="116839">
                <a:moveTo>
                  <a:pt x="0" y="0"/>
                </a:moveTo>
                <a:lnTo>
                  <a:pt x="117078" y="0"/>
                </a:lnTo>
                <a:lnTo>
                  <a:pt x="117078" y="116784"/>
                </a:lnTo>
                <a:lnTo>
                  <a:pt x="0" y="1167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00487" y="2269532"/>
            <a:ext cx="117475" cy="116839"/>
          </a:xfrm>
          <a:custGeom>
            <a:avLst/>
            <a:gdLst/>
            <a:ahLst/>
            <a:cxnLst/>
            <a:rect l="l" t="t" r="r" b="b"/>
            <a:pathLst>
              <a:path w="117475" h="116839">
                <a:moveTo>
                  <a:pt x="0" y="0"/>
                </a:moveTo>
                <a:lnTo>
                  <a:pt x="117078" y="0"/>
                </a:lnTo>
                <a:lnTo>
                  <a:pt x="117078" y="116784"/>
                </a:lnTo>
                <a:lnTo>
                  <a:pt x="0" y="11678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33580" y="2624966"/>
            <a:ext cx="356235" cy="0"/>
          </a:xfrm>
          <a:custGeom>
            <a:avLst/>
            <a:gdLst/>
            <a:ahLst/>
            <a:cxnLst/>
            <a:rect l="l" t="t" r="r" b="b"/>
            <a:pathLst>
              <a:path w="356234" h="0">
                <a:moveTo>
                  <a:pt x="0" y="0"/>
                </a:moveTo>
                <a:lnTo>
                  <a:pt x="356178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05908" y="2624966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 h="0">
                <a:moveTo>
                  <a:pt x="0" y="0"/>
                </a:moveTo>
                <a:lnTo>
                  <a:pt x="407296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217203" y="2582652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0" y="84627"/>
                </a:moveTo>
                <a:lnTo>
                  <a:pt x="72554" y="42313"/>
                </a:ln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13205" y="2565726"/>
            <a:ext cx="120650" cy="123825"/>
          </a:xfrm>
          <a:custGeom>
            <a:avLst/>
            <a:gdLst/>
            <a:ahLst/>
            <a:cxnLst/>
            <a:rect l="l" t="t" r="r" b="b"/>
            <a:pathLst>
              <a:path w="120650" h="123825">
                <a:moveTo>
                  <a:pt x="0" y="0"/>
                </a:moveTo>
                <a:lnTo>
                  <a:pt x="120375" y="0"/>
                </a:lnTo>
                <a:lnTo>
                  <a:pt x="120375" y="123555"/>
                </a:lnTo>
                <a:lnTo>
                  <a:pt x="0" y="1235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13205" y="2565726"/>
            <a:ext cx="120650" cy="123825"/>
          </a:xfrm>
          <a:custGeom>
            <a:avLst/>
            <a:gdLst/>
            <a:ahLst/>
            <a:cxnLst/>
            <a:rect l="l" t="t" r="r" b="b"/>
            <a:pathLst>
              <a:path w="120650" h="123825">
                <a:moveTo>
                  <a:pt x="0" y="0"/>
                </a:moveTo>
                <a:lnTo>
                  <a:pt x="120375" y="0"/>
                </a:lnTo>
                <a:lnTo>
                  <a:pt x="120375" y="123555"/>
                </a:lnTo>
                <a:lnTo>
                  <a:pt x="0" y="123555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56665" y="2924545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0" y="0"/>
                </a:moveTo>
                <a:lnTo>
                  <a:pt x="333093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96015" y="2924545"/>
            <a:ext cx="448945" cy="0"/>
          </a:xfrm>
          <a:custGeom>
            <a:avLst/>
            <a:gdLst/>
            <a:ahLst/>
            <a:cxnLst/>
            <a:rect l="l" t="t" r="r" b="b"/>
            <a:pathLst>
              <a:path w="448945" h="0">
                <a:moveTo>
                  <a:pt x="0" y="0"/>
                </a:moveTo>
                <a:lnTo>
                  <a:pt x="44852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17203" y="2882232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0" y="84627"/>
                </a:moveTo>
                <a:lnTo>
                  <a:pt x="72554" y="42313"/>
                </a:lnTo>
                <a:lnTo>
                  <a:pt x="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844535" y="2867000"/>
            <a:ext cx="112395" cy="113664"/>
          </a:xfrm>
          <a:custGeom>
            <a:avLst/>
            <a:gdLst/>
            <a:ahLst/>
            <a:cxnLst/>
            <a:rect l="l" t="t" r="r" b="b"/>
            <a:pathLst>
              <a:path w="112395" h="113664">
                <a:moveTo>
                  <a:pt x="0" y="0"/>
                </a:moveTo>
                <a:lnTo>
                  <a:pt x="112129" y="0"/>
                </a:lnTo>
                <a:lnTo>
                  <a:pt x="112129" y="113400"/>
                </a:lnTo>
                <a:lnTo>
                  <a:pt x="0" y="1134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44535" y="2867000"/>
            <a:ext cx="112395" cy="113664"/>
          </a:xfrm>
          <a:custGeom>
            <a:avLst/>
            <a:gdLst/>
            <a:ahLst/>
            <a:cxnLst/>
            <a:rect l="l" t="t" r="r" b="b"/>
            <a:pathLst>
              <a:path w="112395" h="113664">
                <a:moveTo>
                  <a:pt x="0" y="0"/>
                </a:moveTo>
                <a:lnTo>
                  <a:pt x="112129" y="0"/>
                </a:lnTo>
                <a:lnTo>
                  <a:pt x="112129" y="113400"/>
                </a:lnTo>
                <a:lnTo>
                  <a:pt x="0" y="11340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91068" y="3222433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 h="0">
                <a:moveTo>
                  <a:pt x="0" y="0"/>
                </a:moveTo>
                <a:lnTo>
                  <a:pt x="41884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56801" y="3222433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 h="0">
                <a:moveTo>
                  <a:pt x="0" y="0"/>
                </a:moveTo>
                <a:lnTo>
                  <a:pt x="41554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72341" y="3163196"/>
            <a:ext cx="118745" cy="118745"/>
          </a:xfrm>
          <a:custGeom>
            <a:avLst/>
            <a:gdLst/>
            <a:ahLst/>
            <a:cxnLst/>
            <a:rect l="l" t="t" r="r" b="b"/>
            <a:pathLst>
              <a:path w="118745" h="118745">
                <a:moveTo>
                  <a:pt x="0" y="0"/>
                </a:moveTo>
                <a:lnTo>
                  <a:pt x="118726" y="0"/>
                </a:lnTo>
                <a:lnTo>
                  <a:pt x="118726" y="118478"/>
                </a:lnTo>
                <a:lnTo>
                  <a:pt x="0" y="1184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72341" y="3163196"/>
            <a:ext cx="118745" cy="118745"/>
          </a:xfrm>
          <a:custGeom>
            <a:avLst/>
            <a:gdLst/>
            <a:ahLst/>
            <a:cxnLst/>
            <a:rect l="l" t="t" r="r" b="b"/>
            <a:pathLst>
              <a:path w="118745" h="118745">
                <a:moveTo>
                  <a:pt x="0" y="0"/>
                </a:moveTo>
                <a:lnTo>
                  <a:pt x="118726" y="0"/>
                </a:lnTo>
                <a:lnTo>
                  <a:pt x="118726" y="118478"/>
                </a:lnTo>
                <a:lnTo>
                  <a:pt x="0" y="118478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01550" y="3457697"/>
            <a:ext cx="518159" cy="127000"/>
          </a:xfrm>
          <a:custGeom>
            <a:avLst/>
            <a:gdLst/>
            <a:ahLst/>
            <a:cxnLst/>
            <a:rect l="l" t="t" r="r" b="b"/>
            <a:pathLst>
              <a:path w="518159" h="127000">
                <a:moveTo>
                  <a:pt x="257240" y="126939"/>
                </a:moveTo>
                <a:lnTo>
                  <a:pt x="0" y="64316"/>
                </a:lnTo>
                <a:lnTo>
                  <a:pt x="257240" y="0"/>
                </a:lnTo>
                <a:lnTo>
                  <a:pt x="517777" y="64316"/>
                </a:lnTo>
                <a:lnTo>
                  <a:pt x="257240" y="126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01550" y="3457697"/>
            <a:ext cx="518159" cy="127000"/>
          </a:xfrm>
          <a:custGeom>
            <a:avLst/>
            <a:gdLst/>
            <a:ahLst/>
            <a:cxnLst/>
            <a:rect l="l" t="t" r="r" b="b"/>
            <a:pathLst>
              <a:path w="518159" h="127000">
                <a:moveTo>
                  <a:pt x="0" y="64316"/>
                </a:moveTo>
                <a:lnTo>
                  <a:pt x="257240" y="126939"/>
                </a:lnTo>
                <a:lnTo>
                  <a:pt x="517777" y="64316"/>
                </a:lnTo>
                <a:lnTo>
                  <a:pt x="257240" y="0"/>
                </a:lnTo>
                <a:lnTo>
                  <a:pt x="0" y="643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847513" y="4576836"/>
            <a:ext cx="10020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Placebo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94270" y="1692292"/>
            <a:ext cx="13055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Rate Ratio (95%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CI)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74124" y="1349203"/>
            <a:ext cx="846455" cy="532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0" marR="5080" indent="-127635">
              <a:lnSpc>
                <a:spcPct val="1513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Omega-3</a:t>
            </a:r>
            <a:r>
              <a:rPr dirty="0" sz="1100" spc="-9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FA  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13548" y="1349203"/>
            <a:ext cx="612140" cy="532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9209">
              <a:lnSpc>
                <a:spcPct val="1513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Placebo  </a:t>
            </a:r>
            <a:r>
              <a:rPr dirty="0" sz="1100" b="1">
                <a:latin typeface="Arial"/>
                <a:cs typeface="Arial"/>
              </a:rPr>
              <a:t>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2387" y="2232663"/>
            <a:ext cx="19113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Non-fatal myocardial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infarction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2387" y="2530551"/>
            <a:ext cx="23310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Non-fatal presumed ischaemic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stroke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2387" y="2830130"/>
            <a:ext cx="16764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Transient ischaemic</a:t>
            </a:r>
            <a:r>
              <a:rPr dirty="0" sz="1100" spc="-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attack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2332" y="3128018"/>
            <a:ext cx="3021965" cy="486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256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Vascular death excl. intracranial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haemorrhage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100" spc="-5" b="1">
                <a:latin typeface="Arial"/>
                <a:cs typeface="Arial"/>
              </a:rPr>
              <a:t>Any serious vascular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event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54376" y="3128018"/>
            <a:ext cx="593090" cy="486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186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(2.4)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100" spc="-5" b="1">
                <a:latin typeface="Arial"/>
                <a:cs typeface="Arial"/>
              </a:rPr>
              <a:t>689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(8.9)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53355" y="1949514"/>
            <a:ext cx="2286635" cy="1073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no. of participants with events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(%)</a:t>
            </a:r>
            <a:endParaRPr sz="1100">
              <a:latin typeface="Arial"/>
              <a:cs typeface="Arial"/>
            </a:endParaRPr>
          </a:p>
          <a:p>
            <a:pPr algn="ctr" marL="50165">
              <a:lnSpc>
                <a:spcPct val="100000"/>
              </a:lnSpc>
              <a:spcBef>
                <a:spcPts val="910"/>
              </a:spcBef>
              <a:tabLst>
                <a:tab pos="995044" algn="l"/>
              </a:tabLst>
            </a:pPr>
            <a:r>
              <a:rPr dirty="0" sz="1100" spc="-5">
                <a:latin typeface="Arial"/>
                <a:cs typeface="Arial"/>
              </a:rPr>
              <a:t>186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(2.4)	200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(2.6)</a:t>
            </a:r>
            <a:endParaRPr sz="1100">
              <a:latin typeface="Arial"/>
              <a:cs typeface="Arial"/>
            </a:endParaRPr>
          </a:p>
          <a:p>
            <a:pPr algn="ctr" marL="50165">
              <a:lnSpc>
                <a:spcPct val="100000"/>
              </a:lnSpc>
              <a:spcBef>
                <a:spcPts val="1025"/>
              </a:spcBef>
              <a:tabLst>
                <a:tab pos="995044" algn="l"/>
              </a:tabLst>
            </a:pPr>
            <a:r>
              <a:rPr dirty="0" sz="1100" spc="-5">
                <a:latin typeface="Arial"/>
                <a:cs typeface="Arial"/>
              </a:rPr>
              <a:t>217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(2.8)	214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(2.8)</a:t>
            </a:r>
            <a:endParaRPr sz="1100">
              <a:latin typeface="Arial"/>
              <a:cs typeface="Arial"/>
            </a:endParaRPr>
          </a:p>
          <a:p>
            <a:pPr algn="ctr" marL="50165">
              <a:lnSpc>
                <a:spcPct val="100000"/>
              </a:lnSpc>
              <a:spcBef>
                <a:spcPts val="1035"/>
              </a:spcBef>
              <a:tabLst>
                <a:tab pos="995044" algn="l"/>
              </a:tabLst>
            </a:pPr>
            <a:r>
              <a:rPr dirty="0" sz="1100" spc="-5">
                <a:latin typeface="Arial"/>
                <a:cs typeface="Arial"/>
              </a:rPr>
              <a:t>185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(2.4)	180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(2.3)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99238" y="3128018"/>
            <a:ext cx="589915" cy="486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228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(2.9)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100" spc="-5" b="1">
                <a:latin typeface="Arial"/>
                <a:cs typeface="Arial"/>
              </a:rPr>
              <a:t>712</a:t>
            </a:r>
            <a:r>
              <a:rPr dirty="0" sz="1100" spc="-5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(9.2)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33711" y="3387056"/>
            <a:ext cx="1052195" cy="42862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-5" b="1">
                <a:latin typeface="Arial"/>
                <a:cs typeface="Arial"/>
              </a:rPr>
              <a:t>0.97</a:t>
            </a:r>
            <a:r>
              <a:rPr dirty="0" sz="1100" spc="-6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(0.87–1.08)</a:t>
            </a:r>
            <a:endParaRPr sz="1100">
              <a:latin typeface="Arial"/>
              <a:cs typeface="Arial"/>
            </a:endParaRPr>
          </a:p>
          <a:p>
            <a:pPr algn="ctr" marL="44450">
              <a:lnSpc>
                <a:spcPct val="100000"/>
              </a:lnSpc>
              <a:spcBef>
                <a:spcPts val="265"/>
              </a:spcBef>
            </a:pPr>
            <a:r>
              <a:rPr dirty="0" sz="1100" b="1">
                <a:latin typeface="Arial"/>
                <a:cs typeface="Arial"/>
              </a:rPr>
              <a:t>P =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0.55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004487" y="3819903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1972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565858" y="3819903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1975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47833" y="3738660"/>
            <a:ext cx="156845" cy="162560"/>
          </a:xfrm>
          <a:custGeom>
            <a:avLst/>
            <a:gdLst/>
            <a:ahLst/>
            <a:cxnLst/>
            <a:rect l="l" t="t" r="r" b="b"/>
            <a:pathLst>
              <a:path w="156845" h="162560">
                <a:moveTo>
                  <a:pt x="0" y="0"/>
                </a:moveTo>
                <a:lnTo>
                  <a:pt x="156653" y="0"/>
                </a:lnTo>
                <a:lnTo>
                  <a:pt x="156653" y="162484"/>
                </a:lnTo>
                <a:lnTo>
                  <a:pt x="0" y="1624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47833" y="3738660"/>
            <a:ext cx="156845" cy="162560"/>
          </a:xfrm>
          <a:custGeom>
            <a:avLst/>
            <a:gdLst/>
            <a:ahLst/>
            <a:cxnLst/>
            <a:rect l="l" t="t" r="r" b="b"/>
            <a:pathLst>
              <a:path w="156845" h="162560">
                <a:moveTo>
                  <a:pt x="0" y="0"/>
                </a:moveTo>
                <a:lnTo>
                  <a:pt x="156653" y="0"/>
                </a:lnTo>
                <a:lnTo>
                  <a:pt x="156653" y="162484"/>
                </a:lnTo>
                <a:lnTo>
                  <a:pt x="0" y="16248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97188" y="4055166"/>
            <a:ext cx="458470" cy="127000"/>
          </a:xfrm>
          <a:custGeom>
            <a:avLst/>
            <a:gdLst/>
            <a:ahLst/>
            <a:cxnLst/>
            <a:rect l="l" t="t" r="r" b="b"/>
            <a:pathLst>
              <a:path w="458470" h="127000">
                <a:moveTo>
                  <a:pt x="229207" y="126940"/>
                </a:moveTo>
                <a:lnTo>
                  <a:pt x="0" y="62624"/>
                </a:lnTo>
                <a:lnTo>
                  <a:pt x="229207" y="0"/>
                </a:lnTo>
                <a:lnTo>
                  <a:pt x="458414" y="62624"/>
                </a:lnTo>
                <a:lnTo>
                  <a:pt x="229207" y="1269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597188" y="4055166"/>
            <a:ext cx="458470" cy="127000"/>
          </a:xfrm>
          <a:custGeom>
            <a:avLst/>
            <a:gdLst/>
            <a:ahLst/>
            <a:cxnLst/>
            <a:rect l="l" t="t" r="r" b="b"/>
            <a:pathLst>
              <a:path w="458470" h="127000">
                <a:moveTo>
                  <a:pt x="0" y="62624"/>
                </a:moveTo>
                <a:lnTo>
                  <a:pt x="229207" y="126940"/>
                </a:lnTo>
                <a:lnTo>
                  <a:pt x="458414" y="62624"/>
                </a:lnTo>
                <a:lnTo>
                  <a:pt x="229207" y="0"/>
                </a:lnTo>
                <a:lnTo>
                  <a:pt x="0" y="626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72332" y="3722102"/>
            <a:ext cx="18180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Any arterial</a:t>
            </a:r>
            <a:r>
              <a:rPr dirty="0" sz="1100" spc="-8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revascularization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2275" y="4016605"/>
            <a:ext cx="31908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Any serious vascular event or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revascularization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54376" y="3722102"/>
            <a:ext cx="5930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368 (4.8)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54376" y="4016605"/>
            <a:ext cx="67119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882 (11.4)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99238" y="3722102"/>
            <a:ext cx="5899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356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(4.6)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899238" y="4016605"/>
            <a:ext cx="1819275" cy="75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887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(11.5)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577850">
              <a:lnSpc>
                <a:spcPct val="100000"/>
              </a:lnSpc>
              <a:tabLst>
                <a:tab pos="1287145" algn="l"/>
              </a:tabLst>
            </a:pPr>
            <a:r>
              <a:rPr dirty="0" sz="1100" spc="-5" b="1">
                <a:latin typeface="Arial"/>
                <a:cs typeface="Arial"/>
              </a:rPr>
              <a:t>0.6	0.8</a:t>
            </a:r>
            <a:endParaRPr sz="1100">
              <a:latin typeface="Arial"/>
              <a:cs typeface="Arial"/>
            </a:endParaRPr>
          </a:p>
          <a:p>
            <a:pPr marL="542925">
              <a:lnSpc>
                <a:spcPct val="100000"/>
              </a:lnSpc>
              <a:spcBef>
                <a:spcPts val="480"/>
              </a:spcBef>
            </a:pPr>
            <a:r>
              <a:rPr dirty="0" sz="1100" spc="-5" b="1">
                <a:latin typeface="Arial"/>
                <a:cs typeface="Arial"/>
              </a:rPr>
              <a:t>Omega-3 FA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33711" y="4003766"/>
            <a:ext cx="1052195" cy="38671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100" spc="-5" b="1">
                <a:latin typeface="Arial"/>
                <a:cs typeface="Arial"/>
              </a:rPr>
              <a:t>1.00</a:t>
            </a:r>
            <a:r>
              <a:rPr dirty="0" sz="1100" spc="-6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(0.91–1.09)</a:t>
            </a:r>
            <a:endParaRPr sz="1100">
              <a:latin typeface="Arial"/>
              <a:cs typeface="Arial"/>
            </a:endParaRPr>
          </a:p>
          <a:p>
            <a:pPr algn="ctr" marL="4889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 =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0.92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2275" y="1695677"/>
            <a:ext cx="9391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Type of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Event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5920" rIns="0" bIns="0" rtlCol="0" vert="horz">
            <a:spAutoFit/>
          </a:bodyPr>
          <a:lstStyle/>
          <a:p>
            <a:pPr marL="166370" marR="5080" indent="160655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Effects of omega-3 FA supplements on SVE or  revascularization in different types of</a:t>
            </a:r>
            <a:r>
              <a:rPr dirty="0" sz="2400" spc="-95"/>
              <a:t> </a:t>
            </a:r>
            <a:r>
              <a:rPr dirty="0" sz="2400" spc="-5"/>
              <a:t>participant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4675980" y="4518481"/>
            <a:ext cx="1916430" cy="12700"/>
          </a:xfrm>
          <a:custGeom>
            <a:avLst/>
            <a:gdLst/>
            <a:ahLst/>
            <a:cxnLst/>
            <a:rect l="l" t="t" r="r" b="b"/>
            <a:pathLst>
              <a:path w="1916429" h="12700">
                <a:moveTo>
                  <a:pt x="0" y="0"/>
                </a:moveTo>
                <a:lnTo>
                  <a:pt x="1916112" y="0"/>
                </a:lnTo>
                <a:lnTo>
                  <a:pt x="1916112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75980" y="4518481"/>
            <a:ext cx="1916430" cy="12700"/>
          </a:xfrm>
          <a:custGeom>
            <a:avLst/>
            <a:gdLst/>
            <a:ahLst/>
            <a:cxnLst/>
            <a:rect l="l" t="t" r="r" b="b"/>
            <a:pathLst>
              <a:path w="1916429" h="12700">
                <a:moveTo>
                  <a:pt x="0" y="0"/>
                </a:moveTo>
                <a:lnTo>
                  <a:pt x="1916112" y="0"/>
                </a:lnTo>
                <a:lnTo>
                  <a:pt x="1916112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75980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37955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72930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31705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33330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92092" y="4524831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03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583905" y="4576553"/>
            <a:ext cx="21361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5945" algn="l"/>
                <a:tab pos="1010919" algn="l"/>
                <a:tab pos="1366520" algn="l"/>
              </a:tabLst>
            </a:pPr>
            <a:r>
              <a:rPr dirty="0" sz="1100" spc="-5" b="1">
                <a:latin typeface="Arial"/>
                <a:cs typeface="Arial"/>
              </a:rPr>
              <a:t>0.6	0.8	1.0	1.2 1.4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1.6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72930" y="2187544"/>
            <a:ext cx="0" cy="151130"/>
          </a:xfrm>
          <a:custGeom>
            <a:avLst/>
            <a:gdLst/>
            <a:ahLst/>
            <a:cxnLst/>
            <a:rect l="l" t="t" r="r" b="b"/>
            <a:pathLst>
              <a:path w="0" h="151130">
                <a:moveTo>
                  <a:pt x="0" y="0"/>
                </a:moveTo>
                <a:lnTo>
                  <a:pt x="0" y="1505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66580" y="2514938"/>
            <a:ext cx="12700" cy="47625"/>
          </a:xfrm>
          <a:custGeom>
            <a:avLst/>
            <a:gdLst/>
            <a:ahLst/>
            <a:cxnLst/>
            <a:rect l="l" t="t" r="r" b="b"/>
            <a:pathLst>
              <a:path w="12700" h="47625">
                <a:moveTo>
                  <a:pt x="0" y="47271"/>
                </a:moveTo>
                <a:lnTo>
                  <a:pt x="12700" y="47271"/>
                </a:lnTo>
                <a:lnTo>
                  <a:pt x="12700" y="0"/>
                </a:lnTo>
                <a:lnTo>
                  <a:pt x="0" y="0"/>
                </a:lnTo>
                <a:lnTo>
                  <a:pt x="0" y="472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72930" y="2679512"/>
            <a:ext cx="0" cy="1845945"/>
          </a:xfrm>
          <a:custGeom>
            <a:avLst/>
            <a:gdLst/>
            <a:ahLst/>
            <a:cxnLst/>
            <a:rect l="l" t="t" r="r" b="b"/>
            <a:pathLst>
              <a:path w="0" h="1845945">
                <a:moveTo>
                  <a:pt x="0" y="0"/>
                </a:moveTo>
                <a:lnTo>
                  <a:pt x="0" y="18453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64992" y="2161282"/>
            <a:ext cx="0" cy="177165"/>
          </a:xfrm>
          <a:custGeom>
            <a:avLst/>
            <a:gdLst/>
            <a:ahLst/>
            <a:cxnLst/>
            <a:rect l="l" t="t" r="r" b="b"/>
            <a:pathLst>
              <a:path w="0" h="177164">
                <a:moveTo>
                  <a:pt x="0" y="0"/>
                </a:moveTo>
                <a:lnTo>
                  <a:pt x="0" y="176827"/>
                </a:lnTo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58642" y="2514938"/>
            <a:ext cx="12700" cy="47625"/>
          </a:xfrm>
          <a:custGeom>
            <a:avLst/>
            <a:gdLst/>
            <a:ahLst/>
            <a:cxnLst/>
            <a:rect l="l" t="t" r="r" b="b"/>
            <a:pathLst>
              <a:path w="12700" h="47625">
                <a:moveTo>
                  <a:pt x="0" y="47271"/>
                </a:moveTo>
                <a:lnTo>
                  <a:pt x="12700" y="47271"/>
                </a:lnTo>
                <a:lnTo>
                  <a:pt x="12700" y="0"/>
                </a:lnTo>
                <a:lnTo>
                  <a:pt x="0" y="0"/>
                </a:lnTo>
                <a:lnTo>
                  <a:pt x="0" y="472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64992" y="2679512"/>
            <a:ext cx="0" cy="1652905"/>
          </a:xfrm>
          <a:custGeom>
            <a:avLst/>
            <a:gdLst/>
            <a:ahLst/>
            <a:cxnLst/>
            <a:rect l="l" t="t" r="r" b="b"/>
            <a:pathLst>
              <a:path w="0" h="1652904">
                <a:moveTo>
                  <a:pt x="0" y="0"/>
                </a:moveTo>
                <a:lnTo>
                  <a:pt x="0" y="1652734"/>
                </a:lnTo>
              </a:path>
            </a:pathLst>
          </a:custGeom>
          <a:ln w="127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45955" y="2429150"/>
            <a:ext cx="138430" cy="0"/>
          </a:xfrm>
          <a:custGeom>
            <a:avLst/>
            <a:gdLst/>
            <a:ahLst/>
            <a:cxnLst/>
            <a:rect l="l" t="t" r="r" b="b"/>
            <a:pathLst>
              <a:path w="138429" h="0">
                <a:moveTo>
                  <a:pt x="0" y="0"/>
                </a:moveTo>
                <a:lnTo>
                  <a:pt x="13811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45917" y="242915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0" y="0"/>
                </a:moveTo>
                <a:lnTo>
                  <a:pt x="13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82442" y="2338109"/>
            <a:ext cx="163830" cy="177165"/>
          </a:xfrm>
          <a:custGeom>
            <a:avLst/>
            <a:gdLst/>
            <a:ahLst/>
            <a:cxnLst/>
            <a:rect l="l" t="t" r="r" b="b"/>
            <a:pathLst>
              <a:path w="163829" h="177164">
                <a:moveTo>
                  <a:pt x="0" y="0"/>
                </a:moveTo>
                <a:lnTo>
                  <a:pt x="163512" y="0"/>
                </a:lnTo>
                <a:lnTo>
                  <a:pt x="163512" y="176828"/>
                </a:lnTo>
                <a:lnTo>
                  <a:pt x="0" y="1768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82442" y="2338109"/>
            <a:ext cx="163830" cy="177165"/>
          </a:xfrm>
          <a:custGeom>
            <a:avLst/>
            <a:gdLst/>
            <a:ahLst/>
            <a:cxnLst/>
            <a:rect l="l" t="t" r="r" b="b"/>
            <a:pathLst>
              <a:path w="163829" h="177164">
                <a:moveTo>
                  <a:pt x="0" y="0"/>
                </a:moveTo>
                <a:lnTo>
                  <a:pt x="163512" y="0"/>
                </a:lnTo>
                <a:lnTo>
                  <a:pt x="163512" y="176828"/>
                </a:lnTo>
                <a:lnTo>
                  <a:pt x="0" y="176828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22144" y="2623486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62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36380" y="2623486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62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12605" y="2562210"/>
            <a:ext cx="109855" cy="117475"/>
          </a:xfrm>
          <a:custGeom>
            <a:avLst/>
            <a:gdLst/>
            <a:ahLst/>
            <a:cxnLst/>
            <a:rect l="l" t="t" r="r" b="b"/>
            <a:pathLst>
              <a:path w="109854" h="117475">
                <a:moveTo>
                  <a:pt x="0" y="0"/>
                </a:moveTo>
                <a:lnTo>
                  <a:pt x="109538" y="0"/>
                </a:lnTo>
                <a:lnTo>
                  <a:pt x="109538" y="117301"/>
                </a:lnTo>
                <a:lnTo>
                  <a:pt x="0" y="1173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12605" y="2562210"/>
            <a:ext cx="109855" cy="117475"/>
          </a:xfrm>
          <a:custGeom>
            <a:avLst/>
            <a:gdLst/>
            <a:ahLst/>
            <a:cxnLst/>
            <a:rect l="l" t="t" r="r" b="b"/>
            <a:pathLst>
              <a:path w="109854" h="117475">
                <a:moveTo>
                  <a:pt x="0" y="0"/>
                </a:moveTo>
                <a:lnTo>
                  <a:pt x="109538" y="0"/>
                </a:lnTo>
                <a:lnTo>
                  <a:pt x="109538" y="117301"/>
                </a:lnTo>
                <a:lnTo>
                  <a:pt x="0" y="11730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706392" y="2317616"/>
            <a:ext cx="1134110" cy="41084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100" spc="-5">
                <a:latin typeface="Arial"/>
                <a:cs typeface="Arial"/>
              </a:rPr>
              <a:t>0.99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(0.89–1.11)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1.00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(0.84–1.18)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88792" y="3010409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 h="0">
                <a:moveTo>
                  <a:pt x="0" y="0"/>
                </a:moveTo>
                <a:lnTo>
                  <a:pt x="40481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01430" y="3010409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4" h="0">
                <a:moveTo>
                  <a:pt x="0" y="0"/>
                </a:moveTo>
                <a:lnTo>
                  <a:pt x="40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49105" y="2966640"/>
            <a:ext cx="0" cy="87630"/>
          </a:xfrm>
          <a:custGeom>
            <a:avLst/>
            <a:gdLst/>
            <a:ahLst/>
            <a:cxnLst/>
            <a:rect l="l" t="t" r="r" b="b"/>
            <a:pathLst>
              <a:path w="0" h="87630">
                <a:moveTo>
                  <a:pt x="0" y="0"/>
                </a:moveTo>
                <a:lnTo>
                  <a:pt x="0" y="87539"/>
                </a:lnTo>
              </a:path>
            </a:pathLst>
          </a:custGeom>
          <a:ln w="79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09417" y="2966640"/>
            <a:ext cx="79375" cy="87630"/>
          </a:xfrm>
          <a:custGeom>
            <a:avLst/>
            <a:gdLst/>
            <a:ahLst/>
            <a:cxnLst/>
            <a:rect l="l" t="t" r="r" b="b"/>
            <a:pathLst>
              <a:path w="79375" h="87630">
                <a:moveTo>
                  <a:pt x="0" y="0"/>
                </a:moveTo>
                <a:lnTo>
                  <a:pt x="79375" y="0"/>
                </a:lnTo>
                <a:lnTo>
                  <a:pt x="79375" y="87539"/>
                </a:lnTo>
                <a:lnTo>
                  <a:pt x="0" y="8753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23755" y="320824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 h="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58630" y="3208247"/>
            <a:ext cx="252729" cy="0"/>
          </a:xfrm>
          <a:custGeom>
            <a:avLst/>
            <a:gdLst/>
            <a:ahLst/>
            <a:cxnLst/>
            <a:rect l="l" t="t" r="r" b="b"/>
            <a:pathLst>
              <a:path w="252729" h="0">
                <a:moveTo>
                  <a:pt x="0" y="0"/>
                </a:moveTo>
                <a:lnTo>
                  <a:pt x="25241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11042" y="3145219"/>
            <a:ext cx="113030" cy="126364"/>
          </a:xfrm>
          <a:custGeom>
            <a:avLst/>
            <a:gdLst/>
            <a:ahLst/>
            <a:cxnLst/>
            <a:rect l="l" t="t" r="r" b="b"/>
            <a:pathLst>
              <a:path w="113029" h="126364">
                <a:moveTo>
                  <a:pt x="0" y="0"/>
                </a:moveTo>
                <a:lnTo>
                  <a:pt x="112712" y="0"/>
                </a:lnTo>
                <a:lnTo>
                  <a:pt x="112712" y="126056"/>
                </a:lnTo>
                <a:lnTo>
                  <a:pt x="0" y="126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11042" y="3145219"/>
            <a:ext cx="113030" cy="126364"/>
          </a:xfrm>
          <a:custGeom>
            <a:avLst/>
            <a:gdLst/>
            <a:ahLst/>
            <a:cxnLst/>
            <a:rect l="l" t="t" r="r" b="b"/>
            <a:pathLst>
              <a:path w="113029" h="126364">
                <a:moveTo>
                  <a:pt x="0" y="0"/>
                </a:moveTo>
                <a:lnTo>
                  <a:pt x="112712" y="0"/>
                </a:lnTo>
                <a:lnTo>
                  <a:pt x="112712" y="126056"/>
                </a:lnTo>
                <a:lnTo>
                  <a:pt x="0" y="12605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31655" y="340258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96692" y="340258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200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496717" y="3329049"/>
            <a:ext cx="135255" cy="147320"/>
          </a:xfrm>
          <a:custGeom>
            <a:avLst/>
            <a:gdLst/>
            <a:ahLst/>
            <a:cxnLst/>
            <a:rect l="l" t="t" r="r" b="b"/>
            <a:pathLst>
              <a:path w="135254" h="147320">
                <a:moveTo>
                  <a:pt x="0" y="0"/>
                </a:moveTo>
                <a:lnTo>
                  <a:pt x="134937" y="0"/>
                </a:lnTo>
                <a:lnTo>
                  <a:pt x="134937" y="147065"/>
                </a:lnTo>
                <a:lnTo>
                  <a:pt x="0" y="1470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96717" y="3329049"/>
            <a:ext cx="135255" cy="147320"/>
          </a:xfrm>
          <a:custGeom>
            <a:avLst/>
            <a:gdLst/>
            <a:ahLst/>
            <a:cxnLst/>
            <a:rect l="l" t="t" r="r" b="b"/>
            <a:pathLst>
              <a:path w="135254" h="147320">
                <a:moveTo>
                  <a:pt x="0" y="0"/>
                </a:moveTo>
                <a:lnTo>
                  <a:pt x="134937" y="0"/>
                </a:lnTo>
                <a:lnTo>
                  <a:pt x="134937" y="147065"/>
                </a:lnTo>
                <a:lnTo>
                  <a:pt x="0" y="14706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706392" y="2893621"/>
            <a:ext cx="1134110" cy="6140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5">
                <a:latin typeface="Arial"/>
                <a:cs typeface="Arial"/>
              </a:rPr>
              <a:t>0.94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(0.75–1.18)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 spc="-5">
                <a:latin typeface="Arial"/>
                <a:cs typeface="Arial"/>
              </a:rPr>
              <a:t>1.10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(0.94–1.29)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0.94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(0.82–1.08)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658642" y="3793006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23667" y="3793006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566567" y="3742233"/>
            <a:ext cx="92075" cy="101600"/>
          </a:xfrm>
          <a:custGeom>
            <a:avLst/>
            <a:gdLst/>
            <a:ahLst/>
            <a:cxnLst/>
            <a:rect l="l" t="t" r="r" b="b"/>
            <a:pathLst>
              <a:path w="92075" h="101600">
                <a:moveTo>
                  <a:pt x="0" y="0"/>
                </a:moveTo>
                <a:lnTo>
                  <a:pt x="92075" y="0"/>
                </a:lnTo>
                <a:lnTo>
                  <a:pt x="92075" y="101544"/>
                </a:lnTo>
                <a:lnTo>
                  <a:pt x="0" y="1015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66567" y="3742233"/>
            <a:ext cx="92075" cy="101600"/>
          </a:xfrm>
          <a:custGeom>
            <a:avLst/>
            <a:gdLst/>
            <a:ahLst/>
            <a:cxnLst/>
            <a:rect l="l" t="t" r="r" b="b"/>
            <a:pathLst>
              <a:path w="92075" h="101600">
                <a:moveTo>
                  <a:pt x="0" y="0"/>
                </a:moveTo>
                <a:lnTo>
                  <a:pt x="92075" y="0"/>
                </a:lnTo>
                <a:lnTo>
                  <a:pt x="92075" y="101544"/>
                </a:lnTo>
                <a:lnTo>
                  <a:pt x="0" y="10154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74555" y="3987343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639592" y="3987343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0" y="0"/>
                </a:moveTo>
                <a:lnTo>
                  <a:pt x="2047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44380" y="3913809"/>
            <a:ext cx="130175" cy="147320"/>
          </a:xfrm>
          <a:custGeom>
            <a:avLst/>
            <a:gdLst/>
            <a:ahLst/>
            <a:cxnLst/>
            <a:rect l="l" t="t" r="r" b="b"/>
            <a:pathLst>
              <a:path w="130175" h="147320">
                <a:moveTo>
                  <a:pt x="0" y="0"/>
                </a:moveTo>
                <a:lnTo>
                  <a:pt x="130175" y="0"/>
                </a:lnTo>
                <a:lnTo>
                  <a:pt x="130175" y="147065"/>
                </a:lnTo>
                <a:lnTo>
                  <a:pt x="0" y="1470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844380" y="3913809"/>
            <a:ext cx="130175" cy="147320"/>
          </a:xfrm>
          <a:custGeom>
            <a:avLst/>
            <a:gdLst/>
            <a:ahLst/>
            <a:cxnLst/>
            <a:rect l="l" t="t" r="r" b="b"/>
            <a:pathLst>
              <a:path w="130175" h="147320">
                <a:moveTo>
                  <a:pt x="0" y="0"/>
                </a:moveTo>
                <a:lnTo>
                  <a:pt x="130175" y="0"/>
                </a:lnTo>
                <a:lnTo>
                  <a:pt x="130175" y="147065"/>
                </a:lnTo>
                <a:lnTo>
                  <a:pt x="0" y="14706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26869" y="4181678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28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50630" y="4181678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317330" y="4120401"/>
            <a:ext cx="109855" cy="121285"/>
          </a:xfrm>
          <a:custGeom>
            <a:avLst/>
            <a:gdLst/>
            <a:ahLst/>
            <a:cxnLst/>
            <a:rect l="l" t="t" r="r" b="b"/>
            <a:pathLst>
              <a:path w="109854" h="121285">
                <a:moveTo>
                  <a:pt x="0" y="0"/>
                </a:moveTo>
                <a:lnTo>
                  <a:pt x="109538" y="0"/>
                </a:lnTo>
                <a:lnTo>
                  <a:pt x="109538" y="120803"/>
                </a:lnTo>
                <a:lnTo>
                  <a:pt x="0" y="1208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17330" y="4120401"/>
            <a:ext cx="109855" cy="121285"/>
          </a:xfrm>
          <a:custGeom>
            <a:avLst/>
            <a:gdLst/>
            <a:ahLst/>
            <a:cxnLst/>
            <a:rect l="l" t="t" r="r" b="b"/>
            <a:pathLst>
              <a:path w="109854" h="121285">
                <a:moveTo>
                  <a:pt x="0" y="0"/>
                </a:moveTo>
                <a:lnTo>
                  <a:pt x="109538" y="0"/>
                </a:lnTo>
                <a:lnTo>
                  <a:pt x="109538" y="120803"/>
                </a:lnTo>
                <a:lnTo>
                  <a:pt x="0" y="12080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485605" y="4321740"/>
            <a:ext cx="361950" cy="112395"/>
          </a:xfrm>
          <a:custGeom>
            <a:avLst/>
            <a:gdLst/>
            <a:ahLst/>
            <a:cxnLst/>
            <a:rect l="l" t="t" r="r" b="b"/>
            <a:pathLst>
              <a:path w="361950" h="112395">
                <a:moveTo>
                  <a:pt x="179387" y="112078"/>
                </a:moveTo>
                <a:lnTo>
                  <a:pt x="0" y="56928"/>
                </a:lnTo>
                <a:lnTo>
                  <a:pt x="179387" y="0"/>
                </a:lnTo>
                <a:lnTo>
                  <a:pt x="361950" y="56928"/>
                </a:lnTo>
                <a:lnTo>
                  <a:pt x="179387" y="1120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485605" y="4321740"/>
            <a:ext cx="361950" cy="112395"/>
          </a:xfrm>
          <a:custGeom>
            <a:avLst/>
            <a:gdLst/>
            <a:ahLst/>
            <a:cxnLst/>
            <a:rect l="l" t="t" r="r" b="b"/>
            <a:pathLst>
              <a:path w="361950" h="112395">
                <a:moveTo>
                  <a:pt x="0" y="56928"/>
                </a:moveTo>
                <a:lnTo>
                  <a:pt x="179387" y="112078"/>
                </a:lnTo>
                <a:lnTo>
                  <a:pt x="361950" y="56928"/>
                </a:lnTo>
                <a:lnTo>
                  <a:pt x="179387" y="0"/>
                </a:lnTo>
                <a:lnTo>
                  <a:pt x="0" y="569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706392" y="3679719"/>
            <a:ext cx="1134110" cy="80454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100" spc="-5">
                <a:latin typeface="Arial"/>
                <a:cs typeface="Arial"/>
              </a:rPr>
              <a:t>0.97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(0.79–1.18)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1.13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(0.98–1.29)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0.86 </a:t>
            </a:r>
            <a:r>
              <a:rPr dirty="0" sz="1100" spc="2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(0.73–1.01)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 b="1">
                <a:latin typeface="Arial"/>
                <a:cs typeface="Arial"/>
              </a:rPr>
              <a:t>1.00 </a:t>
            </a:r>
            <a:r>
              <a:rPr dirty="0" sz="1100" spc="25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(0.91–1.09)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45890" y="4770889"/>
            <a:ext cx="12884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Omega-3 FA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40810" y="4770889"/>
            <a:ext cx="10020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Placebo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63442" y="1759552"/>
            <a:ext cx="13055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Rate Ratio (95%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CI)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59940" y="1521158"/>
            <a:ext cx="846455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211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Omega-3</a:t>
            </a:r>
            <a:r>
              <a:rPr dirty="0" sz="1100" spc="-9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FA  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51458" y="1521158"/>
            <a:ext cx="617855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 marR="5080" indent="-6350">
              <a:lnSpc>
                <a:spcPct val="1211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Placebo  </a:t>
            </a:r>
            <a:r>
              <a:rPr dirty="0" sz="1100" b="1">
                <a:latin typeface="Arial"/>
                <a:cs typeface="Arial"/>
              </a:rPr>
              <a:t>(N=7740)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51917" y="1927626"/>
            <a:ext cx="22866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no. of participants with events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(%)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51680" y="2114525"/>
            <a:ext cx="1677035" cy="236982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5" b="1">
                <a:latin typeface="Arial"/>
                <a:cs typeface="Arial"/>
              </a:rPr>
              <a:t>Sex</a:t>
            </a:r>
            <a:endParaRPr sz="1100">
              <a:latin typeface="Arial"/>
              <a:cs typeface="Arial"/>
            </a:endParaRPr>
          </a:p>
          <a:p>
            <a:pPr marL="134620" marR="1053465">
              <a:lnSpc>
                <a:spcPct val="114900"/>
              </a:lnSpc>
              <a:spcBef>
                <a:spcPts val="40"/>
              </a:spcBef>
            </a:pPr>
            <a:r>
              <a:rPr dirty="0" sz="1100">
                <a:latin typeface="Arial"/>
                <a:cs typeface="Arial"/>
              </a:rPr>
              <a:t>Men  </a:t>
            </a:r>
            <a:r>
              <a:rPr dirty="0" sz="1100" spc="-5">
                <a:latin typeface="Arial"/>
                <a:cs typeface="Arial"/>
              </a:rPr>
              <a:t>Women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100" spc="-5" b="1">
                <a:latin typeface="Arial"/>
                <a:cs typeface="Arial"/>
              </a:rPr>
              <a:t>Body mass index</a:t>
            </a:r>
            <a:r>
              <a:rPr dirty="0" sz="1100" spc="-8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(kg/m²)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09"/>
              </a:spcBef>
            </a:pPr>
            <a:r>
              <a:rPr dirty="0" sz="1100" spc="-5">
                <a:latin typeface="Arial"/>
                <a:cs typeface="Arial"/>
              </a:rPr>
              <a:t>&lt;25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35"/>
              </a:spcBef>
            </a:pPr>
            <a:r>
              <a:rPr dirty="0" sz="1100" spc="-5">
                <a:latin typeface="Arial"/>
                <a:cs typeface="Arial"/>
              </a:rPr>
              <a:t>≥25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&lt;30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≥30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 b="1">
                <a:latin typeface="Arial"/>
                <a:cs typeface="Arial"/>
              </a:rPr>
              <a:t>5-year vascular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risk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40"/>
              </a:spcBef>
            </a:pPr>
            <a:r>
              <a:rPr dirty="0" sz="1100" spc="-5">
                <a:latin typeface="Arial"/>
                <a:cs typeface="Arial"/>
              </a:rPr>
              <a:t>&lt;5%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≥5%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&lt;10%</a:t>
            </a:r>
            <a:endParaRPr sz="11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≥10%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 b="1">
                <a:latin typeface="Arial"/>
                <a:cs typeface="Arial"/>
              </a:rPr>
              <a:t>All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16008" y="2317616"/>
            <a:ext cx="680720" cy="41084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100" spc="-5">
                <a:latin typeface="Arial"/>
                <a:cs typeface="Arial"/>
              </a:rPr>
              <a:t>614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(12.7)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268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(9.2)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916008" y="2893621"/>
            <a:ext cx="680720" cy="6140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5">
                <a:latin typeface="Arial"/>
                <a:cs typeface="Arial"/>
              </a:rPr>
              <a:t>143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(12.7)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 spc="-5">
                <a:latin typeface="Arial"/>
                <a:cs typeface="Arial"/>
              </a:rPr>
              <a:t>320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(11.5)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393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(11.0)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16008" y="3679719"/>
            <a:ext cx="680720" cy="80454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100" spc="-5">
                <a:latin typeface="Arial"/>
                <a:cs typeface="Arial"/>
              </a:rPr>
              <a:t>192</a:t>
            </a:r>
            <a:r>
              <a:rPr dirty="0" sz="1100" spc="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(6.1)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427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(13.1)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263</a:t>
            </a:r>
            <a:r>
              <a:rPr dirty="0" sz="1100" spc="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(19.8)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 b="1">
                <a:latin typeface="Arial"/>
                <a:cs typeface="Arial"/>
              </a:rPr>
              <a:t>882</a:t>
            </a:r>
            <a:r>
              <a:rPr dirty="0" sz="1100" spc="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(11.4)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51959" y="2317616"/>
            <a:ext cx="703580" cy="41084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100" spc="-5">
                <a:latin typeface="Arial"/>
                <a:cs typeface="Arial"/>
              </a:rPr>
              <a:t>617</a:t>
            </a:r>
            <a:r>
              <a:rPr dirty="0" sz="1100" spc="2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(12.7)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270</a:t>
            </a:r>
            <a:r>
              <a:rPr dirty="0" sz="1100" spc="2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(9.3)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51959" y="2893621"/>
            <a:ext cx="703580" cy="6140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5">
                <a:latin typeface="Arial"/>
                <a:cs typeface="Arial"/>
              </a:rPr>
              <a:t>152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(13.6)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 spc="-5">
                <a:latin typeface="Arial"/>
                <a:cs typeface="Arial"/>
              </a:rPr>
              <a:t>291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(10.6)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100" spc="-5">
                <a:latin typeface="Arial"/>
                <a:cs typeface="Arial"/>
              </a:rPr>
              <a:t>418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(11.6)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51959" y="3679719"/>
            <a:ext cx="703580" cy="80454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100" spc="-5">
                <a:latin typeface="Arial"/>
                <a:cs typeface="Arial"/>
              </a:rPr>
              <a:t>195</a:t>
            </a:r>
            <a:r>
              <a:rPr dirty="0" sz="1100" spc="27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(6.2)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388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(11.8)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100" spc="-5">
                <a:latin typeface="Arial"/>
                <a:cs typeface="Arial"/>
              </a:rPr>
              <a:t>304</a:t>
            </a:r>
            <a:r>
              <a:rPr dirty="0" sz="1100" spc="2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(22.7)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100" spc="-5" b="1">
                <a:latin typeface="Arial"/>
                <a:cs typeface="Arial"/>
              </a:rPr>
              <a:t>887</a:t>
            </a:r>
            <a:r>
              <a:rPr dirty="0" sz="1100" spc="2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(11.5)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51680" y="1759552"/>
            <a:ext cx="157035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Arial"/>
                <a:cs typeface="Arial"/>
              </a:rPr>
              <a:t>Baseline</a:t>
            </a:r>
            <a:r>
              <a:rPr dirty="0" sz="1100" spc="-6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Characteristic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ASCEND - A randomized trial of omega-3 fatty acids (fish oil) versus placebo for primary cardiovascular prevention in 15,480 people with diabetes</dc:subject>
  <dc:title>ASCEND - A randomized trial of omega-3 fatty acids (fish oil) versus placebo for primary cardiovascular prevention in 15,480 people with diabetes</dc:title>
  <dcterms:created xsi:type="dcterms:W3CDTF">2018-09-05T13:09:56Z</dcterms:created>
  <dcterms:modified xsi:type="dcterms:W3CDTF">2018-09-05T13:09:56Z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2018-08-26T00:00:00Z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