
<file path=[Content_Types].xml><?xml version="1.0" encoding="utf-8"?>
<Types xmlns="http://schemas.openxmlformats.org/package/2006/content-types">
  <Default Extension="jpg" ContentType="image/jpeg"/>
  <Default Extension="jpeg" ContentType="image/jpeg"/>
  <Default Extension="xml" ContentType="application/xml"/>
  <Default Extension="mp4" ContentType="video/unknown"/>
  <Default Extension="tif" ContentType="image/tiff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gif" ContentType="image/gif"/>
  <Default Extension="m4v" ContentType="video/unknown"/>
  <Default Extension="mov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257" r:id="rId4"/>
    <p:sldId id="262" r:id="rId5"/>
    <p:sldId id="263" r:id="rId6"/>
    <p:sldId id="264" r:id="rId7"/>
    <p:sldId id="265" r:id="rId8"/>
    <p:sldId id="266" r:id="rId9"/>
    <p:sldId id="290" r:id="rId10"/>
    <p:sldId id="291" r:id="rId11"/>
    <p:sldId id="292" r:id="rId12"/>
    <p:sldId id="293" r:id="rId13"/>
    <p:sldId id="269" r:id="rId14"/>
    <p:sldId id="270" r:id="rId15"/>
    <p:sldId id="272" r:id="rId16"/>
    <p:sldId id="274" r:id="rId17"/>
    <p:sldId id="273" r:id="rId18"/>
    <p:sldId id="277" r:id="rId19"/>
    <p:sldId id="276" r:id="rId20"/>
    <p:sldId id="278" r:id="rId21"/>
    <p:sldId id="284" r:id="rId22"/>
    <p:sldId id="283" r:id="rId23"/>
    <p:sldId id="297" r:id="rId24"/>
    <p:sldId id="280" r:id="rId25"/>
    <p:sldId id="298" r:id="rId26"/>
    <p:sldId id="287" r:id="rId27"/>
    <p:sldId id="295" r:id="rId28"/>
    <p:sldId id="296" r:id="rId29"/>
    <p:sldId id="299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1E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0" autoAdjust="0"/>
    <p:restoredTop sz="94660"/>
  </p:normalViewPr>
  <p:slideViewPr>
    <p:cSldViewPr snapToGrid="0" snapToObjects="1">
      <p:cViewPr>
        <p:scale>
          <a:sx n="81" d="100"/>
          <a:sy n="81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83212B-CB27-6340-B757-0C00A5B57174}" type="datetimeFigureOut">
              <a:rPr lang="en-US" smtClean="0"/>
              <a:t>1/31/18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BC25B-CFC2-864C-B9E9-CE62736CD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59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BC25B-CFC2-864C-B9E9-CE62736CD2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00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8CBB-7225-7942-8B11-5CA4A6020E0D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7CFC-7371-D240-9F66-B60382A5A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56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8CBB-7225-7942-8B11-5CA4A6020E0D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7CFC-7371-D240-9F66-B60382A5A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64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8CBB-7225-7942-8B11-5CA4A6020E0D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7CFC-7371-D240-9F66-B60382A5A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58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8CBB-7225-7942-8B11-5CA4A6020E0D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7CFC-7371-D240-9F66-B60382A5A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40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8CBB-7225-7942-8B11-5CA4A6020E0D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7CFC-7371-D240-9F66-B60382A5A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18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8CBB-7225-7942-8B11-5CA4A6020E0D}" type="datetimeFigureOut">
              <a:rPr lang="en-US" smtClean="0"/>
              <a:t>1/31/18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7CFC-7371-D240-9F66-B60382A5A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6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8CBB-7225-7942-8B11-5CA4A6020E0D}" type="datetimeFigureOut">
              <a:rPr lang="en-US" smtClean="0"/>
              <a:t>1/31/18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7CFC-7371-D240-9F66-B60382A5A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06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8CBB-7225-7942-8B11-5CA4A6020E0D}" type="datetimeFigureOut">
              <a:rPr lang="en-US" smtClean="0"/>
              <a:t>1/31/18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7CFC-7371-D240-9F66-B60382A5A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99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8CBB-7225-7942-8B11-5CA4A6020E0D}" type="datetimeFigureOut">
              <a:rPr lang="en-US" smtClean="0"/>
              <a:t>1/31/18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7CFC-7371-D240-9F66-B60382A5A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07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8CBB-7225-7942-8B11-5CA4A6020E0D}" type="datetimeFigureOut">
              <a:rPr lang="en-US" smtClean="0"/>
              <a:t>1/31/18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7CFC-7371-D240-9F66-B60382A5A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88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8CBB-7225-7942-8B11-5CA4A6020E0D}" type="datetimeFigureOut">
              <a:rPr lang="en-US" smtClean="0"/>
              <a:t>1/31/18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7CFC-7371-D240-9F66-B60382A5A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81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E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08CBB-7225-7942-8B11-5CA4A6020E0D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47CFC-7371-D240-9F66-B60382A5A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509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33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1" Type="http://schemas.microsoft.com/office/2007/relationships/media" Target="../media/media5.m4v"/><Relationship Id="rId2" Type="http://schemas.openxmlformats.org/officeDocument/2006/relationships/video" Target="../media/media5.m4v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tif"/><Relationship Id="rId6" Type="http://schemas.openxmlformats.org/officeDocument/2006/relationships/image" Target="../media/image12.tif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681" y="1395412"/>
            <a:ext cx="8365410" cy="1470025"/>
          </a:xfrm>
        </p:spPr>
        <p:txBody>
          <a:bodyPr>
            <a:noAutofit/>
          </a:bodyPr>
          <a:lstStyle/>
          <a:p>
            <a:pPr algn="l">
              <a:lnSpc>
                <a:spcPts val="4080"/>
              </a:lnSpc>
            </a:pPr>
            <a:r>
              <a:rPr lang="en-US" sz="34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Contemporary Arterial Access in the Cardiac Catheterization Laboratory: </a:t>
            </a:r>
            <a:br>
              <a:rPr lang="en-US" sz="34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400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The Case for Ultrasound-Guided Access</a:t>
            </a:r>
            <a:endParaRPr lang="en-US" sz="3400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42680" y="3346954"/>
            <a:ext cx="8365411" cy="2359673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sz="2800" b="1" dirty="0" smtClean="0">
                <a:solidFill>
                  <a:schemeClr val="tx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Yader Sandoval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, M.D.</a:t>
            </a:r>
          </a:p>
          <a:p>
            <a:pPr algn="r">
              <a:lnSpc>
                <a:spcPct val="150000"/>
              </a:lnSpc>
              <a:spcBef>
                <a:spcPts val="0"/>
              </a:spcBef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Interventional Cardiologist, Mayo Clinic </a:t>
            </a:r>
            <a:endPara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lnSpc>
                <a:spcPct val="150000"/>
              </a:lnSpc>
              <a:spcBef>
                <a:spcPts val="0"/>
              </a:spcBef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Assistant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Professor of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Medicine</a:t>
            </a:r>
          </a:p>
          <a:p>
            <a:pPr algn="r">
              <a:lnSpc>
                <a:spcPct val="150000"/>
              </a:lnSpc>
              <a:spcBef>
                <a:spcPts val="0"/>
              </a:spcBef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 31</a:t>
            </a:r>
            <a:r>
              <a:rPr lang="en-US" sz="16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2018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678" y="144675"/>
            <a:ext cx="5343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CFD00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MedStar Washington Hospital Center Cath Conference</a:t>
            </a:r>
            <a:endParaRPr lang="en-US" sz="1400" b="1" dirty="0">
              <a:solidFill>
                <a:srgbClr val="CFD00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3180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4253" y="6463033"/>
            <a:ext cx="322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Courtesy Dr. Arnold Seto</a:t>
            </a:r>
            <a:endParaRPr lang="en-US" sz="1400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6454822" y="1301431"/>
            <a:ext cx="2152217" cy="5161601"/>
          </a:xfrm>
          <a:prstGeom prst="ellipse">
            <a:avLst/>
          </a:prstGeom>
          <a:noFill/>
          <a:ln w="76200" cmpd="sng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14400" y="6587405"/>
            <a:ext cx="3229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Courtesy Dr. Arnold Seto</a:t>
            </a:r>
            <a:endParaRPr lang="en-US" sz="900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8368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84253" y="6463033"/>
            <a:ext cx="322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Courtesy Dr. Arnold Seto</a:t>
            </a:r>
            <a:endParaRPr lang="en-US" sz="1400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6263" y="4798052"/>
            <a:ext cx="8560007" cy="658556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7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US-guided femoral access meta-analysis</a:t>
            </a:r>
            <a:endParaRPr lang="en-US" sz="3200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489868"/>
            <a:ext cx="8229600" cy="249435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5320" y="1417638"/>
            <a:ext cx="8229599" cy="189240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~ 49% ️⬇️ overall complications</a:t>
            </a:r>
          </a:p>
          <a:p>
            <a:pPr lvl="0">
              <a:lnSpc>
                <a:spcPct val="120000"/>
              </a:lnSpc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~ 42% ⬆️likelihood of 1</a:t>
            </a:r>
            <a:r>
              <a:rPr lang="en-US" sz="2800" b="1" baseline="30000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st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attempt success </a:t>
            </a:r>
          </a:p>
        </p:txBody>
      </p:sp>
      <p:sp>
        <p:nvSpPr>
          <p:cNvPr id="5" name="Oval 4"/>
          <p:cNvSpPr/>
          <p:nvPr/>
        </p:nvSpPr>
        <p:spPr>
          <a:xfrm>
            <a:off x="6215748" y="4629098"/>
            <a:ext cx="2471052" cy="1036116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1" y="6148585"/>
            <a:ext cx="8229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Sobolev M et al. Ultrasound-guided catheterization of the femoral artery: a systematic review and meta-analysis of randomized controlled trials. J Invasive Cardiol 2015; 318-323.</a:t>
            </a:r>
            <a:endParaRPr lang="en-US" sz="1000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4966" y="5567331"/>
            <a:ext cx="283882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Total complication rate</a:t>
            </a:r>
            <a:endParaRPr lang="en-US" b="1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0990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1. Identify the lower edge of the femoral head </a:t>
            </a:r>
            <a:endParaRPr lang="en-US" sz="2800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 descr="Screen Shot 2018-01-27 at 4.05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195" y="1957291"/>
            <a:ext cx="3015532" cy="282388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 descr="Screen Shot 2018-01-28 at 5.52.2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15309" r="34313" b="21503"/>
          <a:stretch/>
        </p:blipFill>
        <p:spPr>
          <a:xfrm>
            <a:off x="457201" y="1957292"/>
            <a:ext cx="2196558" cy="282388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Screen Shot 2018-01-28 at 5.53.02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1" t="13987" r="34150" b="24575"/>
          <a:stretch/>
        </p:blipFill>
        <p:spPr>
          <a:xfrm>
            <a:off x="6355595" y="1957291"/>
            <a:ext cx="2331205" cy="282388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57202" y="1541363"/>
            <a:ext cx="2196558" cy="369332"/>
          </a:xfrm>
          <a:prstGeom prst="rect">
            <a:avLst/>
          </a:prstGeom>
          <a:solidFill>
            <a:srgbClr val="000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Hemostat</a:t>
            </a:r>
            <a:endParaRPr lang="en-US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9195" y="1541363"/>
            <a:ext cx="3015532" cy="369332"/>
          </a:xfrm>
          <a:prstGeom prst="rect">
            <a:avLst/>
          </a:prstGeom>
          <a:solidFill>
            <a:srgbClr val="000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Fluoroscopy</a:t>
            </a:r>
            <a:endParaRPr lang="en-US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55595" y="1541363"/>
            <a:ext cx="2331205" cy="369332"/>
          </a:xfrm>
          <a:prstGeom prst="rect">
            <a:avLst/>
          </a:prstGeom>
          <a:solidFill>
            <a:srgbClr val="000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Mark</a:t>
            </a:r>
            <a:r>
              <a:rPr lang="en-US" b="1" baseline="30000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*</a:t>
            </a:r>
            <a:endParaRPr lang="en-US" b="1" baseline="30000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4637" y="6477206"/>
            <a:ext cx="82295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Sandoval Y et al. Contemporary arterial access in the cardiac catheterization laboratory. J Am Coll Cardiol Intv 2017; 10: 2233-41</a:t>
            </a:r>
            <a:endParaRPr lang="en-US" sz="1050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6857281" y="3214381"/>
            <a:ext cx="1232396" cy="2132468"/>
          </a:xfrm>
          <a:prstGeom prst="up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7202" y="5409569"/>
            <a:ext cx="82295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Marking the site can be helpful to to avoid losing relationship to the femoral head when performing US scanning</a:t>
            </a:r>
            <a:endParaRPr lang="en-US" sz="2100" b="1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3075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. Subcutaneous local anesthetic</a:t>
            </a:r>
            <a:endParaRPr lang="en-US" sz="2800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" name="Picture 8" descr="Screen Shot 2018-01-28 at 5.58.54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6" t="12322" r="34641" b="23333"/>
          <a:stretch/>
        </p:blipFill>
        <p:spPr>
          <a:xfrm>
            <a:off x="5682413" y="2452093"/>
            <a:ext cx="3004388" cy="385123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57201" y="1576859"/>
            <a:ext cx="8229599" cy="646331"/>
          </a:xfrm>
          <a:prstGeom prst="rect">
            <a:avLst/>
          </a:prstGeom>
          <a:solidFill>
            <a:srgbClr val="000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Operator’s choice:</a:t>
            </a:r>
            <a:endParaRPr lang="en-US" b="1" dirty="0" smtClean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With or without ultrasound guidance</a:t>
            </a:r>
            <a:endParaRPr lang="en-US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Lidocaine US guided 2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2467773"/>
            <a:ext cx="5076089" cy="28553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196992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. Ultrasound scanning </a:t>
            </a:r>
            <a:endParaRPr lang="en-US" sz="2800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" name="Picture 8" descr="Screen Shot 2018-01-27 at 4.06.0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1" t="11864" r="29361" b="36830"/>
          <a:stretch/>
        </p:blipFill>
        <p:spPr>
          <a:xfrm>
            <a:off x="457200" y="1819046"/>
            <a:ext cx="3302739" cy="335706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 descr="16.42.34 hrs __[0000122]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0" t="5469" r="27855" b="11422"/>
          <a:stretch/>
        </p:blipFill>
        <p:spPr>
          <a:xfrm>
            <a:off x="4269931" y="1806104"/>
            <a:ext cx="1991584" cy="336353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 descr="16.42.27 hrs __[0000121]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4" t="5730" r="28053" b="12329"/>
          <a:stretch/>
        </p:blipFill>
        <p:spPr>
          <a:xfrm>
            <a:off x="6745637" y="1806104"/>
            <a:ext cx="1941163" cy="336353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457201" y="1356100"/>
            <a:ext cx="3302737" cy="338554"/>
          </a:xfrm>
          <a:prstGeom prst="rect">
            <a:avLst/>
          </a:prstGeom>
          <a:solidFill>
            <a:srgbClr val="000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Maintain straight probe position</a:t>
            </a:r>
            <a:endParaRPr lang="en-US" sz="1600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69931" y="1325322"/>
            <a:ext cx="1991584" cy="369332"/>
          </a:xfrm>
          <a:prstGeom prst="rect">
            <a:avLst/>
          </a:prstGeom>
          <a:solidFill>
            <a:srgbClr val="000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CFA</a:t>
            </a:r>
            <a:endParaRPr lang="en-US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45637" y="1325322"/>
            <a:ext cx="1941163" cy="369332"/>
          </a:xfrm>
          <a:prstGeom prst="rect">
            <a:avLst/>
          </a:prstGeom>
          <a:solidFill>
            <a:srgbClr val="000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Bifurcation</a:t>
            </a:r>
            <a:endParaRPr lang="en-US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1" name="6-Point Star 20"/>
          <p:cNvSpPr/>
          <p:nvPr/>
        </p:nvSpPr>
        <p:spPr>
          <a:xfrm>
            <a:off x="4945529" y="3346824"/>
            <a:ext cx="149412" cy="134470"/>
          </a:xfrm>
          <a:prstGeom prst="star6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6-Point Star 21"/>
          <p:cNvSpPr/>
          <p:nvPr/>
        </p:nvSpPr>
        <p:spPr>
          <a:xfrm>
            <a:off x="7354020" y="3588870"/>
            <a:ext cx="149412" cy="134470"/>
          </a:xfrm>
          <a:prstGeom prst="star6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6-Point Star 22"/>
          <p:cNvSpPr/>
          <p:nvPr/>
        </p:nvSpPr>
        <p:spPr>
          <a:xfrm>
            <a:off x="7596066" y="3098807"/>
            <a:ext cx="149412" cy="134470"/>
          </a:xfrm>
          <a:prstGeom prst="star6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150471" y="5348383"/>
            <a:ext cx="7097058" cy="1015663"/>
          </a:xfrm>
          <a:prstGeom prst="rect">
            <a:avLst/>
          </a:prstGeom>
          <a:solidFill>
            <a:srgbClr val="000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Depth ~4.3 cm works well for most cases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May need to adjust depth to 5.1 cm in higher BMI cases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Adjust gain as necessary to optimize visualization</a:t>
            </a:r>
            <a:endParaRPr lang="en-US" sz="2000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4637" y="6477206"/>
            <a:ext cx="82295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Sandoval Y et al. Contemporary arterial access in the cardiac catheterization laboratory. J Am Coll Cardiol Intv 2017; 10: 2233-41</a:t>
            </a:r>
            <a:endParaRPr lang="en-US" sz="1050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8012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. Access with MP (or standard gauge) needle under US guidance</a:t>
            </a:r>
            <a:endParaRPr lang="en-US" sz="2800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" name="Picture 8" descr="Screen Shot 2018-01-28 at 6.12.1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7" t="24040" r="34477" b="19412"/>
          <a:stretch/>
        </p:blipFill>
        <p:spPr>
          <a:xfrm>
            <a:off x="671724" y="1417638"/>
            <a:ext cx="3840510" cy="43040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971" y="3895491"/>
            <a:ext cx="3081574" cy="2366727"/>
          </a:xfrm>
          <a:prstGeom prst="rect">
            <a:avLst/>
          </a:prstGeom>
          <a:ln w="76200" cmpd="sng">
            <a:solidFill>
              <a:srgbClr val="FF0000"/>
            </a:solidFill>
          </a:ln>
        </p:spPr>
      </p:pic>
      <p:pic>
        <p:nvPicPr>
          <p:cNvPr id="11" name="Picture 10" descr="Screen Shot 2018-01-28 at 6.15.31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5" t="40523" r="10307" b="23831"/>
          <a:stretch/>
        </p:blipFill>
        <p:spPr>
          <a:xfrm>
            <a:off x="4819971" y="1417638"/>
            <a:ext cx="3081574" cy="236672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54637" y="6477206"/>
            <a:ext cx="82295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Sandoval Y et al. Contemporary arterial access in the cardiac catheterization laboratory. J Am Coll Cardiol Intv 2017; 10: 2233-41</a:t>
            </a:r>
            <a:endParaRPr lang="en-US" sz="1050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1725" y="5339861"/>
            <a:ext cx="3840510" cy="923330"/>
          </a:xfrm>
          <a:prstGeom prst="rect">
            <a:avLst/>
          </a:prstGeom>
          <a:solidFill>
            <a:srgbClr val="000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Keep the US probe straight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Do not tilt the probe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Triangulate</a:t>
            </a:r>
            <a:endParaRPr lang="en-US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8012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5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. Confirm entry site &amp; advance under fluoroscopic guidance </a:t>
            </a:r>
            <a:endParaRPr lang="en-US" sz="2800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Picture 6" descr="Screen Shot 2018-01-28 at 6.25.3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4249" r="62255" b="30130"/>
          <a:stretch/>
        </p:blipFill>
        <p:spPr>
          <a:xfrm>
            <a:off x="770965" y="1598707"/>
            <a:ext cx="3412565" cy="427422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 descr="Screen Shot 2018-01-28 at 6.21.2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1" t="10980" r="22222" b="2484"/>
          <a:stretch/>
        </p:blipFill>
        <p:spPr>
          <a:xfrm>
            <a:off x="4369244" y="1598706"/>
            <a:ext cx="4093437" cy="427422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Down Arrow 4"/>
          <p:cNvSpPr/>
          <p:nvPr/>
        </p:nvSpPr>
        <p:spPr>
          <a:xfrm rot="5400000">
            <a:off x="5939115" y="4654272"/>
            <a:ext cx="508000" cy="1150470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54637" y="6477206"/>
            <a:ext cx="82295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Sandoval Y et al. Contemporary arterial access in the cardiac catheterization laboratory. J Am Coll Cardiol Intv 2017; 10: 2233-41</a:t>
            </a:r>
            <a:endParaRPr lang="en-US" sz="1050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6764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Always advance MP wire under fluoroscopic guidance</a:t>
            </a:r>
            <a:endParaRPr lang="en-US" sz="3600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MP wire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2727" y="1488142"/>
            <a:ext cx="4590512" cy="45905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4637" y="6508566"/>
            <a:ext cx="82295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Sandoval Y et al. Contemporary arterial access in the cardiac catheterization laboratory. J Am Coll Cardiol Intv 2017; 10: 2233-41</a:t>
            </a:r>
            <a:endParaRPr lang="en-US" sz="1050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 descr="Screen Shot 2018-01-28 at 6.45.03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02" t="25992" r="29246"/>
          <a:stretch/>
        </p:blipFill>
        <p:spPr>
          <a:xfrm>
            <a:off x="6768557" y="1488141"/>
            <a:ext cx="1289765" cy="4590513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sp>
        <p:nvSpPr>
          <p:cNvPr id="6" name="Right Arrow 5"/>
          <p:cNvSpPr/>
          <p:nvPr/>
        </p:nvSpPr>
        <p:spPr>
          <a:xfrm rot="2441657">
            <a:off x="6180245" y="2280361"/>
            <a:ext cx="1176623" cy="851647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1" y="6289046"/>
            <a:ext cx="86270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Ben-Dor I et al. A novel, minimally invasive access technique versus standard 18-gauge needle set for femoral access. Catheter Cardiovasc Interv 2012; 79: 1180-5.</a:t>
            </a:r>
            <a:endParaRPr lang="en-US" sz="900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3305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Objectives</a:t>
            </a:r>
            <a:endParaRPr lang="en-US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600" b="1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Background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600" b="1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Femoral access: </a:t>
            </a:r>
            <a:r>
              <a:rPr lang="en-US" sz="3600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data and technique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600" b="1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Radial access: </a:t>
            </a:r>
            <a:r>
              <a:rPr lang="en-US" sz="3600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data and technique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US" sz="3600" dirty="0" smtClean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914400" lvl="1" indent="-514350">
              <a:lnSpc>
                <a:spcPct val="150000"/>
              </a:lnSpc>
              <a:buFont typeface="+mj-lt"/>
              <a:buAutoNum type="arabicPeriod"/>
            </a:pPr>
            <a:endParaRPr lang="en-US" sz="3200" dirty="0" smtClean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US" sz="3600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3588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6. Routine femoral angiography</a:t>
            </a:r>
            <a:endParaRPr lang="en-US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 descr="fem angiogram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560" y="1417637"/>
            <a:ext cx="5241266" cy="488196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57202" y="1576859"/>
            <a:ext cx="2196558" cy="1754327"/>
          </a:xfrm>
          <a:prstGeom prst="rect">
            <a:avLst/>
          </a:prstGeom>
          <a:solidFill>
            <a:srgbClr val="000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30 degree ipsilateral angulation</a:t>
            </a:r>
          </a:p>
          <a:p>
            <a:pPr algn="ctr"/>
            <a:endParaRPr lang="en-US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Preferably at the beginning of case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4637" y="6477206"/>
            <a:ext cx="82295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Sandoval Y et al. Contemporary arterial access in the cardiac catheterization laboratory. J Am Coll Cardiol Intv 2017; 10: 2233-41</a:t>
            </a:r>
            <a:endParaRPr lang="en-US" sz="1050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9940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tate of the art femora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068" y="1237855"/>
            <a:ext cx="8971546" cy="50464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068" y="6539926"/>
            <a:ext cx="82295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Sandoval Y et al. J Am Coll Cardiol Intv 2017; 10: 2233-41</a:t>
            </a:r>
            <a:endParaRPr lang="en-US" sz="1050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Contemporary Femoral Arterial Access</a:t>
            </a:r>
            <a:endParaRPr lang="en-US" sz="3200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18076" y="6386037"/>
            <a:ext cx="1412466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@yadersandoval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1799" y="6471542"/>
            <a:ext cx="344384" cy="29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3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Ultrasound for Radial Access</a:t>
            </a:r>
            <a:endParaRPr lang="en-US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14.37.34 hrs __[0000915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6026"/>
          <a:stretch/>
        </p:blipFill>
        <p:spPr>
          <a:xfrm>
            <a:off x="457200" y="1417638"/>
            <a:ext cx="8229600" cy="5136564"/>
          </a:xfrm>
          <a:prstGeom prst="rect">
            <a:avLst/>
          </a:prstGeom>
          <a:ln w="57150" cmpd="sng">
            <a:solidFill>
              <a:srgbClr val="000000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42344" y="4976259"/>
            <a:ext cx="724445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Can a case be made for </a:t>
            </a:r>
            <a:r>
              <a:rPr lang="en-US" sz="3200" b="1" i="1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routine</a:t>
            </a:r>
            <a:r>
              <a:rPr lang="en-US" sz="3200" b="1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US guided radial access?</a:t>
            </a:r>
            <a:endParaRPr lang="en-US" sz="3200" b="1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5943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486" t="5859" r="50622" b="50260"/>
          <a:stretch/>
        </p:blipFill>
        <p:spPr>
          <a:xfrm>
            <a:off x="5408794" y="1698025"/>
            <a:ext cx="3276634" cy="2112195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54637" y="6477206"/>
            <a:ext cx="82295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Baumann F, Robert JS. J Interv Cardiol 2015; 28: 574-82</a:t>
            </a:r>
            <a:endParaRPr lang="en-US" sz="1050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08794" y="1230078"/>
            <a:ext cx="3276634" cy="369332"/>
          </a:xfrm>
          <a:prstGeom prst="rect">
            <a:avLst/>
          </a:prstGeom>
          <a:solidFill>
            <a:srgbClr val="000000"/>
          </a:solidFill>
          <a:ln w="38100" cmpd="sng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Dual radial artery: 4.4%</a:t>
            </a:r>
            <a:endParaRPr lang="en-US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85" y="3974889"/>
            <a:ext cx="8183743" cy="2231930"/>
          </a:xfrm>
          <a:prstGeom prst="rect">
            <a:avLst/>
          </a:prstGeom>
          <a:ln w="57150" cmpd="sng"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54637" y="1619625"/>
            <a:ext cx="38880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Ulnar artery larger (≥20%) than the radial artery in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6.5%</a:t>
            </a:r>
            <a:r>
              <a:rPr lang="en-US" sz="3200" b="1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of cases</a:t>
            </a:r>
            <a:endParaRPr lang="en-US" sz="3200" b="1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Information that cannot be obtained by palpation</a:t>
            </a:r>
            <a:endParaRPr lang="en-US" sz="3200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0209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15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RAUST Trial: US-guided radial access</a:t>
            </a:r>
            <a:endParaRPr lang="en-US" sz="3200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821" y="1151079"/>
            <a:ext cx="7472235" cy="4751930"/>
          </a:xfrm>
          <a:prstGeom prst="rect">
            <a:avLst/>
          </a:prstGeom>
          <a:ln w="57150" cmpd="sng"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854637" y="6367446"/>
            <a:ext cx="82295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Seto AH et al. Real-time ultrasound guidance facilitates transradial access: RAUST (Radial Artery access with Ultrasound Trial).</a:t>
            </a:r>
          </a:p>
          <a:p>
            <a:pPr algn="r"/>
            <a:r>
              <a:rPr lang="en-US" sz="1050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JACC Cardiovasc Interv 2015; 8: 283-291.</a:t>
            </a:r>
            <a:endParaRPr lang="en-US" sz="1050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10533" y="6044128"/>
            <a:ext cx="3088501" cy="307777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351 palpation vs. 347 US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794943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US guided radial access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meta-analysis</a:t>
            </a:r>
            <a:endParaRPr lang="en-US" sz="3200" dirty="0"/>
          </a:p>
        </p:txBody>
      </p:sp>
      <p:pic>
        <p:nvPicPr>
          <p:cNvPr id="9" name="Picture 8" descr="Screen Shot 2018-01-31 at 12.32.13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9"/>
          <a:stretch/>
        </p:blipFill>
        <p:spPr>
          <a:xfrm>
            <a:off x="1272439" y="3299420"/>
            <a:ext cx="6629106" cy="309798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5320" y="1307878"/>
            <a:ext cx="8229599" cy="189240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~ 32% ️⬇️ 1</a:t>
            </a:r>
            <a:r>
              <a:rPr lang="en-US" sz="2800" b="1" baseline="30000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st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attempt failure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~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1.3%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️⬇️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mean attempts to success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~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43 seconds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️⬇️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to success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2454" y="6445846"/>
            <a:ext cx="8911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Gu WJ et al. Ultrasound guidance facilitates radial artery catheterization: A Meta-Analysis with Trial Sequential Analysis of Randomized Controlled Trials. </a:t>
            </a:r>
          </a:p>
          <a:p>
            <a:pPr algn="r"/>
            <a:r>
              <a:rPr lang="en-US" sz="900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Chest 2016; 149: 166-79.</a:t>
            </a:r>
            <a:endParaRPr lang="en-US" sz="900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20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S guided radial access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680"/>
            <a:ext cx="9144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18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6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29601" y="6155255"/>
            <a:ext cx="322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Courtesy Dr. Arnold Seto</a:t>
            </a:r>
            <a:endParaRPr lang="en-US" sz="1400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95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Conclusions</a:t>
            </a:r>
            <a:endParaRPr lang="en-US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640"/>
            <a:ext cx="8229600" cy="4525963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en-US" sz="2300" b="1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Ultrasound guidance should be routinely used to obtain </a:t>
            </a:r>
            <a:r>
              <a:rPr lang="en-US" sz="2300" b="1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femoral acces</a:t>
            </a:r>
            <a:r>
              <a:rPr lang="en-US" sz="2300" b="1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s.</a:t>
            </a:r>
          </a:p>
          <a:p>
            <a:pPr>
              <a:buFont typeface="Wingdings" charset="2"/>
              <a:buChar char="§"/>
            </a:pPr>
            <a:endParaRPr lang="en-US" sz="2300" b="1" dirty="0" smtClean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buFont typeface="Wingdings" charset="2"/>
              <a:buChar char="§"/>
            </a:pPr>
            <a:r>
              <a:rPr lang="en-US" sz="2300" b="1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For radial access, the use of ultrasound can facilitate the procedure and aid in the identification of features not identifiable by palpation alone.</a:t>
            </a:r>
          </a:p>
          <a:p>
            <a:pPr>
              <a:buFont typeface="Wingdings" charset="2"/>
              <a:buChar char="§"/>
            </a:pPr>
            <a:endParaRPr lang="en-US" sz="2300" b="1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buFont typeface="Wingdings" charset="2"/>
              <a:buChar char="§"/>
            </a:pPr>
            <a:r>
              <a:rPr lang="en-US" sz="2300" b="1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All </a:t>
            </a:r>
            <a:r>
              <a:rPr lang="en-US" sz="2300" b="1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cardiac catheterization laboratories should have ultrasound available to guide vascular access.</a:t>
            </a:r>
          </a:p>
          <a:p>
            <a:pPr>
              <a:buFont typeface="Wingdings" charset="2"/>
              <a:buChar char="§"/>
            </a:pPr>
            <a:endParaRPr lang="en-US" sz="2300" b="1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buFont typeface="Wingdings" charset="2"/>
              <a:buChar char="§"/>
            </a:pPr>
            <a:r>
              <a:rPr lang="en-US" sz="2300" b="1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For large</a:t>
            </a:r>
            <a:r>
              <a:rPr lang="en-US" sz="2300" b="1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-bore </a:t>
            </a:r>
            <a:r>
              <a:rPr lang="en-US" sz="2300" b="1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access, </a:t>
            </a:r>
            <a:r>
              <a:rPr lang="en-US" sz="2300" b="1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patients </a:t>
            </a:r>
            <a:r>
              <a:rPr lang="en-US" sz="2300" b="1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may </a:t>
            </a:r>
            <a:r>
              <a:rPr lang="en-US" sz="2300" b="1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benefit even more from contemporary </a:t>
            </a:r>
            <a:r>
              <a:rPr lang="en-US" sz="2300" b="1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access techniques using </a:t>
            </a:r>
            <a:r>
              <a:rPr lang="en-US" sz="2300" b="1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ultrasound guidance, but further study is needed.</a:t>
            </a:r>
            <a:endParaRPr lang="en-US" sz="2300" b="1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1972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Thank you!</a:t>
            </a:r>
            <a:br>
              <a:rPr lang="en-US" b="1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b="1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b="1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Questions</a:t>
            </a:r>
            <a:endParaRPr lang="en-US" b="1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  <a:r>
              <a:rPr lang="en-US" dirty="0" smtClean="0">
                <a:solidFill>
                  <a:srgbClr val="FFFFFF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andoval.yader@mayo.edu</a:t>
            </a:r>
          </a:p>
          <a:p>
            <a:endParaRPr lang="en-US" b="1" dirty="0">
              <a:solidFill>
                <a:srgbClr val="FFFFFF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12213" y="4724691"/>
            <a:ext cx="1412466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@yadersandoval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936" y="4810196"/>
            <a:ext cx="344384" cy="29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88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Access Site Bleeding and Mortality</a:t>
            </a:r>
            <a:endParaRPr lang="en-US" sz="3600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557006"/>
            <a:ext cx="8229600" cy="2239079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479626"/>
            <a:ext cx="8229599" cy="189240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5 studies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	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Patients with bleed: 31,795</a:t>
            </a:r>
          </a:p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Patients with no bleed: 261,676</a:t>
            </a:r>
          </a:p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Mortality: RR 1.71 (1.37-2.13)</a:t>
            </a:r>
            <a:endParaRPr lang="en-US" sz="2400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6152444"/>
            <a:ext cx="8229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Kwok CS et al. Access and non-access site bleeding after percutaneous coronary intervention and risk of subsequent mortality and major adverse cardiovascular events: systematic review and meta-analysis. Circ Cardiovasc Interv 2015; 8. pii: e001645</a:t>
            </a:r>
            <a:endParaRPr lang="en-US" sz="1050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3009" y="5028109"/>
            <a:ext cx="7541713" cy="301163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eft Arrow 2"/>
          <p:cNvSpPr/>
          <p:nvPr/>
        </p:nvSpPr>
        <p:spPr>
          <a:xfrm>
            <a:off x="1528574" y="3904298"/>
            <a:ext cx="360586" cy="313598"/>
          </a:xfrm>
          <a:prstGeom prst="leftArrow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72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3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989" y="1472586"/>
            <a:ext cx="3002217" cy="168874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3443" t="14753"/>
          <a:stretch/>
        </p:blipFill>
        <p:spPr>
          <a:xfrm>
            <a:off x="2292379" y="3904382"/>
            <a:ext cx="2727194" cy="244350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5 CaseGeorge_pg26_Fig 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4" b="13645"/>
          <a:stretch/>
        </p:blipFill>
        <p:spPr>
          <a:xfrm>
            <a:off x="556828" y="1472587"/>
            <a:ext cx="3023756" cy="229669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Untitled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920" y="3345669"/>
            <a:ext cx="3002217" cy="300221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7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Is femoral arterial access still relevant in 2018?</a:t>
            </a:r>
            <a:endParaRPr lang="en-US" sz="2700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121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8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Palpate-and-Stick: Time for Change?</a:t>
            </a:r>
            <a:endParaRPr lang="en-US" sz="3800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3" descr="kernoct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61" y="1386094"/>
            <a:ext cx="6911305" cy="4618008"/>
          </a:xfrm>
          <a:prstGeom prst="rect">
            <a:avLst/>
          </a:prstGeom>
          <a:ln w="76200" cmpd="sng">
            <a:solidFill>
              <a:srgbClr val="00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57201" y="6257672"/>
            <a:ext cx="854864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Back to Basics: Femoral Artery Access and </a:t>
            </a:r>
            <a:r>
              <a:rPr lang="en-US" sz="1050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Hemostasis. Cath Lab Digest 2013 Volume 21 Issue 10</a:t>
            </a:r>
          </a:p>
          <a:p>
            <a:pPr algn="r"/>
            <a:r>
              <a:rPr lang="en-US" sz="1050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Gilchrist IC. Palpate-and-Stick, Still the Femoral Access Technique of Choice: Time for Change. JACC Cardiovasc Interv 2017; 10: 2280-2282</a:t>
            </a:r>
            <a:endParaRPr lang="en-US" sz="1050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3456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8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Palpate-and-Stick: Time for Change?</a:t>
            </a:r>
            <a:endParaRPr lang="en-US" sz="3800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3" descr="kernoct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61" y="1386094"/>
            <a:ext cx="6911305" cy="4618008"/>
          </a:xfrm>
          <a:prstGeom prst="rect">
            <a:avLst/>
          </a:prstGeom>
          <a:ln w="76200" cmpd="sng">
            <a:solidFill>
              <a:srgbClr val="000000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4604038"/>
            <a:ext cx="8229599" cy="189240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Pulse palpation preferred transfemoral access technique by 60% operators</a:t>
            </a:r>
          </a:p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US and/or Fluoroscopy and/or Palpation: 27%</a:t>
            </a:r>
          </a:p>
          <a:p>
            <a:pPr>
              <a:lnSpc>
                <a:spcPct val="120000"/>
              </a:lnSpc>
            </a:pPr>
            <a:endParaRPr lang="en-US" sz="1000" b="1" dirty="0" smtClean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r">
              <a:lnSpc>
                <a:spcPct val="120000"/>
              </a:lnSpc>
            </a:pPr>
            <a:r>
              <a:rPr lang="en-US" sz="10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Damluji et al. JACC: Cardiovascular Interventions 2017; 10: 226979</a:t>
            </a:r>
            <a:endParaRPr lang="en-US" sz="1000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2189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Contemporary Femoral Access in 2018</a:t>
            </a:r>
            <a:endParaRPr lang="en-US" sz="3200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 descr="Screen Shot 2018-01-27 at 4.05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18253"/>
            <a:ext cx="2276741" cy="213204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 descr="Screen Shot 2018-01-27 at 4.06.0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1" t="11864" r="29361" b="36830"/>
          <a:stretch/>
        </p:blipFill>
        <p:spPr>
          <a:xfrm>
            <a:off x="2861460" y="1618253"/>
            <a:ext cx="2097543" cy="213204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16.42.34 hrs __[0000122]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0" t="5469" r="27855" b="11422"/>
          <a:stretch/>
        </p:blipFill>
        <p:spPr>
          <a:xfrm>
            <a:off x="5087690" y="1618253"/>
            <a:ext cx="1262406" cy="213204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image0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569" y="4211512"/>
            <a:ext cx="2276743" cy="212066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fem angiogram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831" y="4211512"/>
            <a:ext cx="2276741" cy="212066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Screen Shot 2018-01-27 at 4.06.43 P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4" t="17133" r="29190" b="26404"/>
          <a:stretch/>
        </p:blipFill>
        <p:spPr>
          <a:xfrm>
            <a:off x="6561391" y="1618253"/>
            <a:ext cx="1895623" cy="213204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57200" y="1257425"/>
            <a:ext cx="2276741" cy="307777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Fluoroscopy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61460" y="1257425"/>
            <a:ext cx="348863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Ultrasound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61391" y="1257425"/>
            <a:ext cx="1886248" cy="307777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Micropuncture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7569" y="3857041"/>
            <a:ext cx="2276741" cy="307777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Fluoroscopy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61831" y="3852208"/>
            <a:ext cx="2276741" cy="307777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Femoral angiography</a:t>
            </a:r>
            <a:endParaRPr lang="en-US" sz="1400" b="1" dirty="0">
              <a:solidFill>
                <a:srgbClr val="FFFF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688230" y="5710371"/>
            <a:ext cx="279557" cy="340445"/>
          </a:xfrm>
          <a:prstGeom prst="straightConnector1">
            <a:avLst/>
          </a:prstGeom>
          <a:ln w="190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54637" y="6477206"/>
            <a:ext cx="82295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Sandoval Y et al. Contemporary arterial access in the cardiac catheterization laboratory. J Am Coll Cardiol Intv 2017; 10: 2233-41</a:t>
            </a:r>
            <a:endParaRPr lang="en-US" sz="1050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1310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3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79127" y="65630"/>
            <a:ext cx="322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Courtesy Dr. Arnold Seto</a:t>
            </a:r>
            <a:endParaRPr lang="en-US" sz="1400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753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6533</TotalTime>
  <Words>951</Words>
  <Application>Microsoft Macintosh PowerPoint</Application>
  <PresentationFormat>On-screen Show (4:3)</PresentationFormat>
  <Paragraphs>106</Paragraphs>
  <Slides>29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Contemporary Arterial Access in the Cardiac Catheterization Laboratory:  The Case for Ultrasound-Guided Access</vt:lpstr>
      <vt:lpstr>Objectives</vt:lpstr>
      <vt:lpstr>Access Site Bleeding and Mortality</vt:lpstr>
      <vt:lpstr>PowerPoint Presentation</vt:lpstr>
      <vt:lpstr>Is femoral arterial access still relevant in 2018?</vt:lpstr>
      <vt:lpstr>Palpate-and-Stick: Time for Change?</vt:lpstr>
      <vt:lpstr>Palpate-and-Stick: Time for Change?</vt:lpstr>
      <vt:lpstr>Contemporary Femoral Access in 2018</vt:lpstr>
      <vt:lpstr>PowerPoint Presentation</vt:lpstr>
      <vt:lpstr>PowerPoint Presentation</vt:lpstr>
      <vt:lpstr>PowerPoint Presentation</vt:lpstr>
      <vt:lpstr>PowerPoint Presentation</vt:lpstr>
      <vt:lpstr>US-guided femoral access meta-analysis</vt:lpstr>
      <vt:lpstr>1. Identify the lower edge of the femoral head </vt:lpstr>
      <vt:lpstr>2. Subcutaneous local anesthetic</vt:lpstr>
      <vt:lpstr>3. Ultrasound scanning </vt:lpstr>
      <vt:lpstr>4. Access with MP (or standard gauge) needle under US guidance</vt:lpstr>
      <vt:lpstr>5. Confirm entry site &amp; advance under fluoroscopic guidance </vt:lpstr>
      <vt:lpstr>Always advance MP wire under fluoroscopic guidance</vt:lpstr>
      <vt:lpstr>6. Routine femoral angiography</vt:lpstr>
      <vt:lpstr>Contemporary Femoral Arterial Access</vt:lpstr>
      <vt:lpstr>Ultrasound for Radial Access</vt:lpstr>
      <vt:lpstr>Information that cannot be obtained by palpation</vt:lpstr>
      <vt:lpstr>RAUST Trial: US-guided radial access</vt:lpstr>
      <vt:lpstr>US guided radial access meta-analysis</vt:lpstr>
      <vt:lpstr>PowerPoint Presentation</vt:lpstr>
      <vt:lpstr>PowerPoint Presentation</vt:lpstr>
      <vt:lpstr>Conclusions</vt:lpstr>
      <vt:lpstr>Thank you!  Questions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Complete Versus Incomplete Coronary Revascularization of Patients with Multivessel CAD </dc:title>
  <dc:creator>Yader Sandoval</dc:creator>
  <cp:lastModifiedBy>Yader Sandoval</cp:lastModifiedBy>
  <cp:revision>367</cp:revision>
  <dcterms:created xsi:type="dcterms:W3CDTF">2015-09-16T13:01:00Z</dcterms:created>
  <dcterms:modified xsi:type="dcterms:W3CDTF">2018-01-31T13:36:38Z</dcterms:modified>
</cp:coreProperties>
</file>