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8" r:id="rId2"/>
  </p:sldMasterIdLst>
  <p:notesMasterIdLst>
    <p:notesMasterId r:id="rId28"/>
  </p:notesMasterIdLst>
  <p:handoutMasterIdLst>
    <p:handoutMasterId r:id="rId29"/>
  </p:handoutMasterIdLst>
  <p:sldIdLst>
    <p:sldId id="416" r:id="rId3"/>
    <p:sldId id="429" r:id="rId4"/>
    <p:sldId id="417" r:id="rId5"/>
    <p:sldId id="419" r:id="rId6"/>
    <p:sldId id="420" r:id="rId7"/>
    <p:sldId id="440" r:id="rId8"/>
    <p:sldId id="423" r:id="rId9"/>
    <p:sldId id="424" r:id="rId10"/>
    <p:sldId id="426" r:id="rId11"/>
    <p:sldId id="425" r:id="rId12"/>
    <p:sldId id="427" r:id="rId13"/>
    <p:sldId id="451" r:id="rId14"/>
    <p:sldId id="453" r:id="rId15"/>
    <p:sldId id="430" r:id="rId16"/>
    <p:sldId id="428" r:id="rId17"/>
    <p:sldId id="447" r:id="rId18"/>
    <p:sldId id="432" r:id="rId19"/>
    <p:sldId id="459" r:id="rId20"/>
    <p:sldId id="448" r:id="rId21"/>
    <p:sldId id="442" r:id="rId22"/>
    <p:sldId id="449" r:id="rId23"/>
    <p:sldId id="441" r:id="rId24"/>
    <p:sldId id="437" r:id="rId25"/>
    <p:sldId id="438" r:id="rId26"/>
    <p:sldId id="446" r:id="rId27"/>
  </p:sldIdLst>
  <p:sldSz cx="9144000" cy="6858000" type="screen4x3"/>
  <p:notesSz cx="7086600" cy="93726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25E"/>
    <a:srgbClr val="004442"/>
    <a:srgbClr val="009999"/>
    <a:srgbClr val="003736"/>
    <a:srgbClr val="969175"/>
    <a:srgbClr val="FFCC00"/>
    <a:srgbClr val="6699E1"/>
    <a:srgbClr val="FF9900"/>
    <a:srgbClr val="6699FF"/>
    <a:srgbClr val="C4B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63" autoAdjust="0"/>
    <p:restoredTop sz="86233" autoAdjust="0"/>
  </p:normalViewPr>
  <p:slideViewPr>
    <p:cSldViewPr snapToGrid="0">
      <p:cViewPr varScale="1">
        <p:scale>
          <a:sx n="88" d="100"/>
          <a:sy n="88" d="100"/>
        </p:scale>
        <p:origin x="-528" y="-96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74807590920199"/>
          <c:y val="2.5540539181712101E-2"/>
          <c:w val="0.76431852148427204"/>
          <c:h val="0.89676601953787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96633"/>
                  </a:gs>
                  <a:gs pos="50000">
                    <a:srgbClr val="FFCC00"/>
                  </a:gs>
                  <a:gs pos="100000">
                    <a:srgbClr val="996633"/>
                  </a:gs>
                </a:gsLst>
                <a:lin ang="0" scaled="1"/>
                <a:tileRect/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0" scaled="1"/>
                <a:tileRect/>
              </a:gradFill>
            </c:spPr>
          </c:dPt>
          <c:cat>
            <c:strRef>
              <c:f>工作表1!$A$2:$A$3</c:f>
              <c:strCache>
                <c:ptCount val="2"/>
                <c:pt idx="0">
                  <c:v>BuMA</c:v>
                </c:pt>
                <c:pt idx="1">
                  <c:v>Excel</c:v>
                </c:pt>
              </c:strCache>
            </c:strRef>
          </c:cat>
          <c:val>
            <c:numRef>
              <c:f>工作表1!$B$2:$B$3</c:f>
              <c:numCache>
                <c:formatCode>0.0_ </c:formatCode>
                <c:ptCount val="2"/>
                <c:pt idx="0">
                  <c:v>94.2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42573184"/>
        <c:axId val="42611456"/>
      </c:barChart>
      <c:catAx>
        <c:axId val="42573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zh-CN"/>
          </a:p>
        </c:txPr>
        <c:crossAx val="42611456"/>
        <c:crosses val="autoZero"/>
        <c:auto val="1"/>
        <c:lblAlgn val="ctr"/>
        <c:lblOffset val="100"/>
        <c:noMultiLvlLbl val="0"/>
      </c:catAx>
      <c:valAx>
        <c:axId val="42611456"/>
        <c:scaling>
          <c:orientation val="minMax"/>
          <c:max val="100"/>
          <c:min val="80"/>
        </c:scaling>
        <c:delete val="0"/>
        <c:axPos val="l"/>
        <c:numFmt formatCode="0_ 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zh-CN"/>
          </a:p>
        </c:txPr>
        <c:crossAx val="4257318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74807590920199"/>
          <c:y val="2.5540539181712101E-2"/>
          <c:w val="0.76431852148427204"/>
          <c:h val="0.89676601953787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96633"/>
                  </a:gs>
                  <a:gs pos="50000">
                    <a:srgbClr val="FFCC00"/>
                  </a:gs>
                  <a:gs pos="100000">
                    <a:srgbClr val="996633"/>
                  </a:gs>
                </a:gsLst>
                <a:lin ang="0" scaled="1"/>
                <a:tileRect/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0" scaled="1"/>
                <a:tileRect/>
              </a:gradFill>
            </c:spPr>
          </c:dPt>
          <c:cat>
            <c:strRef>
              <c:f>工作表1!$A$2:$A$3</c:f>
              <c:strCache>
                <c:ptCount val="2"/>
                <c:pt idx="0">
                  <c:v>BuMA</c:v>
                </c:pt>
                <c:pt idx="1">
                  <c:v>Excel</c:v>
                </c:pt>
              </c:strCache>
            </c:strRef>
          </c:cat>
          <c:val>
            <c:numRef>
              <c:f>工作表1!$B$2:$B$3</c:f>
              <c:numCache>
                <c:formatCode>0.00_ </c:formatCode>
                <c:ptCount val="2"/>
                <c:pt idx="0">
                  <c:v>1.28</c:v>
                </c:pt>
                <c:pt idx="1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60621568"/>
        <c:axId val="60623104"/>
      </c:barChart>
      <c:catAx>
        <c:axId val="60621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zh-CN"/>
          </a:p>
        </c:txPr>
        <c:crossAx val="60623104"/>
        <c:crosses val="autoZero"/>
        <c:auto val="1"/>
        <c:lblAlgn val="ctr"/>
        <c:lblOffset val="100"/>
        <c:noMultiLvlLbl val="0"/>
      </c:catAx>
      <c:valAx>
        <c:axId val="60623104"/>
        <c:scaling>
          <c:orientation val="minMax"/>
          <c:max val="2.5"/>
          <c:min val="0"/>
        </c:scaling>
        <c:delete val="0"/>
        <c:axPos val="l"/>
        <c:numFmt formatCode="0.0_ 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zh-CN"/>
          </a:p>
        </c:txPr>
        <c:crossAx val="60621568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987698447740696E-2"/>
          <c:y val="0.16970250219206201"/>
          <c:w val="0.909008305136218"/>
          <c:h val="0.72134113263938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BuMA</c:v>
                </c:pt>
              </c:strCache>
            </c:strRef>
          </c:tx>
          <c:spPr>
            <a:gradFill flip="none" rotWithShape="1">
              <a:gsLst>
                <a:gs pos="0">
                  <a:srgbClr val="996633"/>
                </a:gs>
                <a:gs pos="50000">
                  <a:srgbClr val="FFCC00"/>
                </a:gs>
                <a:gs pos="100000">
                  <a:srgbClr val="996633"/>
                </a:gs>
              </a:gsLst>
              <a:lin ang="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-3.8623406441219E-3"/>
                  <c:y val="9.4495365110558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313049359131599E-3"/>
                  <c:y val="7.6056881028170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880952683414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TLF</c:v>
                </c:pt>
                <c:pt idx="1">
                  <c:v>Cardiac Death</c:v>
                </c:pt>
                <c:pt idx="2">
                  <c:v>TV-MI</c:v>
                </c:pt>
                <c:pt idx="3">
                  <c:v>ID-TLR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6.4</c:v>
                </c:pt>
                <c:pt idx="1">
                  <c:v>1.2</c:v>
                </c:pt>
                <c:pt idx="2">
                  <c:v>4.3</c:v>
                </c:pt>
                <c:pt idx="3">
                  <c:v>1.9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Excel</c:v>
                </c:pt>
              </c:strCache>
            </c:strRef>
          </c:tx>
          <c:spPr>
            <a:gradFill flip="none" rotWithShape="1">
              <a:gsLst>
                <a:gs pos="0">
                  <a:srgbClr val="2F4776"/>
                </a:gs>
                <a:gs pos="50000">
                  <a:srgbClr val="6699FF"/>
                </a:gs>
                <a:gs pos="100000">
                  <a:srgbClr val="39536E"/>
                </a:gs>
              </a:gsLst>
              <a:lin ang="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-2.1527447225985399E-3"/>
                  <c:y val="6.04992101752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461385208845301E-7"/>
                  <c:y val="5.4159715185446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152381073365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TLF</c:v>
                </c:pt>
                <c:pt idx="1">
                  <c:v>Cardiac Death</c:v>
                </c:pt>
                <c:pt idx="2">
                  <c:v>TV-MI</c:v>
                </c:pt>
                <c:pt idx="3">
                  <c:v>ID-TLR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6.4</c:v>
                </c:pt>
                <c:pt idx="1">
                  <c:v>1.3</c:v>
                </c:pt>
                <c:pt idx="2">
                  <c:v>4.9000000000000004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53724416"/>
        <c:axId val="153725952"/>
      </c:barChart>
      <c:catAx>
        <c:axId val="153724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baseline="0">
                <a:solidFill>
                  <a:schemeClr val="bg1"/>
                </a:solidFill>
                <a:latin typeface="Arial" panose="020B0604020202020204" pitchFamily="34" charset="0"/>
              </a:defRPr>
            </a:pPr>
            <a:endParaRPr lang="zh-CN"/>
          </a:p>
        </c:txPr>
        <c:crossAx val="153725952"/>
        <c:crosses val="autoZero"/>
        <c:auto val="1"/>
        <c:lblAlgn val="ctr"/>
        <c:lblOffset val="100"/>
        <c:noMultiLvlLbl val="0"/>
      </c:catAx>
      <c:valAx>
        <c:axId val="153725952"/>
        <c:scaling>
          <c:orientation val="minMax"/>
          <c:max val="1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zh-CN"/>
          </a:p>
        </c:txPr>
        <c:crossAx val="15372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515414635291001"/>
          <c:y val="2.8057542911536199E-2"/>
          <c:w val="0.37433379231491998"/>
          <c:h val="0.11310038621235501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561574257401303E-2"/>
          <c:y val="0.14532967079831999"/>
          <c:w val="0.93211510102861705"/>
          <c:h val="0.71809142178688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BuMA</c:v>
                </c:pt>
              </c:strCache>
            </c:strRef>
          </c:tx>
          <c:spPr>
            <a:gradFill flip="none" rotWithShape="1">
              <a:gsLst>
                <a:gs pos="0">
                  <a:srgbClr val="996633"/>
                </a:gs>
                <a:gs pos="50000">
                  <a:srgbClr val="FFCC00"/>
                </a:gs>
                <a:gs pos="100000">
                  <a:srgbClr val="996633"/>
                </a:gs>
              </a:gsLst>
              <a:lin ang="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-3.8623406441219599E-3"/>
                  <c:y val="4.0333517568910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313049359129099E-3"/>
                  <c:y val="1.302187285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880952683414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PoCE</c:v>
                </c:pt>
                <c:pt idx="1">
                  <c:v>All-cause Death</c:v>
                </c:pt>
                <c:pt idx="2">
                  <c:v>All MI</c:v>
                </c:pt>
                <c:pt idx="3">
                  <c:v>Any Revascularization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9.8000000000000007</c:v>
                </c:pt>
                <c:pt idx="1">
                  <c:v>2.2999999999999998</c:v>
                </c:pt>
                <c:pt idx="2">
                  <c:v>4.5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Excel</c:v>
                </c:pt>
              </c:strCache>
            </c:strRef>
          </c:tx>
          <c:spPr>
            <a:gradFill flip="none" rotWithShape="1">
              <a:gsLst>
                <a:gs pos="0">
                  <a:srgbClr val="2F4776"/>
                </a:gs>
                <a:gs pos="50000">
                  <a:srgbClr val="6699FF"/>
                </a:gs>
                <a:gs pos="100000">
                  <a:srgbClr val="39536E"/>
                </a:gs>
              </a:gsLst>
              <a:lin ang="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-3.8623406441219E-3"/>
                  <c:y val="6.337362633614429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152381073365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PoCE</c:v>
                </c:pt>
                <c:pt idx="1">
                  <c:v>All-cause Death</c:v>
                </c:pt>
                <c:pt idx="2">
                  <c:v>All MI</c:v>
                </c:pt>
                <c:pt idx="3">
                  <c:v>Any Revascularization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8.5</c:v>
                </c:pt>
                <c:pt idx="1">
                  <c:v>1.7</c:v>
                </c:pt>
                <c:pt idx="2">
                  <c:v>5.3</c:v>
                </c:pt>
                <c:pt idx="3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axId val="167523456"/>
        <c:axId val="167524992"/>
      </c:barChart>
      <c:catAx>
        <c:axId val="1675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1"/>
                </a:solidFill>
                <a:latin typeface="Arial" panose="020B0604020202020204" pitchFamily="34" charset="0"/>
              </a:defRPr>
            </a:pPr>
            <a:endParaRPr lang="zh-CN"/>
          </a:p>
        </c:txPr>
        <c:crossAx val="167524992"/>
        <c:crosses val="autoZero"/>
        <c:auto val="1"/>
        <c:lblAlgn val="ctr"/>
        <c:lblOffset val="100"/>
        <c:noMultiLvlLbl val="0"/>
      </c:catAx>
      <c:valAx>
        <c:axId val="167524992"/>
        <c:scaling>
          <c:orientation val="minMax"/>
          <c:max val="1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zh-CN"/>
          </a:p>
        </c:txPr>
        <c:crossAx val="167523456"/>
        <c:crosses val="autoZero"/>
        <c:crossBetween val="between"/>
        <c:majorUnit val="3"/>
      </c:valAx>
    </c:plotArea>
    <c:legend>
      <c:legendPos val="r"/>
      <c:layout>
        <c:manualLayout>
          <c:xMode val="edge"/>
          <c:yMode val="edge"/>
          <c:x val="0.32515414635291001"/>
          <c:y val="9.1008406473354793E-3"/>
          <c:w val="0.37433379231491998"/>
          <c:h val="7.7895185310283402E-2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0632443450463E-2"/>
          <c:y val="8.3190427333724198E-2"/>
          <c:w val="0.88630131238979404"/>
          <c:h val="0.81797493587599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Acute ST (0-1 day)n=3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96633"/>
                  </a:gs>
                  <a:gs pos="50000">
                    <a:srgbClr val="FFCC00"/>
                  </a:gs>
                  <a:gs pos="100000">
                    <a:srgbClr val="996633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2F4776"/>
                  </a:gs>
                  <a:gs pos="50000">
                    <a:srgbClr val="3366FF"/>
                  </a:gs>
                  <a:gs pos="100000">
                    <a:srgbClr val="39536E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BuMA 
N=1169</c:v>
                </c:pt>
                <c:pt idx="1">
                  <c:v>Excel
N=1164</c:v>
                </c:pt>
              </c:strCache>
            </c:strRef>
          </c:cat>
          <c:val>
            <c:numRef>
              <c:f>Sheet1!$B$2:$B$3</c:f>
              <c:numCache>
                <c:formatCode>0.00_ </c:formatCode>
                <c:ptCount val="2"/>
                <c:pt idx="0">
                  <c:v>0.26</c:v>
                </c:pt>
                <c:pt idx="1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Subacute ST (2-30 days)n=5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39536E"/>
                  </a:gs>
                </a:gsLst>
                <a:lin ang="0" scaled="1"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39536E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BuMA 
N=1169</c:v>
                </c:pt>
                <c:pt idx="1">
                  <c:v>Excel
N=1164</c:v>
                </c:pt>
              </c:strCache>
            </c:strRef>
          </c:cat>
          <c:val>
            <c:numRef>
              <c:f>Sheet1!$C$2:$C$3</c:f>
              <c:numCache>
                <c:formatCode>0.00_ </c:formatCode>
                <c:ptCount val="2"/>
                <c:pt idx="0">
                  <c:v>0</c:v>
                </c:pt>
                <c:pt idx="1">
                  <c:v>0.43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Late ST (31-365 days)n=2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96633"/>
                  </a:gs>
                  <a:gs pos="50000">
                    <a:srgbClr val="FFFFE1"/>
                  </a:gs>
                  <a:gs pos="100000">
                    <a:srgbClr val="996633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2F4776"/>
                  </a:gs>
                  <a:gs pos="50000">
                    <a:srgbClr val="AFE1FF"/>
                  </a:gs>
                  <a:gs pos="100000">
                    <a:srgbClr val="39536E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BuMA 
N=1169</c:v>
                </c:pt>
                <c:pt idx="1">
                  <c:v>Excel
N=1164</c:v>
                </c:pt>
              </c:strCache>
            </c:strRef>
          </c:cat>
          <c:val>
            <c:numRef>
              <c:f>Sheet1!$D$2:$D$3</c:f>
              <c:numCache>
                <c:formatCode>0.00_ </c:formatCode>
                <c:ptCount val="2"/>
                <c:pt idx="0">
                  <c:v>0.26</c:v>
                </c:pt>
                <c:pt idx="1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168380672"/>
        <c:axId val="168402944"/>
      </c:barChart>
      <c:catAx>
        <c:axId val="16838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600" b="1" i="0" u="none" strike="noStrike" kern="1200" baseline="0">
                <a:solidFill>
                  <a:prstClr val="whit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pPr>
            <a:endParaRPr lang="zh-CN"/>
          </a:p>
        </c:txPr>
        <c:crossAx val="168402944"/>
        <c:crosses val="autoZero"/>
        <c:auto val="1"/>
        <c:lblAlgn val="ctr"/>
        <c:lblOffset val="100"/>
        <c:noMultiLvlLbl val="0"/>
      </c:catAx>
      <c:valAx>
        <c:axId val="168402944"/>
        <c:scaling>
          <c:orientation val="minMax"/>
          <c:max val="2"/>
        </c:scaling>
        <c:delete val="0"/>
        <c:axPos val="l"/>
        <c:numFmt formatCode="0.0_ 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zh-CN"/>
          </a:p>
        </c:txPr>
        <c:crossAx val="168380672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 algn="ctr">
        <a:defRPr lang="zh-CN" altLang="en-US" sz="1400" b="1" i="0" u="none" strike="noStrike" kern="1200" baseline="0">
          <a:solidFill>
            <a:prstClr val="white"/>
          </a:solidFill>
          <a:latin typeface="Arial" pitchFamily="34" charset="0"/>
          <a:ea typeface="+mn-ea"/>
          <a:cs typeface="Arial" pitchFamily="34" charset="0"/>
        </a:defRPr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0632443450463E-2"/>
          <c:y val="8.3190427333724198E-2"/>
          <c:w val="0.88630131238979404"/>
          <c:h val="0.81797493587599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Acute ST (0-1 day)n=3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96633"/>
                  </a:gs>
                  <a:gs pos="50000">
                    <a:srgbClr val="FFCC00"/>
                  </a:gs>
                  <a:gs pos="100000">
                    <a:srgbClr val="996633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2F4776"/>
                  </a:gs>
                  <a:gs pos="50000">
                    <a:srgbClr val="3366FF"/>
                  </a:gs>
                  <a:gs pos="100000">
                    <a:srgbClr val="39536E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BuMA 
N=1130</c:v>
                </c:pt>
                <c:pt idx="1">
                  <c:v>Excel
N=1118</c:v>
                </c:pt>
              </c:strCache>
            </c:strRef>
          </c:cat>
          <c:val>
            <c:numRef>
              <c:f>Sheet1!$B$2:$B$3</c:f>
              <c:numCache>
                <c:formatCode>0.00_ </c:formatCode>
                <c:ptCount val="2"/>
                <c:pt idx="0">
                  <c:v>0.18</c:v>
                </c:pt>
                <c:pt idx="1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Subacute ST (2-30 days)n=5</c:v>
                </c:pt>
              </c:strCache>
            </c:strRef>
          </c:tx>
          <c:spPr>
            <a:gradFill flip="none" rotWithShape="1">
              <a:gsLst>
                <a:gs pos="0">
                  <a:srgbClr val="2F4776"/>
                </a:gs>
                <a:gs pos="50000">
                  <a:srgbClr val="6699FF"/>
                </a:gs>
                <a:gs pos="100000">
                  <a:srgbClr val="39536E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BuMA 
N=1130</c:v>
                </c:pt>
                <c:pt idx="1">
                  <c:v>Excel
N=1118</c:v>
                </c:pt>
              </c:strCache>
            </c:strRef>
          </c:cat>
          <c:val>
            <c:numRef>
              <c:f>Sheet1!$C$2:$C$3</c:f>
              <c:numCache>
                <c:formatCode>0.00_ </c:formatCode>
                <c:ptCount val="2"/>
                <c:pt idx="0">
                  <c:v>0</c:v>
                </c:pt>
                <c:pt idx="1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Late ST (31-365 days)n=2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96633"/>
                  </a:gs>
                  <a:gs pos="50000">
                    <a:srgbClr val="FFFFE1"/>
                  </a:gs>
                  <a:gs pos="100000">
                    <a:srgbClr val="996633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2F4776"/>
                  </a:gs>
                  <a:gs pos="50000">
                    <a:srgbClr val="AFE1FF"/>
                  </a:gs>
                  <a:gs pos="100000">
                    <a:srgbClr val="39536E"/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BuMA 
N=1130</c:v>
                </c:pt>
                <c:pt idx="1">
                  <c:v>Excel
N=1118</c:v>
                </c:pt>
              </c:strCache>
            </c:strRef>
          </c:cat>
          <c:val>
            <c:numRef>
              <c:f>Sheet1!$D$2:$D$3</c:f>
              <c:numCache>
                <c:formatCode>0.00_ </c:formatCode>
                <c:ptCount val="2"/>
                <c:pt idx="0">
                  <c:v>0.18</c:v>
                </c:pt>
                <c:pt idx="1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172711296"/>
        <c:axId val="172725376"/>
      </c:barChart>
      <c:catAx>
        <c:axId val="17271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400" b="1" i="0" u="none" strike="noStrike" kern="1200" baseline="0">
                <a:solidFill>
                  <a:prstClr val="whit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pPr>
            <a:endParaRPr lang="zh-CN"/>
          </a:p>
        </c:txPr>
        <c:crossAx val="172725376"/>
        <c:crosses val="autoZero"/>
        <c:auto val="1"/>
        <c:lblAlgn val="ctr"/>
        <c:lblOffset val="100"/>
        <c:noMultiLvlLbl val="0"/>
      </c:catAx>
      <c:valAx>
        <c:axId val="172725376"/>
        <c:scaling>
          <c:orientation val="minMax"/>
          <c:max val="2"/>
        </c:scaling>
        <c:delete val="0"/>
        <c:axPos val="l"/>
        <c:numFmt formatCode="0.0_ 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zh-CN"/>
          </a:p>
        </c:txPr>
        <c:crossAx val="172711296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 algn="ctr">
        <a:defRPr lang="zh-CN" altLang="en-US" sz="1400" b="1" i="0" u="none" strike="noStrike" kern="1200" baseline="0">
          <a:solidFill>
            <a:prstClr val="white"/>
          </a:solidFill>
          <a:latin typeface="Arial" pitchFamily="34" charset="0"/>
          <a:ea typeface="+mn-ea"/>
          <a:cs typeface="Arial" pitchFamily="34" charset="0"/>
        </a:defRPr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398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9BA-2DBE-1E49-92CB-A6255887667A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D9BA-2DBE-1E49-92CB-A6255887667A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B8FD-494F-4F4E-9415-D9548F1B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142" y="949108"/>
            <a:ext cx="8469717" cy="2529923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dirty="0"/>
              <a:t>#3 LBCT- PANDA III</a:t>
            </a:r>
            <a:br>
              <a:rPr lang="en-US" sz="3200" dirty="0"/>
            </a:br>
            <a:r>
              <a:rPr lang="en-US" sz="2800" dirty="0">
                <a:solidFill>
                  <a:schemeClr val="tx1"/>
                </a:solidFill>
              </a:rPr>
              <a:t>A Prospective Randomized Trial of Two Sirolimus-Eluting Bioresorbable-Polymer-Based Metallic Stents With Varying Elution and Absorption Kinetics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" y="13607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0" kern="0" dirty="0">
                <a:solidFill>
                  <a:srgbClr val="000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Main Arena III, Wednesday, Oct. </a:t>
            </a:r>
            <a:r>
              <a:rPr lang="en-US" sz="1400" i="0" kern="0" dirty="0" smtClean="0">
                <a:solidFill>
                  <a:srgbClr val="000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14</a:t>
            </a:r>
          </a:p>
          <a:p>
            <a:pPr algn="ctr">
              <a:defRPr/>
            </a:pPr>
            <a:r>
              <a:rPr lang="en-US" sz="1400" i="0" kern="0" dirty="0">
                <a:solidFill>
                  <a:srgbClr val="000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Plenary Session XX. Late-Breaking Clinical Trials 3: Co-sponsored by JAMA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6316968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 smtClean="0">
                <a:solidFill>
                  <a:srgbClr val="000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11:42 AM-11:52 </a:t>
            </a:r>
            <a:r>
              <a:rPr lang="en-US" sz="1400" i="0" dirty="0">
                <a:solidFill>
                  <a:srgbClr val="000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en-US" sz="1400" i="0" dirty="0" smtClean="0">
                <a:solidFill>
                  <a:srgbClr val="000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M, Wednesday, October 14</a:t>
            </a:r>
            <a:r>
              <a:rPr lang="en-US" sz="1400" i="0" baseline="30000" dirty="0" smtClean="0">
                <a:solidFill>
                  <a:srgbClr val="000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</a:t>
            </a:r>
            <a:r>
              <a:rPr lang="en-US" sz="1400" i="0" dirty="0" smtClean="0">
                <a:solidFill>
                  <a:srgbClr val="000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2015</a:t>
            </a:r>
            <a:endParaRPr lang="en-US" sz="1400" i="0" dirty="0">
              <a:solidFill>
                <a:srgbClr val="0000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0" dirty="0" smtClean="0">
                <a:solidFill>
                  <a:srgbClr val="000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San Francisco, CA, </a:t>
            </a:r>
            <a:r>
              <a:rPr lang="pt-BR" sz="1400" i="0" dirty="0">
                <a:solidFill>
                  <a:srgbClr val="000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USA</a:t>
            </a:r>
            <a:endParaRPr lang="en-US" sz="1400" i="0" dirty="0">
              <a:solidFill>
                <a:srgbClr val="0000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6809" y="3714458"/>
            <a:ext cx="8291946" cy="210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 sz="340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b="0" i="0" dirty="0">
                <a:solidFill>
                  <a:srgbClr val="FDE25E"/>
                </a:solidFill>
              </a:rPr>
              <a:t>Bo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Xu</a:t>
            </a:r>
            <a:r>
              <a:rPr lang="en-US" altLang="zh-CN" sz="2000" b="0" i="0" dirty="0">
                <a:solidFill>
                  <a:srgbClr val="FDE25E"/>
                </a:solidFill>
              </a:rPr>
              <a:t>, MBBS;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Runlin</a:t>
            </a:r>
            <a:r>
              <a:rPr lang="en-US" altLang="zh-CN" sz="2000" b="0" i="0" dirty="0">
                <a:solidFill>
                  <a:srgbClr val="FDE25E"/>
                </a:solidFill>
              </a:rPr>
              <a:t>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Gao</a:t>
            </a:r>
            <a:r>
              <a:rPr lang="en-US" altLang="zh-CN" sz="2000" b="0" i="0" dirty="0">
                <a:solidFill>
                  <a:srgbClr val="FDE25E"/>
                </a:solidFill>
              </a:rPr>
              <a:t>, MD;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Yuejin</a:t>
            </a:r>
            <a:r>
              <a:rPr lang="en-US" altLang="zh-CN" sz="2000" b="0" i="0" dirty="0">
                <a:solidFill>
                  <a:srgbClr val="FDE25E"/>
                </a:solidFill>
              </a:rPr>
              <a:t> Yang, MD;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Xuebin</a:t>
            </a:r>
            <a:r>
              <a:rPr lang="en-US" altLang="zh-CN" sz="2000" b="0" i="0" dirty="0">
                <a:solidFill>
                  <a:srgbClr val="FDE25E"/>
                </a:solidFill>
              </a:rPr>
              <a:t> Cao, MD; Lei Qin, MD; Yi Li, MD;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Zhanquan</a:t>
            </a:r>
            <a:r>
              <a:rPr lang="en-US" altLang="zh-CN" sz="2000" b="0" i="0" dirty="0">
                <a:solidFill>
                  <a:srgbClr val="FDE25E"/>
                </a:solidFill>
              </a:rPr>
              <a:t> Li, MD;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Xueqi</a:t>
            </a:r>
            <a:r>
              <a:rPr lang="en-US" altLang="zh-CN" sz="2000" b="0" i="0" dirty="0">
                <a:solidFill>
                  <a:srgbClr val="FDE25E"/>
                </a:solidFill>
              </a:rPr>
              <a:t> Li, MD;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Hailong</a:t>
            </a:r>
            <a:r>
              <a:rPr lang="en-US" altLang="zh-CN" sz="2000" b="0" i="0" dirty="0">
                <a:solidFill>
                  <a:srgbClr val="FDE25E"/>
                </a:solidFill>
              </a:rPr>
              <a:t> Lin, MD; Yong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Guo</a:t>
            </a:r>
            <a:r>
              <a:rPr lang="en-US" altLang="zh-CN" sz="2000" b="0" i="0" dirty="0">
                <a:solidFill>
                  <a:srgbClr val="FDE25E"/>
                </a:solidFill>
              </a:rPr>
              <a:t>, MD;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Yitong</a:t>
            </a:r>
            <a:r>
              <a:rPr lang="en-US" altLang="zh-CN" sz="2000" b="0" i="0" dirty="0">
                <a:solidFill>
                  <a:srgbClr val="FDE25E"/>
                </a:solidFill>
              </a:rPr>
              <a:t> Ma, MD;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Jian’an</a:t>
            </a:r>
            <a:r>
              <a:rPr lang="en-US" altLang="zh-CN" sz="2000" b="0" i="0" dirty="0">
                <a:solidFill>
                  <a:srgbClr val="FDE25E"/>
                </a:solidFill>
              </a:rPr>
              <a:t> Wang, MD; Shaoping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Nie</a:t>
            </a:r>
            <a:r>
              <a:rPr lang="en-US" altLang="zh-CN" sz="2000" b="0" i="0" dirty="0">
                <a:solidFill>
                  <a:srgbClr val="FDE25E"/>
                </a:solidFill>
              </a:rPr>
              <a:t>, MD; Liang </a:t>
            </a:r>
            <a:r>
              <a:rPr lang="en-US" altLang="zh-CN" sz="2000" b="0" i="0" dirty="0" err="1">
                <a:solidFill>
                  <a:srgbClr val="FDE25E"/>
                </a:solidFill>
              </a:rPr>
              <a:t>Xu</a:t>
            </a:r>
            <a:r>
              <a:rPr lang="en-US" altLang="zh-CN" sz="2000" b="0" i="0" dirty="0">
                <a:solidFill>
                  <a:srgbClr val="FDE25E"/>
                </a:solidFill>
              </a:rPr>
              <a:t>, MSc; Changdong Guan, MSc; Gregg W. Stone, MD</a:t>
            </a:r>
            <a:endParaRPr lang="zh-CN" altLang="zh-CN" sz="2000" b="0" i="0" dirty="0">
              <a:solidFill>
                <a:srgbClr val="FDE25E"/>
              </a:solidFill>
            </a:endParaRPr>
          </a:p>
          <a:p>
            <a:r>
              <a:rPr lang="en-US" altLang="zh-CN" sz="2400" b="0" i="0" dirty="0">
                <a:solidFill>
                  <a:srgbClr val="FDE25E"/>
                </a:solidFill>
              </a:rPr>
              <a:t>On behalf of PANDA III </a:t>
            </a:r>
            <a:r>
              <a:rPr lang="en-US" altLang="zh-CN" sz="2400" b="0" i="0" dirty="0" smtClean="0">
                <a:solidFill>
                  <a:srgbClr val="FDE25E"/>
                </a:solidFill>
              </a:rPr>
              <a:t>Investigators</a:t>
            </a:r>
            <a:endParaRPr lang="zh-CN" altLang="zh-CN" sz="2400" b="0" i="0" dirty="0">
              <a:solidFill>
                <a:srgbClr val="FDE25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109266" y="744071"/>
            <a:ext cx="8925468" cy="5431961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9756"/>
            <a:ext cx="9143999" cy="701849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FDE25E"/>
                </a:solidFill>
              </a:rPr>
              <a:t>Top 20 Enrollers</a:t>
            </a:r>
            <a:endParaRPr lang="en-US" kern="1200" dirty="0">
              <a:solidFill>
                <a:srgbClr val="FDE25E"/>
              </a:solidFill>
            </a:endParaRPr>
          </a:p>
        </p:txBody>
      </p:sp>
      <p:graphicFrame>
        <p:nvGraphicFramePr>
          <p:cNvPr id="6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1662"/>
              </p:ext>
            </p:extLst>
          </p:nvPr>
        </p:nvGraphicFramePr>
        <p:xfrm>
          <a:off x="147600" y="811164"/>
          <a:ext cx="8848800" cy="5324698"/>
        </p:xfrm>
        <a:graphic>
          <a:graphicData uri="http://schemas.openxmlformats.org/drawingml/2006/table">
            <a:tbl>
              <a:tblPr/>
              <a:tblGrid>
                <a:gridCol w="1012312"/>
                <a:gridCol w="2364686"/>
                <a:gridCol w="1043802"/>
                <a:gridCol w="1044000"/>
                <a:gridCol w="2280298"/>
                <a:gridCol w="1103702"/>
              </a:tblGrid>
              <a:tr h="69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500" b="1" i="0" kern="1200" dirty="0" smtClean="0">
                          <a:solidFill>
                            <a:srgbClr val="FDE2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Site</a:t>
                      </a:r>
                      <a:r>
                        <a:rPr lang="en-US" altLang="zh-CN" sz="1500" b="1" i="0" kern="1200" baseline="0" dirty="0" smtClean="0">
                          <a:solidFill>
                            <a:srgbClr val="FDE2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PI</a:t>
                      </a:r>
                      <a:endParaRPr lang="zh-CN" altLang="en-US" sz="1500" b="1" i="0" kern="1200" dirty="0">
                        <a:solidFill>
                          <a:srgbClr val="FDE2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500" b="1" i="0" kern="1200" dirty="0" smtClean="0">
                          <a:solidFill>
                            <a:srgbClr val="FDE2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Hospital, City</a:t>
                      </a:r>
                      <a:endParaRPr lang="zh-CN" altLang="en-US" sz="1500" b="1" i="0" kern="1200" dirty="0">
                        <a:solidFill>
                          <a:srgbClr val="FDE2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500" b="1" i="0" kern="1200" dirty="0" smtClean="0">
                          <a:solidFill>
                            <a:srgbClr val="FDE2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Patients Enrolled</a:t>
                      </a:r>
                      <a:r>
                        <a:rPr lang="en-US" altLang="zh-CN" sz="1500" b="1" i="0" kern="1200" baseline="0" dirty="0" smtClean="0">
                          <a:solidFill>
                            <a:srgbClr val="FDE2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endParaRPr lang="en-US" altLang="zh-CN" sz="1500" b="1" i="0" kern="1200" dirty="0" smtClean="0">
                        <a:solidFill>
                          <a:srgbClr val="FDE2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500" b="1" i="0" kern="1200" dirty="0" smtClean="0">
                          <a:solidFill>
                            <a:srgbClr val="FDE2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Site</a:t>
                      </a:r>
                      <a:r>
                        <a:rPr lang="en-US" altLang="zh-CN" sz="1500" b="1" i="0" kern="1200" baseline="0" dirty="0" smtClean="0">
                          <a:solidFill>
                            <a:srgbClr val="FDE2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PI</a:t>
                      </a:r>
                      <a:endParaRPr lang="zh-CN" altLang="en-US" sz="1500" b="1" i="0" kern="1200" dirty="0">
                        <a:solidFill>
                          <a:srgbClr val="FDE2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500" b="1" i="0" kern="1200" dirty="0" smtClean="0">
                          <a:solidFill>
                            <a:srgbClr val="FDE2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Hospital, City</a:t>
                      </a:r>
                      <a:endParaRPr lang="zh-CN" altLang="en-US" sz="1500" b="1" i="0" kern="1200" dirty="0">
                        <a:solidFill>
                          <a:srgbClr val="FDE2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500" b="1" i="0" kern="1200" dirty="0" smtClean="0">
                          <a:solidFill>
                            <a:srgbClr val="FDE2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Patients Enrolled</a:t>
                      </a:r>
                      <a:endParaRPr lang="zh-CN" altLang="en-US" sz="1500" b="1" i="0" kern="1200" dirty="0">
                        <a:solidFill>
                          <a:srgbClr val="FDE2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1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Yuejin</a:t>
                      </a:r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Yang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Fu </a:t>
                      </a:r>
                      <a:r>
                        <a:rPr lang="en-US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Wai</a:t>
                      </a:r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Hospital, National Center for Cardiovascular Diseases, Beijing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Chun</a:t>
                      </a:r>
                      <a:r>
                        <a:rPr lang="en-US" altLang="zh-CN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Xiao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Huizhou No. 3 People’s Hospital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63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Xuebin</a:t>
                      </a:r>
                      <a:r>
                        <a:rPr lang="en-US" altLang="zh-CN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Cao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Chinese PLA 252 Hospital, Baoding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Xinhu</a:t>
                      </a:r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Lu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Shijiazhuang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No.1 People’s Hospital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61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Lei</a:t>
                      </a:r>
                      <a:r>
                        <a:rPr lang="en-US" altLang="zh-CN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Qin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Kaifeng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Central Hospital, Kaifeng</a:t>
                      </a:r>
                      <a:endParaRPr lang="en-US" sz="1100" b="0" i="0" kern="1200" dirty="0" smtClean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Fuyuan</a:t>
                      </a:r>
                      <a:r>
                        <a:rPr lang="en-US" altLang="zh-CN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Liu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Xiangyang</a:t>
                      </a:r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No.1 People’s Hospital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60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Yi</a:t>
                      </a:r>
                      <a:r>
                        <a:rPr lang="en-US" altLang="zh-CN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Li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Yun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nan St. John’s Hospital, Kunming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108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He Hang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Xiangtan Central Hospital,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Xiangtan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60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Zhanquan</a:t>
                      </a:r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Li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Liaoning Provincial People’s Hospital,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Shenyang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108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X</a:t>
                      </a:r>
                      <a:r>
                        <a:rPr lang="en-US" altLang="zh-CN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i Su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Wuhan Asia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Heart Hospital, Wuhan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60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Xueqi</a:t>
                      </a:r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Li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Fourth Affiliated Hospital of </a:t>
                      </a:r>
                      <a:r>
                        <a:rPr lang="en-US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Haerbin</a:t>
                      </a:r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Medical University, </a:t>
                      </a:r>
                      <a:r>
                        <a:rPr lang="en-US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Haerbin</a:t>
                      </a:r>
                      <a:endParaRPr lang="en-US" sz="1100" b="0" i="0" kern="1200" dirty="0" smtClean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96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Bin Liu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The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2</a:t>
                      </a:r>
                      <a:r>
                        <a:rPr lang="en-US" sz="1100" b="0" i="0" kern="1200" baseline="300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nd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Hospital of Jilin University, Changchun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57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Hailong</a:t>
                      </a:r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Lin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Dalian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Municipal Central Hospital </a:t>
                      </a:r>
                      <a:r>
                        <a:rPr lang="en-US" sz="1100" b="0" i="0" kern="1200" baseline="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Affillated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92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Qingmin</a:t>
                      </a:r>
                      <a:r>
                        <a:rPr lang="en-US" altLang="zh-CN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Wei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en-US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Xingtai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People’s Hospital, </a:t>
                      </a:r>
                      <a:r>
                        <a:rPr lang="en-US" sz="1100" b="0" i="0" kern="1200" baseline="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Xingtai</a:t>
                      </a:r>
                      <a:endParaRPr lang="en-US" sz="1100" b="0" i="0" kern="1200" dirty="0" smtClean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Yong</a:t>
                      </a:r>
                      <a:r>
                        <a:rPr lang="en-US" altLang="zh-CN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1100" b="0" i="0" kern="1200" baseline="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Guo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Dazhou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Central Hospital, </a:t>
                      </a:r>
                      <a:r>
                        <a:rPr lang="en-US" sz="1100" b="0" i="0" kern="1200" baseline="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Dazhou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84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Jianjun</a:t>
                      </a:r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Peng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Beijing </a:t>
                      </a:r>
                      <a:r>
                        <a:rPr lang="en-US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Shijitan</a:t>
                      </a:r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Hospital, Beijing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Yitong</a:t>
                      </a:r>
                      <a:r>
                        <a:rPr lang="en-US" altLang="zh-CN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Ma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The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First Affiliated Hospital of Xinjiang Medical University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81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Hao</a:t>
                      </a:r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Zhang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North Hospital,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Baotou</a:t>
                      </a:r>
                      <a:endParaRPr lang="en-US" sz="1100" b="0" i="0" kern="1200" dirty="0" smtClean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Jian’an</a:t>
                      </a:r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Wang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Affiliated 2</a:t>
                      </a:r>
                      <a:r>
                        <a:rPr lang="en-US" sz="1100" b="0" i="0" kern="1200" baseline="300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nd</a:t>
                      </a:r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Hospital of Zhejiang University School of Medicine,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Hangzhou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68</a:t>
                      </a:r>
                      <a:endParaRPr 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Kefei</a:t>
                      </a:r>
                      <a:r>
                        <a:rPr lang="en-US" altLang="zh-CN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Dou</a:t>
                      </a:r>
                      <a:endParaRPr lang="zh-CN" altLang="en-US" sz="1100" b="0" i="0" kern="1200" dirty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Qingdao Fu </a:t>
                      </a:r>
                      <a:r>
                        <a:rPr lang="en-US" sz="1100" b="0" i="0" kern="1200" dirty="0" err="1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Wai</a:t>
                      </a:r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Hospital</a:t>
                      </a:r>
                      <a:r>
                        <a:rPr lang="en-US" sz="1100" b="0" i="0" kern="1200" baseline="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Qingdao</a:t>
                      </a:r>
                      <a:endParaRPr lang="en-US" sz="1100" b="0" i="0" kern="1200" dirty="0" smtClean="0">
                        <a:solidFill>
                          <a:srgbClr val="F2F2F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kern="1200" dirty="0" smtClean="0">
                          <a:solidFill>
                            <a:srgbClr val="F2F2F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hidden">
          <a:xfrm>
            <a:off x="864001" y="831267"/>
            <a:ext cx="7415999" cy="528817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399"/>
            <a:ext cx="9143999" cy="701849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FDE25E"/>
                </a:solidFill>
              </a:rPr>
              <a:t>Baseline Patient Characteristics (1)</a:t>
            </a:r>
            <a:endParaRPr lang="en-US" kern="1200" dirty="0">
              <a:solidFill>
                <a:srgbClr val="FDE25E"/>
              </a:solidFill>
            </a:endParaRPr>
          </a:p>
        </p:txBody>
      </p:sp>
      <p:graphicFrame>
        <p:nvGraphicFramePr>
          <p:cNvPr id="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76448"/>
              </p:ext>
            </p:extLst>
          </p:nvPr>
        </p:nvGraphicFramePr>
        <p:xfrm>
          <a:off x="919688" y="886905"/>
          <a:ext cx="7306561" cy="5220822"/>
        </p:xfrm>
        <a:graphic>
          <a:graphicData uri="http://schemas.openxmlformats.org/drawingml/2006/table">
            <a:tbl>
              <a:tblPr/>
              <a:tblGrid>
                <a:gridCol w="2758008"/>
                <a:gridCol w="1566008"/>
                <a:gridCol w="1868854"/>
                <a:gridCol w="1113691"/>
              </a:tblGrid>
              <a:tr h="679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137160" marR="13716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BuMA</a:t>
                      </a:r>
                      <a:endParaRPr lang="zh-CN" sz="20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(N=1174)</a:t>
                      </a:r>
                      <a:endParaRPr lang="zh-CN" sz="20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Excel</a:t>
                      </a:r>
                      <a:endParaRPr lang="zh-CN" sz="20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(N=1174)</a:t>
                      </a:r>
                      <a:endParaRPr lang="zh-CN" sz="20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P-Value</a:t>
                      </a:r>
                      <a:endParaRPr lang="zh-CN" sz="20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</a:tr>
              <a:tr h="37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Age, years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60.8 ± 10.6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61.5 ± 10.6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</a:t>
                      </a: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Male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70.5%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70.7%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0.93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Body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Mass Index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kg/m</a:t>
                      </a:r>
                      <a:r>
                        <a:rPr kumimoji="0" lang="en-US" sz="1800" b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zh-CN" sz="1800" b="0" u="none" strike="noStrike" kern="1200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24.9 ± 3.4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24.9 ± 3.3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1.00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Diabetes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Mellitus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23.4%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25.1%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0.34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Insulin-requiring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7.3%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0.16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Hypertension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61.7%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61.6%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0.97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Hyperlipidemia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31.4%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31.0%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0.86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Family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History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 CAD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5.3%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4.7%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0.51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Smoking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History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0.39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Current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Smoker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37.2%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37.7%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Ex-smoker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11.9%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13.6%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None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50.9%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48.7%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hidden">
          <a:xfrm>
            <a:off x="864001" y="971943"/>
            <a:ext cx="7415999" cy="4924763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99291"/>
            <a:ext cx="9143999" cy="701849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FDE25E"/>
                </a:solidFill>
              </a:rPr>
              <a:t>Baseline Patient Characteristics (2)</a:t>
            </a:r>
            <a:endParaRPr lang="en-US" kern="1200" dirty="0">
              <a:solidFill>
                <a:srgbClr val="FDE25E"/>
              </a:solidFill>
            </a:endParaRPr>
          </a:p>
        </p:txBody>
      </p:sp>
      <p:graphicFrame>
        <p:nvGraphicFramePr>
          <p:cNvPr id="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50869"/>
              </p:ext>
            </p:extLst>
          </p:nvPr>
        </p:nvGraphicFramePr>
        <p:xfrm>
          <a:off x="899592" y="992412"/>
          <a:ext cx="7353453" cy="4904300"/>
        </p:xfrm>
        <a:graphic>
          <a:graphicData uri="http://schemas.openxmlformats.org/drawingml/2006/table">
            <a:tbl>
              <a:tblPr/>
              <a:tblGrid>
                <a:gridCol w="2933854"/>
                <a:gridCol w="1711569"/>
                <a:gridCol w="1711995"/>
                <a:gridCol w="996035"/>
              </a:tblGrid>
              <a:tr h="806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137160" marR="13716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BuMA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(N=1174)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Excel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(N=1174)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P-Value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</a:tr>
              <a:tr h="403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Stroke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11.0%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11.8%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0.52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7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Peripheral Arterial Disease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3.1%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3.0%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0.90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 PCI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DE25E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10.4%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DE25E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13.6%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DE25E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0.02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DE25E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 </a:t>
                      </a:r>
                      <a:r>
                        <a:rPr kumimoji="0" lang="en-US" sz="18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CABG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0.3%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0.3%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1.00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STEMI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14.5%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16.4%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0.21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NSTEMI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16.7%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14.8%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0.21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Unstable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Angina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49.2%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52.2%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0.15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Stable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Angina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15.5%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14.0%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0.29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Silent Ischemia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4.1%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2.6%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0.05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LVEF, 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59.2 ± 9.1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59.4 ± 8.8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0.56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4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hidden">
          <a:xfrm>
            <a:off x="472969" y="772940"/>
            <a:ext cx="8234613" cy="5311337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graphicFrame>
        <p:nvGraphicFramePr>
          <p:cNvPr id="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70597"/>
              </p:ext>
            </p:extLst>
          </p:nvPr>
        </p:nvGraphicFramePr>
        <p:xfrm>
          <a:off x="531799" y="779249"/>
          <a:ext cx="8146037" cy="5269860"/>
        </p:xfrm>
        <a:graphic>
          <a:graphicData uri="http://schemas.openxmlformats.org/drawingml/2006/table">
            <a:tbl>
              <a:tblPr/>
              <a:tblGrid>
                <a:gridCol w="4462232"/>
                <a:gridCol w="1629507"/>
                <a:gridCol w="1172308"/>
                <a:gridCol w="881990"/>
              </a:tblGrid>
              <a:tr h="870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</a:t>
                      </a:r>
                    </a:p>
                  </a:txBody>
                  <a:tcPr marL="137160" marR="13716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BuMA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</a:t>
                      </a:r>
                      <a:r>
                        <a:rPr lang="en-US" sz="1800" b="1" i="0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N</a:t>
                      </a: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=1174,</a:t>
                      </a:r>
                      <a:r>
                        <a:rPr lang="en-US" sz="1800" b="1" i="0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L=1605)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Excel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(N=1174,</a:t>
                      </a:r>
                      <a:r>
                        <a:rPr lang="en-US" sz="1800" b="1" i="0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L=1572)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P-Value</a:t>
                      </a:r>
                      <a:endParaRPr lang="zh-CN" alt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</a:tr>
              <a:tr h="33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Baseline SYNTAX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Score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15.6 ± 9.4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15.9 ± 9.6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0.45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Target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Vessel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ocation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LM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1.3%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1.5%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0.60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LAD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0000" marR="684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45.4%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45.7%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0.89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LCX/Ramus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21.3%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20.6%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0.63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RCA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32.0%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32.3%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0.89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 of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Target Lesions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Patient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1.37 ± 0.62 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1.34 ± 0.58 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0.40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ACC/AHA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Class B2/C Lesions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82.6%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82.4%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0.90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Bifurcation Lesion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34.3%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35.5%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0.49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</a:t>
                      </a:r>
                      <a:r>
                        <a:rPr kumimoji="0" lang="en-US" sz="18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Ostial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Lesion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3.7%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4.3%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0.35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Total Occlusion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13.1%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13.9%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0.52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Severely Tortuous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Angulated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esion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1.3%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0.56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Moderate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Heavy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alcification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5.4%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5.0%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0.67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0338"/>
            <a:ext cx="9143999" cy="701849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FDE25E"/>
                </a:solidFill>
              </a:rPr>
              <a:t>Baseline Lesion Characteristics</a:t>
            </a:r>
            <a:endParaRPr lang="en-US" kern="1200" dirty="0">
              <a:solidFill>
                <a:srgbClr val="FDE2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351486" y="803591"/>
            <a:ext cx="8441028" cy="5280685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graphicFrame>
        <p:nvGraphicFramePr>
          <p:cNvPr id="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71978"/>
              </p:ext>
            </p:extLst>
          </p:nvPr>
        </p:nvGraphicFramePr>
        <p:xfrm>
          <a:off x="422751" y="861434"/>
          <a:ext cx="8281979" cy="5164227"/>
        </p:xfrm>
        <a:graphic>
          <a:graphicData uri="http://schemas.openxmlformats.org/drawingml/2006/table">
            <a:tbl>
              <a:tblPr/>
              <a:tblGrid>
                <a:gridCol w="3867895"/>
                <a:gridCol w="1887416"/>
                <a:gridCol w="1495726"/>
                <a:gridCol w="1030942"/>
              </a:tblGrid>
              <a:tr h="919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</a:t>
                      </a:r>
                    </a:p>
                  </a:txBody>
                  <a:tcPr marL="137160" marR="13716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BuMA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</a:t>
                      </a:r>
                      <a:r>
                        <a:rPr lang="en-US" sz="1800" b="1" i="0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N</a:t>
                      </a: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=1174,</a:t>
                      </a:r>
                      <a:r>
                        <a:rPr lang="en-US" sz="1800" b="1" i="0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L=1605)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Excel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(N=1174,</a:t>
                      </a:r>
                      <a:r>
                        <a:rPr lang="en-US" sz="1800" b="1" i="0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L=1572)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P-Value</a:t>
                      </a:r>
                      <a:endParaRPr lang="zh-CN" alt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</a:tr>
              <a:tr h="47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Transradial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Approach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95.2%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95.7%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0.62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Balloon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Pre-dilatation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89.2%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90.5%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0.20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Stents per Patient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1.74 ± 0.96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1.70 ± 0.90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0.34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Stents per Lesion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1.27 ± 0.54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1.27 ± 0.52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0.97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Stent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Diameter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mm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ts val="17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3.03 ± 0.43 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ts val="17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3.02 ± 0.42 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0.55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Stent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ength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Patient,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mm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ts val="17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42.6 ± 26.6 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ts val="17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42.0 ± 25.4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0.60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Stent Length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Lesion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mm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31.2 ± 17.8 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31.4 ± 17.0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0.71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Post-dilatation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52.9%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50.1%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0.11</a:t>
                      </a:r>
                      <a:endParaRPr kumimoji="0" 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Post-procedural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TIMI 3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Flow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98.8%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98.6%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0.59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7230"/>
            <a:ext cx="9143999" cy="701849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FDE25E"/>
                </a:solidFill>
              </a:rPr>
              <a:t>Procedural Information</a:t>
            </a:r>
            <a:endParaRPr lang="en-US" kern="1200" dirty="0">
              <a:solidFill>
                <a:srgbClr val="FDE2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hidden">
          <a:xfrm>
            <a:off x="472969" y="819832"/>
            <a:ext cx="8234613" cy="566303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graphicFrame>
        <p:nvGraphicFramePr>
          <p:cNvPr id="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22684"/>
              </p:ext>
            </p:extLst>
          </p:nvPr>
        </p:nvGraphicFramePr>
        <p:xfrm>
          <a:off x="531799" y="849597"/>
          <a:ext cx="8146037" cy="5549072"/>
        </p:xfrm>
        <a:graphic>
          <a:graphicData uri="http://schemas.openxmlformats.org/drawingml/2006/table">
            <a:tbl>
              <a:tblPr/>
              <a:tblGrid>
                <a:gridCol w="3465770"/>
                <a:gridCol w="1922585"/>
                <a:gridCol w="1699846"/>
                <a:gridCol w="1057836"/>
              </a:tblGrid>
              <a:tr h="813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</a:t>
                      </a:r>
                    </a:p>
                  </a:txBody>
                  <a:tcPr marL="137160" marR="13716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BuMA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</a:t>
                      </a:r>
                      <a:r>
                        <a:rPr lang="en-US" sz="1800" b="1" i="0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N</a:t>
                      </a: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=1174,</a:t>
                      </a:r>
                      <a:r>
                        <a:rPr lang="en-US" sz="1800" b="1" i="0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L=1605)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Excel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(N=1174,</a:t>
                      </a:r>
                      <a:r>
                        <a:rPr lang="en-US" sz="1800" b="1" i="0" kern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L=1572)</a:t>
                      </a:r>
                      <a:endParaRPr 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i="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P-    Value</a:t>
                      </a:r>
                      <a:endParaRPr lang="zh-CN" altLang="zh-CN" sz="1800" b="1" i="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A2633"/>
                        </a:gs>
                        <a:gs pos="50000">
                          <a:srgbClr val="39536E"/>
                        </a:gs>
                        <a:gs pos="100000">
                          <a:srgbClr val="1A2633"/>
                        </a:gs>
                      </a:gsLst>
                      <a:lin ang="5400000" scaled="0"/>
                    </a:gradFill>
                  </a:tcPr>
                </a:tc>
              </a:tr>
              <a:tr h="295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Pre-procedural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QCA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RVD,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mm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2.75 ± 0.47 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2.76 ± 0.45 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0.79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MLD,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mm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0.70 ± 0.48 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0.70 ± 0.48 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0.66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DS,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74.8 ± 16.1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75.0 ± 16.3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0.63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Lesion Length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mm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19.7 ± 12.1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19.8 ± 12.1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0.86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Post-procedural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QCA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MLD,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mm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4000" marR="68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In-stent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88000" marR="68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2.55 ± 0.43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2.57 ± 0.40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0.08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In-segment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88000" marR="68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2.31 ± 0.47</a:t>
                      </a:r>
                      <a:endParaRPr kumimoji="0" lang="zh-CN" altLang="zh-CN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2.32 ± 0.46</a:t>
                      </a:r>
                      <a:endParaRPr kumimoji="0" lang="zh-CN" altLang="zh-CN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0.55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DS, </a:t>
                      </a: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4000" marR="68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In-stent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DE25E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88000" marR="68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8.8 ± 5.9</a:t>
                      </a:r>
                      <a:endParaRPr kumimoji="0" lang="zh-CN" altLang="zh-CN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DE25E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8.4 ± 5.8</a:t>
                      </a:r>
                      <a:endParaRPr kumimoji="0" lang="zh-CN" altLang="zh-CN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DE25E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DE25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0.05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DE25E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In-segment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88000" marR="68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14.5 ± 9.3</a:t>
                      </a:r>
                      <a:endParaRPr kumimoji="0" lang="zh-CN" altLang="zh-CN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14.7 ± 9.9</a:t>
                      </a:r>
                      <a:endParaRPr kumimoji="0" lang="zh-CN" altLang="zh-CN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0.64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Residual SYNTAX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Score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4.79 ± 5.88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4.99 ± 5.68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0.40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Device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Success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99.8%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99.95%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0.22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Lesion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Success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98.8%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98.6%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0.59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Procedure 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Success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95.1%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94.7%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0.64</a:t>
                      </a:r>
                      <a:endParaRPr kumimoji="0" lang="zh-CN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7230"/>
            <a:ext cx="9143999" cy="701849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FDE25E"/>
                </a:solidFill>
              </a:rPr>
              <a:t>QCA and Procedural Results</a:t>
            </a:r>
            <a:endParaRPr lang="en-US" kern="1200" dirty="0">
              <a:solidFill>
                <a:srgbClr val="FDE2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5"/>
          <p:cNvSpPr>
            <a:spLocks noChangeArrowheads="1"/>
          </p:cNvSpPr>
          <p:nvPr/>
        </p:nvSpPr>
        <p:spPr bwMode="hidden">
          <a:xfrm>
            <a:off x="251141" y="1359736"/>
            <a:ext cx="8641718" cy="478800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rgbClr val="FFFFFF"/>
              </a:solidFill>
              <a:ea typeface="ヒラギノ角ゴ Pro W3" pitchFamily="-111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418725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FDE25E"/>
                </a:solidFill>
              </a:rPr>
              <a:t>Primary Endpoint:</a:t>
            </a:r>
            <a:br>
              <a:rPr lang="en-US" kern="1200" dirty="0" smtClean="0">
                <a:solidFill>
                  <a:srgbClr val="FDE25E"/>
                </a:solidFill>
              </a:rPr>
            </a:br>
            <a:r>
              <a:rPr lang="en-US" kern="1200" dirty="0" smtClean="0"/>
              <a:t>Target Lesion Failure at 1 Year</a:t>
            </a:r>
            <a:endParaRPr lang="en-US" kern="1200" dirty="0"/>
          </a:p>
        </p:txBody>
      </p:sp>
      <p:grpSp>
        <p:nvGrpSpPr>
          <p:cNvPr id="7" name="组 6"/>
          <p:cNvGrpSpPr/>
          <p:nvPr/>
        </p:nvGrpSpPr>
        <p:grpSpPr>
          <a:xfrm>
            <a:off x="285870" y="1389501"/>
            <a:ext cx="8572260" cy="1500187"/>
            <a:chOff x="55563" y="1557338"/>
            <a:chExt cx="8848747" cy="1500187"/>
          </a:xfrm>
        </p:grpSpPr>
        <p:grpSp>
          <p:nvGrpSpPr>
            <p:cNvPr id="69" name="Group 71"/>
            <p:cNvGrpSpPr>
              <a:grpSpLocks/>
            </p:cNvGrpSpPr>
            <p:nvPr/>
          </p:nvGrpSpPr>
          <p:grpSpPr bwMode="auto">
            <a:xfrm>
              <a:off x="55563" y="1557338"/>
              <a:ext cx="3159125" cy="1500187"/>
              <a:chOff x="35" y="981"/>
              <a:chExt cx="1990" cy="945"/>
            </a:xfrm>
          </p:grpSpPr>
          <p:sp>
            <p:nvSpPr>
              <p:cNvPr id="70" name="Rectangle 55"/>
              <p:cNvSpPr>
                <a:spLocks noChangeArrowheads="1"/>
              </p:cNvSpPr>
              <p:nvPr/>
            </p:nvSpPr>
            <p:spPr bwMode="gray">
              <a:xfrm>
                <a:off x="35" y="981"/>
                <a:ext cx="1045" cy="945"/>
              </a:xfrm>
              <a:prstGeom prst="rect">
                <a:avLst/>
              </a:prstGeom>
              <a:gradFill flip="none" rotWithShape="1">
                <a:gsLst>
                  <a:gs pos="0">
                    <a:srgbClr val="996633"/>
                  </a:gs>
                  <a:gs pos="50000">
                    <a:srgbClr val="FFCC00"/>
                  </a:gs>
                  <a:gs pos="100000">
                    <a:srgbClr val="996633"/>
                  </a:gs>
                </a:gsLst>
                <a:lin ang="16200000" scaled="0"/>
                <a:tileRect/>
              </a:gradFill>
              <a:ln w="9525">
                <a:solidFill>
                  <a:sysClr val="window" lastClr="FFFFFF">
                    <a:lumMod val="95000"/>
                  </a:sys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>
                    <a:srgbClr val="361154"/>
                  </a:buClr>
                  <a:buSzTx/>
                  <a:buFontTx/>
                  <a:buNone/>
                  <a:tabLst/>
                  <a:defRPr/>
                </a:pPr>
                <a:r>
                  <a:rPr lang="en-US" altLang="zh-CN" sz="2000" i="0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宋体" charset="-122"/>
                    <a:cs typeface="Arial" panose="020B0604020202020204" pitchFamily="34" charset="0"/>
                  </a:rPr>
                  <a:t>BuMA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>
                    <a:srgbClr val="361154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altLang="zh-CN" sz="20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ea typeface="宋体" charset="-122"/>
                    <a:cs typeface="Arial" panose="020B0604020202020204" pitchFamily="34" charset="0"/>
                  </a:rPr>
                  <a:t>(N = 1169)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>
                    <a:srgbClr val="361154"/>
                  </a:buClr>
                  <a:buSzTx/>
                  <a:buFontTx/>
                  <a:buNone/>
                  <a:tabLst/>
                  <a:defRPr/>
                </a:pPr>
                <a:r>
                  <a:rPr lang="en-GB" altLang="zh-CN" sz="2000" i="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charset="-122"/>
                    <a:cs typeface="Arial" panose="020B0604020202020204" pitchFamily="34" charset="0"/>
                  </a:rPr>
                  <a:t>6.4% </a:t>
                </a:r>
                <a:endParaRPr kumimoji="0" lang="en-GB" altLang="zh-CN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56"/>
              <p:cNvSpPr>
                <a:spLocks noChangeArrowheads="1"/>
              </p:cNvSpPr>
              <p:nvPr/>
            </p:nvSpPr>
            <p:spPr bwMode="gray">
              <a:xfrm>
                <a:off x="1066" y="981"/>
                <a:ext cx="959" cy="945"/>
              </a:xfrm>
              <a:prstGeom prst="rect">
                <a:avLst/>
              </a:prstGeom>
              <a:gradFill flip="none" rotWithShape="1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39536E"/>
                  </a:gs>
                </a:gsLst>
                <a:lin ang="16200000" scaled="0"/>
                <a:tileRect/>
              </a:gra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>
                    <a:srgbClr val="361154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altLang="zh-CN" sz="20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ea typeface="宋体" charset="-122"/>
                    <a:cs typeface="Arial" panose="020B0604020202020204" pitchFamily="34" charset="0"/>
                  </a:rPr>
                  <a:t>Excel</a:t>
                </a:r>
                <a:endParaRPr kumimoji="0" lang="en-GB" altLang="zh-CN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>
                    <a:srgbClr val="361154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altLang="zh-CN" sz="20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ea typeface="宋体" charset="-122"/>
                    <a:cs typeface="Arial" panose="020B0604020202020204" pitchFamily="34" charset="0"/>
                  </a:rPr>
                  <a:t>(N = 1164)</a:t>
                </a:r>
                <a:endParaRPr kumimoji="0" lang="en-GB" altLang="zh-CN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>
                    <a:srgbClr val="361154"/>
                  </a:buClr>
                  <a:buSzTx/>
                  <a:buFontTx/>
                  <a:buNone/>
                  <a:tabLst/>
                  <a:defRPr/>
                </a:pPr>
                <a:r>
                  <a:rPr lang="en-GB" altLang="zh-CN" sz="2000" i="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charset="-122"/>
                    <a:cs typeface="Arial" panose="020B0604020202020204" pitchFamily="34" charset="0"/>
                  </a:rPr>
                  <a:t>6.4%</a:t>
                </a:r>
                <a:endParaRPr kumimoji="0" lang="en-GB" altLang="zh-CN" sz="2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" name="Rectangle 67"/>
            <p:cNvSpPr>
              <a:spLocks noChangeArrowheads="1"/>
            </p:cNvSpPr>
            <p:nvPr/>
          </p:nvSpPr>
          <p:spPr bwMode="gray">
            <a:xfrm>
              <a:off x="3214689" y="1557339"/>
              <a:ext cx="3771246" cy="1497013"/>
            </a:xfrm>
            <a:prstGeom prst="rect">
              <a:avLst/>
            </a:prstGeom>
            <a:gradFill rotWithShape="1">
              <a:gsLst>
                <a:gs pos="0">
                  <a:srgbClr val="EEECE1">
                    <a:gamma/>
                    <a:shade val="46275"/>
                    <a:invGamma/>
                  </a:srgbClr>
                </a:gs>
                <a:gs pos="50000">
                  <a:srgbClr val="EEECE1"/>
                </a:gs>
                <a:gs pos="100000">
                  <a:srgbClr val="EEEC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361154"/>
                </a:buClr>
                <a:buSzTx/>
                <a:buFontTx/>
                <a:buNone/>
                <a:tabLst>
                  <a:tab pos="2570163" algn="l"/>
                </a:tabLst>
                <a:defRPr/>
              </a:pPr>
              <a:r>
                <a:rPr kumimoji="0" lang="sv-SE" altLang="zh-CN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Difference: 0.</a:t>
              </a:r>
              <a:r>
                <a:rPr kumimoji="0" lang="en-US" altLang="zh-CN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06</a:t>
              </a:r>
              <a:r>
                <a:rPr kumimoji="0" lang="sv-SE" altLang="zh-CN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%</a:t>
              </a:r>
            </a:p>
            <a:p>
              <a:pPr marL="0" marR="0" lvl="0" indent="0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361154"/>
                </a:buClr>
                <a:buSzTx/>
                <a:buFontTx/>
                <a:buNone/>
                <a:tabLst>
                  <a:tab pos="2570163" algn="l"/>
                </a:tabLst>
                <a:defRPr/>
              </a:pPr>
              <a:r>
                <a:rPr kumimoji="0" lang="sv-SE" altLang="zh-CN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Upper 2-sided 95% CI: 2.</a:t>
              </a:r>
              <a:r>
                <a:rPr kumimoji="0" lang="en-US" altLang="zh-CN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04</a:t>
              </a:r>
              <a:r>
                <a:rPr kumimoji="0" lang="sv-SE" altLang="zh-CN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%</a:t>
              </a:r>
              <a:endParaRPr kumimoji="0" lang="en-GB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gray">
            <a:xfrm>
              <a:off x="6985926" y="1557339"/>
              <a:ext cx="1918384" cy="1497013"/>
            </a:xfrm>
            <a:prstGeom prst="rect">
              <a:avLst/>
            </a:prstGeom>
            <a:gradFill rotWithShape="1">
              <a:gsLst>
                <a:gs pos="0">
                  <a:srgbClr val="EEECE1">
                    <a:gamma/>
                    <a:shade val="46275"/>
                    <a:invGamma/>
                  </a:srgbClr>
                </a:gs>
                <a:gs pos="50000">
                  <a:srgbClr val="EEECE1"/>
                </a:gs>
                <a:gs pos="100000">
                  <a:srgbClr val="EEEC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361154"/>
                </a:buClr>
                <a:buSzTx/>
                <a:buFontTx/>
                <a:buNone/>
                <a:tabLst/>
                <a:defRPr/>
              </a:pPr>
              <a:r>
                <a:rPr kumimoji="0" lang="en-GB" altLang="zh-CN" sz="1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Non</a:t>
              </a:r>
              <a:r>
                <a:rPr kumimoji="0" lang="en-US" altLang="zh-CN" sz="1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-</a:t>
              </a:r>
              <a:r>
                <a:rPr kumimoji="0" lang="en-GB" altLang="zh-CN" sz="1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inferiority</a:t>
              </a:r>
              <a:endParaRPr kumimoji="0" lang="en-GB" altLang="zh-CN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361154"/>
                </a:buClr>
                <a:buSzTx/>
                <a:buFontTx/>
                <a:buNone/>
                <a:tabLst/>
                <a:defRPr/>
              </a:pPr>
              <a:r>
                <a:rPr kumimoji="0" lang="en-GB" altLang="zh-CN" sz="1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P value</a:t>
              </a:r>
            </a:p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361154"/>
                </a:buClr>
                <a:buSzTx/>
                <a:buFontTx/>
                <a:buNone/>
                <a:tabLst/>
                <a:defRPr/>
              </a:pPr>
              <a:r>
                <a:rPr kumimoji="0" lang="en-GB" altLang="zh-CN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=</a:t>
              </a:r>
              <a:endParaRPr kumimoji="0" lang="en-GB" altLang="zh-CN" sz="1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361154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0.0003</a:t>
              </a:r>
              <a:endParaRPr kumimoji="0" lang="en-GB" altLang="zh-CN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2147"/>
              </p:ext>
            </p:extLst>
          </p:nvPr>
        </p:nvGraphicFramePr>
        <p:xfrm>
          <a:off x="319088" y="3555284"/>
          <a:ext cx="8505825" cy="1871663"/>
        </p:xfrm>
        <a:graphic>
          <a:graphicData uri="http://schemas.openxmlformats.org/drawingml/2006/table">
            <a:tbl>
              <a:tblPr/>
              <a:tblGrid>
                <a:gridCol w="850900"/>
                <a:gridCol w="849312"/>
                <a:gridCol w="852488"/>
                <a:gridCol w="849312"/>
                <a:gridCol w="852488"/>
                <a:gridCol w="849312"/>
                <a:gridCol w="850900"/>
                <a:gridCol w="850900"/>
                <a:gridCol w="850900"/>
                <a:gridCol w="849313"/>
              </a:tblGrid>
              <a:tr h="1871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10" name="组合 31"/>
          <p:cNvGrpSpPr/>
          <p:nvPr/>
        </p:nvGrpSpPr>
        <p:grpSpPr>
          <a:xfrm>
            <a:off x="5965522" y="2939335"/>
            <a:ext cx="2989338" cy="1700213"/>
            <a:chOff x="6263182" y="3068639"/>
            <a:chExt cx="2989338" cy="1700213"/>
          </a:xfrm>
        </p:grpSpPr>
        <p:cxnSp>
          <p:nvCxnSpPr>
            <p:cNvPr id="111" name="Straight Connector 15"/>
            <p:cNvCxnSpPr>
              <a:cxnSpLocks noChangeShapeType="1"/>
            </p:cNvCxnSpPr>
            <p:nvPr/>
          </p:nvCxnSpPr>
          <p:spPr bwMode="gray">
            <a:xfrm rot="5400000">
              <a:off x="6888478" y="4229102"/>
              <a:ext cx="1079500" cy="0"/>
            </a:xfrm>
            <a:prstGeom prst="line">
              <a:avLst/>
            </a:prstGeom>
            <a:noFill/>
            <a:ln w="57150" algn="ctr">
              <a:solidFill>
                <a:srgbClr val="FDE25E"/>
              </a:solidFill>
              <a:round/>
              <a:headEnd/>
              <a:tailEnd/>
            </a:ln>
          </p:spPr>
        </p:cxnSp>
        <p:sp>
          <p:nvSpPr>
            <p:cNvPr id="112" name="TextBox 29"/>
            <p:cNvSpPr txBox="1">
              <a:spLocks noChangeArrowheads="1"/>
            </p:cNvSpPr>
            <p:nvPr/>
          </p:nvSpPr>
          <p:spPr bwMode="gray">
            <a:xfrm>
              <a:off x="6263182" y="3068639"/>
              <a:ext cx="298933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zh-CN" sz="1600" i="0" dirty="0" smtClean="0">
                  <a:solidFill>
                    <a:srgbClr val="FDE25E"/>
                  </a:solidFill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Zone of non-inferiority</a:t>
              </a:r>
              <a:endParaRPr lang="en-GB" altLang="zh-CN" sz="1600" i="0" dirty="0">
                <a:solidFill>
                  <a:srgbClr val="FDE25E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zh-CN" sz="1600" i="0" dirty="0" smtClean="0">
                  <a:solidFill>
                    <a:srgbClr val="FDE25E"/>
                  </a:solidFill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Pre-specified margin = 3.</a:t>
              </a:r>
              <a:r>
                <a:rPr lang="en-US" altLang="zh-CN" sz="1600" i="0" dirty="0" smtClean="0">
                  <a:solidFill>
                    <a:srgbClr val="FDE25E"/>
                  </a:solidFill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5</a:t>
              </a:r>
              <a:r>
                <a:rPr lang="en-GB" altLang="zh-CN" sz="1600" i="0" dirty="0" smtClean="0">
                  <a:solidFill>
                    <a:srgbClr val="FDE25E"/>
                  </a:solidFill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%</a:t>
              </a:r>
              <a:endParaRPr lang="en-GB" altLang="zh-CN" sz="1600" i="0" dirty="0">
                <a:solidFill>
                  <a:srgbClr val="FDE25E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3" name="Text Box 4"/>
          <p:cNvSpPr txBox="1">
            <a:spLocks noChangeArrowheads="1"/>
          </p:cNvSpPr>
          <p:nvPr/>
        </p:nvSpPr>
        <p:spPr bwMode="gray">
          <a:xfrm>
            <a:off x="287727" y="5676969"/>
            <a:ext cx="8572267" cy="420688"/>
          </a:xfrm>
          <a:prstGeom prst="rect">
            <a:avLst/>
          </a:prstGeom>
          <a:gradFill rotWithShape="1">
            <a:gsLst>
              <a:gs pos="0">
                <a:srgbClr val="EEECE1">
                  <a:gamma/>
                  <a:shade val="46275"/>
                  <a:invGamma/>
                </a:srgbClr>
              </a:gs>
              <a:gs pos="50000">
                <a:srgbClr val="EEECE1"/>
              </a:gs>
              <a:gs pos="100000">
                <a:srgbClr val="EEECE1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rgbClr val="EEECE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Primary Non-inferiority Endpoint Met</a:t>
            </a:r>
            <a:r>
              <a:rPr kumimoji="0" lang="en-US" altLang="zh-CN" sz="2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endParaRPr kumimoji="0" lang="en-US" altLang="zh-CN" sz="2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cxnSp>
        <p:nvCxnSpPr>
          <p:cNvPr id="114" name="Straight Connector 36"/>
          <p:cNvCxnSpPr>
            <a:cxnSpLocks noChangeShapeType="1"/>
          </p:cNvCxnSpPr>
          <p:nvPr/>
        </p:nvCxnSpPr>
        <p:spPr bwMode="gray">
          <a:xfrm rot="16200000" flipH="1">
            <a:off x="734574" y="4097960"/>
            <a:ext cx="1080000" cy="3175"/>
          </a:xfrm>
          <a:prstGeom prst="line">
            <a:avLst/>
          </a:prstGeom>
          <a:noFill/>
          <a:ln w="57150" algn="ctr">
            <a:solidFill>
              <a:sysClr val="window" lastClr="FFFFFF"/>
            </a:solidFill>
            <a:round/>
            <a:headEnd/>
            <a:tailEnd/>
          </a:ln>
        </p:spPr>
      </p:cxnSp>
      <p:sp>
        <p:nvSpPr>
          <p:cNvPr id="115" name="Rectangle 4"/>
          <p:cNvSpPr>
            <a:spLocks noChangeArrowheads="1"/>
          </p:cNvSpPr>
          <p:nvPr/>
        </p:nvSpPr>
        <p:spPr bwMode="gray">
          <a:xfrm>
            <a:off x="321469" y="3542696"/>
            <a:ext cx="8501063" cy="1080000"/>
          </a:xfrm>
          <a:prstGeom prst="rect">
            <a:avLst/>
          </a:prstGeom>
          <a:noFill/>
          <a:ln w="28575" cap="flat" cmpd="sng" algn="ctr">
            <a:solidFill>
              <a:srgbClr val="4BACC6">
                <a:lumMod val="7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grpSp>
        <p:nvGrpSpPr>
          <p:cNvPr id="116" name="组合 32"/>
          <p:cNvGrpSpPr/>
          <p:nvPr/>
        </p:nvGrpSpPr>
        <p:grpSpPr>
          <a:xfrm>
            <a:off x="185738" y="4625259"/>
            <a:ext cx="8666794" cy="317302"/>
            <a:chOff x="185738" y="4754563"/>
            <a:chExt cx="8666794" cy="317302"/>
          </a:xfrm>
        </p:grpSpPr>
        <p:sp>
          <p:nvSpPr>
            <p:cNvPr id="117" name="TextBox 16"/>
            <p:cNvSpPr txBox="1">
              <a:spLocks noChangeArrowheads="1"/>
            </p:cNvSpPr>
            <p:nvPr/>
          </p:nvSpPr>
          <p:spPr bwMode="gray">
            <a:xfrm>
              <a:off x="8507566" y="4764088"/>
              <a:ext cx="3449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400" b="0" i="0" dirty="0" smtClean="0">
                  <a:solidFill>
                    <a:prstClr val="white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%</a:t>
              </a:r>
              <a:endParaRPr lang="en-GB" altLang="zh-CN" sz="1400" b="0" i="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118" name="TextBox 17"/>
            <p:cNvSpPr txBox="1">
              <a:spLocks noChangeArrowheads="1"/>
            </p:cNvSpPr>
            <p:nvPr/>
          </p:nvSpPr>
          <p:spPr bwMode="gray">
            <a:xfrm>
              <a:off x="1055602" y="4754563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400" b="0" i="0" dirty="0" smtClean="0">
                  <a:solidFill>
                    <a:prstClr val="white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0</a:t>
              </a:r>
              <a:endParaRPr lang="en-GB" altLang="zh-CN" sz="1400" b="0" i="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120" name="TextBox 18"/>
            <p:cNvSpPr txBox="1">
              <a:spLocks noChangeArrowheads="1"/>
            </p:cNvSpPr>
            <p:nvPr/>
          </p:nvSpPr>
          <p:spPr bwMode="gray">
            <a:xfrm>
              <a:off x="1930400" y="4754563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400" b="0" i="0" dirty="0" smtClean="0">
                  <a:solidFill>
                    <a:prstClr val="white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0.5</a:t>
              </a:r>
              <a:endParaRPr lang="en-GB" altLang="zh-CN" sz="1400" b="0" i="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121" name="TextBox 19"/>
            <p:cNvSpPr txBox="1">
              <a:spLocks noChangeArrowheads="1"/>
            </p:cNvSpPr>
            <p:nvPr/>
          </p:nvSpPr>
          <p:spPr bwMode="gray">
            <a:xfrm>
              <a:off x="2754313" y="4754563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400" b="0" i="0" dirty="0" smtClean="0">
                  <a:solidFill>
                    <a:prstClr val="white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1.0</a:t>
              </a:r>
              <a:endParaRPr lang="en-GB" altLang="zh-CN" sz="1400" b="0" i="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123" name="TextBox 20"/>
            <p:cNvSpPr txBox="1">
              <a:spLocks noChangeArrowheads="1"/>
            </p:cNvSpPr>
            <p:nvPr/>
          </p:nvSpPr>
          <p:spPr bwMode="gray">
            <a:xfrm>
              <a:off x="7897813" y="4754563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400" b="0" i="0" dirty="0" smtClean="0">
                  <a:solidFill>
                    <a:prstClr val="white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4.0</a:t>
              </a:r>
              <a:endParaRPr lang="en-GB" altLang="zh-CN" sz="1400" b="0" i="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148" name="TextBox 21"/>
            <p:cNvSpPr txBox="1">
              <a:spLocks noChangeArrowheads="1"/>
            </p:cNvSpPr>
            <p:nvPr/>
          </p:nvSpPr>
          <p:spPr bwMode="gray">
            <a:xfrm>
              <a:off x="5326063" y="4754563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400" b="0" i="0" dirty="0" smtClean="0">
                  <a:solidFill>
                    <a:prstClr val="white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2.5</a:t>
              </a:r>
              <a:endParaRPr lang="en-GB" altLang="zh-CN" sz="1400" b="0" i="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150" name="TextBox 22"/>
            <p:cNvSpPr txBox="1">
              <a:spLocks noChangeArrowheads="1"/>
            </p:cNvSpPr>
            <p:nvPr/>
          </p:nvSpPr>
          <p:spPr bwMode="gray">
            <a:xfrm>
              <a:off x="6183313" y="4754563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400" b="0" i="0" dirty="0" smtClean="0">
                  <a:solidFill>
                    <a:prstClr val="white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3.0</a:t>
              </a:r>
              <a:endParaRPr lang="en-GB" altLang="zh-CN" sz="1400" b="0" i="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151" name="TextBox 23"/>
            <p:cNvSpPr txBox="1">
              <a:spLocks noChangeArrowheads="1"/>
            </p:cNvSpPr>
            <p:nvPr/>
          </p:nvSpPr>
          <p:spPr bwMode="gray">
            <a:xfrm>
              <a:off x="7040563" y="4754563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400" b="0" i="0" dirty="0" smtClean="0">
                  <a:solidFill>
                    <a:prstClr val="white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3.5</a:t>
              </a:r>
              <a:endParaRPr lang="en-GB" altLang="zh-CN" sz="1400" b="0" i="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152" name="TextBox 24"/>
            <p:cNvSpPr txBox="1">
              <a:spLocks noChangeArrowheads="1"/>
            </p:cNvSpPr>
            <p:nvPr/>
          </p:nvSpPr>
          <p:spPr bwMode="gray">
            <a:xfrm>
              <a:off x="185738" y="4754563"/>
              <a:ext cx="542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400" b="0" i="0" dirty="0" smtClean="0">
                  <a:solidFill>
                    <a:prstClr val="white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 -0.5</a:t>
              </a:r>
              <a:endParaRPr lang="en-GB" altLang="zh-CN" sz="1400" b="0" i="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153" name="TextBox 35"/>
            <p:cNvSpPr txBox="1">
              <a:spLocks noChangeArrowheads="1"/>
            </p:cNvSpPr>
            <p:nvPr/>
          </p:nvSpPr>
          <p:spPr bwMode="gray">
            <a:xfrm>
              <a:off x="3611563" y="4754563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400" b="0" i="0" dirty="0" smtClean="0">
                  <a:solidFill>
                    <a:prstClr val="white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1.5</a:t>
              </a:r>
              <a:endParaRPr lang="en-GB" altLang="zh-CN" sz="1400" b="0" i="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154" name="TextBox 37"/>
            <p:cNvSpPr txBox="1">
              <a:spLocks noChangeArrowheads="1"/>
            </p:cNvSpPr>
            <p:nvPr/>
          </p:nvSpPr>
          <p:spPr bwMode="gray">
            <a:xfrm>
              <a:off x="4468813" y="4754563"/>
              <a:ext cx="433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400" b="0" i="0" dirty="0" smtClean="0">
                  <a:solidFill>
                    <a:prstClr val="white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2.0</a:t>
              </a:r>
              <a:endParaRPr lang="en-GB" altLang="zh-CN" sz="1400" b="0" i="0" dirty="0">
                <a:solidFill>
                  <a:prstClr val="white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</p:grpSp>
      <p:grpSp>
        <p:nvGrpSpPr>
          <p:cNvPr id="155" name="组合 33"/>
          <p:cNvGrpSpPr/>
          <p:nvPr/>
        </p:nvGrpSpPr>
        <p:grpSpPr>
          <a:xfrm>
            <a:off x="1274573" y="3655298"/>
            <a:ext cx="3388581" cy="684212"/>
            <a:chOff x="1602000" y="3784602"/>
            <a:chExt cx="3185900" cy="684212"/>
          </a:xfrm>
        </p:grpSpPr>
        <p:sp>
          <p:nvSpPr>
            <p:cNvPr id="156" name="TextBox 30"/>
            <p:cNvSpPr txBox="1">
              <a:spLocks noChangeArrowheads="1"/>
            </p:cNvSpPr>
            <p:nvPr/>
          </p:nvSpPr>
          <p:spPr bwMode="gray">
            <a:xfrm>
              <a:off x="2498725" y="3784602"/>
              <a:ext cx="1785937" cy="430213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Non-inferior</a:t>
              </a:r>
            </a:p>
          </p:txBody>
        </p:sp>
        <p:cxnSp>
          <p:nvCxnSpPr>
            <p:cNvPr id="157" name="Straight Arrow Connector 7"/>
            <p:cNvCxnSpPr>
              <a:cxnSpLocks noChangeShapeType="1"/>
            </p:cNvCxnSpPr>
            <p:nvPr/>
          </p:nvCxnSpPr>
          <p:spPr bwMode="gray">
            <a:xfrm rot="10800000" flipV="1">
              <a:off x="1602000" y="4270377"/>
              <a:ext cx="3168000" cy="0"/>
            </a:xfrm>
            <a:prstGeom prst="straightConnector1">
              <a:avLst/>
            </a:prstGeom>
            <a:noFill/>
            <a:ln w="44450" algn="ctr">
              <a:solidFill>
                <a:srgbClr val="00FFFF"/>
              </a:solidFill>
              <a:round/>
              <a:headEnd/>
              <a:tailEnd type="oval" w="med" len="med"/>
            </a:ln>
          </p:spPr>
        </p:cxnSp>
        <p:cxnSp>
          <p:nvCxnSpPr>
            <p:cNvPr id="158" name="Straight Connector 31"/>
            <p:cNvCxnSpPr>
              <a:cxnSpLocks noChangeShapeType="1"/>
            </p:cNvCxnSpPr>
            <p:nvPr/>
          </p:nvCxnSpPr>
          <p:spPr bwMode="gray">
            <a:xfrm rot="5400000" flipH="1" flipV="1">
              <a:off x="4589462" y="4270377"/>
              <a:ext cx="396875" cy="0"/>
            </a:xfrm>
            <a:prstGeom prst="line">
              <a:avLst/>
            </a:prstGeom>
            <a:noFill/>
            <a:ln w="82550" algn="ctr">
              <a:solidFill>
                <a:srgbClr val="00FFFF"/>
              </a:solidFill>
              <a:round/>
              <a:headEnd/>
              <a:tailEnd/>
            </a:ln>
          </p:spPr>
        </p:cxnSp>
      </p:grpSp>
      <p:grpSp>
        <p:nvGrpSpPr>
          <p:cNvPr id="159" name="组合 34"/>
          <p:cNvGrpSpPr/>
          <p:nvPr/>
        </p:nvGrpSpPr>
        <p:grpSpPr>
          <a:xfrm>
            <a:off x="5607049" y="4995148"/>
            <a:ext cx="2612214" cy="307777"/>
            <a:chOff x="5607049" y="5124452"/>
            <a:chExt cx="2612214" cy="307777"/>
          </a:xfrm>
        </p:grpSpPr>
        <p:cxnSp>
          <p:nvCxnSpPr>
            <p:cNvPr id="160" name="Straight Arrow Connector 28"/>
            <p:cNvCxnSpPr>
              <a:cxnSpLocks noChangeShapeType="1"/>
            </p:cNvCxnSpPr>
            <p:nvPr/>
          </p:nvCxnSpPr>
          <p:spPr bwMode="gray">
            <a:xfrm flipH="1">
              <a:off x="5607049" y="5273677"/>
              <a:ext cx="323850" cy="1588"/>
            </a:xfrm>
            <a:prstGeom prst="straightConnector1">
              <a:avLst/>
            </a:prstGeom>
            <a:noFill/>
            <a:ln w="41275" algn="ctr">
              <a:solidFill>
                <a:srgbClr val="00FFFF"/>
              </a:solidFill>
              <a:round/>
              <a:headEnd/>
              <a:tailEnd type="oval" w="med" len="med"/>
            </a:ln>
          </p:spPr>
        </p:cxnSp>
        <p:sp>
          <p:nvSpPr>
            <p:cNvPr id="161" name="TextBox 27"/>
            <p:cNvSpPr txBox="1">
              <a:spLocks noChangeArrowheads="1"/>
            </p:cNvSpPr>
            <p:nvPr/>
          </p:nvSpPr>
          <p:spPr bwMode="gray">
            <a:xfrm>
              <a:off x="5873749" y="5124452"/>
              <a:ext cx="2345514" cy="307777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Difference &amp; Upper 95% CI</a:t>
              </a:r>
              <a:endParaRPr kumimoji="0" lang="en-GB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4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5"/>
          <p:cNvSpPr>
            <a:spLocks noChangeArrowheads="1"/>
          </p:cNvSpPr>
          <p:nvPr/>
        </p:nvSpPr>
        <p:spPr bwMode="hidden">
          <a:xfrm>
            <a:off x="923513" y="1164473"/>
            <a:ext cx="7296975" cy="4814295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pic>
        <p:nvPicPr>
          <p:cNvPr id="64" name="图片 63" descr="无标题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6" y="1587408"/>
            <a:ext cx="5625513" cy="2772000"/>
          </a:xfrm>
          <a:prstGeom prst="rect">
            <a:avLst/>
          </a:prstGeom>
        </p:spPr>
      </p:pic>
      <p:sp>
        <p:nvSpPr>
          <p:cNvPr id="39" name="TextBox 29"/>
          <p:cNvSpPr txBox="1"/>
          <p:nvPr/>
        </p:nvSpPr>
        <p:spPr>
          <a:xfrm rot="10800000">
            <a:off x="1143855" y="1038904"/>
            <a:ext cx="553998" cy="374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TLF (%)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28"/>
          <p:cNvSpPr txBox="1"/>
          <p:nvPr/>
        </p:nvSpPr>
        <p:spPr>
          <a:xfrm>
            <a:off x="2941468" y="4632075"/>
            <a:ext cx="349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Days </a:t>
            </a:r>
            <a:r>
              <a:rPr lang="en-US" altLang="zh-CN" i="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Index 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Procedure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1553377" y="4082013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25"/>
          <p:cNvSpPr txBox="1"/>
          <p:nvPr/>
        </p:nvSpPr>
        <p:spPr>
          <a:xfrm>
            <a:off x="1553377" y="1466025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26"/>
          <p:cNvSpPr txBox="1"/>
          <p:nvPr/>
        </p:nvSpPr>
        <p:spPr>
          <a:xfrm>
            <a:off x="1553377" y="1989222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27"/>
          <p:cNvSpPr txBox="1"/>
          <p:nvPr/>
        </p:nvSpPr>
        <p:spPr>
          <a:xfrm>
            <a:off x="1553377" y="2512420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30"/>
          <p:cNvSpPr txBox="1"/>
          <p:nvPr/>
        </p:nvSpPr>
        <p:spPr>
          <a:xfrm>
            <a:off x="1553377" y="3035617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32"/>
          <p:cNvSpPr txBox="1"/>
          <p:nvPr/>
        </p:nvSpPr>
        <p:spPr>
          <a:xfrm>
            <a:off x="1553377" y="3558815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直接连接符 14"/>
          <p:cNvCxnSpPr/>
          <p:nvPr/>
        </p:nvCxnSpPr>
        <p:spPr>
          <a:xfrm>
            <a:off x="2310950" y="1415771"/>
            <a:ext cx="278966" cy="0"/>
          </a:xfrm>
          <a:prstGeom prst="line">
            <a:avLst/>
          </a:prstGeom>
          <a:noFill/>
          <a:ln w="28575" cap="flat" cmpd="sng" algn="ctr">
            <a:solidFill>
              <a:srgbClr val="FFCC00"/>
            </a:solidFill>
            <a:prstDash val="solid"/>
          </a:ln>
          <a:effectLst/>
        </p:spPr>
      </p:cxnSp>
      <p:cxnSp>
        <p:nvCxnSpPr>
          <p:cNvPr id="35" name="直接连接符 43"/>
          <p:cNvCxnSpPr/>
          <p:nvPr/>
        </p:nvCxnSpPr>
        <p:spPr>
          <a:xfrm>
            <a:off x="2310950" y="1728976"/>
            <a:ext cx="278966" cy="0"/>
          </a:xfrm>
          <a:prstGeom prst="line">
            <a:avLst/>
          </a:prstGeom>
          <a:noFill/>
          <a:ln w="28575" cap="flat" cmpd="sng" algn="ctr">
            <a:solidFill>
              <a:srgbClr val="6699E1"/>
            </a:solidFill>
            <a:prstDash val="solid"/>
          </a:ln>
          <a:effectLst/>
        </p:spPr>
      </p:cxnSp>
      <p:sp>
        <p:nvSpPr>
          <p:cNvPr id="36" name="TextBox 16"/>
          <p:cNvSpPr txBox="1"/>
          <p:nvPr/>
        </p:nvSpPr>
        <p:spPr>
          <a:xfrm>
            <a:off x="2613362" y="1226767"/>
            <a:ext cx="89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BuMA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45"/>
          <p:cNvSpPr txBox="1"/>
          <p:nvPr/>
        </p:nvSpPr>
        <p:spPr>
          <a:xfrm>
            <a:off x="2613362" y="1551696"/>
            <a:ext cx="89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Excel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17"/>
          <p:cNvSpPr txBox="1"/>
          <p:nvPr/>
        </p:nvSpPr>
        <p:spPr>
          <a:xfrm>
            <a:off x="7162544" y="4340041"/>
            <a:ext cx="521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17"/>
          <p:cNvSpPr txBox="1"/>
          <p:nvPr/>
        </p:nvSpPr>
        <p:spPr>
          <a:xfrm>
            <a:off x="6414824" y="4365748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360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18"/>
          <p:cNvSpPr txBox="1"/>
          <p:nvPr/>
        </p:nvSpPr>
        <p:spPr>
          <a:xfrm>
            <a:off x="5652421" y="4365748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300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9"/>
          <p:cNvSpPr txBox="1"/>
          <p:nvPr/>
        </p:nvSpPr>
        <p:spPr>
          <a:xfrm>
            <a:off x="4899942" y="4360361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240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20"/>
          <p:cNvSpPr txBox="1"/>
          <p:nvPr/>
        </p:nvSpPr>
        <p:spPr>
          <a:xfrm>
            <a:off x="4137539" y="4360361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21"/>
          <p:cNvSpPr txBox="1"/>
          <p:nvPr/>
        </p:nvSpPr>
        <p:spPr>
          <a:xfrm>
            <a:off x="3375136" y="4360361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120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22"/>
          <p:cNvSpPr txBox="1"/>
          <p:nvPr/>
        </p:nvSpPr>
        <p:spPr>
          <a:xfrm>
            <a:off x="2622657" y="4360361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23"/>
          <p:cNvSpPr txBox="1"/>
          <p:nvPr/>
        </p:nvSpPr>
        <p:spPr>
          <a:xfrm>
            <a:off x="1870176" y="4360361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33"/>
          <p:cNvSpPr txBox="1"/>
          <p:nvPr/>
        </p:nvSpPr>
        <p:spPr>
          <a:xfrm>
            <a:off x="7008967" y="2202078"/>
            <a:ext cx="89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6.4%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35"/>
          <p:cNvSpPr txBox="1"/>
          <p:nvPr/>
        </p:nvSpPr>
        <p:spPr>
          <a:xfrm>
            <a:off x="7008967" y="2484413"/>
            <a:ext cx="89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6.3%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" name="表格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65119"/>
              </p:ext>
            </p:extLst>
          </p:nvPr>
        </p:nvGraphicFramePr>
        <p:xfrm>
          <a:off x="1451671" y="4971273"/>
          <a:ext cx="6240658" cy="936104"/>
        </p:xfrm>
        <a:graphic>
          <a:graphicData uri="http://schemas.openxmlformats.org/drawingml/2006/table">
            <a:tbl>
              <a:tblPr/>
              <a:tblGrid>
                <a:gridCol w="984071"/>
                <a:gridCol w="750941"/>
                <a:gridCol w="750941"/>
                <a:gridCol w="750941"/>
                <a:gridCol w="750941"/>
                <a:gridCol w="750941"/>
                <a:gridCol w="750941"/>
                <a:gridCol w="750941"/>
              </a:tblGrid>
              <a:tr h="234026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Patients at Risk:</a:t>
                      </a:r>
                      <a:endParaRPr lang="en-US" altLang="zh-CN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</a:p>
                  </a:txBody>
                  <a:tcPr marL="46800" marR="46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BuMA</a:t>
                      </a:r>
                      <a:endParaRPr lang="en-US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0" marR="46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1174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1123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1123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1118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1107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1094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1089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Excel</a:t>
                      </a:r>
                      <a:endParaRPr lang="en-US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0" marR="46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1174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1116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1110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1110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1104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1097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1090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TextBox 12"/>
          <p:cNvSpPr txBox="1"/>
          <p:nvPr/>
        </p:nvSpPr>
        <p:spPr>
          <a:xfrm>
            <a:off x="3504751" y="1531908"/>
            <a:ext cx="3880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i="0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HR [95% CI</a:t>
            </a:r>
            <a:r>
              <a:rPr lang="en-US" altLang="zh-CN" sz="200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altLang="zh-CN" sz="2000" i="0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= 1.01 [0.73,1.39] </a:t>
            </a:r>
            <a:endParaRPr lang="en-US" altLang="zh-CN" sz="2000" i="0" kern="0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altLang="zh-CN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log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-rank </a:t>
            </a:r>
            <a:r>
              <a:rPr kumimoji="0" lang="en-US" altLang="zh-CN" sz="20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0.95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59771"/>
            <a:ext cx="9143999" cy="823674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FDE25E"/>
                </a:solidFill>
              </a:rPr>
              <a:t>Target Lesion Failure</a:t>
            </a:r>
            <a:endParaRPr lang="en-US" kern="1200" dirty="0">
              <a:solidFill>
                <a:srgbClr val="FDE25E"/>
              </a:solidFill>
            </a:endParaRPr>
          </a:p>
        </p:txBody>
      </p:sp>
      <p:pic>
        <p:nvPicPr>
          <p:cNvPr id="31" name="图片 3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93200" y="2499584"/>
            <a:ext cx="496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217286" y="457199"/>
            <a:ext cx="8709429" cy="637032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 dirty="0">
              <a:solidFill>
                <a:srgbClr val="FFFFFF"/>
              </a:solidFill>
              <a:ea typeface="ヒラギノ角ゴ Pro W3" pitchFamily="-111" charset="-128"/>
            </a:endParaRPr>
          </a:p>
        </p:txBody>
      </p:sp>
      <p:cxnSp>
        <p:nvCxnSpPr>
          <p:cNvPr id="25" name="直线箭头连接符 24"/>
          <p:cNvCxnSpPr/>
          <p:nvPr/>
        </p:nvCxnSpPr>
        <p:spPr bwMode="auto">
          <a:xfrm>
            <a:off x="6453325" y="4667656"/>
            <a:ext cx="7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65794"/>
              </p:ext>
            </p:extLst>
          </p:nvPr>
        </p:nvGraphicFramePr>
        <p:xfrm>
          <a:off x="340434" y="432272"/>
          <a:ext cx="8463134" cy="6075883"/>
        </p:xfrm>
        <a:graphic>
          <a:graphicData uri="http://schemas.openxmlformats.org/drawingml/2006/table">
            <a:tbl>
              <a:tblPr firstRow="1" bandRow="1"/>
              <a:tblGrid>
                <a:gridCol w="1780673"/>
                <a:gridCol w="1089003"/>
                <a:gridCol w="1089003"/>
                <a:gridCol w="2194560"/>
                <a:gridCol w="1307813"/>
                <a:gridCol w="1002082"/>
              </a:tblGrid>
              <a:tr h="233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endParaRPr lang="en-US" altLang="zh-CN" sz="8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Target Lesion Failure,</a:t>
                      </a:r>
                      <a:r>
                        <a:rPr lang="zh-CN" altLang="en-US" sz="800" b="1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altLang="zh-CN" sz="800" b="0" i="1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zh-CN" altLang="en-US" sz="800" b="0" i="1" u="none" strike="noStrike" kern="1200" noProof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zh-CN" altLang="en-US" sz="80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Relative Risk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(95% CI)</a:t>
                      </a:r>
                      <a:endParaRPr lang="zh-CN" altLang="en-US" sz="8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P-Value for Interaction</a:t>
                      </a:r>
                      <a:endParaRPr lang="zh-CN" altLang="en-US" sz="8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8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BuMA, N=1169</a:t>
                      </a:r>
                      <a:endParaRPr lang="zh-CN" altLang="en-US" sz="8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Excel, N=1164</a:t>
                      </a:r>
                      <a:endParaRPr lang="zh-CN" altLang="en-US" sz="8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Age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&lt;61 years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</a:t>
                      </a:r>
                      <a:r>
                        <a:rPr lang="zh-CN" altLang="en-US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≥</a:t>
                      </a: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 years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3.3%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0.72 (0.39-1.31)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1.18 (0.82-1.69)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0.17</a:t>
                      </a:r>
                      <a:endParaRPr lang="zh-CN" altLang="en-US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Sex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Female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Male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6.4%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6.4%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7.3%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zh-CN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.0%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CN" altLang="en-US" sz="83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0.87 (0.50-1.52)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1.08 (0.74-1.57)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0.54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Diabetes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Present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Absent</a:t>
                      </a: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7.7%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6.0%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6.1%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6.4%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CN" altLang="en-US" sz="83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1.25 (0.68-2.29)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0.94 (0.65-1.35)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0.43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AMI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Present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Absent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5.5%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6.8%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8.3%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5.5%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CN" altLang="en-US" sz="83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0.67 (0.39-1.15)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1.24 (0.85-1.82)</a:t>
                      </a:r>
                      <a:endParaRPr lang="zh-CN" altLang="en-US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0.07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 of  target lesions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1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</a:t>
                      </a:r>
                      <a:r>
                        <a:rPr lang="zh-CN" altLang="en-US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≥</a:t>
                      </a: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4.9%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9.9%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5.8%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7.8%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CN" altLang="en-US" sz="83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0.85 (0.56-1.28)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1.27 (0.78-2.07)</a:t>
                      </a:r>
                      <a:endParaRPr lang="zh-CN" altLang="en-US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0.21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SYNTAX Score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&lt;14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</a:t>
                      </a:r>
                      <a:r>
                        <a:rPr lang="zh-CN" altLang="en-US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≥</a:t>
                      </a: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4.4%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8.3%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3.1%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9.2%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CN" altLang="en-US" sz="83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1.42 (0.78-2.61)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0.90 (0.62-1.29)</a:t>
                      </a:r>
                      <a:endParaRPr lang="zh-CN" altLang="en-US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0.20</a:t>
                      </a:r>
                      <a:endParaRPr lang="zh-CN" altLang="en-US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Reference</a:t>
                      </a: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</a:t>
                      </a: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essel diameter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&lt;2.71 mm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zh-CN" altLang="en-US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≥</a:t>
                      </a: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2.71 mm</a:t>
                      </a:r>
                      <a:endParaRPr lang="zh-CN" altLang="en-US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7.9%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4.6%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8.1%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4.3%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CN" altLang="en-US" sz="83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0.97 (0.67-1.41)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1.07 (0.61-1.87)</a:t>
                      </a:r>
                      <a:endParaRPr lang="zh-CN" altLang="en-US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0.77</a:t>
                      </a:r>
                      <a:endParaRPr lang="zh-CN" altLang="en-US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Lesion length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&lt;16.4 mm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zh-CN" altLang="en-US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≥</a:t>
                      </a: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16.4 mm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6.6%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6.3%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6.7%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6.2%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CN" altLang="en-US" sz="83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0.98 (0.62-1.56)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1.03 (0.67-1.56)</a:t>
                      </a:r>
                      <a:endParaRPr lang="zh-CN" altLang="en-US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0.89</a:t>
                      </a:r>
                      <a:endParaRPr lang="zh-CN" altLang="en-US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ACC/AHA lesion class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B2/C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A/B1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6.7%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7.1%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CN" altLang="en-US" sz="83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0.94 (0.69-1.30)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3.23 (0.66-15.7)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0.14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LAD lesion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Yes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No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</a:t>
                      </a:r>
                      <a:r>
                        <a:rPr lang="zh-CN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4.2%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6.6%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6.1%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CN" altLang="en-US" sz="83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1.22 (0.83-1.80)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0.70 (0.40-1.20)</a:t>
                      </a:r>
                      <a:endParaRPr lang="zh-CN" altLang="en-US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0.10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Bifurcation lesion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Yes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No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8.8%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4.7%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6.8%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zh-CN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.0%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CN" altLang="en-US" sz="83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1.28 (0.83-1.97)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0.79 (0.50-1.24)</a:t>
                      </a:r>
                      <a:endParaRPr lang="zh-CN" altLang="en-US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0.13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occlusion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</a:t>
                      </a: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Yes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No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7.4%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6.2%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8.3%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CN" altLang="en-US" sz="83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0.90 (0.46-1.74)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1.04 (0.73-1.48)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0.69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stent length per patient</a:t>
                      </a:r>
                      <a:endParaRPr lang="en-US" altLang="zh-CN" sz="83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&lt;35 mm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zh-CN" altLang="en-US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≥</a:t>
                      </a:r>
                      <a:r>
                        <a:rPr lang="en-US" altLang="zh-CN" sz="83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 mm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zh-CN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.0%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8.5%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3.6%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9.0%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CN" altLang="en-US" sz="83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1.11 (0.61-2.02)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0.95 (0.66-1.36)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endParaRPr lang="en-US" altLang="zh-CN" sz="83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n-US" altLang="zh-CN" sz="83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0.65</a:t>
                      </a:r>
                      <a:endParaRPr lang="zh-CN" altLang="en-US" sz="83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标题 1"/>
          <p:cNvSpPr txBox="1">
            <a:spLocks/>
          </p:cNvSpPr>
          <p:nvPr/>
        </p:nvSpPr>
        <p:spPr bwMode="auto">
          <a:xfrm>
            <a:off x="0" y="20202"/>
            <a:ext cx="9144000" cy="33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DE25E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i="0" dirty="0" smtClean="0"/>
              <a:t>Subgroup Analyses of 1-Year TLF</a:t>
            </a:r>
            <a:endParaRPr lang="en-US" altLang="zh-CN" sz="3200" i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51" y="942773"/>
            <a:ext cx="2354230" cy="5694201"/>
          </a:xfrm>
          <a:prstGeom prst="rect">
            <a:avLst/>
          </a:prstGeom>
        </p:spPr>
      </p:pic>
      <p:grpSp>
        <p:nvGrpSpPr>
          <p:cNvPr id="7" name="组 6"/>
          <p:cNvGrpSpPr/>
          <p:nvPr/>
        </p:nvGrpSpPr>
        <p:grpSpPr>
          <a:xfrm>
            <a:off x="2980368" y="6521656"/>
            <a:ext cx="4679423" cy="260095"/>
            <a:chOff x="3019871" y="6418855"/>
            <a:chExt cx="4300002" cy="242404"/>
          </a:xfrm>
        </p:grpSpPr>
        <p:cxnSp>
          <p:nvCxnSpPr>
            <p:cNvPr id="13" name="直接箭头连接符 12"/>
            <p:cNvCxnSpPr/>
            <p:nvPr/>
          </p:nvCxnSpPr>
          <p:spPr>
            <a:xfrm flipH="1">
              <a:off x="3820795" y="6649700"/>
              <a:ext cx="1811229" cy="0"/>
            </a:xfrm>
            <a:prstGeom prst="straightConnector1">
              <a:avLst/>
            </a:prstGeom>
            <a:ln w="3175">
              <a:solidFill>
                <a:srgbClr val="FFF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5093443" y="6649700"/>
              <a:ext cx="1439998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"/>
            <p:cNvSpPr txBox="1"/>
            <p:nvPr/>
          </p:nvSpPr>
          <p:spPr>
            <a:xfrm>
              <a:off x="5041429" y="6476593"/>
              <a:ext cx="396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i="0" dirty="0">
                  <a:solidFill>
                    <a:srgbClr val="FFFFFF"/>
                  </a:solidFill>
                </a:rPr>
                <a:t>1.0</a:t>
              </a:r>
              <a:endParaRPr lang="zh-CN" altLang="en-US" sz="700" i="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3898982" y="6476593"/>
              <a:ext cx="396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i="0" dirty="0">
                  <a:solidFill>
                    <a:srgbClr val="FFFFFF"/>
                  </a:solidFill>
                </a:rPr>
                <a:t>0.1</a:t>
              </a:r>
              <a:endParaRPr lang="zh-CN" altLang="en-US" sz="700" i="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6155300" y="6476593"/>
              <a:ext cx="396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i="0" dirty="0">
                  <a:solidFill>
                    <a:srgbClr val="FFFFFF"/>
                  </a:solidFill>
                </a:rPr>
                <a:t>10</a:t>
              </a:r>
              <a:endParaRPr lang="zh-CN" altLang="en-US" sz="700" i="0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20"/>
            <p:cNvSpPr txBox="1"/>
            <p:nvPr/>
          </p:nvSpPr>
          <p:spPr>
            <a:xfrm>
              <a:off x="3019871" y="6418855"/>
              <a:ext cx="893188" cy="18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70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Favor  BuMA</a:t>
              </a:r>
              <a:endParaRPr lang="zh-CN" altLang="en-US" sz="700" i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426685" y="6418855"/>
              <a:ext cx="893188" cy="18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Favor  Excel</a:t>
              </a:r>
              <a:endParaRPr lang="zh-CN" altLang="en-US" sz="700" i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4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ChangeArrowheads="1"/>
          </p:cNvSpPr>
          <p:nvPr/>
        </p:nvSpPr>
        <p:spPr bwMode="hidden">
          <a:xfrm>
            <a:off x="421641" y="1172309"/>
            <a:ext cx="8300719" cy="4753683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 dirty="0">
              <a:solidFill>
                <a:srgbClr val="FFFFFF"/>
              </a:solidFill>
              <a:ea typeface="ヒラギノ角ゴ Pro W3" pitchFamily="-111" charset="-128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 bwMode="auto">
          <a:xfrm>
            <a:off x="0" y="44624"/>
            <a:ext cx="91440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DE25E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i="0" dirty="0" smtClean="0"/>
              <a:t>One-Year TLF and Components</a:t>
            </a:r>
            <a:endParaRPr lang="zh-CN" altLang="en-US" sz="3600" i="0" dirty="0"/>
          </a:p>
        </p:txBody>
      </p:sp>
      <p:grpSp>
        <p:nvGrpSpPr>
          <p:cNvPr id="20" name="组合 2"/>
          <p:cNvGrpSpPr/>
          <p:nvPr/>
        </p:nvGrpSpPr>
        <p:grpSpPr>
          <a:xfrm>
            <a:off x="664189" y="1108903"/>
            <a:ext cx="7724235" cy="4689648"/>
            <a:chOff x="664189" y="1331640"/>
            <a:chExt cx="7724235" cy="4689648"/>
          </a:xfrm>
        </p:grpSpPr>
        <p:graphicFrame>
          <p:nvGraphicFramePr>
            <p:cNvPr id="22" name="图表 21"/>
            <p:cNvGraphicFramePr/>
            <p:nvPr>
              <p:extLst>
                <p:ext uri="{D42A27DB-BD31-4B8C-83A1-F6EECF244321}">
                  <p14:modId xmlns:p14="http://schemas.microsoft.com/office/powerpoint/2010/main" val="3569946481"/>
                </p:ext>
              </p:extLst>
            </p:nvPr>
          </p:nvGraphicFramePr>
          <p:xfrm>
            <a:off x="959768" y="1331640"/>
            <a:ext cx="7428656" cy="46896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 rot="10800000">
              <a:off x="664189" y="2481199"/>
              <a:ext cx="492443" cy="2603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i="0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宋体"/>
                  <a:cs typeface="Arial" pitchFamily="34" charset="0"/>
                </a:rPr>
                <a:t>One-Year Rates </a:t>
              </a:r>
              <a:r>
                <a:rPr lang="en-US" altLang="zh-CN" sz="2000" i="0" kern="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宋体"/>
                  <a:cs typeface="Arial" pitchFamily="34" charset="0"/>
                </a:rPr>
                <a:t>(%)</a:t>
              </a:r>
              <a:endParaRPr lang="zh-CN" altLang="en-US" sz="2000" i="0" kern="0" dirty="0">
                <a:solidFill>
                  <a:schemeClr val="tx2">
                    <a:lumMod val="60000"/>
                    <a:lumOff val="40000"/>
                  </a:schemeClr>
                </a:solidFill>
                <a:ea typeface="宋体"/>
                <a:cs typeface="Arial" pitchFamily="34" charset="0"/>
              </a:endParaRPr>
            </a:p>
          </p:txBody>
        </p:sp>
        <p:sp>
          <p:nvSpPr>
            <p:cNvPr id="28" name="TextBox 5"/>
            <p:cNvSpPr txBox="1"/>
            <p:nvPr/>
          </p:nvSpPr>
          <p:spPr>
            <a:xfrm>
              <a:off x="1944543" y="5184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75/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1169</a:t>
              </a:r>
              <a:endParaRPr lang="zh-CN" altLang="en-US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6"/>
            <p:cNvSpPr txBox="1"/>
            <p:nvPr/>
          </p:nvSpPr>
          <p:spPr>
            <a:xfrm>
              <a:off x="2470375" y="5184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74/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1164</a:t>
              </a:r>
              <a:endParaRPr lang="zh-CN" altLang="en-US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7"/>
            <p:cNvSpPr txBox="1"/>
            <p:nvPr/>
          </p:nvSpPr>
          <p:spPr>
            <a:xfrm>
              <a:off x="5313395" y="5184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50/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1169</a:t>
              </a:r>
              <a:endParaRPr lang="zh-CN" altLang="en-US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8"/>
            <p:cNvSpPr txBox="1"/>
            <p:nvPr/>
          </p:nvSpPr>
          <p:spPr>
            <a:xfrm>
              <a:off x="5854751" y="5184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57/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1164</a:t>
              </a:r>
              <a:endParaRPr lang="zh-CN" altLang="en-US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9"/>
            <p:cNvSpPr txBox="1"/>
            <p:nvPr/>
          </p:nvSpPr>
          <p:spPr>
            <a:xfrm>
              <a:off x="7010219" y="5184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22/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1169</a:t>
              </a:r>
              <a:endParaRPr lang="zh-CN" altLang="en-US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7532143" y="5184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14/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1164</a:t>
              </a:r>
              <a:endParaRPr lang="zh-CN" altLang="en-US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24"/>
            <p:cNvSpPr txBox="1"/>
            <p:nvPr/>
          </p:nvSpPr>
          <p:spPr>
            <a:xfrm>
              <a:off x="3625843" y="5184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14/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1169</a:t>
              </a:r>
              <a:endParaRPr lang="zh-CN" altLang="en-US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25"/>
            <p:cNvSpPr txBox="1"/>
            <p:nvPr/>
          </p:nvSpPr>
          <p:spPr>
            <a:xfrm>
              <a:off x="4147767" y="5184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15/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1164</a:t>
              </a:r>
              <a:endParaRPr lang="zh-CN" altLang="en-US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12"/>
          <p:cNvSpPr txBox="1"/>
          <p:nvPr/>
        </p:nvSpPr>
        <p:spPr>
          <a:xfrm>
            <a:off x="1564571" y="1823215"/>
            <a:ext cx="18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Difference = 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0.1%</a:t>
            </a:r>
            <a:endParaRPr lang="en-US" altLang="zh-CN" sz="1400" b="0" i="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HR [95% CI] = 1.01 [0.73, 1.39]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i="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= 0.95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3274894" y="1823215"/>
            <a:ext cx="18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Difference = -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0.1%</a:t>
            </a:r>
            <a:endParaRPr lang="en-US" altLang="zh-CN" sz="1400" b="0" i="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HR [95% CI] = 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0.93 </a:t>
            </a: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[0.45, 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1.93]</a:t>
            </a:r>
            <a:endParaRPr lang="en-US" altLang="zh-CN" sz="1400" b="0" i="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i="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= 0.86</a:t>
            </a:r>
          </a:p>
        </p:txBody>
      </p:sp>
      <p:sp>
        <p:nvSpPr>
          <p:cNvPr id="48" name="TextBox 12"/>
          <p:cNvSpPr txBox="1"/>
          <p:nvPr/>
        </p:nvSpPr>
        <p:spPr>
          <a:xfrm>
            <a:off x="4985217" y="1823215"/>
            <a:ext cx="18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Difference = -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0.6%</a:t>
            </a:r>
            <a:endParaRPr lang="en-US" altLang="zh-CN" sz="1400" b="0" i="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HR [95% CI] = 0.87 [0.60, 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1.27]</a:t>
            </a:r>
            <a:endParaRPr lang="en-US" altLang="zh-CN" sz="1400" b="0" i="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i="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= 0.49</a:t>
            </a:r>
          </a:p>
        </p:txBody>
      </p:sp>
      <p:sp>
        <p:nvSpPr>
          <p:cNvPr id="49" name="TextBox 12"/>
          <p:cNvSpPr txBox="1"/>
          <p:nvPr/>
        </p:nvSpPr>
        <p:spPr>
          <a:xfrm>
            <a:off x="6695540" y="1823215"/>
            <a:ext cx="18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Difference = 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0.7%</a:t>
            </a:r>
            <a:endParaRPr lang="en-US" altLang="zh-CN" sz="1400" b="0" i="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HR [95% CI] = 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1.57 </a:t>
            </a: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0.80, 3.07]</a:t>
            </a:r>
            <a:endParaRPr lang="en-US" altLang="zh-CN" sz="1400" b="0" i="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i="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= 0.18</a:t>
            </a:r>
          </a:p>
        </p:txBody>
      </p:sp>
    </p:spTree>
    <p:extLst>
      <p:ext uri="{BB962C8B-B14F-4D97-AF65-F5344CB8AC3E}">
        <p14:creationId xmlns:p14="http://schemas.microsoft.com/office/powerpoint/2010/main" val="2243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066800" y="1944688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56074"/>
            <a:ext cx="9143999" cy="1321381"/>
          </a:xfrm>
        </p:spPr>
        <p:txBody>
          <a:bodyPr/>
          <a:lstStyle/>
          <a:p>
            <a:pPr eaLnBrk="1" hangingPunct="1"/>
            <a:r>
              <a:rPr lang="en-US" kern="1200" dirty="0">
                <a:solidFill>
                  <a:schemeClr val="tx2"/>
                </a:solidFill>
              </a:rPr>
              <a:t>Disclosure Statement of Financial Interest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1667" y="1819393"/>
            <a:ext cx="8720667" cy="2318689"/>
          </a:xfrm>
        </p:spPr>
        <p:txBody>
          <a:bodyPr/>
          <a:lstStyle/>
          <a:p>
            <a:pPr eaLnBrk="1" hangingPunct="1">
              <a:buClrTx/>
              <a:buFont typeface="Arial"/>
              <a:buChar char="•"/>
            </a:pPr>
            <a:r>
              <a:rPr lang="en-US" sz="2800" dirty="0">
                <a:cs typeface="Arial"/>
              </a:rPr>
              <a:t>The study was funded by a research grant </a:t>
            </a:r>
            <a:r>
              <a:rPr lang="en-US" sz="2800" dirty="0" smtClean="0">
                <a:cs typeface="Arial"/>
              </a:rPr>
              <a:t>from </a:t>
            </a:r>
            <a:r>
              <a:rPr lang="en-US" sz="2800" dirty="0" err="1" smtClean="0">
                <a:cs typeface="Arial"/>
              </a:rPr>
              <a:t>SinoMed</a:t>
            </a:r>
            <a:r>
              <a:rPr lang="en-US" sz="2800" dirty="0" smtClean="0">
                <a:cs typeface="Arial"/>
              </a:rPr>
              <a:t> (Tianjin, China)</a:t>
            </a:r>
            <a:endParaRPr lang="en-US" sz="2800" dirty="0">
              <a:cs typeface="Arial"/>
            </a:endParaRPr>
          </a:p>
          <a:p>
            <a:pPr marL="0" indent="0" eaLnBrk="1" hangingPunct="1">
              <a:buClrTx/>
              <a:buNone/>
            </a:pPr>
            <a:endParaRPr lang="en-US" sz="1400" dirty="0">
              <a:cs typeface="Arial"/>
            </a:endParaRPr>
          </a:p>
          <a:p>
            <a:pPr eaLnBrk="1" hangingPunct="1">
              <a:buClrTx/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I, (Bo </a:t>
            </a:r>
            <a:r>
              <a:rPr lang="en-US" sz="2800" dirty="0" err="1" smtClean="0">
                <a:latin typeface="Arial"/>
                <a:cs typeface="Arial"/>
              </a:rPr>
              <a:t>Xu</a:t>
            </a:r>
            <a:r>
              <a:rPr lang="en-US" sz="2800" dirty="0" smtClean="0">
                <a:latin typeface="Arial"/>
                <a:cs typeface="Arial"/>
              </a:rPr>
              <a:t>) </a:t>
            </a:r>
            <a:r>
              <a:rPr lang="en-US" sz="2800" dirty="0">
                <a:cs typeface="Arial"/>
              </a:rPr>
              <a:t>have no relevant </a:t>
            </a:r>
            <a:r>
              <a:rPr lang="en-US" sz="2800" dirty="0" smtClean="0">
                <a:cs typeface="Arial"/>
              </a:rPr>
              <a:t>conflicts </a:t>
            </a:r>
            <a:r>
              <a:rPr lang="en-US" sz="2800" dirty="0">
                <a:cs typeface="Arial"/>
              </a:rPr>
              <a:t>of interest to disclose</a:t>
            </a:r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2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hidden">
          <a:xfrm>
            <a:off x="923513" y="1106661"/>
            <a:ext cx="7296975" cy="4848662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b="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pic>
        <p:nvPicPr>
          <p:cNvPr id="80" name="图片 79" descr="无标题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6" y="1529595"/>
            <a:ext cx="5625513" cy="2772000"/>
          </a:xfrm>
          <a:prstGeom prst="rect">
            <a:avLst/>
          </a:prstGeom>
        </p:spPr>
      </p:pic>
      <p:grpSp>
        <p:nvGrpSpPr>
          <p:cNvPr id="44" name="组合 15"/>
          <p:cNvGrpSpPr/>
          <p:nvPr/>
        </p:nvGrpSpPr>
        <p:grpSpPr>
          <a:xfrm>
            <a:off x="1108686" y="981091"/>
            <a:ext cx="5327361" cy="3950780"/>
            <a:chOff x="1108686" y="1296831"/>
            <a:chExt cx="5327361" cy="3950780"/>
          </a:xfrm>
        </p:grpSpPr>
        <p:sp>
          <p:nvSpPr>
            <p:cNvPr id="67" name="TextBox 29"/>
            <p:cNvSpPr txBox="1"/>
            <p:nvPr/>
          </p:nvSpPr>
          <p:spPr>
            <a:xfrm rot="10800000">
              <a:off x="1108686" y="1296831"/>
              <a:ext cx="553998" cy="3744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PoCE</a:t>
              </a: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(%)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28"/>
            <p:cNvSpPr txBox="1"/>
            <p:nvPr/>
          </p:nvSpPr>
          <p:spPr>
            <a:xfrm>
              <a:off x="2941468" y="4878279"/>
              <a:ext cx="3494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Days </a:t>
              </a:r>
              <a:r>
                <a:rPr lang="en-US" altLang="zh-CN" i="0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After </a:t>
              </a:r>
              <a:r>
                <a:rPr kumimoji="0" lang="en-US" altLang="zh-CN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Index Procedure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24"/>
            <p:cNvSpPr txBox="1"/>
            <p:nvPr/>
          </p:nvSpPr>
          <p:spPr>
            <a:xfrm>
              <a:off x="1553377" y="4339940"/>
              <a:ext cx="521846" cy="25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25"/>
            <p:cNvSpPr txBox="1"/>
            <p:nvPr/>
          </p:nvSpPr>
          <p:spPr>
            <a:xfrm>
              <a:off x="1553377" y="1723952"/>
              <a:ext cx="521846" cy="25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10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Box 26"/>
            <p:cNvSpPr txBox="1"/>
            <p:nvPr/>
          </p:nvSpPr>
          <p:spPr>
            <a:xfrm>
              <a:off x="1553377" y="2247149"/>
              <a:ext cx="521846" cy="25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8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Box 27"/>
            <p:cNvSpPr txBox="1"/>
            <p:nvPr/>
          </p:nvSpPr>
          <p:spPr>
            <a:xfrm>
              <a:off x="1553377" y="2770347"/>
              <a:ext cx="521846" cy="25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30"/>
            <p:cNvSpPr txBox="1"/>
            <p:nvPr/>
          </p:nvSpPr>
          <p:spPr>
            <a:xfrm>
              <a:off x="1553377" y="3293544"/>
              <a:ext cx="521846" cy="25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32"/>
            <p:cNvSpPr txBox="1"/>
            <p:nvPr/>
          </p:nvSpPr>
          <p:spPr>
            <a:xfrm>
              <a:off x="1553377" y="3816742"/>
              <a:ext cx="521846" cy="25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TextBox 17"/>
          <p:cNvSpPr txBox="1"/>
          <p:nvPr/>
        </p:nvSpPr>
        <p:spPr>
          <a:xfrm>
            <a:off x="7162544" y="4282228"/>
            <a:ext cx="521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17"/>
          <p:cNvSpPr txBox="1"/>
          <p:nvPr/>
        </p:nvSpPr>
        <p:spPr>
          <a:xfrm>
            <a:off x="6414824" y="4307935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360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18"/>
          <p:cNvSpPr txBox="1"/>
          <p:nvPr/>
        </p:nvSpPr>
        <p:spPr>
          <a:xfrm>
            <a:off x="5652421" y="4307935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300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19"/>
          <p:cNvSpPr txBox="1"/>
          <p:nvPr/>
        </p:nvSpPr>
        <p:spPr>
          <a:xfrm>
            <a:off x="4899942" y="4302548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240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20"/>
          <p:cNvSpPr txBox="1"/>
          <p:nvPr/>
        </p:nvSpPr>
        <p:spPr>
          <a:xfrm>
            <a:off x="4137539" y="4302548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21"/>
          <p:cNvSpPr txBox="1"/>
          <p:nvPr/>
        </p:nvSpPr>
        <p:spPr>
          <a:xfrm>
            <a:off x="3375136" y="4302548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120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22"/>
          <p:cNvSpPr txBox="1"/>
          <p:nvPr/>
        </p:nvSpPr>
        <p:spPr>
          <a:xfrm>
            <a:off x="2622657" y="4302548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1870176" y="4302548"/>
            <a:ext cx="521846" cy="25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50240"/>
            <a:ext cx="9143999" cy="826608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FDE25E"/>
                </a:solidFill>
              </a:rPr>
              <a:t>Patient-oriented Composite Endpoint*</a:t>
            </a:r>
            <a:endParaRPr lang="en-US" kern="1200" dirty="0">
              <a:solidFill>
                <a:srgbClr val="FDE25E"/>
              </a:solidFill>
            </a:endParaRPr>
          </a:p>
        </p:txBody>
      </p:sp>
      <p:sp>
        <p:nvSpPr>
          <p:cNvPr id="76" name="TextBox 33"/>
          <p:cNvSpPr txBox="1"/>
          <p:nvPr/>
        </p:nvSpPr>
        <p:spPr>
          <a:xfrm>
            <a:off x="6959418" y="1507799"/>
            <a:ext cx="89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9.6%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35"/>
          <p:cNvSpPr txBox="1"/>
          <p:nvPr/>
        </p:nvSpPr>
        <p:spPr>
          <a:xfrm>
            <a:off x="6959418" y="1814557"/>
            <a:ext cx="89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8.5%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8" name="表格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29392"/>
              </p:ext>
            </p:extLst>
          </p:nvPr>
        </p:nvGraphicFramePr>
        <p:xfrm>
          <a:off x="1451671" y="4913460"/>
          <a:ext cx="6240658" cy="936104"/>
        </p:xfrm>
        <a:graphic>
          <a:graphicData uri="http://schemas.openxmlformats.org/drawingml/2006/table">
            <a:tbl>
              <a:tblPr/>
              <a:tblGrid>
                <a:gridCol w="984071"/>
                <a:gridCol w="750941"/>
                <a:gridCol w="750941"/>
                <a:gridCol w="750941"/>
                <a:gridCol w="750941"/>
                <a:gridCol w="750941"/>
                <a:gridCol w="750941"/>
                <a:gridCol w="750941"/>
              </a:tblGrid>
              <a:tr h="234026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Patients at Risk:</a:t>
                      </a:r>
                      <a:endParaRPr lang="en-US" altLang="zh-CN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</a:p>
                  </a:txBody>
                  <a:tcPr marL="46800" marR="46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7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BuMA</a:t>
                      </a:r>
                      <a:endParaRPr lang="en-US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0" marR="46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1174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1119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1118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1110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1098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1080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1066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Excel</a:t>
                      </a:r>
                      <a:endParaRPr lang="en-US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0" marR="468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1174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1113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1104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1098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1090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1081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1070</a:t>
                      </a:r>
                      <a:endParaRPr lang="zh-CN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87" marR="4787" marT="47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TextBox 12"/>
          <p:cNvSpPr txBox="1"/>
          <p:nvPr/>
        </p:nvSpPr>
        <p:spPr>
          <a:xfrm>
            <a:off x="3768487" y="3216529"/>
            <a:ext cx="386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i="0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HR [95% CI</a:t>
            </a:r>
            <a:r>
              <a:rPr lang="en-US" altLang="zh-CN" sz="200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altLang="zh-CN" sz="2000" i="0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= 1.14 [0.87, 1.50]  </a:t>
            </a:r>
            <a:endParaRPr lang="en-US" altLang="zh-CN" sz="2000" i="0" kern="0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altLang="zh-CN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log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-rank </a:t>
            </a:r>
            <a:r>
              <a:rPr kumimoji="0" lang="en-US" altLang="zh-CN" sz="20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0.31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直接连接符 14"/>
          <p:cNvCxnSpPr/>
          <p:nvPr/>
        </p:nvCxnSpPr>
        <p:spPr>
          <a:xfrm>
            <a:off x="2310950" y="1591616"/>
            <a:ext cx="278966" cy="0"/>
          </a:xfrm>
          <a:prstGeom prst="line">
            <a:avLst/>
          </a:prstGeom>
          <a:noFill/>
          <a:ln w="28575" cap="flat" cmpd="sng" algn="ctr">
            <a:solidFill>
              <a:srgbClr val="FFCC00"/>
            </a:solidFill>
            <a:prstDash val="solid"/>
          </a:ln>
          <a:effectLst/>
        </p:spPr>
      </p:cxnSp>
      <p:cxnSp>
        <p:nvCxnSpPr>
          <p:cNvPr id="37" name="直接连接符 43"/>
          <p:cNvCxnSpPr/>
          <p:nvPr/>
        </p:nvCxnSpPr>
        <p:spPr>
          <a:xfrm>
            <a:off x="2310950" y="1904821"/>
            <a:ext cx="278966" cy="0"/>
          </a:xfrm>
          <a:prstGeom prst="line">
            <a:avLst/>
          </a:prstGeom>
          <a:noFill/>
          <a:ln w="28575" cap="flat" cmpd="sng" algn="ctr">
            <a:solidFill>
              <a:srgbClr val="6699E1"/>
            </a:solidFill>
            <a:prstDash val="solid"/>
          </a:ln>
          <a:effectLst/>
        </p:spPr>
      </p:cxnSp>
      <p:sp>
        <p:nvSpPr>
          <p:cNvPr id="39" name="TextBox 16"/>
          <p:cNvSpPr txBox="1"/>
          <p:nvPr/>
        </p:nvSpPr>
        <p:spPr>
          <a:xfrm>
            <a:off x="2613362" y="1402612"/>
            <a:ext cx="89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BuMA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45"/>
          <p:cNvSpPr txBox="1"/>
          <p:nvPr/>
        </p:nvSpPr>
        <p:spPr>
          <a:xfrm>
            <a:off x="2613362" y="1727541"/>
            <a:ext cx="89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Excel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6828" y="6353908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*Death, MI, or any revascularization</a:t>
            </a:r>
            <a:endParaRPr lang="en-US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图片 3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93200" y="1688439"/>
            <a:ext cx="496800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ChangeArrowheads="1"/>
          </p:cNvSpPr>
          <p:nvPr/>
        </p:nvSpPr>
        <p:spPr bwMode="hidden">
          <a:xfrm>
            <a:off x="421641" y="1076180"/>
            <a:ext cx="8300719" cy="4926035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 dirty="0">
              <a:solidFill>
                <a:srgbClr val="FFFFFF"/>
              </a:solidFill>
              <a:ea typeface="ヒラギノ角ゴ Pro W3" pitchFamily="-111" charset="-128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 bwMode="auto">
          <a:xfrm>
            <a:off x="0" y="44624"/>
            <a:ext cx="91440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DE25E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i="0" dirty="0" smtClean="0"/>
              <a:t>One-Year PoCE and Components</a:t>
            </a:r>
            <a:endParaRPr lang="zh-CN" altLang="en-US" sz="3600" i="0" dirty="0"/>
          </a:p>
        </p:txBody>
      </p:sp>
      <p:graphicFrame>
        <p:nvGraphicFramePr>
          <p:cNvPr id="22" name="图表 21"/>
          <p:cNvGraphicFramePr/>
          <p:nvPr>
            <p:extLst>
              <p:ext uri="{D42A27DB-BD31-4B8C-83A1-F6EECF244321}">
                <p14:modId xmlns:p14="http://schemas.microsoft.com/office/powerpoint/2010/main" val="2294031501"/>
              </p:ext>
            </p:extLst>
          </p:nvPr>
        </p:nvGraphicFramePr>
        <p:xfrm>
          <a:off x="971779" y="1188620"/>
          <a:ext cx="7694701" cy="468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4"/>
          <p:cNvSpPr txBox="1">
            <a:spLocks noChangeArrowheads="1"/>
          </p:cNvSpPr>
          <p:nvPr/>
        </p:nvSpPr>
        <p:spPr bwMode="auto">
          <a:xfrm rot="10800000">
            <a:off x="452852" y="2262050"/>
            <a:ext cx="492443" cy="2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i="0" kern="0" dirty="0">
                <a:solidFill>
                  <a:srgbClr val="FDE25E">
                    <a:lumMod val="60000"/>
                    <a:lumOff val="40000"/>
                  </a:srgbClr>
                </a:solidFill>
                <a:latin typeface="Arial" charset="0"/>
                <a:ea typeface="宋体"/>
                <a:cs typeface="Arial" pitchFamily="34" charset="0"/>
              </a:rPr>
              <a:t>One-Year Rates (%)</a:t>
            </a:r>
            <a:endParaRPr lang="zh-CN" altLang="en-US" sz="2000" i="0" kern="0" dirty="0">
              <a:solidFill>
                <a:srgbClr val="FDE25E">
                  <a:lumMod val="60000"/>
                  <a:lumOff val="40000"/>
                </a:srgbClr>
              </a:solidFill>
              <a:latin typeface="Arial" charset="0"/>
              <a:ea typeface="宋体"/>
              <a:cs typeface="Arial" pitchFamily="34" charset="0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1823404" y="4895060"/>
            <a:ext cx="5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114/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1169</a:t>
            </a:r>
            <a:endParaRPr lang="zh-CN" altLang="en-US" sz="900" i="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2239040" y="4895060"/>
            <a:ext cx="5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99/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1164</a:t>
            </a:r>
            <a:endParaRPr lang="zh-CN" altLang="en-US" sz="900" i="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5409176" y="4895060"/>
            <a:ext cx="5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52/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1169</a:t>
            </a:r>
            <a:endParaRPr lang="zh-CN" altLang="en-US" sz="900" i="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5820016" y="4895060"/>
            <a:ext cx="5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62/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1164</a:t>
            </a:r>
            <a:endParaRPr lang="zh-CN" altLang="en-US" sz="900" i="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9"/>
          <p:cNvSpPr txBox="1"/>
          <p:nvPr/>
        </p:nvSpPr>
        <p:spPr>
          <a:xfrm>
            <a:off x="7207600" y="4895060"/>
            <a:ext cx="5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52/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1169</a:t>
            </a:r>
            <a:endParaRPr lang="zh-CN" altLang="en-US" sz="900" i="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>
            <a:off x="7609168" y="4895060"/>
            <a:ext cx="5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34/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1164</a:t>
            </a:r>
            <a:endParaRPr lang="zh-CN" altLang="en-US" sz="900" i="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3596248" y="4895060"/>
            <a:ext cx="5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27/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1169</a:t>
            </a:r>
            <a:endParaRPr lang="zh-CN" altLang="en-US" sz="900" i="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4007976" y="4895060"/>
            <a:ext cx="5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20/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1164</a:t>
            </a:r>
            <a:endParaRPr lang="zh-CN" altLang="en-US" sz="900" i="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12"/>
          <p:cNvSpPr txBox="1"/>
          <p:nvPr/>
        </p:nvSpPr>
        <p:spPr>
          <a:xfrm>
            <a:off x="1425649" y="1682539"/>
            <a:ext cx="1776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Difference = 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1.25%</a:t>
            </a:r>
            <a:endParaRPr lang="en-US" altLang="zh-CN" sz="1400" b="0" i="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HR [95% CI] = 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1.14 </a:t>
            </a: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0.87, </a:t>
            </a: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1.50]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 = 0.31</a:t>
            </a:r>
          </a:p>
        </p:txBody>
      </p:sp>
      <p:sp>
        <p:nvSpPr>
          <p:cNvPr id="53" name="TextBox 12"/>
          <p:cNvSpPr txBox="1"/>
          <p:nvPr/>
        </p:nvSpPr>
        <p:spPr>
          <a:xfrm>
            <a:off x="3222354" y="1682539"/>
            <a:ext cx="1817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Difference = 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0.59%</a:t>
            </a:r>
            <a:endParaRPr lang="en-US" altLang="zh-CN" sz="1400" b="0" i="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HR [95% CI] = 1.35 [0.76, 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2.40]</a:t>
            </a:r>
            <a:endParaRPr lang="en-US" altLang="zh-CN" sz="1400" b="0" i="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 = 0.31</a:t>
            </a:r>
          </a:p>
        </p:txBody>
      </p:sp>
      <p:sp>
        <p:nvSpPr>
          <p:cNvPr id="54" name="TextBox 12"/>
          <p:cNvSpPr txBox="1"/>
          <p:nvPr/>
        </p:nvSpPr>
        <p:spPr>
          <a:xfrm>
            <a:off x="5001023" y="1682539"/>
            <a:ext cx="1798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Difference = -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0.88%</a:t>
            </a:r>
            <a:endParaRPr lang="en-US" altLang="zh-CN" sz="1400" b="0" i="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HR [95% CI] = 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0.83 </a:t>
            </a: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[0.58, </a:t>
            </a:r>
            <a:r>
              <a:rPr lang="en-US" altLang="zh-CN" sz="1400" b="0" i="0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1.20]</a:t>
            </a:r>
            <a:endParaRPr lang="en-US" altLang="zh-CN" sz="1400" b="0" i="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P = 0.34</a:t>
            </a:r>
          </a:p>
        </p:txBody>
      </p:sp>
      <p:sp>
        <p:nvSpPr>
          <p:cNvPr id="55" name="TextBox 12"/>
          <p:cNvSpPr txBox="1"/>
          <p:nvPr/>
        </p:nvSpPr>
        <p:spPr>
          <a:xfrm>
            <a:off x="6860462" y="1682539"/>
            <a:ext cx="1806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rgbClr val="FDE25E"/>
                </a:solidFill>
                <a:latin typeface="Arial" pitchFamily="34" charset="0"/>
                <a:cs typeface="Arial" pitchFamily="34" charset="0"/>
              </a:rPr>
              <a:t>Difference = </a:t>
            </a:r>
            <a:r>
              <a:rPr lang="en-US" altLang="zh-CN" sz="1400" b="0" i="0" kern="0" dirty="0" smtClean="0">
                <a:solidFill>
                  <a:srgbClr val="FDE25E"/>
                </a:solidFill>
                <a:latin typeface="Arial" pitchFamily="34" charset="0"/>
                <a:cs typeface="Arial" pitchFamily="34" charset="0"/>
              </a:rPr>
              <a:t>1.53%</a:t>
            </a:r>
            <a:endParaRPr lang="en-US" altLang="zh-CN" sz="1400" b="0" i="0" kern="0" dirty="0">
              <a:solidFill>
                <a:srgbClr val="FDE25E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rgbClr val="FDE25E"/>
                </a:solidFill>
                <a:latin typeface="Arial" pitchFamily="34" charset="0"/>
                <a:cs typeface="Arial" pitchFamily="34" charset="0"/>
              </a:rPr>
              <a:t>HR [95% CI] = </a:t>
            </a:r>
            <a:r>
              <a:rPr lang="en-US" altLang="zh-CN" sz="1400" b="0" i="0" kern="0" dirty="0" smtClean="0">
                <a:solidFill>
                  <a:srgbClr val="FDE25E"/>
                </a:solidFill>
                <a:latin typeface="Arial" pitchFamily="34" charset="0"/>
                <a:cs typeface="Arial" pitchFamily="34" charset="0"/>
              </a:rPr>
              <a:t>1.53 </a:t>
            </a:r>
            <a:r>
              <a:rPr lang="en-US" altLang="zh-CN" sz="1400" b="0" i="0" kern="0" dirty="0">
                <a:solidFill>
                  <a:srgbClr val="FDE25E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altLang="zh-CN" sz="1400" b="0" i="0" kern="0" dirty="0" smtClean="0">
                <a:solidFill>
                  <a:srgbClr val="FDE25E"/>
                </a:solidFill>
                <a:latin typeface="Arial" pitchFamily="34" charset="0"/>
                <a:cs typeface="Arial" pitchFamily="34" charset="0"/>
              </a:rPr>
              <a:t>0.993, 2.36]</a:t>
            </a:r>
            <a:endParaRPr lang="en-US" altLang="zh-CN" sz="1400" b="0" i="0" kern="0" dirty="0">
              <a:solidFill>
                <a:srgbClr val="FDE25E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kern="0" dirty="0">
                <a:solidFill>
                  <a:srgbClr val="FDE25E"/>
                </a:solidFill>
                <a:latin typeface="Arial" pitchFamily="34" charset="0"/>
                <a:cs typeface="Arial" pitchFamily="34" charset="0"/>
              </a:rPr>
              <a:t>P = 0.05</a:t>
            </a:r>
          </a:p>
        </p:txBody>
      </p:sp>
    </p:spTree>
    <p:extLst>
      <p:ext uri="{BB962C8B-B14F-4D97-AF65-F5344CB8AC3E}">
        <p14:creationId xmlns:p14="http://schemas.microsoft.com/office/powerpoint/2010/main" val="7734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"/>
          <p:cNvSpPr>
            <a:spLocks noChangeArrowheads="1"/>
          </p:cNvSpPr>
          <p:nvPr/>
        </p:nvSpPr>
        <p:spPr bwMode="hidden">
          <a:xfrm>
            <a:off x="87972" y="1355969"/>
            <a:ext cx="8968057" cy="474003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hidden">
          <a:xfrm>
            <a:off x="87972" y="1355969"/>
            <a:ext cx="4436280" cy="474003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6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9675"/>
            <a:ext cx="9143999" cy="1162473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FDE25E"/>
                </a:solidFill>
              </a:rPr>
              <a:t>One-Year Definite/Probable Stent Thrombosis</a:t>
            </a:r>
            <a:endParaRPr lang="en-US" kern="1200" dirty="0">
              <a:solidFill>
                <a:srgbClr val="FDE25E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2382553" y="1981725"/>
            <a:ext cx="72000" cy="64606"/>
          </a:xfrm>
          <a:prstGeom prst="rect">
            <a:avLst/>
          </a:prstGeom>
          <a:gradFill>
            <a:gsLst>
              <a:gs pos="0">
                <a:srgbClr val="2F4776"/>
              </a:gs>
              <a:gs pos="50000">
                <a:srgbClr val="3366FF"/>
              </a:gs>
              <a:gs pos="100000">
                <a:srgbClr val="39536E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6" name="TextBox 9"/>
          <p:cNvSpPr txBox="1"/>
          <p:nvPr/>
        </p:nvSpPr>
        <p:spPr>
          <a:xfrm>
            <a:off x="291325" y="1881007"/>
            <a:ext cx="244827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Acute ST (0-1 day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n=3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382553" y="2191719"/>
            <a:ext cx="72000" cy="64606"/>
          </a:xfrm>
          <a:prstGeom prst="rect">
            <a:avLst/>
          </a:prstGeom>
          <a:gradFill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39536E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7" name="TextBox 27"/>
          <p:cNvSpPr txBox="1"/>
          <p:nvPr/>
        </p:nvSpPr>
        <p:spPr>
          <a:xfrm>
            <a:off x="291325" y="2091001"/>
            <a:ext cx="266429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Subacute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ST (2-30 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days) n=0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2382553" y="2401712"/>
            <a:ext cx="72000" cy="64606"/>
          </a:xfrm>
          <a:prstGeom prst="rect">
            <a:avLst/>
          </a:prstGeom>
          <a:gradFill>
            <a:gsLst>
              <a:gs pos="0">
                <a:srgbClr val="2F4776"/>
              </a:gs>
              <a:gs pos="50000">
                <a:srgbClr val="AFE1FF"/>
              </a:gs>
              <a:gs pos="100000">
                <a:srgbClr val="39536E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8" name="TextBox 28"/>
          <p:cNvSpPr txBox="1"/>
          <p:nvPr/>
        </p:nvSpPr>
        <p:spPr>
          <a:xfrm>
            <a:off x="291325" y="2300994"/>
            <a:ext cx="266429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Late ST (31-365 days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n=3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23916" y="1981725"/>
            <a:ext cx="72000" cy="64606"/>
          </a:xfrm>
          <a:prstGeom prst="rect">
            <a:avLst/>
          </a:prstGeom>
          <a:gradFill>
            <a:gsLst>
              <a:gs pos="0">
                <a:srgbClr val="996633"/>
              </a:gs>
              <a:gs pos="50000">
                <a:srgbClr val="FFCC00"/>
              </a:gs>
              <a:gs pos="100000">
                <a:srgbClr val="996633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3" name="TextBox 43"/>
          <p:cNvSpPr txBox="1"/>
          <p:nvPr/>
        </p:nvSpPr>
        <p:spPr>
          <a:xfrm>
            <a:off x="2439962" y="1881007"/>
            <a:ext cx="207436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Acute ST (0-1 day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n=4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223916" y="2191719"/>
            <a:ext cx="72000" cy="64606"/>
          </a:xfrm>
          <a:prstGeom prst="rect">
            <a:avLst/>
          </a:prstGeom>
          <a:gradFill>
            <a:gsLst>
              <a:gs pos="0">
                <a:srgbClr val="996633"/>
              </a:gs>
              <a:gs pos="50000">
                <a:srgbClr val="FFFF65"/>
              </a:gs>
              <a:gs pos="100000">
                <a:srgbClr val="996633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4" name="TextBox 45"/>
          <p:cNvSpPr txBox="1"/>
          <p:nvPr/>
        </p:nvSpPr>
        <p:spPr>
          <a:xfrm>
            <a:off x="2439962" y="2091001"/>
            <a:ext cx="212397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Subacute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ST (2-30 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days) n=5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223916" y="2401712"/>
            <a:ext cx="72000" cy="64606"/>
          </a:xfrm>
          <a:prstGeom prst="rect">
            <a:avLst/>
          </a:prstGeom>
          <a:gradFill>
            <a:gsLst>
              <a:gs pos="0">
                <a:srgbClr val="996633"/>
              </a:gs>
              <a:gs pos="50000">
                <a:srgbClr val="FFFFE1"/>
              </a:gs>
              <a:gs pos="100000">
                <a:srgbClr val="996633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5" name="TextBox 46"/>
          <p:cNvSpPr txBox="1"/>
          <p:nvPr/>
        </p:nvSpPr>
        <p:spPr>
          <a:xfrm>
            <a:off x="2439962" y="2300994"/>
            <a:ext cx="206444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Late ST (31-365 days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n=6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8" name="图表 87"/>
          <p:cNvGraphicFramePr/>
          <p:nvPr>
            <p:extLst>
              <p:ext uri="{D42A27DB-BD31-4B8C-83A1-F6EECF244321}">
                <p14:modId xmlns:p14="http://schemas.microsoft.com/office/powerpoint/2010/main" val="219790394"/>
              </p:ext>
            </p:extLst>
          </p:nvPr>
        </p:nvGraphicFramePr>
        <p:xfrm>
          <a:off x="677104" y="2705363"/>
          <a:ext cx="3556122" cy="326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9" name="TextBox 10"/>
          <p:cNvSpPr txBox="1"/>
          <p:nvPr/>
        </p:nvSpPr>
        <p:spPr>
          <a:xfrm rot="10800000">
            <a:off x="238899" y="2926769"/>
            <a:ext cx="430887" cy="2479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 fontAlgn="ctr">
              <a:defRPr sz="12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i="0" kern="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One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-Year Event Rate (%)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12"/>
          <p:cNvSpPr txBox="1"/>
          <p:nvPr/>
        </p:nvSpPr>
        <p:spPr>
          <a:xfrm>
            <a:off x="1388906" y="416957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i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0.5% (n=6)</a:t>
            </a:r>
            <a:endParaRPr lang="zh-CN" altLang="en-US" sz="1600" b="1" i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13"/>
          <p:cNvSpPr txBox="1"/>
          <p:nvPr/>
        </p:nvSpPr>
        <p:spPr>
          <a:xfrm>
            <a:off x="2950213" y="32154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1.3</a:t>
            </a:r>
            <a:r>
              <a:rPr lang="en-US" altLang="zh-CN" sz="1600" b="1" i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 algn="ctr"/>
            <a:r>
              <a:rPr lang="en-US" altLang="zh-CN" sz="1600" b="1" i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(n=15)</a:t>
            </a:r>
            <a:endParaRPr lang="zh-CN" altLang="en-US" sz="1600" b="1" i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50678" y="1439253"/>
            <a:ext cx="181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0" dirty="0" smtClean="0">
                <a:solidFill>
                  <a:srgbClr val="FFFF00"/>
                </a:solidFill>
              </a:rPr>
              <a:t>ITT</a:t>
            </a:r>
            <a:endParaRPr kumimoji="1" lang="zh-CN" altLang="en-US" i="0" dirty="0">
              <a:solidFill>
                <a:srgbClr val="FFFF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09071" y="1439253"/>
            <a:ext cx="181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0" dirty="0" smtClean="0">
                <a:solidFill>
                  <a:srgbClr val="FFFF00"/>
                </a:solidFill>
              </a:rPr>
              <a:t>PTE</a:t>
            </a:r>
            <a:endParaRPr kumimoji="1" lang="zh-CN" altLang="en-US" i="0" dirty="0">
              <a:solidFill>
                <a:srgbClr val="FFFF00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853677" y="1981727"/>
            <a:ext cx="72000" cy="64606"/>
          </a:xfrm>
          <a:prstGeom prst="rect">
            <a:avLst/>
          </a:prstGeom>
          <a:gradFill>
            <a:gsLst>
              <a:gs pos="0">
                <a:srgbClr val="2F4776"/>
              </a:gs>
              <a:gs pos="50000">
                <a:srgbClr val="3366FF"/>
              </a:gs>
              <a:gs pos="100000">
                <a:srgbClr val="39536E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1" name="TextBox 9"/>
          <p:cNvSpPr txBox="1"/>
          <p:nvPr/>
        </p:nvSpPr>
        <p:spPr>
          <a:xfrm>
            <a:off x="4809341" y="1892860"/>
            <a:ext cx="244827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Acute ST (0-1 day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n=2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853677" y="2191720"/>
            <a:ext cx="72000" cy="64606"/>
          </a:xfrm>
          <a:prstGeom prst="rect">
            <a:avLst/>
          </a:prstGeom>
          <a:gradFill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39536E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9" name="TextBox 27"/>
          <p:cNvSpPr txBox="1"/>
          <p:nvPr/>
        </p:nvSpPr>
        <p:spPr>
          <a:xfrm>
            <a:off x="4809341" y="2091002"/>
            <a:ext cx="266429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Subacute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ST (2-30 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days) n=0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853677" y="2401714"/>
            <a:ext cx="72000" cy="64606"/>
          </a:xfrm>
          <a:prstGeom prst="rect">
            <a:avLst/>
          </a:prstGeom>
          <a:gradFill>
            <a:gsLst>
              <a:gs pos="0">
                <a:srgbClr val="2F4776"/>
              </a:gs>
              <a:gs pos="50000">
                <a:srgbClr val="AFE1FF"/>
              </a:gs>
              <a:gs pos="100000">
                <a:srgbClr val="39536E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7" name="TextBox 28"/>
          <p:cNvSpPr txBox="1"/>
          <p:nvPr/>
        </p:nvSpPr>
        <p:spPr>
          <a:xfrm>
            <a:off x="4809341" y="2312847"/>
            <a:ext cx="266429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Late ST (31-365 days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n=2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683317" y="1981726"/>
            <a:ext cx="72000" cy="64606"/>
          </a:xfrm>
          <a:prstGeom prst="rect">
            <a:avLst/>
          </a:prstGeom>
          <a:gradFill>
            <a:gsLst>
              <a:gs pos="0">
                <a:srgbClr val="996633"/>
              </a:gs>
              <a:gs pos="50000">
                <a:srgbClr val="FFCC00"/>
              </a:gs>
              <a:gs pos="100000">
                <a:srgbClr val="996633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2" name="TextBox 43"/>
          <p:cNvSpPr txBox="1"/>
          <p:nvPr/>
        </p:nvSpPr>
        <p:spPr>
          <a:xfrm>
            <a:off x="6969701" y="1895980"/>
            <a:ext cx="19632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Acute ST (0-1 day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n=4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683317" y="2191720"/>
            <a:ext cx="72000" cy="64606"/>
          </a:xfrm>
          <a:prstGeom prst="rect">
            <a:avLst/>
          </a:prstGeom>
          <a:gradFill>
            <a:gsLst>
              <a:gs pos="0">
                <a:srgbClr val="996633"/>
              </a:gs>
              <a:gs pos="50000">
                <a:srgbClr val="FFFF65"/>
              </a:gs>
              <a:gs pos="100000">
                <a:srgbClr val="996633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0" name="TextBox 45"/>
          <p:cNvSpPr txBox="1"/>
          <p:nvPr/>
        </p:nvSpPr>
        <p:spPr>
          <a:xfrm>
            <a:off x="6969701" y="2102853"/>
            <a:ext cx="212740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Subacute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ST (2-30 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days) n=5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683317" y="2401714"/>
            <a:ext cx="72000" cy="64606"/>
          </a:xfrm>
          <a:prstGeom prst="rect">
            <a:avLst/>
          </a:prstGeom>
          <a:gradFill>
            <a:gsLst>
              <a:gs pos="0">
                <a:srgbClr val="996633"/>
              </a:gs>
              <a:gs pos="50000">
                <a:srgbClr val="FFFFE1"/>
              </a:gs>
              <a:gs pos="100000">
                <a:srgbClr val="996633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8" name="TextBox 46"/>
          <p:cNvSpPr txBox="1"/>
          <p:nvPr/>
        </p:nvSpPr>
        <p:spPr>
          <a:xfrm>
            <a:off x="6969701" y="2312848"/>
            <a:ext cx="195365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Late ST (31-365 days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n=6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图表 38"/>
          <p:cNvGraphicFramePr/>
          <p:nvPr>
            <p:extLst>
              <p:ext uri="{D42A27DB-BD31-4B8C-83A1-F6EECF244321}">
                <p14:modId xmlns:p14="http://schemas.microsoft.com/office/powerpoint/2010/main" val="220623867"/>
              </p:ext>
            </p:extLst>
          </p:nvPr>
        </p:nvGraphicFramePr>
        <p:xfrm>
          <a:off x="5089613" y="2705364"/>
          <a:ext cx="3556122" cy="326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Box 10"/>
          <p:cNvSpPr txBox="1"/>
          <p:nvPr/>
        </p:nvSpPr>
        <p:spPr>
          <a:xfrm rot="10800000">
            <a:off x="4651406" y="2961939"/>
            <a:ext cx="430887" cy="2479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 fontAlgn="ctr">
              <a:defRPr sz="12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i="0" kern="0" dirty="0" smtClean="0">
                <a:solidFill>
                  <a:srgbClr val="FDE25E">
                    <a:lumMod val="60000"/>
                    <a:lumOff val="40000"/>
                  </a:srgbClr>
                </a:solidFill>
              </a:rPr>
              <a:t>One-</a:t>
            </a:r>
            <a:r>
              <a:rPr lang="en-US" altLang="zh-CN" sz="1600" i="0" kern="0" dirty="0">
                <a:solidFill>
                  <a:srgbClr val="FDE25E">
                    <a:lumMod val="60000"/>
                    <a:lumOff val="40000"/>
                  </a:srgbClr>
                </a:solidFill>
              </a:rPr>
              <a:t>Year Event Rate (%)</a:t>
            </a:r>
            <a:endParaRPr lang="zh-CN" altLang="en-US" sz="1600" i="0" kern="0" dirty="0">
              <a:solidFill>
                <a:srgbClr val="FDE25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1" name="TextBox 12"/>
          <p:cNvSpPr txBox="1"/>
          <p:nvPr/>
        </p:nvSpPr>
        <p:spPr>
          <a:xfrm>
            <a:off x="5801415" y="438986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i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0.4% (n=4)</a:t>
            </a:r>
            <a:endParaRPr lang="zh-CN" altLang="en-US" sz="1600" b="1" i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362722" y="315062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1.3</a:t>
            </a:r>
            <a:r>
              <a:rPr lang="en-US" altLang="zh-CN" sz="1600" b="1" i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 algn="ctr"/>
            <a:r>
              <a:rPr lang="en-US" altLang="zh-CN" sz="1600" b="1" i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(n=15)</a:t>
            </a:r>
            <a:endParaRPr lang="zh-CN" altLang="en-US" sz="1600" b="1" i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5908891" y="2861814"/>
            <a:ext cx="14851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b="1" i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= 0.01</a:t>
            </a:r>
            <a:endParaRPr lang="zh-CN" altLang="en-US" b="1" i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29"/>
          <p:cNvSpPr txBox="1"/>
          <p:nvPr/>
        </p:nvSpPr>
        <p:spPr>
          <a:xfrm>
            <a:off x="1551394" y="2861814"/>
            <a:ext cx="14851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b="1" i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= 0.047</a:t>
            </a:r>
            <a:endParaRPr lang="zh-CN" altLang="en-US" b="1" i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0" y="135570"/>
            <a:ext cx="9144000" cy="62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DE25E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lvl="0" eaLnBrk="1" hangingPunct="1">
              <a:defRPr/>
            </a:pPr>
            <a:r>
              <a:rPr lang="en-US" altLang="zh-CN" sz="3600" i="0" dirty="0" smtClean="0"/>
              <a:t>Limitations</a:t>
            </a:r>
            <a:endParaRPr lang="en-US" altLang="zh-CN" sz="3600" i="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339725" y="911076"/>
            <a:ext cx="8464550" cy="5047536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917" y="971364"/>
            <a:ext cx="84645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800" b="0" i="0" dirty="0" smtClean="0">
                <a:solidFill>
                  <a:schemeClr val="tx1"/>
                </a:solidFill>
              </a:rPr>
              <a:t>Some element of selective enrollment and selection bias cannot be ruled out </a:t>
            </a:r>
          </a:p>
          <a:p>
            <a:pPr marL="234950" lvl="0" indent="-23495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sz="2800" b="0" i="0" dirty="0">
                <a:solidFill>
                  <a:schemeClr val="tx1"/>
                </a:solidFill>
              </a:rPr>
              <a:t>Low proportion of </a:t>
            </a:r>
            <a:r>
              <a:rPr kumimoji="1" lang="en-US" altLang="zh-CN" sz="2800" b="0" i="0" dirty="0" smtClean="0">
                <a:solidFill>
                  <a:schemeClr val="tx1"/>
                </a:solidFill>
              </a:rPr>
              <a:t>enrolled pts with stable </a:t>
            </a:r>
            <a:r>
              <a:rPr kumimoji="1" lang="en-US" altLang="zh-CN" sz="2800" b="0" i="0" dirty="0">
                <a:solidFill>
                  <a:schemeClr val="tx1"/>
                </a:solidFill>
              </a:rPr>
              <a:t>CAD </a:t>
            </a:r>
            <a:endParaRPr kumimoji="1" lang="en-US" altLang="zh-CN" sz="2800" b="0" i="0" dirty="0" smtClean="0">
              <a:solidFill>
                <a:schemeClr val="tx1"/>
              </a:solidFill>
            </a:endParaRPr>
          </a:p>
          <a:p>
            <a:pPr marL="234950" lvl="0" indent="-23495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800" b="0" i="0" dirty="0" smtClean="0">
                <a:solidFill>
                  <a:schemeClr val="tx1"/>
                </a:solidFill>
              </a:rPr>
              <a:t>The </a:t>
            </a:r>
            <a:r>
              <a:rPr lang="en-US" altLang="zh-CN" sz="2800" b="0" i="0" dirty="0">
                <a:solidFill>
                  <a:schemeClr val="tx1"/>
                </a:solidFill>
              </a:rPr>
              <a:t>study was not powered adequately to evaluate </a:t>
            </a:r>
            <a:r>
              <a:rPr lang="en-US" altLang="zh-CN" sz="2800" b="0" i="0" dirty="0" smtClean="0">
                <a:solidFill>
                  <a:schemeClr val="tx1"/>
                </a:solidFill>
              </a:rPr>
              <a:t>low frequency safety </a:t>
            </a:r>
            <a:r>
              <a:rPr lang="en-US" altLang="zh-CN" sz="2800" b="0" i="0" dirty="0">
                <a:solidFill>
                  <a:schemeClr val="tx1"/>
                </a:solidFill>
              </a:rPr>
              <a:t>endpoints </a:t>
            </a:r>
            <a:r>
              <a:rPr lang="en-US" altLang="zh-CN" sz="2800" b="0" i="0" dirty="0" smtClean="0">
                <a:solidFill>
                  <a:schemeClr val="tx1"/>
                </a:solidFill>
              </a:rPr>
              <a:t>such as stent thrombosis</a:t>
            </a:r>
          </a:p>
          <a:p>
            <a:pPr marL="234950" indent="-23495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800" b="0" i="0" dirty="0" smtClean="0">
                <a:solidFill>
                  <a:schemeClr val="tx1"/>
                </a:solidFill>
              </a:rPr>
              <a:t>The modified ARC definition </a:t>
            </a:r>
            <a:r>
              <a:rPr lang="en-US" altLang="zh-CN" sz="2800" b="0" i="0" dirty="0">
                <a:solidFill>
                  <a:schemeClr val="tx1"/>
                </a:solidFill>
              </a:rPr>
              <a:t>of </a:t>
            </a:r>
            <a:r>
              <a:rPr lang="en-US" altLang="zh-CN" sz="2800" b="0" i="0" dirty="0" smtClean="0">
                <a:solidFill>
                  <a:schemeClr val="tx1"/>
                </a:solidFill>
              </a:rPr>
              <a:t>peri-procedural MI may </a:t>
            </a:r>
            <a:r>
              <a:rPr lang="en-US" altLang="zh-CN" sz="2800" b="0" i="0" dirty="0">
                <a:solidFill>
                  <a:schemeClr val="tx1"/>
                </a:solidFill>
              </a:rPr>
              <a:t>overestimate the occurrence of </a:t>
            </a:r>
            <a:r>
              <a:rPr lang="en-US" altLang="zh-CN" sz="2800" b="0" i="0" dirty="0" smtClean="0">
                <a:solidFill>
                  <a:schemeClr val="tx1"/>
                </a:solidFill>
              </a:rPr>
              <a:t>TV-MI</a:t>
            </a:r>
          </a:p>
          <a:p>
            <a:pPr marL="234950" indent="-23495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800" b="0" i="0" dirty="0" smtClean="0">
                <a:solidFill>
                  <a:schemeClr val="tx1"/>
                </a:solidFill>
              </a:rPr>
              <a:t>Longer-term follow-up is required</a:t>
            </a:r>
            <a:endParaRPr lang="en-US" altLang="zh-CN" sz="28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0" y="217631"/>
            <a:ext cx="9144000" cy="62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DE25E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B9CDE5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lvl="0" eaLnBrk="1" hangingPunct="1">
              <a:defRPr/>
            </a:pPr>
            <a:r>
              <a:rPr lang="en-US" altLang="zh-CN" sz="3600" i="0" dirty="0" smtClean="0"/>
              <a:t>Conclusions</a:t>
            </a:r>
            <a:endParaRPr lang="en-US" altLang="zh-CN" sz="3600" i="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339725" y="941457"/>
            <a:ext cx="8464550" cy="5049035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9725" y="1000073"/>
            <a:ext cx="8464549" cy="499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kumimoji="1" lang="en-US" altLang="zh-CN" sz="3000" b="0" i="0" dirty="0">
                <a:solidFill>
                  <a:srgbClr val="FFFFFF"/>
                </a:solidFill>
              </a:rPr>
              <a:t>In the </a:t>
            </a:r>
            <a:r>
              <a:rPr kumimoji="1" lang="en-US" altLang="zh-CN" sz="3000" b="0" i="0" dirty="0" smtClean="0">
                <a:solidFill>
                  <a:srgbClr val="FFFFFF"/>
                </a:solidFill>
              </a:rPr>
              <a:t>multicenter </a:t>
            </a:r>
            <a:r>
              <a:rPr kumimoji="1" lang="en-US" altLang="zh-CN" sz="3000" b="0" i="0" dirty="0">
                <a:solidFill>
                  <a:srgbClr val="FFFFFF"/>
                </a:solidFill>
              </a:rPr>
              <a:t>randomized PANDA III trial, </a:t>
            </a:r>
            <a:r>
              <a:rPr kumimoji="1" lang="en-US" altLang="zh-CN" sz="3000" b="0" i="0" dirty="0" smtClean="0">
                <a:solidFill>
                  <a:srgbClr val="FFFFFF"/>
                </a:solidFill>
              </a:rPr>
              <a:t>the BuMA </a:t>
            </a:r>
            <a:r>
              <a:rPr kumimoji="1" lang="en-US" altLang="zh-CN" sz="3000" b="0" i="0" dirty="0">
                <a:solidFill>
                  <a:srgbClr val="FFFFFF"/>
                </a:solidFill>
              </a:rPr>
              <a:t>SES was non-inferior to </a:t>
            </a:r>
            <a:r>
              <a:rPr kumimoji="1" lang="en-US" altLang="zh-CN" sz="3000" b="0" i="0" dirty="0" smtClean="0">
                <a:solidFill>
                  <a:srgbClr val="FFFFFF"/>
                </a:solidFill>
              </a:rPr>
              <a:t>the Excel </a:t>
            </a:r>
            <a:r>
              <a:rPr kumimoji="1" lang="en-US" altLang="zh-CN" sz="3000" b="0" i="0" dirty="0">
                <a:solidFill>
                  <a:srgbClr val="FFFFFF"/>
                </a:solidFill>
              </a:rPr>
              <a:t>SES for the primary endpoint of TLF at 1 </a:t>
            </a:r>
            <a:r>
              <a:rPr kumimoji="1" lang="en-US" altLang="zh-CN" sz="3000" b="0" i="0" dirty="0" smtClean="0">
                <a:solidFill>
                  <a:srgbClr val="FFFFFF"/>
                </a:solidFill>
              </a:rPr>
              <a:t>year</a:t>
            </a:r>
          </a:p>
          <a:p>
            <a:pPr>
              <a:lnSpc>
                <a:spcPct val="110000"/>
              </a:lnSpc>
            </a:pPr>
            <a:endParaRPr kumimoji="1" lang="en-US" altLang="zh-CN" b="0" i="0" dirty="0" smtClean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kumimoji="1" lang="en-US" altLang="zh-CN" sz="3000" b="0" i="0" dirty="0">
                <a:solidFill>
                  <a:srgbClr val="FFFFFF"/>
                </a:solidFill>
              </a:rPr>
              <a:t>The PLGA polymer-based BuMA (with </a:t>
            </a:r>
            <a:r>
              <a:rPr kumimoji="1" lang="en-US" altLang="zh-CN" sz="3000" b="0" i="0" dirty="0" smtClean="0">
                <a:solidFill>
                  <a:srgbClr val="FFFFFF"/>
                </a:solidFill>
              </a:rPr>
              <a:t>eG</a:t>
            </a:r>
            <a:r>
              <a:rPr kumimoji="1" lang="en-US" altLang="zh-CN" sz="2400" b="0" i="0" baseline="40000" dirty="0" smtClean="0">
                <a:solidFill>
                  <a:srgbClr val="FFFFFF"/>
                </a:solidFill>
              </a:rPr>
              <a:t>TM</a:t>
            </a:r>
            <a:r>
              <a:rPr kumimoji="1" lang="en-US" altLang="zh-CN" sz="3000" b="0" i="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3000" b="0" i="0" dirty="0">
                <a:solidFill>
                  <a:srgbClr val="FFFFFF"/>
                </a:solidFill>
              </a:rPr>
              <a:t>base layer) </a:t>
            </a:r>
            <a:r>
              <a:rPr kumimoji="1" lang="en-US" altLang="zh-CN" sz="3000" b="0" i="0" dirty="0" smtClean="0">
                <a:solidFill>
                  <a:srgbClr val="FFFFFF"/>
                </a:solidFill>
              </a:rPr>
              <a:t>SES was associated with a lower incidence of stent thrombosis compared to the PLA polymer-based Excel SES, consistent with the previous findings of enhanced strut coverage with this device</a:t>
            </a:r>
          </a:p>
        </p:txBody>
      </p:sp>
    </p:spTree>
    <p:extLst>
      <p:ext uri="{BB962C8B-B14F-4D97-AF65-F5344CB8AC3E}">
        <p14:creationId xmlns:p14="http://schemas.microsoft.com/office/powerpoint/2010/main" val="42069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418977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4BD9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Special Thanks…</a:t>
            </a:r>
            <a:endParaRPr lang="zh-CN" altLang="en-US" sz="4400" i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4BD9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6917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PANDA III</a:t>
            </a:r>
            <a:endParaRPr lang="zh-CN" altLang="en-US" sz="4800" i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6917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13190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5239"/>
            <a:ext cx="9143999" cy="809490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chemeClr val="tx2"/>
                </a:solidFill>
              </a:rPr>
              <a:t>Background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hidden">
          <a:xfrm>
            <a:off x="172945" y="945826"/>
            <a:ext cx="6183032" cy="4905813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677" y="957992"/>
            <a:ext cx="6173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zh-CN" b="0" i="0" dirty="0">
                <a:solidFill>
                  <a:schemeClr val="tx1"/>
                </a:solidFill>
              </a:rPr>
              <a:t>Whether the rate of drug elution and polymer absorption affects clinical outcomes of biodegradable polymer-based drug-eluting stents (DES) is unknown</a:t>
            </a:r>
            <a:r>
              <a:rPr lang="en-US" altLang="zh-CN" b="0" i="0" dirty="0" smtClean="0">
                <a:solidFill>
                  <a:schemeClr val="tx1"/>
                </a:solidFill>
              </a:rPr>
              <a:t>.</a:t>
            </a:r>
          </a:p>
          <a:p>
            <a:pPr marL="169863" indent="-169863">
              <a:spcBef>
                <a:spcPts val="600"/>
              </a:spcBef>
            </a:pPr>
            <a:endParaRPr lang="en-US" altLang="zh-CN" sz="400" b="0" i="0" dirty="0" smtClean="0">
              <a:solidFill>
                <a:srgbClr val="FFFFFF"/>
              </a:solidFill>
            </a:endParaRP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zh-CN" b="0" i="0" dirty="0">
                <a:solidFill>
                  <a:srgbClr val="FFFFFF"/>
                </a:solidFill>
              </a:rPr>
              <a:t>The PLGA polymer-based </a:t>
            </a:r>
            <a:r>
              <a:rPr lang="en-US" altLang="zh-CN" i="0" dirty="0">
                <a:solidFill>
                  <a:srgbClr val="FFFF00"/>
                </a:solidFill>
              </a:rPr>
              <a:t>BuMA</a:t>
            </a:r>
            <a:r>
              <a:rPr lang="en-US" altLang="zh-CN" b="0" i="0" dirty="0">
                <a:solidFill>
                  <a:srgbClr val="FFFFFF"/>
                </a:solidFill>
              </a:rPr>
              <a:t> </a:t>
            </a:r>
            <a:r>
              <a:rPr lang="en-US" altLang="zh-CN" b="0" i="0" dirty="0" smtClean="0">
                <a:solidFill>
                  <a:srgbClr val="FFFFFF"/>
                </a:solidFill>
              </a:rPr>
              <a:t>sirolimus-eluting </a:t>
            </a:r>
            <a:r>
              <a:rPr lang="en-US" altLang="zh-CN" b="0" i="0" dirty="0">
                <a:solidFill>
                  <a:srgbClr val="FFFFFF"/>
                </a:solidFill>
              </a:rPr>
              <a:t>stent (SES) has a unique design </a:t>
            </a:r>
            <a:r>
              <a:rPr lang="en-US" altLang="zh-CN" b="0" i="0" dirty="0">
                <a:solidFill>
                  <a:schemeClr val="tx2"/>
                </a:solidFill>
              </a:rPr>
              <a:t>incorporating an electro-grafting (</a:t>
            </a:r>
            <a:r>
              <a:rPr lang="en-US" altLang="zh-CN" b="0" i="0" dirty="0" smtClean="0">
                <a:solidFill>
                  <a:schemeClr val="tx2"/>
                </a:solidFill>
              </a:rPr>
              <a:t>eG</a:t>
            </a:r>
            <a:r>
              <a:rPr lang="en-US" altLang="zh-CN" sz="1600" b="0" i="0" baseline="30000" dirty="0" smtClean="0">
                <a:solidFill>
                  <a:schemeClr val="tx2"/>
                </a:solidFill>
              </a:rPr>
              <a:t>TM</a:t>
            </a:r>
            <a:r>
              <a:rPr lang="en-US" altLang="zh-CN" b="0" i="0" dirty="0" smtClean="0">
                <a:solidFill>
                  <a:schemeClr val="tx2"/>
                </a:solidFill>
              </a:rPr>
              <a:t>) </a:t>
            </a:r>
            <a:r>
              <a:rPr lang="en-US" altLang="zh-CN" b="0" i="0" dirty="0">
                <a:solidFill>
                  <a:schemeClr val="tx2"/>
                </a:solidFill>
              </a:rPr>
              <a:t>base layer between the polymer and stent strut, securing adhesion of the PLGA </a:t>
            </a:r>
            <a:r>
              <a:rPr lang="en-US" altLang="zh-CN" b="0" i="0" dirty="0" smtClean="0">
                <a:solidFill>
                  <a:schemeClr val="tx2"/>
                </a:solidFill>
              </a:rPr>
              <a:t>coating</a:t>
            </a:r>
            <a:r>
              <a:rPr lang="en-US" altLang="zh-CN" b="0" i="0" dirty="0" smtClean="0">
                <a:solidFill>
                  <a:srgbClr val="FFFFFF"/>
                </a:solidFill>
              </a:rPr>
              <a:t>. </a:t>
            </a:r>
            <a:r>
              <a:rPr lang="en-US" altLang="zh-CN" b="0" i="0" dirty="0">
                <a:solidFill>
                  <a:srgbClr val="FFFFFF"/>
                </a:solidFill>
              </a:rPr>
              <a:t>Sirolimus is 100% eluted within 30 days, and the </a:t>
            </a:r>
            <a:r>
              <a:rPr lang="en-US" altLang="zh-CN" b="0" i="0" dirty="0">
                <a:solidFill>
                  <a:schemeClr val="tx1"/>
                </a:solidFill>
              </a:rPr>
              <a:t>PLGA polymer is completely absorbed within 3 months. </a:t>
            </a:r>
            <a:endParaRPr lang="en-US" altLang="zh-CN" b="0" i="0" dirty="0" smtClean="0">
              <a:solidFill>
                <a:schemeClr val="tx1"/>
              </a:solidFill>
            </a:endParaRPr>
          </a:p>
          <a:p>
            <a:pPr marL="169863" indent="-169863">
              <a:spcBef>
                <a:spcPts val="600"/>
              </a:spcBef>
            </a:pPr>
            <a:endParaRPr lang="en-US" altLang="zh-CN" sz="400" b="0" i="0" dirty="0">
              <a:solidFill>
                <a:srgbClr val="FFFFFF"/>
              </a:solidFill>
            </a:endParaRP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zh-CN" b="0" i="0" dirty="0" smtClean="0">
                <a:solidFill>
                  <a:srgbClr val="FFFFFF"/>
                </a:solidFill>
              </a:rPr>
              <a:t>In </a:t>
            </a:r>
            <a:r>
              <a:rPr lang="en-US" altLang="zh-CN" b="0" i="0" dirty="0">
                <a:solidFill>
                  <a:srgbClr val="FFFFFF"/>
                </a:solidFill>
              </a:rPr>
              <a:t>contrast, the PLA polymer-based </a:t>
            </a:r>
            <a:r>
              <a:rPr lang="en-US" altLang="zh-CN" i="0" dirty="0">
                <a:solidFill>
                  <a:srgbClr val="FFFF00"/>
                </a:solidFill>
              </a:rPr>
              <a:t>Excel</a:t>
            </a:r>
            <a:r>
              <a:rPr lang="en-US" altLang="zh-CN" b="0" i="0" dirty="0">
                <a:solidFill>
                  <a:srgbClr val="FFFFFF"/>
                </a:solidFill>
              </a:rPr>
              <a:t> </a:t>
            </a:r>
            <a:r>
              <a:rPr lang="en-US" altLang="zh-CN" b="0" i="0" dirty="0" smtClean="0">
                <a:solidFill>
                  <a:srgbClr val="FFFFFF"/>
                </a:solidFill>
              </a:rPr>
              <a:t>SES </a:t>
            </a:r>
            <a:r>
              <a:rPr lang="en-US" altLang="zh-CN" b="0" i="0" dirty="0">
                <a:solidFill>
                  <a:srgbClr val="FFFFFF"/>
                </a:solidFill>
              </a:rPr>
              <a:t>elutes sirolimus completely within 180 days, and </a:t>
            </a:r>
            <a:r>
              <a:rPr lang="en-US" altLang="zh-CN" b="0" i="0" dirty="0">
                <a:solidFill>
                  <a:schemeClr val="tx1"/>
                </a:solidFill>
              </a:rPr>
              <a:t>the PLA polymer is completely absorbed within 6-9 </a:t>
            </a:r>
            <a:r>
              <a:rPr lang="en-US" altLang="zh-CN" b="0" i="0" dirty="0" smtClean="0">
                <a:solidFill>
                  <a:schemeClr val="tx1"/>
                </a:solidFill>
              </a:rPr>
              <a:t>months. </a:t>
            </a:r>
          </a:p>
          <a:p>
            <a:pPr marL="169863" indent="-169863">
              <a:spcBef>
                <a:spcPts val="600"/>
              </a:spcBef>
            </a:pPr>
            <a:endParaRPr lang="en-US" altLang="zh-CN" sz="400" b="0" i="0" dirty="0">
              <a:solidFill>
                <a:srgbClr val="FFFFFF"/>
              </a:solidFill>
            </a:endParaRP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altLang="zh-CN" b="0" i="0" dirty="0" smtClean="0">
                <a:solidFill>
                  <a:schemeClr val="tx1"/>
                </a:solidFill>
              </a:rPr>
              <a:t>Both DES elute sirolimus from a stainless steel platform, isolating major differences to the polymer and elution kinetics.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03145" y="502610"/>
            <a:ext cx="2285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i="0" dirty="0" smtClean="0">
                <a:solidFill>
                  <a:srgbClr val="FDE25E"/>
                </a:solidFill>
              </a:rPr>
              <a:t>BuMA</a:t>
            </a:r>
          </a:p>
          <a:p>
            <a:pPr algn="ctr"/>
            <a:r>
              <a:rPr kumimoji="1" lang="en-US" altLang="zh-CN" sz="1400" b="0" i="0" dirty="0" smtClean="0">
                <a:solidFill>
                  <a:schemeClr val="tx1"/>
                </a:solidFill>
              </a:rPr>
              <a:t>SinoMed, Tianjin, China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68354" y="3443028"/>
            <a:ext cx="19555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i="0" dirty="0" smtClean="0">
                <a:solidFill>
                  <a:srgbClr val="FDE25E"/>
                </a:solidFill>
              </a:rPr>
              <a:t>Excel</a:t>
            </a:r>
            <a:endParaRPr kumimoji="1" lang="en-US" altLang="zh-CN" sz="2000" i="0" baseline="30000" dirty="0" smtClean="0">
              <a:solidFill>
                <a:srgbClr val="FDE25E"/>
              </a:solidFill>
            </a:endParaRPr>
          </a:p>
          <a:p>
            <a:pPr algn="ctr"/>
            <a:r>
              <a:rPr kumimoji="1" lang="en-US" altLang="zh-CN" sz="1400" b="0" i="0" dirty="0" err="1" smtClean="0">
                <a:solidFill>
                  <a:schemeClr val="tx1"/>
                </a:solidFill>
              </a:rPr>
              <a:t>JWMS</a:t>
            </a:r>
            <a:r>
              <a:rPr kumimoji="1" lang="en-US" altLang="zh-CN" sz="1400" b="0" i="0" dirty="0" smtClean="0">
                <a:solidFill>
                  <a:schemeClr val="tx1"/>
                </a:solidFill>
              </a:rPr>
              <a:t>, </a:t>
            </a:r>
            <a:r>
              <a:rPr kumimoji="1" lang="en-US" altLang="zh-CN" sz="1400" b="0" i="0" dirty="0" err="1" smtClean="0">
                <a:solidFill>
                  <a:schemeClr val="tx1"/>
                </a:solidFill>
              </a:rPr>
              <a:t>Weihai</a:t>
            </a:r>
            <a:r>
              <a:rPr kumimoji="1" lang="en-US" altLang="zh-CN" sz="1400" b="0" i="0" dirty="0">
                <a:solidFill>
                  <a:schemeClr val="tx1"/>
                </a:solidFill>
              </a:rPr>
              <a:t>, </a:t>
            </a:r>
            <a:r>
              <a:rPr kumimoji="1" lang="en-US" altLang="zh-CN" sz="1400" b="0" i="0" dirty="0" smtClean="0">
                <a:solidFill>
                  <a:schemeClr val="tx1"/>
                </a:solidFill>
              </a:rPr>
              <a:t>China</a:t>
            </a:r>
          </a:p>
        </p:txBody>
      </p:sp>
      <p:pic>
        <p:nvPicPr>
          <p:cNvPr id="9" name="Picture 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14" y="1128294"/>
            <a:ext cx="2400261" cy="2250649"/>
          </a:xfrm>
          <a:prstGeom prst="rect">
            <a:avLst/>
          </a:prstGeom>
          <a:ln w="19050" cap="sq">
            <a:solidFill>
              <a:srgbClr val="00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68" y="4068719"/>
            <a:ext cx="2345752" cy="2116629"/>
          </a:xfrm>
          <a:prstGeom prst="rect">
            <a:avLst/>
          </a:prstGeom>
          <a:ln w="19050" cap="sq">
            <a:solidFill>
              <a:srgbClr val="00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0523"/>
            <a:ext cx="9143999" cy="908941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FDE25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BuMA-OCT Trial</a:t>
            </a:r>
            <a:endParaRPr lang="en-US" altLang="zh-CN" dirty="0">
              <a:solidFill>
                <a:srgbClr val="FDE25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9317" y="697282"/>
            <a:ext cx="86653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</a:t>
            </a:r>
            <a:r>
              <a:rPr lang="en-US" altLang="zh-CN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were </a:t>
            </a:r>
            <a:r>
              <a:rPr lang="en-US" alt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randomly </a:t>
            </a:r>
            <a:r>
              <a:rPr lang="en-US" altLang="zh-CN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assigned to receive either </a:t>
            </a:r>
            <a:r>
              <a:rPr lang="en-US" alt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BuMA </a:t>
            </a:r>
            <a:r>
              <a:rPr lang="en-US" altLang="zh-CN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(n=40) </a:t>
            </a:r>
            <a:r>
              <a:rPr lang="en-US" alt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Excel </a:t>
            </a:r>
            <a:r>
              <a:rPr lang="en-US" altLang="zh-CN" sz="24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(n=40) </a:t>
            </a:r>
            <a:r>
              <a:rPr lang="en-US" altLang="zh-CN" sz="2400" b="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 </a:t>
            </a:r>
          </a:p>
          <a:p>
            <a:pPr algn="ctr"/>
            <a:endParaRPr lang="en-US" altLang="zh-CN" sz="4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658" y="1563850"/>
            <a:ext cx="8904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i="0" dirty="0">
                <a:solidFill>
                  <a:srgbClr val="FDE25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Primary Endpoint: </a:t>
            </a:r>
            <a:r>
              <a:rPr lang="en-US" altLang="zh-CN" sz="2000" i="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Stent </a:t>
            </a:r>
            <a:r>
              <a:rPr lang="en-US" altLang="zh-CN" sz="2000" i="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strut coverage evaluated with OCT at </a:t>
            </a:r>
            <a:r>
              <a:rPr lang="en-US" altLang="zh-CN" sz="2000" i="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3 months</a:t>
            </a:r>
            <a:endParaRPr lang="en-US" altLang="zh-CN" sz="2000" i="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9404" y="6444017"/>
            <a:ext cx="440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1" i="0" dirty="0" err="1" smtClean="0">
                <a:solidFill>
                  <a:srgbClr val="FFFFFF"/>
                </a:solidFill>
                <a:latin typeface="Arial"/>
                <a:cs typeface="Arial"/>
              </a:rPr>
              <a:t>Qian</a:t>
            </a:r>
            <a:r>
              <a:rPr kumimoji="1" lang="en-US" altLang="zh-CN" sz="1400" i="0" dirty="0" smtClean="0">
                <a:solidFill>
                  <a:srgbClr val="FFFFFF"/>
                </a:solidFill>
                <a:latin typeface="Arial"/>
                <a:cs typeface="Arial"/>
              </a:rPr>
              <a:t> J</a:t>
            </a:r>
            <a:r>
              <a:rPr kumimoji="1" lang="en-US" altLang="zh-CN" sz="1400" b="1" i="0" dirty="0" smtClean="0">
                <a:solidFill>
                  <a:srgbClr val="FFFFFF"/>
                </a:solidFill>
                <a:latin typeface="Arial"/>
                <a:cs typeface="Arial"/>
              </a:rPr>
              <a:t> et al, </a:t>
            </a:r>
            <a:r>
              <a:rPr kumimoji="1" lang="en-US" altLang="zh-CN" sz="1400" b="1" dirty="0" err="1" smtClean="0">
                <a:solidFill>
                  <a:srgbClr val="FFFFFF"/>
                </a:solidFill>
                <a:latin typeface="Arial"/>
                <a:cs typeface="Arial"/>
              </a:rPr>
              <a:t>EuroIntervention</a:t>
            </a:r>
            <a:r>
              <a:rPr kumimoji="1" lang="en-US" altLang="zh-CN" sz="1400" b="1" i="0" dirty="0" smtClean="0">
                <a:solidFill>
                  <a:srgbClr val="FFFFFF"/>
                </a:solidFill>
                <a:latin typeface="Arial"/>
                <a:cs typeface="Arial"/>
              </a:rPr>
              <a:t> 2014;10:806-814.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9646" y="5198746"/>
            <a:ext cx="8724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0" i="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randomized BuMA-OCT trial demonstrated that the BuMA SES was superior to the Excel SES in stent strut coverage at 3-month follow-up</a:t>
            </a:r>
            <a:endParaRPr lang="en-US" altLang="zh-CN" sz="2000" b="0" i="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57934" y="2142145"/>
            <a:ext cx="7628132" cy="3026779"/>
            <a:chOff x="325120" y="2281039"/>
            <a:chExt cx="7628132" cy="3026779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hidden">
            <a:xfrm>
              <a:off x="475129" y="2281039"/>
              <a:ext cx="7386918" cy="3026779"/>
            </a:xfrm>
            <a:prstGeom prst="rect">
              <a:avLst/>
            </a:prstGeom>
            <a:solidFill>
              <a:srgbClr val="14202E"/>
            </a:solidFill>
            <a:ln w="19050" algn="ctr">
              <a:solidFill>
                <a:srgbClr val="39536E"/>
              </a:solidFill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1C1C1C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 i="0">
                <a:solidFill>
                  <a:schemeClr val="tx1"/>
                </a:solidFill>
                <a:ea typeface="ヒラギノ角ゴ Pro W3" pitchFamily="-111" charset="-128"/>
                <a:cs typeface="+mn-cs"/>
              </a:endParaRPr>
            </a:p>
          </p:txBody>
        </p:sp>
        <p:graphicFrame>
          <p:nvGraphicFramePr>
            <p:cNvPr id="8" name="图表 7"/>
            <p:cNvGraphicFramePr/>
            <p:nvPr>
              <p:extLst>
                <p:ext uri="{D42A27DB-BD31-4B8C-83A1-F6EECF244321}">
                  <p14:modId xmlns:p14="http://schemas.microsoft.com/office/powerpoint/2010/main" val="2461156294"/>
                </p:ext>
              </p:extLst>
            </p:nvPr>
          </p:nvGraphicFramePr>
          <p:xfrm>
            <a:off x="543560" y="3133947"/>
            <a:ext cx="3362961" cy="2103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" name="图表 15"/>
            <p:cNvGraphicFramePr/>
            <p:nvPr>
              <p:extLst>
                <p:ext uri="{D42A27DB-BD31-4B8C-83A1-F6EECF244321}">
                  <p14:modId xmlns:p14="http://schemas.microsoft.com/office/powerpoint/2010/main" val="1315307303"/>
                </p:ext>
              </p:extLst>
            </p:nvPr>
          </p:nvGraphicFramePr>
          <p:xfrm>
            <a:off x="4356099" y="3125818"/>
            <a:ext cx="3318860" cy="21112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文本框 9"/>
            <p:cNvSpPr txBox="1"/>
            <p:nvPr/>
          </p:nvSpPr>
          <p:spPr>
            <a:xfrm>
              <a:off x="1337361" y="3405956"/>
              <a:ext cx="644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b="0" i="0" dirty="0" smtClean="0">
                  <a:solidFill>
                    <a:schemeClr val="tx1"/>
                  </a:solidFill>
                </a:rPr>
                <a:t>94.2%</a:t>
              </a:r>
              <a:endParaRPr kumimoji="1" lang="zh-CN" altLang="en-US" sz="1200" b="0" i="0" dirty="0">
                <a:solidFill>
                  <a:schemeClr val="tx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640296" y="3771366"/>
              <a:ext cx="644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b="0" i="0" dirty="0" smtClean="0">
                  <a:solidFill>
                    <a:schemeClr val="tx1"/>
                  </a:solidFill>
                </a:rPr>
                <a:t>90.0%</a:t>
              </a:r>
              <a:endParaRPr kumimoji="1" lang="zh-CN" altLang="en-US" sz="1200" b="0" i="0" dirty="0">
                <a:solidFill>
                  <a:schemeClr val="tx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152644" y="3726413"/>
              <a:ext cx="644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b="0" i="0" dirty="0" smtClean="0">
                  <a:solidFill>
                    <a:schemeClr val="tx1"/>
                  </a:solidFill>
                </a:rPr>
                <a:t>1.3%</a:t>
              </a:r>
              <a:endParaRPr kumimoji="1" lang="zh-CN" altLang="en-US" sz="1200" b="0" i="0" dirty="0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416266" y="3367097"/>
              <a:ext cx="644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b="0" i="0" dirty="0" smtClean="0">
                  <a:solidFill>
                    <a:schemeClr val="tx1"/>
                  </a:solidFill>
                </a:rPr>
                <a:t>1.8%</a:t>
              </a:r>
              <a:endParaRPr kumimoji="1" lang="zh-CN" altLang="en-US" sz="1200" b="0" i="0" dirty="0">
                <a:solidFill>
                  <a:schemeClr val="tx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70913" y="2763946"/>
              <a:ext cx="262254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i="0" dirty="0" smtClean="0">
                  <a:solidFill>
                    <a:schemeClr val="tx1"/>
                  </a:solidFill>
                </a:rPr>
                <a:t>Difference (95% CI): 4.2% (3.7%-4.8%)</a:t>
              </a:r>
            </a:p>
            <a:p>
              <a:pPr algn="ctr"/>
              <a:endParaRPr kumimoji="1" lang="en-US" altLang="zh-CN" sz="200" i="0" dirty="0" smtClean="0">
                <a:solidFill>
                  <a:schemeClr val="tx1"/>
                </a:solidFill>
              </a:endParaRPr>
            </a:p>
            <a:p>
              <a:pPr algn="ctr"/>
              <a:r>
                <a:rPr kumimoji="1" lang="en-US" altLang="zh-CN" sz="1100" i="0" dirty="0" err="1" smtClean="0">
                  <a:solidFill>
                    <a:srgbClr val="FFFF00"/>
                  </a:solidFill>
                </a:rPr>
                <a:t>P</a:t>
              </a:r>
              <a:r>
                <a:rPr kumimoji="1" lang="en-US" altLang="zh-CN" sz="1100" i="0" baseline="-25000" dirty="0" err="1" smtClean="0">
                  <a:solidFill>
                    <a:srgbClr val="FFFF00"/>
                  </a:solidFill>
                </a:rPr>
                <a:t>non</a:t>
              </a:r>
              <a:r>
                <a:rPr kumimoji="1" lang="en-US" altLang="zh-CN" sz="1100" i="0" baseline="-25000" dirty="0" smtClean="0">
                  <a:solidFill>
                    <a:srgbClr val="FFFF00"/>
                  </a:solidFill>
                </a:rPr>
                <a:t>-inferiority</a:t>
              </a:r>
              <a:r>
                <a:rPr kumimoji="1" lang="en-US" altLang="zh-CN" sz="1100" i="0" dirty="0" smtClean="0">
                  <a:solidFill>
                    <a:srgbClr val="FFFF00"/>
                  </a:solidFill>
                </a:rPr>
                <a:t>&lt;0.0001, </a:t>
              </a:r>
              <a:r>
                <a:rPr kumimoji="1" lang="en-US" altLang="zh-CN" sz="1100" i="0" dirty="0" err="1" smtClean="0">
                  <a:solidFill>
                    <a:srgbClr val="FFFF00"/>
                  </a:solidFill>
                </a:rPr>
                <a:t>P</a:t>
              </a:r>
              <a:r>
                <a:rPr kumimoji="1" lang="en-US" altLang="zh-CN" sz="1100" i="0" baseline="-25000" dirty="0" err="1" smtClean="0">
                  <a:solidFill>
                    <a:srgbClr val="FFFF00"/>
                  </a:solidFill>
                </a:rPr>
                <a:t>superiority</a:t>
              </a:r>
              <a:r>
                <a:rPr kumimoji="1" lang="en-US" altLang="zh-CN" sz="1100" i="0" dirty="0" smtClean="0">
                  <a:solidFill>
                    <a:srgbClr val="FFFF00"/>
                  </a:solidFill>
                </a:rPr>
                <a:t>&lt;0.0001</a:t>
              </a:r>
              <a:endParaRPr kumimoji="1" lang="zh-CN" altLang="en-US" sz="1100" i="0" dirty="0">
                <a:solidFill>
                  <a:srgbClr val="FFFF0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14050" y="2951011"/>
              <a:ext cx="10053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i="0" dirty="0" smtClean="0">
                  <a:solidFill>
                    <a:srgbClr val="FFFF00"/>
                  </a:solidFill>
                </a:rPr>
                <a:t>P=0.51</a:t>
              </a:r>
              <a:endParaRPr kumimoji="1" lang="zh-CN" altLang="en-US" sz="1100" i="0" dirty="0">
                <a:solidFill>
                  <a:srgbClr val="FFFF0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5120" y="2344991"/>
              <a:ext cx="3799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b="0" i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Proportion of Covered Struts, %</a:t>
              </a:r>
              <a:endParaRPr kumimoji="1" lang="zh-CN" altLang="en-US" sz="1600" b="0" i="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153412" y="2344991"/>
              <a:ext cx="3799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b="0" i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Proportion of </a:t>
              </a:r>
              <a:r>
                <a:rPr kumimoji="1" lang="en-US" altLang="zh-CN" sz="1600" b="0" i="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Malapposed</a:t>
              </a:r>
              <a:r>
                <a:rPr kumimoji="1" lang="en-US" altLang="zh-CN" sz="1600" b="0" i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Struts, %</a:t>
              </a:r>
              <a:endParaRPr kumimoji="1" lang="zh-CN" altLang="en-US" sz="1600" b="0" i="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4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30570"/>
            <a:ext cx="9143999" cy="701849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chemeClr val="tx2"/>
                </a:solidFill>
              </a:rPr>
              <a:t>Objective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hidden">
          <a:xfrm>
            <a:off x="488110" y="1111036"/>
            <a:ext cx="8167781" cy="4187093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3500" y="1164827"/>
            <a:ext cx="8176746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0" i="0" dirty="0" smtClean="0">
                <a:solidFill>
                  <a:srgbClr val="FFFFFF"/>
                </a:solidFill>
              </a:rPr>
              <a:t>We </a:t>
            </a:r>
            <a:r>
              <a:rPr lang="en-US" altLang="zh-CN" sz="2800" b="0" i="0" dirty="0">
                <a:solidFill>
                  <a:srgbClr val="FFFFFF"/>
                </a:solidFill>
              </a:rPr>
              <a:t>sought to determine in an "all-comers" population whether the BuMA SES is non-inferior or superior to the Excel SES for the primary endpoint of </a:t>
            </a:r>
            <a:r>
              <a:rPr lang="en-US" altLang="zh-CN" sz="2800" b="0" i="0" dirty="0" smtClean="0">
                <a:solidFill>
                  <a:srgbClr val="FFFFFF"/>
                </a:solidFill>
              </a:rPr>
              <a:t>1-year </a:t>
            </a:r>
            <a:r>
              <a:rPr lang="en-US" altLang="zh-CN" sz="2800" b="0" i="0" dirty="0">
                <a:solidFill>
                  <a:srgbClr val="FFFFFF"/>
                </a:solidFill>
              </a:rPr>
              <a:t>target lesion failure (TLF), </a:t>
            </a:r>
            <a:r>
              <a:rPr lang="en-US" altLang="zh-CN" sz="2800" b="0" i="0" dirty="0" smtClean="0">
                <a:solidFill>
                  <a:srgbClr val="FFFFFF"/>
                </a:solidFill>
              </a:rPr>
              <a:t>          the </a:t>
            </a:r>
            <a:r>
              <a:rPr lang="en-US" altLang="zh-CN" sz="2800" b="0" i="0" dirty="0">
                <a:solidFill>
                  <a:srgbClr val="FFFFFF"/>
                </a:solidFill>
              </a:rPr>
              <a:t>composite of cardiac death, target vessel myocardial infarction, or </a:t>
            </a:r>
            <a:r>
              <a:rPr lang="en-US" altLang="zh-CN" sz="2800" b="0" i="0" dirty="0" smtClean="0">
                <a:solidFill>
                  <a:srgbClr val="FFFFFF"/>
                </a:solidFill>
              </a:rPr>
              <a:t>ischemia driven target </a:t>
            </a:r>
            <a:r>
              <a:rPr lang="en-US" altLang="zh-CN" sz="2800" b="0" i="0" dirty="0">
                <a:solidFill>
                  <a:srgbClr val="FFFFFF"/>
                </a:solidFill>
              </a:rPr>
              <a:t>lesion revascularization</a:t>
            </a:r>
            <a:r>
              <a:rPr lang="en-US" altLang="zh-CN" sz="2800" b="0" i="0" dirty="0" smtClean="0">
                <a:solidFill>
                  <a:srgbClr val="FFFFFF"/>
                </a:solidFill>
              </a:rPr>
              <a:t>.</a:t>
            </a:r>
            <a:endParaRPr kumimoji="1" lang="zh-CN" altLang="en-US" sz="2800" b="0" i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7228"/>
            <a:ext cx="9143999" cy="701849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chemeClr val="tx2"/>
                </a:solidFill>
              </a:rPr>
              <a:t>PANDA III (N=2,350)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" y="681478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0" i="0" dirty="0" smtClean="0">
                <a:solidFill>
                  <a:schemeClr val="tx1"/>
                </a:solidFill>
              </a:rPr>
              <a:t>Prospective, multicenter, randomized</a:t>
            </a:r>
            <a:r>
              <a:rPr kumimoji="1" lang="en-US" altLang="zh-CN" b="0" i="0" dirty="0">
                <a:solidFill>
                  <a:schemeClr val="tx1"/>
                </a:solidFill>
              </a:rPr>
              <a:t> </a:t>
            </a:r>
            <a:r>
              <a:rPr kumimoji="1" lang="en-US" altLang="zh-CN" b="0" i="0" dirty="0" smtClean="0">
                <a:solidFill>
                  <a:schemeClr val="tx1"/>
                </a:solidFill>
              </a:rPr>
              <a:t>controlled</a:t>
            </a:r>
            <a:r>
              <a:rPr kumimoji="1" lang="en-US" altLang="zh-CN" b="0" i="0" dirty="0">
                <a:solidFill>
                  <a:schemeClr val="tx1"/>
                </a:solidFill>
              </a:rPr>
              <a:t> </a:t>
            </a:r>
            <a:r>
              <a:rPr kumimoji="1" lang="en-US" altLang="zh-CN" b="0" i="0" dirty="0" smtClean="0">
                <a:solidFill>
                  <a:schemeClr val="tx1"/>
                </a:solidFill>
              </a:rPr>
              <a:t>trial. </a:t>
            </a:r>
            <a:r>
              <a:rPr kumimoji="1" lang="en-US" altLang="zh-CN" b="0" i="0" dirty="0" smtClean="0">
                <a:solidFill>
                  <a:srgbClr val="FFFF00"/>
                </a:solidFill>
              </a:rPr>
              <a:t>No lesion/vessel limitations.</a:t>
            </a:r>
            <a:endParaRPr kumimoji="1" lang="zh-CN" altLang="en-US" b="0" i="0" dirty="0">
              <a:solidFill>
                <a:srgbClr val="FFFF00"/>
              </a:solidFill>
            </a:endParaRPr>
          </a:p>
        </p:txBody>
      </p:sp>
      <p:grpSp>
        <p:nvGrpSpPr>
          <p:cNvPr id="18" name="组 17"/>
          <p:cNvGrpSpPr/>
          <p:nvPr/>
        </p:nvGrpSpPr>
        <p:grpSpPr>
          <a:xfrm>
            <a:off x="250667" y="1132997"/>
            <a:ext cx="8830587" cy="2031420"/>
            <a:chOff x="290828" y="1081810"/>
            <a:chExt cx="8830587" cy="1729422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290828" y="1081810"/>
              <a:ext cx="8628750" cy="1729422"/>
            </a:xfrm>
            <a:prstGeom prst="roundRect">
              <a:avLst>
                <a:gd name="adj" fmla="val 13028"/>
              </a:avLst>
            </a:prstGeom>
            <a:solidFill>
              <a:srgbClr val="002060"/>
            </a:solidFill>
            <a:ln w="952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1" u="none" strike="noStrike" cap="none" normalizeH="0" baseline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38041" y="1131371"/>
              <a:ext cx="7883374" cy="163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altLang="zh-CN" sz="1400" b="0" i="0" kern="0" dirty="0" smtClean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Age </a:t>
              </a:r>
              <a:r>
                <a:rPr lang="en-US" altLang="zh-CN" sz="1400" b="0" i="0" kern="0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≥18 years</a:t>
              </a:r>
            </a:p>
            <a:p>
              <a:pPr marL="171450" lvl="0" indent="-17145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altLang="zh-CN" sz="1400" b="0" i="0" kern="0" dirty="0" smtClean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Symptomatic CAD or </a:t>
              </a:r>
              <a:r>
                <a:rPr lang="en-US" altLang="zh-CN" sz="1400" b="0" i="0" kern="0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silent </a:t>
              </a:r>
              <a:r>
                <a:rPr lang="en-US" altLang="zh-CN" sz="1400" b="0" i="0" kern="0" dirty="0" smtClean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ischemia, </a:t>
              </a:r>
              <a:r>
                <a:rPr lang="en-US" altLang="zh-CN" sz="1400" b="0" i="0" kern="0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or </a:t>
              </a:r>
              <a:r>
                <a:rPr lang="en-US" altLang="zh-CN" sz="1400" b="0" i="0" kern="0" dirty="0" smtClean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ACS, </a:t>
              </a:r>
              <a:r>
                <a:rPr lang="en-US" altLang="zh-CN" sz="1400" b="0" i="0" kern="0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and qualifies for PCI </a:t>
              </a:r>
            </a:p>
            <a:p>
              <a:pPr marL="171450" lvl="0" indent="-17145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altLang="zh-CN" sz="1400" b="0" i="0" kern="0" dirty="0" smtClean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≥1 coronary </a:t>
              </a:r>
              <a:r>
                <a:rPr lang="en-US" altLang="zh-CN" sz="1400" b="0" i="0" kern="0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artery stenosis of ≥50% with visually estimated </a:t>
              </a:r>
              <a:r>
                <a:rPr lang="en-US" altLang="zh-CN" sz="1400" b="0" i="0" kern="0" dirty="0" smtClean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RVD ≥2.5 </a:t>
              </a:r>
              <a:r>
                <a:rPr lang="en-US" altLang="zh-CN" sz="1400" b="0" i="0" kern="0" dirty="0">
                  <a:solidFill>
                    <a:schemeClr val="tx1"/>
                  </a:solidFill>
                  <a:latin typeface="Arial"/>
                  <a:ea typeface="MS PGothic" pitchFamily="34" charset="-128"/>
                  <a:cs typeface="Arial"/>
                </a:rPr>
                <a:t>mm and ≤4.0 mm</a:t>
              </a:r>
            </a:p>
            <a:p>
              <a:pPr lvl="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en-US" altLang="zh-CN" sz="1000" b="0" i="0" dirty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  <a:p>
              <a:pPr marL="171450" lvl="0" indent="-17145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altLang="zh-CN" sz="14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K</a:t>
              </a:r>
              <a:r>
                <a:rPr lang="en-US" altLang="zh-CN" sz="1400" b="0" i="0" dirty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nown </a:t>
              </a:r>
              <a:r>
                <a:rPr lang="en-US" altLang="zh-CN" sz="14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allergy to contrast and/or </a:t>
              </a:r>
              <a:r>
                <a:rPr lang="en-US" altLang="zh-CN" sz="1400" b="0" i="0" dirty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device or study meds (PLA</a:t>
              </a:r>
              <a:r>
                <a:rPr lang="en-US" altLang="zh-CN" sz="14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, PLGA, sirolimus, aspirin, clopidogrel, stainless steel, cobalt chromium alloy, </a:t>
              </a:r>
              <a:r>
                <a:rPr lang="en-US" altLang="zh-CN" sz="1400" b="0" i="0" dirty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etc.) </a:t>
              </a:r>
              <a:endParaRPr lang="en-US" altLang="zh-CN" sz="1400" b="0" i="0" dirty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  <a:p>
              <a:pPr marL="171450" lvl="0" indent="-17145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altLang="zh-CN" sz="14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Planned surgery within 6 months after the index procedure </a:t>
              </a:r>
            </a:p>
            <a:p>
              <a:pPr marL="171450" lvl="0" indent="-17145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altLang="zh-CN" sz="1400" b="0" i="0" dirty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Participation </a:t>
              </a:r>
              <a:r>
                <a:rPr lang="en-US" altLang="zh-CN" sz="14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in another investigational </a:t>
              </a:r>
              <a:r>
                <a:rPr lang="en-US" altLang="zh-CN" sz="1400" b="0" i="0" dirty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clinical </a:t>
              </a:r>
              <a:r>
                <a:rPr lang="en-US" altLang="zh-CN" sz="1400" b="0" i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trial that has not reached its primary </a:t>
              </a:r>
              <a:r>
                <a:rPr lang="en-US" altLang="zh-CN" sz="1400" b="0" i="0" dirty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endpoint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16005" y="1318195"/>
              <a:ext cx="1013012" cy="26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0" i="0" kern="0" dirty="0" smtClean="0">
                  <a:solidFill>
                    <a:srgbClr val="FFFF00"/>
                  </a:solidFill>
                  <a:latin typeface="Arial"/>
                  <a:ea typeface="MS PGothic" pitchFamily="34" charset="-128"/>
                  <a:cs typeface="Arial"/>
                </a:rPr>
                <a:t>Inclusion: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28382" y="2172318"/>
              <a:ext cx="1000635" cy="26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00" b="0" i="0" kern="0" dirty="0" smtClean="0">
                  <a:solidFill>
                    <a:srgbClr val="FFFF00"/>
                  </a:solidFill>
                  <a:latin typeface="Arial"/>
                  <a:ea typeface="MS PGothic" pitchFamily="34" charset="-128"/>
                  <a:cs typeface="Arial"/>
                </a:rPr>
                <a:t>Exclusion:</a:t>
              </a:r>
              <a:endParaRPr kumimoji="1" lang="en-US" altLang="zh-CN" sz="1400" b="0" i="0" kern="0" dirty="0">
                <a:solidFill>
                  <a:srgbClr val="FFFF00"/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899942" y="3177404"/>
            <a:ext cx="7344116" cy="1746113"/>
            <a:chOff x="798108" y="2768004"/>
            <a:chExt cx="7344116" cy="1746113"/>
          </a:xfrm>
        </p:grpSpPr>
        <p:grpSp>
          <p:nvGrpSpPr>
            <p:cNvPr id="4" name="组 3"/>
            <p:cNvGrpSpPr/>
            <p:nvPr/>
          </p:nvGrpSpPr>
          <p:grpSpPr>
            <a:xfrm>
              <a:off x="798108" y="3202586"/>
              <a:ext cx="7344116" cy="1311531"/>
              <a:chOff x="788187" y="1933293"/>
              <a:chExt cx="7344116" cy="1192349"/>
            </a:xfrm>
          </p:grpSpPr>
          <p:grpSp>
            <p:nvGrpSpPr>
              <p:cNvPr id="30" name="组合 3"/>
              <p:cNvGrpSpPr/>
              <p:nvPr/>
            </p:nvGrpSpPr>
            <p:grpSpPr>
              <a:xfrm>
                <a:off x="2139366" y="1933293"/>
                <a:ext cx="4674633" cy="425471"/>
                <a:chOff x="2383379" y="2341724"/>
                <a:chExt cx="4674633" cy="425471"/>
              </a:xfrm>
            </p:grpSpPr>
            <p:sp>
              <p:nvSpPr>
                <p:cNvPr id="31" name="直角上箭头 30"/>
                <p:cNvSpPr/>
                <p:nvPr/>
              </p:nvSpPr>
              <p:spPr>
                <a:xfrm rot="10800000" flipH="1">
                  <a:off x="5870012" y="2341724"/>
                  <a:ext cx="1188000" cy="425471"/>
                </a:xfrm>
                <a:prstGeom prst="bentUpArrow">
                  <a:avLst>
                    <a:gd name="adj1" fmla="val 12706"/>
                    <a:gd name="adj2" fmla="val 16414"/>
                    <a:gd name="adj3" fmla="val 19161"/>
                  </a:avLst>
                </a:prstGeom>
                <a:solidFill>
                  <a:srgbClr val="EEECE1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32" name="直角上箭头 31"/>
                <p:cNvSpPr/>
                <p:nvPr/>
              </p:nvSpPr>
              <p:spPr>
                <a:xfrm rot="10800000">
                  <a:off x="2383379" y="2362907"/>
                  <a:ext cx="1184370" cy="404287"/>
                </a:xfrm>
                <a:prstGeom prst="bentUpArrow">
                  <a:avLst>
                    <a:gd name="adj1" fmla="val 12706"/>
                    <a:gd name="adj2" fmla="val 16414"/>
                    <a:gd name="adj3" fmla="val 19161"/>
                  </a:avLst>
                </a:prstGeom>
                <a:solidFill>
                  <a:srgbClr val="C4BD97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5396303" y="2361634"/>
                <a:ext cx="2736000" cy="764008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r>
                  <a:rPr lang="en-US" altLang="zh-CN" sz="1600" b="1" i="0" dirty="0" smtClean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Excel</a:t>
                </a:r>
                <a:r>
                  <a:rPr lang="en-US" altLang="zh-CN" sz="1600" i="0" dirty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 </a:t>
                </a:r>
                <a:r>
                  <a:rPr lang="en-US" altLang="zh-CN" sz="1600" i="0" dirty="0" smtClean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(</a:t>
                </a:r>
                <a:r>
                  <a:rPr lang="en-US" altLang="zh-CN" sz="1600" b="1" i="0" dirty="0" smtClean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N=1,175)</a:t>
                </a:r>
              </a:p>
              <a:p>
                <a:pPr lvl="0" algn="ctr"/>
                <a:endParaRPr lang="en-US" altLang="zh-CN" sz="400" i="0" dirty="0" smtClean="0">
                  <a:solidFill>
                    <a:schemeClr val="bg2"/>
                  </a:solidFill>
                  <a:latin typeface="Arial" pitchFamily="34" charset="0"/>
                  <a:ea typeface="宋体"/>
                  <a:cs typeface="Arial" pitchFamily="34" charset="0"/>
                </a:endParaRPr>
              </a:p>
              <a:p>
                <a:pPr lvl="0" algn="ctr"/>
                <a:r>
                  <a:rPr lang="en-US" altLang="zh-CN" sz="1100" i="0" dirty="0" smtClean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Diameter</a:t>
                </a:r>
                <a:r>
                  <a:rPr lang="en-US" altLang="zh-CN" sz="1100" i="0" dirty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: 2.5, 2.75, 3.0</a:t>
                </a:r>
                <a:r>
                  <a:rPr lang="en-US" altLang="zh-CN" sz="1100" i="0" dirty="0" smtClean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, </a:t>
                </a:r>
                <a:r>
                  <a:rPr lang="en-US" altLang="zh-CN" sz="1100" i="0" dirty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3.5, </a:t>
                </a:r>
                <a:r>
                  <a:rPr lang="en-US" altLang="zh-CN" sz="1100" i="0" dirty="0" smtClean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4.0 mm</a:t>
                </a:r>
                <a:endParaRPr lang="en-US" altLang="zh-CN" sz="1100" i="0" dirty="0">
                  <a:solidFill>
                    <a:schemeClr val="bg2"/>
                  </a:solidFill>
                  <a:latin typeface="Arial" pitchFamily="34" charset="0"/>
                  <a:ea typeface="宋体"/>
                  <a:cs typeface="Arial" pitchFamily="34" charset="0"/>
                </a:endParaRPr>
              </a:p>
              <a:p>
                <a:pPr lvl="0" algn="ctr"/>
                <a:r>
                  <a:rPr lang="en-US" altLang="zh-CN" sz="1100" i="0" dirty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Length: </a:t>
                </a:r>
                <a:r>
                  <a:rPr lang="en-US" altLang="zh-CN" sz="1100" i="0" dirty="0" smtClean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14, 18, 24, 28, 33, 36 mm</a:t>
                </a:r>
                <a:endParaRPr lang="en-US" altLang="zh-CN" sz="1100" i="0" dirty="0">
                  <a:solidFill>
                    <a:schemeClr val="bg2"/>
                  </a:solidFill>
                  <a:latin typeface="Arial" pitchFamily="34" charset="0"/>
                  <a:ea typeface="宋体"/>
                  <a:cs typeface="Arial" pitchFamily="34" charset="0"/>
                </a:endParaRPr>
              </a:p>
            </p:txBody>
          </p:sp>
          <p:sp>
            <p:nvSpPr>
              <p:cNvPr id="36" name="Rectangle 9"/>
              <p:cNvSpPr>
                <a:spLocks noChangeArrowheads="1"/>
              </p:cNvSpPr>
              <p:nvPr/>
            </p:nvSpPr>
            <p:spPr bwMode="auto">
              <a:xfrm>
                <a:off x="788187" y="2361634"/>
                <a:ext cx="2736000" cy="76400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r>
                  <a:rPr lang="en-US" altLang="zh-CN" sz="1600" b="1" i="0" dirty="0" smtClean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BuMA</a:t>
                </a:r>
                <a:r>
                  <a:rPr lang="en-US" altLang="zh-CN" sz="1600" i="0" dirty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 </a:t>
                </a:r>
                <a:r>
                  <a:rPr lang="en-US" altLang="zh-CN" sz="1600" i="0" dirty="0" smtClean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(</a:t>
                </a:r>
                <a:r>
                  <a:rPr lang="en-US" altLang="zh-CN" sz="1600" b="1" i="0" dirty="0" smtClean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N=1,175)</a:t>
                </a:r>
              </a:p>
              <a:p>
                <a:pPr algn="ctr" defTabSz="914400"/>
                <a:endParaRPr lang="en-US" altLang="zh-CN" sz="400" b="1" i="0" dirty="0" smtClean="0">
                  <a:solidFill>
                    <a:schemeClr val="bg2"/>
                  </a:solidFill>
                  <a:latin typeface="Arial" pitchFamily="34" charset="0"/>
                  <a:ea typeface="宋体"/>
                  <a:cs typeface="Arial" pitchFamily="34" charset="0"/>
                </a:endParaRPr>
              </a:p>
              <a:p>
                <a:pPr algn="ctr" defTabSz="914400"/>
                <a:r>
                  <a:rPr lang="en-US" altLang="zh-CN" sz="1050" b="1" i="0" dirty="0" smtClean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Diameter: 2.5, 2.75, 3.0, 3.25, 3.5, 4.0mm</a:t>
                </a:r>
              </a:p>
              <a:p>
                <a:pPr algn="ctr" defTabSz="914400"/>
                <a:r>
                  <a:rPr lang="en-US" altLang="zh-CN" sz="1050" b="1" i="0" dirty="0" smtClean="0">
                    <a:solidFill>
                      <a:schemeClr val="bg2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Length: 10, 15, 20, 25, 30, 35 mm</a:t>
                </a:r>
                <a:endParaRPr lang="en-US" altLang="zh-CN" sz="1050" b="1" i="0" dirty="0">
                  <a:solidFill>
                    <a:schemeClr val="bg2"/>
                  </a:solidFill>
                  <a:latin typeface="Arial" pitchFamily="34" charset="0"/>
                  <a:ea typeface="宋体"/>
                  <a:cs typeface="Arial" pitchFamily="34" charset="0"/>
                </a:endParaRPr>
              </a:p>
            </p:txBody>
          </p:sp>
        </p:grpSp>
        <p:sp>
          <p:nvSpPr>
            <p:cNvPr id="57" name="Rectangle 29"/>
            <p:cNvSpPr>
              <a:spLocks noChangeArrowheads="1"/>
            </p:cNvSpPr>
            <p:nvPr/>
          </p:nvSpPr>
          <p:spPr bwMode="auto">
            <a:xfrm>
              <a:off x="3356603" y="3023780"/>
              <a:ext cx="2272048" cy="468458"/>
            </a:xfrm>
            <a:prstGeom prst="rect">
              <a:avLst/>
            </a:prstGeom>
            <a:solidFill>
              <a:srgbClr val="C00000"/>
            </a:solidFill>
            <a:ln w="12700" algn="ctr">
              <a:solidFill>
                <a:srgbClr val="4975C3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MS PGothic" pitchFamily="34" charset="-128"/>
                  <a:cs typeface="Arial" charset="0"/>
                </a:rPr>
                <a:t>1:1</a:t>
              </a:r>
              <a:r>
                <a:rPr kumimoji="0" lang="en-US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MS PGothic" pitchFamily="34" charset="-128"/>
                  <a:cs typeface="Arial" charset="0"/>
                </a:rPr>
                <a:t> Randomization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4456627" y="2768004"/>
              <a:ext cx="72000" cy="252000"/>
            </a:xfrm>
            <a:prstGeom prst="rect">
              <a:avLst/>
            </a:prstGeom>
            <a:solidFill>
              <a:srgbClr val="C4BD9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402167" y="5066052"/>
            <a:ext cx="8339667" cy="1041400"/>
            <a:chOff x="466819" y="5164667"/>
            <a:chExt cx="8339667" cy="1041400"/>
          </a:xfrm>
        </p:grpSpPr>
        <p:sp>
          <p:nvSpPr>
            <p:cNvPr id="21" name="文本框 20"/>
            <p:cNvSpPr txBox="1"/>
            <p:nvPr/>
          </p:nvSpPr>
          <p:spPr>
            <a:xfrm>
              <a:off x="466819" y="5181295"/>
              <a:ext cx="8339667" cy="1015663"/>
            </a:xfrm>
            <a:prstGeom prst="rect">
              <a:avLst/>
            </a:prstGeom>
            <a:solidFill>
              <a:srgbClr val="003736"/>
            </a:solidFill>
          </p:spPr>
          <p:txBody>
            <a:bodyPr wrap="square" rtlCol="0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0" i="0" kern="0" dirty="0">
                  <a:solidFill>
                    <a:srgbClr val="FDE25E"/>
                  </a:solidFill>
                  <a:latin typeface="Arial"/>
                  <a:ea typeface="MS PGothic" pitchFamily="34" charset="-128"/>
                </a:rPr>
                <a:t>Primary </a:t>
              </a:r>
              <a:r>
                <a:rPr lang="en-US" altLang="zh-CN" sz="2000" b="0" i="0" kern="0" dirty="0" smtClean="0">
                  <a:solidFill>
                    <a:srgbClr val="FDE25E"/>
                  </a:solidFill>
                  <a:latin typeface="Arial"/>
                  <a:ea typeface="MS PGothic" pitchFamily="34" charset="-128"/>
                </a:rPr>
                <a:t>Endpoint</a:t>
              </a: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0" i="0" kern="0" dirty="0" smtClean="0">
                  <a:solidFill>
                    <a:schemeClr val="tx1"/>
                  </a:solidFill>
                  <a:latin typeface="Arial"/>
                  <a:ea typeface="MS PGothic" pitchFamily="34" charset="-128"/>
                </a:rPr>
                <a:t>1-year </a:t>
              </a:r>
              <a:r>
                <a:rPr lang="en-US" altLang="zh-CN" sz="2000" b="0" i="0" kern="0" dirty="0">
                  <a:solidFill>
                    <a:schemeClr val="tx1"/>
                  </a:solidFill>
                  <a:latin typeface="Arial"/>
                  <a:ea typeface="MS PGothic" pitchFamily="34" charset="-128"/>
                </a:rPr>
                <a:t>target lesion failure (</a:t>
              </a:r>
              <a:r>
                <a:rPr lang="en-US" altLang="zh-CN" sz="2000" b="0" i="0" kern="0" dirty="0" smtClean="0">
                  <a:solidFill>
                    <a:schemeClr val="tx1"/>
                  </a:solidFill>
                  <a:latin typeface="Arial"/>
                  <a:ea typeface="MS PGothic" pitchFamily="34" charset="-128"/>
                </a:rPr>
                <a:t>TLF; cardiac </a:t>
              </a:r>
              <a:r>
                <a:rPr lang="en-US" altLang="zh-CN" sz="2000" b="0" i="0" kern="0" dirty="0">
                  <a:solidFill>
                    <a:schemeClr val="tx1"/>
                  </a:solidFill>
                  <a:latin typeface="Arial"/>
                  <a:ea typeface="MS PGothic" pitchFamily="34" charset="-128"/>
                </a:rPr>
                <a:t>death, </a:t>
              </a:r>
              <a:r>
                <a:rPr lang="en-US" altLang="zh-CN" sz="2000" b="0" i="0" kern="0" dirty="0" smtClean="0">
                  <a:solidFill>
                    <a:schemeClr val="tx1"/>
                  </a:solidFill>
                  <a:latin typeface="Arial"/>
                  <a:ea typeface="MS PGothic" pitchFamily="34" charset="-128"/>
                </a:rPr>
                <a:t>TV-MI, </a:t>
              </a:r>
              <a:r>
                <a:rPr lang="en-US" altLang="zh-CN" sz="2000" b="0" i="0" kern="0" dirty="0">
                  <a:solidFill>
                    <a:schemeClr val="tx1"/>
                  </a:solidFill>
                  <a:latin typeface="Arial"/>
                  <a:ea typeface="MS PGothic" pitchFamily="34" charset="-128"/>
                </a:rPr>
                <a:t>or </a:t>
              </a:r>
              <a:r>
                <a:rPr lang="en-US" altLang="zh-CN" sz="2000" b="0" i="0" kern="0" dirty="0" smtClean="0">
                  <a:solidFill>
                    <a:schemeClr val="tx1"/>
                  </a:solidFill>
                  <a:latin typeface="Arial"/>
                  <a:ea typeface="MS PGothic" pitchFamily="34" charset="-128"/>
                </a:rPr>
                <a:t>ID-TLR), </a:t>
              </a:r>
              <a:r>
                <a:rPr lang="en-US" altLang="zh-CN" sz="2000" b="0" i="0" kern="0" dirty="0">
                  <a:solidFill>
                    <a:schemeClr val="tx1"/>
                  </a:solidFill>
                  <a:latin typeface="Arial"/>
                  <a:ea typeface="MS PGothic" pitchFamily="34" charset="-128"/>
                </a:rPr>
                <a:t>powered for sequential non-inferiority and superiority </a:t>
              </a:r>
              <a:r>
                <a:rPr lang="en-US" altLang="zh-CN" sz="2000" b="0" i="0" kern="0" dirty="0" smtClean="0">
                  <a:solidFill>
                    <a:schemeClr val="tx1"/>
                  </a:solidFill>
                  <a:latin typeface="Arial"/>
                  <a:ea typeface="MS PGothic" pitchFamily="34" charset="-128"/>
                </a:rPr>
                <a:t>testing</a:t>
              </a:r>
              <a:endParaRPr lang="en-US" altLang="zh-CN" sz="2000" b="0" i="0" kern="0" dirty="0">
                <a:solidFill>
                  <a:schemeClr val="tx1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23" name="圆角矩形 22"/>
            <p:cNvSpPr/>
            <p:nvPr/>
          </p:nvSpPr>
          <p:spPr bwMode="auto">
            <a:xfrm>
              <a:off x="466819" y="5164667"/>
              <a:ext cx="8339667" cy="1041400"/>
            </a:xfrm>
            <a:prstGeom prst="roundRect">
              <a:avLst>
                <a:gd name="adj" fmla="val 13028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1" u="none" strike="noStrike" cap="none" normalizeH="0" baseline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2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681318" y="1165413"/>
            <a:ext cx="7781364" cy="507116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77062"/>
            <a:ext cx="9143999" cy="701849"/>
          </a:xfrm>
        </p:spPr>
        <p:txBody>
          <a:bodyPr/>
          <a:lstStyle/>
          <a:p>
            <a:pPr eaLnBrk="1" hangingPunct="1"/>
            <a:r>
              <a:rPr lang="en-US" kern="1200" dirty="0">
                <a:solidFill>
                  <a:srgbClr val="FDE25E"/>
                </a:solidFill>
              </a:rPr>
              <a:t>Statistical </a:t>
            </a:r>
            <a:r>
              <a:rPr lang="en-US" kern="1200" dirty="0" smtClean="0">
                <a:solidFill>
                  <a:srgbClr val="FDE25E"/>
                </a:solidFill>
              </a:rPr>
              <a:t>Assumptions</a:t>
            </a:r>
            <a:endParaRPr lang="en-US" kern="1200" dirty="0">
              <a:solidFill>
                <a:srgbClr val="FDE25E"/>
              </a:solidFill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726938" y="873034"/>
            <a:ext cx="7761844" cy="52999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FDE2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3429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rgbClr val="FDE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For non-inferiority testing:</a:t>
            </a:r>
          </a:p>
          <a:p>
            <a:pPr marL="8640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Expected 1</a:t>
            </a:r>
            <a:r>
              <a:rPr lang="en-US" altLang="zh-CN" b="0" i="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-year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TLF in both groups = 8.3%</a:t>
            </a:r>
          </a:p>
          <a:p>
            <a:pPr marL="8640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Non-inferiority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margin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= 3.5%</a:t>
            </a:r>
          </a:p>
          <a:p>
            <a:pPr marL="864000" marR="0" lvl="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One-sided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type I error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= 0.025</a:t>
            </a:r>
          </a:p>
          <a:p>
            <a:pPr marL="180000"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Tx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2,232 patients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randomized in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a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1: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1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ratio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would yield at least </a:t>
            </a:r>
            <a:r>
              <a:rPr lang="en-US" altLang="zh-CN" b="0" i="0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85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%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power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to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detect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S PGothic" pitchFamily="34" charset="-128"/>
              </a:rPr>
              <a:t>non-inferiority </a:t>
            </a:r>
          </a:p>
          <a:p>
            <a:pPr marL="180000"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Tx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Considering anticipated loss to follow-up of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5%,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a total of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2,350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FDE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altLang="zh-CN" b="0" i="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patients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would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need to be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黑体" pitchFamily="2" charset="-122"/>
                <a:cs typeface="Arial" pitchFamily="34" charset="0"/>
              </a:rPr>
              <a:t>enrolled</a:t>
            </a:r>
          </a:p>
          <a:p>
            <a:pPr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900" b="0" i="0" kern="0" dirty="0" smtClean="0">
              <a:solidFill>
                <a:srgbClr val="FDE2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i="0" kern="0" dirty="0" smtClean="0">
                <a:solidFill>
                  <a:srgbClr val="FDE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黑体" pitchFamily="2" charset="-122"/>
                <a:cs typeface="Arial" pitchFamily="34" charset="0"/>
              </a:rPr>
              <a:t>For superiority testing:</a:t>
            </a:r>
            <a:endParaRPr lang="en-US" altLang="zh-CN" i="0" kern="0" dirty="0">
              <a:solidFill>
                <a:srgbClr val="FDE2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pPr marL="8640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b="0" i="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Expected 1-year TLF in Excel </a:t>
            </a:r>
            <a:r>
              <a:rPr lang="en-US" altLang="zh-CN" b="0" i="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group = 8.3%, BuMA group = 5.3%</a:t>
            </a:r>
          </a:p>
          <a:p>
            <a:pPr marL="8640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b="0" i="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One-sided type I error = 0.025</a:t>
            </a:r>
          </a:p>
          <a:p>
            <a:pPr marL="180000"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Tx/>
              <a:tabLst/>
              <a:defRPr/>
            </a:pPr>
            <a:r>
              <a:rPr lang="en-US" altLang="zh-CN" b="0" i="0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2,232 </a:t>
            </a:r>
            <a:r>
              <a:rPr lang="en-US" altLang="zh-CN" b="0" i="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patients </a:t>
            </a:r>
            <a:r>
              <a:rPr lang="en-US" altLang="zh-CN" b="0" i="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randomized in a 1:1 ratio would yield at least </a:t>
            </a:r>
            <a:r>
              <a:rPr lang="en-US" altLang="zh-CN" b="0" i="0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80% </a:t>
            </a:r>
            <a:r>
              <a:rPr lang="en-US" altLang="zh-CN" b="0" i="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power </a:t>
            </a:r>
            <a:r>
              <a:rPr lang="en-US" altLang="zh-CN" b="0" i="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to </a:t>
            </a:r>
            <a:r>
              <a:rPr lang="en-US" altLang="zh-CN" b="0" i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detect </a:t>
            </a:r>
            <a:r>
              <a:rPr lang="en-US" altLang="zh-CN" b="0" i="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superiority </a:t>
            </a:r>
            <a:r>
              <a:rPr lang="en-US" altLang="zh-CN" b="0" i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of </a:t>
            </a:r>
            <a:r>
              <a:rPr lang="en-US" altLang="zh-CN" b="0" i="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BuMA </a:t>
            </a:r>
            <a:r>
              <a:rPr lang="en-US" altLang="zh-CN" b="0" i="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over Excel</a:t>
            </a:r>
            <a:endParaRPr lang="en-US" altLang="zh-CN" b="0" i="0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S PGothic" pitchFamily="34" charset="-128"/>
            </a:endParaRPr>
          </a:p>
          <a:p>
            <a:pPr marL="180000"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0" i="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黑体" pitchFamily="2" charset="-122"/>
                <a:cs typeface="Arial" pitchFamily="34" charset="0"/>
              </a:rPr>
              <a:t>Considering anticipated loss to follow-up of </a:t>
            </a:r>
            <a:r>
              <a:rPr lang="en-US" altLang="zh-CN" b="0" i="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黑体" pitchFamily="2" charset="-122"/>
                <a:cs typeface="Arial" pitchFamily="34" charset="0"/>
              </a:rPr>
              <a:t>5%, </a:t>
            </a:r>
            <a:r>
              <a:rPr lang="en-US" altLang="zh-CN" b="0" i="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黑体" pitchFamily="2" charset="-122"/>
                <a:cs typeface="Arial" pitchFamily="34" charset="0"/>
              </a:rPr>
              <a:t>a total of </a:t>
            </a:r>
            <a:r>
              <a:rPr lang="en-US" altLang="zh-CN" b="0" i="0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黑体" pitchFamily="2" charset="-122"/>
                <a:cs typeface="Arial" pitchFamily="34" charset="0"/>
              </a:rPr>
              <a:t>2,350 </a:t>
            </a:r>
            <a:r>
              <a:rPr lang="en-US" altLang="zh-CN" b="0" i="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patients </a:t>
            </a:r>
            <a:r>
              <a:rPr lang="en-US" altLang="zh-CN" b="0" i="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黑体" pitchFamily="2" charset="-122"/>
                <a:cs typeface="Arial" pitchFamily="34" charset="0"/>
              </a:rPr>
              <a:t>would </a:t>
            </a:r>
            <a:r>
              <a:rPr lang="en-US" altLang="zh-CN" b="0" i="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黑体" pitchFamily="2" charset="-122"/>
                <a:cs typeface="Arial" pitchFamily="34" charset="0"/>
              </a:rPr>
              <a:t>need to be </a:t>
            </a:r>
            <a:r>
              <a:rPr lang="en-US" altLang="zh-CN" b="0" i="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黑体" pitchFamily="2" charset="-122"/>
                <a:cs typeface="Arial" pitchFamily="34" charset="0"/>
              </a:rPr>
              <a:t>enrolled</a:t>
            </a:r>
            <a:endParaRPr lang="en-US" altLang="zh-CN" b="0" i="0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9177" y="658470"/>
            <a:ext cx="6185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黑体" pitchFamily="2" charset="-122"/>
                <a:cs typeface="Arial" pitchFamily="34" charset="0"/>
              </a:rPr>
              <a:t>Primary Endpoint: </a:t>
            </a:r>
            <a:r>
              <a:rPr lang="en-US" altLang="zh-CN" sz="2000" i="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黑体" pitchFamily="2" charset="-122"/>
                <a:cs typeface="Arial" pitchFamily="34" charset="0"/>
              </a:rPr>
              <a:t>Target </a:t>
            </a:r>
            <a:r>
              <a:rPr lang="en-US" altLang="zh-CN" sz="2000" i="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黑体" pitchFamily="2" charset="-122"/>
                <a:cs typeface="Arial" pitchFamily="34" charset="0"/>
              </a:rPr>
              <a:t>Lesion Failure </a:t>
            </a:r>
            <a:r>
              <a:rPr lang="en-US" altLang="zh-CN" sz="2000" i="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黑体" pitchFamily="2" charset="-122"/>
                <a:cs typeface="Arial" pitchFamily="34" charset="0"/>
              </a:rPr>
              <a:t>at </a:t>
            </a:r>
            <a:r>
              <a:rPr lang="en-US" altLang="zh-CN" sz="2000" i="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1 </a:t>
            </a:r>
            <a:r>
              <a:rPr lang="en-US" altLang="zh-CN" sz="2000" i="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Year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29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342872" y="961289"/>
            <a:ext cx="8458256" cy="4932615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graphicFrame>
        <p:nvGraphicFramePr>
          <p:cNvPr id="5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277136"/>
              </p:ext>
            </p:extLst>
          </p:nvPr>
        </p:nvGraphicFramePr>
        <p:xfrm>
          <a:off x="353672" y="1000478"/>
          <a:ext cx="8436656" cy="4830171"/>
        </p:xfrm>
        <a:graphic>
          <a:graphicData uri="http://schemas.openxmlformats.org/drawingml/2006/table">
            <a:tbl>
              <a:tblPr firstRow="1" bandRow="1"/>
              <a:tblGrid>
                <a:gridCol w="4003993"/>
                <a:gridCol w="4432663"/>
              </a:tblGrid>
              <a:tr h="559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Principal Investigator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altLang="zh-CN" sz="2000" b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Runlin</a:t>
                      </a: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2000" b="0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Gao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MD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546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Co-Principal Investigator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Bo</a:t>
                      </a: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2000" b="0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Xu</a:t>
                      </a: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MBBS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775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Clinical Events Committee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Shaoping</a:t>
                      </a: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2000" b="0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Nie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MD (Chair);</a:t>
                      </a: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Li </a:t>
                      </a:r>
                      <a:r>
                        <a:rPr lang="en-US" altLang="zh-CN" sz="2000" b="0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Xu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MD;</a:t>
                      </a: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2000" b="0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Xin</a:t>
                      </a: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Qi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MD; Jun </a:t>
                      </a:r>
                      <a:r>
                        <a:rPr lang="en-US" altLang="zh-CN" sz="2000" b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Guo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MD; </a:t>
                      </a:r>
                      <a:r>
                        <a:rPr lang="en-US" altLang="zh-CN" sz="2000" b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Peng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altLang="zh-CN" sz="2000" b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Qu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MD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507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Angiographic Core Lab</a:t>
                      </a:r>
                      <a:endParaRPr lang="zh-CN" altLang="en-US" sz="2000" b="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CCRF,</a:t>
                      </a: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Beijing, China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507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Statistical</a:t>
                      </a: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Analysis</a:t>
                      </a:r>
                      <a:endParaRPr lang="zh-CN" altLang="en-US" sz="2000" b="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kern="1200" dirty="0" smtClean="0"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507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Data Management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R&amp;G, </a:t>
                      </a:r>
                      <a:r>
                        <a:rPr lang="en-US" altLang="zh-CN" sz="20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Beijing, China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507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Data Monitoring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kern="1200" dirty="0" smtClean="0"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7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Sponsor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SinoMed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Tianjin, China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8249"/>
            <a:ext cx="9143999" cy="701849"/>
          </a:xfrm>
        </p:spPr>
        <p:txBody>
          <a:bodyPr/>
          <a:lstStyle/>
          <a:p>
            <a:pPr eaLnBrk="1" hangingPunct="1"/>
            <a:r>
              <a:rPr lang="en-US" kern="1200" dirty="0">
                <a:solidFill>
                  <a:srgbClr val="FDE25E"/>
                </a:solidFill>
              </a:rPr>
              <a:t>Study Organization</a:t>
            </a:r>
          </a:p>
        </p:txBody>
      </p:sp>
    </p:spTree>
    <p:extLst>
      <p:ext uri="{BB962C8B-B14F-4D97-AF65-F5344CB8AC3E}">
        <p14:creationId xmlns:p14="http://schemas.microsoft.com/office/powerpoint/2010/main" val="18278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8615"/>
            <a:ext cx="9143999" cy="701849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FDE25E"/>
                </a:solidFill>
              </a:rPr>
              <a:t>Patient Flow and Follow-up</a:t>
            </a:r>
            <a:endParaRPr lang="en-US" kern="1200" dirty="0">
              <a:solidFill>
                <a:srgbClr val="FDE25E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06494" y="5720849"/>
            <a:ext cx="8731012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Intention-to-Treat </a:t>
            </a:r>
            <a:r>
              <a:rPr kumimoji="1" lang="en-US" altLang="zh-CN" sz="16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(ITT): 2,348 subjects (BuMA: 1,174 and Excel: 1,174)</a:t>
            </a:r>
          </a:p>
          <a:p>
            <a:pPr algn="ctr"/>
            <a:r>
              <a:rPr kumimoji="1" lang="en-US" altLang="zh-CN" sz="1600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Per-Treatment-Evaluable </a:t>
            </a:r>
            <a:r>
              <a:rPr kumimoji="1" lang="en-US" altLang="zh-CN" sz="16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(PTE*): 2,263 subjects (BuMA: 1,135 and Excel: 1,128)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267659" y="703979"/>
            <a:ext cx="8608683" cy="4891556"/>
            <a:chOff x="320163" y="763504"/>
            <a:chExt cx="8608683" cy="4909747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574494" y="763504"/>
              <a:ext cx="4028232" cy="496256"/>
            </a:xfrm>
            <a:prstGeom prst="rect">
              <a:avLst/>
            </a:prstGeom>
            <a:solidFill>
              <a:srgbClr val="004442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 </a:t>
              </a: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2,390 patients from 46 </a:t>
              </a:r>
              <a:r>
                <a:rPr kumimoji="0" lang="en-CA" altLang="zh-CN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Chinese </a:t>
              </a: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centers assessed </a:t>
              </a:r>
              <a:r>
                <a:rPr kumimoji="0" lang="en-CA" altLang="zh-CN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for </a:t>
              </a: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eligibility between Dec. 201</a:t>
              </a:r>
              <a:r>
                <a:rPr kumimoji="0" lang="en-US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 and </a:t>
              </a:r>
              <a:r>
                <a:rPr lang="en-CA" altLang="zh-CN" sz="1200" i="0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Aug</a:t>
              </a: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. 2014</a:t>
              </a:r>
              <a:endParaRPr kumimoji="0" lang="zh-CN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AutoShape 14"/>
            <p:cNvCxnSpPr>
              <a:cxnSpLocks noChangeShapeType="1"/>
            </p:cNvCxnSpPr>
            <p:nvPr/>
          </p:nvCxnSpPr>
          <p:spPr bwMode="auto">
            <a:xfrm>
              <a:off x="4588610" y="1268968"/>
              <a:ext cx="0" cy="1399756"/>
            </a:xfrm>
            <a:prstGeom prst="straightConnector1">
              <a:avLst/>
            </a:prstGeom>
            <a:solidFill>
              <a:sysClr val="window" lastClr="FFFFFF"/>
            </a:solidFill>
            <a:ln w="9525">
              <a:solidFill>
                <a:srgbClr val="BFBFBF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510690" y="2062981"/>
              <a:ext cx="2155841" cy="434997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2,</a:t>
              </a:r>
              <a:r>
                <a:rPr kumimoji="0" lang="en-US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348</a:t>
              </a: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 </a:t>
              </a:r>
              <a:r>
                <a:rPr lang="en-CA" altLang="zh-CN" sz="1200" i="0" kern="0" noProof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宋体" pitchFamily="2" charset="-122"/>
                </a:rPr>
                <a:t>p</a:t>
              </a:r>
              <a:r>
                <a:rPr lang="en-CA" altLang="zh-CN" sz="1200" i="0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宋体" pitchFamily="2" charset="-122"/>
                </a:rPr>
                <a:t>a</a:t>
              </a:r>
              <a:r>
                <a:rPr kumimoji="0" lang="en-CA" altLang="zh-CN" sz="120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tients</a:t>
              </a: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 </a:t>
              </a:r>
              <a:r>
                <a:rPr lang="en-CA" altLang="zh-CN" sz="1200" i="0" kern="0" noProof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宋体" pitchFamily="2" charset="-122"/>
                </a:rPr>
                <a:t>r</a:t>
              </a: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andomized </a:t>
              </a:r>
              <a:endParaRPr kumimoji="0" lang="en-CA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宋体" pitchFamily="2" charset="-122"/>
              </a:endParaRP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(</a:t>
              </a:r>
              <a:r>
                <a:rPr lang="en-US" altLang="zh-CN" sz="1200" i="0" kern="0" noProof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宋体" pitchFamily="2" charset="-122"/>
                </a:rPr>
                <a:t>BuMA</a:t>
              </a: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 </a:t>
              </a:r>
              <a:r>
                <a:rPr lang="en-CA" altLang="zh-CN" sz="1200" i="0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宋体" pitchFamily="2" charset="-122"/>
                </a:rPr>
                <a:t>vs.</a:t>
              </a: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 </a:t>
              </a:r>
              <a:r>
                <a:rPr lang="en-CA" altLang="zh-CN" sz="1200" i="0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宋体" pitchFamily="2" charset="-122"/>
                </a:rPr>
                <a:t>Excel</a:t>
              </a: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 </a:t>
              </a:r>
              <a:r>
                <a:rPr kumimoji="0" lang="en-CA" altLang="zh-CN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= </a:t>
              </a:r>
              <a:r>
                <a:rPr kumimoji="0" lang="en-US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1</a:t>
              </a:r>
              <a:r>
                <a:rPr kumimoji="0" lang="en-CA" altLang="zh-CN" sz="12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:</a:t>
              </a:r>
              <a:r>
                <a:rPr kumimoji="0" lang="en-CA" altLang="zh-CN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cs typeface="宋体" pitchFamily="2" charset="-122"/>
                </a:rPr>
                <a:t>1)</a:t>
              </a:r>
              <a:endParaRPr kumimoji="0" lang="zh-CN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宋体" pitchFamily="2" charset="-122"/>
              </a:endParaRPr>
            </a:p>
          </p:txBody>
        </p:sp>
        <p:cxnSp>
          <p:nvCxnSpPr>
            <p:cNvPr id="72" name="AutoShape 14"/>
            <p:cNvCxnSpPr>
              <a:cxnSpLocks noChangeShapeType="1"/>
              <a:endCxn id="78" idx="1"/>
            </p:cNvCxnSpPr>
            <p:nvPr/>
          </p:nvCxnSpPr>
          <p:spPr bwMode="auto">
            <a:xfrm>
              <a:off x="4585056" y="1767237"/>
              <a:ext cx="1356539" cy="0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78" name="Rectangle 5"/>
            <p:cNvSpPr>
              <a:spLocks noChangeArrowheads="1"/>
            </p:cNvSpPr>
            <p:nvPr/>
          </p:nvSpPr>
          <p:spPr bwMode="auto">
            <a:xfrm>
              <a:off x="5941595" y="1374642"/>
              <a:ext cx="2987251" cy="785190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0" i="0" kern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42</a:t>
              </a:r>
              <a:r>
                <a:rPr kumimoji="0" lang="en-CA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CA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patients excluded:</a:t>
              </a:r>
            </a:p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en-CA" altLang="zh-CN" sz="12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9 randomization errors</a:t>
              </a:r>
              <a:endParaRPr lang="en-CA" altLang="zh-CN" sz="1200" b="0" i="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  <a:p>
              <a:pPr lvl="0" fontAlgn="ctr">
                <a:defRPr/>
              </a:pPr>
              <a:r>
                <a:rPr kumimoji="0" lang="en-CA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 </a:t>
              </a:r>
              <a:r>
                <a:rPr lang="en-CA" altLang="zh-CN" sz="1200" b="0" i="0" kern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11 not meet inclusion/exclusion criteria</a:t>
              </a:r>
            </a:p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- 22 refused to participate </a:t>
              </a:r>
            </a:p>
          </p:txBody>
        </p:sp>
        <p:cxnSp>
          <p:nvCxnSpPr>
            <p:cNvPr id="19" name="直接连接符 20"/>
            <p:cNvCxnSpPr/>
            <p:nvPr/>
          </p:nvCxnSpPr>
          <p:spPr>
            <a:xfrm flipH="1">
              <a:off x="3138522" y="2667944"/>
              <a:ext cx="2951996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20"/>
            <p:cNvCxnSpPr>
              <a:stCxn id="29" idx="1"/>
              <a:endCxn id="28" idx="3"/>
            </p:cNvCxnSpPr>
            <p:nvPr/>
          </p:nvCxnSpPr>
          <p:spPr>
            <a:xfrm flipH="1">
              <a:off x="3772909" y="4447926"/>
              <a:ext cx="1621218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20"/>
            <p:cNvCxnSpPr>
              <a:stCxn id="44" idx="1"/>
              <a:endCxn id="43" idx="3"/>
            </p:cNvCxnSpPr>
            <p:nvPr/>
          </p:nvCxnSpPr>
          <p:spPr>
            <a:xfrm flipH="1">
              <a:off x="3772909" y="4961952"/>
              <a:ext cx="1624788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20"/>
            <p:cNvCxnSpPr>
              <a:stCxn id="54" idx="1"/>
              <a:endCxn id="53" idx="3"/>
            </p:cNvCxnSpPr>
            <p:nvPr/>
          </p:nvCxnSpPr>
          <p:spPr>
            <a:xfrm flipH="1">
              <a:off x="3773255" y="5475978"/>
              <a:ext cx="1631582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3967349" y="4268773"/>
              <a:ext cx="1242521" cy="3547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ctr"/>
              <a:r>
                <a:rPr lang="en-US" altLang="zh-CN" sz="1200" b="0" i="0" kern="0" dirty="0">
                  <a:solidFill>
                    <a:sysClr val="window" lastClr="FFFFFF"/>
                  </a:solidFill>
                  <a:latin typeface="Arial" pitchFamily="34" charset="0"/>
                  <a:cs typeface="宋体" pitchFamily="2" charset="-122"/>
                </a:rPr>
                <a:t>30-Day F/U</a:t>
              </a: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3967349" y="4782683"/>
              <a:ext cx="1242521" cy="3547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ctr"/>
              <a:r>
                <a:rPr lang="en-US" altLang="zh-CN" sz="1200" b="0" i="0" kern="0" dirty="0">
                  <a:solidFill>
                    <a:sysClr val="window" lastClr="FFFFFF"/>
                  </a:solidFill>
                  <a:latin typeface="Arial" pitchFamily="34" charset="0"/>
                  <a:cs typeface="宋体" pitchFamily="2" charset="-122"/>
                </a:rPr>
                <a:t>6-Month F/U</a:t>
              </a:r>
            </a:p>
          </p:txBody>
        </p:sp>
        <p:sp>
          <p:nvSpPr>
            <p:cNvPr id="64" name="Rectangle 6"/>
            <p:cNvSpPr>
              <a:spLocks noChangeArrowheads="1"/>
            </p:cNvSpPr>
            <p:nvPr/>
          </p:nvSpPr>
          <p:spPr bwMode="auto">
            <a:xfrm>
              <a:off x="3967349" y="5296593"/>
              <a:ext cx="1242521" cy="3547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ctr"/>
              <a:r>
                <a:rPr lang="en-US" altLang="zh-CN" sz="1200" b="0" i="0" kern="0" dirty="0">
                  <a:solidFill>
                    <a:sysClr val="window" lastClr="FFFFFF"/>
                  </a:solidFill>
                  <a:latin typeface="Arial" pitchFamily="34" charset="0"/>
                  <a:cs typeface="宋体" pitchFamily="2" charset="-122"/>
                </a:rPr>
                <a:t>1-Year F/U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>
              <a:off x="3143256" y="2667944"/>
              <a:ext cx="0" cy="180000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79" name="直接连接符 58"/>
            <p:cNvCxnSpPr/>
            <p:nvPr/>
          </p:nvCxnSpPr>
          <p:spPr>
            <a:xfrm>
              <a:off x="3096426" y="3220613"/>
              <a:ext cx="9838" cy="2058092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</a:schemeClr>
              </a:solidFill>
              <a:prstDash val="solid"/>
            </a:ln>
            <a:effectLst/>
          </p:spPr>
        </p:cxn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2419597" y="2826067"/>
              <a:ext cx="1353658" cy="39454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uLnTx/>
                  <a:uFillTx/>
                  <a:latin typeface="Arial" pitchFamily="34" charset="0"/>
                  <a:cs typeface="Arial" pitchFamily="34" charset="0"/>
                </a:rPr>
                <a:t>BuMA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N=1,174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2419597" y="4250653"/>
              <a:ext cx="1353312" cy="39454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BuMA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uLnTx/>
                  <a:uFillTx/>
                  <a:latin typeface="Arial" pitchFamily="34" charset="0"/>
                  <a:cs typeface="Arial" pitchFamily="34" charset="0"/>
                </a:rPr>
                <a:t>=1,174 (100%)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2419597" y="4764679"/>
              <a:ext cx="1353312" cy="39454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BuMA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uLnTx/>
                  <a:uFillTx/>
                  <a:latin typeface="Arial" pitchFamily="34" charset="0"/>
                  <a:cs typeface="Arial" pitchFamily="34" charset="0"/>
                </a:rPr>
                <a:t>=1,174 (100%)</a:t>
              </a:r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2419597" y="5278705"/>
              <a:ext cx="1353658" cy="39454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BuMA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uLnTx/>
                  <a:uFillTx/>
                  <a:latin typeface="Arial" pitchFamily="34" charset="0"/>
                  <a:cs typeface="Arial" pitchFamily="34" charset="0"/>
                </a:rPr>
                <a:t>=1,169 (99.6%)</a:t>
              </a:r>
            </a:p>
          </p:txBody>
        </p:sp>
        <p:sp>
          <p:nvSpPr>
            <p:cNvPr id="51" name="Rectangle 9"/>
            <p:cNvSpPr>
              <a:spLocks noChangeArrowheads="1"/>
            </p:cNvSpPr>
            <p:nvPr/>
          </p:nvSpPr>
          <p:spPr bwMode="auto">
            <a:xfrm>
              <a:off x="2419597" y="3736627"/>
              <a:ext cx="1353658" cy="39454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uLnTx/>
                  <a:uFillTx/>
                  <a:latin typeface="Arial" pitchFamily="34" charset="0"/>
                  <a:cs typeface="Arial" pitchFamily="34" charset="0"/>
                </a:rPr>
                <a:t>BuMA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uLnTx/>
                  <a:uFillTx/>
                  <a:latin typeface="Arial" pitchFamily="34" charset="0"/>
                  <a:cs typeface="Arial" pitchFamily="34" charset="0"/>
                </a:rPr>
                <a:t>N=1,135</a:t>
              </a:r>
            </a:p>
          </p:txBody>
        </p:sp>
        <p:cxnSp>
          <p:nvCxnSpPr>
            <p:cNvPr id="20" name="AutoShape 14"/>
            <p:cNvCxnSpPr>
              <a:cxnSpLocks noChangeShapeType="1"/>
            </p:cNvCxnSpPr>
            <p:nvPr/>
          </p:nvCxnSpPr>
          <p:spPr bwMode="auto">
            <a:xfrm>
              <a:off x="6086605" y="2667944"/>
              <a:ext cx="0" cy="180000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32" name="直接连接符 58"/>
            <p:cNvCxnSpPr>
              <a:stCxn id="25" idx="2"/>
              <a:endCxn id="54" idx="0"/>
            </p:cNvCxnSpPr>
            <p:nvPr/>
          </p:nvCxnSpPr>
          <p:spPr>
            <a:xfrm>
              <a:off x="6071655" y="3220613"/>
              <a:ext cx="9838" cy="2058092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</a:schemeClr>
              </a:solidFill>
              <a:prstDash val="solid"/>
            </a:ln>
            <a:effectLst/>
          </p:spPr>
        </p:cxn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5394999" y="2826067"/>
              <a:ext cx="1353312" cy="39454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Excel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N=1,174</a:t>
              </a:r>
              <a:endParaRPr lang="en-US" altLang="zh-CN" sz="1200" b="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5394127" y="4250653"/>
              <a:ext cx="1353312" cy="39454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Excel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=1,173 (99.9%)</a:t>
              </a:r>
              <a:endParaRPr lang="en-US" altLang="zh-CN" sz="1200" b="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5397697" y="4764679"/>
              <a:ext cx="1353312" cy="39454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Excel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=1,173 (99.9%)</a:t>
              </a:r>
              <a:endParaRPr lang="en-US" altLang="zh-CN" sz="1200" b="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5404837" y="5278705"/>
              <a:ext cx="1353312" cy="39454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Excel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=1,164 (99.2%)</a:t>
              </a:r>
              <a:endParaRPr lang="en-US" altLang="zh-CN" sz="1200" b="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5395751" y="3736627"/>
              <a:ext cx="1353312" cy="39454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Excel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i="0" kern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N=1,128</a:t>
              </a:r>
              <a:endParaRPr lang="en-US" altLang="zh-CN" sz="1200" b="0" i="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320163" y="3107938"/>
              <a:ext cx="2016867" cy="74832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39 </a:t>
              </a:r>
              <a:r>
                <a:rPr lang="en-US" altLang="zh-CN" sz="1100" b="0" i="0" kern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pre-specified protocol deviations</a:t>
              </a:r>
              <a:r>
                <a:rPr kumimoji="0" lang="en-US" altLang="zh-CN" sz="11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00" b="0" i="0" kern="0" baseline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zh-CN" sz="1100" b="0" i="0" kern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29 not received study stents</a:t>
              </a:r>
            </a:p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- 10 received hybrid</a:t>
              </a:r>
              <a:r>
                <a:rPr kumimoji="0" lang="en-US" altLang="zh-CN" sz="11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stents</a:t>
              </a:r>
              <a:endParaRPr kumimoji="0" lang="zh-CN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" name="AutoShape 14"/>
            <p:cNvCxnSpPr>
              <a:cxnSpLocks noChangeShapeType="1"/>
            </p:cNvCxnSpPr>
            <p:nvPr/>
          </p:nvCxnSpPr>
          <p:spPr bwMode="auto">
            <a:xfrm flipH="1">
              <a:off x="2373950" y="3476705"/>
              <a:ext cx="732314" cy="3830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6843039" y="3107938"/>
              <a:ext cx="2082684" cy="74832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lvl="0" fontAlgn="ctr">
                <a:defRPr/>
              </a:pPr>
              <a:r>
                <a:rPr lang="en-US" altLang="zh-CN" sz="1100" b="0" i="0" kern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46</a:t>
              </a: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zh-CN" sz="1100" b="0" i="0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pre-specified protocol deviations</a:t>
              </a:r>
              <a:r>
                <a:rPr kumimoji="0" lang="en-US" altLang="zh-CN" sz="11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00" b="0" i="0" kern="0" baseline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zh-CN" sz="1100" b="0" i="0" kern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33 not received study stents</a:t>
              </a:r>
            </a:p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- 13 received hybrid</a:t>
              </a:r>
              <a:r>
                <a:rPr kumimoji="0" lang="en-US" altLang="zh-CN" sz="11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stents</a:t>
              </a:r>
              <a:endParaRPr kumimoji="0" lang="zh-CN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AutoShape 14"/>
            <p:cNvCxnSpPr>
              <a:cxnSpLocks noChangeShapeType="1"/>
            </p:cNvCxnSpPr>
            <p:nvPr/>
          </p:nvCxnSpPr>
          <p:spPr bwMode="auto">
            <a:xfrm rot="10800000" flipH="1">
              <a:off x="6079756" y="3476705"/>
              <a:ext cx="732313" cy="3830"/>
            </a:xfrm>
            <a:prstGeom prst="straightConnector1">
              <a:avLst/>
            </a:prstGeom>
            <a:solidFill>
              <a:schemeClr val="bg1"/>
            </a:solidFill>
            <a:ln w="9525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2420762" y="6373098"/>
            <a:ext cx="4309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b="0" i="0" dirty="0" smtClean="0">
                <a:solidFill>
                  <a:schemeClr val="tx1"/>
                </a:solidFill>
              </a:rPr>
              <a:t>*PTE </a:t>
            </a:r>
            <a:r>
              <a:rPr kumimoji="1" lang="en-US" altLang="zh-CN" sz="1000" b="0" i="0" dirty="0">
                <a:solidFill>
                  <a:schemeClr val="tx1"/>
                </a:solidFill>
              </a:rPr>
              <a:t>population consisted of subjects who received only study device(s) </a:t>
            </a:r>
            <a:endParaRPr kumimoji="1" lang="en-US" altLang="zh-CN" sz="1000" b="0" i="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zh-CN" sz="1000" b="0" i="0" dirty="0" smtClean="0">
                <a:solidFill>
                  <a:schemeClr val="tx1"/>
                </a:solidFill>
              </a:rPr>
              <a:t>at </a:t>
            </a:r>
            <a:r>
              <a:rPr kumimoji="1" lang="en-US" altLang="zh-CN" sz="1000" b="0" i="0" dirty="0">
                <a:solidFill>
                  <a:schemeClr val="tx1"/>
                </a:solidFill>
              </a:rPr>
              <a:t>the </a:t>
            </a:r>
            <a:r>
              <a:rPr kumimoji="1" lang="en-US" altLang="zh-CN" sz="1000" b="0" i="0" dirty="0" smtClean="0">
                <a:solidFill>
                  <a:schemeClr val="tx1"/>
                </a:solidFill>
              </a:rPr>
              <a:t>target </a:t>
            </a:r>
            <a:r>
              <a:rPr kumimoji="1" lang="en-US" altLang="zh-CN" sz="1000" b="0" i="0" dirty="0">
                <a:solidFill>
                  <a:schemeClr val="tx1"/>
                </a:solidFill>
              </a:rPr>
              <a:t>lesion and who had no pre-specified protocol deviations</a:t>
            </a:r>
            <a:r>
              <a:rPr kumimoji="1" lang="en-US" altLang="zh-CN" sz="1000" b="0" i="0" dirty="0" smtClean="0">
                <a:solidFill>
                  <a:schemeClr val="tx1"/>
                </a:solidFill>
              </a:rPr>
              <a:t>.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7942</TotalTime>
  <Words>2867</Words>
  <Application>Microsoft Office PowerPoint</Application>
  <PresentationFormat>全屏显示(4:3)</PresentationFormat>
  <Paragraphs>880</Paragraphs>
  <Slides>25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CRF_2006_background</vt:lpstr>
      <vt:lpstr>Office Theme</vt:lpstr>
      <vt:lpstr>#3 LBCT- PANDA III A Prospective Randomized Trial of Two Sirolimus-Eluting Bioresorbable-Polymer-Based Metallic Stents With Varying Elution and Absorption Kinetics</vt:lpstr>
      <vt:lpstr>Disclosure Statement of Financial Interest</vt:lpstr>
      <vt:lpstr>Background</vt:lpstr>
      <vt:lpstr>BuMA-OCT Trial</vt:lpstr>
      <vt:lpstr>Objective</vt:lpstr>
      <vt:lpstr>PANDA III (N=2,350)</vt:lpstr>
      <vt:lpstr>Statistical Assumptions</vt:lpstr>
      <vt:lpstr>Study Organization</vt:lpstr>
      <vt:lpstr>Patient Flow and Follow-up</vt:lpstr>
      <vt:lpstr>Top 20 Enrollers</vt:lpstr>
      <vt:lpstr>Baseline Patient Characteristics (1)</vt:lpstr>
      <vt:lpstr>Baseline Patient Characteristics (2)</vt:lpstr>
      <vt:lpstr>Baseline Lesion Characteristics</vt:lpstr>
      <vt:lpstr>Procedural Information</vt:lpstr>
      <vt:lpstr>QCA and Procedural Results</vt:lpstr>
      <vt:lpstr>Primary Endpoint: Target Lesion Failure at 1 Year</vt:lpstr>
      <vt:lpstr>Target Lesion Failure</vt:lpstr>
      <vt:lpstr>PowerPoint 演示文稿</vt:lpstr>
      <vt:lpstr>PowerPoint 演示文稿</vt:lpstr>
      <vt:lpstr>Patient-oriented Composite Endpoint*</vt:lpstr>
      <vt:lpstr>PowerPoint 演示文稿</vt:lpstr>
      <vt:lpstr>One-Year Definite/Probable Stent Thrombosis</vt:lpstr>
      <vt:lpstr>PowerPoint 演示文稿</vt:lpstr>
      <vt:lpstr>PowerPoint 演示文稿</vt:lpstr>
      <vt:lpstr>PowerPoint 演示文稿</vt:lpstr>
    </vt:vector>
  </TitlesOfParts>
  <Company>CRF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Xu Bo</dc:creator>
  <cp:lastModifiedBy>xubo</cp:lastModifiedBy>
  <cp:revision>527</cp:revision>
  <dcterms:created xsi:type="dcterms:W3CDTF">2015-03-17T14:58:49Z</dcterms:created>
  <dcterms:modified xsi:type="dcterms:W3CDTF">2015-10-09T14:07:51Z</dcterms:modified>
</cp:coreProperties>
</file>