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8" r:id="rId7"/>
    <p:sldId id="263" r:id="rId8"/>
    <p:sldId id="273" r:id="rId9"/>
    <p:sldId id="270" r:id="rId10"/>
    <p:sldId id="271" r:id="rId11"/>
    <p:sldId id="272" r:id="rId12"/>
    <p:sldId id="266" r:id="rId13"/>
    <p:sldId id="267" r:id="rId14"/>
    <p:sldId id="26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Thomitzek" initials="K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F3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6" autoAdjust="0"/>
    <p:restoredTop sz="99854" autoAdjust="0"/>
  </p:normalViewPr>
  <p:slideViewPr>
    <p:cSldViewPr snapToGrid="0" snapToObjects="1">
      <p:cViewPr varScale="1">
        <p:scale>
          <a:sx n="48" d="100"/>
          <a:sy n="48" d="100"/>
        </p:scale>
        <p:origin x="105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0383-3813-D243-8B19-8DFEAB6E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500F-F743-3842-A700-918B2378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785E-7E4B-8F4D-8AD7-20503DF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A9C-C22D-7447-A318-5845FCBE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A3FA1-CB56-1546-A5C8-CAE54CD9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FE79-23CF-5A43-8A83-B60DDE7B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EAFFD-BC23-AB4E-B29B-ECE773F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BA58-02C4-7948-8569-74AA611B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B5712-1850-B24D-A31E-48C9D4FA7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CAA41-A185-B849-9C84-CF7B7E2B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99F3-E5F5-BE44-A313-F278518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E41F-39A2-594A-933E-39AB3628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062E-03D9-B642-A62E-2B03B8E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1BD6-12FD-854E-AA4D-220A80B3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0333-D57E-4E4F-8721-BF66D63E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297BC-1117-2A43-83A3-531AE6D9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6815-058D-174B-BF39-7C10D6B2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63206-4529-EE48-AD0F-251A3433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FAFC-05C0-5144-AC8D-71F105AC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285E-8858-B44B-BE31-DBFCA5C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53A1-FB3A-344D-8359-3953B109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A6C5-4D5C-3F43-A3BE-235CD84C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4FBD-40C2-F249-AEC8-C3B7A14BF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9AA2-C279-2E44-A561-B4DF19C5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192B-5CC9-F64B-AE6D-FADE5F90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DDD6-7303-334D-B74B-890CE1A7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7601-E1A3-A346-BACC-672A5E9A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77F9-3710-D047-A148-DBE89650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203B-CE14-E545-9A83-B8EF96423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E6C99-D844-1C4E-8106-FBE8B90E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A03CD-20FB-B141-B717-DC9360CB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971B0-14CB-A146-B4B1-BB17120EA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56317-B510-E241-BD8D-E76E2C51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5B7B-C7A9-464A-98F3-FA330ABB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D7960-8EF7-554A-B4F1-D0E9F5F0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6AAA-1DF4-E14D-84A2-BE3C3A89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673B0-CB06-9F4B-9D0B-715D880D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FE763-CDB2-F14F-B982-D1D3F0A7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BF3A0-DC77-8E42-A7EA-AFBF1026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C7BFF-8126-9741-958E-B19D957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168A3-7E4D-A245-9E07-1DE4597C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B9A03-52CA-0349-B7BE-F79E1CB1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BC45-EBD1-1241-9332-84356B6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3CE9-83B3-684C-B2F1-6390ABF1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336F-51AF-EE4B-8BED-CF7521A0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F796C-321F-AE46-AA70-6ACC54D7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73CBC-A8DF-6044-9792-89335F28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F6B32-0577-6F49-9A51-5A18168D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AB6C-83CA-A14E-8BD2-74766D5A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392CD-D6E1-6C40-A08C-0DC5BA2BF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D87D3-E027-8145-931A-76017297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0AA1D-92AF-0940-97D9-E4ED3634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8ADF-3842-7C4B-8517-E877B269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65D6A-0632-9F48-8646-7E6C84FC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6.jpeg"/><Relationship Id="rId4" Type="http://schemas.microsoft.com/office/2007/relationships/hdphoto" Target="../media/hdphoto6.wdp"/><Relationship Id="rId9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8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9.jpe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14">
            <a:extLst>
              <a:ext uri="{FF2B5EF4-FFF2-40B4-BE49-F238E27FC236}">
                <a16:creationId xmlns:a16="http://schemas.microsoft.com/office/drawing/2014/main" id="{8DD280B7-C40C-3942-9E41-9011655C02F4}"/>
              </a:ext>
            </a:extLst>
          </p:cNvPr>
          <p:cNvSpPr/>
          <p:nvPr/>
        </p:nvSpPr>
        <p:spPr>
          <a:xfrm>
            <a:off x="-6351" y="575112"/>
            <a:ext cx="6189963" cy="6282888"/>
          </a:xfrm>
          <a:custGeom>
            <a:avLst/>
            <a:gdLst>
              <a:gd name="connsiteX0" fmla="*/ 0 w 4219200"/>
              <a:gd name="connsiteY0" fmla="*/ 4112443 h 4112443"/>
              <a:gd name="connsiteX1" fmla="*/ 2109600 w 4219200"/>
              <a:gd name="connsiteY1" fmla="*/ 0 h 4112443"/>
              <a:gd name="connsiteX2" fmla="*/ 4219200 w 4219200"/>
              <a:gd name="connsiteY2" fmla="*/ 4112443 h 4112443"/>
              <a:gd name="connsiteX3" fmla="*/ 0 w 4219200"/>
              <a:gd name="connsiteY3" fmla="*/ 4112443 h 4112443"/>
              <a:gd name="connsiteX0" fmla="*/ 446400 w 4665600"/>
              <a:gd name="connsiteY0" fmla="*/ 4710043 h 4710043"/>
              <a:gd name="connsiteX1" fmla="*/ 0 w 4665600"/>
              <a:gd name="connsiteY1" fmla="*/ 0 h 4710043"/>
              <a:gd name="connsiteX2" fmla="*/ 4665600 w 4665600"/>
              <a:gd name="connsiteY2" fmla="*/ 4710043 h 4710043"/>
              <a:gd name="connsiteX3" fmla="*/ 446400 w 4665600"/>
              <a:gd name="connsiteY3" fmla="*/ 4710043 h 4710043"/>
              <a:gd name="connsiteX0" fmla="*/ 7200 w 4665600"/>
              <a:gd name="connsiteY0" fmla="*/ 5826043 h 5826043"/>
              <a:gd name="connsiteX1" fmla="*/ 0 w 4665600"/>
              <a:gd name="connsiteY1" fmla="*/ 0 h 5826043"/>
              <a:gd name="connsiteX2" fmla="*/ 4665600 w 4665600"/>
              <a:gd name="connsiteY2" fmla="*/ 4710043 h 5826043"/>
              <a:gd name="connsiteX3" fmla="*/ 7200 w 4665600"/>
              <a:gd name="connsiteY3" fmla="*/ 5826043 h 5826043"/>
              <a:gd name="connsiteX0" fmla="*/ 7200 w 5724000"/>
              <a:gd name="connsiteY0" fmla="*/ 5826043 h 5826043"/>
              <a:gd name="connsiteX1" fmla="*/ 0 w 5724000"/>
              <a:gd name="connsiteY1" fmla="*/ 0 h 5826043"/>
              <a:gd name="connsiteX2" fmla="*/ 5724000 w 5724000"/>
              <a:gd name="connsiteY2" fmla="*/ 5818843 h 5826043"/>
              <a:gd name="connsiteX3" fmla="*/ 7200 w 5724000"/>
              <a:gd name="connsiteY3" fmla="*/ 5826043 h 5826043"/>
              <a:gd name="connsiteX0" fmla="*/ 7200 w 5739875"/>
              <a:gd name="connsiteY0" fmla="*/ 5826043 h 5826043"/>
              <a:gd name="connsiteX1" fmla="*/ 0 w 5739875"/>
              <a:gd name="connsiteY1" fmla="*/ 0 h 5826043"/>
              <a:gd name="connsiteX2" fmla="*/ 5739875 w 5739875"/>
              <a:gd name="connsiteY2" fmla="*/ 5822018 h 5826043"/>
              <a:gd name="connsiteX3" fmla="*/ 7200 w 5739875"/>
              <a:gd name="connsiteY3" fmla="*/ 5826043 h 58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75" h="5826043">
                <a:moveTo>
                  <a:pt x="7200" y="5826043"/>
                </a:moveTo>
                <a:lnTo>
                  <a:pt x="0" y="0"/>
                </a:lnTo>
                <a:lnTo>
                  <a:pt x="5739875" y="5822018"/>
                </a:lnTo>
                <a:lnTo>
                  <a:pt x="7200" y="5826043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1AF60-3767-0A48-BC7A-B4A326585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1"/>
          <a:stretch/>
        </p:blipFill>
        <p:spPr>
          <a:xfrm>
            <a:off x="0" y="114994"/>
            <a:ext cx="2959325" cy="51740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/>
        </p:nvSpPr>
        <p:spPr>
          <a:xfrm>
            <a:off x="4882043" y="415080"/>
            <a:ext cx="6643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D51F32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78536" y="2296015"/>
            <a:ext cx="8003012" cy="21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Randomized Clinical Trial Comparing a Rivaroxaban-based Strategy With an Antiplatelet-based Strategy for the Prevention of Subclinical Leaflet Thrombosis in Transcatheter Aortic Valves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2266" y="6319766"/>
            <a:ext cx="9883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Ole De Backer, MD, PhD </a:t>
            </a:r>
            <a:r>
              <a:rPr lang="mr-IN" sz="2200" dirty="0">
                <a:solidFill>
                  <a:schemeClr val="bg1"/>
                </a:solidFill>
              </a:rPr>
              <a:t>–</a:t>
            </a:r>
            <a:r>
              <a:rPr lang="en-US" sz="2200" dirty="0">
                <a:solidFill>
                  <a:schemeClr val="bg1"/>
                </a:solidFill>
              </a:rPr>
              <a:t> Rigshospitalet, Copenhagen, Denmark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30762" y="5116044"/>
            <a:ext cx="42014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7" y="4895489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B8180-C3F7-4EA3-AB6D-E966F8B6AC49}"/>
              </a:ext>
            </a:extLst>
          </p:cNvPr>
          <p:cNvSpPr txBox="1"/>
          <p:nvPr/>
        </p:nvSpPr>
        <p:spPr>
          <a:xfrm>
            <a:off x="6400800" y="114994"/>
            <a:ext cx="470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Lub Dub Medium" panose="020B0603030403020204" pitchFamily="34" charset="0"/>
              </a:rPr>
              <a:t>EMBARGOED for 10:45am ET 11-16-19</a:t>
            </a:r>
          </a:p>
        </p:txBody>
      </p:sp>
    </p:spTree>
    <p:extLst>
      <p:ext uri="{BB962C8B-B14F-4D97-AF65-F5344CB8AC3E}">
        <p14:creationId xmlns:p14="http://schemas.microsoft.com/office/powerpoint/2010/main" val="189747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25541" y="5640917"/>
            <a:ext cx="8351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43057" y="5513917"/>
            <a:ext cx="7704747" cy="390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62492" y="4492782"/>
            <a:ext cx="8985261" cy="792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14" y="1753166"/>
            <a:ext cx="7055999" cy="243851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799897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/>
              <a:t>Clinical outcomes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839200" y="4513949"/>
            <a:ext cx="8424335" cy="131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	</a:t>
            </a:r>
            <a:r>
              <a:rPr lang="en-GB" sz="2000" b="1" i="1" dirty="0"/>
              <a:t>Too few clinical events </a:t>
            </a:r>
            <a:r>
              <a:rPr lang="en-GB" sz="2000" i="1" dirty="0"/>
              <a:t>to permit any assessment of the impact of </a:t>
            </a:r>
          </a:p>
          <a:p>
            <a:r>
              <a:rPr lang="en-GB" sz="2000" i="1" dirty="0"/>
              <a:t>	HALT and RLM on clinical outcomes</a:t>
            </a:r>
            <a:endParaRPr lang="en-US" sz="2000" i="1" dirty="0"/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200" dirty="0"/>
              <a:t>        </a:t>
            </a:r>
            <a:r>
              <a:rPr lang="en-US" dirty="0"/>
              <a:t> </a:t>
            </a:r>
            <a:r>
              <a:rPr lang="en-US" sz="2200" dirty="0"/>
              <a:t>Clinical outcomes in the </a:t>
            </a:r>
            <a:r>
              <a:rPr lang="en-US" sz="2200" b="1" dirty="0"/>
              <a:t>main GALILEO trial </a:t>
            </a:r>
            <a:r>
              <a:rPr lang="en-US" sz="2200" dirty="0"/>
              <a:t>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107022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844" y="1548263"/>
            <a:ext cx="10656000" cy="4317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/>
              <a:t>The overall proportions of patients with </a:t>
            </a:r>
            <a:r>
              <a:rPr lang="en-GB" sz="2600" b="1" dirty="0"/>
              <a:t>reduced leaflet motion (grade 3 or more) </a:t>
            </a:r>
            <a:r>
              <a:rPr lang="en-GB" sz="2600" dirty="0"/>
              <a:t>and </a:t>
            </a:r>
            <a:r>
              <a:rPr lang="en-GB" sz="2600" b="1" dirty="0"/>
              <a:t>leaflet thickening </a:t>
            </a:r>
            <a:r>
              <a:rPr lang="en-GB" sz="2600" dirty="0"/>
              <a:t>were 6.6% and 22.6%, respectively.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400" dirty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/>
              <a:t>Both findings were </a:t>
            </a:r>
            <a:r>
              <a:rPr lang="en-GB" sz="2600" b="1" dirty="0"/>
              <a:t>less frequent</a:t>
            </a:r>
            <a:r>
              <a:rPr lang="en-GB" sz="2600" dirty="0"/>
              <a:t> with the </a:t>
            </a:r>
            <a:r>
              <a:rPr lang="en-GB" sz="2600" b="1" dirty="0"/>
              <a:t>rivaroxaban-based strategy</a:t>
            </a:r>
            <a:r>
              <a:rPr lang="en-GB" sz="2600" dirty="0"/>
              <a:t> as compared to the antiplatelet-based strategy.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400" dirty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/>
              <a:t>Echocardiography was </a:t>
            </a:r>
            <a:r>
              <a:rPr lang="en-GB" sz="2600" u="sng" dirty="0"/>
              <a:t>not</a:t>
            </a:r>
            <a:r>
              <a:rPr lang="en-GB" sz="2600" dirty="0"/>
              <a:t> useful in identifying patients with these valvular abnormalities.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600" dirty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GB" sz="400" dirty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rivaroxaban-based strategy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associated with a </a:t>
            </a: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risk of death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thromboembolic complications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a </a:t>
            </a: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risk of bleeding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in the main GALILEO trial.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29" y="586597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Conclusions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1270000" y="4483649"/>
            <a:ext cx="9648000" cy="0"/>
          </a:xfrm>
          <a:prstGeom prst="line">
            <a:avLst/>
          </a:prstGeom>
          <a:ln w="9525" cmpd="sng">
            <a:solidFill>
              <a:srgbClr val="00009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5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/>
        </p:nvSpPr>
        <p:spPr>
          <a:xfrm>
            <a:off x="3967820" y="1455354"/>
            <a:ext cx="42500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0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0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96" y="3429000"/>
            <a:ext cx="3284807" cy="796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137535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07155" y="2007154"/>
            <a:ext cx="10584000" cy="32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600" dirty="0"/>
              <a:t>Subclinical hypoattenuated leaflet thickening (HALT) and reduced leaflet motion (RLM) of bioprosthetic aortic valves have been demonstrated by four-dimensional computed tomography (4DCT).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sz="2600" dirty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600" dirty="0"/>
              <a:t>In a substudy of the large randomized GALILEO trial, we investigated whether anticoagulation can reduce these phenomena after transcatheter aortic valve replacement (TAVR).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29" y="725096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18297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3046728">
            <a:off x="3890658" y="4046611"/>
            <a:ext cx="1080000" cy="125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8608796">
            <a:off x="3886409" y="2970561"/>
            <a:ext cx="1080000" cy="125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7272" y="2944672"/>
            <a:ext cx="2412000" cy="11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17393" y="6186986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4692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361071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26270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80646" y="324908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Study design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972" y="2946422"/>
            <a:ext cx="2344028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u="sng" dirty="0"/>
              <a:t>Study population</a:t>
            </a:r>
            <a:r>
              <a:rPr lang="en-US" sz="1400" b="1" dirty="0"/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dirty="0"/>
              <a:t>Patients with successful TAVR and without indication for anticoagulation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53991" y="3525864"/>
            <a:ext cx="971997" cy="415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3828367" y="3317836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26928" y="3171836"/>
            <a:ext cx="936000" cy="34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/>
              <a:t>1-7 days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70193" y="3286774"/>
            <a:ext cx="351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R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723930" y="2519010"/>
            <a:ext cx="1367996" cy="25199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45028" y="1973799"/>
            <a:ext cx="12959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Rivaroxaban group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4714548" y="4572007"/>
            <a:ext cx="12959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Antiplatelet group</a:t>
            </a:r>
            <a:endParaRPr lang="en-US" sz="1600" dirty="0"/>
          </a:p>
        </p:txBody>
      </p:sp>
      <p:sp>
        <p:nvSpPr>
          <p:cNvPr id="30" name="Right Arrow 29"/>
          <p:cNvSpPr/>
          <p:nvPr/>
        </p:nvSpPr>
        <p:spPr>
          <a:xfrm>
            <a:off x="4723930" y="4380917"/>
            <a:ext cx="1367996" cy="25199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826512" y="5559083"/>
            <a:ext cx="2325306" cy="34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/>
              <a:t>4DCT-scan at 3 months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9156966" y="5443647"/>
            <a:ext cx="0" cy="1799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82504" y="3314552"/>
            <a:ext cx="936000" cy="34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/>
              <a:t>1:1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1401" y="5844774"/>
            <a:ext cx="6665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All patients enrolled in GALILEO-4D were also enrolled in the main GALILEO trial.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898" y="1203083"/>
            <a:ext cx="5272311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698416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Study population (ITT) </a:t>
            </a:r>
            <a:r>
              <a:rPr lang="mr-IN" sz="3200" b="1" dirty="0"/>
              <a:t>–</a:t>
            </a:r>
            <a:r>
              <a:rPr lang="en-US" sz="3200" b="1" dirty="0"/>
              <a:t> evaluable CT-scans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9417" y="1695953"/>
            <a:ext cx="7919998" cy="41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65245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596923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Study </a:t>
            </a:r>
            <a:r>
              <a:rPr lang="x-none" sz="3200" b="1" dirty="0"/>
              <a:t>Methodology </a:t>
            </a:r>
            <a:r>
              <a:rPr lang="mr-IN" sz="3200" b="1" dirty="0"/>
              <a:t>–</a:t>
            </a:r>
            <a:r>
              <a:rPr lang="x-none" sz="3200" b="1" dirty="0"/>
              <a:t> 4DCT analysis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6003" y="1626838"/>
            <a:ext cx="6720416" cy="275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200" dirty="0"/>
              <a:t>Reduced leaflet motion (RLM) was defined as: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sz="16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/>
              <a:t>Grade 0</a:t>
            </a:r>
            <a:r>
              <a:rPr lang="en-US" sz="2200" dirty="0"/>
              <a:t>: normal/unrestricted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/>
              <a:t>Grade 1</a:t>
            </a:r>
            <a:r>
              <a:rPr lang="en-US" sz="2200" dirty="0"/>
              <a:t>: minimally restricted (&lt;25%)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/>
              <a:t>Grade 2</a:t>
            </a:r>
            <a:r>
              <a:rPr lang="en-US" sz="2200" dirty="0"/>
              <a:t>: mildly restricted (25-50%)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/>
              <a:t>Grade 3</a:t>
            </a:r>
            <a:r>
              <a:rPr lang="en-US" sz="2200" dirty="0"/>
              <a:t>: moderately restricted (50-75%)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/>
              <a:t>Grade 4</a:t>
            </a:r>
            <a:r>
              <a:rPr lang="en-US" sz="2200" dirty="0"/>
              <a:t>: largely immobile (&gt;75%)</a:t>
            </a:r>
          </a:p>
        </p:txBody>
      </p:sp>
      <p:sp>
        <p:nvSpPr>
          <p:cNvPr id="2" name="Rectangle 1"/>
          <p:cNvSpPr/>
          <p:nvPr/>
        </p:nvSpPr>
        <p:spPr>
          <a:xfrm>
            <a:off x="994836" y="4701918"/>
            <a:ext cx="10583333" cy="129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/>
              <a:t>Hypoattenuated leaflet thickening (HALT) was defined as visually identifiable increased leaflet thickness on contrast-enhanced multi-planar reformats, carefully aligned with the long and short axis of the valve prosthesis.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296" t="60133" r="40125" b="6026"/>
          <a:stretch/>
        </p:blipFill>
        <p:spPr>
          <a:xfrm>
            <a:off x="8104753" y="1648798"/>
            <a:ext cx="3095996" cy="12594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35821" y="4416078"/>
            <a:ext cx="259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Grade 3	                Grade 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9875" t="60133" r="546" b="6026"/>
          <a:stretch/>
        </p:blipFill>
        <p:spPr>
          <a:xfrm>
            <a:off x="8115336" y="3201425"/>
            <a:ext cx="3095996" cy="12594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29476" y="2839428"/>
            <a:ext cx="259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Grade 1	                Grade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824"/>
          <a:stretch/>
        </p:blipFill>
        <p:spPr>
          <a:xfrm>
            <a:off x="7792304" y="1634865"/>
            <a:ext cx="3700592" cy="312762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94836" y="4701918"/>
            <a:ext cx="10583333" cy="1299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37841" y="4744250"/>
            <a:ext cx="4198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i="1" dirty="0"/>
              <a:t>Blanke P, et al. JACC Cardiovasc Imaging. 2019;12:1-24.</a:t>
            </a:r>
            <a:r>
              <a:rPr lang="en-US" sz="1400" dirty="0"/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35102" y="3568700"/>
            <a:ext cx="525599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630136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Study </a:t>
            </a:r>
            <a:r>
              <a:rPr lang="x-none" sz="3200" b="1" dirty="0"/>
              <a:t>Endpoints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8321" y="1504930"/>
            <a:ext cx="10559346" cy="40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u="sng" dirty="0"/>
              <a:t>Primary endpoint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The </a:t>
            </a:r>
            <a:r>
              <a:rPr lang="en-GB" sz="2400" dirty="0"/>
              <a:t>proportion of patients with at least one prosthetic valve leaflet with reduced leaflet motion (RLM) ≥ grade 3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sz="2600" b="1" u="sng" dirty="0"/>
              <a:t>Secondary endpoints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The proportion of patients with at least one thickened leaflet (HALT)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The proportion of valve leaflets with HALT or RLM ≥ grade 3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Transprosthetic mean pressure gradient (TTE)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Safety and efficacy outcomes identical to main GALILEO trial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02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438544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/>
              <a:t>4DCT outcomes </a:t>
            </a:r>
            <a:r>
              <a:rPr lang="mr-IN" sz="3200" b="1" dirty="0"/>
              <a:t>–</a:t>
            </a:r>
            <a:r>
              <a:rPr lang="x-none" sz="3200" b="1" dirty="0"/>
              <a:t> ITT analysis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9683" y="1294784"/>
            <a:ext cx="8207999" cy="46877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28300" y="2233085"/>
            <a:ext cx="8315998" cy="399600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270336" y="2247378"/>
            <a:ext cx="2014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600" b="1" dirty="0">
                <a:solidFill>
                  <a:srgbClr val="000090"/>
                </a:solidFill>
              </a:rPr>
              <a:t>Primary endpoint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250630" y="2438397"/>
            <a:ext cx="215996" cy="0"/>
          </a:xfrm>
          <a:prstGeom prst="line">
            <a:avLst/>
          </a:prstGeom>
          <a:ln w="190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26098" y="4680772"/>
            <a:ext cx="8315998" cy="399600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71428" y="3701917"/>
            <a:ext cx="8392568" cy="2289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" y="2032436"/>
            <a:ext cx="5940000" cy="381542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71754" y="2019865"/>
            <a:ext cx="5443566" cy="3860847"/>
            <a:chOff x="6393650" y="2012942"/>
            <a:chExt cx="5443566" cy="38608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70000"/>
                      </a14:imgEffect>
                    </a14:imgLayer>
                  </a14:imgProps>
                </a:ext>
              </a:extLst>
            </a:blip>
            <a:srcRect l="10017"/>
            <a:stretch/>
          </p:blipFill>
          <p:spPr>
            <a:xfrm>
              <a:off x="6492181" y="2012942"/>
              <a:ext cx="5345035" cy="382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93650" y="5397716"/>
              <a:ext cx="613089" cy="47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289171" y="1181183"/>
            <a:ext cx="0" cy="4824000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170" y="1193927"/>
            <a:ext cx="4175994" cy="50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200" b="1" u="sng" dirty="0"/>
              <a:t>Intention-to-treat (ITT)</a:t>
            </a:r>
            <a:r>
              <a:rPr lang="x-none" sz="2200" b="1" dirty="0"/>
              <a:t>			</a:t>
            </a:r>
            <a:endParaRPr lang="en-US" sz="2200" b="1" dirty="0"/>
          </a:p>
        </p:txBody>
      </p:sp>
      <p:sp>
        <p:nvSpPr>
          <p:cNvPr id="15" name="Rectangle 14"/>
          <p:cNvSpPr/>
          <p:nvPr/>
        </p:nvSpPr>
        <p:spPr>
          <a:xfrm>
            <a:off x="182491" y="396212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/>
              <a:t>4DCT outcomes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7154171" y="1193927"/>
            <a:ext cx="4175994" cy="50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200" b="1" u="sng" dirty="0"/>
              <a:t>Per-protocol (PP)</a:t>
            </a:r>
            <a:r>
              <a:rPr lang="x-none" sz="2200" b="1" dirty="0"/>
              <a:t>			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1366582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65544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39336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38298" y="2075204"/>
            <a:ext cx="1882503" cy="56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13147" y="2101328"/>
            <a:ext cx="18055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/>
              <a:t>Reduced leaflet motion</a:t>
            </a:r>
          </a:p>
          <a:p>
            <a:pPr algn="ctr"/>
            <a:r>
              <a:rPr lang="en-US" sz="1300" b="1" dirty="0"/>
              <a:t>≥ grade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8383" y="2193227"/>
            <a:ext cx="14157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/>
              <a:t>Leaflet thickening</a:t>
            </a:r>
            <a:endParaRPr lang="en-US" sz="1300" b="1" dirty="0"/>
          </a:p>
        </p:txBody>
      </p:sp>
      <p:sp>
        <p:nvSpPr>
          <p:cNvPr id="24" name="Rectangle 23"/>
          <p:cNvSpPr/>
          <p:nvPr/>
        </p:nvSpPr>
        <p:spPr>
          <a:xfrm>
            <a:off x="7179571" y="2101328"/>
            <a:ext cx="18055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/>
              <a:t>Reduced leaflet motion</a:t>
            </a:r>
          </a:p>
          <a:p>
            <a:pPr algn="ctr"/>
            <a:r>
              <a:rPr lang="en-US" sz="1300" b="1" dirty="0"/>
              <a:t>≥ grade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964807" y="2193227"/>
            <a:ext cx="14157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300" b="1" dirty="0"/>
              <a:t>Leaflet thickening</a:t>
            </a:r>
            <a:endParaRPr lang="en-US" sz="1300" b="1" dirty="0"/>
          </a:p>
        </p:txBody>
      </p:sp>
      <p:sp>
        <p:nvSpPr>
          <p:cNvPr id="10" name="Oval 9"/>
          <p:cNvSpPr/>
          <p:nvPr/>
        </p:nvSpPr>
        <p:spPr>
          <a:xfrm>
            <a:off x="1862668" y="2857500"/>
            <a:ext cx="396000" cy="211666"/>
          </a:xfrm>
          <a:prstGeom prst="ellipse">
            <a:avLst/>
          </a:prstGeom>
          <a:noFill/>
          <a:ln w="190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63882" y="2853267"/>
            <a:ext cx="396000" cy="211666"/>
          </a:xfrm>
          <a:prstGeom prst="ellipse">
            <a:avLst/>
          </a:prstGeom>
          <a:noFill/>
          <a:ln w="190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55985" y="2861733"/>
            <a:ext cx="396000" cy="211666"/>
          </a:xfrm>
          <a:prstGeom prst="ellipse">
            <a:avLst/>
          </a:prstGeom>
          <a:noFill/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257199" y="2857500"/>
            <a:ext cx="396000" cy="211666"/>
          </a:xfrm>
          <a:prstGeom prst="ellipse">
            <a:avLst/>
          </a:prstGeom>
          <a:noFill/>
          <a:ln w="127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5081" y="1174821"/>
            <a:ext cx="5457132" cy="4904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87" y="2206110"/>
            <a:ext cx="10008000" cy="32990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" y="76194"/>
            <a:ext cx="282003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29" y="816269"/>
            <a:ext cx="12133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/>
              <a:t>Echocardiographic outcomes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067438" y="3321050"/>
            <a:ext cx="10007998" cy="683999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2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3150E1-E96B-4625-9DA5-42D7DC746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5DB46-8695-4C90-A819-39B0CE08C1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481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Lub Dub</vt:lpstr>
      <vt:lpstr>Lub Dub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Cathy Lewis</cp:lastModifiedBy>
  <cp:revision>111</cp:revision>
  <dcterms:created xsi:type="dcterms:W3CDTF">2019-05-23T21:42:11Z</dcterms:created>
  <dcterms:modified xsi:type="dcterms:W3CDTF">2019-11-16T17:09:49Z</dcterms:modified>
</cp:coreProperties>
</file>