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5B23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583436" y="5007864"/>
            <a:ext cx="416559" cy="119380"/>
          </a:xfrm>
          <a:custGeom>
            <a:avLst/>
            <a:gdLst/>
            <a:ahLst/>
            <a:cxnLst/>
            <a:rect l="l" t="t" r="r" b="b"/>
            <a:pathLst>
              <a:path w="416560" h="119379">
                <a:moveTo>
                  <a:pt x="416051" y="0"/>
                </a:moveTo>
                <a:lnTo>
                  <a:pt x="0" y="0"/>
                </a:lnTo>
                <a:lnTo>
                  <a:pt x="0" y="118872"/>
                </a:lnTo>
                <a:lnTo>
                  <a:pt x="416051" y="118872"/>
                </a:lnTo>
                <a:lnTo>
                  <a:pt x="416051" y="0"/>
                </a:lnTo>
                <a:close/>
              </a:path>
            </a:pathLst>
          </a:custGeom>
          <a:solidFill>
            <a:srgbClr val="F688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624327" y="5007864"/>
            <a:ext cx="416559" cy="119380"/>
          </a:xfrm>
          <a:custGeom>
            <a:avLst/>
            <a:gdLst/>
            <a:ahLst/>
            <a:cxnLst/>
            <a:rect l="l" t="t" r="r" b="b"/>
            <a:pathLst>
              <a:path w="416560" h="119379">
                <a:moveTo>
                  <a:pt x="416052" y="0"/>
                </a:moveTo>
                <a:lnTo>
                  <a:pt x="0" y="0"/>
                </a:lnTo>
                <a:lnTo>
                  <a:pt x="0" y="118872"/>
                </a:lnTo>
                <a:lnTo>
                  <a:pt x="416052" y="118872"/>
                </a:lnTo>
                <a:lnTo>
                  <a:pt x="416052" y="0"/>
                </a:lnTo>
                <a:close/>
              </a:path>
            </a:pathLst>
          </a:custGeom>
          <a:solidFill>
            <a:srgbClr val="F688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665220" y="5020055"/>
            <a:ext cx="416559" cy="106680"/>
          </a:xfrm>
          <a:custGeom>
            <a:avLst/>
            <a:gdLst/>
            <a:ahLst/>
            <a:cxnLst/>
            <a:rect l="l" t="t" r="r" b="b"/>
            <a:pathLst>
              <a:path w="416560" h="106679">
                <a:moveTo>
                  <a:pt x="416051" y="0"/>
                </a:moveTo>
                <a:lnTo>
                  <a:pt x="0" y="0"/>
                </a:lnTo>
                <a:lnTo>
                  <a:pt x="0" y="106680"/>
                </a:lnTo>
                <a:lnTo>
                  <a:pt x="416051" y="106680"/>
                </a:lnTo>
                <a:lnTo>
                  <a:pt x="416051" y="0"/>
                </a:lnTo>
                <a:close/>
              </a:path>
            </a:pathLst>
          </a:custGeom>
          <a:solidFill>
            <a:srgbClr val="F688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271016" y="2484120"/>
            <a:ext cx="0" cy="2642870"/>
          </a:xfrm>
          <a:custGeom>
            <a:avLst/>
            <a:gdLst/>
            <a:ahLst/>
            <a:cxnLst/>
            <a:rect l="l" t="t" r="r" b="b"/>
            <a:pathLst>
              <a:path w="0" h="2642870">
                <a:moveTo>
                  <a:pt x="0" y="2642616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271016" y="5126735"/>
            <a:ext cx="3122930" cy="0"/>
          </a:xfrm>
          <a:custGeom>
            <a:avLst/>
            <a:gdLst/>
            <a:ahLst/>
            <a:cxnLst/>
            <a:rect l="l" t="t" r="r" b="b"/>
            <a:pathLst>
              <a:path w="3122929" h="0">
                <a:moveTo>
                  <a:pt x="0" y="0"/>
                </a:moveTo>
                <a:lnTo>
                  <a:pt x="31226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5B23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5B23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175" y="148907"/>
            <a:ext cx="528955" cy="316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5B23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9709" y="2110613"/>
            <a:ext cx="8604580" cy="328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7367" y="1762506"/>
            <a:ext cx="7694295" cy="1977389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dirty="0" sz="3200" spc="-15" b="1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Outcomes of </a:t>
            </a:r>
            <a:r>
              <a:rPr dirty="0" sz="3200" spc="-120" b="1">
                <a:solidFill>
                  <a:srgbClr val="FFFFFF"/>
                </a:solidFill>
                <a:latin typeface="Arial"/>
                <a:cs typeface="Arial"/>
              </a:rPr>
              <a:t>TAVR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with the  SAPIEN-3 </a:t>
            </a:r>
            <a:r>
              <a:rPr dirty="0" sz="3200" spc="-40" b="1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dirty="0" sz="3200" spc="-5" b="1">
                <a:solidFill>
                  <a:srgbClr val="FFFFFF"/>
                </a:solidFill>
                <a:latin typeface="Arial"/>
                <a:cs typeface="Arial"/>
              </a:rPr>
              <a:t>in Intermediate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Risk  Patients: </a:t>
            </a:r>
            <a:r>
              <a:rPr dirty="0" sz="3200" spc="-5" b="1">
                <a:solidFill>
                  <a:srgbClr val="FFFFFF"/>
                </a:solidFill>
                <a:latin typeface="Arial"/>
                <a:cs typeface="Arial"/>
              </a:rPr>
              <a:t>Comparison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of Data from the  </a:t>
            </a:r>
            <a:r>
              <a:rPr dirty="0" sz="3200" spc="-5" b="1">
                <a:solidFill>
                  <a:srgbClr val="FFFFFF"/>
                </a:solidFill>
                <a:latin typeface="Arial"/>
                <a:cs typeface="Arial"/>
              </a:rPr>
              <a:t>TVT Registry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3200" spc="-35" b="1">
                <a:solidFill>
                  <a:srgbClr val="FFFFFF"/>
                </a:solidFill>
                <a:latin typeface="Arial"/>
                <a:cs typeface="Arial"/>
              </a:rPr>
              <a:t>PARTNER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S3</a:t>
            </a:r>
            <a:r>
              <a:rPr dirty="0" sz="3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Studies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311" y="4046601"/>
            <a:ext cx="7829550" cy="2056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u="heavy" sz="1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E. </a:t>
            </a:r>
            <a:r>
              <a:rPr dirty="0" u="heavy" sz="18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Murat </a:t>
            </a:r>
            <a:r>
              <a:rPr dirty="0" u="heavy" sz="18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Tuzcu </a:t>
            </a:r>
            <a:r>
              <a:rPr dirty="0" u="heavy" sz="18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MD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, Samir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R.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Kapadia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Susheel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Kodali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Lars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G.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Svensson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Vinod H.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Thourani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Michael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J.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Mack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John G.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Webb MD,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D.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Craig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Miller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Jeffrey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Moses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Craig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R.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Smith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Martin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B.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Leon,</a:t>
            </a:r>
            <a:r>
              <a:rPr dirty="0" sz="1800" spc="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algn="ctr" marL="29209" marR="2159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From: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Cleveland Clinic 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(EMT,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SRK,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LGS),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Columbia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University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Medical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Center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(SK,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JM, 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CRS,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MBL),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Medstar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Washington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Hospital Center (VHT), Baylor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Scott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White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Health  (MJM), St. 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Paul’s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Hospital (JGW), 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Stanford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University</a:t>
            </a:r>
            <a:r>
              <a:rPr dirty="0" sz="1800" spc="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(DCM)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4485" y="296926"/>
            <a:ext cx="178943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Limitat</a:t>
            </a:r>
            <a:r>
              <a:rPr dirty="0" sz="26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6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588" y="1835886"/>
            <a:ext cx="8231505" cy="3842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0005" indent="-342900">
              <a:lnSpc>
                <a:spcPct val="120000"/>
              </a:lnSpc>
              <a:spcBef>
                <a:spcPts val="100"/>
              </a:spcBef>
              <a:buClr>
                <a:srgbClr val="601F79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300">
                <a:latin typeface="Calibri"/>
                <a:cs typeface="Calibri"/>
              </a:rPr>
              <a:t>This </a:t>
            </a:r>
            <a:r>
              <a:rPr dirty="0" sz="2300" spc="-5">
                <a:latin typeface="Calibri"/>
                <a:cs typeface="Calibri"/>
              </a:rPr>
              <a:t>analysis </a:t>
            </a:r>
            <a:r>
              <a:rPr dirty="0" sz="2300" spc="-10">
                <a:latin typeface="Calibri"/>
                <a:cs typeface="Calibri"/>
              </a:rPr>
              <a:t>was retrospective, nonrandomized </a:t>
            </a:r>
            <a:r>
              <a:rPr dirty="0" sz="2300" spc="-5">
                <a:latin typeface="Calibri"/>
                <a:cs typeface="Calibri"/>
              </a:rPr>
              <a:t>and limited </a:t>
            </a:r>
            <a:r>
              <a:rPr dirty="0" sz="2300" spc="-15">
                <a:latin typeface="Calibri"/>
                <a:cs typeface="Calibri"/>
              </a:rPr>
              <a:t>to </a:t>
            </a:r>
            <a:r>
              <a:rPr dirty="0" sz="2300">
                <a:latin typeface="Calibri"/>
                <a:cs typeface="Calibri"/>
              </a:rPr>
              <a:t>the  </a:t>
            </a:r>
            <a:r>
              <a:rPr dirty="0" sz="2300" spc="-5">
                <a:latin typeface="Calibri"/>
                <a:cs typeface="Calibri"/>
              </a:rPr>
              <a:t>SAPIEN </a:t>
            </a:r>
            <a:r>
              <a:rPr dirty="0" sz="2300">
                <a:latin typeface="Calibri"/>
                <a:cs typeface="Calibri"/>
              </a:rPr>
              <a:t>3 </a:t>
            </a:r>
            <a:r>
              <a:rPr dirty="0" sz="2300" spc="-25">
                <a:latin typeface="Calibri"/>
                <a:cs typeface="Calibri"/>
              </a:rPr>
              <a:t>Valve; </a:t>
            </a:r>
            <a:r>
              <a:rPr dirty="0" sz="2300" spc="-5">
                <a:latin typeface="Calibri"/>
                <a:cs typeface="Calibri"/>
              </a:rPr>
              <a:t>subject </a:t>
            </a:r>
            <a:r>
              <a:rPr dirty="0" sz="2300" spc="-15">
                <a:latin typeface="Calibri"/>
                <a:cs typeface="Calibri"/>
              </a:rPr>
              <a:t>to </a:t>
            </a:r>
            <a:r>
              <a:rPr dirty="0" sz="2300" spc="-5">
                <a:latin typeface="Calibri"/>
                <a:cs typeface="Calibri"/>
              </a:rPr>
              <a:t>unknown </a:t>
            </a:r>
            <a:r>
              <a:rPr dirty="0" sz="2300" spc="-10">
                <a:latin typeface="Calibri"/>
                <a:cs typeface="Calibri"/>
              </a:rPr>
              <a:t>confounding </a:t>
            </a:r>
            <a:r>
              <a:rPr dirty="0" sz="2300" spc="-20">
                <a:latin typeface="Calibri"/>
                <a:cs typeface="Calibri"/>
              </a:rPr>
              <a:t>factors </a:t>
            </a:r>
            <a:r>
              <a:rPr dirty="0" sz="2300" spc="-5">
                <a:latin typeface="Calibri"/>
                <a:cs typeface="Calibri"/>
              </a:rPr>
              <a:t>due </a:t>
            </a:r>
            <a:r>
              <a:rPr dirty="0" sz="2300" spc="-15">
                <a:latin typeface="Calibri"/>
                <a:cs typeface="Calibri"/>
              </a:rPr>
              <a:t>to  </a:t>
            </a:r>
            <a:r>
              <a:rPr dirty="0" sz="2300" spc="-10">
                <a:latin typeface="Calibri"/>
                <a:cs typeface="Calibri"/>
              </a:rPr>
              <a:t>variations </a:t>
            </a:r>
            <a:r>
              <a:rPr dirty="0" sz="2300">
                <a:latin typeface="Calibri"/>
                <a:cs typeface="Calibri"/>
              </a:rPr>
              <a:t>in </a:t>
            </a:r>
            <a:r>
              <a:rPr dirty="0" sz="2300" spc="-5">
                <a:latin typeface="Calibri"/>
                <a:cs typeface="Calibri"/>
              </a:rPr>
              <a:t>the study populations and </a:t>
            </a:r>
            <a:r>
              <a:rPr dirty="0" sz="2300">
                <a:latin typeface="Calibri"/>
                <a:cs typeface="Calibri"/>
              </a:rPr>
              <a:t>the </a:t>
            </a:r>
            <a:r>
              <a:rPr dirty="0" sz="2300" spc="-10">
                <a:latin typeface="Calibri"/>
                <a:cs typeface="Calibri"/>
              </a:rPr>
              <a:t>procedural</a:t>
            </a:r>
            <a:r>
              <a:rPr dirty="0" sz="2300" spc="8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techniques</a:t>
            </a:r>
            <a:endParaRPr sz="2300">
              <a:latin typeface="Calibri"/>
              <a:cs typeface="Calibri"/>
            </a:endParaRPr>
          </a:p>
          <a:p>
            <a:pPr marL="355600" marR="288925" indent="-342900">
              <a:lnSpc>
                <a:spcPct val="120000"/>
              </a:lnSpc>
              <a:spcBef>
                <a:spcPts val="1895"/>
              </a:spcBef>
              <a:buClr>
                <a:srgbClr val="601F79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300" spc="-5">
                <a:latin typeface="Calibri"/>
                <a:cs typeface="Calibri"/>
              </a:rPr>
              <a:t>Some </a:t>
            </a:r>
            <a:r>
              <a:rPr dirty="0" sz="2300" spc="-10">
                <a:latin typeface="Calibri"/>
                <a:cs typeface="Calibri"/>
              </a:rPr>
              <a:t>outcomes from </a:t>
            </a:r>
            <a:r>
              <a:rPr dirty="0" sz="2300" spc="-5">
                <a:latin typeface="Calibri"/>
                <a:cs typeface="Calibri"/>
              </a:rPr>
              <a:t>the S3iCAP and </a:t>
            </a:r>
            <a:r>
              <a:rPr dirty="0" sz="2300" spc="0">
                <a:latin typeface="Calibri"/>
                <a:cs typeface="Calibri"/>
              </a:rPr>
              <a:t>TVT-R </a:t>
            </a:r>
            <a:r>
              <a:rPr dirty="0" sz="2300" spc="-10">
                <a:latin typeface="Calibri"/>
                <a:cs typeface="Calibri"/>
              </a:rPr>
              <a:t>registries </a:t>
            </a:r>
            <a:r>
              <a:rPr dirty="0" sz="2300" spc="-15">
                <a:latin typeface="Calibri"/>
                <a:cs typeface="Calibri"/>
              </a:rPr>
              <a:t>were </a:t>
            </a:r>
            <a:r>
              <a:rPr dirty="0" sz="2300" spc="-10">
                <a:latin typeface="Calibri"/>
                <a:cs typeface="Calibri"/>
              </a:rPr>
              <a:t>site-  reported </a:t>
            </a:r>
            <a:r>
              <a:rPr dirty="0" sz="2300" spc="-5">
                <a:latin typeface="Calibri"/>
                <a:cs typeface="Calibri"/>
              </a:rPr>
              <a:t>and non-adjudicated,</a:t>
            </a:r>
            <a:r>
              <a:rPr dirty="0" sz="2300" spc="2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including:</a:t>
            </a:r>
            <a:endParaRPr sz="23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980"/>
              </a:spcBef>
              <a:buClr>
                <a:srgbClr val="601F79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1900" spc="-5">
                <a:latin typeface="Calibri"/>
                <a:cs typeface="Calibri"/>
              </a:rPr>
              <a:t>Major </a:t>
            </a:r>
            <a:r>
              <a:rPr dirty="0" sz="1900" spc="-10">
                <a:latin typeface="Calibri"/>
                <a:cs typeface="Calibri"/>
              </a:rPr>
              <a:t>vascular complications</a:t>
            </a:r>
            <a:endParaRPr sz="19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910"/>
              </a:spcBef>
              <a:buClr>
                <a:srgbClr val="601F79"/>
              </a:buClr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1900" spc="-15">
                <a:latin typeface="Calibri"/>
                <a:cs typeface="Calibri"/>
              </a:rPr>
              <a:t>Moderate </a:t>
            </a:r>
            <a:r>
              <a:rPr dirty="0" sz="1900" spc="-5">
                <a:latin typeface="Calibri"/>
                <a:cs typeface="Calibri"/>
              </a:rPr>
              <a:t>/ </a:t>
            </a:r>
            <a:r>
              <a:rPr dirty="0" sz="1900" spc="-15">
                <a:latin typeface="Calibri"/>
                <a:cs typeface="Calibri"/>
              </a:rPr>
              <a:t>severe</a:t>
            </a:r>
            <a:r>
              <a:rPr dirty="0" sz="1900" spc="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PVL</a:t>
            </a:r>
            <a:endParaRPr sz="19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601F79"/>
              </a:buClr>
              <a:buFont typeface="Arial"/>
              <a:buChar char="–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01F79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300" spc="-15">
                <a:latin typeface="Calibri"/>
                <a:cs typeface="Calibri"/>
              </a:rPr>
              <a:t>Patients </a:t>
            </a:r>
            <a:r>
              <a:rPr dirty="0" sz="2300">
                <a:latin typeface="Calibri"/>
                <a:cs typeface="Calibri"/>
              </a:rPr>
              <a:t>with </a:t>
            </a:r>
            <a:r>
              <a:rPr dirty="0" sz="2300" spc="-5">
                <a:latin typeface="Calibri"/>
                <a:cs typeface="Calibri"/>
              </a:rPr>
              <a:t>bicuspid </a:t>
            </a:r>
            <a:r>
              <a:rPr dirty="0" sz="2300" spc="-10">
                <a:latin typeface="Calibri"/>
                <a:cs typeface="Calibri"/>
              </a:rPr>
              <a:t>valves </a:t>
            </a:r>
            <a:r>
              <a:rPr dirty="0" sz="2300" spc="-15">
                <a:latin typeface="Calibri"/>
                <a:cs typeface="Calibri"/>
              </a:rPr>
              <a:t>were </a:t>
            </a:r>
            <a:r>
              <a:rPr dirty="0" sz="2300" spc="-5">
                <a:latin typeface="Calibri"/>
                <a:cs typeface="Calibri"/>
              </a:rPr>
              <a:t>not included </a:t>
            </a:r>
            <a:r>
              <a:rPr dirty="0" sz="2300">
                <a:latin typeface="Calibri"/>
                <a:cs typeface="Calibri"/>
              </a:rPr>
              <a:t>in this</a:t>
            </a:r>
            <a:r>
              <a:rPr dirty="0" sz="2300" spc="13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comparison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3234" y="296926"/>
            <a:ext cx="201168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Conclusions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34769"/>
            <a:ext cx="8003540" cy="4443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601F79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100" spc="-5">
                <a:latin typeface="Calibri"/>
                <a:cs typeface="Calibri"/>
              </a:rPr>
              <a:t>Comparing </a:t>
            </a:r>
            <a:r>
              <a:rPr dirty="0" sz="2100" spc="-10">
                <a:latin typeface="Calibri"/>
                <a:cs typeface="Calibri"/>
              </a:rPr>
              <a:t>rigorously conducted </a:t>
            </a:r>
            <a:r>
              <a:rPr dirty="0" sz="2100" spc="-15">
                <a:latin typeface="Calibri"/>
                <a:cs typeface="Calibri"/>
              </a:rPr>
              <a:t>FDA </a:t>
            </a:r>
            <a:r>
              <a:rPr dirty="0" sz="2100">
                <a:latin typeface="Calibri"/>
                <a:cs typeface="Calibri"/>
              </a:rPr>
              <a:t>trials in </a:t>
            </a:r>
            <a:r>
              <a:rPr dirty="0" sz="2100" spc="-20">
                <a:latin typeface="Calibri"/>
                <a:cs typeface="Calibri"/>
              </a:rPr>
              <a:t>fewer </a:t>
            </a:r>
            <a:r>
              <a:rPr dirty="0" sz="2100" spc="-10">
                <a:latin typeface="Calibri"/>
                <a:cs typeface="Calibri"/>
              </a:rPr>
              <a:t>sites </a:t>
            </a:r>
            <a:r>
              <a:rPr dirty="0" sz="2100" spc="-5">
                <a:latin typeface="Calibri"/>
                <a:cs typeface="Calibri"/>
              </a:rPr>
              <a:t>(S3i </a:t>
            </a:r>
            <a:r>
              <a:rPr dirty="0" sz="2100">
                <a:latin typeface="Calibri"/>
                <a:cs typeface="Calibri"/>
              </a:rPr>
              <a:t>and  </a:t>
            </a:r>
            <a:r>
              <a:rPr dirty="0" sz="2100" spc="-5">
                <a:latin typeface="Calibri"/>
                <a:cs typeface="Calibri"/>
              </a:rPr>
              <a:t>S3iCAP) </a:t>
            </a:r>
            <a:r>
              <a:rPr dirty="0" sz="2100">
                <a:latin typeface="Calibri"/>
                <a:cs typeface="Calibri"/>
              </a:rPr>
              <a:t>with </a:t>
            </a:r>
            <a:r>
              <a:rPr dirty="0" sz="2100" spc="-5">
                <a:latin typeface="Calibri"/>
                <a:cs typeface="Calibri"/>
              </a:rPr>
              <a:t>an inclusive </a:t>
            </a:r>
            <a:r>
              <a:rPr dirty="0" sz="2100" spc="-10">
                <a:latin typeface="Calibri"/>
                <a:cs typeface="Calibri"/>
              </a:rPr>
              <a:t>large </a:t>
            </a:r>
            <a:r>
              <a:rPr dirty="0" sz="2100" spc="-5">
                <a:latin typeface="Calibri"/>
                <a:cs typeface="Calibri"/>
              </a:rPr>
              <a:t>national </a:t>
            </a:r>
            <a:r>
              <a:rPr dirty="0" sz="2100" spc="-10">
                <a:latin typeface="Calibri"/>
                <a:cs typeface="Calibri"/>
              </a:rPr>
              <a:t>registry </a:t>
            </a:r>
            <a:r>
              <a:rPr dirty="0" sz="2100" spc="-5">
                <a:latin typeface="Calibri"/>
                <a:cs typeface="Calibri"/>
              </a:rPr>
              <a:t>(TVT-R), </a:t>
            </a:r>
            <a:r>
              <a:rPr dirty="0" sz="2100" spc="-10">
                <a:latin typeface="Calibri"/>
                <a:cs typeface="Calibri"/>
              </a:rPr>
              <a:t>there </a:t>
            </a:r>
            <a:r>
              <a:rPr dirty="0" sz="2100" spc="-15">
                <a:latin typeface="Calibri"/>
                <a:cs typeface="Calibri"/>
              </a:rPr>
              <a:t>were </a:t>
            </a:r>
            <a:r>
              <a:rPr dirty="0" sz="2100" spc="-5">
                <a:latin typeface="Calibri"/>
                <a:cs typeface="Calibri"/>
              </a:rPr>
              <a:t>no  </a:t>
            </a:r>
            <a:r>
              <a:rPr dirty="0" sz="2100" spc="-15">
                <a:latin typeface="Calibri"/>
                <a:cs typeface="Calibri"/>
              </a:rPr>
              <a:t>differences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-5">
                <a:latin typeface="Calibri"/>
                <a:cs typeface="Calibri"/>
              </a:rPr>
              <a:t>all-cause </a:t>
            </a:r>
            <a:r>
              <a:rPr dirty="0" sz="2100" spc="-20">
                <a:latin typeface="Calibri"/>
                <a:cs typeface="Calibri"/>
              </a:rPr>
              <a:t>mortality, </a:t>
            </a:r>
            <a:r>
              <a:rPr dirty="0" sz="2100" spc="-5">
                <a:latin typeface="Calibri"/>
                <a:cs typeface="Calibri"/>
              </a:rPr>
              <a:t>all </a:t>
            </a:r>
            <a:r>
              <a:rPr dirty="0" sz="2100" spc="-20">
                <a:latin typeface="Calibri"/>
                <a:cs typeface="Calibri"/>
              </a:rPr>
              <a:t>strokes </a:t>
            </a:r>
            <a:r>
              <a:rPr dirty="0" sz="2100" spc="-5">
                <a:latin typeface="Calibri"/>
                <a:cs typeface="Calibri"/>
              </a:rPr>
              <a:t>and </a:t>
            </a:r>
            <a:r>
              <a:rPr dirty="0" sz="2100" spc="-20">
                <a:latin typeface="Calibri"/>
                <a:cs typeface="Calibri"/>
              </a:rPr>
              <a:t>rates </a:t>
            </a:r>
            <a:r>
              <a:rPr dirty="0" sz="2100" spc="-5">
                <a:latin typeface="Calibri"/>
                <a:cs typeface="Calibri"/>
              </a:rPr>
              <a:t>of </a:t>
            </a:r>
            <a:r>
              <a:rPr dirty="0" sz="2100" spc="-10">
                <a:latin typeface="Calibri"/>
                <a:cs typeface="Calibri"/>
              </a:rPr>
              <a:t>new  </a:t>
            </a:r>
            <a:r>
              <a:rPr dirty="0" sz="2100" spc="-15">
                <a:latin typeface="Calibri"/>
                <a:cs typeface="Calibri"/>
              </a:rPr>
              <a:t>pacemakers.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601F79"/>
              </a:buClr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355600" marR="196215" indent="-342900">
              <a:lnSpc>
                <a:spcPct val="110000"/>
              </a:lnSpc>
              <a:buClr>
                <a:srgbClr val="601F79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100" spc="-20">
                <a:latin typeface="Calibri"/>
                <a:cs typeface="Calibri"/>
              </a:rPr>
              <a:t>Importantly, </a:t>
            </a:r>
            <a:r>
              <a:rPr dirty="0" sz="2100">
                <a:latin typeface="Calibri"/>
                <a:cs typeface="Calibri"/>
              </a:rPr>
              <a:t>the </a:t>
            </a:r>
            <a:r>
              <a:rPr dirty="0" sz="2100" spc="-10">
                <a:latin typeface="Calibri"/>
                <a:cs typeface="Calibri"/>
              </a:rPr>
              <a:t>low 30-day </a:t>
            </a:r>
            <a:r>
              <a:rPr dirty="0" sz="2100" spc="-5">
                <a:latin typeface="Calibri"/>
                <a:cs typeface="Calibri"/>
              </a:rPr>
              <a:t>mortality (&lt; </a:t>
            </a:r>
            <a:r>
              <a:rPr dirty="0" sz="2100">
                <a:latin typeface="Calibri"/>
                <a:cs typeface="Calibri"/>
              </a:rPr>
              <a:t>1%) </a:t>
            </a:r>
            <a:r>
              <a:rPr dirty="0" sz="2100" spc="-5">
                <a:latin typeface="Calibri"/>
                <a:cs typeface="Calibri"/>
              </a:rPr>
              <a:t>and </a:t>
            </a:r>
            <a:r>
              <a:rPr dirty="0" sz="2100" spc="-25">
                <a:latin typeface="Calibri"/>
                <a:cs typeface="Calibri"/>
              </a:rPr>
              <a:t>stroke </a:t>
            </a:r>
            <a:r>
              <a:rPr dirty="0" sz="2100" spc="-5">
                <a:latin typeface="Calibri"/>
                <a:cs typeface="Calibri"/>
              </a:rPr>
              <a:t>(~2%) </a:t>
            </a:r>
            <a:r>
              <a:rPr dirty="0" sz="2100" spc="-10">
                <a:latin typeface="Calibri"/>
                <a:cs typeface="Calibri"/>
              </a:rPr>
              <a:t>results 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-10">
                <a:latin typeface="Calibri"/>
                <a:cs typeface="Calibri"/>
              </a:rPr>
              <a:t>intermediate-risk patients treated </a:t>
            </a:r>
            <a:r>
              <a:rPr dirty="0" sz="2100">
                <a:latin typeface="Calibri"/>
                <a:cs typeface="Calibri"/>
              </a:rPr>
              <a:t>with </a:t>
            </a:r>
            <a:r>
              <a:rPr dirty="0" sz="2100" spc="-5">
                <a:latin typeface="Calibri"/>
                <a:cs typeface="Calibri"/>
              </a:rPr>
              <a:t>SAPIEN </a:t>
            </a:r>
            <a:r>
              <a:rPr dirty="0" sz="2100">
                <a:latin typeface="Calibri"/>
                <a:cs typeface="Calibri"/>
              </a:rPr>
              <a:t>3 </a:t>
            </a:r>
            <a:r>
              <a:rPr dirty="0" sz="2100" spc="-70">
                <a:latin typeface="Calibri"/>
                <a:cs typeface="Calibri"/>
              </a:rPr>
              <a:t>TAVR </a:t>
            </a:r>
            <a:r>
              <a:rPr dirty="0" sz="2100" spc="-15">
                <a:latin typeface="Calibri"/>
                <a:cs typeface="Calibri"/>
              </a:rPr>
              <a:t>were  </a:t>
            </a:r>
            <a:r>
              <a:rPr dirty="0" sz="2100" spc="-10">
                <a:latin typeface="Calibri"/>
                <a:cs typeface="Calibri"/>
              </a:rPr>
              <a:t>replicated </a:t>
            </a:r>
            <a:r>
              <a:rPr dirty="0" sz="2100">
                <a:latin typeface="Calibri"/>
                <a:cs typeface="Calibri"/>
              </a:rPr>
              <a:t>in a </a:t>
            </a:r>
            <a:r>
              <a:rPr dirty="0" sz="2100" spc="-10">
                <a:latin typeface="Calibri"/>
                <a:cs typeface="Calibri"/>
              </a:rPr>
              <a:t>real-world registry </a:t>
            </a:r>
            <a:r>
              <a:rPr dirty="0" sz="2100">
                <a:latin typeface="Calibri"/>
                <a:cs typeface="Calibri"/>
              </a:rPr>
              <a:t>including 453</a:t>
            </a:r>
            <a:r>
              <a:rPr dirty="0" sz="2100" spc="2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sites.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601F79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355600" marR="11430" indent="-342900">
              <a:lnSpc>
                <a:spcPct val="110000"/>
              </a:lnSpc>
              <a:spcBef>
                <a:spcPts val="1370"/>
              </a:spcBef>
              <a:buClr>
                <a:srgbClr val="601F79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100" spc="-10">
                <a:latin typeface="Calibri"/>
                <a:cs typeface="Calibri"/>
              </a:rPr>
              <a:t>Length </a:t>
            </a:r>
            <a:r>
              <a:rPr dirty="0" sz="2100" spc="-5">
                <a:latin typeface="Calibri"/>
                <a:cs typeface="Calibri"/>
              </a:rPr>
              <a:t>of </a:t>
            </a:r>
            <a:r>
              <a:rPr dirty="0" sz="2100" spc="-25">
                <a:latin typeface="Calibri"/>
                <a:cs typeface="Calibri"/>
              </a:rPr>
              <a:t>stay </a:t>
            </a:r>
            <a:r>
              <a:rPr dirty="0" sz="2100" spc="-10">
                <a:latin typeface="Calibri"/>
                <a:cs typeface="Calibri"/>
              </a:rPr>
              <a:t>was </a:t>
            </a:r>
            <a:r>
              <a:rPr dirty="0" sz="2100" spc="-5">
                <a:latin typeface="Calibri"/>
                <a:cs typeface="Calibri"/>
              </a:rPr>
              <a:t>reduced </a:t>
            </a:r>
            <a:r>
              <a:rPr dirty="0" sz="2100">
                <a:latin typeface="Calibri"/>
                <a:cs typeface="Calibri"/>
              </a:rPr>
              <a:t>in the </a:t>
            </a:r>
            <a:r>
              <a:rPr dirty="0" sz="2100" spc="-5">
                <a:latin typeface="Calibri"/>
                <a:cs typeface="Calibri"/>
              </a:rPr>
              <a:t>TVT-R </a:t>
            </a:r>
            <a:r>
              <a:rPr dirty="0" sz="2100" spc="-10">
                <a:latin typeface="Calibri"/>
                <a:cs typeface="Calibri"/>
              </a:rPr>
              <a:t>patients; </a:t>
            </a:r>
            <a:r>
              <a:rPr dirty="0" sz="2100" spc="-5">
                <a:latin typeface="Calibri"/>
                <a:cs typeface="Calibri"/>
              </a:rPr>
              <a:t>major </a:t>
            </a:r>
            <a:r>
              <a:rPr dirty="0" sz="2100" spc="-10">
                <a:latin typeface="Calibri"/>
                <a:cs typeface="Calibri"/>
              </a:rPr>
              <a:t>vascular  complications </a:t>
            </a:r>
            <a:r>
              <a:rPr dirty="0" sz="2100" spc="-5">
                <a:latin typeface="Calibri"/>
                <a:cs typeface="Calibri"/>
              </a:rPr>
              <a:t>and </a:t>
            </a:r>
            <a:r>
              <a:rPr dirty="0" sz="2100" spc="-15">
                <a:latin typeface="Calibri"/>
                <a:cs typeface="Calibri"/>
              </a:rPr>
              <a:t>mod/severe </a:t>
            </a:r>
            <a:r>
              <a:rPr dirty="0" sz="2100" spc="-10">
                <a:latin typeface="Calibri"/>
                <a:cs typeface="Calibri"/>
              </a:rPr>
              <a:t>PVL </a:t>
            </a:r>
            <a:r>
              <a:rPr dirty="0" sz="2100" spc="-15">
                <a:latin typeface="Calibri"/>
                <a:cs typeface="Calibri"/>
              </a:rPr>
              <a:t>were </a:t>
            </a:r>
            <a:r>
              <a:rPr dirty="0" sz="2100">
                <a:latin typeface="Calibri"/>
                <a:cs typeface="Calibri"/>
              </a:rPr>
              <a:t>also </a:t>
            </a:r>
            <a:r>
              <a:rPr dirty="0" sz="2100" spc="-10">
                <a:latin typeface="Calibri"/>
                <a:cs typeface="Calibri"/>
              </a:rPr>
              <a:t>lower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-5">
                <a:latin typeface="Calibri"/>
                <a:cs typeface="Calibri"/>
              </a:rPr>
              <a:t>the TVT-R, </a:t>
            </a:r>
            <a:r>
              <a:rPr dirty="0" sz="2100" spc="-15">
                <a:latin typeface="Calibri"/>
                <a:cs typeface="Calibri"/>
              </a:rPr>
              <a:t>likely  </a:t>
            </a:r>
            <a:r>
              <a:rPr dirty="0" sz="2100" spc="-5">
                <a:latin typeface="Calibri"/>
                <a:cs typeface="Calibri"/>
              </a:rPr>
              <a:t>due in part </a:t>
            </a:r>
            <a:r>
              <a:rPr dirty="0" sz="2100" spc="-10">
                <a:latin typeface="Calibri"/>
                <a:cs typeface="Calibri"/>
              </a:rPr>
              <a:t>to site-reported</a:t>
            </a:r>
            <a:r>
              <a:rPr dirty="0" sz="2100" spc="15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outcomes.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8205" y="296926"/>
            <a:ext cx="3223895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6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Implications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46035"/>
            <a:ext cx="7913370" cy="3462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20000"/>
              </a:lnSpc>
              <a:spcBef>
                <a:spcPts val="100"/>
              </a:spcBef>
              <a:buClr>
                <a:srgbClr val="792D8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300">
                <a:latin typeface="Calibri"/>
                <a:cs typeface="Calibri"/>
              </a:rPr>
              <a:t>In a </a:t>
            </a:r>
            <a:r>
              <a:rPr dirty="0" sz="2300" spc="-10">
                <a:latin typeface="Calibri"/>
                <a:cs typeface="Calibri"/>
              </a:rPr>
              <a:t>real-world </a:t>
            </a:r>
            <a:r>
              <a:rPr dirty="0" sz="2300" spc="-5">
                <a:latin typeface="Calibri"/>
                <a:cs typeface="Calibri"/>
              </a:rPr>
              <a:t>intermediate-risk </a:t>
            </a:r>
            <a:r>
              <a:rPr dirty="0" sz="2300" spc="-15">
                <a:latin typeface="Calibri"/>
                <a:cs typeface="Calibri"/>
              </a:rPr>
              <a:t>U.S. </a:t>
            </a:r>
            <a:r>
              <a:rPr dirty="0" sz="2300" spc="-5">
                <a:latin typeface="Calibri"/>
                <a:cs typeface="Calibri"/>
              </a:rPr>
              <a:t>population, </a:t>
            </a:r>
            <a:r>
              <a:rPr dirty="0" sz="2300" spc="-15">
                <a:latin typeface="Calibri"/>
                <a:cs typeface="Calibri"/>
              </a:rPr>
              <a:t>transfemoral  </a:t>
            </a:r>
            <a:r>
              <a:rPr dirty="0" sz="2300" spc="-70">
                <a:latin typeface="Calibri"/>
                <a:cs typeface="Calibri"/>
              </a:rPr>
              <a:t>TAVR </a:t>
            </a:r>
            <a:r>
              <a:rPr dirty="0" sz="2300" spc="-5">
                <a:latin typeface="Calibri"/>
                <a:cs typeface="Calibri"/>
              </a:rPr>
              <a:t>using SAPIEN </a:t>
            </a:r>
            <a:r>
              <a:rPr dirty="0" sz="2300">
                <a:latin typeface="Calibri"/>
                <a:cs typeface="Calibri"/>
              </a:rPr>
              <a:t>3 is </a:t>
            </a:r>
            <a:r>
              <a:rPr dirty="0" sz="2300" spc="-5">
                <a:latin typeface="Calibri"/>
                <a:cs typeface="Calibri"/>
              </a:rPr>
              <a:t>being </a:t>
            </a:r>
            <a:r>
              <a:rPr dirty="0" sz="2300" spc="-10">
                <a:latin typeface="Calibri"/>
                <a:cs typeface="Calibri"/>
              </a:rPr>
              <a:t>performed </a:t>
            </a:r>
            <a:r>
              <a:rPr dirty="0" sz="2300" spc="-5">
                <a:latin typeface="Calibri"/>
                <a:cs typeface="Calibri"/>
              </a:rPr>
              <a:t>with </a:t>
            </a:r>
            <a:r>
              <a:rPr dirty="0" sz="2300" spc="-10">
                <a:latin typeface="Calibri"/>
                <a:cs typeface="Calibri"/>
              </a:rPr>
              <a:t>extremely </a:t>
            </a:r>
            <a:r>
              <a:rPr dirty="0" sz="2300" spc="-5">
                <a:latin typeface="Calibri"/>
                <a:cs typeface="Calibri"/>
              </a:rPr>
              <a:t>low </a:t>
            </a:r>
            <a:r>
              <a:rPr dirty="0" sz="2300" spc="0">
                <a:latin typeface="Calibri"/>
                <a:cs typeface="Calibri"/>
              </a:rPr>
              <a:t>30-  </a:t>
            </a:r>
            <a:r>
              <a:rPr dirty="0" sz="2300" spc="-20">
                <a:latin typeface="Calibri"/>
                <a:cs typeface="Calibri"/>
              </a:rPr>
              <a:t>day </a:t>
            </a:r>
            <a:r>
              <a:rPr dirty="0" sz="2300" spc="-10">
                <a:latin typeface="Calibri"/>
                <a:cs typeface="Calibri"/>
              </a:rPr>
              <a:t>mortality </a:t>
            </a:r>
            <a:r>
              <a:rPr dirty="0" sz="2300" spc="-5">
                <a:latin typeface="Calibri"/>
                <a:cs typeface="Calibri"/>
              </a:rPr>
              <a:t>and </a:t>
            </a:r>
            <a:r>
              <a:rPr dirty="0" sz="2300" spc="-25">
                <a:latin typeface="Calibri"/>
                <a:cs typeface="Calibri"/>
              </a:rPr>
              <a:t>strokes</a:t>
            </a:r>
            <a:r>
              <a:rPr dirty="0" sz="2300" spc="5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(O:E=0.18).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792D80"/>
              </a:buClr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355600" marR="56515" indent="-342900">
              <a:lnSpc>
                <a:spcPct val="120000"/>
              </a:lnSpc>
              <a:buClr>
                <a:srgbClr val="792D8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300" spc="-5">
                <a:latin typeface="Calibri"/>
                <a:cs typeface="Calibri"/>
              </a:rPr>
              <a:t>Considering </a:t>
            </a:r>
            <a:r>
              <a:rPr dirty="0" sz="2300">
                <a:latin typeface="Calibri"/>
                <a:cs typeface="Calibri"/>
              </a:rPr>
              <a:t>the </a:t>
            </a:r>
            <a:r>
              <a:rPr dirty="0" sz="2300" spc="-5">
                <a:latin typeface="Calibri"/>
                <a:cs typeface="Calibri"/>
              </a:rPr>
              <a:t>important clinical </a:t>
            </a:r>
            <a:r>
              <a:rPr dirty="0" sz="2300" spc="-10">
                <a:latin typeface="Calibri"/>
                <a:cs typeface="Calibri"/>
              </a:rPr>
              <a:t>outcomes </a:t>
            </a:r>
            <a:r>
              <a:rPr dirty="0" sz="2300">
                <a:latin typeface="Calibri"/>
                <a:cs typeface="Calibri"/>
              </a:rPr>
              <a:t>(e.g. </a:t>
            </a:r>
            <a:r>
              <a:rPr dirty="0" sz="2300" spc="-5">
                <a:latin typeface="Calibri"/>
                <a:cs typeface="Calibri"/>
              </a:rPr>
              <a:t>death </a:t>
            </a:r>
            <a:r>
              <a:rPr dirty="0" sz="2300">
                <a:latin typeface="Calibri"/>
                <a:cs typeface="Calibri"/>
              </a:rPr>
              <a:t>and  </a:t>
            </a:r>
            <a:r>
              <a:rPr dirty="0" sz="2300" spc="-20">
                <a:latin typeface="Calibri"/>
                <a:cs typeface="Calibri"/>
              </a:rPr>
              <a:t>strokes), </a:t>
            </a:r>
            <a:r>
              <a:rPr dirty="0" sz="2300" spc="-15">
                <a:latin typeface="Calibri"/>
                <a:cs typeface="Calibri"/>
              </a:rPr>
              <a:t>data </a:t>
            </a:r>
            <a:r>
              <a:rPr dirty="0" sz="2300" spc="-10">
                <a:latin typeface="Calibri"/>
                <a:cs typeface="Calibri"/>
              </a:rPr>
              <a:t>from </a:t>
            </a:r>
            <a:r>
              <a:rPr dirty="0" sz="2300">
                <a:latin typeface="Calibri"/>
                <a:cs typeface="Calibri"/>
              </a:rPr>
              <a:t>a </a:t>
            </a:r>
            <a:r>
              <a:rPr dirty="0" sz="2300" spc="-10">
                <a:latin typeface="Calibri"/>
                <a:cs typeface="Calibri"/>
              </a:rPr>
              <a:t>carefully conducted </a:t>
            </a:r>
            <a:r>
              <a:rPr dirty="0" sz="2300" spc="-15">
                <a:latin typeface="Calibri"/>
                <a:cs typeface="Calibri"/>
              </a:rPr>
              <a:t>large </a:t>
            </a:r>
            <a:r>
              <a:rPr dirty="0" sz="2300" spc="-5">
                <a:latin typeface="Calibri"/>
                <a:cs typeface="Calibri"/>
              </a:rPr>
              <a:t>national </a:t>
            </a:r>
            <a:r>
              <a:rPr dirty="0" sz="2300" spc="-10">
                <a:latin typeface="Calibri"/>
                <a:cs typeface="Calibri"/>
              </a:rPr>
              <a:t>registry  </a:t>
            </a:r>
            <a:r>
              <a:rPr dirty="0" sz="2300">
                <a:latin typeface="Calibri"/>
                <a:cs typeface="Calibri"/>
              </a:rPr>
              <a:t>(TVT-R) </a:t>
            </a:r>
            <a:r>
              <a:rPr dirty="0" sz="2300" spc="-15">
                <a:latin typeface="Calibri"/>
                <a:cs typeface="Calibri"/>
              </a:rPr>
              <a:t>can </a:t>
            </a:r>
            <a:r>
              <a:rPr dirty="0" sz="2300">
                <a:latin typeface="Calibri"/>
                <a:cs typeface="Calibri"/>
              </a:rPr>
              <a:t>be a </a:t>
            </a:r>
            <a:r>
              <a:rPr dirty="0" sz="2300" spc="-5">
                <a:latin typeface="Calibri"/>
                <a:cs typeface="Calibri"/>
              </a:rPr>
              <a:t>reliable </a:t>
            </a:r>
            <a:r>
              <a:rPr dirty="0" sz="2300" spc="-10">
                <a:latin typeface="Calibri"/>
                <a:cs typeface="Calibri"/>
              </a:rPr>
              <a:t>source to validate </a:t>
            </a:r>
            <a:r>
              <a:rPr dirty="0" sz="2300">
                <a:latin typeface="Calibri"/>
                <a:cs typeface="Calibri"/>
              </a:rPr>
              <a:t>or </a:t>
            </a:r>
            <a:r>
              <a:rPr dirty="0" sz="2300" spc="-5">
                <a:latin typeface="Calibri"/>
                <a:cs typeface="Calibri"/>
              </a:rPr>
              <a:t>augment  </a:t>
            </a:r>
            <a:r>
              <a:rPr dirty="0" sz="2300" spc="-10">
                <a:latin typeface="Calibri"/>
                <a:cs typeface="Calibri"/>
              </a:rPr>
              <a:t>regulatory approval </a:t>
            </a:r>
            <a:r>
              <a:rPr dirty="0" sz="2300" spc="-5">
                <a:latin typeface="Calibri"/>
                <a:cs typeface="Calibri"/>
              </a:rPr>
              <a:t>studies.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30"/>
              <a:t>euro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455" y="289869"/>
            <a:ext cx="1041400" cy="675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250" spc="-330">
                <a:solidFill>
                  <a:srgbClr val="5B2370"/>
                </a:solidFill>
                <a:latin typeface="Arial"/>
                <a:cs typeface="Arial"/>
              </a:rPr>
              <a:t>PCR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1983" y="296926"/>
            <a:ext cx="4234180" cy="690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75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Procedural</a:t>
            </a:r>
            <a:r>
              <a:rPr dirty="0" sz="26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algn="ctr" marR="8890">
              <a:lnSpc>
                <a:spcPts val="2255"/>
              </a:lnSpc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Propensity Matched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TF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0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5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8145" y="2110613"/>
          <a:ext cx="8526145" cy="3287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3515"/>
                <a:gridCol w="1711325"/>
                <a:gridCol w="1527175"/>
                <a:gridCol w="1541144"/>
                <a:gridCol w="1021715"/>
              </a:tblGrid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1549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8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S3iCAP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330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2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1956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135255" indent="152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  P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solidFill>
                      <a:srgbClr val="7E7E7E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Anesthesia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367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73.3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74.5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74.9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0.716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Conversion to </a:t>
                      </a:r>
                      <a:r>
                        <a:rPr dirty="0" sz="2000" spc="-35" b="1">
                          <a:latin typeface="Calibri"/>
                          <a:cs typeface="Calibri"/>
                        </a:rPr>
                        <a:t>SAVR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6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0.411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25" b="1">
                          <a:latin typeface="Calibri"/>
                          <a:cs typeface="Calibri"/>
                        </a:rPr>
                        <a:t>Valve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Sheath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Method</a:t>
                      </a:r>
                      <a:r>
                        <a:rPr dirty="0" sz="2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-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Percutaneous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367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90.8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28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88.3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28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89.6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28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0.348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797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 spc="-15" b="1">
                          <a:latin typeface="Calibri"/>
                          <a:cs typeface="Calibri"/>
                        </a:rPr>
                        <a:t>Contrast Volume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124.0 ±</a:t>
                      </a:r>
                      <a:r>
                        <a:rPr dirty="0" sz="2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79.72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105.1 ±</a:t>
                      </a:r>
                      <a:r>
                        <a:rPr dirty="0" sz="20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65.86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104.1 ±</a:t>
                      </a:r>
                      <a:r>
                        <a:rPr dirty="0" sz="20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60.21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Fluoroscopy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20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20.3 ±</a:t>
                      </a:r>
                      <a:r>
                        <a:rPr dirty="0" sz="2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35.98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17.6 ±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8.81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17.2 ±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8.42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84411" y="6552692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3308" y="1426921"/>
            <a:ext cx="3924935" cy="3314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solidFill>
                  <a:srgbClr val="000000"/>
                </a:solidFill>
                <a:latin typeface="Calibri"/>
                <a:cs typeface="Calibri"/>
              </a:rPr>
              <a:t>Speaker's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name: E. </a:t>
            </a:r>
            <a:r>
              <a:rPr dirty="0" sz="2000" spc="-20" b="1">
                <a:solidFill>
                  <a:srgbClr val="000000"/>
                </a:solidFill>
                <a:latin typeface="Calibri"/>
                <a:cs typeface="Calibri"/>
              </a:rPr>
              <a:t>Murat </a:t>
            </a:r>
            <a:r>
              <a:rPr dirty="0" sz="2000" spc="-25" b="1">
                <a:solidFill>
                  <a:srgbClr val="000000"/>
                </a:solidFill>
                <a:latin typeface="Calibri"/>
                <a:cs typeface="Calibri"/>
              </a:rPr>
              <a:t>Tuzcu,</a:t>
            </a:r>
            <a:r>
              <a:rPr dirty="0" sz="2000" spc="-2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0000"/>
                </a:solidFill>
                <a:latin typeface="Calibri"/>
                <a:cs typeface="Calibri"/>
              </a:rPr>
              <a:t>MD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3308" y="2451607"/>
            <a:ext cx="6611620" cy="26054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I </a:t>
            </a:r>
            <a:r>
              <a:rPr dirty="0" sz="2000" spc="-15" b="1">
                <a:solidFill>
                  <a:srgbClr val="2A0946"/>
                </a:solidFill>
                <a:latin typeface="Calibri"/>
                <a:cs typeface="Calibri"/>
              </a:rPr>
              <a:t>have </a:t>
            </a: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the </a:t>
            </a:r>
            <a:r>
              <a:rPr dirty="0" sz="2000" spc="-5" b="1">
                <a:solidFill>
                  <a:srgbClr val="2A0946"/>
                </a:solidFill>
                <a:latin typeface="Calibri"/>
                <a:cs typeface="Calibri"/>
              </a:rPr>
              <a:t>following potential conflicts </a:t>
            </a: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of </a:t>
            </a:r>
            <a:r>
              <a:rPr dirty="0" sz="2000" spc="-15" b="1">
                <a:solidFill>
                  <a:srgbClr val="2A0946"/>
                </a:solidFill>
                <a:latin typeface="Calibri"/>
                <a:cs typeface="Calibri"/>
              </a:rPr>
              <a:t>interest to</a:t>
            </a:r>
            <a:r>
              <a:rPr dirty="0" sz="2000" spc="-95" b="1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2A0946"/>
                </a:solidFill>
                <a:latin typeface="Calibri"/>
                <a:cs typeface="Calibri"/>
              </a:rPr>
              <a:t>report: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A0946"/>
              </a:buClr>
              <a:buFont typeface="Wingdings"/>
              <a:buChar char=""/>
            </a:pPr>
            <a:endParaRPr sz="2300">
              <a:latin typeface="Times New Roman"/>
              <a:cs typeface="Times New Roman"/>
            </a:endParaRPr>
          </a:p>
          <a:p>
            <a:pPr lvl="1" marL="462280" indent="-342900">
              <a:lnSpc>
                <a:spcPct val="100000"/>
              </a:lnSpc>
              <a:spcBef>
                <a:spcPts val="2060"/>
              </a:spcBef>
              <a:buClr>
                <a:srgbClr val="7C1779"/>
              </a:buClr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dirty="0" sz="2000">
                <a:solidFill>
                  <a:srgbClr val="2A0946"/>
                </a:solidFill>
                <a:latin typeface="Calibri"/>
                <a:cs typeface="Calibri"/>
              </a:rPr>
              <a:t>None</a:t>
            </a:r>
            <a:endParaRPr sz="2000">
              <a:latin typeface="Calibri"/>
              <a:cs typeface="Calibri"/>
            </a:endParaRPr>
          </a:p>
          <a:p>
            <a:pPr lvl="1" marL="462280" indent="-342900">
              <a:lnSpc>
                <a:spcPct val="100000"/>
              </a:lnSpc>
              <a:spcBef>
                <a:spcPts val="300"/>
              </a:spcBef>
              <a:buClr>
                <a:srgbClr val="7C1779"/>
              </a:buClr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Institutional educational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grant: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none </a:t>
            </a:r>
            <a:r>
              <a:rPr dirty="0" sz="2000" spc="-15">
                <a:solidFill>
                  <a:srgbClr val="2A0946"/>
                </a:solidFill>
                <a:latin typeface="Calibri"/>
                <a:cs typeface="Calibri"/>
              </a:rPr>
              <a:t>to</a:t>
            </a:r>
            <a:r>
              <a:rPr dirty="0" sz="2000" spc="0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disclose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7C1779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lvl="1" marL="462280" indent="-342900">
              <a:lnSpc>
                <a:spcPct val="100000"/>
              </a:lnSpc>
              <a:buClr>
                <a:srgbClr val="7C1779"/>
              </a:buClr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dirty="0" sz="2000" spc="-25">
                <a:solidFill>
                  <a:srgbClr val="2A0946"/>
                </a:solidFill>
                <a:latin typeface="Calibri"/>
                <a:cs typeface="Calibri"/>
              </a:rPr>
              <a:t>Member, PARTNER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trial </a:t>
            </a:r>
            <a:r>
              <a:rPr dirty="0" sz="2000" spc="-15">
                <a:solidFill>
                  <a:srgbClr val="2A0946"/>
                </a:solidFill>
                <a:latin typeface="Calibri"/>
                <a:cs typeface="Calibri"/>
              </a:rPr>
              <a:t>executive</a:t>
            </a:r>
            <a:r>
              <a:rPr dirty="0" sz="2000" spc="60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committee</a:t>
            </a:r>
            <a:endParaRPr sz="2000">
              <a:latin typeface="Calibri"/>
              <a:cs typeface="Calibri"/>
            </a:endParaRPr>
          </a:p>
          <a:p>
            <a:pPr lvl="1" marL="462280" indent="-342900">
              <a:lnSpc>
                <a:spcPct val="100000"/>
              </a:lnSpc>
              <a:spcBef>
                <a:spcPts val="300"/>
              </a:spcBef>
              <a:buClr>
                <a:srgbClr val="7C1779"/>
              </a:buClr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dirty="0" sz="2000" spc="-25">
                <a:solidFill>
                  <a:srgbClr val="2A0946"/>
                </a:solidFill>
                <a:latin typeface="Calibri"/>
                <a:cs typeface="Calibri"/>
              </a:rPr>
              <a:t>Member,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Founding TVT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Registry steering</a:t>
            </a:r>
            <a:r>
              <a:rPr dirty="0" sz="2000" spc="15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committee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2135" y="65526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4857" y="362457"/>
            <a:ext cx="4213225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Background and</a:t>
            </a:r>
            <a:r>
              <a:rPr dirty="0" sz="26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Objective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297" y="1676877"/>
            <a:ext cx="7839709" cy="4220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193040" indent="-342900">
              <a:lnSpc>
                <a:spcPct val="12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 spc="-25">
                <a:latin typeface="Calibri"/>
                <a:cs typeface="Calibri"/>
              </a:rPr>
              <a:t>PARTNER </a:t>
            </a:r>
            <a:r>
              <a:rPr dirty="0" sz="2000">
                <a:latin typeface="Calibri"/>
                <a:cs typeface="Calibri"/>
              </a:rPr>
              <a:t>II </a:t>
            </a:r>
            <a:r>
              <a:rPr dirty="0" sz="2000" spc="-5">
                <a:latin typeface="Calibri"/>
                <a:cs typeface="Calibri"/>
              </a:rPr>
              <a:t>S3 </a:t>
            </a:r>
            <a:r>
              <a:rPr dirty="0" sz="2000" spc="-10">
                <a:latin typeface="Calibri"/>
                <a:cs typeface="Calibri"/>
              </a:rPr>
              <a:t>intermediate </a:t>
            </a:r>
            <a:r>
              <a:rPr dirty="0" sz="2000" spc="-5">
                <a:latin typeface="Calibri"/>
                <a:cs typeface="Calibri"/>
              </a:rPr>
              <a:t>risk trial </a:t>
            </a:r>
            <a:r>
              <a:rPr dirty="0" sz="2000">
                <a:latin typeface="Calibri"/>
                <a:cs typeface="Calibri"/>
              </a:rPr>
              <a:t>(</a:t>
            </a:r>
            <a:r>
              <a:rPr dirty="0" sz="2000" b="1">
                <a:latin typeface="Calibri"/>
                <a:cs typeface="Calibri"/>
              </a:rPr>
              <a:t>S3i</a:t>
            </a:r>
            <a:r>
              <a:rPr dirty="0" sz="2000">
                <a:latin typeface="Calibri"/>
                <a:cs typeface="Calibri"/>
              </a:rPr>
              <a:t>) </a:t>
            </a:r>
            <a:r>
              <a:rPr dirty="0" sz="2000" spc="-15">
                <a:latin typeface="Calibri"/>
                <a:cs typeface="Calibri"/>
              </a:rPr>
              <a:t>demonstrated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safety  </a:t>
            </a:r>
            <a:r>
              <a:rPr dirty="0" sz="2000" spc="-5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efficacy </a:t>
            </a:r>
            <a:r>
              <a:rPr dirty="0" sz="2000">
                <a:latin typeface="Calibri"/>
                <a:cs typeface="Calibri"/>
              </a:rPr>
              <a:t>of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 spc="-5">
                <a:latin typeface="Calibri"/>
                <a:cs typeface="Calibri"/>
              </a:rPr>
              <a:t>using </a:t>
            </a:r>
            <a:r>
              <a:rPr dirty="0" sz="2000">
                <a:latin typeface="Calibri"/>
                <a:cs typeface="Calibri"/>
              </a:rPr>
              <a:t>the SAPIEN 3 </a:t>
            </a:r>
            <a:r>
              <a:rPr dirty="0" sz="2000" spc="-15">
                <a:latin typeface="Calibri"/>
                <a:cs typeface="Calibri"/>
              </a:rPr>
              <a:t>valve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 spc="-10">
                <a:latin typeface="Calibri"/>
                <a:cs typeface="Calibri"/>
              </a:rPr>
              <a:t>intermediate </a:t>
            </a:r>
            <a:r>
              <a:rPr dirty="0" sz="2000" spc="-5">
                <a:latin typeface="Calibri"/>
                <a:cs typeface="Calibri"/>
              </a:rPr>
              <a:t>risk </a:t>
            </a:r>
            <a:r>
              <a:rPr dirty="0" sz="2000">
                <a:latin typeface="Calibri"/>
                <a:cs typeface="Calibri"/>
              </a:rPr>
              <a:t>(</a:t>
            </a:r>
            <a:r>
              <a:rPr dirty="0" sz="2000" b="1">
                <a:latin typeface="Calibri"/>
                <a:cs typeface="Calibri"/>
              </a:rPr>
              <a:t>IR</a:t>
            </a:r>
            <a:r>
              <a:rPr dirty="0" sz="2000">
                <a:latin typeface="Calibri"/>
                <a:cs typeface="Calibri"/>
              </a:rPr>
              <a:t>)  </a:t>
            </a:r>
            <a:r>
              <a:rPr dirty="0" sz="2000" spc="-10">
                <a:latin typeface="Calibri"/>
                <a:cs typeface="Calibri"/>
              </a:rPr>
              <a:t>patients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355600" marR="196850" indent="-342900">
              <a:lnSpc>
                <a:spcPct val="1201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It </a:t>
            </a:r>
            <a:r>
              <a:rPr dirty="0" sz="2000" spc="-10">
                <a:latin typeface="Calibri"/>
                <a:cs typeface="Calibri"/>
              </a:rPr>
              <a:t>remains </a:t>
            </a:r>
            <a:r>
              <a:rPr dirty="0" sz="2000">
                <a:latin typeface="Calibri"/>
                <a:cs typeface="Calibri"/>
              </a:rPr>
              <a:t>unknown </a:t>
            </a:r>
            <a:r>
              <a:rPr dirty="0" sz="2000" spc="-5">
                <a:latin typeface="Calibri"/>
                <a:cs typeface="Calibri"/>
              </a:rPr>
              <a:t>whether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 spc="-5">
                <a:latin typeface="Calibri"/>
                <a:cs typeface="Calibri"/>
              </a:rPr>
              <a:t>with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S3 </a:t>
            </a:r>
            <a:r>
              <a:rPr dirty="0" sz="2000" spc="-15">
                <a:latin typeface="Calibri"/>
                <a:cs typeface="Calibri"/>
              </a:rPr>
              <a:t>valve </a:t>
            </a:r>
            <a:r>
              <a:rPr dirty="0" sz="2000" spc="-5">
                <a:latin typeface="Calibri"/>
                <a:cs typeface="Calibri"/>
              </a:rPr>
              <a:t>can be performed  with similar </a:t>
            </a:r>
            <a:r>
              <a:rPr dirty="0" sz="2000" spc="-15">
                <a:latin typeface="Calibri"/>
                <a:cs typeface="Calibri"/>
              </a:rPr>
              <a:t>safety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efficacy </a:t>
            </a:r>
            <a:r>
              <a:rPr dirty="0" sz="2000">
                <a:latin typeface="Calibri"/>
                <a:cs typeface="Calibri"/>
              </a:rPr>
              <a:t>in </a:t>
            </a:r>
            <a:r>
              <a:rPr dirty="0" sz="2000" spc="-10">
                <a:latin typeface="Calibri"/>
                <a:cs typeface="Calibri"/>
              </a:rPr>
              <a:t>real-world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practice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200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35">
                <a:latin typeface="Calibri"/>
                <a:cs typeface="Calibri"/>
              </a:rPr>
              <a:t>We </a:t>
            </a:r>
            <a:r>
              <a:rPr dirty="0" sz="2000" spc="-5">
                <a:latin typeface="Calibri"/>
                <a:cs typeface="Calibri"/>
              </a:rPr>
              <a:t>sought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compare 30-day </a:t>
            </a:r>
            <a:r>
              <a:rPr dirty="0" sz="2000" spc="-10">
                <a:latin typeface="Calibri"/>
                <a:cs typeface="Calibri"/>
              </a:rPr>
              <a:t>outcomes </a:t>
            </a:r>
            <a:r>
              <a:rPr dirty="0" sz="2000">
                <a:latin typeface="Calibri"/>
                <a:cs typeface="Calibri"/>
              </a:rPr>
              <a:t>in IR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 spc="-15">
                <a:latin typeface="Calibri"/>
                <a:cs typeface="Calibri"/>
              </a:rPr>
              <a:t>from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ACC/STS  </a:t>
            </a:r>
            <a:r>
              <a:rPr dirty="0" sz="2000" spc="-20">
                <a:latin typeface="Calibri"/>
                <a:cs typeface="Calibri"/>
              </a:rPr>
              <a:t>Transcatheter </a:t>
            </a:r>
            <a:r>
              <a:rPr dirty="0" sz="2000" spc="-30">
                <a:latin typeface="Calibri"/>
                <a:cs typeface="Calibri"/>
              </a:rPr>
              <a:t>Valve </a:t>
            </a:r>
            <a:r>
              <a:rPr dirty="0" sz="2000" spc="-5">
                <a:latin typeface="Calibri"/>
                <a:cs typeface="Calibri"/>
              </a:rPr>
              <a:t>Therapeutics </a:t>
            </a:r>
            <a:r>
              <a:rPr dirty="0" sz="2000" spc="-10">
                <a:latin typeface="Calibri"/>
                <a:cs typeface="Calibri"/>
              </a:rPr>
              <a:t>Registry </a:t>
            </a:r>
            <a:r>
              <a:rPr dirty="0" sz="2000">
                <a:latin typeface="Calibri"/>
                <a:cs typeface="Calibri"/>
              </a:rPr>
              <a:t>(</a:t>
            </a:r>
            <a:r>
              <a:rPr dirty="0" sz="2000" b="1">
                <a:latin typeface="Calibri"/>
                <a:cs typeface="Calibri"/>
              </a:rPr>
              <a:t>TVT-R</a:t>
            </a:r>
            <a:r>
              <a:rPr dirty="0" sz="2000">
                <a:latin typeface="Calibri"/>
                <a:cs typeface="Calibri"/>
              </a:rPr>
              <a:t>) </a:t>
            </a:r>
            <a:r>
              <a:rPr dirty="0" sz="2000" spc="-5">
                <a:latin typeface="Calibri"/>
                <a:cs typeface="Calibri"/>
              </a:rPr>
              <a:t>with </a:t>
            </a:r>
            <a:r>
              <a:rPr dirty="0" sz="2000" spc="-10">
                <a:latin typeface="Calibri"/>
                <a:cs typeface="Calibri"/>
              </a:rPr>
              <a:t>outcomes </a:t>
            </a:r>
            <a:r>
              <a:rPr dirty="0" sz="2000" spc="-5">
                <a:latin typeface="Calibri"/>
                <a:cs typeface="Calibri"/>
              </a:rPr>
              <a:t>of  </a:t>
            </a:r>
            <a:r>
              <a:rPr dirty="0" sz="2000" spc="-10">
                <a:latin typeface="Calibri"/>
                <a:cs typeface="Calibri"/>
              </a:rPr>
              <a:t>patients enrolled </a:t>
            </a:r>
            <a:r>
              <a:rPr dirty="0" sz="2000">
                <a:latin typeface="Calibri"/>
                <a:cs typeface="Calibri"/>
              </a:rPr>
              <a:t>in the </a:t>
            </a:r>
            <a:r>
              <a:rPr dirty="0" sz="2000" spc="-5">
                <a:latin typeface="Calibri"/>
                <a:cs typeface="Calibri"/>
              </a:rPr>
              <a:t>S3i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S3i continued </a:t>
            </a:r>
            <a:r>
              <a:rPr dirty="0" sz="2000">
                <a:latin typeface="Calibri"/>
                <a:cs typeface="Calibri"/>
              </a:rPr>
              <a:t>access </a:t>
            </a:r>
            <a:r>
              <a:rPr dirty="0" sz="2000" spc="-10">
                <a:latin typeface="Calibri"/>
                <a:cs typeface="Calibri"/>
              </a:rPr>
              <a:t>registry </a:t>
            </a:r>
            <a:r>
              <a:rPr dirty="0" sz="2000">
                <a:latin typeface="Calibri"/>
                <a:cs typeface="Calibri"/>
              </a:rPr>
              <a:t>(</a:t>
            </a:r>
            <a:r>
              <a:rPr dirty="0" sz="2000" b="1">
                <a:latin typeface="Calibri"/>
                <a:cs typeface="Calibri"/>
              </a:rPr>
              <a:t>S3iCAP</a:t>
            </a:r>
            <a:r>
              <a:rPr dirty="0" sz="2000">
                <a:latin typeface="Calibri"/>
                <a:cs typeface="Calibri"/>
              </a:rPr>
              <a:t>)  </a:t>
            </a:r>
            <a:r>
              <a:rPr dirty="0" sz="2000" spc="-5">
                <a:latin typeface="Calibri"/>
                <a:cs typeface="Calibri"/>
              </a:rPr>
              <a:t>using </a:t>
            </a:r>
            <a:r>
              <a:rPr dirty="0" sz="2000" spc="-10">
                <a:latin typeface="Calibri"/>
                <a:cs typeface="Calibri"/>
              </a:rPr>
              <a:t>propensity </a:t>
            </a:r>
            <a:r>
              <a:rPr dirty="0" sz="2000" spc="-5">
                <a:latin typeface="Calibri"/>
                <a:cs typeface="Calibri"/>
              </a:rPr>
              <a:t>matching </a:t>
            </a:r>
            <a:r>
              <a:rPr dirty="0" sz="2000" spc="-15">
                <a:latin typeface="Calibri"/>
                <a:cs typeface="Calibri"/>
              </a:rPr>
              <a:t>methodology.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2135" y="65526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31211" y="302513"/>
            <a:ext cx="4457065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Overview of Clinical</a:t>
            </a:r>
            <a:r>
              <a:rPr dirty="0" sz="26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Studies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1436" y="1251203"/>
            <a:ext cx="1650492" cy="1672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09417" y="1277569"/>
            <a:ext cx="38874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5">
                <a:latin typeface="Calibri"/>
                <a:cs typeface="Calibri"/>
              </a:rPr>
              <a:t>SAPIEN </a:t>
            </a:r>
            <a:r>
              <a:rPr dirty="0" sz="2400">
                <a:latin typeface="Calibri"/>
                <a:cs typeface="Calibri"/>
              </a:rPr>
              <a:t>3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THV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400" spc="-10">
                <a:latin typeface="Calibri"/>
                <a:cs typeface="Calibri"/>
              </a:rPr>
              <a:t>Intermediate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Population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57733" y="2911475"/>
          <a:ext cx="8610600" cy="3747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645"/>
                <a:gridCol w="2105025"/>
                <a:gridCol w="2353945"/>
                <a:gridCol w="2145029"/>
              </a:tblGrid>
              <a:tr h="383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38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S3iCAP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6438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7E7E7E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16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Design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 indent="-11303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Prospective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7960" marR="418465" indent="-113030">
                        <a:lnSpc>
                          <a:spcPts val="1300"/>
                        </a:lnSpc>
                        <a:spcBef>
                          <a:spcPts val="409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Safety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effectiveness  clinical study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indent="-112395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230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Prospective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8595" marR="80645" indent="-112395">
                        <a:lnSpc>
                          <a:spcPts val="1300"/>
                        </a:lnSpc>
                        <a:spcBef>
                          <a:spcPts val="409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230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Safety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expanded population using</a:t>
                      </a:r>
                      <a:r>
                        <a:rPr dirty="0" sz="12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TVT-R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 indent="-112395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865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Retrospective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9230" indent="-112395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865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Real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world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data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using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TVT-R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#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Patients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1077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1814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8781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Enrollment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Period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Feb’14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Sep’14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Jan‘15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Aug‘16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Jun’15 –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Jul’17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Sites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51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453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Conduct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 marR="536575" indent="-113030">
                        <a:lnSpc>
                          <a:spcPts val="1300"/>
                        </a:lnSpc>
                        <a:spcBef>
                          <a:spcPts val="49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CEC adjudication of</a:t>
                      </a:r>
                      <a:r>
                        <a:rPr dirty="0" sz="12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all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events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7960" indent="-113030">
                        <a:lnSpc>
                          <a:spcPts val="1370"/>
                        </a:lnSpc>
                        <a:spcBef>
                          <a:spcPts val="22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DSMB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monitoring of</a:t>
                      </a:r>
                      <a:r>
                        <a:rPr dirty="0" sz="12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all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796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events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7960" indent="-113030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Echo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CT Core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Labs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208915" indent="-112395">
                        <a:lnSpc>
                          <a:spcPts val="1300"/>
                        </a:lnSpc>
                        <a:spcBef>
                          <a:spcPts val="49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230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Independent medical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reviewers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adjudicated death,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stroke,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8595" marR="612775" indent="-112395">
                        <a:lnSpc>
                          <a:spcPts val="1300"/>
                        </a:lnSpc>
                        <a:spcBef>
                          <a:spcPts val="38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230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Monitored death,</a:t>
                      </a:r>
                      <a:r>
                        <a:rPr dirty="0" sz="12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stroke,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8595" indent="-112395">
                        <a:lnSpc>
                          <a:spcPct val="100000"/>
                        </a:lnSpc>
                        <a:spcBef>
                          <a:spcPts val="22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230" algn="l"/>
                        </a:tabLst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Core Labs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 marR="80645" indent="-112395">
                        <a:lnSpc>
                          <a:spcPts val="1300"/>
                        </a:lnSpc>
                        <a:spcBef>
                          <a:spcPts val="49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865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DCRI cardiologists adjudicated  death,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stroke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9230" indent="-112395">
                        <a:lnSpc>
                          <a:spcPct val="100000"/>
                        </a:lnSpc>
                        <a:spcBef>
                          <a:spcPts val="225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189865" algn="l"/>
                        </a:tabLst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Annual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audits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4790" indent="-147955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403052"/>
                        </a:buClr>
                        <a:buFont typeface="Arial"/>
                        <a:buChar char="•"/>
                        <a:tabLst>
                          <a:tab pos="225425" algn="l"/>
                        </a:tabLst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Core Labs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874" y="6101105"/>
            <a:ext cx="8240395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25"/>
              </a:lnSpc>
              <a:tabLst>
                <a:tab pos="3440429" algn="l"/>
                <a:tab pos="4888230" algn="l"/>
                <a:tab pos="6332855" algn="l"/>
                <a:tab pos="7531734" algn="l"/>
              </a:tabLst>
            </a:pPr>
            <a:r>
              <a:rPr dirty="0" sz="2000" spc="-105" b="1">
                <a:latin typeface="Calibri"/>
                <a:cs typeface="Calibri"/>
              </a:rPr>
              <a:t>T</a:t>
            </a:r>
            <a:r>
              <a:rPr dirty="0" sz="2000" spc="-55" b="1">
                <a:latin typeface="Calibri"/>
                <a:cs typeface="Calibri"/>
              </a:rPr>
              <a:t>r</a:t>
            </a:r>
            <a:r>
              <a:rPr dirty="0" sz="2000" b="1">
                <a:latin typeface="Calibri"/>
                <a:cs typeface="Calibri"/>
              </a:rPr>
              <a:t>an</a:t>
            </a:r>
            <a:r>
              <a:rPr dirty="0" sz="2000" spc="-10" b="1">
                <a:latin typeface="Calibri"/>
                <a:cs typeface="Calibri"/>
              </a:rPr>
              <a:t>s</a:t>
            </a:r>
            <a:r>
              <a:rPr dirty="0" sz="2000" spc="-35" b="1">
                <a:latin typeface="Calibri"/>
                <a:cs typeface="Calibri"/>
              </a:rPr>
              <a:t>f</a:t>
            </a:r>
            <a:r>
              <a:rPr dirty="0" sz="2000" spc="-5" b="1">
                <a:latin typeface="Calibri"/>
                <a:cs typeface="Calibri"/>
              </a:rPr>
              <a:t>emo</a:t>
            </a:r>
            <a:r>
              <a:rPr dirty="0" sz="2000" spc="-50" b="1">
                <a:latin typeface="Calibri"/>
                <a:cs typeface="Calibri"/>
              </a:rPr>
              <a:t>r</a:t>
            </a:r>
            <a:r>
              <a:rPr dirty="0" sz="2000" b="1">
                <a:latin typeface="Calibri"/>
                <a:cs typeface="Calibri"/>
              </a:rPr>
              <a:t>al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Access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%	</a:t>
            </a:r>
            <a:r>
              <a:rPr dirty="0" sz="2000">
                <a:latin typeface="Calibri"/>
                <a:cs typeface="Calibri"/>
              </a:rPr>
              <a:t>88</a:t>
            </a:r>
            <a:r>
              <a:rPr dirty="0" sz="2000" spc="-5">
                <a:latin typeface="Calibri"/>
                <a:cs typeface="Calibri"/>
              </a:rPr>
              <a:t>.</a:t>
            </a:r>
            <a:r>
              <a:rPr dirty="0" sz="2000">
                <a:latin typeface="Calibri"/>
                <a:cs typeface="Calibri"/>
              </a:rPr>
              <a:t>3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>
                <a:latin typeface="Calibri"/>
                <a:cs typeface="Calibri"/>
              </a:rPr>
              <a:t>9</a:t>
            </a:r>
            <a:r>
              <a:rPr dirty="0" sz="2000" spc="0">
                <a:latin typeface="Calibri"/>
                <a:cs typeface="Calibri"/>
              </a:rPr>
              <a:t>5</a:t>
            </a:r>
            <a:r>
              <a:rPr dirty="0" sz="2000" spc="-5">
                <a:latin typeface="Calibri"/>
                <a:cs typeface="Calibri"/>
              </a:rPr>
              <a:t>.</a:t>
            </a:r>
            <a:r>
              <a:rPr dirty="0" sz="2000">
                <a:latin typeface="Calibri"/>
                <a:cs typeface="Calibri"/>
              </a:rPr>
              <a:t>4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>
                <a:latin typeface="Calibri"/>
                <a:cs typeface="Calibri"/>
              </a:rPr>
              <a:t>9</a:t>
            </a:r>
            <a:r>
              <a:rPr dirty="0" sz="2000" spc="0">
                <a:latin typeface="Calibri"/>
                <a:cs typeface="Calibri"/>
              </a:rPr>
              <a:t>6</a:t>
            </a:r>
            <a:r>
              <a:rPr dirty="0" sz="2000" spc="-5">
                <a:latin typeface="Calibri"/>
                <a:cs typeface="Calibri"/>
              </a:rPr>
              <a:t>.</a:t>
            </a:r>
            <a:r>
              <a:rPr dirty="0" sz="2000">
                <a:latin typeface="Calibri"/>
                <a:cs typeface="Calibri"/>
              </a:rPr>
              <a:t>3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5">
                <a:latin typeface="Calibri"/>
                <a:cs typeface="Calibri"/>
              </a:rPr>
              <a:t>&lt;0.0</a:t>
            </a:r>
            <a:r>
              <a:rPr dirty="0" sz="2000" spc="0">
                <a:latin typeface="Calibri"/>
                <a:cs typeface="Calibri"/>
              </a:rPr>
              <a:t>0</a:t>
            </a:r>
            <a:r>
              <a:rPr dirty="0" sz="200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7347" y="1487805"/>
          <a:ext cx="8536305" cy="492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3525"/>
                <a:gridCol w="1679575"/>
                <a:gridCol w="1446529"/>
                <a:gridCol w="1527175"/>
                <a:gridCol w="1071245"/>
              </a:tblGrid>
              <a:tr h="584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8760">
                        <a:lnSpc>
                          <a:spcPts val="2055"/>
                        </a:lnSpc>
                        <a:spcBef>
                          <a:spcPts val="2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236854">
                        <a:lnSpc>
                          <a:spcPts val="2055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1077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55"/>
                        </a:lnSpc>
                        <a:spcBef>
                          <a:spcPts val="2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S3iCAP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6350">
                        <a:lnSpc>
                          <a:spcPts val="2055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ts val="2055"/>
                        </a:lnSpc>
                        <a:spcBef>
                          <a:spcPts val="2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(IR)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07975">
                        <a:lnSpc>
                          <a:spcPts val="2055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8781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2055"/>
                        </a:lnSpc>
                        <a:spcBef>
                          <a:spcPts val="2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7E7E7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years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81.9 ±</a:t>
                      </a:r>
                      <a:r>
                        <a:rPr dirty="0" sz="2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6.60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80.7 ±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6.02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79.6 ±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7.66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5" b="1">
                          <a:latin typeface="Calibri"/>
                          <a:cs typeface="Calibri"/>
                        </a:rPr>
                        <a:t>Sex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female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2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38.3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43.3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43.3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0.006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STS Score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 ±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std.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dev.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5.3 ±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4.4 ±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4.4 ±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1.49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NYHA III/IV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2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72.5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62.4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68.6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Prior MI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27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16.0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18.9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Stroke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685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9.0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7.2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9.2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0.029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Chronic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Lung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Disease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27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30.0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31.9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33.4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0.050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40" b="1">
                          <a:latin typeface="Calibri"/>
                          <a:cs typeface="Calibri"/>
                        </a:rPr>
                        <a:t>LVEF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 ±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std.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dev.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58.6 ±</a:t>
                      </a:r>
                      <a:r>
                        <a:rPr dirty="0" sz="2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13.37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59.4 ±</a:t>
                      </a:r>
                      <a:r>
                        <a:rPr dirty="0" sz="2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10.73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57.6 ±</a:t>
                      </a:r>
                      <a:r>
                        <a:rPr dirty="0" sz="20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11.44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MR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Mod/Sev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685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22.6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23.9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TR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Mod/Sev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69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6.6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13.9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16.3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405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  <a:solidFill>
                      <a:srgbClr val="7E7E7E">
                        <a:alpha val="5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  <a:solidFill>
                      <a:srgbClr val="7E7E7E">
                        <a:alpha val="5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  <a:solidFill>
                      <a:srgbClr val="7E7E7E">
                        <a:alpha val="5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  <a:solidFill>
                      <a:srgbClr val="7E7E7E">
                        <a:alpha val="5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  <a:solidFill>
                      <a:srgbClr val="7E7E7E">
                        <a:alpha val="5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962135" y="65526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4864" y="296926"/>
            <a:ext cx="3872865" cy="690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75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Baseline</a:t>
            </a:r>
            <a:r>
              <a:rPr dirty="0" sz="2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ts val="2255"/>
              </a:lnSpc>
            </a:pPr>
            <a:r>
              <a:rPr dirty="0" sz="2000" spc="-8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 Population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1249425"/>
            <a:ext cx="758317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600" spc="-75">
                <a:latin typeface="Calibri"/>
                <a:cs typeface="Calibri"/>
              </a:rPr>
              <a:t>To </a:t>
            </a:r>
            <a:r>
              <a:rPr dirty="0" sz="1600" spc="-10">
                <a:latin typeface="Calibri"/>
                <a:cs typeface="Calibri"/>
              </a:rPr>
              <a:t>increase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robustness </a:t>
            </a:r>
            <a:r>
              <a:rPr dirty="0" sz="1600" spc="-5">
                <a:latin typeface="Calibri"/>
                <a:cs typeface="Calibri"/>
              </a:rPr>
              <a:t>of the </a:t>
            </a:r>
            <a:r>
              <a:rPr dirty="0" sz="1600" spc="-10">
                <a:latin typeface="Calibri"/>
                <a:cs typeface="Calibri"/>
              </a:rPr>
              <a:t>propensity matching, </a:t>
            </a:r>
            <a:r>
              <a:rPr dirty="0" sz="1600" spc="-5">
                <a:latin typeface="Calibri"/>
                <a:cs typeface="Calibri"/>
              </a:rPr>
              <a:t>the analysis will include only</a:t>
            </a:r>
            <a:r>
              <a:rPr dirty="0" sz="1600" spc="1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endParaRPr sz="16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dirty="0" sz="1600" spc="-15" b="1">
                <a:latin typeface="Calibri"/>
                <a:cs typeface="Calibri"/>
              </a:rPr>
              <a:t>transfemoral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population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1331" y="3279622"/>
            <a:ext cx="1397508" cy="586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31747" y="3259810"/>
            <a:ext cx="832129" cy="650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7240" y="3305555"/>
            <a:ext cx="1295400" cy="485140"/>
          </a:xfrm>
          <a:prstGeom prst="rect">
            <a:avLst/>
          </a:prstGeom>
          <a:solidFill>
            <a:srgbClr val="B8CDE4"/>
          </a:solidFill>
        </p:spPr>
        <p:txBody>
          <a:bodyPr wrap="square" lIns="0" tIns="24130" rIns="0" bIns="0" rtlCol="0" vert="horz">
            <a:spAutoFit/>
          </a:bodyPr>
          <a:lstStyle/>
          <a:p>
            <a:pPr marL="372745">
              <a:lnSpc>
                <a:spcPct val="100000"/>
              </a:lnSpc>
              <a:spcBef>
                <a:spcPts val="190"/>
              </a:spcBef>
            </a:pPr>
            <a:r>
              <a:rPr dirty="0" sz="1200" spc="-10" b="1">
                <a:latin typeface="Arial"/>
                <a:cs typeface="Arial"/>
              </a:rPr>
              <a:t>S3iCAP</a:t>
            </a:r>
            <a:endParaRPr sz="12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  <a:spcBef>
                <a:spcPts val="360"/>
              </a:spcBef>
            </a:pPr>
            <a:r>
              <a:rPr dirty="0" sz="1200" spc="-5">
                <a:latin typeface="Arial"/>
                <a:cs typeface="Arial"/>
              </a:rPr>
              <a:t>(1730)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73579" y="2461234"/>
            <a:ext cx="1400556" cy="5867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6583" y="2452077"/>
            <a:ext cx="576110" cy="6218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99488" y="2487167"/>
            <a:ext cx="1298575" cy="485140"/>
          </a:xfrm>
          <a:prstGeom prst="rect">
            <a:avLst/>
          </a:prstGeom>
          <a:solidFill>
            <a:srgbClr val="548ED4"/>
          </a:solidFill>
        </p:spPr>
        <p:txBody>
          <a:bodyPr wrap="square" lIns="0" tIns="3365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65"/>
              </a:spcBef>
            </a:pPr>
            <a:r>
              <a:rPr dirty="0" sz="1200" spc="-5" b="1">
                <a:latin typeface="Arial"/>
                <a:cs typeface="Arial"/>
              </a:rPr>
              <a:t>S3i</a:t>
            </a:r>
            <a:endParaRPr sz="12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Arial"/>
                <a:cs typeface="Arial"/>
              </a:rPr>
              <a:t>(951)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60192" y="3279622"/>
            <a:ext cx="1351787" cy="5867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23260" y="3270465"/>
            <a:ext cx="1021067" cy="6218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86100" y="3305555"/>
            <a:ext cx="1249680" cy="485140"/>
          </a:xfrm>
          <a:prstGeom prst="rect">
            <a:avLst/>
          </a:prstGeom>
          <a:solidFill>
            <a:srgbClr val="B3A1C6"/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200" spc="-15" b="1">
                <a:latin typeface="Arial"/>
                <a:cs typeface="Arial"/>
              </a:rPr>
              <a:t>TVT-R </a:t>
            </a:r>
            <a:r>
              <a:rPr dirty="0" sz="1200" spc="-5" b="1">
                <a:latin typeface="Arial"/>
                <a:cs typeface="Arial"/>
              </a:rPr>
              <a:t>(IR)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Arial"/>
                <a:cs typeface="Arial"/>
              </a:rPr>
              <a:t>(8458)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82267" y="2686811"/>
            <a:ext cx="619125" cy="619760"/>
          </a:xfrm>
          <a:custGeom>
            <a:avLst/>
            <a:gdLst/>
            <a:ahLst/>
            <a:cxnLst/>
            <a:rect l="l" t="t" r="r" b="b"/>
            <a:pathLst>
              <a:path w="619125" h="619760">
                <a:moveTo>
                  <a:pt x="532130" y="0"/>
                </a:moveTo>
                <a:lnTo>
                  <a:pt x="532130" y="86867"/>
                </a:lnTo>
                <a:lnTo>
                  <a:pt x="590042" y="57912"/>
                </a:lnTo>
                <a:lnTo>
                  <a:pt x="546607" y="57912"/>
                </a:lnTo>
                <a:lnTo>
                  <a:pt x="546607" y="28955"/>
                </a:lnTo>
                <a:lnTo>
                  <a:pt x="590041" y="28955"/>
                </a:lnTo>
                <a:lnTo>
                  <a:pt x="532130" y="0"/>
                </a:lnTo>
                <a:close/>
              </a:path>
              <a:path w="619125" h="619760">
                <a:moveTo>
                  <a:pt x="532130" y="28955"/>
                </a:moveTo>
                <a:lnTo>
                  <a:pt x="459739" y="28955"/>
                </a:lnTo>
                <a:lnTo>
                  <a:pt x="459739" y="57912"/>
                </a:lnTo>
                <a:lnTo>
                  <a:pt x="532130" y="57912"/>
                </a:lnTo>
                <a:lnTo>
                  <a:pt x="532130" y="28955"/>
                </a:lnTo>
                <a:close/>
              </a:path>
              <a:path w="619125" h="619760">
                <a:moveTo>
                  <a:pt x="590041" y="28955"/>
                </a:moveTo>
                <a:lnTo>
                  <a:pt x="546607" y="28955"/>
                </a:lnTo>
                <a:lnTo>
                  <a:pt x="546607" y="57912"/>
                </a:lnTo>
                <a:lnTo>
                  <a:pt x="590042" y="57912"/>
                </a:lnTo>
                <a:lnTo>
                  <a:pt x="618998" y="43434"/>
                </a:lnTo>
                <a:lnTo>
                  <a:pt x="590041" y="28955"/>
                </a:lnTo>
                <a:close/>
              </a:path>
              <a:path w="619125" h="619760">
                <a:moveTo>
                  <a:pt x="430783" y="28955"/>
                </a:moveTo>
                <a:lnTo>
                  <a:pt x="343915" y="28955"/>
                </a:lnTo>
                <a:lnTo>
                  <a:pt x="343915" y="57912"/>
                </a:lnTo>
                <a:lnTo>
                  <a:pt x="430783" y="57912"/>
                </a:lnTo>
                <a:lnTo>
                  <a:pt x="430783" y="28955"/>
                </a:lnTo>
                <a:close/>
              </a:path>
              <a:path w="619125" h="619760">
                <a:moveTo>
                  <a:pt x="314959" y="28955"/>
                </a:moveTo>
                <a:lnTo>
                  <a:pt x="228091" y="28955"/>
                </a:lnTo>
                <a:lnTo>
                  <a:pt x="228091" y="57912"/>
                </a:lnTo>
                <a:lnTo>
                  <a:pt x="314959" y="57912"/>
                </a:lnTo>
                <a:lnTo>
                  <a:pt x="314959" y="28955"/>
                </a:lnTo>
                <a:close/>
              </a:path>
              <a:path w="619125" h="619760">
                <a:moveTo>
                  <a:pt x="199135" y="28955"/>
                </a:moveTo>
                <a:lnTo>
                  <a:pt x="112268" y="28955"/>
                </a:lnTo>
                <a:lnTo>
                  <a:pt x="112268" y="57912"/>
                </a:lnTo>
                <a:lnTo>
                  <a:pt x="199135" y="57912"/>
                </a:lnTo>
                <a:lnTo>
                  <a:pt x="199135" y="28955"/>
                </a:lnTo>
                <a:close/>
              </a:path>
              <a:path w="619125" h="619760">
                <a:moveTo>
                  <a:pt x="83312" y="28955"/>
                </a:moveTo>
                <a:lnTo>
                  <a:pt x="35432" y="28955"/>
                </a:lnTo>
                <a:lnTo>
                  <a:pt x="28956" y="35433"/>
                </a:lnTo>
                <a:lnTo>
                  <a:pt x="28956" y="90424"/>
                </a:lnTo>
                <a:lnTo>
                  <a:pt x="57912" y="90424"/>
                </a:lnTo>
                <a:lnTo>
                  <a:pt x="57912" y="57912"/>
                </a:lnTo>
                <a:lnTo>
                  <a:pt x="43434" y="57912"/>
                </a:lnTo>
                <a:lnTo>
                  <a:pt x="57912" y="43434"/>
                </a:lnTo>
                <a:lnTo>
                  <a:pt x="83312" y="43434"/>
                </a:lnTo>
                <a:lnTo>
                  <a:pt x="83312" y="28955"/>
                </a:lnTo>
                <a:close/>
              </a:path>
              <a:path w="619125" h="619760">
                <a:moveTo>
                  <a:pt x="57912" y="43434"/>
                </a:moveTo>
                <a:lnTo>
                  <a:pt x="43434" y="57912"/>
                </a:lnTo>
                <a:lnTo>
                  <a:pt x="57912" y="57912"/>
                </a:lnTo>
                <a:lnTo>
                  <a:pt x="57912" y="43434"/>
                </a:lnTo>
                <a:close/>
              </a:path>
              <a:path w="619125" h="619760">
                <a:moveTo>
                  <a:pt x="83312" y="43434"/>
                </a:moveTo>
                <a:lnTo>
                  <a:pt x="57912" y="43434"/>
                </a:lnTo>
                <a:lnTo>
                  <a:pt x="57912" y="57912"/>
                </a:lnTo>
                <a:lnTo>
                  <a:pt x="83312" y="57912"/>
                </a:lnTo>
                <a:lnTo>
                  <a:pt x="83312" y="43434"/>
                </a:lnTo>
                <a:close/>
              </a:path>
              <a:path w="619125" h="619760">
                <a:moveTo>
                  <a:pt x="57912" y="119379"/>
                </a:moveTo>
                <a:lnTo>
                  <a:pt x="28956" y="119379"/>
                </a:lnTo>
                <a:lnTo>
                  <a:pt x="28956" y="206248"/>
                </a:lnTo>
                <a:lnTo>
                  <a:pt x="57912" y="206248"/>
                </a:lnTo>
                <a:lnTo>
                  <a:pt x="57912" y="119379"/>
                </a:lnTo>
                <a:close/>
              </a:path>
              <a:path w="619125" h="619760">
                <a:moveTo>
                  <a:pt x="57912" y="235203"/>
                </a:moveTo>
                <a:lnTo>
                  <a:pt x="28956" y="235203"/>
                </a:lnTo>
                <a:lnTo>
                  <a:pt x="28956" y="322072"/>
                </a:lnTo>
                <a:lnTo>
                  <a:pt x="57912" y="322072"/>
                </a:lnTo>
                <a:lnTo>
                  <a:pt x="57912" y="235203"/>
                </a:lnTo>
                <a:close/>
              </a:path>
              <a:path w="619125" h="619760">
                <a:moveTo>
                  <a:pt x="57912" y="351027"/>
                </a:moveTo>
                <a:lnTo>
                  <a:pt x="28956" y="351027"/>
                </a:lnTo>
                <a:lnTo>
                  <a:pt x="28956" y="437896"/>
                </a:lnTo>
                <a:lnTo>
                  <a:pt x="57912" y="437896"/>
                </a:lnTo>
                <a:lnTo>
                  <a:pt x="57912" y="351027"/>
                </a:lnTo>
                <a:close/>
              </a:path>
              <a:path w="619125" h="619760">
                <a:moveTo>
                  <a:pt x="28956" y="532764"/>
                </a:moveTo>
                <a:lnTo>
                  <a:pt x="0" y="532764"/>
                </a:lnTo>
                <a:lnTo>
                  <a:pt x="43434" y="619633"/>
                </a:lnTo>
                <a:lnTo>
                  <a:pt x="79629" y="547242"/>
                </a:lnTo>
                <a:lnTo>
                  <a:pt x="28956" y="547242"/>
                </a:lnTo>
                <a:lnTo>
                  <a:pt x="28956" y="532764"/>
                </a:lnTo>
                <a:close/>
              </a:path>
              <a:path w="619125" h="619760">
                <a:moveTo>
                  <a:pt x="57912" y="466851"/>
                </a:moveTo>
                <a:lnTo>
                  <a:pt x="28956" y="466851"/>
                </a:lnTo>
                <a:lnTo>
                  <a:pt x="28956" y="547242"/>
                </a:lnTo>
                <a:lnTo>
                  <a:pt x="57912" y="547242"/>
                </a:lnTo>
                <a:lnTo>
                  <a:pt x="57912" y="466851"/>
                </a:lnTo>
                <a:close/>
              </a:path>
              <a:path w="619125" h="619760">
                <a:moveTo>
                  <a:pt x="86868" y="532764"/>
                </a:moveTo>
                <a:lnTo>
                  <a:pt x="57912" y="532764"/>
                </a:lnTo>
                <a:lnTo>
                  <a:pt x="57912" y="547242"/>
                </a:lnTo>
                <a:lnTo>
                  <a:pt x="79629" y="547242"/>
                </a:lnTo>
                <a:lnTo>
                  <a:pt x="86868" y="532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98697" y="2686811"/>
            <a:ext cx="455930" cy="619760"/>
          </a:xfrm>
          <a:custGeom>
            <a:avLst/>
            <a:gdLst/>
            <a:ahLst/>
            <a:cxnLst/>
            <a:rect l="l" t="t" r="r" b="b"/>
            <a:pathLst>
              <a:path w="455929" h="619760">
                <a:moveTo>
                  <a:pt x="397637" y="532384"/>
                </a:moveTo>
                <a:lnTo>
                  <a:pt x="368680" y="532384"/>
                </a:lnTo>
                <a:lnTo>
                  <a:pt x="412114" y="619251"/>
                </a:lnTo>
                <a:lnTo>
                  <a:pt x="448310" y="546862"/>
                </a:lnTo>
                <a:lnTo>
                  <a:pt x="397637" y="546862"/>
                </a:lnTo>
                <a:lnTo>
                  <a:pt x="397637" y="532384"/>
                </a:lnTo>
                <a:close/>
              </a:path>
              <a:path w="455929" h="619760">
                <a:moveTo>
                  <a:pt x="426592" y="459993"/>
                </a:moveTo>
                <a:lnTo>
                  <a:pt x="397637" y="459993"/>
                </a:lnTo>
                <a:lnTo>
                  <a:pt x="397637" y="546862"/>
                </a:lnTo>
                <a:lnTo>
                  <a:pt x="426592" y="546862"/>
                </a:lnTo>
                <a:lnTo>
                  <a:pt x="426592" y="459993"/>
                </a:lnTo>
                <a:close/>
              </a:path>
              <a:path w="455929" h="619760">
                <a:moveTo>
                  <a:pt x="455549" y="532384"/>
                </a:moveTo>
                <a:lnTo>
                  <a:pt x="426592" y="532384"/>
                </a:lnTo>
                <a:lnTo>
                  <a:pt x="426592" y="546862"/>
                </a:lnTo>
                <a:lnTo>
                  <a:pt x="448310" y="546862"/>
                </a:lnTo>
                <a:lnTo>
                  <a:pt x="455549" y="532384"/>
                </a:lnTo>
                <a:close/>
              </a:path>
              <a:path w="455929" h="619760">
                <a:moveTo>
                  <a:pt x="426592" y="344170"/>
                </a:moveTo>
                <a:lnTo>
                  <a:pt x="397637" y="344170"/>
                </a:lnTo>
                <a:lnTo>
                  <a:pt x="397637" y="431038"/>
                </a:lnTo>
                <a:lnTo>
                  <a:pt x="426592" y="431038"/>
                </a:lnTo>
                <a:lnTo>
                  <a:pt x="426592" y="344170"/>
                </a:lnTo>
                <a:close/>
              </a:path>
              <a:path w="455929" h="619760">
                <a:moveTo>
                  <a:pt x="426592" y="228346"/>
                </a:moveTo>
                <a:lnTo>
                  <a:pt x="397637" y="228346"/>
                </a:lnTo>
                <a:lnTo>
                  <a:pt x="397637" y="315213"/>
                </a:lnTo>
                <a:lnTo>
                  <a:pt x="426592" y="315213"/>
                </a:lnTo>
                <a:lnTo>
                  <a:pt x="426592" y="228346"/>
                </a:lnTo>
                <a:close/>
              </a:path>
              <a:path w="455929" h="619760">
                <a:moveTo>
                  <a:pt x="426592" y="112522"/>
                </a:moveTo>
                <a:lnTo>
                  <a:pt x="397637" y="112522"/>
                </a:lnTo>
                <a:lnTo>
                  <a:pt x="397637" y="199389"/>
                </a:lnTo>
                <a:lnTo>
                  <a:pt x="426592" y="199389"/>
                </a:lnTo>
                <a:lnTo>
                  <a:pt x="426592" y="112522"/>
                </a:lnTo>
                <a:close/>
              </a:path>
              <a:path w="455929" h="619760">
                <a:moveTo>
                  <a:pt x="397637" y="43434"/>
                </a:moveTo>
                <a:lnTo>
                  <a:pt x="397637" y="83565"/>
                </a:lnTo>
                <a:lnTo>
                  <a:pt x="426592" y="83565"/>
                </a:lnTo>
                <a:lnTo>
                  <a:pt x="426592" y="57912"/>
                </a:lnTo>
                <a:lnTo>
                  <a:pt x="412114" y="57912"/>
                </a:lnTo>
                <a:lnTo>
                  <a:pt x="397637" y="43434"/>
                </a:lnTo>
                <a:close/>
              </a:path>
              <a:path w="455929" h="619760">
                <a:moveTo>
                  <a:pt x="420115" y="28955"/>
                </a:moveTo>
                <a:lnTo>
                  <a:pt x="365378" y="28955"/>
                </a:lnTo>
                <a:lnTo>
                  <a:pt x="365378" y="57912"/>
                </a:lnTo>
                <a:lnTo>
                  <a:pt x="397637" y="57912"/>
                </a:lnTo>
                <a:lnTo>
                  <a:pt x="397637" y="43434"/>
                </a:lnTo>
                <a:lnTo>
                  <a:pt x="426592" y="43434"/>
                </a:lnTo>
                <a:lnTo>
                  <a:pt x="426592" y="35433"/>
                </a:lnTo>
                <a:lnTo>
                  <a:pt x="420115" y="28955"/>
                </a:lnTo>
                <a:close/>
              </a:path>
              <a:path w="455929" h="619760">
                <a:moveTo>
                  <a:pt x="426592" y="43434"/>
                </a:moveTo>
                <a:lnTo>
                  <a:pt x="397637" y="43434"/>
                </a:lnTo>
                <a:lnTo>
                  <a:pt x="412114" y="57912"/>
                </a:lnTo>
                <a:lnTo>
                  <a:pt x="426592" y="57912"/>
                </a:lnTo>
                <a:lnTo>
                  <a:pt x="426592" y="43434"/>
                </a:lnTo>
                <a:close/>
              </a:path>
              <a:path w="455929" h="619760">
                <a:moveTo>
                  <a:pt x="336423" y="28955"/>
                </a:moveTo>
                <a:lnTo>
                  <a:pt x="249554" y="28955"/>
                </a:lnTo>
                <a:lnTo>
                  <a:pt x="249554" y="57912"/>
                </a:lnTo>
                <a:lnTo>
                  <a:pt x="336423" y="57912"/>
                </a:lnTo>
                <a:lnTo>
                  <a:pt x="336423" y="28955"/>
                </a:lnTo>
                <a:close/>
              </a:path>
              <a:path w="455929" h="619760">
                <a:moveTo>
                  <a:pt x="220599" y="28955"/>
                </a:moveTo>
                <a:lnTo>
                  <a:pt x="133730" y="28955"/>
                </a:lnTo>
                <a:lnTo>
                  <a:pt x="133730" y="57912"/>
                </a:lnTo>
                <a:lnTo>
                  <a:pt x="220599" y="57912"/>
                </a:lnTo>
                <a:lnTo>
                  <a:pt x="220599" y="28955"/>
                </a:lnTo>
                <a:close/>
              </a:path>
              <a:path w="455929" h="619760">
                <a:moveTo>
                  <a:pt x="86867" y="0"/>
                </a:moveTo>
                <a:lnTo>
                  <a:pt x="0" y="43434"/>
                </a:lnTo>
                <a:lnTo>
                  <a:pt x="86867" y="86867"/>
                </a:lnTo>
                <a:lnTo>
                  <a:pt x="86867" y="57912"/>
                </a:lnTo>
                <a:lnTo>
                  <a:pt x="72389" y="57912"/>
                </a:lnTo>
                <a:lnTo>
                  <a:pt x="72389" y="28955"/>
                </a:lnTo>
                <a:lnTo>
                  <a:pt x="86867" y="28955"/>
                </a:lnTo>
                <a:lnTo>
                  <a:pt x="86867" y="0"/>
                </a:lnTo>
                <a:close/>
              </a:path>
              <a:path w="455929" h="619760">
                <a:moveTo>
                  <a:pt x="86867" y="28955"/>
                </a:moveTo>
                <a:lnTo>
                  <a:pt x="72389" y="28955"/>
                </a:lnTo>
                <a:lnTo>
                  <a:pt x="72389" y="57912"/>
                </a:lnTo>
                <a:lnTo>
                  <a:pt x="86867" y="57912"/>
                </a:lnTo>
                <a:lnTo>
                  <a:pt x="86867" y="28955"/>
                </a:lnTo>
                <a:close/>
              </a:path>
              <a:path w="455929" h="619760">
                <a:moveTo>
                  <a:pt x="104775" y="28955"/>
                </a:moveTo>
                <a:lnTo>
                  <a:pt x="86867" y="28955"/>
                </a:lnTo>
                <a:lnTo>
                  <a:pt x="86867" y="57912"/>
                </a:lnTo>
                <a:lnTo>
                  <a:pt x="104775" y="57912"/>
                </a:lnTo>
                <a:lnTo>
                  <a:pt x="104775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0758" y="3966209"/>
            <a:ext cx="3755390" cy="269875"/>
          </a:xfrm>
          <a:custGeom>
            <a:avLst/>
            <a:gdLst/>
            <a:ahLst/>
            <a:cxnLst/>
            <a:rect l="l" t="t" r="r" b="b"/>
            <a:pathLst>
              <a:path w="3755390" h="269875">
                <a:moveTo>
                  <a:pt x="3755136" y="0"/>
                </a:moveTo>
                <a:lnTo>
                  <a:pt x="3750030" y="52524"/>
                </a:lnTo>
                <a:lnTo>
                  <a:pt x="3736101" y="95392"/>
                </a:lnTo>
                <a:lnTo>
                  <a:pt x="3715434" y="124283"/>
                </a:lnTo>
                <a:lnTo>
                  <a:pt x="3690112" y="134873"/>
                </a:lnTo>
                <a:lnTo>
                  <a:pt x="1927987" y="134873"/>
                </a:lnTo>
                <a:lnTo>
                  <a:pt x="1902644" y="145464"/>
                </a:lnTo>
                <a:lnTo>
                  <a:pt x="1881933" y="174355"/>
                </a:lnTo>
                <a:lnTo>
                  <a:pt x="1867961" y="217223"/>
                </a:lnTo>
                <a:lnTo>
                  <a:pt x="1862836" y="269747"/>
                </a:lnTo>
                <a:lnTo>
                  <a:pt x="1857730" y="217223"/>
                </a:lnTo>
                <a:lnTo>
                  <a:pt x="1843801" y="174355"/>
                </a:lnTo>
                <a:lnTo>
                  <a:pt x="1823134" y="145464"/>
                </a:lnTo>
                <a:lnTo>
                  <a:pt x="1797812" y="134873"/>
                </a:lnTo>
                <a:lnTo>
                  <a:pt x="65049" y="134873"/>
                </a:lnTo>
                <a:lnTo>
                  <a:pt x="39728" y="124283"/>
                </a:lnTo>
                <a:lnTo>
                  <a:pt x="19051" y="95392"/>
                </a:lnTo>
                <a:lnTo>
                  <a:pt x="5111" y="52524"/>
                </a:ln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9308" y="4547590"/>
            <a:ext cx="1400556" cy="5867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70788" y="4538433"/>
            <a:ext cx="576110" cy="6218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85216" y="4573523"/>
            <a:ext cx="1298575" cy="485140"/>
          </a:xfrm>
          <a:prstGeom prst="rect">
            <a:avLst/>
          </a:prstGeom>
          <a:solidFill>
            <a:srgbClr val="548ED4"/>
          </a:solidFill>
        </p:spPr>
        <p:txBody>
          <a:bodyPr wrap="square" lIns="0" tIns="349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S3i</a:t>
            </a:r>
            <a:endParaRPr sz="12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Arial"/>
                <a:cs typeface="Arial"/>
              </a:rPr>
              <a:t>(652)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83279" y="4547603"/>
            <a:ext cx="1400555" cy="5882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72255" y="4538433"/>
            <a:ext cx="1021067" cy="6218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09188" y="4573523"/>
            <a:ext cx="1298575" cy="486409"/>
          </a:xfrm>
          <a:prstGeom prst="rect">
            <a:avLst/>
          </a:prstGeom>
          <a:solidFill>
            <a:srgbClr val="B3A1C6"/>
          </a:solidFill>
        </p:spPr>
        <p:txBody>
          <a:bodyPr wrap="square" lIns="0" tIns="349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75"/>
              </a:spcBef>
            </a:pPr>
            <a:r>
              <a:rPr dirty="0" sz="1200" spc="-15" b="1">
                <a:latin typeface="Arial"/>
                <a:cs typeface="Arial"/>
              </a:rPr>
              <a:t>TVT-R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(IR)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Arial"/>
                <a:cs typeface="Arial"/>
              </a:rPr>
              <a:t>(1956)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70532" y="4547615"/>
            <a:ext cx="1402080" cy="5897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53995" y="4539957"/>
            <a:ext cx="832129" cy="6218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996439" y="4573523"/>
            <a:ext cx="1300480" cy="487680"/>
          </a:xfrm>
          <a:prstGeom prst="rect">
            <a:avLst/>
          </a:prstGeom>
          <a:solidFill>
            <a:srgbClr val="B8CDE4"/>
          </a:solidFill>
        </p:spPr>
        <p:txBody>
          <a:bodyPr wrap="square" lIns="0" tIns="361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dirty="0" sz="1200" spc="-10" b="1">
                <a:latin typeface="Arial"/>
                <a:cs typeface="Arial"/>
              </a:rPr>
              <a:t>S3iCAP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Arial"/>
                <a:cs typeface="Arial"/>
              </a:rPr>
              <a:t>(652)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4647" y="2346960"/>
            <a:ext cx="3867911" cy="38054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210555" y="2372867"/>
            <a:ext cx="3766185" cy="3703320"/>
          </a:xfrm>
          <a:prstGeom prst="rect">
            <a:avLst/>
          </a:prstGeom>
          <a:solidFill>
            <a:srgbClr val="A6A6A6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449580">
              <a:lnSpc>
                <a:spcPct val="100000"/>
              </a:lnSpc>
            </a:pPr>
            <a:r>
              <a:rPr dirty="0" sz="1600" spc="-5" b="1">
                <a:solidFill>
                  <a:srgbClr val="F1F1F1"/>
                </a:solidFill>
                <a:latin typeface="Arial"/>
                <a:cs typeface="Arial"/>
              </a:rPr>
              <a:t>Propensity Matched</a:t>
            </a:r>
            <a:r>
              <a:rPr dirty="0" sz="1600" spc="-25" b="1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1F1F1"/>
                </a:solidFill>
                <a:latin typeface="Arial"/>
                <a:cs typeface="Arial"/>
              </a:rPr>
              <a:t>Analysis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647065" indent="-199390">
              <a:lnSpc>
                <a:spcPct val="100000"/>
              </a:lnSpc>
              <a:buFont typeface="Arial"/>
              <a:buChar char="•"/>
              <a:tabLst>
                <a:tab pos="647700" algn="l"/>
              </a:tabLst>
            </a:pPr>
            <a:r>
              <a:rPr dirty="0" sz="1800" b="1">
                <a:solidFill>
                  <a:srgbClr val="F1F1F1"/>
                </a:solidFill>
                <a:latin typeface="Calibri"/>
                <a:cs typeface="Calibri"/>
              </a:rPr>
              <a:t>1:1:3 subject</a:t>
            </a:r>
            <a:r>
              <a:rPr dirty="0" sz="1800" spc="-2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1F1F1"/>
                </a:solidFill>
                <a:latin typeface="Calibri"/>
                <a:cs typeface="Calibri"/>
              </a:rPr>
              <a:t>selection</a:t>
            </a:r>
            <a:endParaRPr sz="1800">
              <a:latin typeface="Calibri"/>
              <a:cs typeface="Calibri"/>
            </a:endParaRPr>
          </a:p>
          <a:p>
            <a:pPr marL="647065" indent="-19939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647700" algn="l"/>
              </a:tabLst>
            </a:pPr>
            <a:r>
              <a:rPr dirty="0" sz="1800" spc="-25">
                <a:solidFill>
                  <a:srgbClr val="F1F1F1"/>
                </a:solidFill>
                <a:latin typeface="Calibri"/>
                <a:cs typeface="Calibri"/>
              </a:rPr>
              <a:t>Transfemoral</a:t>
            </a:r>
            <a:r>
              <a:rPr dirty="0" sz="1800" spc="-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1F1F1"/>
                </a:solidFill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  <a:p>
            <a:pPr marL="647065" indent="-19939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647700" algn="l"/>
              </a:tabLst>
            </a:pPr>
            <a:r>
              <a:rPr dirty="0" sz="1800" b="1">
                <a:solidFill>
                  <a:srgbClr val="F1F1F1"/>
                </a:solidFill>
                <a:latin typeface="Calibri"/>
                <a:cs typeface="Calibri"/>
              </a:rPr>
              <a:t>24 baseline</a:t>
            </a:r>
            <a:r>
              <a:rPr dirty="0" sz="1800" spc="-5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1F1F1"/>
                </a:solidFill>
                <a:latin typeface="Calibri"/>
                <a:cs typeface="Calibri"/>
              </a:rPr>
              <a:t>covariates</a:t>
            </a:r>
            <a:endParaRPr sz="1800">
              <a:latin typeface="Calibri"/>
              <a:cs typeface="Calibri"/>
            </a:endParaRPr>
          </a:p>
          <a:p>
            <a:pPr lvl="1" marL="990600" marR="553720" indent="-200025">
              <a:lnSpc>
                <a:spcPct val="100000"/>
              </a:lnSpc>
              <a:spcBef>
                <a:spcPts val="925"/>
              </a:spcBef>
              <a:buFont typeface="Arial"/>
              <a:buChar char="•"/>
              <a:tabLst>
                <a:tab pos="989965" algn="l"/>
                <a:tab pos="990600" algn="l"/>
              </a:tabLst>
            </a:pPr>
            <a:r>
              <a:rPr dirty="0" sz="1600" spc="-5">
                <a:solidFill>
                  <a:srgbClr val="F1F1F1"/>
                </a:solidFill>
                <a:latin typeface="Calibri"/>
                <a:cs typeface="Calibri"/>
              </a:rPr>
              <a:t>Missing </a:t>
            </a:r>
            <a:r>
              <a:rPr dirty="0" sz="1600" spc="-10">
                <a:solidFill>
                  <a:srgbClr val="F1F1F1"/>
                </a:solidFill>
                <a:latin typeface="Calibri"/>
                <a:cs typeface="Calibri"/>
              </a:rPr>
              <a:t>values: </a:t>
            </a:r>
            <a:r>
              <a:rPr dirty="0" sz="1600" spc="-5">
                <a:solidFill>
                  <a:srgbClr val="F1F1F1"/>
                </a:solidFill>
                <a:latin typeface="Calibri"/>
                <a:cs typeface="Calibri"/>
              </a:rPr>
              <a:t>imputed  using </a:t>
            </a:r>
            <a:r>
              <a:rPr dirty="0" sz="1600" spc="-15">
                <a:solidFill>
                  <a:srgbClr val="F1F1F1"/>
                </a:solidFill>
                <a:latin typeface="Calibri"/>
                <a:cs typeface="Calibri"/>
              </a:rPr>
              <a:t>Markov </a:t>
            </a:r>
            <a:r>
              <a:rPr dirty="0" sz="1600" spc="-5">
                <a:solidFill>
                  <a:srgbClr val="F1F1F1"/>
                </a:solidFill>
                <a:latin typeface="Calibri"/>
                <a:cs typeface="Calibri"/>
              </a:rPr>
              <a:t>Chain</a:t>
            </a:r>
            <a:r>
              <a:rPr dirty="0" sz="1600" spc="-6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1F1F1"/>
                </a:solidFill>
                <a:latin typeface="Calibri"/>
                <a:cs typeface="Calibri"/>
              </a:rPr>
              <a:t>Monte  </a:t>
            </a:r>
            <a:r>
              <a:rPr dirty="0" sz="1600" spc="-5">
                <a:solidFill>
                  <a:srgbClr val="F1F1F1"/>
                </a:solidFill>
                <a:latin typeface="Calibri"/>
                <a:cs typeface="Calibri"/>
              </a:rPr>
              <a:t>Carlo</a:t>
            </a:r>
            <a:r>
              <a:rPr dirty="0" sz="1600" spc="-10">
                <a:solidFill>
                  <a:srgbClr val="F1F1F1"/>
                </a:solidFill>
                <a:latin typeface="Calibri"/>
                <a:cs typeface="Calibri"/>
              </a:rPr>
              <a:t> method</a:t>
            </a:r>
            <a:endParaRPr sz="1600">
              <a:latin typeface="Calibri"/>
              <a:cs typeface="Calibri"/>
            </a:endParaRPr>
          </a:p>
          <a:p>
            <a:pPr marL="610870" indent="-17526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610870" algn="l"/>
              </a:tabLst>
            </a:pPr>
            <a:r>
              <a:rPr dirty="0" sz="1800" spc="-5" b="1">
                <a:solidFill>
                  <a:srgbClr val="F1F1F1"/>
                </a:solidFill>
                <a:latin typeface="Calibri"/>
                <a:cs typeface="Calibri"/>
              </a:rPr>
              <a:t>Logistic </a:t>
            </a:r>
            <a:r>
              <a:rPr dirty="0" sz="1800" spc="-10" b="1">
                <a:solidFill>
                  <a:srgbClr val="F1F1F1"/>
                </a:solidFill>
                <a:latin typeface="Calibri"/>
                <a:cs typeface="Calibri"/>
              </a:rPr>
              <a:t>regression</a:t>
            </a:r>
            <a:r>
              <a:rPr dirty="0" sz="1800" spc="-5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1F1F1"/>
                </a:solidFill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 marL="647065" indent="-19939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647700" algn="l"/>
              </a:tabLst>
            </a:pPr>
            <a:r>
              <a:rPr dirty="0" sz="1800" spc="-5">
                <a:solidFill>
                  <a:srgbClr val="F1F1F1"/>
                </a:solidFill>
                <a:latin typeface="Calibri"/>
                <a:cs typeface="Calibri"/>
              </a:rPr>
              <a:t>S3i </a:t>
            </a:r>
            <a:r>
              <a:rPr dirty="0" sz="1800">
                <a:solidFill>
                  <a:srgbClr val="F1F1F1"/>
                </a:solidFill>
                <a:latin typeface="Calibri"/>
                <a:cs typeface="Calibri"/>
              </a:rPr>
              <a:t>used as</a:t>
            </a:r>
            <a:r>
              <a:rPr dirty="0" sz="1800" spc="-10">
                <a:solidFill>
                  <a:srgbClr val="F1F1F1"/>
                </a:solidFill>
                <a:latin typeface="Calibri"/>
                <a:cs typeface="Calibri"/>
              </a:rPr>
              <a:t> control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16196" y="3023616"/>
            <a:ext cx="598805" cy="114300"/>
          </a:xfrm>
          <a:custGeom>
            <a:avLst/>
            <a:gdLst/>
            <a:ahLst/>
            <a:cxnLst/>
            <a:rect l="l" t="t" r="r" b="b"/>
            <a:pathLst>
              <a:path w="598804" h="114300">
                <a:moveTo>
                  <a:pt x="57150" y="0"/>
                </a:move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4482" y="79420"/>
                </a:lnTo>
                <a:lnTo>
                  <a:pt x="16716" y="97583"/>
                </a:lnTo>
                <a:lnTo>
                  <a:pt x="34879" y="109817"/>
                </a:lnTo>
                <a:lnTo>
                  <a:pt x="57150" y="114300"/>
                </a:lnTo>
                <a:lnTo>
                  <a:pt x="79420" y="109817"/>
                </a:lnTo>
                <a:lnTo>
                  <a:pt x="97583" y="97583"/>
                </a:lnTo>
                <a:lnTo>
                  <a:pt x="109817" y="79420"/>
                </a:lnTo>
                <a:lnTo>
                  <a:pt x="110465" y="76200"/>
                </a:lnTo>
                <a:lnTo>
                  <a:pt x="57150" y="76200"/>
                </a:lnTo>
                <a:lnTo>
                  <a:pt x="57150" y="38100"/>
                </a:lnTo>
                <a:lnTo>
                  <a:pt x="110465" y="38100"/>
                </a:lnTo>
                <a:lnTo>
                  <a:pt x="109817" y="34879"/>
                </a:lnTo>
                <a:lnTo>
                  <a:pt x="97583" y="16716"/>
                </a:lnTo>
                <a:lnTo>
                  <a:pt x="79420" y="4482"/>
                </a:lnTo>
                <a:lnTo>
                  <a:pt x="57150" y="0"/>
                </a:lnTo>
                <a:close/>
              </a:path>
              <a:path w="598804" h="114300">
                <a:moveTo>
                  <a:pt x="110465" y="38100"/>
                </a:moveTo>
                <a:lnTo>
                  <a:pt x="57150" y="38100"/>
                </a:lnTo>
                <a:lnTo>
                  <a:pt x="57150" y="76200"/>
                </a:lnTo>
                <a:lnTo>
                  <a:pt x="110465" y="76200"/>
                </a:lnTo>
                <a:lnTo>
                  <a:pt x="114300" y="57150"/>
                </a:lnTo>
                <a:lnTo>
                  <a:pt x="110465" y="38100"/>
                </a:lnTo>
                <a:close/>
              </a:path>
              <a:path w="598804" h="114300">
                <a:moveTo>
                  <a:pt x="598677" y="38100"/>
                </a:moveTo>
                <a:lnTo>
                  <a:pt x="110465" y="38100"/>
                </a:lnTo>
                <a:lnTo>
                  <a:pt x="114300" y="57150"/>
                </a:lnTo>
                <a:lnTo>
                  <a:pt x="110465" y="76200"/>
                </a:lnTo>
                <a:lnTo>
                  <a:pt x="598677" y="76200"/>
                </a:lnTo>
                <a:lnTo>
                  <a:pt x="598677" y="381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817623" y="296926"/>
            <a:ext cx="5426075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Propensity Matching</a:t>
            </a:r>
            <a:r>
              <a:rPr dirty="0" sz="26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Methodology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2135" y="65526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4285" y="296926"/>
            <a:ext cx="6384290" cy="690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72770">
              <a:lnSpc>
                <a:spcPts val="2975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Baseline</a:t>
            </a:r>
            <a:r>
              <a:rPr dirty="0" sz="26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255"/>
              </a:lnSpc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Propensity Matched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TF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dirty="0" sz="2000" spc="-8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(as-treated</a:t>
            </a:r>
            <a:r>
              <a:rPr dirty="0" sz="2000" spc="2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population)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8145" y="1829435"/>
          <a:ext cx="8526145" cy="4641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2875"/>
                <a:gridCol w="1591310"/>
                <a:gridCol w="1500505"/>
                <a:gridCol w="1583054"/>
                <a:gridCol w="1165859"/>
              </a:tblGrid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825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S3iCAP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2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R="787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205104" marR="247650" indent="133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8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  P-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solidFill>
                      <a:srgbClr val="7E7E7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years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38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81.3 ±</a:t>
                      </a:r>
                      <a:r>
                        <a:rPr dirty="0" sz="2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6.91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81.4 ±</a:t>
                      </a:r>
                      <a:r>
                        <a:rPr dirty="0" sz="2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5.61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81.1 ±</a:t>
                      </a:r>
                      <a:r>
                        <a:rPr dirty="0" sz="2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6.72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0.480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Sex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female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41.1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36.3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40.5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0.129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0" b="1">
                          <a:latin typeface="Calibri"/>
                          <a:cs typeface="Calibri"/>
                        </a:rPr>
                        <a:t>STS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Score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 ±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std.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dev.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38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5.2 ±</a:t>
                      </a:r>
                      <a:r>
                        <a:rPr dirty="0" sz="2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4.5 ±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4.4 ±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1.46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NYHA III/IV</a:t>
                      </a:r>
                      <a:r>
                        <a:rPr dirty="0" sz="20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69.2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68.1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69.7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0.745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Prior MI</a:t>
                      </a:r>
                      <a:r>
                        <a:rPr dirty="0" sz="2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14.3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13.7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15.4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0.510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Stroke</a:t>
                      </a:r>
                      <a:r>
                        <a:rPr dirty="0" sz="2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38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8.3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8.4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0.980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Chronic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Lung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Disease</a:t>
                      </a:r>
                      <a:r>
                        <a:rPr dirty="0" sz="20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31.1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29.0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30.2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0.696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40" b="1">
                          <a:latin typeface="Calibri"/>
                          <a:cs typeface="Calibri"/>
                        </a:rPr>
                        <a:t>LVEF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 ±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std.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dev.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58.9 ±</a:t>
                      </a:r>
                      <a:r>
                        <a:rPr dirty="0" sz="2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13.45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59.1 ±</a:t>
                      </a:r>
                      <a:r>
                        <a:rPr dirty="0" sz="2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10.63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58.5 ±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10.69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0.414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MR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Mod/Sev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13.4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13.8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14.6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0.729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TR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Mod/Sev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9.6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10.0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8.7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0.573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4335" y="4712589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E36C09"/>
                </a:solidFill>
                <a:latin typeface="Calibri"/>
                <a:cs typeface="Calibri"/>
              </a:rPr>
              <a:t>0.9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5480" y="4712589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E36C09"/>
                </a:solidFill>
                <a:latin typeface="Calibri"/>
                <a:cs typeface="Calibri"/>
              </a:rPr>
              <a:t>0.9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7008" y="4726051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E36C09"/>
                </a:solidFill>
                <a:latin typeface="Calibri"/>
                <a:cs typeface="Calibri"/>
              </a:rPr>
              <a:t>0.8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6317" y="4970779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6317" y="4309998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3295" y="3649217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295" y="2988310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295" y="2327224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48528" y="4901184"/>
            <a:ext cx="379730" cy="269875"/>
          </a:xfrm>
          <a:custGeom>
            <a:avLst/>
            <a:gdLst/>
            <a:ahLst/>
            <a:cxnLst/>
            <a:rect l="l" t="t" r="r" b="b"/>
            <a:pathLst>
              <a:path w="379729" h="269875">
                <a:moveTo>
                  <a:pt x="379475" y="0"/>
                </a:moveTo>
                <a:lnTo>
                  <a:pt x="0" y="0"/>
                </a:lnTo>
                <a:lnTo>
                  <a:pt x="0" y="269748"/>
                </a:lnTo>
                <a:lnTo>
                  <a:pt x="379475" y="269748"/>
                </a:lnTo>
                <a:lnTo>
                  <a:pt x="379475" y="0"/>
                </a:lnTo>
                <a:close/>
              </a:path>
            </a:pathLst>
          </a:custGeom>
          <a:solidFill>
            <a:srgbClr val="00A1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99504" y="4861559"/>
            <a:ext cx="381000" cy="309880"/>
          </a:xfrm>
          <a:custGeom>
            <a:avLst/>
            <a:gdLst/>
            <a:ahLst/>
            <a:cxnLst/>
            <a:rect l="l" t="t" r="r" b="b"/>
            <a:pathLst>
              <a:path w="381000" h="309879">
                <a:moveTo>
                  <a:pt x="381000" y="0"/>
                </a:moveTo>
                <a:lnTo>
                  <a:pt x="0" y="0"/>
                </a:lnTo>
                <a:lnTo>
                  <a:pt x="0" y="309371"/>
                </a:lnTo>
                <a:lnTo>
                  <a:pt x="381000" y="309371"/>
                </a:lnTo>
                <a:lnTo>
                  <a:pt x="381000" y="0"/>
                </a:lnTo>
                <a:close/>
              </a:path>
            </a:pathLst>
          </a:custGeom>
          <a:solidFill>
            <a:srgbClr val="00A1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52004" y="4875276"/>
            <a:ext cx="381000" cy="295910"/>
          </a:xfrm>
          <a:custGeom>
            <a:avLst/>
            <a:gdLst/>
            <a:ahLst/>
            <a:cxnLst/>
            <a:rect l="l" t="t" r="r" b="b"/>
            <a:pathLst>
              <a:path w="381000" h="295910">
                <a:moveTo>
                  <a:pt x="381000" y="0"/>
                </a:moveTo>
                <a:lnTo>
                  <a:pt x="0" y="0"/>
                </a:lnTo>
                <a:lnTo>
                  <a:pt x="0" y="295656"/>
                </a:lnTo>
                <a:lnTo>
                  <a:pt x="381000" y="295656"/>
                </a:lnTo>
                <a:lnTo>
                  <a:pt x="381000" y="0"/>
                </a:lnTo>
                <a:close/>
              </a:path>
            </a:pathLst>
          </a:custGeom>
          <a:solidFill>
            <a:srgbClr val="00A1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62015" y="2484120"/>
            <a:ext cx="0" cy="2687320"/>
          </a:xfrm>
          <a:custGeom>
            <a:avLst/>
            <a:gdLst/>
            <a:ahLst/>
            <a:cxnLst/>
            <a:rect l="l" t="t" r="r" b="b"/>
            <a:pathLst>
              <a:path w="0" h="2687320">
                <a:moveTo>
                  <a:pt x="0" y="2686811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62015" y="5170932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29" h="0">
                <a:moveTo>
                  <a:pt x="0" y="0"/>
                </a:moveTo>
                <a:lnTo>
                  <a:pt x="28559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812916" y="4606797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6FC0"/>
                </a:solidFill>
                <a:latin typeface="Calibri"/>
                <a:cs typeface="Calibri"/>
              </a:rPr>
              <a:t>2.0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64781" y="4566665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6FC0"/>
                </a:solidFill>
                <a:latin typeface="Calibri"/>
                <a:cs typeface="Calibri"/>
              </a:rPr>
              <a:t>2.3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17028" y="4580001"/>
            <a:ext cx="2527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6FC0"/>
                </a:solidFill>
                <a:latin typeface="Calibri"/>
                <a:cs typeface="Calibri"/>
              </a:rPr>
              <a:t>2.2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58866" y="5014036"/>
            <a:ext cx="1289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8866" y="4342891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55870" y="3671061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55870" y="2999358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5870" y="2327224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39636" y="3073145"/>
            <a:ext cx="1290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p-value </a:t>
            </a:r>
            <a:r>
              <a:rPr dirty="0" sz="1600" spc="-5">
                <a:latin typeface="Calibri"/>
                <a:cs typeface="Calibri"/>
              </a:rPr>
              <a:t>=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0.927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56841" y="3074035"/>
            <a:ext cx="1287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p-value </a:t>
            </a:r>
            <a:r>
              <a:rPr dirty="0" sz="1600" spc="-5">
                <a:latin typeface="Calibri"/>
                <a:cs typeface="Calibri"/>
              </a:rPr>
              <a:t>=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0.977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18844" y="3464052"/>
            <a:ext cx="2800985" cy="0"/>
          </a:xfrm>
          <a:custGeom>
            <a:avLst/>
            <a:gdLst/>
            <a:ahLst/>
            <a:cxnLst/>
            <a:rect l="l" t="t" r="r" b="b"/>
            <a:pathLst>
              <a:path w="2800985" h="0">
                <a:moveTo>
                  <a:pt x="0" y="0"/>
                </a:moveTo>
                <a:lnTo>
                  <a:pt x="280073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18844" y="346405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61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19955" y="346405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61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19400" y="3369564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61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82996" y="3457955"/>
            <a:ext cx="2399030" cy="0"/>
          </a:xfrm>
          <a:custGeom>
            <a:avLst/>
            <a:gdLst/>
            <a:ahLst/>
            <a:cxnLst/>
            <a:rect l="l" t="t" r="r" b="b"/>
            <a:pathLst>
              <a:path w="2399029" h="0">
                <a:moveTo>
                  <a:pt x="0" y="0"/>
                </a:moveTo>
                <a:lnTo>
                  <a:pt x="239852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82996" y="3457955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081771" y="3457955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82383" y="3369564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45160" y="3313344"/>
            <a:ext cx="203835" cy="9042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spc="-5" b="1">
                <a:latin typeface="Calibri"/>
                <a:cs typeface="Calibri"/>
              </a:rPr>
              <a:t>Patients</a:t>
            </a:r>
            <a:r>
              <a:rPr dirty="0" sz="1400" spc="-1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11249" y="1976120"/>
            <a:ext cx="24288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libri"/>
                <a:cs typeface="Calibri"/>
              </a:rPr>
              <a:t>All-cause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Mortality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32652" y="1962150"/>
            <a:ext cx="12401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All</a:t>
            </a:r>
            <a:r>
              <a:rPr dirty="0" sz="2400" spc="-9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Stroke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26844" y="3853434"/>
            <a:ext cx="768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O:E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0.17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40304" y="3853434"/>
            <a:ext cx="768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O:E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0.20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79419" y="3853434"/>
            <a:ext cx="768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O:E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0.18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657707" y="5287797"/>
          <a:ext cx="8426450" cy="1499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0585"/>
                <a:gridCol w="773429"/>
                <a:gridCol w="1019810"/>
                <a:gridCol w="1616710"/>
                <a:gridCol w="1436369"/>
                <a:gridCol w="939165"/>
                <a:gridCol w="1280159"/>
                <a:gridCol w="491490"/>
              </a:tblGrid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24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S3i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24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S3iCAP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04190">
                        <a:lnSpc>
                          <a:spcPts val="124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(IR)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9405">
                        <a:lnSpc>
                          <a:spcPts val="158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S3i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3345">
                        <a:lnSpc>
                          <a:spcPts val="158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S3iCAP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13995">
                        <a:lnSpc>
                          <a:spcPts val="158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(IR)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11150"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spc="-10" b="1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STS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b="1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5.19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b="1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4.47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ctr" marR="5175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b="1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4.44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6075">
                <a:tc>
                  <a:txBody>
                    <a:bodyPr/>
                    <a:lstStyle/>
                    <a:p>
                      <a:pPr algn="r" marR="1003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400" spc="-1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Patients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ctr" marR="5238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1956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r" marR="2540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ctr" marL="1492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algn="ctr" marR="2667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1956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52450">
                <a:tc>
                  <a:txBody>
                    <a:bodyPr/>
                    <a:lstStyle/>
                    <a:p>
                      <a:pPr algn="r" marR="1003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4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Sites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5238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453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299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479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2647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453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2540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888888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2485135" y="296926"/>
            <a:ext cx="4089400" cy="690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75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30-Day Clinical</a:t>
            </a:r>
            <a:r>
              <a:rPr dirty="0" sz="26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2600">
              <a:latin typeface="Arial"/>
              <a:cs typeface="Arial"/>
            </a:endParaRPr>
          </a:p>
          <a:p>
            <a:pPr algn="ctr" marR="10795">
              <a:lnSpc>
                <a:spcPts val="2255"/>
              </a:lnSpc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Propensity Matched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TF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0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5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135" y="296926"/>
            <a:ext cx="4089400" cy="690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975"/>
              </a:lnSpc>
              <a:spcBef>
                <a:spcPts val="100"/>
              </a:spcBef>
            </a:pP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30-Day Clinical</a:t>
            </a:r>
            <a:r>
              <a:rPr dirty="0" sz="26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2600">
              <a:latin typeface="Arial"/>
              <a:cs typeface="Arial"/>
            </a:endParaRPr>
          </a:p>
          <a:p>
            <a:pPr algn="ctr" marR="10795">
              <a:lnSpc>
                <a:spcPts val="2255"/>
              </a:lnSpc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Propensity Matched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TF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0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5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8145" y="1951608"/>
          <a:ext cx="8526145" cy="396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765"/>
                <a:gridCol w="1329689"/>
                <a:gridCol w="1328420"/>
                <a:gridCol w="1582420"/>
                <a:gridCol w="1085850"/>
              </a:tblGrid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93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R="412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S3iCAP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533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8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TVT-R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(IR)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311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147955" indent="152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Overall 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solidFill>
                      <a:srgbClr val="7E7E7E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All-Cause Mortality</a:t>
                      </a:r>
                      <a:r>
                        <a:rPr dirty="0" sz="2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14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0.977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Stroke</a:t>
                      </a:r>
                      <a:r>
                        <a:rPr dirty="0" sz="2000" spc="4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0.927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Pacemaker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11.1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14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12.0*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10.2*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0.356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Major </a:t>
                      </a:r>
                      <a:r>
                        <a:rPr dirty="0" sz="2000" spc="-25" b="1">
                          <a:latin typeface="Calibri"/>
                          <a:cs typeface="Calibri"/>
                        </a:rPr>
                        <a:t>Vasc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Complications</a:t>
                      </a:r>
                      <a:r>
                        <a:rPr dirty="0" sz="2000" spc="4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6.9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5.8*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4.0*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0.007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7029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Length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Stay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[IQR]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8415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234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3.0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R="419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[2.0,</a:t>
                      </a:r>
                      <a:r>
                        <a:rPr dirty="0" sz="2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4.0]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ts val="234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2.0*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L="508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[2.0,</a:t>
                      </a:r>
                      <a:r>
                        <a:rPr dirty="0" sz="2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3.0]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234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2.0*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[2.0,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3.0]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097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PVL (Mod/Sev)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4.3*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1.3*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&lt;0.001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T w="6350">
                      <a:solidFill>
                        <a:srgbClr val="1F487C"/>
                      </a:solidFill>
                      <a:prstDash val="solid"/>
                    </a:lnT>
                    <a:lnB w="6350">
                      <a:solidFill>
                        <a:srgbClr val="1F487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20420" y="6579819"/>
            <a:ext cx="2120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4305" sz="1200" spc="-7">
                <a:latin typeface="Calibri"/>
                <a:cs typeface="Calibri"/>
              </a:rPr>
              <a:t>*</a:t>
            </a:r>
            <a:r>
              <a:rPr dirty="0" sz="1200" spc="-5">
                <a:latin typeface="Calibri"/>
                <a:cs typeface="Calibri"/>
              </a:rPr>
              <a:t>Site </a:t>
            </a:r>
            <a:r>
              <a:rPr dirty="0" sz="1200" spc="-10">
                <a:latin typeface="Calibri"/>
                <a:cs typeface="Calibri"/>
              </a:rPr>
              <a:t>Reported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Unadjudicated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2018-05-23T14:47:29Z</dcterms:created>
  <dcterms:modified xsi:type="dcterms:W3CDTF">2018-05-23T14:47:29Z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2018-05-23T00:00:00Z</vt:filetime>
  </property>
</Properties>
</file>