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png" ContentType="image/png"/>
  <Override PartName="/ppt/slides/slide1.xml" ContentType="application/vnd.openxmlformats-officedocument.presentationml.slide+xml"/>
  <Default Extension="jpg" ContentType="image/jp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9144000" cy="5143500"/>
  <p:notesSz cx="9144000" cy="51435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002060"/>
                </a:solidFill>
                <a:latin typeface="Calibri"/>
                <a:cs typeface="Calibri"/>
              </a:defRPr>
            </a:lvl1pPr>
          </a:lstStyle>
          <a:p/>
        </p:txBody>
      </p:sp>
      <p:sp>
        <p:nvSpPr>
          <p:cNvPr id="3" name="Holder 3"/>
          <p:cNvSpPr>
            <a:spLocks noGrp="1"/>
          </p:cNvSpPr>
          <p:nvPr>
            <p:ph type="body" idx="1"/>
          </p:nvPr>
        </p:nvSpPr>
        <p:spPr/>
        <p:txBody>
          <a:bodyPr lIns="0" tIns="0" rIns="0" bIns="0"/>
          <a:lstStyle>
            <a:lvl1pPr>
              <a:defRPr sz="1600" b="0" i="0">
                <a:solidFill>
                  <a:srgbClr val="404040"/>
                </a:solidFill>
                <a:latin typeface="Calibri"/>
                <a:cs typeface="Calibri"/>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showMasterSp="0">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500"/>
          </a:xfrm>
          <a:prstGeom prst="rect">
            <a:avLst/>
          </a:prstGeom>
          <a:blipFill>
            <a:blip r:embed="rId2" cstate="print"/>
            <a:stretch>
              <a:fillRect/>
            </a:stretch>
          </a:blipFill>
        </p:spPr>
        <p:txBody>
          <a:bodyPr wrap="square" lIns="0" tIns="0" rIns="0" bIns="0" rtlCol="0"/>
          <a:lstStyle/>
          <a:p/>
        </p:txBody>
      </p:sp>
      <p:sp>
        <p:nvSpPr>
          <p:cNvPr id="17" name="bk object 17"/>
          <p:cNvSpPr/>
          <p:nvPr/>
        </p:nvSpPr>
        <p:spPr>
          <a:xfrm>
            <a:off x="5498973" y="3333511"/>
            <a:ext cx="1425575" cy="220345"/>
          </a:xfrm>
          <a:custGeom>
            <a:avLst/>
            <a:gdLst/>
            <a:ahLst/>
            <a:cxnLst/>
            <a:rect l="l" t="t" r="r" b="b"/>
            <a:pathLst>
              <a:path w="1425575" h="220345">
                <a:moveTo>
                  <a:pt x="1388346" y="219845"/>
                </a:moveTo>
                <a:lnTo>
                  <a:pt x="36641" y="219845"/>
                </a:lnTo>
                <a:lnTo>
                  <a:pt x="22378" y="216966"/>
                </a:lnTo>
                <a:lnTo>
                  <a:pt x="10731" y="209113"/>
                </a:lnTo>
                <a:lnTo>
                  <a:pt x="2879" y="197466"/>
                </a:lnTo>
                <a:lnTo>
                  <a:pt x="0" y="183204"/>
                </a:lnTo>
                <a:lnTo>
                  <a:pt x="0" y="36640"/>
                </a:lnTo>
                <a:lnTo>
                  <a:pt x="2879" y="22378"/>
                </a:lnTo>
                <a:lnTo>
                  <a:pt x="10731" y="10731"/>
                </a:lnTo>
                <a:lnTo>
                  <a:pt x="22378" y="2879"/>
                </a:lnTo>
                <a:lnTo>
                  <a:pt x="36640" y="0"/>
                </a:lnTo>
                <a:lnTo>
                  <a:pt x="1388347" y="0"/>
                </a:lnTo>
                <a:lnTo>
                  <a:pt x="1402608" y="2879"/>
                </a:lnTo>
                <a:lnTo>
                  <a:pt x="1414255" y="10731"/>
                </a:lnTo>
                <a:lnTo>
                  <a:pt x="1422108" y="22378"/>
                </a:lnTo>
                <a:lnTo>
                  <a:pt x="1424987" y="36640"/>
                </a:lnTo>
                <a:lnTo>
                  <a:pt x="1424986" y="183204"/>
                </a:lnTo>
                <a:lnTo>
                  <a:pt x="1422107" y="197466"/>
                </a:lnTo>
                <a:lnTo>
                  <a:pt x="1414254" y="209113"/>
                </a:lnTo>
                <a:lnTo>
                  <a:pt x="1402608" y="216966"/>
                </a:lnTo>
                <a:lnTo>
                  <a:pt x="1388346" y="219845"/>
                </a:lnTo>
                <a:close/>
              </a:path>
            </a:pathLst>
          </a:custGeom>
          <a:solidFill>
            <a:srgbClr val="640000">
              <a:alpha val="10195"/>
            </a:srgbClr>
          </a:solidFill>
        </p:spPr>
        <p:txBody>
          <a:bodyPr wrap="square" lIns="0" tIns="0" rIns="0" bIns="0" rtlCol="0"/>
          <a:lstStyle/>
          <a:p/>
        </p:txBody>
      </p:sp>
      <p:sp>
        <p:nvSpPr>
          <p:cNvPr id="18" name="bk object 18"/>
          <p:cNvSpPr/>
          <p:nvPr/>
        </p:nvSpPr>
        <p:spPr>
          <a:xfrm>
            <a:off x="5498973" y="3333511"/>
            <a:ext cx="1425575" cy="220345"/>
          </a:xfrm>
          <a:custGeom>
            <a:avLst/>
            <a:gdLst/>
            <a:ahLst/>
            <a:cxnLst/>
            <a:rect l="l" t="t" r="r" b="b"/>
            <a:pathLst>
              <a:path w="1425575" h="220345">
                <a:moveTo>
                  <a:pt x="0" y="36641"/>
                </a:moveTo>
                <a:lnTo>
                  <a:pt x="2879" y="22378"/>
                </a:lnTo>
                <a:lnTo>
                  <a:pt x="10731" y="10731"/>
                </a:lnTo>
                <a:lnTo>
                  <a:pt x="22378" y="2879"/>
                </a:lnTo>
                <a:lnTo>
                  <a:pt x="36640" y="0"/>
                </a:lnTo>
                <a:lnTo>
                  <a:pt x="1388347" y="0"/>
                </a:lnTo>
                <a:lnTo>
                  <a:pt x="1402608" y="2879"/>
                </a:lnTo>
                <a:lnTo>
                  <a:pt x="1414255" y="10731"/>
                </a:lnTo>
                <a:lnTo>
                  <a:pt x="1422108" y="22378"/>
                </a:lnTo>
                <a:lnTo>
                  <a:pt x="1424987" y="36640"/>
                </a:lnTo>
                <a:lnTo>
                  <a:pt x="1424988" y="183204"/>
                </a:lnTo>
                <a:lnTo>
                  <a:pt x="1422107" y="197466"/>
                </a:lnTo>
                <a:lnTo>
                  <a:pt x="1414254" y="209113"/>
                </a:lnTo>
                <a:lnTo>
                  <a:pt x="1402608" y="216966"/>
                </a:lnTo>
                <a:lnTo>
                  <a:pt x="1388346" y="219845"/>
                </a:lnTo>
                <a:lnTo>
                  <a:pt x="36641" y="219845"/>
                </a:lnTo>
                <a:lnTo>
                  <a:pt x="22378" y="216966"/>
                </a:lnTo>
                <a:lnTo>
                  <a:pt x="10731" y="209113"/>
                </a:lnTo>
                <a:lnTo>
                  <a:pt x="2879" y="197466"/>
                </a:lnTo>
                <a:lnTo>
                  <a:pt x="0" y="183204"/>
                </a:lnTo>
                <a:lnTo>
                  <a:pt x="0" y="36641"/>
                </a:lnTo>
                <a:close/>
              </a:path>
            </a:pathLst>
          </a:custGeom>
          <a:ln w="15875">
            <a:solidFill>
              <a:srgbClr val="840000"/>
            </a:solidFill>
          </a:ln>
        </p:spPr>
        <p:txBody>
          <a:bodyPr wrap="square" lIns="0" tIns="0" rIns="0" bIns="0" rtlCol="0"/>
          <a:lstStyle/>
          <a:p/>
        </p:txBody>
      </p:sp>
      <p:sp>
        <p:nvSpPr>
          <p:cNvPr id="19" name="bk object 19"/>
          <p:cNvSpPr/>
          <p:nvPr/>
        </p:nvSpPr>
        <p:spPr>
          <a:xfrm>
            <a:off x="2115697" y="3324546"/>
            <a:ext cx="1430655" cy="248920"/>
          </a:xfrm>
          <a:custGeom>
            <a:avLst/>
            <a:gdLst/>
            <a:ahLst/>
            <a:cxnLst/>
            <a:rect l="l" t="t" r="r" b="b"/>
            <a:pathLst>
              <a:path w="1430654" h="248920">
                <a:moveTo>
                  <a:pt x="1388671" y="248500"/>
                </a:moveTo>
                <a:lnTo>
                  <a:pt x="41416" y="248500"/>
                </a:lnTo>
                <a:lnTo>
                  <a:pt x="3254" y="223205"/>
                </a:lnTo>
                <a:lnTo>
                  <a:pt x="0" y="41416"/>
                </a:lnTo>
                <a:lnTo>
                  <a:pt x="3254" y="25295"/>
                </a:lnTo>
                <a:lnTo>
                  <a:pt x="12130" y="12130"/>
                </a:lnTo>
                <a:lnTo>
                  <a:pt x="25296" y="3254"/>
                </a:lnTo>
                <a:lnTo>
                  <a:pt x="41416" y="0"/>
                </a:lnTo>
                <a:lnTo>
                  <a:pt x="1388672" y="0"/>
                </a:lnTo>
                <a:lnTo>
                  <a:pt x="1404793" y="3254"/>
                </a:lnTo>
                <a:lnTo>
                  <a:pt x="1417957" y="12130"/>
                </a:lnTo>
                <a:lnTo>
                  <a:pt x="1426833" y="25295"/>
                </a:lnTo>
                <a:lnTo>
                  <a:pt x="1430088" y="41416"/>
                </a:lnTo>
                <a:lnTo>
                  <a:pt x="1430088" y="207084"/>
                </a:lnTo>
                <a:lnTo>
                  <a:pt x="1426833" y="223205"/>
                </a:lnTo>
                <a:lnTo>
                  <a:pt x="1417957" y="236370"/>
                </a:lnTo>
                <a:lnTo>
                  <a:pt x="1404793" y="245246"/>
                </a:lnTo>
                <a:lnTo>
                  <a:pt x="1388671" y="248500"/>
                </a:lnTo>
                <a:close/>
              </a:path>
            </a:pathLst>
          </a:custGeom>
          <a:solidFill>
            <a:srgbClr val="640000">
              <a:alpha val="10195"/>
            </a:srgbClr>
          </a:solidFill>
        </p:spPr>
        <p:txBody>
          <a:bodyPr wrap="square" lIns="0" tIns="0" rIns="0" bIns="0" rtlCol="0"/>
          <a:lstStyle/>
          <a:p/>
        </p:txBody>
      </p:sp>
      <p:sp>
        <p:nvSpPr>
          <p:cNvPr id="20" name="bk object 20"/>
          <p:cNvSpPr/>
          <p:nvPr/>
        </p:nvSpPr>
        <p:spPr>
          <a:xfrm>
            <a:off x="2115697" y="3324546"/>
            <a:ext cx="1430655" cy="248920"/>
          </a:xfrm>
          <a:custGeom>
            <a:avLst/>
            <a:gdLst/>
            <a:ahLst/>
            <a:cxnLst/>
            <a:rect l="l" t="t" r="r" b="b"/>
            <a:pathLst>
              <a:path w="1430654" h="248920">
                <a:moveTo>
                  <a:pt x="0" y="41416"/>
                </a:moveTo>
                <a:lnTo>
                  <a:pt x="3254" y="25295"/>
                </a:lnTo>
                <a:lnTo>
                  <a:pt x="12130" y="12130"/>
                </a:lnTo>
                <a:lnTo>
                  <a:pt x="25295" y="3254"/>
                </a:lnTo>
                <a:lnTo>
                  <a:pt x="41416" y="0"/>
                </a:lnTo>
                <a:lnTo>
                  <a:pt x="1388672" y="0"/>
                </a:lnTo>
                <a:lnTo>
                  <a:pt x="1404793" y="3254"/>
                </a:lnTo>
                <a:lnTo>
                  <a:pt x="1417957" y="12130"/>
                </a:lnTo>
                <a:lnTo>
                  <a:pt x="1426833" y="25295"/>
                </a:lnTo>
                <a:lnTo>
                  <a:pt x="1430088" y="41416"/>
                </a:lnTo>
                <a:lnTo>
                  <a:pt x="1430089" y="207084"/>
                </a:lnTo>
                <a:lnTo>
                  <a:pt x="1426833" y="223205"/>
                </a:lnTo>
                <a:lnTo>
                  <a:pt x="1417957" y="236370"/>
                </a:lnTo>
                <a:lnTo>
                  <a:pt x="1404793" y="245246"/>
                </a:lnTo>
                <a:lnTo>
                  <a:pt x="1388672" y="248500"/>
                </a:lnTo>
                <a:lnTo>
                  <a:pt x="41417" y="248501"/>
                </a:lnTo>
                <a:lnTo>
                  <a:pt x="25295" y="245245"/>
                </a:lnTo>
                <a:lnTo>
                  <a:pt x="12130" y="236369"/>
                </a:lnTo>
                <a:lnTo>
                  <a:pt x="3254" y="223205"/>
                </a:lnTo>
                <a:lnTo>
                  <a:pt x="0" y="207083"/>
                </a:lnTo>
                <a:lnTo>
                  <a:pt x="0" y="41416"/>
                </a:lnTo>
                <a:close/>
              </a:path>
            </a:pathLst>
          </a:custGeom>
          <a:ln w="15875">
            <a:solidFill>
              <a:srgbClr val="840000"/>
            </a:solidFill>
          </a:ln>
        </p:spPr>
        <p:txBody>
          <a:bodyPr wrap="square" lIns="0" tIns="0" rIns="0" bIns="0" rtlCol="0"/>
          <a:lstStyle/>
          <a:p/>
        </p:txBody>
      </p:sp>
      <p:sp>
        <p:nvSpPr>
          <p:cNvPr id="2" name="Holder 2"/>
          <p:cNvSpPr>
            <a:spLocks noGrp="1"/>
          </p:cNvSpPr>
          <p:nvPr>
            <p:ph type="title"/>
          </p:nvPr>
        </p:nvSpPr>
        <p:spPr/>
        <p:txBody>
          <a:bodyPr lIns="0" tIns="0" rIns="0" bIns="0"/>
          <a:lstStyle>
            <a:lvl1pPr>
              <a:defRPr sz="2600" b="0" i="0">
                <a:solidFill>
                  <a:srgbClr val="002060"/>
                </a:solidFill>
                <a:latin typeface="Calibri"/>
                <a:cs typeface="Calibri"/>
              </a:defRPr>
            </a:lvl1pPr>
          </a:lstStyle>
          <a:p/>
        </p:txBody>
      </p:sp>
      <p:sp>
        <p:nvSpPr>
          <p:cNvPr id="3" name="Holder 3"/>
          <p:cNvSpPr>
            <a:spLocks noGrp="1"/>
          </p:cNvSpPr>
          <p:nvPr>
            <p:ph idx="2" sz="half"/>
          </p:nvPr>
        </p:nvSpPr>
        <p:spPr>
          <a:xfrm>
            <a:off x="457200" y="1183005"/>
            <a:ext cx="3977640" cy="3394710"/>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4709160" y="1183005"/>
            <a:ext cx="3977640" cy="3394710"/>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0" i="0">
                <a:solidFill>
                  <a:srgbClr val="002060"/>
                </a:solidFill>
                <a:latin typeface="Calibri"/>
                <a:cs typeface="Calibri"/>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500"/>
          </a:xfrm>
          <a:prstGeom prst="rect">
            <a:avLst/>
          </a:prstGeom>
          <a:blipFill>
            <a:blip r:embed="rId7" cstate="print"/>
            <a:stretch>
              <a:fillRect/>
            </a:stretch>
          </a:blipFill>
        </p:spPr>
        <p:txBody>
          <a:bodyPr wrap="square" lIns="0" tIns="0" rIns="0" bIns="0" rtlCol="0"/>
          <a:lstStyle/>
          <a:p/>
        </p:txBody>
      </p:sp>
      <p:sp>
        <p:nvSpPr>
          <p:cNvPr id="2" name="Holder 2"/>
          <p:cNvSpPr>
            <a:spLocks noGrp="1"/>
          </p:cNvSpPr>
          <p:nvPr>
            <p:ph type="title"/>
          </p:nvPr>
        </p:nvSpPr>
        <p:spPr>
          <a:xfrm>
            <a:off x="844992" y="663194"/>
            <a:ext cx="7454014" cy="1214120"/>
          </a:xfrm>
          <a:prstGeom prst="rect">
            <a:avLst/>
          </a:prstGeom>
        </p:spPr>
        <p:txBody>
          <a:bodyPr wrap="square" lIns="0" tIns="0" rIns="0" bIns="0">
            <a:spAutoFit/>
          </a:bodyPr>
          <a:lstStyle>
            <a:lvl1pPr>
              <a:defRPr sz="2600" b="0" i="0">
                <a:solidFill>
                  <a:srgbClr val="002060"/>
                </a:solidFill>
                <a:latin typeface="Calibri"/>
                <a:cs typeface="Calibri"/>
              </a:defRPr>
            </a:lvl1pPr>
          </a:lstStyle>
          <a:p/>
        </p:txBody>
      </p:sp>
      <p:sp>
        <p:nvSpPr>
          <p:cNvPr id="3" name="Holder 3"/>
          <p:cNvSpPr>
            <a:spLocks noGrp="1"/>
          </p:cNvSpPr>
          <p:nvPr>
            <p:ph type="body" idx="1"/>
          </p:nvPr>
        </p:nvSpPr>
        <p:spPr>
          <a:xfrm>
            <a:off x="1086486" y="1114908"/>
            <a:ext cx="6971027" cy="1636395"/>
          </a:xfrm>
          <a:prstGeom prst="rect">
            <a:avLst/>
          </a:prstGeom>
        </p:spPr>
        <p:txBody>
          <a:bodyPr wrap="square" lIns="0" tIns="0" rIns="0" bIns="0">
            <a:spAutoFit/>
          </a:bodyPr>
          <a:lstStyle>
            <a:lvl1pPr>
              <a:defRPr sz="1600" b="0" i="0">
                <a:solidFill>
                  <a:srgbClr val="404040"/>
                </a:solidFill>
                <a:latin typeface="Calibri"/>
                <a:cs typeface="Calibri"/>
              </a:defRPr>
            </a:lvl1pPr>
          </a:lstStyle>
          <a:p/>
        </p:txBody>
      </p:sp>
      <p:sp>
        <p:nvSpPr>
          <p:cNvPr id="4" name="Holder 4"/>
          <p:cNvSpPr>
            <a:spLocks noGrp="1"/>
          </p:cNvSpPr>
          <p:nvPr>
            <p:ph type="ftr" idx="5" sz="quarter"/>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5.jp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p:spPr>
        <p:txBody>
          <a:bodyPr wrap="square" lIns="0" tIns="12700" rIns="0" bIns="0" rtlCol="0" vert="horz">
            <a:spAutoFit/>
          </a:bodyPr>
          <a:lstStyle/>
          <a:p>
            <a:pPr marL="12700" marR="5080">
              <a:lnSpc>
                <a:spcPct val="100000"/>
              </a:lnSpc>
              <a:spcBef>
                <a:spcPts val="100"/>
              </a:spcBef>
            </a:pPr>
            <a:r>
              <a:rPr dirty="0"/>
              <a:t>A </a:t>
            </a:r>
            <a:r>
              <a:rPr dirty="0" spc="-5"/>
              <a:t>naturally randomized trial evaluating the potential  clinical benefit of triglyceride lowering therapies on</a:t>
            </a:r>
            <a:r>
              <a:rPr dirty="0" spc="-80"/>
              <a:t> </a:t>
            </a:r>
            <a:r>
              <a:rPr dirty="0" spc="-5"/>
              <a:t>the  risk of coronary heart</a:t>
            </a:r>
            <a:r>
              <a:rPr dirty="0" spc="-15"/>
              <a:t> </a:t>
            </a:r>
            <a:r>
              <a:rPr dirty="0" spc="-5"/>
              <a:t>disease</a:t>
            </a:r>
          </a:p>
        </p:txBody>
      </p:sp>
      <p:sp>
        <p:nvSpPr>
          <p:cNvPr id="3" name="object 3"/>
          <p:cNvSpPr txBox="1"/>
          <p:nvPr/>
        </p:nvSpPr>
        <p:spPr>
          <a:xfrm>
            <a:off x="844992" y="2268412"/>
            <a:ext cx="7078980" cy="878840"/>
          </a:xfrm>
          <a:prstGeom prst="rect">
            <a:avLst/>
          </a:prstGeom>
        </p:spPr>
        <p:txBody>
          <a:bodyPr wrap="square" lIns="0" tIns="12700" rIns="0" bIns="0" rtlCol="0" vert="horz">
            <a:spAutoFit/>
          </a:bodyPr>
          <a:lstStyle/>
          <a:p>
            <a:pPr marL="12700" marR="5080">
              <a:lnSpc>
                <a:spcPct val="100000"/>
              </a:lnSpc>
              <a:spcBef>
                <a:spcPts val="100"/>
              </a:spcBef>
            </a:pPr>
            <a:r>
              <a:rPr dirty="0" sz="1400" spc="-5">
                <a:solidFill>
                  <a:srgbClr val="595959"/>
                </a:solidFill>
                <a:latin typeface="Calibri"/>
                <a:cs typeface="Calibri"/>
              </a:rPr>
              <a:t>Brian A. Ference MD, MPhil, MSc, John J. P. Kastelein MD, PhD, Kausik K. Ray MD, MPhil, Henry N.  Ginsberg MD, M. John Chapman PhD, DSc, Chris J. Packard DSc, Ulrich Laufs MD, PhD, Adam S.  Butterworth PhD, Emanuele Di Angelantonio, MD, John Danesh FRCP, DPhil, Stephen J. Nicholls  MBBS, PhD, Deepak L. Bhatt, MD, MPH, Marc S. Sabatine MD, MPH, and Alberico L. Catapano</a:t>
            </a:r>
            <a:r>
              <a:rPr dirty="0" sz="1400" spc="-25">
                <a:solidFill>
                  <a:srgbClr val="595959"/>
                </a:solidFill>
                <a:latin typeface="Calibri"/>
                <a:cs typeface="Calibri"/>
              </a:rPr>
              <a:t> </a:t>
            </a:r>
            <a:r>
              <a:rPr dirty="0" sz="1400" spc="-5">
                <a:solidFill>
                  <a:srgbClr val="595959"/>
                </a:solidFill>
                <a:latin typeface="Calibri"/>
                <a:cs typeface="Calibri"/>
              </a:rPr>
              <a:t>PhD</a:t>
            </a:r>
            <a:endParaRPr sz="1400">
              <a:latin typeface="Calibri"/>
              <a:cs typeface="Calibri"/>
            </a:endParaRPr>
          </a:p>
        </p:txBody>
      </p:sp>
      <p:sp>
        <p:nvSpPr>
          <p:cNvPr id="4" name="object 4"/>
          <p:cNvSpPr/>
          <p:nvPr/>
        </p:nvSpPr>
        <p:spPr>
          <a:xfrm>
            <a:off x="800100" y="3568700"/>
            <a:ext cx="4029464" cy="331913"/>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038600" y="1612899"/>
            <a:ext cx="4784652" cy="2059706"/>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703253" y="2025917"/>
            <a:ext cx="898525" cy="525780"/>
          </a:xfrm>
          <a:custGeom>
            <a:avLst/>
            <a:gdLst/>
            <a:ahLst/>
            <a:cxnLst/>
            <a:rect l="l" t="t" r="r" b="b"/>
            <a:pathLst>
              <a:path w="898525" h="525780">
                <a:moveTo>
                  <a:pt x="0" y="0"/>
                </a:moveTo>
                <a:lnTo>
                  <a:pt x="898452" y="0"/>
                </a:lnTo>
                <a:lnTo>
                  <a:pt x="898452" y="525779"/>
                </a:lnTo>
                <a:lnTo>
                  <a:pt x="0" y="525779"/>
                </a:lnTo>
                <a:lnTo>
                  <a:pt x="0" y="0"/>
                </a:lnTo>
                <a:close/>
              </a:path>
            </a:pathLst>
          </a:custGeom>
          <a:solidFill>
            <a:srgbClr val="BFBFBF">
              <a:alpha val="19999"/>
            </a:srgbClr>
          </a:solidFill>
        </p:spPr>
        <p:txBody>
          <a:bodyPr wrap="square" lIns="0" tIns="0" rIns="0" bIns="0" rtlCol="0"/>
          <a:lstStyle/>
          <a:p/>
        </p:txBody>
      </p:sp>
      <p:sp>
        <p:nvSpPr>
          <p:cNvPr id="4" name="object 4"/>
          <p:cNvSpPr/>
          <p:nvPr/>
        </p:nvSpPr>
        <p:spPr>
          <a:xfrm>
            <a:off x="1601706" y="2025917"/>
            <a:ext cx="1404620" cy="525780"/>
          </a:xfrm>
          <a:custGeom>
            <a:avLst/>
            <a:gdLst/>
            <a:ahLst/>
            <a:cxnLst/>
            <a:rect l="l" t="t" r="r" b="b"/>
            <a:pathLst>
              <a:path w="1404620" h="525780">
                <a:moveTo>
                  <a:pt x="0" y="0"/>
                </a:moveTo>
                <a:lnTo>
                  <a:pt x="1404467" y="0"/>
                </a:lnTo>
                <a:lnTo>
                  <a:pt x="1404467" y="525779"/>
                </a:lnTo>
                <a:lnTo>
                  <a:pt x="0" y="525779"/>
                </a:lnTo>
                <a:lnTo>
                  <a:pt x="0" y="0"/>
                </a:lnTo>
                <a:close/>
              </a:path>
            </a:pathLst>
          </a:custGeom>
          <a:solidFill>
            <a:srgbClr val="BFBFBF">
              <a:alpha val="19999"/>
            </a:srgbClr>
          </a:solidFill>
        </p:spPr>
        <p:txBody>
          <a:bodyPr wrap="square" lIns="0" tIns="0" rIns="0" bIns="0" rtlCol="0"/>
          <a:lstStyle/>
          <a:p/>
        </p:txBody>
      </p:sp>
      <p:sp>
        <p:nvSpPr>
          <p:cNvPr id="5" name="object 5"/>
          <p:cNvSpPr/>
          <p:nvPr/>
        </p:nvSpPr>
        <p:spPr>
          <a:xfrm>
            <a:off x="3006172" y="2025917"/>
            <a:ext cx="1228725" cy="525780"/>
          </a:xfrm>
          <a:custGeom>
            <a:avLst/>
            <a:gdLst/>
            <a:ahLst/>
            <a:cxnLst/>
            <a:rect l="l" t="t" r="r" b="b"/>
            <a:pathLst>
              <a:path w="1228725" h="525780">
                <a:moveTo>
                  <a:pt x="0" y="0"/>
                </a:moveTo>
                <a:lnTo>
                  <a:pt x="1228360" y="0"/>
                </a:lnTo>
                <a:lnTo>
                  <a:pt x="1228360" y="525779"/>
                </a:lnTo>
                <a:lnTo>
                  <a:pt x="0" y="525779"/>
                </a:lnTo>
                <a:lnTo>
                  <a:pt x="0" y="0"/>
                </a:lnTo>
                <a:close/>
              </a:path>
            </a:pathLst>
          </a:custGeom>
          <a:solidFill>
            <a:srgbClr val="BFBFBF">
              <a:alpha val="19999"/>
            </a:srgbClr>
          </a:solidFill>
        </p:spPr>
        <p:txBody>
          <a:bodyPr wrap="square" lIns="0" tIns="0" rIns="0" bIns="0" rtlCol="0"/>
          <a:lstStyle/>
          <a:p/>
        </p:txBody>
      </p:sp>
      <p:sp>
        <p:nvSpPr>
          <p:cNvPr id="6" name="object 6"/>
          <p:cNvSpPr/>
          <p:nvPr/>
        </p:nvSpPr>
        <p:spPr>
          <a:xfrm>
            <a:off x="4234534" y="2025917"/>
            <a:ext cx="2256155" cy="525780"/>
          </a:xfrm>
          <a:custGeom>
            <a:avLst/>
            <a:gdLst/>
            <a:ahLst/>
            <a:cxnLst/>
            <a:rect l="l" t="t" r="r" b="b"/>
            <a:pathLst>
              <a:path w="2256154" h="525780">
                <a:moveTo>
                  <a:pt x="0" y="0"/>
                </a:moveTo>
                <a:lnTo>
                  <a:pt x="2255734" y="0"/>
                </a:lnTo>
                <a:lnTo>
                  <a:pt x="2255734" y="525779"/>
                </a:lnTo>
                <a:lnTo>
                  <a:pt x="0" y="525779"/>
                </a:lnTo>
                <a:lnTo>
                  <a:pt x="0" y="0"/>
                </a:lnTo>
                <a:close/>
              </a:path>
            </a:pathLst>
          </a:custGeom>
          <a:solidFill>
            <a:srgbClr val="BFBFBF">
              <a:alpha val="19999"/>
            </a:srgbClr>
          </a:solidFill>
        </p:spPr>
        <p:txBody>
          <a:bodyPr wrap="square" lIns="0" tIns="0" rIns="0" bIns="0" rtlCol="0"/>
          <a:lstStyle/>
          <a:p/>
        </p:txBody>
      </p:sp>
      <p:sp>
        <p:nvSpPr>
          <p:cNvPr id="7" name="object 7"/>
          <p:cNvSpPr/>
          <p:nvPr/>
        </p:nvSpPr>
        <p:spPr>
          <a:xfrm>
            <a:off x="6490268" y="2025917"/>
            <a:ext cx="2102485" cy="525780"/>
          </a:xfrm>
          <a:custGeom>
            <a:avLst/>
            <a:gdLst/>
            <a:ahLst/>
            <a:cxnLst/>
            <a:rect l="l" t="t" r="r" b="b"/>
            <a:pathLst>
              <a:path w="2102484" h="525780">
                <a:moveTo>
                  <a:pt x="0" y="0"/>
                </a:moveTo>
                <a:lnTo>
                  <a:pt x="2102345" y="0"/>
                </a:lnTo>
                <a:lnTo>
                  <a:pt x="2102345" y="525779"/>
                </a:lnTo>
                <a:lnTo>
                  <a:pt x="0" y="525779"/>
                </a:lnTo>
                <a:lnTo>
                  <a:pt x="0" y="0"/>
                </a:lnTo>
                <a:close/>
              </a:path>
            </a:pathLst>
          </a:custGeom>
          <a:solidFill>
            <a:srgbClr val="BFBFBF">
              <a:alpha val="19999"/>
            </a:srgbClr>
          </a:solidFill>
        </p:spPr>
        <p:txBody>
          <a:bodyPr wrap="square" lIns="0" tIns="0" rIns="0" bIns="0" rtlCol="0"/>
          <a:lstStyle/>
          <a:p/>
        </p:txBody>
      </p:sp>
      <p:sp>
        <p:nvSpPr>
          <p:cNvPr id="8" name="object 8"/>
          <p:cNvSpPr/>
          <p:nvPr/>
        </p:nvSpPr>
        <p:spPr>
          <a:xfrm>
            <a:off x="703253" y="3077477"/>
            <a:ext cx="898525" cy="236220"/>
          </a:xfrm>
          <a:custGeom>
            <a:avLst/>
            <a:gdLst/>
            <a:ahLst/>
            <a:cxnLst/>
            <a:rect l="l" t="t" r="r" b="b"/>
            <a:pathLst>
              <a:path w="898525" h="236220">
                <a:moveTo>
                  <a:pt x="0" y="0"/>
                </a:moveTo>
                <a:lnTo>
                  <a:pt x="898452" y="0"/>
                </a:lnTo>
                <a:lnTo>
                  <a:pt x="898452" y="236219"/>
                </a:lnTo>
                <a:lnTo>
                  <a:pt x="0" y="236219"/>
                </a:lnTo>
                <a:lnTo>
                  <a:pt x="0" y="0"/>
                </a:lnTo>
                <a:close/>
              </a:path>
            </a:pathLst>
          </a:custGeom>
          <a:solidFill>
            <a:srgbClr val="F2F2F2"/>
          </a:solidFill>
        </p:spPr>
        <p:txBody>
          <a:bodyPr wrap="square" lIns="0" tIns="0" rIns="0" bIns="0" rtlCol="0"/>
          <a:lstStyle/>
          <a:p/>
        </p:txBody>
      </p:sp>
      <p:sp>
        <p:nvSpPr>
          <p:cNvPr id="9" name="object 9"/>
          <p:cNvSpPr/>
          <p:nvPr/>
        </p:nvSpPr>
        <p:spPr>
          <a:xfrm>
            <a:off x="1601706" y="3077477"/>
            <a:ext cx="1404620" cy="236220"/>
          </a:xfrm>
          <a:custGeom>
            <a:avLst/>
            <a:gdLst/>
            <a:ahLst/>
            <a:cxnLst/>
            <a:rect l="l" t="t" r="r" b="b"/>
            <a:pathLst>
              <a:path w="1404620" h="236220">
                <a:moveTo>
                  <a:pt x="0" y="0"/>
                </a:moveTo>
                <a:lnTo>
                  <a:pt x="1404467" y="0"/>
                </a:lnTo>
                <a:lnTo>
                  <a:pt x="1404467" y="236219"/>
                </a:lnTo>
                <a:lnTo>
                  <a:pt x="0" y="236219"/>
                </a:lnTo>
                <a:lnTo>
                  <a:pt x="0" y="0"/>
                </a:lnTo>
                <a:close/>
              </a:path>
            </a:pathLst>
          </a:custGeom>
          <a:solidFill>
            <a:srgbClr val="BFBFBF">
              <a:alpha val="19999"/>
            </a:srgbClr>
          </a:solidFill>
        </p:spPr>
        <p:txBody>
          <a:bodyPr wrap="square" lIns="0" tIns="0" rIns="0" bIns="0" rtlCol="0"/>
          <a:lstStyle/>
          <a:p/>
        </p:txBody>
      </p:sp>
      <p:sp>
        <p:nvSpPr>
          <p:cNvPr id="10" name="object 10"/>
          <p:cNvSpPr/>
          <p:nvPr/>
        </p:nvSpPr>
        <p:spPr>
          <a:xfrm>
            <a:off x="3006172" y="3077477"/>
            <a:ext cx="1228725" cy="236220"/>
          </a:xfrm>
          <a:custGeom>
            <a:avLst/>
            <a:gdLst/>
            <a:ahLst/>
            <a:cxnLst/>
            <a:rect l="l" t="t" r="r" b="b"/>
            <a:pathLst>
              <a:path w="1228725" h="236220">
                <a:moveTo>
                  <a:pt x="0" y="0"/>
                </a:moveTo>
                <a:lnTo>
                  <a:pt x="1228360" y="0"/>
                </a:lnTo>
                <a:lnTo>
                  <a:pt x="1228360" y="236219"/>
                </a:lnTo>
                <a:lnTo>
                  <a:pt x="0" y="236219"/>
                </a:lnTo>
                <a:lnTo>
                  <a:pt x="0" y="0"/>
                </a:lnTo>
                <a:close/>
              </a:path>
            </a:pathLst>
          </a:custGeom>
          <a:solidFill>
            <a:srgbClr val="BFBFBF">
              <a:alpha val="19999"/>
            </a:srgbClr>
          </a:solidFill>
        </p:spPr>
        <p:txBody>
          <a:bodyPr wrap="square" lIns="0" tIns="0" rIns="0" bIns="0" rtlCol="0"/>
          <a:lstStyle/>
          <a:p/>
        </p:txBody>
      </p:sp>
      <p:sp>
        <p:nvSpPr>
          <p:cNvPr id="11" name="object 11"/>
          <p:cNvSpPr/>
          <p:nvPr/>
        </p:nvSpPr>
        <p:spPr>
          <a:xfrm>
            <a:off x="4234534" y="3077477"/>
            <a:ext cx="2256155" cy="236220"/>
          </a:xfrm>
          <a:custGeom>
            <a:avLst/>
            <a:gdLst/>
            <a:ahLst/>
            <a:cxnLst/>
            <a:rect l="l" t="t" r="r" b="b"/>
            <a:pathLst>
              <a:path w="2256154" h="236220">
                <a:moveTo>
                  <a:pt x="0" y="0"/>
                </a:moveTo>
                <a:lnTo>
                  <a:pt x="2255734" y="0"/>
                </a:lnTo>
                <a:lnTo>
                  <a:pt x="2255734" y="236219"/>
                </a:lnTo>
                <a:lnTo>
                  <a:pt x="0" y="236219"/>
                </a:lnTo>
                <a:lnTo>
                  <a:pt x="0" y="0"/>
                </a:lnTo>
                <a:close/>
              </a:path>
            </a:pathLst>
          </a:custGeom>
          <a:solidFill>
            <a:srgbClr val="BFBFBF">
              <a:alpha val="19999"/>
            </a:srgbClr>
          </a:solidFill>
        </p:spPr>
        <p:txBody>
          <a:bodyPr wrap="square" lIns="0" tIns="0" rIns="0" bIns="0" rtlCol="0"/>
          <a:lstStyle/>
          <a:p/>
        </p:txBody>
      </p:sp>
      <p:sp>
        <p:nvSpPr>
          <p:cNvPr id="12" name="object 12"/>
          <p:cNvSpPr/>
          <p:nvPr/>
        </p:nvSpPr>
        <p:spPr>
          <a:xfrm>
            <a:off x="6490268" y="3077477"/>
            <a:ext cx="2102485" cy="236220"/>
          </a:xfrm>
          <a:custGeom>
            <a:avLst/>
            <a:gdLst/>
            <a:ahLst/>
            <a:cxnLst/>
            <a:rect l="l" t="t" r="r" b="b"/>
            <a:pathLst>
              <a:path w="2102484" h="236220">
                <a:moveTo>
                  <a:pt x="0" y="0"/>
                </a:moveTo>
                <a:lnTo>
                  <a:pt x="2102345" y="0"/>
                </a:lnTo>
                <a:lnTo>
                  <a:pt x="2102345" y="236219"/>
                </a:lnTo>
                <a:lnTo>
                  <a:pt x="0" y="236219"/>
                </a:lnTo>
                <a:lnTo>
                  <a:pt x="0" y="0"/>
                </a:lnTo>
                <a:close/>
              </a:path>
            </a:pathLst>
          </a:custGeom>
          <a:solidFill>
            <a:srgbClr val="BFBFBF">
              <a:alpha val="19999"/>
            </a:srgbClr>
          </a:solidFill>
        </p:spPr>
        <p:txBody>
          <a:bodyPr wrap="square" lIns="0" tIns="0" rIns="0" bIns="0" rtlCol="0"/>
          <a:lstStyle/>
          <a:p/>
        </p:txBody>
      </p:sp>
      <p:sp>
        <p:nvSpPr>
          <p:cNvPr id="13" name="object 13"/>
          <p:cNvSpPr/>
          <p:nvPr/>
        </p:nvSpPr>
        <p:spPr>
          <a:xfrm>
            <a:off x="703253" y="1591991"/>
            <a:ext cx="898525" cy="0"/>
          </a:xfrm>
          <a:custGeom>
            <a:avLst/>
            <a:gdLst/>
            <a:ahLst/>
            <a:cxnLst/>
            <a:rect l="l" t="t" r="r" b="b"/>
            <a:pathLst>
              <a:path w="898525" h="0">
                <a:moveTo>
                  <a:pt x="0" y="0"/>
                </a:moveTo>
                <a:lnTo>
                  <a:pt x="898452" y="0"/>
                </a:lnTo>
              </a:path>
            </a:pathLst>
          </a:custGeom>
          <a:ln w="12700">
            <a:solidFill>
              <a:srgbClr val="000000"/>
            </a:solidFill>
          </a:ln>
        </p:spPr>
        <p:txBody>
          <a:bodyPr wrap="square" lIns="0" tIns="0" rIns="0" bIns="0" rtlCol="0"/>
          <a:lstStyle/>
          <a:p/>
        </p:txBody>
      </p:sp>
      <p:sp>
        <p:nvSpPr>
          <p:cNvPr id="14" name="object 14"/>
          <p:cNvSpPr/>
          <p:nvPr/>
        </p:nvSpPr>
        <p:spPr>
          <a:xfrm>
            <a:off x="1601706" y="1591991"/>
            <a:ext cx="1404620" cy="0"/>
          </a:xfrm>
          <a:custGeom>
            <a:avLst/>
            <a:gdLst/>
            <a:ahLst/>
            <a:cxnLst/>
            <a:rect l="l" t="t" r="r" b="b"/>
            <a:pathLst>
              <a:path w="1404620" h="0">
                <a:moveTo>
                  <a:pt x="0" y="0"/>
                </a:moveTo>
                <a:lnTo>
                  <a:pt x="1404466" y="0"/>
                </a:lnTo>
              </a:path>
            </a:pathLst>
          </a:custGeom>
          <a:ln w="12700">
            <a:solidFill>
              <a:srgbClr val="000000"/>
            </a:solidFill>
          </a:ln>
        </p:spPr>
        <p:txBody>
          <a:bodyPr wrap="square" lIns="0" tIns="0" rIns="0" bIns="0" rtlCol="0"/>
          <a:lstStyle/>
          <a:p/>
        </p:txBody>
      </p:sp>
      <p:sp>
        <p:nvSpPr>
          <p:cNvPr id="15" name="object 15"/>
          <p:cNvSpPr/>
          <p:nvPr/>
        </p:nvSpPr>
        <p:spPr>
          <a:xfrm>
            <a:off x="3006172" y="1591991"/>
            <a:ext cx="1228725" cy="0"/>
          </a:xfrm>
          <a:custGeom>
            <a:avLst/>
            <a:gdLst/>
            <a:ahLst/>
            <a:cxnLst/>
            <a:rect l="l" t="t" r="r" b="b"/>
            <a:pathLst>
              <a:path w="1228725" h="0">
                <a:moveTo>
                  <a:pt x="0" y="0"/>
                </a:moveTo>
                <a:lnTo>
                  <a:pt x="1228361" y="0"/>
                </a:lnTo>
              </a:path>
            </a:pathLst>
          </a:custGeom>
          <a:ln w="12700">
            <a:solidFill>
              <a:srgbClr val="000000"/>
            </a:solidFill>
          </a:ln>
        </p:spPr>
        <p:txBody>
          <a:bodyPr wrap="square" lIns="0" tIns="0" rIns="0" bIns="0" rtlCol="0"/>
          <a:lstStyle/>
          <a:p/>
        </p:txBody>
      </p:sp>
      <p:sp>
        <p:nvSpPr>
          <p:cNvPr id="16" name="object 16"/>
          <p:cNvSpPr/>
          <p:nvPr/>
        </p:nvSpPr>
        <p:spPr>
          <a:xfrm>
            <a:off x="4234534" y="1591991"/>
            <a:ext cx="2256155" cy="0"/>
          </a:xfrm>
          <a:custGeom>
            <a:avLst/>
            <a:gdLst/>
            <a:ahLst/>
            <a:cxnLst/>
            <a:rect l="l" t="t" r="r" b="b"/>
            <a:pathLst>
              <a:path w="2256154" h="0">
                <a:moveTo>
                  <a:pt x="0" y="0"/>
                </a:moveTo>
                <a:lnTo>
                  <a:pt x="2255734" y="0"/>
                </a:lnTo>
              </a:path>
            </a:pathLst>
          </a:custGeom>
          <a:ln w="12700">
            <a:solidFill>
              <a:srgbClr val="000000"/>
            </a:solidFill>
          </a:ln>
        </p:spPr>
        <p:txBody>
          <a:bodyPr wrap="square" lIns="0" tIns="0" rIns="0" bIns="0" rtlCol="0"/>
          <a:lstStyle/>
          <a:p/>
        </p:txBody>
      </p:sp>
      <p:sp>
        <p:nvSpPr>
          <p:cNvPr id="17" name="object 17"/>
          <p:cNvSpPr/>
          <p:nvPr/>
        </p:nvSpPr>
        <p:spPr>
          <a:xfrm>
            <a:off x="6490268" y="1591991"/>
            <a:ext cx="2102485" cy="0"/>
          </a:xfrm>
          <a:custGeom>
            <a:avLst/>
            <a:gdLst/>
            <a:ahLst/>
            <a:cxnLst/>
            <a:rect l="l" t="t" r="r" b="b"/>
            <a:pathLst>
              <a:path w="2102484" h="0">
                <a:moveTo>
                  <a:pt x="0" y="0"/>
                </a:moveTo>
                <a:lnTo>
                  <a:pt x="2102345" y="0"/>
                </a:lnTo>
              </a:path>
            </a:pathLst>
          </a:custGeom>
          <a:ln w="12700">
            <a:solidFill>
              <a:srgbClr val="000000"/>
            </a:solidFill>
          </a:ln>
        </p:spPr>
        <p:txBody>
          <a:bodyPr wrap="square" lIns="0" tIns="0" rIns="0" bIns="0" rtlCol="0"/>
          <a:lstStyle/>
          <a:p/>
        </p:txBody>
      </p:sp>
      <p:sp>
        <p:nvSpPr>
          <p:cNvPr id="18" name="object 18"/>
          <p:cNvSpPr/>
          <p:nvPr/>
        </p:nvSpPr>
        <p:spPr>
          <a:xfrm>
            <a:off x="703253" y="2019567"/>
            <a:ext cx="898525" cy="12700"/>
          </a:xfrm>
          <a:custGeom>
            <a:avLst/>
            <a:gdLst/>
            <a:ahLst/>
            <a:cxnLst/>
            <a:rect l="l" t="t" r="r" b="b"/>
            <a:pathLst>
              <a:path w="898525" h="12700">
                <a:moveTo>
                  <a:pt x="0" y="0"/>
                </a:moveTo>
                <a:lnTo>
                  <a:pt x="898452" y="0"/>
                </a:lnTo>
                <a:lnTo>
                  <a:pt x="898452" y="12700"/>
                </a:lnTo>
                <a:lnTo>
                  <a:pt x="0" y="12700"/>
                </a:lnTo>
                <a:lnTo>
                  <a:pt x="0" y="0"/>
                </a:lnTo>
                <a:close/>
              </a:path>
            </a:pathLst>
          </a:custGeom>
          <a:solidFill>
            <a:srgbClr val="000000"/>
          </a:solidFill>
        </p:spPr>
        <p:txBody>
          <a:bodyPr wrap="square" lIns="0" tIns="0" rIns="0" bIns="0" rtlCol="0"/>
          <a:lstStyle/>
          <a:p/>
        </p:txBody>
      </p:sp>
      <p:sp>
        <p:nvSpPr>
          <p:cNvPr id="19" name="object 19"/>
          <p:cNvSpPr/>
          <p:nvPr/>
        </p:nvSpPr>
        <p:spPr>
          <a:xfrm>
            <a:off x="1601706" y="2019567"/>
            <a:ext cx="1404620" cy="12700"/>
          </a:xfrm>
          <a:custGeom>
            <a:avLst/>
            <a:gdLst/>
            <a:ahLst/>
            <a:cxnLst/>
            <a:rect l="l" t="t" r="r" b="b"/>
            <a:pathLst>
              <a:path w="1404620" h="12700">
                <a:moveTo>
                  <a:pt x="0" y="0"/>
                </a:moveTo>
                <a:lnTo>
                  <a:pt x="1404466" y="0"/>
                </a:lnTo>
                <a:lnTo>
                  <a:pt x="1404466" y="12700"/>
                </a:lnTo>
                <a:lnTo>
                  <a:pt x="0" y="12700"/>
                </a:lnTo>
                <a:lnTo>
                  <a:pt x="0" y="0"/>
                </a:lnTo>
                <a:close/>
              </a:path>
            </a:pathLst>
          </a:custGeom>
          <a:solidFill>
            <a:srgbClr val="000000"/>
          </a:solidFill>
        </p:spPr>
        <p:txBody>
          <a:bodyPr wrap="square" lIns="0" tIns="0" rIns="0" bIns="0" rtlCol="0"/>
          <a:lstStyle/>
          <a:p/>
        </p:txBody>
      </p:sp>
      <p:sp>
        <p:nvSpPr>
          <p:cNvPr id="20" name="object 20"/>
          <p:cNvSpPr/>
          <p:nvPr/>
        </p:nvSpPr>
        <p:spPr>
          <a:xfrm>
            <a:off x="3006172" y="2019567"/>
            <a:ext cx="1228725" cy="12700"/>
          </a:xfrm>
          <a:custGeom>
            <a:avLst/>
            <a:gdLst/>
            <a:ahLst/>
            <a:cxnLst/>
            <a:rect l="l" t="t" r="r" b="b"/>
            <a:pathLst>
              <a:path w="1228725" h="12700">
                <a:moveTo>
                  <a:pt x="0" y="0"/>
                </a:moveTo>
                <a:lnTo>
                  <a:pt x="1228361" y="0"/>
                </a:lnTo>
                <a:lnTo>
                  <a:pt x="1228361" y="12700"/>
                </a:lnTo>
                <a:lnTo>
                  <a:pt x="0" y="12700"/>
                </a:lnTo>
                <a:lnTo>
                  <a:pt x="0" y="0"/>
                </a:lnTo>
                <a:close/>
              </a:path>
            </a:pathLst>
          </a:custGeom>
          <a:solidFill>
            <a:srgbClr val="000000"/>
          </a:solidFill>
        </p:spPr>
        <p:txBody>
          <a:bodyPr wrap="square" lIns="0" tIns="0" rIns="0" bIns="0" rtlCol="0"/>
          <a:lstStyle/>
          <a:p/>
        </p:txBody>
      </p:sp>
      <p:sp>
        <p:nvSpPr>
          <p:cNvPr id="21" name="object 21"/>
          <p:cNvSpPr/>
          <p:nvPr/>
        </p:nvSpPr>
        <p:spPr>
          <a:xfrm>
            <a:off x="4234534" y="2019567"/>
            <a:ext cx="2256155" cy="12700"/>
          </a:xfrm>
          <a:custGeom>
            <a:avLst/>
            <a:gdLst/>
            <a:ahLst/>
            <a:cxnLst/>
            <a:rect l="l" t="t" r="r" b="b"/>
            <a:pathLst>
              <a:path w="2256154" h="12700">
                <a:moveTo>
                  <a:pt x="0" y="0"/>
                </a:moveTo>
                <a:lnTo>
                  <a:pt x="2255734" y="0"/>
                </a:lnTo>
                <a:lnTo>
                  <a:pt x="2255734" y="12700"/>
                </a:lnTo>
                <a:lnTo>
                  <a:pt x="0" y="12700"/>
                </a:lnTo>
                <a:lnTo>
                  <a:pt x="0" y="0"/>
                </a:lnTo>
                <a:close/>
              </a:path>
            </a:pathLst>
          </a:custGeom>
          <a:solidFill>
            <a:srgbClr val="000000"/>
          </a:solidFill>
        </p:spPr>
        <p:txBody>
          <a:bodyPr wrap="square" lIns="0" tIns="0" rIns="0" bIns="0" rtlCol="0"/>
          <a:lstStyle/>
          <a:p/>
        </p:txBody>
      </p:sp>
      <p:sp>
        <p:nvSpPr>
          <p:cNvPr id="22" name="object 22"/>
          <p:cNvSpPr/>
          <p:nvPr/>
        </p:nvSpPr>
        <p:spPr>
          <a:xfrm>
            <a:off x="6490268" y="2019567"/>
            <a:ext cx="2102485" cy="12700"/>
          </a:xfrm>
          <a:custGeom>
            <a:avLst/>
            <a:gdLst/>
            <a:ahLst/>
            <a:cxnLst/>
            <a:rect l="l" t="t" r="r" b="b"/>
            <a:pathLst>
              <a:path w="2102484" h="12700">
                <a:moveTo>
                  <a:pt x="0" y="0"/>
                </a:moveTo>
                <a:lnTo>
                  <a:pt x="2102345" y="0"/>
                </a:lnTo>
                <a:lnTo>
                  <a:pt x="2102345" y="12700"/>
                </a:lnTo>
                <a:lnTo>
                  <a:pt x="0" y="12700"/>
                </a:lnTo>
                <a:lnTo>
                  <a:pt x="0" y="0"/>
                </a:lnTo>
                <a:close/>
              </a:path>
            </a:pathLst>
          </a:custGeom>
          <a:solidFill>
            <a:srgbClr val="000000"/>
          </a:solidFill>
        </p:spPr>
        <p:txBody>
          <a:bodyPr wrap="square" lIns="0" tIns="0" rIns="0" bIns="0" rtlCol="0"/>
          <a:lstStyle/>
          <a:p/>
        </p:txBody>
      </p:sp>
      <p:sp>
        <p:nvSpPr>
          <p:cNvPr id="23" name="object 23"/>
          <p:cNvSpPr/>
          <p:nvPr/>
        </p:nvSpPr>
        <p:spPr>
          <a:xfrm>
            <a:off x="703253" y="3307346"/>
            <a:ext cx="898525" cy="12700"/>
          </a:xfrm>
          <a:custGeom>
            <a:avLst/>
            <a:gdLst/>
            <a:ahLst/>
            <a:cxnLst/>
            <a:rect l="l" t="t" r="r" b="b"/>
            <a:pathLst>
              <a:path w="898525" h="12700">
                <a:moveTo>
                  <a:pt x="0" y="0"/>
                </a:moveTo>
                <a:lnTo>
                  <a:pt x="898452" y="0"/>
                </a:lnTo>
                <a:lnTo>
                  <a:pt x="898452" y="12700"/>
                </a:lnTo>
                <a:lnTo>
                  <a:pt x="0" y="12700"/>
                </a:lnTo>
                <a:lnTo>
                  <a:pt x="0" y="0"/>
                </a:lnTo>
                <a:close/>
              </a:path>
            </a:pathLst>
          </a:custGeom>
          <a:solidFill>
            <a:srgbClr val="000000"/>
          </a:solidFill>
        </p:spPr>
        <p:txBody>
          <a:bodyPr wrap="square" lIns="0" tIns="0" rIns="0" bIns="0" rtlCol="0"/>
          <a:lstStyle/>
          <a:p/>
        </p:txBody>
      </p:sp>
      <p:sp>
        <p:nvSpPr>
          <p:cNvPr id="24" name="object 24"/>
          <p:cNvSpPr/>
          <p:nvPr/>
        </p:nvSpPr>
        <p:spPr>
          <a:xfrm>
            <a:off x="1601706" y="3307346"/>
            <a:ext cx="1404620" cy="12700"/>
          </a:xfrm>
          <a:custGeom>
            <a:avLst/>
            <a:gdLst/>
            <a:ahLst/>
            <a:cxnLst/>
            <a:rect l="l" t="t" r="r" b="b"/>
            <a:pathLst>
              <a:path w="1404620" h="12700">
                <a:moveTo>
                  <a:pt x="0" y="0"/>
                </a:moveTo>
                <a:lnTo>
                  <a:pt x="1404466" y="0"/>
                </a:lnTo>
                <a:lnTo>
                  <a:pt x="1404466" y="12700"/>
                </a:lnTo>
                <a:lnTo>
                  <a:pt x="0" y="12700"/>
                </a:lnTo>
                <a:lnTo>
                  <a:pt x="0" y="0"/>
                </a:lnTo>
                <a:close/>
              </a:path>
            </a:pathLst>
          </a:custGeom>
          <a:solidFill>
            <a:srgbClr val="000000"/>
          </a:solidFill>
        </p:spPr>
        <p:txBody>
          <a:bodyPr wrap="square" lIns="0" tIns="0" rIns="0" bIns="0" rtlCol="0"/>
          <a:lstStyle/>
          <a:p/>
        </p:txBody>
      </p:sp>
      <p:sp>
        <p:nvSpPr>
          <p:cNvPr id="25" name="object 25"/>
          <p:cNvSpPr/>
          <p:nvPr/>
        </p:nvSpPr>
        <p:spPr>
          <a:xfrm>
            <a:off x="3006172" y="3307346"/>
            <a:ext cx="1228725" cy="12700"/>
          </a:xfrm>
          <a:custGeom>
            <a:avLst/>
            <a:gdLst/>
            <a:ahLst/>
            <a:cxnLst/>
            <a:rect l="l" t="t" r="r" b="b"/>
            <a:pathLst>
              <a:path w="1228725" h="12700">
                <a:moveTo>
                  <a:pt x="0" y="0"/>
                </a:moveTo>
                <a:lnTo>
                  <a:pt x="1228361" y="0"/>
                </a:lnTo>
                <a:lnTo>
                  <a:pt x="1228361" y="12700"/>
                </a:lnTo>
                <a:lnTo>
                  <a:pt x="0" y="12700"/>
                </a:lnTo>
                <a:lnTo>
                  <a:pt x="0" y="0"/>
                </a:lnTo>
                <a:close/>
              </a:path>
            </a:pathLst>
          </a:custGeom>
          <a:solidFill>
            <a:srgbClr val="000000"/>
          </a:solidFill>
        </p:spPr>
        <p:txBody>
          <a:bodyPr wrap="square" lIns="0" tIns="0" rIns="0" bIns="0" rtlCol="0"/>
          <a:lstStyle/>
          <a:p/>
        </p:txBody>
      </p:sp>
      <p:sp>
        <p:nvSpPr>
          <p:cNvPr id="26" name="object 26"/>
          <p:cNvSpPr/>
          <p:nvPr/>
        </p:nvSpPr>
        <p:spPr>
          <a:xfrm>
            <a:off x="4234534" y="3307346"/>
            <a:ext cx="2256155" cy="12700"/>
          </a:xfrm>
          <a:custGeom>
            <a:avLst/>
            <a:gdLst/>
            <a:ahLst/>
            <a:cxnLst/>
            <a:rect l="l" t="t" r="r" b="b"/>
            <a:pathLst>
              <a:path w="2256154" h="12700">
                <a:moveTo>
                  <a:pt x="0" y="0"/>
                </a:moveTo>
                <a:lnTo>
                  <a:pt x="2255734" y="0"/>
                </a:lnTo>
                <a:lnTo>
                  <a:pt x="2255734" y="12700"/>
                </a:lnTo>
                <a:lnTo>
                  <a:pt x="0" y="12700"/>
                </a:lnTo>
                <a:lnTo>
                  <a:pt x="0" y="0"/>
                </a:lnTo>
                <a:close/>
              </a:path>
            </a:pathLst>
          </a:custGeom>
          <a:solidFill>
            <a:srgbClr val="000000"/>
          </a:solidFill>
        </p:spPr>
        <p:txBody>
          <a:bodyPr wrap="square" lIns="0" tIns="0" rIns="0" bIns="0" rtlCol="0"/>
          <a:lstStyle/>
          <a:p/>
        </p:txBody>
      </p:sp>
      <p:sp>
        <p:nvSpPr>
          <p:cNvPr id="27" name="object 27"/>
          <p:cNvSpPr/>
          <p:nvPr/>
        </p:nvSpPr>
        <p:spPr>
          <a:xfrm>
            <a:off x="6490268" y="3307346"/>
            <a:ext cx="2102485" cy="12700"/>
          </a:xfrm>
          <a:custGeom>
            <a:avLst/>
            <a:gdLst/>
            <a:ahLst/>
            <a:cxnLst/>
            <a:rect l="l" t="t" r="r" b="b"/>
            <a:pathLst>
              <a:path w="2102484" h="12700">
                <a:moveTo>
                  <a:pt x="0" y="0"/>
                </a:moveTo>
                <a:lnTo>
                  <a:pt x="2102345" y="0"/>
                </a:lnTo>
                <a:lnTo>
                  <a:pt x="2102345" y="12700"/>
                </a:lnTo>
                <a:lnTo>
                  <a:pt x="0" y="12700"/>
                </a:lnTo>
                <a:lnTo>
                  <a:pt x="0" y="0"/>
                </a:lnTo>
                <a:close/>
              </a:path>
            </a:pathLst>
          </a:custGeom>
          <a:solidFill>
            <a:srgbClr val="000000"/>
          </a:solidFill>
        </p:spPr>
        <p:txBody>
          <a:bodyPr wrap="square" lIns="0" tIns="0" rIns="0" bIns="0" rtlCol="0"/>
          <a:lstStyle/>
          <a:p/>
        </p:txBody>
      </p:sp>
      <p:sp>
        <p:nvSpPr>
          <p:cNvPr id="28" name="object 28"/>
          <p:cNvSpPr txBox="1"/>
          <p:nvPr/>
        </p:nvSpPr>
        <p:spPr>
          <a:xfrm>
            <a:off x="771833" y="1619673"/>
            <a:ext cx="458470" cy="360680"/>
          </a:xfrm>
          <a:prstGeom prst="rect">
            <a:avLst/>
          </a:prstGeom>
        </p:spPr>
        <p:txBody>
          <a:bodyPr wrap="square" lIns="0" tIns="12700" rIns="0" bIns="0" rtlCol="0" vert="horz">
            <a:spAutoFit/>
          </a:bodyPr>
          <a:lstStyle/>
          <a:p>
            <a:pPr marR="5080">
              <a:lnSpc>
                <a:spcPct val="100000"/>
              </a:lnSpc>
              <a:spcBef>
                <a:spcPts val="100"/>
              </a:spcBef>
            </a:pPr>
            <a:r>
              <a:rPr dirty="0" sz="1100" spc="-5" b="1">
                <a:latin typeface="Calibri"/>
                <a:cs typeface="Calibri"/>
              </a:rPr>
              <a:t>Genetic  Score</a:t>
            </a:r>
            <a:endParaRPr sz="1100">
              <a:latin typeface="Calibri"/>
              <a:cs typeface="Calibri"/>
            </a:endParaRPr>
          </a:p>
        </p:txBody>
      </p:sp>
      <p:sp>
        <p:nvSpPr>
          <p:cNvPr id="29" name="object 29"/>
          <p:cNvSpPr txBox="1"/>
          <p:nvPr/>
        </p:nvSpPr>
        <p:spPr>
          <a:xfrm>
            <a:off x="1668939" y="1619673"/>
            <a:ext cx="2399665" cy="360680"/>
          </a:xfrm>
          <a:prstGeom prst="rect">
            <a:avLst/>
          </a:prstGeom>
        </p:spPr>
        <p:txBody>
          <a:bodyPr wrap="square" lIns="0" tIns="12700" rIns="0" bIns="0" rtlCol="0" vert="horz">
            <a:spAutoFit/>
          </a:bodyPr>
          <a:lstStyle/>
          <a:p>
            <a:pPr marL="414020" marR="5080" indent="-414655">
              <a:lnSpc>
                <a:spcPct val="100000"/>
              </a:lnSpc>
              <a:spcBef>
                <a:spcPts val="100"/>
              </a:spcBef>
              <a:tabLst>
                <a:tab pos="1511935" algn="l"/>
                <a:tab pos="1730375" algn="l"/>
              </a:tabLst>
            </a:pPr>
            <a:r>
              <a:rPr dirty="0" sz="1100" b="1">
                <a:latin typeface="Calibri"/>
                <a:cs typeface="Calibri"/>
              </a:rPr>
              <a:t>∆</a:t>
            </a:r>
            <a:r>
              <a:rPr dirty="0" sz="1100" spc="-5" b="1">
                <a:latin typeface="Calibri"/>
                <a:cs typeface="Calibri"/>
              </a:rPr>
              <a:t> triglycerides, mg/dL	</a:t>
            </a:r>
            <a:r>
              <a:rPr dirty="0" sz="1100" b="1">
                <a:latin typeface="Calibri"/>
                <a:cs typeface="Calibri"/>
              </a:rPr>
              <a:t>∆ </a:t>
            </a:r>
            <a:r>
              <a:rPr dirty="0" sz="1100" spc="-5" b="1">
                <a:latin typeface="Calibri"/>
                <a:cs typeface="Calibri"/>
              </a:rPr>
              <a:t>LDL-C,</a:t>
            </a:r>
            <a:r>
              <a:rPr dirty="0" sz="1100" spc="-95" b="1">
                <a:latin typeface="Calibri"/>
                <a:cs typeface="Calibri"/>
              </a:rPr>
              <a:t> </a:t>
            </a:r>
            <a:r>
              <a:rPr dirty="0" sz="1100" spc="-5" b="1">
                <a:latin typeface="Calibri"/>
                <a:cs typeface="Calibri"/>
              </a:rPr>
              <a:t>mg/dL  (95%CI)		(95%CI)</a:t>
            </a:r>
            <a:endParaRPr sz="1100">
              <a:latin typeface="Calibri"/>
              <a:cs typeface="Calibri"/>
            </a:endParaRPr>
          </a:p>
        </p:txBody>
      </p:sp>
      <p:sp>
        <p:nvSpPr>
          <p:cNvPr id="30" name="object 30"/>
          <p:cNvSpPr txBox="1"/>
          <p:nvPr/>
        </p:nvSpPr>
        <p:spPr>
          <a:xfrm>
            <a:off x="6950097" y="1634912"/>
            <a:ext cx="1191260" cy="332105"/>
          </a:xfrm>
          <a:prstGeom prst="rect">
            <a:avLst/>
          </a:prstGeom>
        </p:spPr>
        <p:txBody>
          <a:bodyPr wrap="square" lIns="0" tIns="12700" rIns="0" bIns="0" rtlCol="0" vert="horz">
            <a:spAutoFit/>
          </a:bodyPr>
          <a:lstStyle/>
          <a:p>
            <a:pPr algn="ctr" marR="1270">
              <a:lnSpc>
                <a:spcPct val="100000"/>
              </a:lnSpc>
              <a:spcBef>
                <a:spcPts val="100"/>
              </a:spcBef>
            </a:pPr>
            <a:r>
              <a:rPr dirty="0" sz="1100" spc="-5" b="1">
                <a:latin typeface="Calibri"/>
                <a:cs typeface="Calibri"/>
              </a:rPr>
              <a:t>OR </a:t>
            </a:r>
            <a:r>
              <a:rPr dirty="0" baseline="-23809" sz="1050" spc="7" b="1">
                <a:latin typeface="Calibri"/>
                <a:cs typeface="Calibri"/>
              </a:rPr>
              <a:t>CHD </a:t>
            </a:r>
            <a:r>
              <a:rPr dirty="0" sz="1100" spc="-5" b="1">
                <a:latin typeface="Calibri"/>
                <a:cs typeface="Calibri"/>
              </a:rPr>
              <a:t>(95%</a:t>
            </a:r>
            <a:r>
              <a:rPr dirty="0" sz="1100" spc="-100" b="1">
                <a:latin typeface="Calibri"/>
                <a:cs typeface="Calibri"/>
              </a:rPr>
              <a:t> </a:t>
            </a:r>
            <a:r>
              <a:rPr dirty="0" sz="1100" spc="-5" b="1">
                <a:latin typeface="Calibri"/>
                <a:cs typeface="Calibri"/>
              </a:rPr>
              <a:t>CI)</a:t>
            </a:r>
            <a:endParaRPr sz="1100">
              <a:latin typeface="Calibri"/>
              <a:cs typeface="Calibri"/>
            </a:endParaRPr>
          </a:p>
          <a:p>
            <a:pPr algn="ctr" marR="5080">
              <a:lnSpc>
                <a:spcPct val="100000"/>
              </a:lnSpc>
              <a:spcBef>
                <a:spcPts val="10"/>
              </a:spcBef>
            </a:pPr>
            <a:r>
              <a:rPr dirty="0" sz="900" spc="-5" b="1">
                <a:latin typeface="Calibri"/>
                <a:cs typeface="Calibri"/>
              </a:rPr>
              <a:t>per 10 mg/dl lower</a:t>
            </a:r>
            <a:r>
              <a:rPr dirty="0" sz="900" spc="-85" b="1">
                <a:latin typeface="Calibri"/>
                <a:cs typeface="Calibri"/>
              </a:rPr>
              <a:t> </a:t>
            </a:r>
            <a:r>
              <a:rPr dirty="0" sz="900" spc="-5" b="1">
                <a:latin typeface="Calibri"/>
                <a:cs typeface="Calibri"/>
              </a:rPr>
              <a:t>apoB</a:t>
            </a:r>
            <a:endParaRPr sz="900">
              <a:latin typeface="Calibri"/>
              <a:cs typeface="Calibri"/>
            </a:endParaRPr>
          </a:p>
        </p:txBody>
      </p:sp>
      <p:sp>
        <p:nvSpPr>
          <p:cNvPr id="31" name="object 31"/>
          <p:cNvSpPr txBox="1"/>
          <p:nvPr/>
        </p:nvSpPr>
        <p:spPr>
          <a:xfrm>
            <a:off x="771833" y="2199493"/>
            <a:ext cx="544830" cy="193040"/>
          </a:xfrm>
          <a:prstGeom prst="rect">
            <a:avLst/>
          </a:prstGeom>
        </p:spPr>
        <p:txBody>
          <a:bodyPr wrap="square" lIns="0" tIns="12700" rIns="0" bIns="0" rtlCol="0" vert="horz">
            <a:spAutoFit/>
          </a:bodyPr>
          <a:lstStyle/>
          <a:p>
            <a:pPr>
              <a:lnSpc>
                <a:spcPct val="100000"/>
              </a:lnSpc>
              <a:spcBef>
                <a:spcPts val="100"/>
              </a:spcBef>
            </a:pPr>
            <a:r>
              <a:rPr dirty="0" sz="1100" spc="-5" b="1">
                <a:solidFill>
                  <a:srgbClr val="C00000"/>
                </a:solidFill>
                <a:latin typeface="Calibri"/>
                <a:cs typeface="Calibri"/>
              </a:rPr>
              <a:t>LPL</a:t>
            </a:r>
            <a:r>
              <a:rPr dirty="0" sz="1100" spc="-70" b="1">
                <a:solidFill>
                  <a:srgbClr val="C00000"/>
                </a:solidFill>
                <a:latin typeface="Calibri"/>
                <a:cs typeface="Calibri"/>
              </a:rPr>
              <a:t> </a:t>
            </a:r>
            <a:r>
              <a:rPr dirty="0" sz="1100" spc="-5" b="1">
                <a:solidFill>
                  <a:srgbClr val="C00000"/>
                </a:solidFill>
                <a:latin typeface="Calibri"/>
                <a:cs typeface="Calibri"/>
              </a:rPr>
              <a:t>score</a:t>
            </a:r>
            <a:endParaRPr sz="1100">
              <a:latin typeface="Calibri"/>
              <a:cs typeface="Calibri"/>
            </a:endParaRPr>
          </a:p>
        </p:txBody>
      </p:sp>
      <p:sp>
        <p:nvSpPr>
          <p:cNvPr id="32" name="object 32"/>
          <p:cNvSpPr txBox="1"/>
          <p:nvPr/>
        </p:nvSpPr>
        <p:spPr>
          <a:xfrm>
            <a:off x="1772127" y="2005090"/>
            <a:ext cx="1071245" cy="497205"/>
          </a:xfrm>
          <a:prstGeom prst="rect">
            <a:avLst/>
          </a:prstGeom>
        </p:spPr>
        <p:txBody>
          <a:bodyPr wrap="square" lIns="0" tIns="104139" rIns="0" bIns="0" rtlCol="0" vert="horz">
            <a:spAutoFit/>
          </a:bodyPr>
          <a:lstStyle/>
          <a:p>
            <a:pPr algn="ctr" marR="5080">
              <a:lnSpc>
                <a:spcPct val="100000"/>
              </a:lnSpc>
              <a:spcBef>
                <a:spcPts val="819"/>
              </a:spcBef>
            </a:pPr>
            <a:r>
              <a:rPr dirty="0" sz="1100" spc="-5" b="1">
                <a:solidFill>
                  <a:srgbClr val="C00000"/>
                </a:solidFill>
                <a:latin typeface="Calibri"/>
                <a:cs typeface="Calibri"/>
              </a:rPr>
              <a:t>-69.9 </a:t>
            </a:r>
            <a:r>
              <a:rPr dirty="0" sz="1100" spc="-5">
                <a:solidFill>
                  <a:srgbClr val="C00000"/>
                </a:solidFill>
                <a:latin typeface="Calibri"/>
                <a:cs typeface="Calibri"/>
              </a:rPr>
              <a:t>(-68.3,</a:t>
            </a:r>
            <a:r>
              <a:rPr dirty="0" sz="1100" spc="-65">
                <a:solidFill>
                  <a:srgbClr val="C00000"/>
                </a:solidFill>
                <a:latin typeface="Calibri"/>
                <a:cs typeface="Calibri"/>
              </a:rPr>
              <a:t> </a:t>
            </a:r>
            <a:r>
              <a:rPr dirty="0" sz="1100" spc="-5">
                <a:solidFill>
                  <a:srgbClr val="C00000"/>
                </a:solidFill>
                <a:latin typeface="Calibri"/>
                <a:cs typeface="Calibri"/>
              </a:rPr>
              <a:t>-71.6)</a:t>
            </a:r>
            <a:endParaRPr sz="1100">
              <a:latin typeface="Calibri"/>
              <a:cs typeface="Calibri"/>
            </a:endParaRPr>
          </a:p>
          <a:p>
            <a:pPr algn="ctr">
              <a:lnSpc>
                <a:spcPct val="100000"/>
              </a:lnSpc>
              <a:spcBef>
                <a:spcPts val="590"/>
              </a:spcBef>
            </a:pPr>
            <a:r>
              <a:rPr dirty="0" sz="900" b="1">
                <a:solidFill>
                  <a:srgbClr val="C00000"/>
                </a:solidFill>
                <a:latin typeface="Calibri"/>
                <a:cs typeface="Calibri"/>
              </a:rPr>
              <a:t>p = </a:t>
            </a:r>
            <a:r>
              <a:rPr dirty="0" sz="900" spc="-5" b="1">
                <a:solidFill>
                  <a:srgbClr val="C00000"/>
                </a:solidFill>
                <a:latin typeface="Calibri"/>
                <a:cs typeface="Calibri"/>
              </a:rPr>
              <a:t>7.1x10</a:t>
            </a:r>
            <a:r>
              <a:rPr dirty="0" sz="900" spc="-60" b="1">
                <a:solidFill>
                  <a:srgbClr val="C00000"/>
                </a:solidFill>
                <a:latin typeface="Calibri"/>
                <a:cs typeface="Calibri"/>
              </a:rPr>
              <a:t> </a:t>
            </a:r>
            <a:r>
              <a:rPr dirty="0" baseline="23148" sz="900" spc="-15" b="1">
                <a:solidFill>
                  <a:srgbClr val="C00000"/>
                </a:solidFill>
                <a:latin typeface="Calibri"/>
                <a:cs typeface="Calibri"/>
              </a:rPr>
              <a:t>-1363</a:t>
            </a:r>
            <a:endParaRPr baseline="23148" sz="900">
              <a:latin typeface="Calibri"/>
              <a:cs typeface="Calibri"/>
            </a:endParaRPr>
          </a:p>
        </p:txBody>
      </p:sp>
      <p:sp>
        <p:nvSpPr>
          <p:cNvPr id="33" name="object 33"/>
          <p:cNvSpPr txBox="1"/>
          <p:nvPr/>
        </p:nvSpPr>
        <p:spPr>
          <a:xfrm>
            <a:off x="3259990" y="2005090"/>
            <a:ext cx="729615" cy="497205"/>
          </a:xfrm>
          <a:prstGeom prst="rect">
            <a:avLst/>
          </a:prstGeom>
        </p:spPr>
        <p:txBody>
          <a:bodyPr wrap="square" lIns="0" tIns="104139" rIns="0" bIns="0" rtlCol="0" vert="horz">
            <a:spAutoFit/>
          </a:bodyPr>
          <a:lstStyle/>
          <a:p>
            <a:pPr algn="ctr" marR="5080">
              <a:lnSpc>
                <a:spcPct val="100000"/>
              </a:lnSpc>
              <a:spcBef>
                <a:spcPts val="819"/>
              </a:spcBef>
            </a:pPr>
            <a:r>
              <a:rPr dirty="0" sz="1100" spc="-5" b="1">
                <a:solidFill>
                  <a:srgbClr val="C00000"/>
                </a:solidFill>
                <a:latin typeface="Calibri"/>
                <a:cs typeface="Calibri"/>
              </a:rPr>
              <a:t>0.7 </a:t>
            </a:r>
            <a:r>
              <a:rPr dirty="0" sz="1100" spc="-5">
                <a:solidFill>
                  <a:srgbClr val="C00000"/>
                </a:solidFill>
                <a:latin typeface="Calibri"/>
                <a:cs typeface="Calibri"/>
              </a:rPr>
              <a:t>(0.0,</a:t>
            </a:r>
            <a:r>
              <a:rPr dirty="0" sz="1100" spc="-70">
                <a:solidFill>
                  <a:srgbClr val="C00000"/>
                </a:solidFill>
                <a:latin typeface="Calibri"/>
                <a:cs typeface="Calibri"/>
              </a:rPr>
              <a:t> </a:t>
            </a:r>
            <a:r>
              <a:rPr dirty="0" sz="1100" spc="-5">
                <a:solidFill>
                  <a:srgbClr val="C00000"/>
                </a:solidFill>
                <a:latin typeface="Calibri"/>
                <a:cs typeface="Calibri"/>
              </a:rPr>
              <a:t>1.4)</a:t>
            </a:r>
            <a:endParaRPr sz="1100">
              <a:latin typeface="Calibri"/>
              <a:cs typeface="Calibri"/>
            </a:endParaRPr>
          </a:p>
          <a:p>
            <a:pPr algn="ctr">
              <a:lnSpc>
                <a:spcPct val="100000"/>
              </a:lnSpc>
              <a:spcBef>
                <a:spcPts val="590"/>
              </a:spcBef>
            </a:pPr>
            <a:r>
              <a:rPr dirty="0" sz="900">
                <a:solidFill>
                  <a:srgbClr val="C00000"/>
                </a:solidFill>
                <a:latin typeface="Calibri"/>
                <a:cs typeface="Calibri"/>
              </a:rPr>
              <a:t>p =</a:t>
            </a:r>
            <a:r>
              <a:rPr dirty="0" sz="900" spc="-40">
                <a:solidFill>
                  <a:srgbClr val="C00000"/>
                </a:solidFill>
                <a:latin typeface="Calibri"/>
                <a:cs typeface="Calibri"/>
              </a:rPr>
              <a:t> </a:t>
            </a:r>
            <a:r>
              <a:rPr dirty="0" sz="900" spc="-5">
                <a:solidFill>
                  <a:srgbClr val="C00000"/>
                </a:solidFill>
                <a:latin typeface="Calibri"/>
                <a:cs typeface="Calibri"/>
              </a:rPr>
              <a:t>0.039</a:t>
            </a:r>
            <a:endParaRPr sz="900">
              <a:latin typeface="Calibri"/>
              <a:cs typeface="Calibri"/>
            </a:endParaRPr>
          </a:p>
        </p:txBody>
      </p:sp>
      <p:sp>
        <p:nvSpPr>
          <p:cNvPr id="34" name="object 34"/>
          <p:cNvSpPr txBox="1"/>
          <p:nvPr/>
        </p:nvSpPr>
        <p:spPr>
          <a:xfrm>
            <a:off x="771833" y="2725273"/>
            <a:ext cx="647700" cy="193040"/>
          </a:xfrm>
          <a:prstGeom prst="rect">
            <a:avLst/>
          </a:prstGeom>
        </p:spPr>
        <p:txBody>
          <a:bodyPr wrap="square" lIns="0" tIns="12700" rIns="0" bIns="0" rtlCol="0" vert="horz">
            <a:spAutoFit/>
          </a:bodyPr>
          <a:lstStyle/>
          <a:p>
            <a:pPr>
              <a:lnSpc>
                <a:spcPct val="100000"/>
              </a:lnSpc>
              <a:spcBef>
                <a:spcPts val="100"/>
              </a:spcBef>
            </a:pPr>
            <a:r>
              <a:rPr dirty="0" sz="1100" spc="-5" b="1">
                <a:solidFill>
                  <a:srgbClr val="002060"/>
                </a:solidFill>
                <a:latin typeface="Calibri"/>
                <a:cs typeface="Calibri"/>
              </a:rPr>
              <a:t>LDLR</a:t>
            </a:r>
            <a:r>
              <a:rPr dirty="0" sz="1100" spc="-70" b="1">
                <a:solidFill>
                  <a:srgbClr val="002060"/>
                </a:solidFill>
                <a:latin typeface="Calibri"/>
                <a:cs typeface="Calibri"/>
              </a:rPr>
              <a:t> </a:t>
            </a:r>
            <a:r>
              <a:rPr dirty="0" sz="1100" spc="-5" b="1">
                <a:solidFill>
                  <a:srgbClr val="002060"/>
                </a:solidFill>
                <a:latin typeface="Calibri"/>
                <a:cs typeface="Calibri"/>
              </a:rPr>
              <a:t>Score</a:t>
            </a:r>
            <a:endParaRPr sz="1100">
              <a:latin typeface="Calibri"/>
              <a:cs typeface="Calibri"/>
            </a:endParaRPr>
          </a:p>
        </p:txBody>
      </p:sp>
      <p:sp>
        <p:nvSpPr>
          <p:cNvPr id="35" name="object 35"/>
          <p:cNvSpPr txBox="1"/>
          <p:nvPr/>
        </p:nvSpPr>
        <p:spPr>
          <a:xfrm>
            <a:off x="1879283" y="2530870"/>
            <a:ext cx="858519" cy="497205"/>
          </a:xfrm>
          <a:prstGeom prst="rect">
            <a:avLst/>
          </a:prstGeom>
        </p:spPr>
        <p:txBody>
          <a:bodyPr wrap="square" lIns="0" tIns="104139" rIns="0" bIns="0" rtlCol="0" vert="horz">
            <a:spAutoFit/>
          </a:bodyPr>
          <a:lstStyle/>
          <a:p>
            <a:pPr algn="ctr" marR="5080">
              <a:lnSpc>
                <a:spcPct val="100000"/>
              </a:lnSpc>
              <a:spcBef>
                <a:spcPts val="819"/>
              </a:spcBef>
            </a:pPr>
            <a:r>
              <a:rPr dirty="0" sz="1100" spc="-5" b="1">
                <a:solidFill>
                  <a:srgbClr val="002060"/>
                </a:solidFill>
                <a:latin typeface="Calibri"/>
                <a:cs typeface="Calibri"/>
              </a:rPr>
              <a:t>-1.9 </a:t>
            </a:r>
            <a:r>
              <a:rPr dirty="0" sz="1100" spc="-5">
                <a:solidFill>
                  <a:srgbClr val="002060"/>
                </a:solidFill>
                <a:latin typeface="Calibri"/>
                <a:cs typeface="Calibri"/>
              </a:rPr>
              <a:t>(-0.1,</a:t>
            </a:r>
            <a:r>
              <a:rPr dirty="0" sz="1100" spc="-70">
                <a:solidFill>
                  <a:srgbClr val="002060"/>
                </a:solidFill>
                <a:latin typeface="Calibri"/>
                <a:cs typeface="Calibri"/>
              </a:rPr>
              <a:t> </a:t>
            </a:r>
            <a:r>
              <a:rPr dirty="0" sz="1100" spc="-5">
                <a:solidFill>
                  <a:srgbClr val="002060"/>
                </a:solidFill>
                <a:latin typeface="Calibri"/>
                <a:cs typeface="Calibri"/>
              </a:rPr>
              <a:t>-3.9)</a:t>
            </a:r>
            <a:endParaRPr sz="1100">
              <a:latin typeface="Calibri"/>
              <a:cs typeface="Calibri"/>
            </a:endParaRPr>
          </a:p>
          <a:p>
            <a:pPr algn="ctr">
              <a:lnSpc>
                <a:spcPct val="100000"/>
              </a:lnSpc>
              <a:spcBef>
                <a:spcPts val="590"/>
              </a:spcBef>
            </a:pPr>
            <a:r>
              <a:rPr dirty="0" sz="900">
                <a:solidFill>
                  <a:srgbClr val="002060"/>
                </a:solidFill>
                <a:latin typeface="Calibri"/>
                <a:cs typeface="Calibri"/>
              </a:rPr>
              <a:t>p =</a:t>
            </a:r>
            <a:r>
              <a:rPr dirty="0" sz="900" spc="-30">
                <a:solidFill>
                  <a:srgbClr val="002060"/>
                </a:solidFill>
                <a:latin typeface="Calibri"/>
                <a:cs typeface="Calibri"/>
              </a:rPr>
              <a:t> </a:t>
            </a:r>
            <a:r>
              <a:rPr dirty="0" sz="900" spc="-5">
                <a:solidFill>
                  <a:srgbClr val="002060"/>
                </a:solidFill>
                <a:latin typeface="Calibri"/>
                <a:cs typeface="Calibri"/>
              </a:rPr>
              <a:t>0.036</a:t>
            </a:r>
            <a:endParaRPr sz="900">
              <a:latin typeface="Calibri"/>
              <a:cs typeface="Calibri"/>
            </a:endParaRPr>
          </a:p>
        </p:txBody>
      </p:sp>
      <p:sp>
        <p:nvSpPr>
          <p:cNvPr id="36" name="object 36"/>
          <p:cNvSpPr txBox="1"/>
          <p:nvPr/>
        </p:nvSpPr>
        <p:spPr>
          <a:xfrm>
            <a:off x="3088540" y="2530870"/>
            <a:ext cx="1071245" cy="497205"/>
          </a:xfrm>
          <a:prstGeom prst="rect">
            <a:avLst/>
          </a:prstGeom>
        </p:spPr>
        <p:txBody>
          <a:bodyPr wrap="square" lIns="0" tIns="104139" rIns="0" bIns="0" rtlCol="0" vert="horz">
            <a:spAutoFit/>
          </a:bodyPr>
          <a:lstStyle/>
          <a:p>
            <a:pPr algn="ctr" marR="5080">
              <a:lnSpc>
                <a:spcPct val="100000"/>
              </a:lnSpc>
              <a:spcBef>
                <a:spcPts val="819"/>
              </a:spcBef>
            </a:pPr>
            <a:r>
              <a:rPr dirty="0" sz="1100" spc="-5" b="1">
                <a:solidFill>
                  <a:srgbClr val="002060"/>
                </a:solidFill>
                <a:latin typeface="Calibri"/>
                <a:cs typeface="Calibri"/>
              </a:rPr>
              <a:t>-14.2 </a:t>
            </a:r>
            <a:r>
              <a:rPr dirty="0" sz="1100" spc="-5">
                <a:solidFill>
                  <a:srgbClr val="002060"/>
                </a:solidFill>
                <a:latin typeface="Calibri"/>
                <a:cs typeface="Calibri"/>
              </a:rPr>
              <a:t>(-13.6,</a:t>
            </a:r>
            <a:r>
              <a:rPr dirty="0" sz="1100" spc="-65">
                <a:solidFill>
                  <a:srgbClr val="002060"/>
                </a:solidFill>
                <a:latin typeface="Calibri"/>
                <a:cs typeface="Calibri"/>
              </a:rPr>
              <a:t> </a:t>
            </a:r>
            <a:r>
              <a:rPr dirty="0" sz="1100" spc="-5">
                <a:solidFill>
                  <a:srgbClr val="002060"/>
                </a:solidFill>
                <a:latin typeface="Calibri"/>
                <a:cs typeface="Calibri"/>
              </a:rPr>
              <a:t>-14.8)</a:t>
            </a:r>
            <a:endParaRPr sz="1100">
              <a:latin typeface="Calibri"/>
              <a:cs typeface="Calibri"/>
            </a:endParaRPr>
          </a:p>
          <a:p>
            <a:pPr algn="ctr">
              <a:lnSpc>
                <a:spcPct val="100000"/>
              </a:lnSpc>
              <a:spcBef>
                <a:spcPts val="590"/>
              </a:spcBef>
            </a:pPr>
            <a:r>
              <a:rPr dirty="0" sz="900" b="1">
                <a:solidFill>
                  <a:srgbClr val="002060"/>
                </a:solidFill>
                <a:latin typeface="Calibri"/>
                <a:cs typeface="Calibri"/>
              </a:rPr>
              <a:t>p = </a:t>
            </a:r>
            <a:r>
              <a:rPr dirty="0" sz="900" spc="-5" b="1">
                <a:solidFill>
                  <a:srgbClr val="002060"/>
                </a:solidFill>
                <a:latin typeface="Calibri"/>
                <a:cs typeface="Calibri"/>
              </a:rPr>
              <a:t>1.4x10</a:t>
            </a:r>
            <a:r>
              <a:rPr dirty="0" sz="900" spc="-60" b="1">
                <a:solidFill>
                  <a:srgbClr val="002060"/>
                </a:solidFill>
                <a:latin typeface="Calibri"/>
                <a:cs typeface="Calibri"/>
              </a:rPr>
              <a:t> </a:t>
            </a:r>
            <a:r>
              <a:rPr dirty="0" baseline="23148" sz="900" spc="-15" b="1">
                <a:solidFill>
                  <a:srgbClr val="002060"/>
                </a:solidFill>
                <a:latin typeface="Calibri"/>
                <a:cs typeface="Calibri"/>
              </a:rPr>
              <a:t>-465</a:t>
            </a:r>
            <a:endParaRPr baseline="23148" sz="900">
              <a:latin typeface="Calibri"/>
              <a:cs typeface="Calibri"/>
            </a:endParaRPr>
          </a:p>
        </p:txBody>
      </p:sp>
      <p:sp>
        <p:nvSpPr>
          <p:cNvPr id="37" name="object 37"/>
          <p:cNvSpPr/>
          <p:nvPr/>
        </p:nvSpPr>
        <p:spPr>
          <a:xfrm>
            <a:off x="5331933" y="2263685"/>
            <a:ext cx="62230" cy="0"/>
          </a:xfrm>
          <a:custGeom>
            <a:avLst/>
            <a:gdLst/>
            <a:ahLst/>
            <a:cxnLst/>
            <a:rect l="l" t="t" r="r" b="b"/>
            <a:pathLst>
              <a:path w="62229" h="0">
                <a:moveTo>
                  <a:pt x="0" y="0"/>
                </a:moveTo>
                <a:lnTo>
                  <a:pt x="62195" y="0"/>
                </a:lnTo>
              </a:path>
            </a:pathLst>
          </a:custGeom>
          <a:ln w="19050">
            <a:solidFill>
              <a:srgbClr val="C00000"/>
            </a:solidFill>
          </a:ln>
        </p:spPr>
        <p:txBody>
          <a:bodyPr wrap="square" lIns="0" tIns="0" rIns="0" bIns="0" rtlCol="0"/>
          <a:lstStyle/>
          <a:p/>
        </p:txBody>
      </p:sp>
      <p:sp>
        <p:nvSpPr>
          <p:cNvPr id="38" name="object 38"/>
          <p:cNvSpPr/>
          <p:nvPr/>
        </p:nvSpPr>
        <p:spPr>
          <a:xfrm>
            <a:off x="5089735" y="2263685"/>
            <a:ext cx="62230" cy="0"/>
          </a:xfrm>
          <a:custGeom>
            <a:avLst/>
            <a:gdLst/>
            <a:ahLst/>
            <a:cxnLst/>
            <a:rect l="l" t="t" r="r" b="b"/>
            <a:pathLst>
              <a:path w="62229" h="0">
                <a:moveTo>
                  <a:pt x="0" y="0"/>
                </a:moveTo>
                <a:lnTo>
                  <a:pt x="62196" y="0"/>
                </a:lnTo>
              </a:path>
            </a:pathLst>
          </a:custGeom>
          <a:ln w="19050">
            <a:solidFill>
              <a:srgbClr val="C00000"/>
            </a:solidFill>
          </a:ln>
        </p:spPr>
        <p:txBody>
          <a:bodyPr wrap="square" lIns="0" tIns="0" rIns="0" bIns="0" rtlCol="0"/>
          <a:lstStyle/>
          <a:p/>
        </p:txBody>
      </p:sp>
      <p:sp>
        <p:nvSpPr>
          <p:cNvPr id="39" name="object 39"/>
          <p:cNvSpPr/>
          <p:nvPr/>
        </p:nvSpPr>
        <p:spPr>
          <a:xfrm>
            <a:off x="5349485" y="2751558"/>
            <a:ext cx="33655" cy="0"/>
          </a:xfrm>
          <a:custGeom>
            <a:avLst/>
            <a:gdLst/>
            <a:ahLst/>
            <a:cxnLst/>
            <a:rect l="l" t="t" r="r" b="b"/>
            <a:pathLst>
              <a:path w="33654" h="0">
                <a:moveTo>
                  <a:pt x="0" y="0"/>
                </a:moveTo>
                <a:lnTo>
                  <a:pt x="33427" y="0"/>
                </a:lnTo>
              </a:path>
            </a:pathLst>
          </a:custGeom>
          <a:ln w="19050">
            <a:solidFill>
              <a:srgbClr val="376092"/>
            </a:solidFill>
          </a:ln>
        </p:spPr>
        <p:txBody>
          <a:bodyPr wrap="square" lIns="0" tIns="0" rIns="0" bIns="0" rtlCol="0"/>
          <a:lstStyle/>
          <a:p/>
        </p:txBody>
      </p:sp>
      <p:sp>
        <p:nvSpPr>
          <p:cNvPr id="40" name="object 40"/>
          <p:cNvSpPr/>
          <p:nvPr/>
        </p:nvSpPr>
        <p:spPr>
          <a:xfrm>
            <a:off x="5136057" y="2751558"/>
            <a:ext cx="33655" cy="0"/>
          </a:xfrm>
          <a:custGeom>
            <a:avLst/>
            <a:gdLst/>
            <a:ahLst/>
            <a:cxnLst/>
            <a:rect l="l" t="t" r="r" b="b"/>
            <a:pathLst>
              <a:path w="33654" h="0">
                <a:moveTo>
                  <a:pt x="0" y="0"/>
                </a:moveTo>
                <a:lnTo>
                  <a:pt x="33427" y="0"/>
                </a:lnTo>
              </a:path>
            </a:pathLst>
          </a:custGeom>
          <a:ln w="19050">
            <a:solidFill>
              <a:srgbClr val="376092"/>
            </a:solidFill>
          </a:ln>
        </p:spPr>
        <p:txBody>
          <a:bodyPr wrap="square" lIns="0" tIns="0" rIns="0" bIns="0" rtlCol="0"/>
          <a:lstStyle/>
          <a:p/>
        </p:txBody>
      </p:sp>
      <p:sp>
        <p:nvSpPr>
          <p:cNvPr id="41" name="object 41"/>
          <p:cNvSpPr txBox="1">
            <a:spLocks noGrp="1"/>
          </p:cNvSpPr>
          <p:nvPr>
            <p:ph type="title"/>
          </p:nvPr>
        </p:nvSpPr>
        <p:spPr>
          <a:xfrm>
            <a:off x="446155" y="254081"/>
            <a:ext cx="8311515" cy="391160"/>
          </a:xfrm>
          <a:prstGeom prst="rect"/>
        </p:spPr>
        <p:txBody>
          <a:bodyPr wrap="square" lIns="0" tIns="12700" rIns="0" bIns="0" rtlCol="0" vert="horz">
            <a:spAutoFit/>
          </a:bodyPr>
          <a:lstStyle/>
          <a:p>
            <a:pPr marL="12700">
              <a:lnSpc>
                <a:spcPct val="100000"/>
              </a:lnSpc>
              <a:spcBef>
                <a:spcPts val="100"/>
              </a:spcBef>
            </a:pPr>
            <a:r>
              <a:rPr dirty="0" sz="2400" spc="-5"/>
              <a:t>Effect of </a:t>
            </a:r>
            <a:r>
              <a:rPr dirty="0" sz="2400" spc="-5" i="1">
                <a:latin typeface="Calibri"/>
                <a:cs typeface="Calibri"/>
              </a:rPr>
              <a:t>LPL </a:t>
            </a:r>
            <a:r>
              <a:rPr dirty="0" sz="2400" spc="-5"/>
              <a:t>and </a:t>
            </a:r>
            <a:r>
              <a:rPr dirty="0" sz="2400" spc="-5" i="1">
                <a:latin typeface="Calibri"/>
                <a:cs typeface="Calibri"/>
              </a:rPr>
              <a:t>LDLR </a:t>
            </a:r>
            <a:r>
              <a:rPr dirty="0" sz="2400" spc="-5"/>
              <a:t>scores on lipids </a:t>
            </a:r>
            <a:r>
              <a:rPr dirty="0" sz="2400"/>
              <a:t>&amp; </a:t>
            </a:r>
            <a:r>
              <a:rPr dirty="0" sz="2400" spc="-5"/>
              <a:t>CHD per unit change</a:t>
            </a:r>
            <a:r>
              <a:rPr dirty="0" sz="2400" spc="-25"/>
              <a:t> </a:t>
            </a:r>
            <a:r>
              <a:rPr dirty="0" sz="2400"/>
              <a:t>apoB</a:t>
            </a:r>
            <a:endParaRPr sz="2400">
              <a:latin typeface="Calibri"/>
              <a:cs typeface="Calibri"/>
            </a:endParaRPr>
          </a:p>
        </p:txBody>
      </p:sp>
      <p:sp>
        <p:nvSpPr>
          <p:cNvPr id="42" name="object 42"/>
          <p:cNvSpPr/>
          <p:nvPr/>
        </p:nvSpPr>
        <p:spPr>
          <a:xfrm>
            <a:off x="523876" y="836989"/>
            <a:ext cx="8196580" cy="0"/>
          </a:xfrm>
          <a:custGeom>
            <a:avLst/>
            <a:gdLst/>
            <a:ahLst/>
            <a:cxnLst/>
            <a:rect l="l" t="t" r="r" b="b"/>
            <a:pathLst>
              <a:path w="8196580" h="0">
                <a:moveTo>
                  <a:pt x="0" y="0"/>
                </a:moveTo>
                <a:lnTo>
                  <a:pt x="8196261" y="0"/>
                </a:lnTo>
              </a:path>
            </a:pathLst>
          </a:custGeom>
          <a:ln w="22225">
            <a:solidFill>
              <a:srgbClr val="C00000"/>
            </a:solidFill>
          </a:ln>
        </p:spPr>
        <p:txBody>
          <a:bodyPr wrap="square" lIns="0" tIns="0" rIns="0" bIns="0" rtlCol="0"/>
          <a:lstStyle/>
          <a:p/>
        </p:txBody>
      </p:sp>
      <p:sp>
        <p:nvSpPr>
          <p:cNvPr id="43" name="object 43"/>
          <p:cNvSpPr txBox="1"/>
          <p:nvPr/>
        </p:nvSpPr>
        <p:spPr>
          <a:xfrm>
            <a:off x="6992502" y="1988030"/>
            <a:ext cx="1188085" cy="497205"/>
          </a:xfrm>
          <a:prstGeom prst="rect">
            <a:avLst/>
          </a:prstGeom>
        </p:spPr>
        <p:txBody>
          <a:bodyPr wrap="square" lIns="0" tIns="104139" rIns="0" bIns="0" rtlCol="0" vert="horz">
            <a:spAutoFit/>
          </a:bodyPr>
          <a:lstStyle/>
          <a:p>
            <a:pPr algn="ctr" marR="5080">
              <a:lnSpc>
                <a:spcPct val="100000"/>
              </a:lnSpc>
              <a:spcBef>
                <a:spcPts val="819"/>
              </a:spcBef>
            </a:pPr>
            <a:r>
              <a:rPr dirty="0" sz="1100" spc="-5">
                <a:solidFill>
                  <a:srgbClr val="C00000"/>
                </a:solidFill>
                <a:latin typeface="Calibri"/>
                <a:cs typeface="Calibri"/>
              </a:rPr>
              <a:t>0.771 (0.741 </a:t>
            </a:r>
            <a:r>
              <a:rPr dirty="0" sz="1100">
                <a:solidFill>
                  <a:srgbClr val="C00000"/>
                </a:solidFill>
                <a:latin typeface="Calibri"/>
                <a:cs typeface="Calibri"/>
              </a:rPr>
              <a:t>-</a:t>
            </a:r>
            <a:r>
              <a:rPr dirty="0" sz="1100" spc="-90">
                <a:solidFill>
                  <a:srgbClr val="C00000"/>
                </a:solidFill>
                <a:latin typeface="Calibri"/>
                <a:cs typeface="Calibri"/>
              </a:rPr>
              <a:t> </a:t>
            </a:r>
            <a:r>
              <a:rPr dirty="0" sz="1100" spc="-5">
                <a:solidFill>
                  <a:srgbClr val="C00000"/>
                </a:solidFill>
                <a:latin typeface="Calibri"/>
                <a:cs typeface="Calibri"/>
              </a:rPr>
              <a:t>0.802)</a:t>
            </a:r>
            <a:endParaRPr sz="1100">
              <a:latin typeface="Calibri"/>
              <a:cs typeface="Calibri"/>
            </a:endParaRPr>
          </a:p>
          <a:p>
            <a:pPr algn="ctr">
              <a:lnSpc>
                <a:spcPct val="100000"/>
              </a:lnSpc>
              <a:spcBef>
                <a:spcPts val="590"/>
              </a:spcBef>
            </a:pPr>
            <a:r>
              <a:rPr dirty="0" sz="900">
                <a:solidFill>
                  <a:srgbClr val="C00000"/>
                </a:solidFill>
                <a:latin typeface="Calibri"/>
                <a:cs typeface="Calibri"/>
              </a:rPr>
              <a:t>p = </a:t>
            </a:r>
            <a:r>
              <a:rPr dirty="0" sz="900" spc="-5">
                <a:solidFill>
                  <a:srgbClr val="C00000"/>
                </a:solidFill>
                <a:latin typeface="Calibri"/>
                <a:cs typeface="Calibri"/>
              </a:rPr>
              <a:t>3.9x10</a:t>
            </a:r>
            <a:r>
              <a:rPr dirty="0" sz="900" spc="-60">
                <a:solidFill>
                  <a:srgbClr val="C00000"/>
                </a:solidFill>
                <a:latin typeface="Calibri"/>
                <a:cs typeface="Calibri"/>
              </a:rPr>
              <a:t> </a:t>
            </a:r>
            <a:r>
              <a:rPr dirty="0" baseline="23148" sz="900" spc="-15">
                <a:solidFill>
                  <a:srgbClr val="C00000"/>
                </a:solidFill>
                <a:latin typeface="Calibri"/>
                <a:cs typeface="Calibri"/>
              </a:rPr>
              <a:t>-38</a:t>
            </a:r>
            <a:endParaRPr baseline="23148" sz="900">
              <a:latin typeface="Calibri"/>
              <a:cs typeface="Calibri"/>
            </a:endParaRPr>
          </a:p>
        </p:txBody>
      </p:sp>
      <p:sp>
        <p:nvSpPr>
          <p:cNvPr id="44" name="object 44"/>
          <p:cNvSpPr txBox="1"/>
          <p:nvPr/>
        </p:nvSpPr>
        <p:spPr>
          <a:xfrm>
            <a:off x="6992502" y="2484639"/>
            <a:ext cx="1188085" cy="497205"/>
          </a:xfrm>
          <a:prstGeom prst="rect">
            <a:avLst/>
          </a:prstGeom>
        </p:spPr>
        <p:txBody>
          <a:bodyPr wrap="square" lIns="0" tIns="104139" rIns="0" bIns="0" rtlCol="0" vert="horz">
            <a:spAutoFit/>
          </a:bodyPr>
          <a:lstStyle/>
          <a:p>
            <a:pPr algn="ctr" marR="5080">
              <a:lnSpc>
                <a:spcPct val="100000"/>
              </a:lnSpc>
              <a:spcBef>
                <a:spcPts val="819"/>
              </a:spcBef>
            </a:pPr>
            <a:r>
              <a:rPr dirty="0" sz="1100" spc="-5">
                <a:solidFill>
                  <a:srgbClr val="002060"/>
                </a:solidFill>
                <a:latin typeface="Calibri"/>
                <a:cs typeface="Calibri"/>
              </a:rPr>
              <a:t>0.773 (0.747 </a:t>
            </a:r>
            <a:r>
              <a:rPr dirty="0" sz="1100">
                <a:solidFill>
                  <a:srgbClr val="002060"/>
                </a:solidFill>
                <a:latin typeface="Calibri"/>
                <a:cs typeface="Calibri"/>
              </a:rPr>
              <a:t>-</a:t>
            </a:r>
            <a:r>
              <a:rPr dirty="0" sz="1100" spc="-90">
                <a:solidFill>
                  <a:srgbClr val="002060"/>
                </a:solidFill>
                <a:latin typeface="Calibri"/>
                <a:cs typeface="Calibri"/>
              </a:rPr>
              <a:t> </a:t>
            </a:r>
            <a:r>
              <a:rPr dirty="0" sz="1100" spc="-5">
                <a:solidFill>
                  <a:srgbClr val="002060"/>
                </a:solidFill>
                <a:latin typeface="Calibri"/>
                <a:cs typeface="Calibri"/>
              </a:rPr>
              <a:t>0.801)</a:t>
            </a:r>
            <a:endParaRPr sz="1100">
              <a:latin typeface="Calibri"/>
              <a:cs typeface="Calibri"/>
            </a:endParaRPr>
          </a:p>
          <a:p>
            <a:pPr algn="ctr">
              <a:lnSpc>
                <a:spcPct val="100000"/>
              </a:lnSpc>
              <a:spcBef>
                <a:spcPts val="590"/>
              </a:spcBef>
            </a:pPr>
            <a:r>
              <a:rPr dirty="0" sz="900">
                <a:solidFill>
                  <a:srgbClr val="002060"/>
                </a:solidFill>
                <a:latin typeface="Calibri"/>
                <a:cs typeface="Calibri"/>
              </a:rPr>
              <a:t>p = </a:t>
            </a:r>
            <a:r>
              <a:rPr dirty="0" sz="900" spc="-5">
                <a:solidFill>
                  <a:srgbClr val="002060"/>
                </a:solidFill>
                <a:latin typeface="Calibri"/>
                <a:cs typeface="Calibri"/>
              </a:rPr>
              <a:t>1.1x10</a:t>
            </a:r>
            <a:r>
              <a:rPr dirty="0" sz="900" spc="-60">
                <a:solidFill>
                  <a:srgbClr val="002060"/>
                </a:solidFill>
                <a:latin typeface="Calibri"/>
                <a:cs typeface="Calibri"/>
              </a:rPr>
              <a:t> </a:t>
            </a:r>
            <a:r>
              <a:rPr dirty="0" baseline="23148" sz="900" spc="-15">
                <a:solidFill>
                  <a:srgbClr val="002060"/>
                </a:solidFill>
                <a:latin typeface="Calibri"/>
                <a:cs typeface="Calibri"/>
              </a:rPr>
              <a:t>-46</a:t>
            </a:r>
            <a:endParaRPr baseline="23148" sz="900">
              <a:latin typeface="Calibri"/>
              <a:cs typeface="Calibri"/>
            </a:endParaRPr>
          </a:p>
        </p:txBody>
      </p:sp>
      <p:sp>
        <p:nvSpPr>
          <p:cNvPr id="45" name="object 45"/>
          <p:cNvSpPr/>
          <p:nvPr/>
        </p:nvSpPr>
        <p:spPr>
          <a:xfrm>
            <a:off x="523876" y="1234863"/>
            <a:ext cx="8343900" cy="2518410"/>
          </a:xfrm>
          <a:custGeom>
            <a:avLst/>
            <a:gdLst/>
            <a:ahLst/>
            <a:cxnLst/>
            <a:rect l="l" t="t" r="r" b="b"/>
            <a:pathLst>
              <a:path w="8343900" h="2518410">
                <a:moveTo>
                  <a:pt x="0" y="0"/>
                </a:moveTo>
                <a:lnTo>
                  <a:pt x="8343683" y="0"/>
                </a:lnTo>
                <a:lnTo>
                  <a:pt x="8343683" y="2518342"/>
                </a:lnTo>
                <a:lnTo>
                  <a:pt x="0" y="2518342"/>
                </a:lnTo>
                <a:lnTo>
                  <a:pt x="0" y="0"/>
                </a:lnTo>
                <a:close/>
              </a:path>
            </a:pathLst>
          </a:custGeom>
          <a:ln w="12700">
            <a:solidFill>
              <a:srgbClr val="002060"/>
            </a:solidFill>
          </a:ln>
        </p:spPr>
        <p:txBody>
          <a:bodyPr wrap="square" lIns="0" tIns="0" rIns="0" bIns="0" rtlCol="0"/>
          <a:lstStyle/>
          <a:p/>
        </p:txBody>
      </p:sp>
      <p:sp>
        <p:nvSpPr>
          <p:cNvPr id="46" name="object 46"/>
          <p:cNvSpPr/>
          <p:nvPr/>
        </p:nvSpPr>
        <p:spPr>
          <a:xfrm>
            <a:off x="5151932" y="2173684"/>
            <a:ext cx="180340" cy="180340"/>
          </a:xfrm>
          <a:custGeom>
            <a:avLst/>
            <a:gdLst/>
            <a:ahLst/>
            <a:cxnLst/>
            <a:rect l="l" t="t" r="r" b="b"/>
            <a:pathLst>
              <a:path w="180339" h="180339">
                <a:moveTo>
                  <a:pt x="0" y="0"/>
                </a:moveTo>
                <a:lnTo>
                  <a:pt x="180000" y="0"/>
                </a:lnTo>
                <a:lnTo>
                  <a:pt x="180000" y="180000"/>
                </a:lnTo>
                <a:lnTo>
                  <a:pt x="0" y="180000"/>
                </a:lnTo>
                <a:lnTo>
                  <a:pt x="0" y="0"/>
                </a:lnTo>
                <a:close/>
              </a:path>
            </a:pathLst>
          </a:custGeom>
          <a:solidFill>
            <a:srgbClr val="C00000"/>
          </a:solidFill>
        </p:spPr>
        <p:txBody>
          <a:bodyPr wrap="square" lIns="0" tIns="0" rIns="0" bIns="0" rtlCol="0"/>
          <a:lstStyle/>
          <a:p/>
        </p:txBody>
      </p:sp>
      <p:sp>
        <p:nvSpPr>
          <p:cNvPr id="47" name="object 47"/>
          <p:cNvSpPr/>
          <p:nvPr/>
        </p:nvSpPr>
        <p:spPr>
          <a:xfrm>
            <a:off x="5169484" y="2661559"/>
            <a:ext cx="180340" cy="180340"/>
          </a:xfrm>
          <a:custGeom>
            <a:avLst/>
            <a:gdLst/>
            <a:ahLst/>
            <a:cxnLst/>
            <a:rect l="l" t="t" r="r" b="b"/>
            <a:pathLst>
              <a:path w="180339" h="180339">
                <a:moveTo>
                  <a:pt x="0" y="0"/>
                </a:moveTo>
                <a:lnTo>
                  <a:pt x="180000" y="0"/>
                </a:lnTo>
                <a:lnTo>
                  <a:pt x="180000" y="179999"/>
                </a:lnTo>
                <a:lnTo>
                  <a:pt x="0" y="179999"/>
                </a:lnTo>
                <a:lnTo>
                  <a:pt x="0" y="0"/>
                </a:lnTo>
                <a:close/>
              </a:path>
            </a:pathLst>
          </a:custGeom>
          <a:solidFill>
            <a:srgbClr val="376092"/>
          </a:solidFill>
        </p:spPr>
        <p:txBody>
          <a:bodyPr wrap="square" lIns="0" tIns="0" rIns="0" bIns="0" rtlCol="0"/>
          <a:lstStyle/>
          <a:p/>
        </p:txBody>
      </p:sp>
      <p:sp>
        <p:nvSpPr>
          <p:cNvPr id="48" name="object 48"/>
          <p:cNvSpPr txBox="1"/>
          <p:nvPr/>
        </p:nvSpPr>
        <p:spPr>
          <a:xfrm>
            <a:off x="1862570" y="3977960"/>
            <a:ext cx="5657215" cy="208279"/>
          </a:xfrm>
          <a:prstGeom prst="rect">
            <a:avLst/>
          </a:prstGeom>
        </p:spPr>
        <p:txBody>
          <a:bodyPr wrap="square" lIns="0" tIns="12700" rIns="0" bIns="0" rtlCol="0" vert="horz">
            <a:spAutoFit/>
          </a:bodyPr>
          <a:lstStyle/>
          <a:p>
            <a:pPr marL="12700">
              <a:lnSpc>
                <a:spcPct val="100000"/>
              </a:lnSpc>
              <a:spcBef>
                <a:spcPts val="100"/>
              </a:spcBef>
            </a:pPr>
            <a:r>
              <a:rPr dirty="0" sz="1200" spc="-5">
                <a:solidFill>
                  <a:srgbClr val="002060"/>
                </a:solidFill>
                <a:latin typeface="Calibri"/>
                <a:cs typeface="Calibri"/>
              </a:rPr>
              <a:t>Effects on lipids </a:t>
            </a:r>
            <a:r>
              <a:rPr dirty="0" sz="1200">
                <a:solidFill>
                  <a:srgbClr val="002060"/>
                </a:solidFill>
                <a:latin typeface="Calibri"/>
                <a:cs typeface="Calibri"/>
              </a:rPr>
              <a:t>and </a:t>
            </a:r>
            <a:r>
              <a:rPr dirty="0" sz="1200" spc="-5">
                <a:solidFill>
                  <a:srgbClr val="002060"/>
                </a:solidFill>
                <a:latin typeface="Calibri"/>
                <a:cs typeface="Calibri"/>
              </a:rPr>
              <a:t>CHD for </a:t>
            </a:r>
            <a:r>
              <a:rPr dirty="0" sz="1200">
                <a:solidFill>
                  <a:srgbClr val="002060"/>
                </a:solidFill>
                <a:latin typeface="Calibri"/>
                <a:cs typeface="Calibri"/>
              </a:rPr>
              <a:t>a </a:t>
            </a:r>
            <a:r>
              <a:rPr dirty="0" sz="1200" spc="-5">
                <a:solidFill>
                  <a:srgbClr val="002060"/>
                </a:solidFill>
                <a:latin typeface="Calibri"/>
                <a:cs typeface="Calibri"/>
              </a:rPr>
              <a:t>common 10 mg/dL decrease in </a:t>
            </a:r>
            <a:r>
              <a:rPr dirty="0" sz="1200">
                <a:solidFill>
                  <a:srgbClr val="002060"/>
                </a:solidFill>
                <a:latin typeface="Calibri"/>
                <a:cs typeface="Calibri"/>
              </a:rPr>
              <a:t>apoB-containing</a:t>
            </a:r>
            <a:r>
              <a:rPr dirty="0" sz="1200" spc="-60">
                <a:solidFill>
                  <a:srgbClr val="002060"/>
                </a:solidFill>
                <a:latin typeface="Calibri"/>
                <a:cs typeface="Calibri"/>
              </a:rPr>
              <a:t> </a:t>
            </a:r>
            <a:r>
              <a:rPr dirty="0" sz="1200" spc="-5">
                <a:solidFill>
                  <a:srgbClr val="002060"/>
                </a:solidFill>
                <a:latin typeface="Calibri"/>
                <a:cs typeface="Calibri"/>
              </a:rPr>
              <a:t>lipoproteins</a:t>
            </a:r>
            <a:endParaRPr sz="12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96665" y="176046"/>
            <a:ext cx="6948170" cy="391160"/>
          </a:xfrm>
          <a:prstGeom prst="rect"/>
        </p:spPr>
        <p:txBody>
          <a:bodyPr wrap="square" lIns="0" tIns="12700" rIns="0" bIns="0" rtlCol="0" vert="horz">
            <a:spAutoFit/>
          </a:bodyPr>
          <a:lstStyle/>
          <a:p>
            <a:pPr marL="12700">
              <a:lnSpc>
                <a:spcPct val="100000"/>
              </a:lnSpc>
              <a:spcBef>
                <a:spcPts val="100"/>
              </a:spcBef>
            </a:pPr>
            <a:r>
              <a:rPr dirty="0" sz="2400" spc="-5"/>
              <a:t>Combined effect of </a:t>
            </a:r>
            <a:r>
              <a:rPr dirty="0" sz="2400" spc="-5" i="1">
                <a:latin typeface="Calibri"/>
                <a:cs typeface="Calibri"/>
              </a:rPr>
              <a:t>LPL </a:t>
            </a:r>
            <a:r>
              <a:rPr dirty="0" sz="2400" spc="-5"/>
              <a:t>and </a:t>
            </a:r>
            <a:r>
              <a:rPr dirty="0" sz="2400" spc="-5" i="1">
                <a:latin typeface="Calibri"/>
                <a:cs typeface="Calibri"/>
              </a:rPr>
              <a:t>LDLR </a:t>
            </a:r>
            <a:r>
              <a:rPr dirty="0" sz="2400" spc="-5"/>
              <a:t>scores on lipids </a:t>
            </a:r>
            <a:r>
              <a:rPr dirty="0" sz="2400"/>
              <a:t>&amp;</a:t>
            </a:r>
            <a:r>
              <a:rPr dirty="0" sz="2400" spc="-15"/>
              <a:t> </a:t>
            </a:r>
            <a:r>
              <a:rPr dirty="0" sz="2400" spc="-5"/>
              <a:t>CHD</a:t>
            </a:r>
            <a:endParaRPr sz="2400">
              <a:latin typeface="Calibri"/>
              <a:cs typeface="Calibri"/>
            </a:endParaRPr>
          </a:p>
        </p:txBody>
      </p:sp>
      <p:sp>
        <p:nvSpPr>
          <p:cNvPr id="3" name="object 3"/>
          <p:cNvSpPr/>
          <p:nvPr/>
        </p:nvSpPr>
        <p:spPr>
          <a:xfrm>
            <a:off x="523876" y="662118"/>
            <a:ext cx="8196580" cy="0"/>
          </a:xfrm>
          <a:custGeom>
            <a:avLst/>
            <a:gdLst/>
            <a:ahLst/>
            <a:cxnLst/>
            <a:rect l="l" t="t" r="r" b="b"/>
            <a:pathLst>
              <a:path w="8196580" h="0">
                <a:moveTo>
                  <a:pt x="0" y="0"/>
                </a:moveTo>
                <a:lnTo>
                  <a:pt x="8196261" y="0"/>
                </a:lnTo>
              </a:path>
            </a:pathLst>
          </a:custGeom>
          <a:ln w="22225">
            <a:solidFill>
              <a:srgbClr val="C00000"/>
            </a:solidFill>
          </a:ln>
        </p:spPr>
        <p:txBody>
          <a:bodyPr wrap="square" lIns="0" tIns="0" rIns="0" bIns="0" rtlCol="0"/>
          <a:lstStyle/>
          <a:p/>
        </p:txBody>
      </p:sp>
      <p:sp>
        <p:nvSpPr>
          <p:cNvPr id="4" name="object 4"/>
          <p:cNvSpPr txBox="1"/>
          <p:nvPr/>
        </p:nvSpPr>
        <p:spPr>
          <a:xfrm>
            <a:off x="3913981" y="765878"/>
            <a:ext cx="1412875" cy="208279"/>
          </a:xfrm>
          <a:prstGeom prst="rect">
            <a:avLst/>
          </a:prstGeom>
        </p:spPr>
        <p:txBody>
          <a:bodyPr wrap="square" lIns="0" tIns="12700" rIns="0" bIns="0" rtlCol="0" vert="horz">
            <a:spAutoFit/>
          </a:bodyPr>
          <a:lstStyle/>
          <a:p>
            <a:pPr marL="12700">
              <a:lnSpc>
                <a:spcPct val="100000"/>
              </a:lnSpc>
              <a:spcBef>
                <a:spcPts val="100"/>
              </a:spcBef>
            </a:pPr>
            <a:r>
              <a:rPr dirty="0" sz="1200" b="1">
                <a:solidFill>
                  <a:srgbClr val="C00000"/>
                </a:solidFill>
                <a:latin typeface="Calibri"/>
                <a:cs typeface="Calibri"/>
              </a:rPr>
              <a:t>2 x 2 </a:t>
            </a:r>
            <a:r>
              <a:rPr dirty="0" sz="1200" spc="-5" b="1">
                <a:solidFill>
                  <a:srgbClr val="C00000"/>
                </a:solidFill>
                <a:latin typeface="Calibri"/>
                <a:cs typeface="Calibri"/>
              </a:rPr>
              <a:t>factorial</a:t>
            </a:r>
            <a:r>
              <a:rPr dirty="0" sz="1200" spc="-105" b="1">
                <a:solidFill>
                  <a:srgbClr val="C00000"/>
                </a:solidFill>
                <a:latin typeface="Calibri"/>
                <a:cs typeface="Calibri"/>
              </a:rPr>
              <a:t> </a:t>
            </a:r>
            <a:r>
              <a:rPr dirty="0" sz="1200" spc="-5" b="1">
                <a:solidFill>
                  <a:srgbClr val="C00000"/>
                </a:solidFill>
                <a:latin typeface="Calibri"/>
                <a:cs typeface="Calibri"/>
              </a:rPr>
              <a:t>analysis</a:t>
            </a:r>
            <a:endParaRPr sz="1200">
              <a:latin typeface="Calibri"/>
              <a:cs typeface="Calibri"/>
            </a:endParaRPr>
          </a:p>
        </p:txBody>
      </p:sp>
      <p:sp>
        <p:nvSpPr>
          <p:cNvPr id="5" name="object 5"/>
          <p:cNvSpPr/>
          <p:nvPr/>
        </p:nvSpPr>
        <p:spPr>
          <a:xfrm>
            <a:off x="1003300" y="1206500"/>
            <a:ext cx="7772942" cy="3111323"/>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923543" y="1100731"/>
            <a:ext cx="7932420" cy="3307079"/>
          </a:xfrm>
          <a:custGeom>
            <a:avLst/>
            <a:gdLst/>
            <a:ahLst/>
            <a:cxnLst/>
            <a:rect l="l" t="t" r="r" b="b"/>
            <a:pathLst>
              <a:path w="7932420" h="3307079">
                <a:moveTo>
                  <a:pt x="0" y="0"/>
                </a:moveTo>
                <a:lnTo>
                  <a:pt x="7931895" y="0"/>
                </a:lnTo>
                <a:lnTo>
                  <a:pt x="7931895" y="3306675"/>
                </a:lnTo>
                <a:lnTo>
                  <a:pt x="0" y="3306675"/>
                </a:lnTo>
                <a:lnTo>
                  <a:pt x="0" y="0"/>
                </a:lnTo>
                <a:close/>
              </a:path>
            </a:pathLst>
          </a:custGeom>
          <a:ln w="12700">
            <a:solidFill>
              <a:srgbClr val="002060"/>
            </a:solidFill>
          </a:ln>
        </p:spPr>
        <p:txBody>
          <a:bodyPr wrap="square" lIns="0" tIns="0" rIns="0" bIns="0" rtlCol="0"/>
          <a:lstStyle/>
          <a:p/>
        </p:txBody>
      </p:sp>
      <p:sp>
        <p:nvSpPr>
          <p:cNvPr id="7" name="object 7"/>
          <p:cNvSpPr/>
          <p:nvPr/>
        </p:nvSpPr>
        <p:spPr>
          <a:xfrm>
            <a:off x="4572000" y="1641424"/>
            <a:ext cx="839469" cy="2173605"/>
          </a:xfrm>
          <a:custGeom>
            <a:avLst/>
            <a:gdLst/>
            <a:ahLst/>
            <a:cxnLst/>
            <a:rect l="l" t="t" r="r" b="b"/>
            <a:pathLst>
              <a:path w="839470" h="2173604">
                <a:moveTo>
                  <a:pt x="0" y="0"/>
                </a:moveTo>
                <a:lnTo>
                  <a:pt x="839448" y="0"/>
                </a:lnTo>
                <a:lnTo>
                  <a:pt x="839448" y="2173574"/>
                </a:lnTo>
                <a:lnTo>
                  <a:pt x="0" y="2173574"/>
                </a:lnTo>
                <a:lnTo>
                  <a:pt x="0" y="0"/>
                </a:lnTo>
                <a:close/>
              </a:path>
            </a:pathLst>
          </a:custGeom>
          <a:ln w="19049">
            <a:solidFill>
              <a:srgbClr val="C00000"/>
            </a:solidFill>
          </a:ln>
        </p:spPr>
        <p:txBody>
          <a:bodyPr wrap="square" lIns="0" tIns="0" rIns="0" bIns="0" rtlCol="0"/>
          <a:lstStyl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3876" y="702309"/>
            <a:ext cx="8196580" cy="0"/>
          </a:xfrm>
          <a:custGeom>
            <a:avLst/>
            <a:gdLst/>
            <a:ahLst/>
            <a:cxnLst/>
            <a:rect l="l" t="t" r="r" b="b"/>
            <a:pathLst>
              <a:path w="8196580" h="0">
                <a:moveTo>
                  <a:pt x="0" y="0"/>
                </a:moveTo>
                <a:lnTo>
                  <a:pt x="8196261" y="0"/>
                </a:lnTo>
              </a:path>
            </a:pathLst>
          </a:custGeom>
          <a:ln w="22225">
            <a:solidFill>
              <a:srgbClr val="C00000"/>
            </a:solidFill>
          </a:ln>
        </p:spPr>
        <p:txBody>
          <a:bodyPr wrap="square" lIns="0" tIns="0" rIns="0" bIns="0" rtlCol="0"/>
          <a:lstStyle/>
          <a:p/>
        </p:txBody>
      </p:sp>
      <p:sp>
        <p:nvSpPr>
          <p:cNvPr id="3" name="object 3"/>
          <p:cNvSpPr txBox="1">
            <a:spLocks noGrp="1"/>
          </p:cNvSpPr>
          <p:nvPr>
            <p:ph type="title"/>
          </p:nvPr>
        </p:nvSpPr>
        <p:spPr>
          <a:xfrm>
            <a:off x="1130393" y="157048"/>
            <a:ext cx="6948170" cy="391160"/>
          </a:xfrm>
          <a:prstGeom prst="rect"/>
        </p:spPr>
        <p:txBody>
          <a:bodyPr wrap="square" lIns="0" tIns="12700" rIns="0" bIns="0" rtlCol="0" vert="horz">
            <a:spAutoFit/>
          </a:bodyPr>
          <a:lstStyle/>
          <a:p>
            <a:pPr marL="12700">
              <a:lnSpc>
                <a:spcPct val="100000"/>
              </a:lnSpc>
              <a:spcBef>
                <a:spcPts val="100"/>
              </a:spcBef>
            </a:pPr>
            <a:r>
              <a:rPr dirty="0" sz="2400" spc="-5"/>
              <a:t>Combined effect of </a:t>
            </a:r>
            <a:r>
              <a:rPr dirty="0" sz="2400" spc="-5" i="1">
                <a:latin typeface="Calibri"/>
                <a:cs typeface="Calibri"/>
              </a:rPr>
              <a:t>LPL </a:t>
            </a:r>
            <a:r>
              <a:rPr dirty="0" sz="2400" spc="-5"/>
              <a:t>and </a:t>
            </a:r>
            <a:r>
              <a:rPr dirty="0" sz="2400" spc="-5" i="1">
                <a:latin typeface="Calibri"/>
                <a:cs typeface="Calibri"/>
              </a:rPr>
              <a:t>LDLR </a:t>
            </a:r>
            <a:r>
              <a:rPr dirty="0" sz="2400" spc="-5"/>
              <a:t>scores on lipids </a:t>
            </a:r>
            <a:r>
              <a:rPr dirty="0" sz="2400"/>
              <a:t>&amp;</a:t>
            </a:r>
            <a:r>
              <a:rPr dirty="0" sz="2400" spc="-15"/>
              <a:t> </a:t>
            </a:r>
            <a:r>
              <a:rPr dirty="0" sz="2400" spc="-5"/>
              <a:t>CHD</a:t>
            </a:r>
            <a:endParaRPr sz="2400">
              <a:latin typeface="Calibri"/>
              <a:cs typeface="Calibri"/>
            </a:endParaRPr>
          </a:p>
        </p:txBody>
      </p:sp>
      <p:sp>
        <p:nvSpPr>
          <p:cNvPr id="4" name="object 4"/>
          <p:cNvSpPr txBox="1"/>
          <p:nvPr/>
        </p:nvSpPr>
        <p:spPr>
          <a:xfrm>
            <a:off x="4018691" y="792915"/>
            <a:ext cx="1596390" cy="208279"/>
          </a:xfrm>
          <a:prstGeom prst="rect">
            <a:avLst/>
          </a:prstGeom>
        </p:spPr>
        <p:txBody>
          <a:bodyPr wrap="square" lIns="0" tIns="12700" rIns="0" bIns="0" rtlCol="0" vert="horz">
            <a:spAutoFit/>
          </a:bodyPr>
          <a:lstStyle/>
          <a:p>
            <a:pPr marL="12700">
              <a:lnSpc>
                <a:spcPct val="100000"/>
              </a:lnSpc>
              <a:spcBef>
                <a:spcPts val="100"/>
              </a:spcBef>
            </a:pPr>
            <a:r>
              <a:rPr dirty="0" sz="1200" spc="-5" b="1">
                <a:solidFill>
                  <a:srgbClr val="C00000"/>
                </a:solidFill>
                <a:latin typeface="Calibri"/>
                <a:cs typeface="Calibri"/>
              </a:rPr>
              <a:t>Per 10 mg/dl lower</a:t>
            </a:r>
            <a:r>
              <a:rPr dirty="0" sz="1200" spc="-75" b="1">
                <a:solidFill>
                  <a:srgbClr val="C00000"/>
                </a:solidFill>
                <a:latin typeface="Calibri"/>
                <a:cs typeface="Calibri"/>
              </a:rPr>
              <a:t> </a:t>
            </a:r>
            <a:r>
              <a:rPr dirty="0" sz="1200" spc="-5" b="1">
                <a:solidFill>
                  <a:srgbClr val="C00000"/>
                </a:solidFill>
                <a:latin typeface="Calibri"/>
                <a:cs typeface="Calibri"/>
              </a:rPr>
              <a:t>apoB</a:t>
            </a:r>
            <a:endParaRPr sz="1200">
              <a:latin typeface="Calibri"/>
              <a:cs typeface="Calibri"/>
            </a:endParaRPr>
          </a:p>
        </p:txBody>
      </p:sp>
      <p:sp>
        <p:nvSpPr>
          <p:cNvPr id="5" name="object 5"/>
          <p:cNvSpPr/>
          <p:nvPr/>
        </p:nvSpPr>
        <p:spPr>
          <a:xfrm>
            <a:off x="2025394" y="1134513"/>
            <a:ext cx="5591810" cy="3453765"/>
          </a:xfrm>
          <a:custGeom>
            <a:avLst/>
            <a:gdLst/>
            <a:ahLst/>
            <a:cxnLst/>
            <a:rect l="l" t="t" r="r" b="b"/>
            <a:pathLst>
              <a:path w="5591809" h="3453765">
                <a:moveTo>
                  <a:pt x="0" y="0"/>
                </a:moveTo>
                <a:lnTo>
                  <a:pt x="5591557" y="0"/>
                </a:lnTo>
                <a:lnTo>
                  <a:pt x="5591557" y="3453388"/>
                </a:lnTo>
                <a:lnTo>
                  <a:pt x="0" y="3453388"/>
                </a:lnTo>
                <a:lnTo>
                  <a:pt x="0" y="0"/>
                </a:lnTo>
                <a:close/>
              </a:path>
            </a:pathLst>
          </a:custGeom>
          <a:ln w="12700">
            <a:solidFill>
              <a:srgbClr val="002060"/>
            </a:solidFill>
          </a:ln>
        </p:spPr>
        <p:txBody>
          <a:bodyPr wrap="square" lIns="0" tIns="0" rIns="0" bIns="0" rtlCol="0"/>
          <a:lstStyle/>
          <a:p/>
        </p:txBody>
      </p:sp>
      <p:sp>
        <p:nvSpPr>
          <p:cNvPr id="6" name="object 6"/>
          <p:cNvSpPr/>
          <p:nvPr/>
        </p:nvSpPr>
        <p:spPr>
          <a:xfrm>
            <a:off x="2070100" y="1206500"/>
            <a:ext cx="5492224" cy="3306659"/>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3876" y="702309"/>
            <a:ext cx="8196580" cy="0"/>
          </a:xfrm>
          <a:custGeom>
            <a:avLst/>
            <a:gdLst/>
            <a:ahLst/>
            <a:cxnLst/>
            <a:rect l="l" t="t" r="r" b="b"/>
            <a:pathLst>
              <a:path w="8196580" h="0">
                <a:moveTo>
                  <a:pt x="0" y="0"/>
                </a:moveTo>
                <a:lnTo>
                  <a:pt x="8196261" y="0"/>
                </a:lnTo>
              </a:path>
            </a:pathLst>
          </a:custGeom>
          <a:ln w="22225">
            <a:solidFill>
              <a:srgbClr val="C00000"/>
            </a:solidFill>
          </a:ln>
        </p:spPr>
        <p:txBody>
          <a:bodyPr wrap="square" lIns="0" tIns="0" rIns="0" bIns="0" rtlCol="0"/>
          <a:lstStyle/>
          <a:p/>
        </p:txBody>
      </p:sp>
      <p:sp>
        <p:nvSpPr>
          <p:cNvPr id="3" name="object 3"/>
          <p:cNvSpPr txBox="1">
            <a:spLocks noGrp="1"/>
          </p:cNvSpPr>
          <p:nvPr>
            <p:ph type="title"/>
          </p:nvPr>
        </p:nvSpPr>
        <p:spPr>
          <a:xfrm>
            <a:off x="3857221" y="157048"/>
            <a:ext cx="1496695" cy="391160"/>
          </a:xfrm>
          <a:prstGeom prst="rect"/>
        </p:spPr>
        <p:txBody>
          <a:bodyPr wrap="square" lIns="0" tIns="12700" rIns="0" bIns="0" rtlCol="0" vert="horz">
            <a:spAutoFit/>
          </a:bodyPr>
          <a:lstStyle/>
          <a:p>
            <a:pPr marL="12700">
              <a:lnSpc>
                <a:spcPct val="100000"/>
              </a:lnSpc>
              <a:spcBef>
                <a:spcPts val="100"/>
              </a:spcBef>
            </a:pPr>
            <a:r>
              <a:rPr dirty="0" sz="2400" spc="-5"/>
              <a:t>Conclusions</a:t>
            </a:r>
            <a:endParaRPr sz="2400"/>
          </a:p>
        </p:txBody>
      </p:sp>
      <p:sp>
        <p:nvSpPr>
          <p:cNvPr id="4" name="object 4"/>
          <p:cNvSpPr txBox="1"/>
          <p:nvPr/>
        </p:nvSpPr>
        <p:spPr>
          <a:xfrm>
            <a:off x="801079" y="989032"/>
            <a:ext cx="7621905" cy="2988310"/>
          </a:xfrm>
          <a:prstGeom prst="rect">
            <a:avLst/>
          </a:prstGeom>
        </p:spPr>
        <p:txBody>
          <a:bodyPr wrap="square" lIns="0" tIns="41275" rIns="0" bIns="0" rtlCol="0" vert="horz">
            <a:spAutoFit/>
          </a:bodyPr>
          <a:lstStyle/>
          <a:p>
            <a:pPr marL="298450" marR="5080" indent="-285750">
              <a:lnSpc>
                <a:spcPts val="1839"/>
              </a:lnSpc>
              <a:spcBef>
                <a:spcPts val="325"/>
              </a:spcBef>
              <a:buSzPct val="102941"/>
              <a:buFont typeface="Arial"/>
              <a:buChar char="•"/>
              <a:tabLst>
                <a:tab pos="297815" algn="l"/>
                <a:tab pos="298450" algn="l"/>
              </a:tabLst>
            </a:pPr>
            <a:r>
              <a:rPr dirty="0" sz="1700" spc="-5">
                <a:solidFill>
                  <a:srgbClr val="595959"/>
                </a:solidFill>
                <a:latin typeface="Calibri"/>
                <a:cs typeface="Calibri"/>
              </a:rPr>
              <a:t>Despite very different effects on plasma lipid levels, </a:t>
            </a:r>
            <a:r>
              <a:rPr dirty="0" sz="1700" spc="-5">
                <a:solidFill>
                  <a:srgbClr val="C00000"/>
                </a:solidFill>
                <a:latin typeface="Calibri"/>
                <a:cs typeface="Calibri"/>
              </a:rPr>
              <a:t>triglyceride lowering </a:t>
            </a:r>
            <a:r>
              <a:rPr dirty="0" sz="1700" spc="-5" i="1">
                <a:solidFill>
                  <a:srgbClr val="C00000"/>
                </a:solidFill>
                <a:latin typeface="Calibri"/>
                <a:cs typeface="Calibri"/>
              </a:rPr>
              <a:t>LPL  </a:t>
            </a:r>
            <a:r>
              <a:rPr dirty="0" sz="1700" spc="-5">
                <a:solidFill>
                  <a:srgbClr val="C00000"/>
                </a:solidFill>
                <a:latin typeface="Calibri"/>
                <a:cs typeface="Calibri"/>
              </a:rPr>
              <a:t>variants and LDL-C lowering </a:t>
            </a:r>
            <a:r>
              <a:rPr dirty="0" sz="1700" spc="-5" i="1">
                <a:solidFill>
                  <a:srgbClr val="C00000"/>
                </a:solidFill>
                <a:latin typeface="Calibri"/>
                <a:cs typeface="Calibri"/>
              </a:rPr>
              <a:t>LDLR </a:t>
            </a:r>
            <a:r>
              <a:rPr dirty="0" sz="1700" spc="-5">
                <a:solidFill>
                  <a:srgbClr val="C00000"/>
                </a:solidFill>
                <a:latin typeface="Calibri"/>
                <a:cs typeface="Calibri"/>
              </a:rPr>
              <a:t>variants had the same effect on the risk of CHD  per unit change in apoB </a:t>
            </a:r>
            <a:r>
              <a:rPr dirty="0" sz="1700">
                <a:solidFill>
                  <a:srgbClr val="595959"/>
                </a:solidFill>
                <a:latin typeface="Calibri"/>
                <a:cs typeface="Calibri"/>
              </a:rPr>
              <a:t>– </a:t>
            </a:r>
            <a:r>
              <a:rPr dirty="0" sz="1700" spc="-5">
                <a:solidFill>
                  <a:srgbClr val="595959"/>
                </a:solidFill>
                <a:latin typeface="Calibri"/>
                <a:cs typeface="Calibri"/>
              </a:rPr>
              <a:t>suggesting that all apoB100-containing lipoproteins have  the same effect on the risk of</a:t>
            </a:r>
            <a:r>
              <a:rPr dirty="0" sz="1700" spc="-10">
                <a:solidFill>
                  <a:srgbClr val="595959"/>
                </a:solidFill>
                <a:latin typeface="Calibri"/>
                <a:cs typeface="Calibri"/>
              </a:rPr>
              <a:t> </a:t>
            </a:r>
            <a:r>
              <a:rPr dirty="0" sz="1700" spc="-5">
                <a:solidFill>
                  <a:srgbClr val="595959"/>
                </a:solidFill>
                <a:latin typeface="Calibri"/>
                <a:cs typeface="Calibri"/>
              </a:rPr>
              <a:t>CHD</a:t>
            </a:r>
            <a:endParaRPr sz="1700">
              <a:latin typeface="Calibri"/>
              <a:cs typeface="Calibri"/>
            </a:endParaRPr>
          </a:p>
          <a:p>
            <a:pPr algn="just" marL="298450" marR="138430" indent="-285750">
              <a:lnSpc>
                <a:spcPts val="1839"/>
              </a:lnSpc>
              <a:spcBef>
                <a:spcPts val="1450"/>
              </a:spcBef>
              <a:buSzPct val="102941"/>
              <a:buFont typeface="Arial"/>
              <a:buChar char="•"/>
              <a:tabLst>
                <a:tab pos="298450" algn="l"/>
              </a:tabLst>
            </a:pPr>
            <a:r>
              <a:rPr dirty="0" sz="1700" spc="-5">
                <a:solidFill>
                  <a:srgbClr val="595959"/>
                </a:solidFill>
                <a:latin typeface="Calibri"/>
                <a:cs typeface="Calibri"/>
              </a:rPr>
              <a:t>Therefore, the clinical benefit of triglyceride lowering therapies (particularly those  acting through the LPL pathway) should be proportional to the absolute reduction  in apoB, not the change in plasma triglyceride</a:t>
            </a:r>
            <a:r>
              <a:rPr dirty="0" sz="1700" spc="-15">
                <a:solidFill>
                  <a:srgbClr val="595959"/>
                </a:solidFill>
                <a:latin typeface="Calibri"/>
                <a:cs typeface="Calibri"/>
              </a:rPr>
              <a:t> </a:t>
            </a:r>
            <a:r>
              <a:rPr dirty="0" sz="1700" spc="-5">
                <a:solidFill>
                  <a:srgbClr val="595959"/>
                </a:solidFill>
                <a:latin typeface="Calibri"/>
                <a:cs typeface="Calibri"/>
              </a:rPr>
              <a:t>concentration</a:t>
            </a:r>
            <a:endParaRPr sz="1700">
              <a:latin typeface="Calibri"/>
              <a:cs typeface="Calibri"/>
            </a:endParaRPr>
          </a:p>
          <a:p>
            <a:pPr marL="298450" marR="162560" indent="-285750">
              <a:lnSpc>
                <a:spcPts val="1839"/>
              </a:lnSpc>
              <a:spcBef>
                <a:spcPts val="1450"/>
              </a:spcBef>
              <a:buSzPct val="102941"/>
              <a:buFont typeface="Arial"/>
              <a:buChar char="•"/>
              <a:tabLst>
                <a:tab pos="297815" algn="l"/>
                <a:tab pos="298450" algn="l"/>
              </a:tabLst>
            </a:pPr>
            <a:r>
              <a:rPr dirty="0" sz="1700" spc="-5">
                <a:solidFill>
                  <a:srgbClr val="595959"/>
                </a:solidFill>
                <a:latin typeface="Calibri"/>
                <a:cs typeface="Calibri"/>
              </a:rPr>
              <a:t>More generally, the clinical effect of any lipid lowering therapy, or combination of  TG and LDL lowering therapies, on the risk of cardiovascular events should be  proportional to the absolute change in apoB, regardless of the change in  triglycerides or</a:t>
            </a:r>
            <a:r>
              <a:rPr dirty="0" sz="1700" spc="-10">
                <a:solidFill>
                  <a:srgbClr val="595959"/>
                </a:solidFill>
                <a:latin typeface="Calibri"/>
                <a:cs typeface="Calibri"/>
              </a:rPr>
              <a:t> </a:t>
            </a:r>
            <a:r>
              <a:rPr dirty="0" sz="1700" spc="-5">
                <a:solidFill>
                  <a:srgbClr val="595959"/>
                </a:solidFill>
                <a:latin typeface="Calibri"/>
                <a:cs typeface="Calibri"/>
              </a:rPr>
              <a:t>LDL-C</a:t>
            </a:r>
            <a:endParaRPr sz="170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89544" y="368489"/>
            <a:ext cx="3160395" cy="436880"/>
          </a:xfrm>
          <a:prstGeom prst="rect"/>
        </p:spPr>
        <p:txBody>
          <a:bodyPr wrap="square" lIns="0" tIns="12700" rIns="0" bIns="0" rtlCol="0" vert="horz">
            <a:spAutoFit/>
          </a:bodyPr>
          <a:lstStyle/>
          <a:p>
            <a:pPr marL="12700">
              <a:lnSpc>
                <a:spcPct val="100000"/>
              </a:lnSpc>
              <a:spcBef>
                <a:spcPts val="100"/>
              </a:spcBef>
            </a:pPr>
            <a:r>
              <a:rPr dirty="0" sz="2700" spc="-5"/>
              <a:t>Declaration of</a:t>
            </a:r>
            <a:r>
              <a:rPr dirty="0" sz="2700" spc="-85"/>
              <a:t> </a:t>
            </a:r>
            <a:r>
              <a:rPr dirty="0" sz="2700" spc="-5"/>
              <a:t>Interest</a:t>
            </a:r>
            <a:endParaRPr sz="2700"/>
          </a:p>
        </p:txBody>
      </p:sp>
      <p:sp>
        <p:nvSpPr>
          <p:cNvPr id="3" name="object 3"/>
          <p:cNvSpPr txBox="1"/>
          <p:nvPr/>
        </p:nvSpPr>
        <p:spPr>
          <a:xfrm>
            <a:off x="1173411" y="1412481"/>
            <a:ext cx="5481320" cy="1397000"/>
          </a:xfrm>
          <a:prstGeom prst="rect">
            <a:avLst/>
          </a:prstGeom>
        </p:spPr>
        <p:txBody>
          <a:bodyPr wrap="square" lIns="0" tIns="12700" rIns="0" bIns="0" rtlCol="0" vert="horz">
            <a:spAutoFit/>
          </a:bodyPr>
          <a:lstStyle/>
          <a:p>
            <a:pPr marL="12700" marR="5080">
              <a:lnSpc>
                <a:spcPct val="150000"/>
              </a:lnSpc>
              <a:spcBef>
                <a:spcPts val="100"/>
              </a:spcBef>
            </a:pPr>
            <a:r>
              <a:rPr dirty="0" sz="1200" spc="-5" b="1">
                <a:solidFill>
                  <a:srgbClr val="595959"/>
                </a:solidFill>
                <a:latin typeface="Calibri"/>
                <a:cs typeface="Calibri"/>
              </a:rPr>
              <a:t>Research Grants: </a:t>
            </a:r>
            <a:r>
              <a:rPr dirty="0" sz="1200" spc="-5">
                <a:solidFill>
                  <a:srgbClr val="595959"/>
                </a:solidFill>
                <a:latin typeface="Calibri"/>
                <a:cs typeface="Calibri"/>
              </a:rPr>
              <a:t>Merck, Novartis, Amgen, Esperion Therapeutics, Ionis Pharmaceuticals  </a:t>
            </a:r>
            <a:r>
              <a:rPr dirty="0" sz="1200" spc="-5" b="1">
                <a:solidFill>
                  <a:srgbClr val="595959"/>
                </a:solidFill>
                <a:latin typeface="Calibri"/>
                <a:cs typeface="Calibri"/>
              </a:rPr>
              <a:t>Consulting Fees, Advisory Boards, Honoraria: </a:t>
            </a:r>
            <a:r>
              <a:rPr dirty="0" sz="1200" spc="-5">
                <a:solidFill>
                  <a:srgbClr val="595959"/>
                </a:solidFill>
                <a:latin typeface="Calibri"/>
                <a:cs typeface="Calibri"/>
              </a:rPr>
              <a:t>Merck, Amgen, Pfizer, Regeneron, Sanofi,  Ionis Pharmaceuticals, dalCOR, The Medicines Co; CiVi Pharma; KrKa Phamaceuticals,  Medtronic, Celera, Quest Diagnostics, American College of Cardiology, European  Atherosclerosis</a:t>
            </a:r>
            <a:r>
              <a:rPr dirty="0" sz="1200" spc="-10">
                <a:solidFill>
                  <a:srgbClr val="595959"/>
                </a:solidFill>
                <a:latin typeface="Calibri"/>
                <a:cs typeface="Calibri"/>
              </a:rPr>
              <a:t> </a:t>
            </a:r>
            <a:r>
              <a:rPr dirty="0" sz="1200" spc="-5">
                <a:solidFill>
                  <a:srgbClr val="595959"/>
                </a:solidFill>
                <a:latin typeface="Calibri"/>
                <a:cs typeface="Calibri"/>
              </a:rPr>
              <a:t>Society</a:t>
            </a:r>
            <a:endParaRPr sz="1200">
              <a:latin typeface="Calibri"/>
              <a:cs typeface="Calibri"/>
            </a:endParaRPr>
          </a:p>
        </p:txBody>
      </p:sp>
      <p:sp>
        <p:nvSpPr>
          <p:cNvPr id="4" name="object 4"/>
          <p:cNvSpPr/>
          <p:nvPr/>
        </p:nvSpPr>
        <p:spPr>
          <a:xfrm>
            <a:off x="477135" y="961294"/>
            <a:ext cx="8190230" cy="16510"/>
          </a:xfrm>
          <a:custGeom>
            <a:avLst/>
            <a:gdLst/>
            <a:ahLst/>
            <a:cxnLst/>
            <a:rect l="l" t="t" r="r" b="b"/>
            <a:pathLst>
              <a:path w="8190230" h="16509">
                <a:moveTo>
                  <a:pt x="0" y="15949"/>
                </a:moveTo>
                <a:lnTo>
                  <a:pt x="8189728" y="0"/>
                </a:lnTo>
              </a:path>
            </a:pathLst>
          </a:custGeom>
          <a:ln w="19050">
            <a:solidFill>
              <a:srgbClr val="C00000"/>
            </a:solidFill>
          </a:ln>
        </p:spPr>
        <p:txBody>
          <a:bodyPr wrap="square" lIns="0" tIns="0" rIns="0" bIns="0" rtlCol="0"/>
          <a:lstStyl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3876" y="702309"/>
            <a:ext cx="8196580" cy="0"/>
          </a:xfrm>
          <a:custGeom>
            <a:avLst/>
            <a:gdLst/>
            <a:ahLst/>
            <a:cxnLst/>
            <a:rect l="l" t="t" r="r" b="b"/>
            <a:pathLst>
              <a:path w="8196580" h="0">
                <a:moveTo>
                  <a:pt x="0" y="0"/>
                </a:moveTo>
                <a:lnTo>
                  <a:pt x="8196261" y="0"/>
                </a:lnTo>
              </a:path>
            </a:pathLst>
          </a:custGeom>
          <a:ln w="22225">
            <a:solidFill>
              <a:srgbClr val="C00000"/>
            </a:solidFill>
          </a:ln>
        </p:spPr>
        <p:txBody>
          <a:bodyPr wrap="square" lIns="0" tIns="0" rIns="0" bIns="0" rtlCol="0"/>
          <a:lstStyle/>
          <a:p/>
        </p:txBody>
      </p:sp>
      <p:sp>
        <p:nvSpPr>
          <p:cNvPr id="3" name="object 3"/>
          <p:cNvSpPr txBox="1">
            <a:spLocks noGrp="1"/>
          </p:cNvSpPr>
          <p:nvPr>
            <p:ph type="title"/>
          </p:nvPr>
        </p:nvSpPr>
        <p:spPr>
          <a:xfrm>
            <a:off x="1817520" y="137143"/>
            <a:ext cx="5597525" cy="421640"/>
          </a:xfrm>
          <a:prstGeom prst="rect"/>
        </p:spPr>
        <p:txBody>
          <a:bodyPr wrap="square" lIns="0" tIns="12700" rIns="0" bIns="0" rtlCol="0" vert="horz">
            <a:spAutoFit/>
          </a:bodyPr>
          <a:lstStyle/>
          <a:p>
            <a:pPr marL="12700">
              <a:lnSpc>
                <a:spcPct val="100000"/>
              </a:lnSpc>
              <a:spcBef>
                <a:spcPts val="100"/>
              </a:spcBef>
            </a:pPr>
            <a:r>
              <a:rPr dirty="0" spc="-5"/>
              <a:t>Background: Triglycerides and risk of</a:t>
            </a:r>
            <a:r>
              <a:rPr dirty="0" spc="-80"/>
              <a:t> </a:t>
            </a:r>
            <a:r>
              <a:rPr dirty="0" spc="-5"/>
              <a:t>CHD</a:t>
            </a:r>
          </a:p>
        </p:txBody>
      </p:sp>
      <p:sp>
        <p:nvSpPr>
          <p:cNvPr id="4" name="object 4"/>
          <p:cNvSpPr txBox="1"/>
          <p:nvPr/>
        </p:nvSpPr>
        <p:spPr>
          <a:xfrm>
            <a:off x="224804" y="4334883"/>
            <a:ext cx="3239770" cy="162560"/>
          </a:xfrm>
          <a:prstGeom prst="rect">
            <a:avLst/>
          </a:prstGeom>
        </p:spPr>
        <p:txBody>
          <a:bodyPr wrap="square" lIns="0" tIns="12700" rIns="0" bIns="0" rtlCol="0" vert="horz">
            <a:spAutoFit/>
          </a:bodyPr>
          <a:lstStyle/>
          <a:p>
            <a:pPr marL="12700">
              <a:lnSpc>
                <a:spcPct val="100000"/>
              </a:lnSpc>
              <a:spcBef>
                <a:spcPts val="100"/>
              </a:spcBef>
            </a:pPr>
            <a:r>
              <a:rPr dirty="0" sz="900" spc="-5">
                <a:solidFill>
                  <a:srgbClr val="002060"/>
                </a:solidFill>
                <a:latin typeface="Calibri"/>
                <a:cs typeface="Calibri"/>
              </a:rPr>
              <a:t>Emerging Risk Factors Collaboration. JAMA.</a:t>
            </a:r>
            <a:r>
              <a:rPr dirty="0" sz="900" spc="-60">
                <a:solidFill>
                  <a:srgbClr val="002060"/>
                </a:solidFill>
                <a:latin typeface="Calibri"/>
                <a:cs typeface="Calibri"/>
              </a:rPr>
              <a:t> </a:t>
            </a:r>
            <a:r>
              <a:rPr dirty="0" sz="900" spc="-5">
                <a:solidFill>
                  <a:srgbClr val="002060"/>
                </a:solidFill>
                <a:latin typeface="Calibri"/>
                <a:cs typeface="Calibri"/>
              </a:rPr>
              <a:t>2009;302(18):1993-2000.</a:t>
            </a:r>
            <a:endParaRPr sz="900">
              <a:latin typeface="Calibri"/>
              <a:cs typeface="Calibri"/>
            </a:endParaRPr>
          </a:p>
        </p:txBody>
      </p:sp>
      <p:sp>
        <p:nvSpPr>
          <p:cNvPr id="5" name="object 5"/>
          <p:cNvSpPr/>
          <p:nvPr/>
        </p:nvSpPr>
        <p:spPr>
          <a:xfrm>
            <a:off x="120235" y="1278153"/>
            <a:ext cx="2435860" cy="2908935"/>
          </a:xfrm>
          <a:custGeom>
            <a:avLst/>
            <a:gdLst/>
            <a:ahLst/>
            <a:cxnLst/>
            <a:rect l="l" t="t" r="r" b="b"/>
            <a:pathLst>
              <a:path w="2435860" h="2908935">
                <a:moveTo>
                  <a:pt x="0" y="0"/>
                </a:moveTo>
                <a:lnTo>
                  <a:pt x="2435348" y="0"/>
                </a:lnTo>
                <a:lnTo>
                  <a:pt x="2435348" y="2908628"/>
                </a:lnTo>
                <a:lnTo>
                  <a:pt x="0" y="2908628"/>
                </a:lnTo>
                <a:lnTo>
                  <a:pt x="0" y="0"/>
                </a:lnTo>
                <a:close/>
              </a:path>
            </a:pathLst>
          </a:custGeom>
          <a:ln w="12700">
            <a:solidFill>
              <a:srgbClr val="002060"/>
            </a:solidFill>
          </a:ln>
        </p:spPr>
        <p:txBody>
          <a:bodyPr wrap="square" lIns="0" tIns="0" rIns="0" bIns="0" rtlCol="0"/>
          <a:lstStyle/>
          <a:p/>
        </p:txBody>
      </p:sp>
      <p:sp>
        <p:nvSpPr>
          <p:cNvPr id="6" name="object 6"/>
          <p:cNvSpPr txBox="1"/>
          <p:nvPr/>
        </p:nvSpPr>
        <p:spPr>
          <a:xfrm>
            <a:off x="310107" y="915867"/>
            <a:ext cx="2054225" cy="238760"/>
          </a:xfrm>
          <a:prstGeom prst="rect">
            <a:avLst/>
          </a:prstGeom>
        </p:spPr>
        <p:txBody>
          <a:bodyPr wrap="square" lIns="0" tIns="12700" rIns="0" bIns="0" rtlCol="0" vert="horz">
            <a:spAutoFit/>
          </a:bodyPr>
          <a:lstStyle/>
          <a:p>
            <a:pPr marL="12700">
              <a:lnSpc>
                <a:spcPct val="100000"/>
              </a:lnSpc>
              <a:spcBef>
                <a:spcPts val="100"/>
              </a:spcBef>
            </a:pPr>
            <a:r>
              <a:rPr dirty="0" sz="1400" spc="-5">
                <a:solidFill>
                  <a:srgbClr val="C00000"/>
                </a:solidFill>
                <a:latin typeface="Calibri"/>
                <a:cs typeface="Calibri"/>
              </a:rPr>
              <a:t>Observational</a:t>
            </a:r>
            <a:r>
              <a:rPr dirty="0" sz="1400" spc="-65">
                <a:solidFill>
                  <a:srgbClr val="C00000"/>
                </a:solidFill>
                <a:latin typeface="Calibri"/>
                <a:cs typeface="Calibri"/>
              </a:rPr>
              <a:t> </a:t>
            </a:r>
            <a:r>
              <a:rPr dirty="0" sz="1400" spc="-5">
                <a:solidFill>
                  <a:srgbClr val="C00000"/>
                </a:solidFill>
                <a:latin typeface="Calibri"/>
                <a:cs typeface="Calibri"/>
              </a:rPr>
              <a:t>epidemiology</a:t>
            </a:r>
            <a:endParaRPr sz="1400">
              <a:latin typeface="Calibri"/>
              <a:cs typeface="Calibri"/>
            </a:endParaRPr>
          </a:p>
        </p:txBody>
      </p:sp>
      <p:sp>
        <p:nvSpPr>
          <p:cNvPr id="7" name="object 7"/>
          <p:cNvSpPr/>
          <p:nvPr/>
        </p:nvSpPr>
        <p:spPr>
          <a:xfrm>
            <a:off x="228600" y="1612900"/>
            <a:ext cx="2228467" cy="2216782"/>
          </a:xfrm>
          <a:prstGeom prst="rect">
            <a:avLst/>
          </a:prstGeom>
          <a:blipFill>
            <a:blip r:embed="rId2" cstate="print"/>
            <a:stretch>
              <a:fillRect/>
            </a:stretch>
          </a:blipFill>
        </p:spPr>
        <p:txBody>
          <a:bodyPr wrap="square" lIns="0" tIns="0" rIns="0" bIns="0" rtlCol="0"/>
          <a:lstStyle/>
          <a:p/>
        </p:txBody>
      </p:sp>
      <p:sp>
        <p:nvSpPr>
          <p:cNvPr id="8" name="object 8"/>
          <p:cNvSpPr/>
          <p:nvPr/>
        </p:nvSpPr>
        <p:spPr>
          <a:xfrm>
            <a:off x="2679700" y="1676400"/>
            <a:ext cx="2211226" cy="1951169"/>
          </a:xfrm>
          <a:prstGeom prst="rect">
            <a:avLst/>
          </a:prstGeom>
          <a:blipFill>
            <a:blip r:embed="rId3" cstate="print"/>
            <a:stretch>
              <a:fillRect/>
            </a:stretch>
          </a:blipFill>
        </p:spPr>
        <p:txBody>
          <a:bodyPr wrap="square" lIns="0" tIns="0" rIns="0" bIns="0" rtlCol="0"/>
          <a:lstStyle/>
          <a:p/>
        </p:txBody>
      </p:sp>
      <p:sp>
        <p:nvSpPr>
          <p:cNvPr id="9" name="object 9"/>
          <p:cNvSpPr/>
          <p:nvPr/>
        </p:nvSpPr>
        <p:spPr>
          <a:xfrm>
            <a:off x="2618147" y="1278152"/>
            <a:ext cx="2328545" cy="2908935"/>
          </a:xfrm>
          <a:custGeom>
            <a:avLst/>
            <a:gdLst/>
            <a:ahLst/>
            <a:cxnLst/>
            <a:rect l="l" t="t" r="r" b="b"/>
            <a:pathLst>
              <a:path w="2328545" h="2908935">
                <a:moveTo>
                  <a:pt x="0" y="0"/>
                </a:moveTo>
                <a:lnTo>
                  <a:pt x="2328486" y="0"/>
                </a:lnTo>
                <a:lnTo>
                  <a:pt x="2328486" y="2908629"/>
                </a:lnTo>
                <a:lnTo>
                  <a:pt x="0" y="2908629"/>
                </a:lnTo>
                <a:lnTo>
                  <a:pt x="0" y="0"/>
                </a:lnTo>
                <a:close/>
              </a:path>
            </a:pathLst>
          </a:custGeom>
          <a:ln w="12700">
            <a:solidFill>
              <a:srgbClr val="002060"/>
            </a:solidFill>
          </a:ln>
        </p:spPr>
        <p:txBody>
          <a:bodyPr wrap="square" lIns="0" tIns="0" rIns="0" bIns="0" rtlCol="0"/>
          <a:lstStyle/>
          <a:p/>
        </p:txBody>
      </p:sp>
      <p:sp>
        <p:nvSpPr>
          <p:cNvPr id="10" name="object 10"/>
          <p:cNvSpPr/>
          <p:nvPr/>
        </p:nvSpPr>
        <p:spPr>
          <a:xfrm>
            <a:off x="5009196" y="1270417"/>
            <a:ext cx="4015104" cy="2908935"/>
          </a:xfrm>
          <a:custGeom>
            <a:avLst/>
            <a:gdLst/>
            <a:ahLst/>
            <a:cxnLst/>
            <a:rect l="l" t="t" r="r" b="b"/>
            <a:pathLst>
              <a:path w="4015104" h="2908935">
                <a:moveTo>
                  <a:pt x="0" y="0"/>
                </a:moveTo>
                <a:lnTo>
                  <a:pt x="4014568" y="0"/>
                </a:lnTo>
                <a:lnTo>
                  <a:pt x="4014568" y="2908628"/>
                </a:lnTo>
                <a:lnTo>
                  <a:pt x="0" y="2908628"/>
                </a:lnTo>
                <a:lnTo>
                  <a:pt x="0" y="0"/>
                </a:lnTo>
                <a:close/>
              </a:path>
            </a:pathLst>
          </a:custGeom>
          <a:ln w="12699">
            <a:solidFill>
              <a:srgbClr val="002060"/>
            </a:solidFill>
          </a:ln>
        </p:spPr>
        <p:txBody>
          <a:bodyPr wrap="square" lIns="0" tIns="0" rIns="0" bIns="0" rtlCol="0"/>
          <a:lstStyle/>
          <a:p/>
        </p:txBody>
      </p:sp>
      <p:sp>
        <p:nvSpPr>
          <p:cNvPr id="11" name="object 11"/>
          <p:cNvSpPr txBox="1"/>
          <p:nvPr/>
        </p:nvSpPr>
        <p:spPr>
          <a:xfrm>
            <a:off x="2723813" y="915229"/>
            <a:ext cx="2113280" cy="238760"/>
          </a:xfrm>
          <a:prstGeom prst="rect">
            <a:avLst/>
          </a:prstGeom>
        </p:spPr>
        <p:txBody>
          <a:bodyPr wrap="square" lIns="0" tIns="12700" rIns="0" bIns="0" rtlCol="0" vert="horz">
            <a:spAutoFit/>
          </a:bodyPr>
          <a:lstStyle/>
          <a:p>
            <a:pPr marL="12700">
              <a:lnSpc>
                <a:spcPct val="100000"/>
              </a:lnSpc>
              <a:spcBef>
                <a:spcPts val="100"/>
              </a:spcBef>
            </a:pPr>
            <a:r>
              <a:rPr dirty="0" sz="1400" spc="-5">
                <a:solidFill>
                  <a:srgbClr val="C00000"/>
                </a:solidFill>
                <a:latin typeface="Calibri"/>
                <a:cs typeface="Calibri"/>
              </a:rPr>
              <a:t>LPL pathway genetic</a:t>
            </a:r>
            <a:r>
              <a:rPr dirty="0" sz="1400" spc="-75">
                <a:solidFill>
                  <a:srgbClr val="C00000"/>
                </a:solidFill>
                <a:latin typeface="Calibri"/>
                <a:cs typeface="Calibri"/>
              </a:rPr>
              <a:t> </a:t>
            </a:r>
            <a:r>
              <a:rPr dirty="0" sz="1400" spc="-5">
                <a:solidFill>
                  <a:srgbClr val="C00000"/>
                </a:solidFill>
                <a:latin typeface="Calibri"/>
                <a:cs typeface="Calibri"/>
              </a:rPr>
              <a:t>variants</a:t>
            </a:r>
            <a:endParaRPr sz="1400">
              <a:latin typeface="Calibri"/>
              <a:cs typeface="Calibri"/>
            </a:endParaRPr>
          </a:p>
        </p:txBody>
      </p:sp>
      <p:sp>
        <p:nvSpPr>
          <p:cNvPr id="12" name="object 12"/>
          <p:cNvSpPr txBox="1"/>
          <p:nvPr/>
        </p:nvSpPr>
        <p:spPr>
          <a:xfrm>
            <a:off x="6097764" y="915228"/>
            <a:ext cx="1833245" cy="238760"/>
          </a:xfrm>
          <a:prstGeom prst="rect">
            <a:avLst/>
          </a:prstGeom>
        </p:spPr>
        <p:txBody>
          <a:bodyPr wrap="square" lIns="0" tIns="12700" rIns="0" bIns="0" rtlCol="0" vert="horz">
            <a:spAutoFit/>
          </a:bodyPr>
          <a:lstStyle/>
          <a:p>
            <a:pPr marL="12700">
              <a:lnSpc>
                <a:spcPct val="100000"/>
              </a:lnSpc>
              <a:spcBef>
                <a:spcPts val="100"/>
              </a:spcBef>
            </a:pPr>
            <a:r>
              <a:rPr dirty="0" sz="1400" spc="-5">
                <a:solidFill>
                  <a:srgbClr val="C00000"/>
                </a:solidFill>
                <a:latin typeface="Calibri"/>
                <a:cs typeface="Calibri"/>
              </a:rPr>
              <a:t>Fibrate randomized</a:t>
            </a:r>
            <a:r>
              <a:rPr dirty="0" sz="1400" spc="-75">
                <a:solidFill>
                  <a:srgbClr val="C00000"/>
                </a:solidFill>
                <a:latin typeface="Calibri"/>
                <a:cs typeface="Calibri"/>
              </a:rPr>
              <a:t> </a:t>
            </a:r>
            <a:r>
              <a:rPr dirty="0" sz="1400" spc="-5">
                <a:solidFill>
                  <a:srgbClr val="C00000"/>
                </a:solidFill>
                <a:latin typeface="Calibri"/>
                <a:cs typeface="Calibri"/>
              </a:rPr>
              <a:t>trials</a:t>
            </a:r>
            <a:endParaRPr sz="1400">
              <a:latin typeface="Calibri"/>
              <a:cs typeface="Calibri"/>
            </a:endParaRPr>
          </a:p>
        </p:txBody>
      </p:sp>
      <p:sp>
        <p:nvSpPr>
          <p:cNvPr id="13" name="object 13"/>
          <p:cNvSpPr txBox="1"/>
          <p:nvPr/>
        </p:nvSpPr>
        <p:spPr>
          <a:xfrm>
            <a:off x="3690621" y="4319570"/>
            <a:ext cx="5049520" cy="299720"/>
          </a:xfrm>
          <a:prstGeom prst="rect">
            <a:avLst/>
          </a:prstGeom>
        </p:spPr>
        <p:txBody>
          <a:bodyPr wrap="square" lIns="0" tIns="12700" rIns="0" bIns="0" rtlCol="0" vert="horz">
            <a:spAutoFit/>
          </a:bodyPr>
          <a:lstStyle/>
          <a:p>
            <a:pPr marL="12700" marR="5080">
              <a:lnSpc>
                <a:spcPct val="100000"/>
              </a:lnSpc>
              <a:spcBef>
                <a:spcPts val="100"/>
              </a:spcBef>
            </a:pPr>
            <a:r>
              <a:rPr dirty="0" sz="900" spc="-5">
                <a:solidFill>
                  <a:srgbClr val="002060"/>
                </a:solidFill>
                <a:latin typeface="Calibri"/>
                <a:cs typeface="Calibri"/>
              </a:rPr>
              <a:t>BIP: Circulation. 2000;102:21-27; Field: Lancet 2005; 366: 1849–61; VA-HIT: </a:t>
            </a:r>
            <a:r>
              <a:rPr dirty="0" sz="900">
                <a:solidFill>
                  <a:srgbClr val="002060"/>
                </a:solidFill>
                <a:latin typeface="Calibri"/>
                <a:cs typeface="Calibri"/>
              </a:rPr>
              <a:t>N </a:t>
            </a:r>
            <a:r>
              <a:rPr dirty="0" sz="900" spc="-5">
                <a:solidFill>
                  <a:srgbClr val="002060"/>
                </a:solidFill>
                <a:latin typeface="Calibri"/>
                <a:cs typeface="Calibri"/>
              </a:rPr>
              <a:t>Engl </a:t>
            </a:r>
            <a:r>
              <a:rPr dirty="0" sz="900">
                <a:solidFill>
                  <a:srgbClr val="002060"/>
                </a:solidFill>
                <a:latin typeface="Calibri"/>
                <a:cs typeface="Calibri"/>
              </a:rPr>
              <a:t>J </a:t>
            </a:r>
            <a:r>
              <a:rPr dirty="0" sz="900" spc="-5">
                <a:solidFill>
                  <a:srgbClr val="002060"/>
                </a:solidFill>
                <a:latin typeface="Calibri"/>
                <a:cs typeface="Calibri"/>
              </a:rPr>
              <a:t>Med 1999;341:410-8;  Helsinki: </a:t>
            </a:r>
            <a:r>
              <a:rPr dirty="0" sz="900">
                <a:solidFill>
                  <a:srgbClr val="002060"/>
                </a:solidFill>
                <a:latin typeface="Calibri"/>
                <a:cs typeface="Calibri"/>
              </a:rPr>
              <a:t>N </a:t>
            </a:r>
            <a:r>
              <a:rPr dirty="0" sz="900" spc="-5">
                <a:solidFill>
                  <a:srgbClr val="002060"/>
                </a:solidFill>
                <a:latin typeface="Calibri"/>
                <a:cs typeface="Calibri"/>
              </a:rPr>
              <a:t>Engl </a:t>
            </a:r>
            <a:r>
              <a:rPr dirty="0" sz="900">
                <a:solidFill>
                  <a:srgbClr val="002060"/>
                </a:solidFill>
                <a:latin typeface="Calibri"/>
                <a:cs typeface="Calibri"/>
              </a:rPr>
              <a:t>J </a:t>
            </a:r>
            <a:r>
              <a:rPr dirty="0" sz="900" spc="-5">
                <a:solidFill>
                  <a:srgbClr val="002060"/>
                </a:solidFill>
                <a:latin typeface="Calibri"/>
                <a:cs typeface="Calibri"/>
              </a:rPr>
              <a:t>Med 1987;317:1237-45; ACCORD: </a:t>
            </a:r>
            <a:r>
              <a:rPr dirty="0" sz="900">
                <a:solidFill>
                  <a:srgbClr val="002060"/>
                </a:solidFill>
                <a:latin typeface="Calibri"/>
                <a:cs typeface="Calibri"/>
              </a:rPr>
              <a:t>N </a:t>
            </a:r>
            <a:r>
              <a:rPr dirty="0" sz="900" spc="-5">
                <a:solidFill>
                  <a:srgbClr val="002060"/>
                </a:solidFill>
                <a:latin typeface="Calibri"/>
                <a:cs typeface="Calibri"/>
              </a:rPr>
              <a:t>Engl </a:t>
            </a:r>
            <a:r>
              <a:rPr dirty="0" sz="900">
                <a:solidFill>
                  <a:srgbClr val="002060"/>
                </a:solidFill>
                <a:latin typeface="Calibri"/>
                <a:cs typeface="Calibri"/>
              </a:rPr>
              <a:t>J </a:t>
            </a:r>
            <a:r>
              <a:rPr dirty="0" sz="900" spc="-5">
                <a:solidFill>
                  <a:srgbClr val="002060"/>
                </a:solidFill>
                <a:latin typeface="Calibri"/>
                <a:cs typeface="Calibri"/>
              </a:rPr>
              <a:t>Med</a:t>
            </a:r>
            <a:r>
              <a:rPr dirty="0" sz="900" spc="-40">
                <a:solidFill>
                  <a:srgbClr val="002060"/>
                </a:solidFill>
                <a:latin typeface="Calibri"/>
                <a:cs typeface="Calibri"/>
              </a:rPr>
              <a:t> </a:t>
            </a:r>
            <a:r>
              <a:rPr dirty="0" sz="900" spc="-5">
                <a:solidFill>
                  <a:srgbClr val="002060"/>
                </a:solidFill>
                <a:latin typeface="Calibri"/>
                <a:cs typeface="Calibri"/>
              </a:rPr>
              <a:t>2010;362:1563-74.</a:t>
            </a:r>
            <a:endParaRPr sz="900">
              <a:latin typeface="Calibri"/>
              <a:cs typeface="Calibri"/>
            </a:endParaRPr>
          </a:p>
        </p:txBody>
      </p:sp>
      <p:sp>
        <p:nvSpPr>
          <p:cNvPr id="14" name="object 14"/>
          <p:cNvSpPr/>
          <p:nvPr/>
        </p:nvSpPr>
        <p:spPr>
          <a:xfrm>
            <a:off x="5067300" y="1625600"/>
            <a:ext cx="3913377" cy="2143196"/>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3876" y="702309"/>
            <a:ext cx="8196580" cy="0"/>
          </a:xfrm>
          <a:custGeom>
            <a:avLst/>
            <a:gdLst/>
            <a:ahLst/>
            <a:cxnLst/>
            <a:rect l="l" t="t" r="r" b="b"/>
            <a:pathLst>
              <a:path w="8196580" h="0">
                <a:moveTo>
                  <a:pt x="0" y="0"/>
                </a:moveTo>
                <a:lnTo>
                  <a:pt x="8196261" y="0"/>
                </a:lnTo>
              </a:path>
            </a:pathLst>
          </a:custGeom>
          <a:ln w="22225">
            <a:solidFill>
              <a:srgbClr val="C00000"/>
            </a:solidFill>
          </a:ln>
        </p:spPr>
        <p:txBody>
          <a:bodyPr wrap="square" lIns="0" tIns="0" rIns="0" bIns="0" rtlCol="0"/>
          <a:lstStyle/>
          <a:p/>
        </p:txBody>
      </p:sp>
      <p:sp>
        <p:nvSpPr>
          <p:cNvPr id="3" name="object 3"/>
          <p:cNvSpPr txBox="1">
            <a:spLocks noGrp="1"/>
          </p:cNvSpPr>
          <p:nvPr>
            <p:ph type="title"/>
          </p:nvPr>
        </p:nvSpPr>
        <p:spPr>
          <a:xfrm>
            <a:off x="3961308" y="154008"/>
            <a:ext cx="1321435" cy="391160"/>
          </a:xfrm>
          <a:prstGeom prst="rect"/>
        </p:spPr>
        <p:txBody>
          <a:bodyPr wrap="square" lIns="0" tIns="12700" rIns="0" bIns="0" rtlCol="0" vert="horz">
            <a:spAutoFit/>
          </a:bodyPr>
          <a:lstStyle/>
          <a:p>
            <a:pPr marL="12700">
              <a:lnSpc>
                <a:spcPct val="100000"/>
              </a:lnSpc>
              <a:spcBef>
                <a:spcPts val="100"/>
              </a:spcBef>
            </a:pPr>
            <a:r>
              <a:rPr dirty="0" sz="2400" spc="-5"/>
              <a:t>Objectives</a:t>
            </a:r>
            <a:endParaRPr sz="2400"/>
          </a:p>
        </p:txBody>
      </p:sp>
      <p:sp>
        <p:nvSpPr>
          <p:cNvPr id="4" name="object 4"/>
          <p:cNvSpPr txBox="1"/>
          <p:nvPr/>
        </p:nvSpPr>
        <p:spPr>
          <a:xfrm>
            <a:off x="985997" y="1045365"/>
            <a:ext cx="7600315" cy="2268855"/>
          </a:xfrm>
          <a:prstGeom prst="rect">
            <a:avLst/>
          </a:prstGeom>
        </p:spPr>
        <p:txBody>
          <a:bodyPr wrap="square" lIns="0" tIns="12700" rIns="0" bIns="0" rtlCol="0" vert="horz">
            <a:spAutoFit/>
          </a:bodyPr>
          <a:lstStyle/>
          <a:p>
            <a:pPr marL="298450" marR="584200" indent="-285750">
              <a:lnSpc>
                <a:spcPct val="150000"/>
              </a:lnSpc>
              <a:spcBef>
                <a:spcPts val="100"/>
              </a:spcBef>
              <a:buSzPct val="103125"/>
              <a:buFont typeface="Arial"/>
              <a:buChar char="•"/>
              <a:tabLst>
                <a:tab pos="297815" algn="l"/>
                <a:tab pos="298450" algn="l"/>
              </a:tabLst>
            </a:pPr>
            <a:r>
              <a:rPr dirty="0" sz="1600" spc="-5">
                <a:solidFill>
                  <a:srgbClr val="404040"/>
                </a:solidFill>
                <a:latin typeface="Calibri"/>
                <a:cs typeface="Calibri"/>
              </a:rPr>
              <a:t>To estimate the potential clinical benefit of lowering triglycerides through the LPL  pathway</a:t>
            </a:r>
            <a:endParaRPr sz="1600">
              <a:latin typeface="Calibri"/>
              <a:cs typeface="Calibri"/>
            </a:endParaRPr>
          </a:p>
          <a:p>
            <a:pPr marL="298450" marR="5080" indent="-285750">
              <a:lnSpc>
                <a:spcPct val="150000"/>
              </a:lnSpc>
              <a:spcBef>
                <a:spcPts val="384"/>
              </a:spcBef>
              <a:buSzPct val="103125"/>
              <a:buFont typeface="Arial"/>
              <a:buChar char="•"/>
              <a:tabLst>
                <a:tab pos="297815" algn="l"/>
                <a:tab pos="298450" algn="l"/>
              </a:tabLst>
            </a:pPr>
            <a:r>
              <a:rPr dirty="0" sz="1600" spc="-5">
                <a:solidFill>
                  <a:srgbClr val="404040"/>
                </a:solidFill>
                <a:latin typeface="Calibri"/>
                <a:cs typeface="Calibri"/>
              </a:rPr>
              <a:t>By comparing the effect of lipoprotein lipase (LPL) genetic variants that mimic therapies  that lower triglyceride through the LPL pathway with the effect of LDL receptor (LDLR)  variants that mimic the effect of therapies that lower LDL-C through up-regulation of the  LDL receptor on the risk of cardiovascular</a:t>
            </a:r>
            <a:r>
              <a:rPr dirty="0" sz="1600" spc="-15">
                <a:solidFill>
                  <a:srgbClr val="404040"/>
                </a:solidFill>
                <a:latin typeface="Calibri"/>
                <a:cs typeface="Calibri"/>
              </a:rPr>
              <a:t> </a:t>
            </a:r>
            <a:r>
              <a:rPr dirty="0" sz="1600" spc="-5">
                <a:solidFill>
                  <a:srgbClr val="404040"/>
                </a:solidFill>
                <a:latin typeface="Calibri"/>
                <a:cs typeface="Calibri"/>
              </a:rPr>
              <a:t>events</a:t>
            </a:r>
            <a:endParaRPr sz="16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032000" y="2222500"/>
            <a:ext cx="5190143" cy="2257638"/>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523876" y="791209"/>
            <a:ext cx="8196580" cy="0"/>
          </a:xfrm>
          <a:custGeom>
            <a:avLst/>
            <a:gdLst/>
            <a:ahLst/>
            <a:cxnLst/>
            <a:rect l="l" t="t" r="r" b="b"/>
            <a:pathLst>
              <a:path w="8196580" h="0">
                <a:moveTo>
                  <a:pt x="0" y="0"/>
                </a:moveTo>
                <a:lnTo>
                  <a:pt x="8196261" y="0"/>
                </a:lnTo>
              </a:path>
            </a:pathLst>
          </a:custGeom>
          <a:ln w="22225">
            <a:solidFill>
              <a:srgbClr val="C00000"/>
            </a:solidFill>
          </a:ln>
        </p:spPr>
        <p:txBody>
          <a:bodyPr wrap="square" lIns="0" tIns="0" rIns="0" bIns="0" rtlCol="0"/>
          <a:lstStyle/>
          <a:p/>
        </p:txBody>
      </p:sp>
      <p:sp>
        <p:nvSpPr>
          <p:cNvPr id="4" name="object 4"/>
          <p:cNvSpPr txBox="1">
            <a:spLocks noGrp="1"/>
          </p:cNvSpPr>
          <p:nvPr>
            <p:ph type="title"/>
          </p:nvPr>
        </p:nvSpPr>
        <p:spPr>
          <a:xfrm>
            <a:off x="268412" y="176400"/>
            <a:ext cx="8496935" cy="391160"/>
          </a:xfrm>
          <a:prstGeom prst="rect"/>
        </p:spPr>
        <p:txBody>
          <a:bodyPr wrap="square" lIns="0" tIns="12700" rIns="0" bIns="0" rtlCol="0" vert="horz">
            <a:spAutoFit/>
          </a:bodyPr>
          <a:lstStyle/>
          <a:p>
            <a:pPr marL="12700">
              <a:lnSpc>
                <a:spcPct val="100000"/>
              </a:lnSpc>
              <a:spcBef>
                <a:spcPts val="100"/>
              </a:spcBef>
            </a:pPr>
            <a:r>
              <a:rPr dirty="0" sz="2400" spc="-5"/>
              <a:t>Directly comparing effect of lowering triglycerides and LDL-C on</a:t>
            </a:r>
            <a:r>
              <a:rPr dirty="0" sz="2400" spc="-60"/>
              <a:t> </a:t>
            </a:r>
            <a:r>
              <a:rPr dirty="0" sz="2400" spc="-5"/>
              <a:t>CHD</a:t>
            </a:r>
            <a:endParaRPr sz="2400"/>
          </a:p>
        </p:txBody>
      </p:sp>
      <p:sp>
        <p:nvSpPr>
          <p:cNvPr id="5" name="object 5"/>
          <p:cNvSpPr txBox="1"/>
          <p:nvPr/>
        </p:nvSpPr>
        <p:spPr>
          <a:xfrm>
            <a:off x="538751" y="902764"/>
            <a:ext cx="7990840" cy="1271270"/>
          </a:xfrm>
          <a:prstGeom prst="rect">
            <a:avLst/>
          </a:prstGeom>
        </p:spPr>
        <p:txBody>
          <a:bodyPr wrap="square" lIns="0" tIns="142240" rIns="0" bIns="0" rtlCol="0" vert="horz">
            <a:spAutoFit/>
          </a:bodyPr>
          <a:lstStyle/>
          <a:p>
            <a:pPr marL="298450" indent="-285750">
              <a:lnSpc>
                <a:spcPct val="100000"/>
              </a:lnSpc>
              <a:spcBef>
                <a:spcPts val="1120"/>
              </a:spcBef>
              <a:buSzPct val="103125"/>
              <a:buFont typeface="Arial"/>
              <a:buChar char="•"/>
              <a:tabLst>
                <a:tab pos="297815" algn="l"/>
                <a:tab pos="298450" algn="l"/>
              </a:tabLst>
            </a:pPr>
            <a:r>
              <a:rPr dirty="0" sz="1600" spc="-5">
                <a:solidFill>
                  <a:srgbClr val="404040"/>
                </a:solidFill>
                <a:latin typeface="Calibri"/>
                <a:cs typeface="Calibri"/>
              </a:rPr>
              <a:t>Triglyceride-rich VLDL and their remnants particles, and LDL particles each have one</a:t>
            </a:r>
            <a:r>
              <a:rPr dirty="0" sz="1600" spc="-45">
                <a:solidFill>
                  <a:srgbClr val="404040"/>
                </a:solidFill>
                <a:latin typeface="Calibri"/>
                <a:cs typeface="Calibri"/>
              </a:rPr>
              <a:t> </a:t>
            </a:r>
            <a:r>
              <a:rPr dirty="0" sz="1600">
                <a:solidFill>
                  <a:srgbClr val="404040"/>
                </a:solidFill>
                <a:latin typeface="Calibri"/>
                <a:cs typeface="Calibri"/>
              </a:rPr>
              <a:t>apoB100</a:t>
            </a:r>
            <a:endParaRPr sz="1600">
              <a:latin typeface="Calibri"/>
              <a:cs typeface="Calibri"/>
            </a:endParaRPr>
          </a:p>
          <a:p>
            <a:pPr marL="298450" marR="394970" indent="-285750">
              <a:lnSpc>
                <a:spcPct val="100000"/>
              </a:lnSpc>
              <a:spcBef>
                <a:spcPts val="1105"/>
              </a:spcBef>
              <a:buSzPct val="103125"/>
              <a:buFont typeface="Arial"/>
              <a:buChar char="•"/>
              <a:tabLst>
                <a:tab pos="297815" algn="l"/>
                <a:tab pos="298450" algn="l"/>
              </a:tabLst>
            </a:pPr>
            <a:r>
              <a:rPr dirty="0" sz="1600" spc="-5">
                <a:solidFill>
                  <a:srgbClr val="404040"/>
                </a:solidFill>
                <a:latin typeface="Calibri"/>
                <a:cs typeface="Calibri"/>
              </a:rPr>
              <a:t>Therefore, the effect of lowering triglycerides on the risk of cardiovascular events can be  directly compared with the effect of lowering LDL-C by comparing their effects per unit  change in</a:t>
            </a:r>
            <a:r>
              <a:rPr dirty="0" sz="1600" spc="-10">
                <a:solidFill>
                  <a:srgbClr val="404040"/>
                </a:solidFill>
                <a:latin typeface="Calibri"/>
                <a:cs typeface="Calibri"/>
              </a:rPr>
              <a:t> </a:t>
            </a:r>
            <a:r>
              <a:rPr dirty="0" sz="1600" spc="-5">
                <a:solidFill>
                  <a:srgbClr val="404040"/>
                </a:solidFill>
                <a:latin typeface="Calibri"/>
                <a:cs typeface="Calibri"/>
              </a:rPr>
              <a:t>apoB</a:t>
            </a:r>
            <a:endParaRPr sz="16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81917" y="3350252"/>
            <a:ext cx="1289685" cy="162560"/>
          </a:xfrm>
          <a:prstGeom prst="rect">
            <a:avLst/>
          </a:prstGeom>
        </p:spPr>
        <p:txBody>
          <a:bodyPr wrap="square" lIns="0" tIns="12700" rIns="0" bIns="0" rtlCol="0" vert="horz">
            <a:spAutoFit/>
          </a:bodyPr>
          <a:lstStyle/>
          <a:p>
            <a:pPr marL="12700">
              <a:lnSpc>
                <a:spcPct val="100000"/>
              </a:lnSpc>
              <a:spcBef>
                <a:spcPts val="100"/>
              </a:spcBef>
            </a:pPr>
            <a:r>
              <a:rPr dirty="0" sz="900">
                <a:solidFill>
                  <a:srgbClr val="840000"/>
                </a:solidFill>
                <a:latin typeface="Calibri"/>
                <a:cs typeface="Calibri"/>
              </a:rPr>
              <a:t>Δ </a:t>
            </a:r>
            <a:r>
              <a:rPr dirty="0" sz="900" spc="-5">
                <a:solidFill>
                  <a:srgbClr val="640000"/>
                </a:solidFill>
                <a:latin typeface="Calibri"/>
                <a:cs typeface="Calibri"/>
              </a:rPr>
              <a:t>LDL-C, triglycerides,</a:t>
            </a:r>
            <a:r>
              <a:rPr dirty="0" sz="900" spc="-75">
                <a:solidFill>
                  <a:srgbClr val="640000"/>
                </a:solidFill>
                <a:latin typeface="Calibri"/>
                <a:cs typeface="Calibri"/>
              </a:rPr>
              <a:t> </a:t>
            </a:r>
            <a:r>
              <a:rPr dirty="0" sz="900">
                <a:solidFill>
                  <a:srgbClr val="640000"/>
                </a:solidFill>
                <a:latin typeface="Calibri"/>
                <a:cs typeface="Calibri"/>
              </a:rPr>
              <a:t>apoB</a:t>
            </a:r>
            <a:endParaRPr sz="900">
              <a:latin typeface="Calibri"/>
              <a:cs typeface="Calibri"/>
            </a:endParaRPr>
          </a:p>
        </p:txBody>
      </p:sp>
      <p:sp>
        <p:nvSpPr>
          <p:cNvPr id="3" name="object 3"/>
          <p:cNvSpPr txBox="1"/>
          <p:nvPr/>
        </p:nvSpPr>
        <p:spPr>
          <a:xfrm>
            <a:off x="2205857" y="3358089"/>
            <a:ext cx="1294765" cy="162560"/>
          </a:xfrm>
          <a:prstGeom prst="rect">
            <a:avLst/>
          </a:prstGeom>
        </p:spPr>
        <p:txBody>
          <a:bodyPr wrap="square" lIns="0" tIns="12700" rIns="0" bIns="0" rtlCol="0" vert="horz">
            <a:spAutoFit/>
          </a:bodyPr>
          <a:lstStyle/>
          <a:p>
            <a:pPr marL="12700">
              <a:lnSpc>
                <a:spcPct val="100000"/>
              </a:lnSpc>
              <a:spcBef>
                <a:spcPts val="100"/>
              </a:spcBef>
            </a:pPr>
            <a:r>
              <a:rPr dirty="0" sz="900">
                <a:solidFill>
                  <a:srgbClr val="840000"/>
                </a:solidFill>
                <a:latin typeface="Calibri"/>
                <a:cs typeface="Calibri"/>
              </a:rPr>
              <a:t>Δ </a:t>
            </a:r>
            <a:r>
              <a:rPr dirty="0" sz="900" spc="-5">
                <a:solidFill>
                  <a:srgbClr val="840000"/>
                </a:solidFill>
                <a:latin typeface="Calibri"/>
                <a:cs typeface="Calibri"/>
              </a:rPr>
              <a:t>triglycerides, </a:t>
            </a:r>
            <a:r>
              <a:rPr dirty="0" sz="900" spc="-5">
                <a:solidFill>
                  <a:srgbClr val="640000"/>
                </a:solidFill>
                <a:latin typeface="Calibri"/>
                <a:cs typeface="Calibri"/>
              </a:rPr>
              <a:t>LDL-C,</a:t>
            </a:r>
            <a:r>
              <a:rPr dirty="0" sz="900" spc="-40">
                <a:solidFill>
                  <a:srgbClr val="640000"/>
                </a:solidFill>
                <a:latin typeface="Calibri"/>
                <a:cs typeface="Calibri"/>
              </a:rPr>
              <a:t> </a:t>
            </a:r>
            <a:r>
              <a:rPr dirty="0" sz="900">
                <a:solidFill>
                  <a:srgbClr val="640000"/>
                </a:solidFill>
                <a:latin typeface="Calibri"/>
                <a:cs typeface="Calibri"/>
              </a:rPr>
              <a:t>apoB</a:t>
            </a:r>
            <a:endParaRPr sz="900">
              <a:latin typeface="Calibri"/>
              <a:cs typeface="Calibri"/>
            </a:endParaRPr>
          </a:p>
        </p:txBody>
      </p:sp>
      <p:sp>
        <p:nvSpPr>
          <p:cNvPr id="4" name="object 4"/>
          <p:cNvSpPr/>
          <p:nvPr/>
        </p:nvSpPr>
        <p:spPr>
          <a:xfrm>
            <a:off x="1568768" y="1875466"/>
            <a:ext cx="2536190" cy="431800"/>
          </a:xfrm>
          <a:custGeom>
            <a:avLst/>
            <a:gdLst/>
            <a:ahLst/>
            <a:cxnLst/>
            <a:rect l="l" t="t" r="r" b="b"/>
            <a:pathLst>
              <a:path w="2536190" h="431800">
                <a:moveTo>
                  <a:pt x="71926" y="431557"/>
                </a:moveTo>
                <a:lnTo>
                  <a:pt x="21066" y="410490"/>
                </a:lnTo>
                <a:lnTo>
                  <a:pt x="0" y="359631"/>
                </a:lnTo>
                <a:lnTo>
                  <a:pt x="0" y="71926"/>
                </a:lnTo>
                <a:lnTo>
                  <a:pt x="5652" y="43929"/>
                </a:lnTo>
                <a:lnTo>
                  <a:pt x="21066" y="21066"/>
                </a:lnTo>
                <a:lnTo>
                  <a:pt x="43929" y="5652"/>
                </a:lnTo>
                <a:lnTo>
                  <a:pt x="71926" y="0"/>
                </a:lnTo>
                <a:lnTo>
                  <a:pt x="2464016" y="0"/>
                </a:lnTo>
                <a:lnTo>
                  <a:pt x="2492013" y="5652"/>
                </a:lnTo>
                <a:lnTo>
                  <a:pt x="2514875" y="21066"/>
                </a:lnTo>
                <a:lnTo>
                  <a:pt x="2530290" y="43929"/>
                </a:lnTo>
                <a:lnTo>
                  <a:pt x="2535942" y="71926"/>
                </a:lnTo>
                <a:lnTo>
                  <a:pt x="2535942" y="359631"/>
                </a:lnTo>
                <a:lnTo>
                  <a:pt x="2514875" y="410490"/>
                </a:lnTo>
                <a:lnTo>
                  <a:pt x="2464016" y="431556"/>
                </a:lnTo>
                <a:lnTo>
                  <a:pt x="71926" y="431557"/>
                </a:lnTo>
                <a:close/>
              </a:path>
            </a:pathLst>
          </a:custGeom>
          <a:solidFill>
            <a:srgbClr val="002060">
              <a:alpha val="5097"/>
            </a:srgbClr>
          </a:solidFill>
        </p:spPr>
        <p:txBody>
          <a:bodyPr wrap="square" lIns="0" tIns="0" rIns="0" bIns="0" rtlCol="0"/>
          <a:lstStyle/>
          <a:p/>
        </p:txBody>
      </p:sp>
      <p:sp>
        <p:nvSpPr>
          <p:cNvPr id="5" name="object 5"/>
          <p:cNvSpPr/>
          <p:nvPr/>
        </p:nvSpPr>
        <p:spPr>
          <a:xfrm>
            <a:off x="1568768" y="1875466"/>
            <a:ext cx="2536190" cy="431800"/>
          </a:xfrm>
          <a:custGeom>
            <a:avLst/>
            <a:gdLst/>
            <a:ahLst/>
            <a:cxnLst/>
            <a:rect l="l" t="t" r="r" b="b"/>
            <a:pathLst>
              <a:path w="2536190" h="431800">
                <a:moveTo>
                  <a:pt x="0" y="71926"/>
                </a:moveTo>
                <a:lnTo>
                  <a:pt x="5652" y="43929"/>
                </a:lnTo>
                <a:lnTo>
                  <a:pt x="21066" y="21066"/>
                </a:lnTo>
                <a:lnTo>
                  <a:pt x="43929" y="5652"/>
                </a:lnTo>
                <a:lnTo>
                  <a:pt x="71926" y="0"/>
                </a:lnTo>
                <a:lnTo>
                  <a:pt x="2464016" y="0"/>
                </a:lnTo>
                <a:lnTo>
                  <a:pt x="2492013" y="5652"/>
                </a:lnTo>
                <a:lnTo>
                  <a:pt x="2514875" y="21066"/>
                </a:lnTo>
                <a:lnTo>
                  <a:pt x="2530290" y="43929"/>
                </a:lnTo>
                <a:lnTo>
                  <a:pt x="2535942" y="71926"/>
                </a:lnTo>
                <a:lnTo>
                  <a:pt x="2535943" y="359631"/>
                </a:lnTo>
                <a:lnTo>
                  <a:pt x="2530290" y="387627"/>
                </a:lnTo>
                <a:lnTo>
                  <a:pt x="2514875" y="410490"/>
                </a:lnTo>
                <a:lnTo>
                  <a:pt x="2492013" y="425904"/>
                </a:lnTo>
                <a:lnTo>
                  <a:pt x="2464016" y="431556"/>
                </a:lnTo>
                <a:lnTo>
                  <a:pt x="71926" y="431557"/>
                </a:lnTo>
                <a:lnTo>
                  <a:pt x="43929" y="425904"/>
                </a:lnTo>
                <a:lnTo>
                  <a:pt x="21066" y="410490"/>
                </a:lnTo>
                <a:lnTo>
                  <a:pt x="5652" y="387627"/>
                </a:lnTo>
                <a:lnTo>
                  <a:pt x="0" y="359630"/>
                </a:lnTo>
                <a:lnTo>
                  <a:pt x="0" y="71926"/>
                </a:lnTo>
                <a:close/>
              </a:path>
            </a:pathLst>
          </a:custGeom>
          <a:ln w="19049">
            <a:solidFill>
              <a:srgbClr val="002060"/>
            </a:solidFill>
          </a:ln>
        </p:spPr>
        <p:txBody>
          <a:bodyPr wrap="square" lIns="0" tIns="0" rIns="0" bIns="0" rtlCol="0"/>
          <a:lstStyle/>
          <a:p/>
        </p:txBody>
      </p:sp>
      <p:sp>
        <p:nvSpPr>
          <p:cNvPr id="6" name="object 6"/>
          <p:cNvSpPr txBox="1"/>
          <p:nvPr/>
        </p:nvSpPr>
        <p:spPr>
          <a:xfrm>
            <a:off x="1779876" y="782445"/>
            <a:ext cx="2094864" cy="452120"/>
          </a:xfrm>
          <a:prstGeom prst="rect">
            <a:avLst/>
          </a:prstGeom>
        </p:spPr>
        <p:txBody>
          <a:bodyPr wrap="square" lIns="0" tIns="12700" rIns="0" bIns="0" rtlCol="0" vert="horz">
            <a:spAutoFit/>
          </a:bodyPr>
          <a:lstStyle/>
          <a:p>
            <a:pPr marL="45085">
              <a:lnSpc>
                <a:spcPct val="100000"/>
              </a:lnSpc>
              <a:spcBef>
                <a:spcPts val="100"/>
              </a:spcBef>
            </a:pPr>
            <a:r>
              <a:rPr dirty="0" sz="1400" spc="-5" b="1">
                <a:solidFill>
                  <a:srgbClr val="002060"/>
                </a:solidFill>
                <a:latin typeface="Calibri"/>
                <a:cs typeface="Calibri"/>
              </a:rPr>
              <a:t>Naturally Randomized</a:t>
            </a:r>
            <a:r>
              <a:rPr dirty="0" sz="1400" spc="-60" b="1">
                <a:solidFill>
                  <a:srgbClr val="002060"/>
                </a:solidFill>
                <a:latin typeface="Calibri"/>
                <a:cs typeface="Calibri"/>
              </a:rPr>
              <a:t> </a:t>
            </a:r>
            <a:r>
              <a:rPr dirty="0" sz="1400" spc="-5" b="1">
                <a:solidFill>
                  <a:srgbClr val="002060"/>
                </a:solidFill>
                <a:latin typeface="Calibri"/>
                <a:cs typeface="Calibri"/>
              </a:rPr>
              <a:t>Trial</a:t>
            </a:r>
            <a:endParaRPr sz="1400">
              <a:latin typeface="Calibri"/>
              <a:cs typeface="Calibri"/>
            </a:endParaRPr>
          </a:p>
          <a:p>
            <a:pPr marL="12700">
              <a:lnSpc>
                <a:spcPct val="100000"/>
              </a:lnSpc>
            </a:pPr>
            <a:r>
              <a:rPr dirty="0" sz="1400" spc="-5" b="1" i="1">
                <a:solidFill>
                  <a:srgbClr val="640000"/>
                </a:solidFill>
                <a:latin typeface="Calibri"/>
                <a:cs typeface="Calibri"/>
              </a:rPr>
              <a:t>triglyceride lowering via</a:t>
            </a:r>
            <a:r>
              <a:rPr dirty="0" sz="1400" spc="-80" b="1" i="1">
                <a:solidFill>
                  <a:srgbClr val="640000"/>
                </a:solidFill>
                <a:latin typeface="Calibri"/>
                <a:cs typeface="Calibri"/>
              </a:rPr>
              <a:t> </a:t>
            </a:r>
            <a:r>
              <a:rPr dirty="0" sz="1400" spc="-5" b="1" i="1">
                <a:solidFill>
                  <a:srgbClr val="640000"/>
                </a:solidFill>
                <a:latin typeface="Calibri"/>
                <a:cs typeface="Calibri"/>
              </a:rPr>
              <a:t>LPL</a:t>
            </a:r>
            <a:endParaRPr sz="1400">
              <a:latin typeface="Calibri"/>
              <a:cs typeface="Calibri"/>
            </a:endParaRPr>
          </a:p>
        </p:txBody>
      </p:sp>
      <p:sp>
        <p:nvSpPr>
          <p:cNvPr id="7" name="object 7"/>
          <p:cNvSpPr/>
          <p:nvPr/>
        </p:nvSpPr>
        <p:spPr>
          <a:xfrm>
            <a:off x="2141390" y="1466809"/>
            <a:ext cx="1314450" cy="231140"/>
          </a:xfrm>
          <a:custGeom>
            <a:avLst/>
            <a:gdLst/>
            <a:ahLst/>
            <a:cxnLst/>
            <a:rect l="l" t="t" r="r" b="b"/>
            <a:pathLst>
              <a:path w="1314450" h="231139">
                <a:moveTo>
                  <a:pt x="1275978" y="230833"/>
                </a:moveTo>
                <a:lnTo>
                  <a:pt x="38472" y="230833"/>
                </a:lnTo>
                <a:lnTo>
                  <a:pt x="23497" y="227809"/>
                </a:lnTo>
                <a:lnTo>
                  <a:pt x="11268" y="219564"/>
                </a:lnTo>
                <a:lnTo>
                  <a:pt x="3023" y="207335"/>
                </a:lnTo>
                <a:lnTo>
                  <a:pt x="0" y="192360"/>
                </a:lnTo>
                <a:lnTo>
                  <a:pt x="0" y="38472"/>
                </a:lnTo>
                <a:lnTo>
                  <a:pt x="3023" y="23497"/>
                </a:lnTo>
                <a:lnTo>
                  <a:pt x="11268" y="11268"/>
                </a:lnTo>
                <a:lnTo>
                  <a:pt x="23497" y="3023"/>
                </a:lnTo>
                <a:lnTo>
                  <a:pt x="38472" y="0"/>
                </a:lnTo>
                <a:lnTo>
                  <a:pt x="1275978" y="0"/>
                </a:lnTo>
                <a:lnTo>
                  <a:pt x="1290952" y="3023"/>
                </a:lnTo>
                <a:lnTo>
                  <a:pt x="1303181" y="11268"/>
                </a:lnTo>
                <a:lnTo>
                  <a:pt x="1311426" y="23497"/>
                </a:lnTo>
                <a:lnTo>
                  <a:pt x="1314450" y="38472"/>
                </a:lnTo>
                <a:lnTo>
                  <a:pt x="1314450" y="192360"/>
                </a:lnTo>
                <a:lnTo>
                  <a:pt x="1311426" y="207335"/>
                </a:lnTo>
                <a:lnTo>
                  <a:pt x="1303181" y="219564"/>
                </a:lnTo>
                <a:lnTo>
                  <a:pt x="1290953" y="227809"/>
                </a:lnTo>
                <a:lnTo>
                  <a:pt x="1275978" y="230833"/>
                </a:lnTo>
                <a:close/>
              </a:path>
            </a:pathLst>
          </a:custGeom>
          <a:solidFill>
            <a:srgbClr val="640000"/>
          </a:solidFill>
        </p:spPr>
        <p:txBody>
          <a:bodyPr wrap="square" lIns="0" tIns="0" rIns="0" bIns="0" rtlCol="0"/>
          <a:lstStyle/>
          <a:p/>
        </p:txBody>
      </p:sp>
      <p:sp>
        <p:nvSpPr>
          <p:cNvPr id="8" name="object 8"/>
          <p:cNvSpPr/>
          <p:nvPr/>
        </p:nvSpPr>
        <p:spPr>
          <a:xfrm>
            <a:off x="2141390" y="1466809"/>
            <a:ext cx="1314450" cy="231140"/>
          </a:xfrm>
          <a:custGeom>
            <a:avLst/>
            <a:gdLst/>
            <a:ahLst/>
            <a:cxnLst/>
            <a:rect l="l" t="t" r="r" b="b"/>
            <a:pathLst>
              <a:path w="1314450" h="231139">
                <a:moveTo>
                  <a:pt x="0" y="38472"/>
                </a:moveTo>
                <a:lnTo>
                  <a:pt x="3023" y="23497"/>
                </a:lnTo>
                <a:lnTo>
                  <a:pt x="11268" y="11268"/>
                </a:lnTo>
                <a:lnTo>
                  <a:pt x="23497" y="3023"/>
                </a:lnTo>
                <a:lnTo>
                  <a:pt x="38472" y="0"/>
                </a:lnTo>
                <a:lnTo>
                  <a:pt x="1275978" y="0"/>
                </a:lnTo>
                <a:lnTo>
                  <a:pt x="1290952" y="3023"/>
                </a:lnTo>
                <a:lnTo>
                  <a:pt x="1303181" y="11268"/>
                </a:lnTo>
                <a:lnTo>
                  <a:pt x="1311426" y="23497"/>
                </a:lnTo>
                <a:lnTo>
                  <a:pt x="1314450" y="38472"/>
                </a:lnTo>
                <a:lnTo>
                  <a:pt x="1314450" y="192360"/>
                </a:lnTo>
                <a:lnTo>
                  <a:pt x="1311426" y="207335"/>
                </a:lnTo>
                <a:lnTo>
                  <a:pt x="1303181" y="219564"/>
                </a:lnTo>
                <a:lnTo>
                  <a:pt x="1290953" y="227809"/>
                </a:lnTo>
                <a:lnTo>
                  <a:pt x="1275978" y="230833"/>
                </a:lnTo>
                <a:lnTo>
                  <a:pt x="38472" y="230833"/>
                </a:lnTo>
                <a:lnTo>
                  <a:pt x="23497" y="227809"/>
                </a:lnTo>
                <a:lnTo>
                  <a:pt x="11268" y="219564"/>
                </a:lnTo>
                <a:lnTo>
                  <a:pt x="3023" y="207335"/>
                </a:lnTo>
                <a:lnTo>
                  <a:pt x="0" y="192360"/>
                </a:lnTo>
                <a:lnTo>
                  <a:pt x="0" y="38472"/>
                </a:lnTo>
                <a:close/>
              </a:path>
            </a:pathLst>
          </a:custGeom>
          <a:ln w="9525">
            <a:solidFill>
              <a:srgbClr val="840000"/>
            </a:solidFill>
          </a:ln>
        </p:spPr>
        <p:txBody>
          <a:bodyPr wrap="square" lIns="0" tIns="0" rIns="0" bIns="0" rtlCol="0"/>
          <a:lstStyle/>
          <a:p/>
        </p:txBody>
      </p:sp>
      <p:sp>
        <p:nvSpPr>
          <p:cNvPr id="9" name="object 9"/>
          <p:cNvSpPr txBox="1"/>
          <p:nvPr/>
        </p:nvSpPr>
        <p:spPr>
          <a:xfrm>
            <a:off x="2383814" y="1494325"/>
            <a:ext cx="887094" cy="162560"/>
          </a:xfrm>
          <a:prstGeom prst="rect">
            <a:avLst/>
          </a:prstGeom>
        </p:spPr>
        <p:txBody>
          <a:bodyPr wrap="square" lIns="0" tIns="12700" rIns="0" bIns="0" rtlCol="0" vert="horz">
            <a:spAutoFit/>
          </a:bodyPr>
          <a:lstStyle/>
          <a:p>
            <a:pPr marL="12700">
              <a:lnSpc>
                <a:spcPct val="100000"/>
              </a:lnSpc>
              <a:spcBef>
                <a:spcPts val="100"/>
              </a:spcBef>
            </a:pPr>
            <a:r>
              <a:rPr dirty="0" sz="900" spc="-5">
                <a:solidFill>
                  <a:srgbClr val="FFFFFF"/>
                </a:solidFill>
                <a:latin typeface="Calibri"/>
                <a:cs typeface="Calibri"/>
              </a:rPr>
              <a:t>Eligible</a:t>
            </a:r>
            <a:r>
              <a:rPr dirty="0" sz="900" spc="-55">
                <a:solidFill>
                  <a:srgbClr val="FFFFFF"/>
                </a:solidFill>
                <a:latin typeface="Calibri"/>
                <a:cs typeface="Calibri"/>
              </a:rPr>
              <a:t> </a:t>
            </a:r>
            <a:r>
              <a:rPr dirty="0" sz="900" spc="-5">
                <a:solidFill>
                  <a:srgbClr val="FFFFFF"/>
                </a:solidFill>
                <a:latin typeface="Calibri"/>
                <a:cs typeface="Calibri"/>
              </a:rPr>
              <a:t>Population</a:t>
            </a:r>
            <a:endParaRPr sz="900">
              <a:latin typeface="Calibri"/>
              <a:cs typeface="Calibri"/>
            </a:endParaRPr>
          </a:p>
        </p:txBody>
      </p:sp>
      <p:sp>
        <p:nvSpPr>
          <p:cNvPr id="10" name="object 10"/>
          <p:cNvSpPr/>
          <p:nvPr/>
        </p:nvSpPr>
        <p:spPr>
          <a:xfrm>
            <a:off x="1308845" y="2652246"/>
            <a:ext cx="1394460" cy="377190"/>
          </a:xfrm>
          <a:custGeom>
            <a:avLst/>
            <a:gdLst/>
            <a:ahLst/>
            <a:cxnLst/>
            <a:rect l="l" t="t" r="r" b="b"/>
            <a:pathLst>
              <a:path w="1394460" h="377189">
                <a:moveTo>
                  <a:pt x="62793" y="376758"/>
                </a:moveTo>
                <a:lnTo>
                  <a:pt x="18391" y="358366"/>
                </a:lnTo>
                <a:lnTo>
                  <a:pt x="0" y="313965"/>
                </a:lnTo>
                <a:lnTo>
                  <a:pt x="0" y="62792"/>
                </a:lnTo>
                <a:lnTo>
                  <a:pt x="4934" y="38351"/>
                </a:lnTo>
                <a:lnTo>
                  <a:pt x="18391" y="18391"/>
                </a:lnTo>
                <a:lnTo>
                  <a:pt x="38351" y="4934"/>
                </a:lnTo>
                <a:lnTo>
                  <a:pt x="62792" y="0"/>
                </a:lnTo>
                <a:lnTo>
                  <a:pt x="1331227" y="0"/>
                </a:lnTo>
                <a:lnTo>
                  <a:pt x="1355668" y="4934"/>
                </a:lnTo>
                <a:lnTo>
                  <a:pt x="1375628" y="18391"/>
                </a:lnTo>
                <a:lnTo>
                  <a:pt x="1389085" y="38351"/>
                </a:lnTo>
                <a:lnTo>
                  <a:pt x="1394019" y="62792"/>
                </a:lnTo>
                <a:lnTo>
                  <a:pt x="1394019" y="313965"/>
                </a:lnTo>
                <a:lnTo>
                  <a:pt x="1375627" y="358366"/>
                </a:lnTo>
                <a:lnTo>
                  <a:pt x="1331226" y="376757"/>
                </a:lnTo>
                <a:lnTo>
                  <a:pt x="62793" y="376758"/>
                </a:lnTo>
                <a:close/>
              </a:path>
            </a:pathLst>
          </a:custGeom>
          <a:solidFill>
            <a:srgbClr val="002060">
              <a:alpha val="5097"/>
            </a:srgbClr>
          </a:solidFill>
        </p:spPr>
        <p:txBody>
          <a:bodyPr wrap="square" lIns="0" tIns="0" rIns="0" bIns="0" rtlCol="0"/>
          <a:lstStyle/>
          <a:p/>
        </p:txBody>
      </p:sp>
      <p:sp>
        <p:nvSpPr>
          <p:cNvPr id="11" name="object 11"/>
          <p:cNvSpPr/>
          <p:nvPr/>
        </p:nvSpPr>
        <p:spPr>
          <a:xfrm>
            <a:off x="1308845" y="2652246"/>
            <a:ext cx="1394460" cy="377190"/>
          </a:xfrm>
          <a:custGeom>
            <a:avLst/>
            <a:gdLst/>
            <a:ahLst/>
            <a:cxnLst/>
            <a:rect l="l" t="t" r="r" b="b"/>
            <a:pathLst>
              <a:path w="1394460" h="377189">
                <a:moveTo>
                  <a:pt x="0" y="62793"/>
                </a:moveTo>
                <a:lnTo>
                  <a:pt x="4934" y="38351"/>
                </a:lnTo>
                <a:lnTo>
                  <a:pt x="18391" y="18391"/>
                </a:lnTo>
                <a:lnTo>
                  <a:pt x="38351" y="4934"/>
                </a:lnTo>
                <a:lnTo>
                  <a:pt x="62792" y="0"/>
                </a:lnTo>
                <a:lnTo>
                  <a:pt x="1331227" y="0"/>
                </a:lnTo>
                <a:lnTo>
                  <a:pt x="1355668" y="4934"/>
                </a:lnTo>
                <a:lnTo>
                  <a:pt x="1375628" y="18391"/>
                </a:lnTo>
                <a:lnTo>
                  <a:pt x="1389085" y="38351"/>
                </a:lnTo>
                <a:lnTo>
                  <a:pt x="1394019" y="62792"/>
                </a:lnTo>
                <a:lnTo>
                  <a:pt x="1394020" y="313965"/>
                </a:lnTo>
                <a:lnTo>
                  <a:pt x="1389085" y="338406"/>
                </a:lnTo>
                <a:lnTo>
                  <a:pt x="1375628" y="358366"/>
                </a:lnTo>
                <a:lnTo>
                  <a:pt x="1355668" y="371823"/>
                </a:lnTo>
                <a:lnTo>
                  <a:pt x="1331226" y="376757"/>
                </a:lnTo>
                <a:lnTo>
                  <a:pt x="62793" y="376758"/>
                </a:lnTo>
                <a:lnTo>
                  <a:pt x="38351" y="371823"/>
                </a:lnTo>
                <a:lnTo>
                  <a:pt x="18391" y="358366"/>
                </a:lnTo>
                <a:lnTo>
                  <a:pt x="4934" y="338406"/>
                </a:lnTo>
                <a:lnTo>
                  <a:pt x="0" y="313964"/>
                </a:lnTo>
                <a:lnTo>
                  <a:pt x="0" y="62793"/>
                </a:lnTo>
                <a:close/>
              </a:path>
            </a:pathLst>
          </a:custGeom>
          <a:ln w="19050">
            <a:solidFill>
              <a:srgbClr val="002060"/>
            </a:solidFill>
          </a:ln>
        </p:spPr>
        <p:txBody>
          <a:bodyPr wrap="square" lIns="0" tIns="0" rIns="0" bIns="0" rtlCol="0"/>
          <a:lstStyle/>
          <a:p/>
        </p:txBody>
      </p:sp>
      <p:sp>
        <p:nvSpPr>
          <p:cNvPr id="12" name="object 12"/>
          <p:cNvSpPr txBox="1"/>
          <p:nvPr/>
        </p:nvSpPr>
        <p:spPr>
          <a:xfrm>
            <a:off x="1318370" y="2667087"/>
            <a:ext cx="1375410" cy="327660"/>
          </a:xfrm>
          <a:prstGeom prst="rect">
            <a:avLst/>
          </a:prstGeom>
        </p:spPr>
        <p:txBody>
          <a:bodyPr wrap="square" lIns="0" tIns="26034" rIns="0" bIns="0" rtlCol="0" vert="horz">
            <a:spAutoFit/>
          </a:bodyPr>
          <a:lstStyle/>
          <a:p>
            <a:pPr algn="ctr" marR="34925">
              <a:lnSpc>
                <a:spcPct val="100000"/>
              </a:lnSpc>
              <a:spcBef>
                <a:spcPts val="204"/>
              </a:spcBef>
            </a:pPr>
            <a:r>
              <a:rPr dirty="0" sz="900" spc="-5" b="1">
                <a:solidFill>
                  <a:srgbClr val="002060"/>
                </a:solidFill>
                <a:latin typeface="Calibri"/>
                <a:cs typeface="Calibri"/>
              </a:rPr>
              <a:t>Lower triglyceride</a:t>
            </a:r>
            <a:r>
              <a:rPr dirty="0" sz="900" spc="-40" b="1">
                <a:solidFill>
                  <a:srgbClr val="002060"/>
                </a:solidFill>
                <a:latin typeface="Calibri"/>
                <a:cs typeface="Calibri"/>
              </a:rPr>
              <a:t> </a:t>
            </a:r>
            <a:r>
              <a:rPr dirty="0" sz="900" spc="-5" b="1">
                <a:solidFill>
                  <a:srgbClr val="002060"/>
                </a:solidFill>
                <a:latin typeface="Calibri"/>
                <a:cs typeface="Calibri"/>
              </a:rPr>
              <a:t>Allele</a:t>
            </a:r>
            <a:endParaRPr sz="900">
              <a:latin typeface="Calibri"/>
              <a:cs typeface="Calibri"/>
            </a:endParaRPr>
          </a:p>
          <a:p>
            <a:pPr algn="ctr" marR="29209">
              <a:lnSpc>
                <a:spcPct val="100000"/>
              </a:lnSpc>
              <a:spcBef>
                <a:spcPts val="110"/>
              </a:spcBef>
            </a:pPr>
            <a:r>
              <a:rPr dirty="0" sz="900" spc="-5" i="1">
                <a:solidFill>
                  <a:srgbClr val="002060"/>
                </a:solidFill>
                <a:latin typeface="Calibri"/>
                <a:cs typeface="Calibri"/>
              </a:rPr>
              <a:t>(Treatment</a:t>
            </a:r>
            <a:r>
              <a:rPr dirty="0" sz="900" spc="-15" i="1">
                <a:solidFill>
                  <a:srgbClr val="002060"/>
                </a:solidFill>
                <a:latin typeface="Calibri"/>
                <a:cs typeface="Calibri"/>
              </a:rPr>
              <a:t> </a:t>
            </a:r>
            <a:r>
              <a:rPr dirty="0" sz="900" spc="-5" i="1">
                <a:solidFill>
                  <a:srgbClr val="002060"/>
                </a:solidFill>
                <a:latin typeface="Calibri"/>
                <a:cs typeface="Calibri"/>
              </a:rPr>
              <a:t>Arm)</a:t>
            </a:r>
            <a:endParaRPr sz="900">
              <a:latin typeface="Calibri"/>
              <a:cs typeface="Calibri"/>
            </a:endParaRPr>
          </a:p>
        </p:txBody>
      </p:sp>
      <p:sp>
        <p:nvSpPr>
          <p:cNvPr id="13" name="object 13"/>
          <p:cNvSpPr txBox="1"/>
          <p:nvPr/>
        </p:nvSpPr>
        <p:spPr>
          <a:xfrm>
            <a:off x="1718545" y="1891146"/>
            <a:ext cx="2258695" cy="327660"/>
          </a:xfrm>
          <a:prstGeom prst="rect">
            <a:avLst/>
          </a:prstGeom>
        </p:spPr>
        <p:txBody>
          <a:bodyPr wrap="square" lIns="0" tIns="26034" rIns="0" bIns="0" rtlCol="0" vert="horz">
            <a:spAutoFit/>
          </a:bodyPr>
          <a:lstStyle/>
          <a:p>
            <a:pPr algn="ctr">
              <a:lnSpc>
                <a:spcPct val="100000"/>
              </a:lnSpc>
              <a:spcBef>
                <a:spcPts val="204"/>
              </a:spcBef>
            </a:pPr>
            <a:r>
              <a:rPr dirty="0" sz="900" spc="-5" b="1" i="1">
                <a:solidFill>
                  <a:srgbClr val="C00000"/>
                </a:solidFill>
                <a:latin typeface="Calibri"/>
                <a:cs typeface="Calibri"/>
              </a:rPr>
              <a:t>LPL </a:t>
            </a:r>
            <a:r>
              <a:rPr dirty="0" sz="900" spc="-5" b="1">
                <a:solidFill>
                  <a:srgbClr val="002060"/>
                </a:solidFill>
                <a:latin typeface="Calibri"/>
                <a:cs typeface="Calibri"/>
              </a:rPr>
              <a:t>variants associated with lower</a:t>
            </a:r>
            <a:r>
              <a:rPr dirty="0" sz="900" spc="-85" b="1">
                <a:solidFill>
                  <a:srgbClr val="002060"/>
                </a:solidFill>
                <a:latin typeface="Calibri"/>
                <a:cs typeface="Calibri"/>
              </a:rPr>
              <a:t> </a:t>
            </a:r>
            <a:r>
              <a:rPr dirty="0" sz="900" spc="-5" b="1">
                <a:solidFill>
                  <a:srgbClr val="002060"/>
                </a:solidFill>
                <a:latin typeface="Calibri"/>
                <a:cs typeface="Calibri"/>
              </a:rPr>
              <a:t>triglycerides</a:t>
            </a:r>
            <a:endParaRPr sz="900">
              <a:latin typeface="Calibri"/>
              <a:cs typeface="Calibri"/>
            </a:endParaRPr>
          </a:p>
          <a:p>
            <a:pPr algn="ctr" marL="6350">
              <a:lnSpc>
                <a:spcPct val="100000"/>
              </a:lnSpc>
              <a:spcBef>
                <a:spcPts val="110"/>
              </a:spcBef>
            </a:pPr>
            <a:r>
              <a:rPr dirty="0" sz="900" spc="-5" i="1">
                <a:solidFill>
                  <a:srgbClr val="002060"/>
                </a:solidFill>
                <a:latin typeface="Calibri"/>
                <a:cs typeface="Calibri"/>
              </a:rPr>
              <a:t>(Naturally Random Allocation of</a:t>
            </a:r>
            <a:r>
              <a:rPr dirty="0" sz="900" spc="-35" i="1">
                <a:solidFill>
                  <a:srgbClr val="002060"/>
                </a:solidFill>
                <a:latin typeface="Calibri"/>
                <a:cs typeface="Calibri"/>
              </a:rPr>
              <a:t> </a:t>
            </a:r>
            <a:r>
              <a:rPr dirty="0" sz="900" spc="-5" i="1">
                <a:solidFill>
                  <a:srgbClr val="002060"/>
                </a:solidFill>
                <a:latin typeface="Calibri"/>
                <a:cs typeface="Calibri"/>
              </a:rPr>
              <a:t>Alleles)</a:t>
            </a:r>
            <a:endParaRPr sz="900">
              <a:latin typeface="Calibri"/>
              <a:cs typeface="Calibri"/>
            </a:endParaRPr>
          </a:p>
        </p:txBody>
      </p:sp>
      <p:sp>
        <p:nvSpPr>
          <p:cNvPr id="14" name="object 14"/>
          <p:cNvSpPr txBox="1"/>
          <p:nvPr/>
        </p:nvSpPr>
        <p:spPr>
          <a:xfrm>
            <a:off x="5192725" y="1892488"/>
            <a:ext cx="2016760" cy="327660"/>
          </a:xfrm>
          <a:prstGeom prst="rect">
            <a:avLst/>
          </a:prstGeom>
        </p:spPr>
        <p:txBody>
          <a:bodyPr wrap="square" lIns="0" tIns="26034" rIns="0" bIns="0" rtlCol="0" vert="horz">
            <a:spAutoFit/>
          </a:bodyPr>
          <a:lstStyle/>
          <a:p>
            <a:pPr algn="ctr">
              <a:lnSpc>
                <a:spcPct val="100000"/>
              </a:lnSpc>
              <a:spcBef>
                <a:spcPts val="204"/>
              </a:spcBef>
            </a:pPr>
            <a:r>
              <a:rPr dirty="0" sz="900" spc="-5" b="1" i="1">
                <a:solidFill>
                  <a:srgbClr val="C00000"/>
                </a:solidFill>
                <a:latin typeface="Calibri"/>
                <a:cs typeface="Calibri"/>
              </a:rPr>
              <a:t>LDLR </a:t>
            </a:r>
            <a:r>
              <a:rPr dirty="0" sz="900" spc="-5" b="1">
                <a:solidFill>
                  <a:srgbClr val="002060"/>
                </a:solidFill>
                <a:latin typeface="Calibri"/>
                <a:cs typeface="Calibri"/>
              </a:rPr>
              <a:t>variants associated with lower</a:t>
            </a:r>
            <a:r>
              <a:rPr dirty="0" sz="900" spc="-75" b="1">
                <a:solidFill>
                  <a:srgbClr val="002060"/>
                </a:solidFill>
                <a:latin typeface="Calibri"/>
                <a:cs typeface="Calibri"/>
              </a:rPr>
              <a:t> </a:t>
            </a:r>
            <a:r>
              <a:rPr dirty="0" sz="900" spc="-5" b="1">
                <a:solidFill>
                  <a:srgbClr val="002060"/>
                </a:solidFill>
                <a:latin typeface="Calibri"/>
                <a:cs typeface="Calibri"/>
              </a:rPr>
              <a:t>LDL-C</a:t>
            </a:r>
            <a:endParaRPr sz="900">
              <a:latin typeface="Calibri"/>
              <a:cs typeface="Calibri"/>
            </a:endParaRPr>
          </a:p>
          <a:p>
            <a:pPr algn="ctr" marL="635">
              <a:lnSpc>
                <a:spcPct val="100000"/>
              </a:lnSpc>
              <a:spcBef>
                <a:spcPts val="110"/>
              </a:spcBef>
            </a:pPr>
            <a:r>
              <a:rPr dirty="0" sz="900" spc="-5" i="1">
                <a:solidFill>
                  <a:srgbClr val="002060"/>
                </a:solidFill>
                <a:latin typeface="Calibri"/>
                <a:cs typeface="Calibri"/>
              </a:rPr>
              <a:t>(Naturally Random Allocation of</a:t>
            </a:r>
            <a:r>
              <a:rPr dirty="0" sz="900" spc="-50" i="1">
                <a:solidFill>
                  <a:srgbClr val="002060"/>
                </a:solidFill>
                <a:latin typeface="Calibri"/>
                <a:cs typeface="Calibri"/>
              </a:rPr>
              <a:t> </a:t>
            </a:r>
            <a:r>
              <a:rPr dirty="0" sz="900" spc="-5" i="1">
                <a:solidFill>
                  <a:srgbClr val="002060"/>
                </a:solidFill>
                <a:latin typeface="Calibri"/>
                <a:cs typeface="Calibri"/>
              </a:rPr>
              <a:t>Alleles)</a:t>
            </a:r>
            <a:endParaRPr sz="900">
              <a:latin typeface="Calibri"/>
              <a:cs typeface="Calibri"/>
            </a:endParaRPr>
          </a:p>
        </p:txBody>
      </p:sp>
      <p:sp>
        <p:nvSpPr>
          <p:cNvPr id="15" name="object 15"/>
          <p:cNvSpPr/>
          <p:nvPr/>
        </p:nvSpPr>
        <p:spPr>
          <a:xfrm>
            <a:off x="5539645" y="1462183"/>
            <a:ext cx="1314450" cy="231140"/>
          </a:xfrm>
          <a:custGeom>
            <a:avLst/>
            <a:gdLst/>
            <a:ahLst/>
            <a:cxnLst/>
            <a:rect l="l" t="t" r="r" b="b"/>
            <a:pathLst>
              <a:path w="1314450" h="231139">
                <a:moveTo>
                  <a:pt x="38472" y="230833"/>
                </a:moveTo>
                <a:lnTo>
                  <a:pt x="23497" y="227809"/>
                </a:lnTo>
                <a:lnTo>
                  <a:pt x="11268" y="219564"/>
                </a:lnTo>
                <a:lnTo>
                  <a:pt x="3023" y="207335"/>
                </a:lnTo>
                <a:lnTo>
                  <a:pt x="0" y="192360"/>
                </a:lnTo>
                <a:lnTo>
                  <a:pt x="0" y="38472"/>
                </a:lnTo>
                <a:lnTo>
                  <a:pt x="3023" y="23497"/>
                </a:lnTo>
                <a:lnTo>
                  <a:pt x="11268" y="11268"/>
                </a:lnTo>
                <a:lnTo>
                  <a:pt x="23497" y="3023"/>
                </a:lnTo>
                <a:lnTo>
                  <a:pt x="38472" y="0"/>
                </a:lnTo>
                <a:lnTo>
                  <a:pt x="1275977" y="0"/>
                </a:lnTo>
                <a:lnTo>
                  <a:pt x="1290952" y="3023"/>
                </a:lnTo>
                <a:lnTo>
                  <a:pt x="1303181" y="11268"/>
                </a:lnTo>
                <a:lnTo>
                  <a:pt x="1311426" y="23497"/>
                </a:lnTo>
                <a:lnTo>
                  <a:pt x="1314450" y="38472"/>
                </a:lnTo>
                <a:lnTo>
                  <a:pt x="1314450" y="192360"/>
                </a:lnTo>
                <a:lnTo>
                  <a:pt x="1311427" y="207335"/>
                </a:lnTo>
                <a:lnTo>
                  <a:pt x="1303182" y="219564"/>
                </a:lnTo>
                <a:lnTo>
                  <a:pt x="1290953" y="227809"/>
                </a:lnTo>
                <a:lnTo>
                  <a:pt x="1275978" y="230832"/>
                </a:lnTo>
                <a:lnTo>
                  <a:pt x="38472" y="230833"/>
                </a:lnTo>
                <a:close/>
              </a:path>
            </a:pathLst>
          </a:custGeom>
          <a:solidFill>
            <a:srgbClr val="640000"/>
          </a:solidFill>
        </p:spPr>
        <p:txBody>
          <a:bodyPr wrap="square" lIns="0" tIns="0" rIns="0" bIns="0" rtlCol="0"/>
          <a:lstStyle/>
          <a:p/>
        </p:txBody>
      </p:sp>
      <p:sp>
        <p:nvSpPr>
          <p:cNvPr id="16" name="object 16"/>
          <p:cNvSpPr/>
          <p:nvPr/>
        </p:nvSpPr>
        <p:spPr>
          <a:xfrm>
            <a:off x="5539645" y="1462183"/>
            <a:ext cx="1314450" cy="231140"/>
          </a:xfrm>
          <a:custGeom>
            <a:avLst/>
            <a:gdLst/>
            <a:ahLst/>
            <a:cxnLst/>
            <a:rect l="l" t="t" r="r" b="b"/>
            <a:pathLst>
              <a:path w="1314450" h="231139">
                <a:moveTo>
                  <a:pt x="0" y="38472"/>
                </a:moveTo>
                <a:lnTo>
                  <a:pt x="3023" y="23497"/>
                </a:lnTo>
                <a:lnTo>
                  <a:pt x="11268" y="11268"/>
                </a:lnTo>
                <a:lnTo>
                  <a:pt x="23497" y="3023"/>
                </a:lnTo>
                <a:lnTo>
                  <a:pt x="38472" y="0"/>
                </a:lnTo>
                <a:lnTo>
                  <a:pt x="1275977" y="0"/>
                </a:lnTo>
                <a:lnTo>
                  <a:pt x="1290952" y="3023"/>
                </a:lnTo>
                <a:lnTo>
                  <a:pt x="1303181" y="11268"/>
                </a:lnTo>
                <a:lnTo>
                  <a:pt x="1311426" y="23497"/>
                </a:lnTo>
                <a:lnTo>
                  <a:pt x="1314450" y="38472"/>
                </a:lnTo>
                <a:lnTo>
                  <a:pt x="1314450" y="192360"/>
                </a:lnTo>
                <a:lnTo>
                  <a:pt x="1311427" y="207335"/>
                </a:lnTo>
                <a:lnTo>
                  <a:pt x="1303182" y="219564"/>
                </a:lnTo>
                <a:lnTo>
                  <a:pt x="1290953" y="227809"/>
                </a:lnTo>
                <a:lnTo>
                  <a:pt x="1275978" y="230832"/>
                </a:lnTo>
                <a:lnTo>
                  <a:pt x="38472" y="230833"/>
                </a:lnTo>
                <a:lnTo>
                  <a:pt x="23497" y="227809"/>
                </a:lnTo>
                <a:lnTo>
                  <a:pt x="11268" y="219564"/>
                </a:lnTo>
                <a:lnTo>
                  <a:pt x="3023" y="207335"/>
                </a:lnTo>
                <a:lnTo>
                  <a:pt x="0" y="192360"/>
                </a:lnTo>
                <a:lnTo>
                  <a:pt x="0" y="38472"/>
                </a:lnTo>
                <a:close/>
              </a:path>
            </a:pathLst>
          </a:custGeom>
          <a:ln w="9524">
            <a:solidFill>
              <a:srgbClr val="840000"/>
            </a:solidFill>
          </a:ln>
        </p:spPr>
        <p:txBody>
          <a:bodyPr wrap="square" lIns="0" tIns="0" rIns="0" bIns="0" rtlCol="0"/>
          <a:lstStyle/>
          <a:p/>
        </p:txBody>
      </p:sp>
      <p:sp>
        <p:nvSpPr>
          <p:cNvPr id="17" name="object 17"/>
          <p:cNvSpPr txBox="1"/>
          <p:nvPr/>
        </p:nvSpPr>
        <p:spPr>
          <a:xfrm>
            <a:off x="5759479" y="1487887"/>
            <a:ext cx="887094" cy="162560"/>
          </a:xfrm>
          <a:prstGeom prst="rect">
            <a:avLst/>
          </a:prstGeom>
        </p:spPr>
        <p:txBody>
          <a:bodyPr wrap="square" lIns="0" tIns="12700" rIns="0" bIns="0" rtlCol="0" vert="horz">
            <a:spAutoFit/>
          </a:bodyPr>
          <a:lstStyle/>
          <a:p>
            <a:pPr marL="12700">
              <a:lnSpc>
                <a:spcPct val="100000"/>
              </a:lnSpc>
              <a:spcBef>
                <a:spcPts val="100"/>
              </a:spcBef>
            </a:pPr>
            <a:r>
              <a:rPr dirty="0" sz="900" spc="-5">
                <a:solidFill>
                  <a:srgbClr val="FFFFFF"/>
                </a:solidFill>
                <a:latin typeface="Calibri"/>
                <a:cs typeface="Calibri"/>
              </a:rPr>
              <a:t>Eligible</a:t>
            </a:r>
            <a:r>
              <a:rPr dirty="0" sz="900" spc="-55">
                <a:solidFill>
                  <a:srgbClr val="FFFFFF"/>
                </a:solidFill>
                <a:latin typeface="Calibri"/>
                <a:cs typeface="Calibri"/>
              </a:rPr>
              <a:t> </a:t>
            </a:r>
            <a:r>
              <a:rPr dirty="0" sz="900" spc="-5">
                <a:solidFill>
                  <a:srgbClr val="FFFFFF"/>
                </a:solidFill>
                <a:latin typeface="Calibri"/>
                <a:cs typeface="Calibri"/>
              </a:rPr>
              <a:t>Population</a:t>
            </a:r>
            <a:endParaRPr sz="900">
              <a:latin typeface="Calibri"/>
              <a:cs typeface="Calibri"/>
            </a:endParaRPr>
          </a:p>
        </p:txBody>
      </p:sp>
      <p:sp>
        <p:nvSpPr>
          <p:cNvPr id="18" name="object 18"/>
          <p:cNvSpPr/>
          <p:nvPr/>
        </p:nvSpPr>
        <p:spPr>
          <a:xfrm>
            <a:off x="2999932" y="2655022"/>
            <a:ext cx="1249045" cy="370205"/>
          </a:xfrm>
          <a:custGeom>
            <a:avLst/>
            <a:gdLst/>
            <a:ahLst/>
            <a:cxnLst/>
            <a:rect l="l" t="t" r="r" b="b"/>
            <a:pathLst>
              <a:path w="1249045" h="370205">
                <a:moveTo>
                  <a:pt x="1187125" y="369725"/>
                </a:moveTo>
                <a:lnTo>
                  <a:pt x="61621" y="369725"/>
                </a:lnTo>
                <a:lnTo>
                  <a:pt x="37635" y="364883"/>
                </a:lnTo>
                <a:lnTo>
                  <a:pt x="18048" y="351677"/>
                </a:lnTo>
                <a:lnTo>
                  <a:pt x="4842" y="332090"/>
                </a:lnTo>
                <a:lnTo>
                  <a:pt x="0" y="308105"/>
                </a:lnTo>
                <a:lnTo>
                  <a:pt x="0" y="61620"/>
                </a:lnTo>
                <a:lnTo>
                  <a:pt x="4842" y="37635"/>
                </a:lnTo>
                <a:lnTo>
                  <a:pt x="18048" y="18048"/>
                </a:lnTo>
                <a:lnTo>
                  <a:pt x="37635" y="4842"/>
                </a:lnTo>
                <a:lnTo>
                  <a:pt x="61620" y="0"/>
                </a:lnTo>
                <a:lnTo>
                  <a:pt x="1187126" y="0"/>
                </a:lnTo>
                <a:lnTo>
                  <a:pt x="1211111" y="4842"/>
                </a:lnTo>
                <a:lnTo>
                  <a:pt x="1230698" y="18048"/>
                </a:lnTo>
                <a:lnTo>
                  <a:pt x="1243903" y="37635"/>
                </a:lnTo>
                <a:lnTo>
                  <a:pt x="1248746" y="61620"/>
                </a:lnTo>
                <a:lnTo>
                  <a:pt x="1248746" y="308105"/>
                </a:lnTo>
                <a:lnTo>
                  <a:pt x="1243903" y="332090"/>
                </a:lnTo>
                <a:lnTo>
                  <a:pt x="1230698" y="351677"/>
                </a:lnTo>
                <a:lnTo>
                  <a:pt x="1211111" y="364883"/>
                </a:lnTo>
                <a:lnTo>
                  <a:pt x="1187125" y="369725"/>
                </a:lnTo>
                <a:close/>
              </a:path>
            </a:pathLst>
          </a:custGeom>
          <a:solidFill>
            <a:srgbClr val="002060">
              <a:alpha val="5097"/>
            </a:srgbClr>
          </a:solidFill>
        </p:spPr>
        <p:txBody>
          <a:bodyPr wrap="square" lIns="0" tIns="0" rIns="0" bIns="0" rtlCol="0"/>
          <a:lstStyle/>
          <a:p/>
        </p:txBody>
      </p:sp>
      <p:sp>
        <p:nvSpPr>
          <p:cNvPr id="19" name="object 19"/>
          <p:cNvSpPr/>
          <p:nvPr/>
        </p:nvSpPr>
        <p:spPr>
          <a:xfrm>
            <a:off x="2999932" y="2655022"/>
            <a:ext cx="1249045" cy="370205"/>
          </a:xfrm>
          <a:custGeom>
            <a:avLst/>
            <a:gdLst/>
            <a:ahLst/>
            <a:cxnLst/>
            <a:rect l="l" t="t" r="r" b="b"/>
            <a:pathLst>
              <a:path w="1249045" h="370205">
                <a:moveTo>
                  <a:pt x="0" y="61621"/>
                </a:moveTo>
                <a:lnTo>
                  <a:pt x="4842" y="37635"/>
                </a:lnTo>
                <a:lnTo>
                  <a:pt x="18048" y="18048"/>
                </a:lnTo>
                <a:lnTo>
                  <a:pt x="37635" y="4842"/>
                </a:lnTo>
                <a:lnTo>
                  <a:pt x="61620" y="0"/>
                </a:lnTo>
                <a:lnTo>
                  <a:pt x="1187126" y="0"/>
                </a:lnTo>
                <a:lnTo>
                  <a:pt x="1211111" y="4842"/>
                </a:lnTo>
                <a:lnTo>
                  <a:pt x="1230698" y="18048"/>
                </a:lnTo>
                <a:lnTo>
                  <a:pt x="1243903" y="37635"/>
                </a:lnTo>
                <a:lnTo>
                  <a:pt x="1248746" y="61620"/>
                </a:lnTo>
                <a:lnTo>
                  <a:pt x="1248747" y="308105"/>
                </a:lnTo>
                <a:lnTo>
                  <a:pt x="1243903" y="332090"/>
                </a:lnTo>
                <a:lnTo>
                  <a:pt x="1230698" y="351677"/>
                </a:lnTo>
                <a:lnTo>
                  <a:pt x="1211111" y="364883"/>
                </a:lnTo>
                <a:lnTo>
                  <a:pt x="1187125" y="369725"/>
                </a:lnTo>
                <a:lnTo>
                  <a:pt x="61621" y="369726"/>
                </a:lnTo>
                <a:lnTo>
                  <a:pt x="37635" y="364883"/>
                </a:lnTo>
                <a:lnTo>
                  <a:pt x="18048" y="351677"/>
                </a:lnTo>
                <a:lnTo>
                  <a:pt x="4842" y="332090"/>
                </a:lnTo>
                <a:lnTo>
                  <a:pt x="0" y="308105"/>
                </a:lnTo>
                <a:lnTo>
                  <a:pt x="0" y="61621"/>
                </a:lnTo>
                <a:close/>
              </a:path>
            </a:pathLst>
          </a:custGeom>
          <a:ln w="19050">
            <a:solidFill>
              <a:srgbClr val="002060"/>
            </a:solidFill>
          </a:ln>
        </p:spPr>
        <p:txBody>
          <a:bodyPr wrap="square" lIns="0" tIns="0" rIns="0" bIns="0" rtlCol="0"/>
          <a:lstStyle/>
          <a:p/>
        </p:txBody>
      </p:sp>
      <p:sp>
        <p:nvSpPr>
          <p:cNvPr id="20" name="object 20"/>
          <p:cNvSpPr txBox="1"/>
          <p:nvPr/>
        </p:nvSpPr>
        <p:spPr>
          <a:xfrm>
            <a:off x="3263929" y="2660722"/>
            <a:ext cx="815340" cy="327660"/>
          </a:xfrm>
          <a:prstGeom prst="rect">
            <a:avLst/>
          </a:prstGeom>
        </p:spPr>
        <p:txBody>
          <a:bodyPr wrap="square" lIns="0" tIns="26034" rIns="0" bIns="0" rtlCol="0" vert="horz">
            <a:spAutoFit/>
          </a:bodyPr>
          <a:lstStyle/>
          <a:p>
            <a:pPr algn="ctr">
              <a:lnSpc>
                <a:spcPct val="100000"/>
              </a:lnSpc>
              <a:spcBef>
                <a:spcPts val="204"/>
              </a:spcBef>
            </a:pPr>
            <a:r>
              <a:rPr dirty="0" sz="900" spc="-5" b="1">
                <a:solidFill>
                  <a:srgbClr val="002060"/>
                </a:solidFill>
                <a:latin typeface="Calibri"/>
                <a:cs typeface="Calibri"/>
              </a:rPr>
              <a:t>Other</a:t>
            </a:r>
            <a:r>
              <a:rPr dirty="0" sz="900" spc="-25" b="1">
                <a:solidFill>
                  <a:srgbClr val="002060"/>
                </a:solidFill>
                <a:latin typeface="Calibri"/>
                <a:cs typeface="Calibri"/>
              </a:rPr>
              <a:t> </a:t>
            </a:r>
            <a:r>
              <a:rPr dirty="0" sz="900" spc="-5" b="1">
                <a:solidFill>
                  <a:srgbClr val="002060"/>
                </a:solidFill>
                <a:latin typeface="Calibri"/>
                <a:cs typeface="Calibri"/>
              </a:rPr>
              <a:t>Allele</a:t>
            </a:r>
            <a:endParaRPr sz="900">
              <a:latin typeface="Calibri"/>
              <a:cs typeface="Calibri"/>
            </a:endParaRPr>
          </a:p>
          <a:p>
            <a:pPr algn="ctr">
              <a:lnSpc>
                <a:spcPct val="100000"/>
              </a:lnSpc>
              <a:spcBef>
                <a:spcPts val="110"/>
              </a:spcBef>
            </a:pPr>
            <a:r>
              <a:rPr dirty="0" sz="900" spc="-5" i="1">
                <a:solidFill>
                  <a:srgbClr val="002060"/>
                </a:solidFill>
                <a:latin typeface="Calibri"/>
                <a:cs typeface="Calibri"/>
              </a:rPr>
              <a:t>(Usual Care</a:t>
            </a:r>
            <a:r>
              <a:rPr dirty="0" sz="900" spc="-75" i="1">
                <a:solidFill>
                  <a:srgbClr val="002060"/>
                </a:solidFill>
                <a:latin typeface="Calibri"/>
                <a:cs typeface="Calibri"/>
              </a:rPr>
              <a:t> </a:t>
            </a:r>
            <a:r>
              <a:rPr dirty="0" sz="900" spc="-5" i="1">
                <a:solidFill>
                  <a:srgbClr val="002060"/>
                </a:solidFill>
                <a:latin typeface="Calibri"/>
                <a:cs typeface="Calibri"/>
              </a:rPr>
              <a:t>Arm)</a:t>
            </a:r>
            <a:endParaRPr sz="900">
              <a:latin typeface="Calibri"/>
              <a:cs typeface="Calibri"/>
            </a:endParaRPr>
          </a:p>
        </p:txBody>
      </p:sp>
      <p:sp>
        <p:nvSpPr>
          <p:cNvPr id="21" name="object 21"/>
          <p:cNvSpPr/>
          <p:nvPr/>
        </p:nvSpPr>
        <p:spPr>
          <a:xfrm>
            <a:off x="4998249" y="1864474"/>
            <a:ext cx="2433955" cy="431800"/>
          </a:xfrm>
          <a:custGeom>
            <a:avLst/>
            <a:gdLst/>
            <a:ahLst/>
            <a:cxnLst/>
            <a:rect l="l" t="t" r="r" b="b"/>
            <a:pathLst>
              <a:path w="2433954" h="431800">
                <a:moveTo>
                  <a:pt x="2361891" y="431556"/>
                </a:moveTo>
                <a:lnTo>
                  <a:pt x="71926" y="431556"/>
                </a:lnTo>
                <a:lnTo>
                  <a:pt x="21066" y="410490"/>
                </a:lnTo>
                <a:lnTo>
                  <a:pt x="0" y="359631"/>
                </a:lnTo>
                <a:lnTo>
                  <a:pt x="0" y="71926"/>
                </a:lnTo>
                <a:lnTo>
                  <a:pt x="5652" y="43929"/>
                </a:lnTo>
                <a:lnTo>
                  <a:pt x="21066" y="21066"/>
                </a:lnTo>
                <a:lnTo>
                  <a:pt x="43929" y="5652"/>
                </a:lnTo>
                <a:lnTo>
                  <a:pt x="71925" y="0"/>
                </a:lnTo>
                <a:lnTo>
                  <a:pt x="2361891" y="0"/>
                </a:lnTo>
                <a:lnTo>
                  <a:pt x="2412750" y="21066"/>
                </a:lnTo>
                <a:lnTo>
                  <a:pt x="2433816" y="71926"/>
                </a:lnTo>
                <a:lnTo>
                  <a:pt x="2433817" y="359631"/>
                </a:lnTo>
                <a:lnTo>
                  <a:pt x="2428165" y="387627"/>
                </a:lnTo>
                <a:lnTo>
                  <a:pt x="2412750" y="410490"/>
                </a:lnTo>
                <a:lnTo>
                  <a:pt x="2389888" y="425904"/>
                </a:lnTo>
                <a:lnTo>
                  <a:pt x="2361891" y="431556"/>
                </a:lnTo>
                <a:close/>
              </a:path>
            </a:pathLst>
          </a:custGeom>
          <a:solidFill>
            <a:srgbClr val="002060">
              <a:alpha val="5097"/>
            </a:srgbClr>
          </a:solidFill>
        </p:spPr>
        <p:txBody>
          <a:bodyPr wrap="square" lIns="0" tIns="0" rIns="0" bIns="0" rtlCol="0"/>
          <a:lstStyle/>
          <a:p/>
        </p:txBody>
      </p:sp>
      <p:sp>
        <p:nvSpPr>
          <p:cNvPr id="22" name="object 22"/>
          <p:cNvSpPr/>
          <p:nvPr/>
        </p:nvSpPr>
        <p:spPr>
          <a:xfrm>
            <a:off x="4998249" y="1864474"/>
            <a:ext cx="2433955" cy="431800"/>
          </a:xfrm>
          <a:custGeom>
            <a:avLst/>
            <a:gdLst/>
            <a:ahLst/>
            <a:cxnLst/>
            <a:rect l="l" t="t" r="r" b="b"/>
            <a:pathLst>
              <a:path w="2433954" h="431800">
                <a:moveTo>
                  <a:pt x="0" y="71926"/>
                </a:moveTo>
                <a:lnTo>
                  <a:pt x="5652" y="43929"/>
                </a:lnTo>
                <a:lnTo>
                  <a:pt x="21066" y="21066"/>
                </a:lnTo>
                <a:lnTo>
                  <a:pt x="43929" y="5652"/>
                </a:lnTo>
                <a:lnTo>
                  <a:pt x="71925" y="0"/>
                </a:lnTo>
                <a:lnTo>
                  <a:pt x="2361891" y="0"/>
                </a:lnTo>
                <a:lnTo>
                  <a:pt x="2389887" y="5652"/>
                </a:lnTo>
                <a:lnTo>
                  <a:pt x="2412750" y="21066"/>
                </a:lnTo>
                <a:lnTo>
                  <a:pt x="2428164" y="43929"/>
                </a:lnTo>
                <a:lnTo>
                  <a:pt x="2433816" y="71926"/>
                </a:lnTo>
                <a:lnTo>
                  <a:pt x="2433817" y="359631"/>
                </a:lnTo>
                <a:lnTo>
                  <a:pt x="2428165" y="387627"/>
                </a:lnTo>
                <a:lnTo>
                  <a:pt x="2412750" y="410490"/>
                </a:lnTo>
                <a:lnTo>
                  <a:pt x="2389888" y="425904"/>
                </a:lnTo>
                <a:lnTo>
                  <a:pt x="2361891" y="431556"/>
                </a:lnTo>
                <a:lnTo>
                  <a:pt x="71926" y="431557"/>
                </a:lnTo>
                <a:lnTo>
                  <a:pt x="43929" y="425904"/>
                </a:lnTo>
                <a:lnTo>
                  <a:pt x="21066" y="410490"/>
                </a:lnTo>
                <a:lnTo>
                  <a:pt x="5652" y="387627"/>
                </a:lnTo>
                <a:lnTo>
                  <a:pt x="0" y="359630"/>
                </a:lnTo>
                <a:lnTo>
                  <a:pt x="0" y="71926"/>
                </a:lnTo>
                <a:close/>
              </a:path>
            </a:pathLst>
          </a:custGeom>
          <a:ln w="19050">
            <a:solidFill>
              <a:srgbClr val="002060"/>
            </a:solidFill>
          </a:ln>
        </p:spPr>
        <p:txBody>
          <a:bodyPr wrap="square" lIns="0" tIns="0" rIns="0" bIns="0" rtlCol="0"/>
          <a:lstStyle/>
          <a:p/>
        </p:txBody>
      </p:sp>
      <p:sp>
        <p:nvSpPr>
          <p:cNvPr id="23" name="object 23"/>
          <p:cNvSpPr/>
          <p:nvPr/>
        </p:nvSpPr>
        <p:spPr>
          <a:xfrm>
            <a:off x="1627591" y="3919022"/>
            <a:ext cx="2490470" cy="328930"/>
          </a:xfrm>
          <a:custGeom>
            <a:avLst/>
            <a:gdLst/>
            <a:ahLst/>
            <a:cxnLst/>
            <a:rect l="l" t="t" r="r" b="b"/>
            <a:pathLst>
              <a:path w="2490470" h="328929">
                <a:moveTo>
                  <a:pt x="0" y="54816"/>
                </a:moveTo>
                <a:lnTo>
                  <a:pt x="4307" y="33479"/>
                </a:lnTo>
                <a:lnTo>
                  <a:pt x="16055" y="16055"/>
                </a:lnTo>
                <a:lnTo>
                  <a:pt x="33479" y="4307"/>
                </a:lnTo>
                <a:lnTo>
                  <a:pt x="54816" y="0"/>
                </a:lnTo>
                <a:lnTo>
                  <a:pt x="2435518" y="0"/>
                </a:lnTo>
                <a:lnTo>
                  <a:pt x="2456854" y="4307"/>
                </a:lnTo>
                <a:lnTo>
                  <a:pt x="2474279" y="16055"/>
                </a:lnTo>
                <a:lnTo>
                  <a:pt x="2486026" y="33479"/>
                </a:lnTo>
                <a:lnTo>
                  <a:pt x="2490334" y="54816"/>
                </a:lnTo>
                <a:lnTo>
                  <a:pt x="2490335" y="274083"/>
                </a:lnTo>
                <a:lnTo>
                  <a:pt x="2486026" y="295420"/>
                </a:lnTo>
                <a:lnTo>
                  <a:pt x="2474278" y="312844"/>
                </a:lnTo>
                <a:lnTo>
                  <a:pt x="2456854" y="324591"/>
                </a:lnTo>
                <a:lnTo>
                  <a:pt x="2435517" y="328899"/>
                </a:lnTo>
                <a:lnTo>
                  <a:pt x="54816" y="328900"/>
                </a:lnTo>
                <a:lnTo>
                  <a:pt x="33479" y="324591"/>
                </a:lnTo>
                <a:lnTo>
                  <a:pt x="16055" y="312844"/>
                </a:lnTo>
                <a:lnTo>
                  <a:pt x="4307" y="295420"/>
                </a:lnTo>
                <a:lnTo>
                  <a:pt x="0" y="274083"/>
                </a:lnTo>
                <a:lnTo>
                  <a:pt x="0" y="54816"/>
                </a:lnTo>
                <a:close/>
              </a:path>
            </a:pathLst>
          </a:custGeom>
          <a:ln w="15875">
            <a:solidFill>
              <a:srgbClr val="002060"/>
            </a:solidFill>
          </a:ln>
        </p:spPr>
        <p:txBody>
          <a:bodyPr wrap="square" lIns="0" tIns="0" rIns="0" bIns="0" rtlCol="0"/>
          <a:lstStyle/>
          <a:p/>
        </p:txBody>
      </p:sp>
      <p:sp>
        <p:nvSpPr>
          <p:cNvPr id="24" name="object 24"/>
          <p:cNvSpPr/>
          <p:nvPr/>
        </p:nvSpPr>
        <p:spPr>
          <a:xfrm>
            <a:off x="4966903" y="3932161"/>
            <a:ext cx="2496820" cy="316230"/>
          </a:xfrm>
          <a:custGeom>
            <a:avLst/>
            <a:gdLst/>
            <a:ahLst/>
            <a:cxnLst/>
            <a:rect l="l" t="t" r="r" b="b"/>
            <a:pathLst>
              <a:path w="2496820" h="316229">
                <a:moveTo>
                  <a:pt x="0" y="52627"/>
                </a:moveTo>
                <a:lnTo>
                  <a:pt x="4136" y="32142"/>
                </a:lnTo>
                <a:lnTo>
                  <a:pt x="15414" y="15414"/>
                </a:lnTo>
                <a:lnTo>
                  <a:pt x="32142" y="4135"/>
                </a:lnTo>
                <a:lnTo>
                  <a:pt x="52627" y="0"/>
                </a:lnTo>
                <a:lnTo>
                  <a:pt x="2443884" y="0"/>
                </a:lnTo>
                <a:lnTo>
                  <a:pt x="2464368" y="4135"/>
                </a:lnTo>
                <a:lnTo>
                  <a:pt x="2481096" y="15413"/>
                </a:lnTo>
                <a:lnTo>
                  <a:pt x="2492374" y="32141"/>
                </a:lnTo>
                <a:lnTo>
                  <a:pt x="2496510" y="52626"/>
                </a:lnTo>
                <a:lnTo>
                  <a:pt x="2496511" y="263134"/>
                </a:lnTo>
                <a:lnTo>
                  <a:pt x="2492374" y="283618"/>
                </a:lnTo>
                <a:lnTo>
                  <a:pt x="2481096" y="300346"/>
                </a:lnTo>
                <a:lnTo>
                  <a:pt x="2464368" y="311625"/>
                </a:lnTo>
                <a:lnTo>
                  <a:pt x="2443883" y="315760"/>
                </a:lnTo>
                <a:lnTo>
                  <a:pt x="52627" y="315761"/>
                </a:lnTo>
                <a:lnTo>
                  <a:pt x="32142" y="311624"/>
                </a:lnTo>
                <a:lnTo>
                  <a:pt x="15414" y="300346"/>
                </a:lnTo>
                <a:lnTo>
                  <a:pt x="4135" y="283618"/>
                </a:lnTo>
                <a:lnTo>
                  <a:pt x="0" y="263133"/>
                </a:lnTo>
                <a:lnTo>
                  <a:pt x="0" y="52627"/>
                </a:lnTo>
                <a:close/>
              </a:path>
            </a:pathLst>
          </a:custGeom>
          <a:ln w="15875">
            <a:solidFill>
              <a:srgbClr val="002060"/>
            </a:solidFill>
          </a:ln>
        </p:spPr>
        <p:txBody>
          <a:bodyPr wrap="square" lIns="0" tIns="0" rIns="0" bIns="0" rtlCol="0"/>
          <a:lstStyle/>
          <a:p/>
        </p:txBody>
      </p:sp>
      <p:sp>
        <p:nvSpPr>
          <p:cNvPr id="25" name="object 25"/>
          <p:cNvSpPr/>
          <p:nvPr/>
        </p:nvSpPr>
        <p:spPr>
          <a:xfrm>
            <a:off x="4676145" y="2642183"/>
            <a:ext cx="1394460" cy="379095"/>
          </a:xfrm>
          <a:custGeom>
            <a:avLst/>
            <a:gdLst/>
            <a:ahLst/>
            <a:cxnLst/>
            <a:rect l="l" t="t" r="r" b="b"/>
            <a:pathLst>
              <a:path w="1394460" h="379094">
                <a:moveTo>
                  <a:pt x="63165" y="378985"/>
                </a:moveTo>
                <a:lnTo>
                  <a:pt x="18501" y="360484"/>
                </a:lnTo>
                <a:lnTo>
                  <a:pt x="0" y="315821"/>
                </a:lnTo>
                <a:lnTo>
                  <a:pt x="0" y="63164"/>
                </a:lnTo>
                <a:lnTo>
                  <a:pt x="4963" y="38577"/>
                </a:lnTo>
                <a:lnTo>
                  <a:pt x="18500" y="18500"/>
                </a:lnTo>
                <a:lnTo>
                  <a:pt x="38577" y="4963"/>
                </a:lnTo>
                <a:lnTo>
                  <a:pt x="63163" y="0"/>
                </a:lnTo>
                <a:lnTo>
                  <a:pt x="1330856" y="0"/>
                </a:lnTo>
                <a:lnTo>
                  <a:pt x="1355442" y="4963"/>
                </a:lnTo>
                <a:lnTo>
                  <a:pt x="1375520" y="18500"/>
                </a:lnTo>
                <a:lnTo>
                  <a:pt x="1389056" y="38577"/>
                </a:lnTo>
                <a:lnTo>
                  <a:pt x="1394020" y="63164"/>
                </a:lnTo>
                <a:lnTo>
                  <a:pt x="1394019" y="315821"/>
                </a:lnTo>
                <a:lnTo>
                  <a:pt x="1389056" y="340407"/>
                </a:lnTo>
                <a:lnTo>
                  <a:pt x="1375519" y="360484"/>
                </a:lnTo>
                <a:lnTo>
                  <a:pt x="1355441" y="374021"/>
                </a:lnTo>
                <a:lnTo>
                  <a:pt x="1330855" y="378985"/>
                </a:lnTo>
                <a:lnTo>
                  <a:pt x="63165" y="378985"/>
                </a:lnTo>
                <a:close/>
              </a:path>
              <a:path w="1394460" h="379094">
                <a:moveTo>
                  <a:pt x="1394020" y="315821"/>
                </a:moveTo>
                <a:close/>
              </a:path>
            </a:pathLst>
          </a:custGeom>
          <a:solidFill>
            <a:srgbClr val="002060">
              <a:alpha val="5097"/>
            </a:srgbClr>
          </a:solidFill>
        </p:spPr>
        <p:txBody>
          <a:bodyPr wrap="square" lIns="0" tIns="0" rIns="0" bIns="0" rtlCol="0"/>
          <a:lstStyle/>
          <a:p/>
        </p:txBody>
      </p:sp>
      <p:sp>
        <p:nvSpPr>
          <p:cNvPr id="26" name="object 26"/>
          <p:cNvSpPr/>
          <p:nvPr/>
        </p:nvSpPr>
        <p:spPr>
          <a:xfrm>
            <a:off x="4676145" y="2642183"/>
            <a:ext cx="1394460" cy="379095"/>
          </a:xfrm>
          <a:custGeom>
            <a:avLst/>
            <a:gdLst/>
            <a:ahLst/>
            <a:cxnLst/>
            <a:rect l="l" t="t" r="r" b="b"/>
            <a:pathLst>
              <a:path w="1394460" h="379094">
                <a:moveTo>
                  <a:pt x="0" y="63164"/>
                </a:moveTo>
                <a:lnTo>
                  <a:pt x="4963" y="38577"/>
                </a:lnTo>
                <a:lnTo>
                  <a:pt x="18500" y="18500"/>
                </a:lnTo>
                <a:lnTo>
                  <a:pt x="38577" y="4963"/>
                </a:lnTo>
                <a:lnTo>
                  <a:pt x="63163" y="0"/>
                </a:lnTo>
                <a:lnTo>
                  <a:pt x="1330856" y="0"/>
                </a:lnTo>
                <a:lnTo>
                  <a:pt x="1355442" y="4963"/>
                </a:lnTo>
                <a:lnTo>
                  <a:pt x="1375520" y="18500"/>
                </a:lnTo>
                <a:lnTo>
                  <a:pt x="1389056" y="38577"/>
                </a:lnTo>
                <a:lnTo>
                  <a:pt x="1394020" y="63164"/>
                </a:lnTo>
                <a:lnTo>
                  <a:pt x="1394020" y="315821"/>
                </a:lnTo>
                <a:lnTo>
                  <a:pt x="1389056" y="340407"/>
                </a:lnTo>
                <a:lnTo>
                  <a:pt x="1375519" y="360484"/>
                </a:lnTo>
                <a:lnTo>
                  <a:pt x="1355442" y="374021"/>
                </a:lnTo>
                <a:lnTo>
                  <a:pt x="1330855" y="378985"/>
                </a:lnTo>
                <a:lnTo>
                  <a:pt x="63165" y="378985"/>
                </a:lnTo>
                <a:lnTo>
                  <a:pt x="38578" y="374021"/>
                </a:lnTo>
                <a:lnTo>
                  <a:pt x="18501" y="360484"/>
                </a:lnTo>
                <a:lnTo>
                  <a:pt x="4964" y="340407"/>
                </a:lnTo>
                <a:lnTo>
                  <a:pt x="0" y="315821"/>
                </a:lnTo>
                <a:lnTo>
                  <a:pt x="0" y="63164"/>
                </a:lnTo>
                <a:close/>
              </a:path>
            </a:pathLst>
          </a:custGeom>
          <a:ln w="19050">
            <a:solidFill>
              <a:srgbClr val="002060"/>
            </a:solidFill>
          </a:ln>
        </p:spPr>
        <p:txBody>
          <a:bodyPr wrap="square" lIns="0" tIns="0" rIns="0" bIns="0" rtlCol="0"/>
          <a:lstStyle/>
          <a:p/>
        </p:txBody>
      </p:sp>
      <p:sp>
        <p:nvSpPr>
          <p:cNvPr id="27" name="object 27"/>
          <p:cNvSpPr/>
          <p:nvPr/>
        </p:nvSpPr>
        <p:spPr>
          <a:xfrm>
            <a:off x="2829902" y="1699453"/>
            <a:ext cx="0" cy="169545"/>
          </a:xfrm>
          <a:custGeom>
            <a:avLst/>
            <a:gdLst/>
            <a:ahLst/>
            <a:cxnLst/>
            <a:rect l="l" t="t" r="r" b="b"/>
            <a:pathLst>
              <a:path w="0" h="169544">
                <a:moveTo>
                  <a:pt x="0" y="0"/>
                </a:moveTo>
                <a:lnTo>
                  <a:pt x="0" y="169241"/>
                </a:lnTo>
              </a:path>
            </a:pathLst>
          </a:custGeom>
          <a:ln w="19050">
            <a:solidFill>
              <a:srgbClr val="002060"/>
            </a:solidFill>
          </a:ln>
        </p:spPr>
        <p:txBody>
          <a:bodyPr wrap="square" lIns="0" tIns="0" rIns="0" bIns="0" rtlCol="0"/>
          <a:lstStyle/>
          <a:p/>
        </p:txBody>
      </p:sp>
      <p:sp>
        <p:nvSpPr>
          <p:cNvPr id="28" name="object 28"/>
          <p:cNvSpPr/>
          <p:nvPr/>
        </p:nvSpPr>
        <p:spPr>
          <a:xfrm>
            <a:off x="3580091" y="2302000"/>
            <a:ext cx="88900" cy="354330"/>
          </a:xfrm>
          <a:custGeom>
            <a:avLst/>
            <a:gdLst/>
            <a:ahLst/>
            <a:cxnLst/>
            <a:rect l="l" t="t" r="r" b="b"/>
            <a:pathLst>
              <a:path w="88900" h="354330">
                <a:moveTo>
                  <a:pt x="44215" y="316094"/>
                </a:moveTo>
                <a:lnTo>
                  <a:pt x="34691" y="299768"/>
                </a:lnTo>
                <a:lnTo>
                  <a:pt x="34691" y="0"/>
                </a:lnTo>
                <a:lnTo>
                  <a:pt x="53741" y="0"/>
                </a:lnTo>
                <a:lnTo>
                  <a:pt x="53739" y="299768"/>
                </a:lnTo>
                <a:lnTo>
                  <a:pt x="44215" y="316094"/>
                </a:lnTo>
                <a:close/>
              </a:path>
              <a:path w="88900" h="354330">
                <a:moveTo>
                  <a:pt x="55242" y="334998"/>
                </a:moveTo>
                <a:lnTo>
                  <a:pt x="34691" y="334998"/>
                </a:lnTo>
                <a:lnTo>
                  <a:pt x="53741" y="334998"/>
                </a:lnTo>
                <a:lnTo>
                  <a:pt x="53741" y="299763"/>
                </a:lnTo>
                <a:lnTo>
                  <a:pt x="71975" y="268504"/>
                </a:lnTo>
                <a:lnTo>
                  <a:pt x="77810" y="266970"/>
                </a:lnTo>
                <a:lnTo>
                  <a:pt x="86896" y="272272"/>
                </a:lnTo>
                <a:lnTo>
                  <a:pt x="88429" y="278104"/>
                </a:lnTo>
                <a:lnTo>
                  <a:pt x="55242" y="334998"/>
                </a:lnTo>
                <a:close/>
              </a:path>
              <a:path w="88900" h="354330">
                <a:moveTo>
                  <a:pt x="44216" y="353902"/>
                </a:moveTo>
                <a:lnTo>
                  <a:pt x="0" y="278102"/>
                </a:lnTo>
                <a:lnTo>
                  <a:pt x="1537" y="272270"/>
                </a:lnTo>
                <a:lnTo>
                  <a:pt x="10622" y="266970"/>
                </a:lnTo>
                <a:lnTo>
                  <a:pt x="16454" y="268505"/>
                </a:lnTo>
                <a:lnTo>
                  <a:pt x="34689" y="299763"/>
                </a:lnTo>
                <a:lnTo>
                  <a:pt x="34691" y="334998"/>
                </a:lnTo>
                <a:lnTo>
                  <a:pt x="55242" y="334998"/>
                </a:lnTo>
                <a:lnTo>
                  <a:pt x="44216" y="353902"/>
                </a:lnTo>
                <a:close/>
              </a:path>
              <a:path w="88900" h="354330">
                <a:moveTo>
                  <a:pt x="53741" y="330199"/>
                </a:moveTo>
                <a:lnTo>
                  <a:pt x="35988" y="330199"/>
                </a:lnTo>
                <a:lnTo>
                  <a:pt x="52443" y="330198"/>
                </a:lnTo>
                <a:lnTo>
                  <a:pt x="44215" y="316094"/>
                </a:lnTo>
                <a:lnTo>
                  <a:pt x="53741" y="299763"/>
                </a:lnTo>
                <a:lnTo>
                  <a:pt x="53741" y="330199"/>
                </a:lnTo>
                <a:close/>
              </a:path>
              <a:path w="88900" h="354330">
                <a:moveTo>
                  <a:pt x="34691" y="334998"/>
                </a:moveTo>
                <a:lnTo>
                  <a:pt x="34691" y="299768"/>
                </a:lnTo>
                <a:lnTo>
                  <a:pt x="44215" y="316094"/>
                </a:lnTo>
                <a:lnTo>
                  <a:pt x="35988" y="330199"/>
                </a:lnTo>
                <a:lnTo>
                  <a:pt x="53741" y="330199"/>
                </a:lnTo>
                <a:lnTo>
                  <a:pt x="53741" y="334998"/>
                </a:lnTo>
                <a:lnTo>
                  <a:pt x="34691" y="334998"/>
                </a:lnTo>
                <a:close/>
              </a:path>
              <a:path w="88900" h="354330">
                <a:moveTo>
                  <a:pt x="35988" y="330199"/>
                </a:moveTo>
                <a:lnTo>
                  <a:pt x="44215" y="316094"/>
                </a:lnTo>
                <a:lnTo>
                  <a:pt x="52443" y="330198"/>
                </a:lnTo>
                <a:lnTo>
                  <a:pt x="35988" y="330199"/>
                </a:lnTo>
                <a:close/>
              </a:path>
            </a:pathLst>
          </a:custGeom>
          <a:solidFill>
            <a:srgbClr val="002060"/>
          </a:solidFill>
        </p:spPr>
        <p:txBody>
          <a:bodyPr wrap="square" lIns="0" tIns="0" rIns="0" bIns="0" rtlCol="0"/>
          <a:lstStyle/>
          <a:p/>
        </p:txBody>
      </p:sp>
      <p:sp>
        <p:nvSpPr>
          <p:cNvPr id="29" name="object 29"/>
          <p:cNvSpPr/>
          <p:nvPr/>
        </p:nvSpPr>
        <p:spPr>
          <a:xfrm>
            <a:off x="5327884" y="2297445"/>
            <a:ext cx="88900" cy="350520"/>
          </a:xfrm>
          <a:custGeom>
            <a:avLst/>
            <a:gdLst/>
            <a:ahLst/>
            <a:cxnLst/>
            <a:rect l="l" t="t" r="r" b="b"/>
            <a:pathLst>
              <a:path w="88900" h="350519">
                <a:moveTo>
                  <a:pt x="44216" y="312217"/>
                </a:moveTo>
                <a:lnTo>
                  <a:pt x="34691" y="295889"/>
                </a:lnTo>
                <a:lnTo>
                  <a:pt x="34691" y="0"/>
                </a:lnTo>
                <a:lnTo>
                  <a:pt x="53741" y="0"/>
                </a:lnTo>
                <a:lnTo>
                  <a:pt x="53740" y="295889"/>
                </a:lnTo>
                <a:lnTo>
                  <a:pt x="44216" y="312217"/>
                </a:lnTo>
                <a:close/>
              </a:path>
              <a:path w="88900" h="350519">
                <a:moveTo>
                  <a:pt x="44216" y="350024"/>
                </a:moveTo>
                <a:lnTo>
                  <a:pt x="0" y="274226"/>
                </a:lnTo>
                <a:lnTo>
                  <a:pt x="1534" y="268394"/>
                </a:lnTo>
                <a:lnTo>
                  <a:pt x="10622" y="263093"/>
                </a:lnTo>
                <a:lnTo>
                  <a:pt x="16455" y="264627"/>
                </a:lnTo>
                <a:lnTo>
                  <a:pt x="34690" y="295888"/>
                </a:lnTo>
                <a:lnTo>
                  <a:pt x="34691" y="331121"/>
                </a:lnTo>
                <a:lnTo>
                  <a:pt x="55242" y="331121"/>
                </a:lnTo>
                <a:lnTo>
                  <a:pt x="44216" y="350024"/>
                </a:lnTo>
                <a:close/>
              </a:path>
              <a:path w="88900" h="350519">
                <a:moveTo>
                  <a:pt x="55242" y="331121"/>
                </a:moveTo>
                <a:lnTo>
                  <a:pt x="53741" y="331121"/>
                </a:lnTo>
                <a:lnTo>
                  <a:pt x="53741" y="295888"/>
                </a:lnTo>
                <a:lnTo>
                  <a:pt x="71976" y="264627"/>
                </a:lnTo>
                <a:lnTo>
                  <a:pt x="77809" y="263093"/>
                </a:lnTo>
                <a:lnTo>
                  <a:pt x="86897" y="268394"/>
                </a:lnTo>
                <a:lnTo>
                  <a:pt x="88431" y="274226"/>
                </a:lnTo>
                <a:lnTo>
                  <a:pt x="55242" y="331121"/>
                </a:lnTo>
                <a:close/>
              </a:path>
              <a:path w="88900" h="350519">
                <a:moveTo>
                  <a:pt x="53741" y="326321"/>
                </a:moveTo>
                <a:lnTo>
                  <a:pt x="52443" y="326321"/>
                </a:lnTo>
                <a:lnTo>
                  <a:pt x="44216" y="312217"/>
                </a:lnTo>
                <a:lnTo>
                  <a:pt x="53741" y="295888"/>
                </a:lnTo>
                <a:lnTo>
                  <a:pt x="53741" y="326321"/>
                </a:lnTo>
                <a:close/>
              </a:path>
              <a:path w="88900" h="350519">
                <a:moveTo>
                  <a:pt x="53741" y="331121"/>
                </a:moveTo>
                <a:lnTo>
                  <a:pt x="34691" y="331121"/>
                </a:lnTo>
                <a:lnTo>
                  <a:pt x="34691" y="295889"/>
                </a:lnTo>
                <a:lnTo>
                  <a:pt x="44216" y="312217"/>
                </a:lnTo>
                <a:lnTo>
                  <a:pt x="35988" y="326321"/>
                </a:lnTo>
                <a:lnTo>
                  <a:pt x="53741" y="326321"/>
                </a:lnTo>
                <a:lnTo>
                  <a:pt x="53741" y="331121"/>
                </a:lnTo>
                <a:close/>
              </a:path>
              <a:path w="88900" h="350519">
                <a:moveTo>
                  <a:pt x="52443" y="326321"/>
                </a:moveTo>
                <a:lnTo>
                  <a:pt x="35988" y="326321"/>
                </a:lnTo>
                <a:lnTo>
                  <a:pt x="44216" y="312217"/>
                </a:lnTo>
                <a:lnTo>
                  <a:pt x="52443" y="326321"/>
                </a:lnTo>
                <a:close/>
              </a:path>
            </a:pathLst>
          </a:custGeom>
          <a:solidFill>
            <a:srgbClr val="002060"/>
          </a:solidFill>
        </p:spPr>
        <p:txBody>
          <a:bodyPr wrap="square" lIns="0" tIns="0" rIns="0" bIns="0" rtlCol="0"/>
          <a:lstStyle/>
          <a:p/>
        </p:txBody>
      </p:sp>
      <p:sp>
        <p:nvSpPr>
          <p:cNvPr id="30" name="object 30"/>
          <p:cNvSpPr/>
          <p:nvPr/>
        </p:nvSpPr>
        <p:spPr>
          <a:xfrm>
            <a:off x="7006619" y="2297445"/>
            <a:ext cx="88900" cy="336550"/>
          </a:xfrm>
          <a:custGeom>
            <a:avLst/>
            <a:gdLst/>
            <a:ahLst/>
            <a:cxnLst/>
            <a:rect l="l" t="t" r="r" b="b"/>
            <a:pathLst>
              <a:path w="88900" h="336550">
                <a:moveTo>
                  <a:pt x="44215" y="298181"/>
                </a:moveTo>
                <a:lnTo>
                  <a:pt x="34693" y="281858"/>
                </a:lnTo>
                <a:lnTo>
                  <a:pt x="34693" y="0"/>
                </a:lnTo>
                <a:lnTo>
                  <a:pt x="53743" y="0"/>
                </a:lnTo>
                <a:lnTo>
                  <a:pt x="53736" y="281858"/>
                </a:lnTo>
                <a:lnTo>
                  <a:pt x="44215" y="298181"/>
                </a:lnTo>
                <a:close/>
              </a:path>
              <a:path w="88900" h="336550">
                <a:moveTo>
                  <a:pt x="55242" y="317085"/>
                </a:moveTo>
                <a:lnTo>
                  <a:pt x="53743" y="317085"/>
                </a:lnTo>
                <a:lnTo>
                  <a:pt x="53743" y="281847"/>
                </a:lnTo>
                <a:lnTo>
                  <a:pt x="71974" y="250590"/>
                </a:lnTo>
                <a:lnTo>
                  <a:pt x="77811" y="249058"/>
                </a:lnTo>
                <a:lnTo>
                  <a:pt x="86896" y="254360"/>
                </a:lnTo>
                <a:lnTo>
                  <a:pt x="88427" y="260192"/>
                </a:lnTo>
                <a:lnTo>
                  <a:pt x="55242" y="317085"/>
                </a:lnTo>
                <a:close/>
              </a:path>
              <a:path w="88900" h="336550">
                <a:moveTo>
                  <a:pt x="44217" y="335988"/>
                </a:moveTo>
                <a:lnTo>
                  <a:pt x="0" y="260188"/>
                </a:lnTo>
                <a:lnTo>
                  <a:pt x="1539" y="254356"/>
                </a:lnTo>
                <a:lnTo>
                  <a:pt x="10620" y="249058"/>
                </a:lnTo>
                <a:lnTo>
                  <a:pt x="16453" y="250593"/>
                </a:lnTo>
                <a:lnTo>
                  <a:pt x="34686" y="281847"/>
                </a:lnTo>
                <a:lnTo>
                  <a:pt x="34693" y="317085"/>
                </a:lnTo>
                <a:lnTo>
                  <a:pt x="55242" y="317085"/>
                </a:lnTo>
                <a:lnTo>
                  <a:pt x="44217" y="335988"/>
                </a:lnTo>
                <a:close/>
              </a:path>
              <a:path w="88900" h="336550">
                <a:moveTo>
                  <a:pt x="53743" y="312286"/>
                </a:moveTo>
                <a:lnTo>
                  <a:pt x="35989" y="312286"/>
                </a:lnTo>
                <a:lnTo>
                  <a:pt x="52443" y="312285"/>
                </a:lnTo>
                <a:lnTo>
                  <a:pt x="44215" y="298181"/>
                </a:lnTo>
                <a:lnTo>
                  <a:pt x="53743" y="281847"/>
                </a:lnTo>
                <a:lnTo>
                  <a:pt x="53743" y="312286"/>
                </a:lnTo>
                <a:close/>
              </a:path>
              <a:path w="88900" h="336550">
                <a:moveTo>
                  <a:pt x="53743" y="317085"/>
                </a:moveTo>
                <a:lnTo>
                  <a:pt x="34693" y="317085"/>
                </a:lnTo>
                <a:lnTo>
                  <a:pt x="34693" y="281858"/>
                </a:lnTo>
                <a:lnTo>
                  <a:pt x="44215" y="298181"/>
                </a:lnTo>
                <a:lnTo>
                  <a:pt x="35989" y="312286"/>
                </a:lnTo>
                <a:lnTo>
                  <a:pt x="53743" y="312286"/>
                </a:lnTo>
                <a:lnTo>
                  <a:pt x="53743" y="317085"/>
                </a:lnTo>
                <a:close/>
              </a:path>
              <a:path w="88900" h="336550">
                <a:moveTo>
                  <a:pt x="35989" y="312286"/>
                </a:moveTo>
                <a:lnTo>
                  <a:pt x="44215" y="298181"/>
                </a:lnTo>
                <a:lnTo>
                  <a:pt x="52443" y="312285"/>
                </a:lnTo>
                <a:lnTo>
                  <a:pt x="35989" y="312286"/>
                </a:lnTo>
                <a:close/>
              </a:path>
            </a:pathLst>
          </a:custGeom>
          <a:solidFill>
            <a:srgbClr val="002060"/>
          </a:solidFill>
        </p:spPr>
        <p:txBody>
          <a:bodyPr wrap="square" lIns="0" tIns="0" rIns="0" bIns="0" rtlCol="0"/>
          <a:lstStyle/>
          <a:p/>
        </p:txBody>
      </p:sp>
      <p:sp>
        <p:nvSpPr>
          <p:cNvPr id="31" name="object 31"/>
          <p:cNvSpPr/>
          <p:nvPr/>
        </p:nvSpPr>
        <p:spPr>
          <a:xfrm>
            <a:off x="1979781" y="3018865"/>
            <a:ext cx="88900" cy="894080"/>
          </a:xfrm>
          <a:custGeom>
            <a:avLst/>
            <a:gdLst/>
            <a:ahLst/>
            <a:cxnLst/>
            <a:rect l="l" t="t" r="r" b="b"/>
            <a:pathLst>
              <a:path w="88900" h="894079">
                <a:moveTo>
                  <a:pt x="44215" y="855982"/>
                </a:moveTo>
                <a:lnTo>
                  <a:pt x="34690" y="839654"/>
                </a:lnTo>
                <a:lnTo>
                  <a:pt x="34690" y="0"/>
                </a:lnTo>
                <a:lnTo>
                  <a:pt x="53740" y="0"/>
                </a:lnTo>
                <a:lnTo>
                  <a:pt x="53740" y="839654"/>
                </a:lnTo>
                <a:lnTo>
                  <a:pt x="44215" y="855982"/>
                </a:lnTo>
                <a:close/>
              </a:path>
              <a:path w="88900" h="894079">
                <a:moveTo>
                  <a:pt x="44215" y="893789"/>
                </a:moveTo>
                <a:lnTo>
                  <a:pt x="0" y="817991"/>
                </a:lnTo>
                <a:lnTo>
                  <a:pt x="1534" y="812159"/>
                </a:lnTo>
                <a:lnTo>
                  <a:pt x="10622" y="806857"/>
                </a:lnTo>
                <a:lnTo>
                  <a:pt x="16455" y="808392"/>
                </a:lnTo>
                <a:lnTo>
                  <a:pt x="34690" y="839653"/>
                </a:lnTo>
                <a:lnTo>
                  <a:pt x="34690" y="874888"/>
                </a:lnTo>
                <a:lnTo>
                  <a:pt x="55241" y="874888"/>
                </a:lnTo>
                <a:lnTo>
                  <a:pt x="44215" y="893789"/>
                </a:lnTo>
                <a:close/>
              </a:path>
              <a:path w="88900" h="894079">
                <a:moveTo>
                  <a:pt x="55241" y="874888"/>
                </a:moveTo>
                <a:lnTo>
                  <a:pt x="53740" y="874888"/>
                </a:lnTo>
                <a:lnTo>
                  <a:pt x="53740" y="839653"/>
                </a:lnTo>
                <a:lnTo>
                  <a:pt x="71976" y="808392"/>
                </a:lnTo>
                <a:lnTo>
                  <a:pt x="77808" y="806857"/>
                </a:lnTo>
                <a:lnTo>
                  <a:pt x="86896" y="812159"/>
                </a:lnTo>
                <a:lnTo>
                  <a:pt x="88431" y="817991"/>
                </a:lnTo>
                <a:lnTo>
                  <a:pt x="55241" y="874888"/>
                </a:lnTo>
                <a:close/>
              </a:path>
              <a:path w="88900" h="894079">
                <a:moveTo>
                  <a:pt x="53740" y="870086"/>
                </a:moveTo>
                <a:lnTo>
                  <a:pt x="52443" y="870086"/>
                </a:lnTo>
                <a:lnTo>
                  <a:pt x="44215" y="855982"/>
                </a:lnTo>
                <a:lnTo>
                  <a:pt x="53740" y="839653"/>
                </a:lnTo>
                <a:lnTo>
                  <a:pt x="53740" y="870086"/>
                </a:lnTo>
                <a:close/>
              </a:path>
              <a:path w="88900" h="894079">
                <a:moveTo>
                  <a:pt x="53740" y="874888"/>
                </a:moveTo>
                <a:lnTo>
                  <a:pt x="34690" y="874888"/>
                </a:lnTo>
                <a:lnTo>
                  <a:pt x="34690" y="839654"/>
                </a:lnTo>
                <a:lnTo>
                  <a:pt x="44215" y="855982"/>
                </a:lnTo>
                <a:lnTo>
                  <a:pt x="35988" y="870086"/>
                </a:lnTo>
                <a:lnTo>
                  <a:pt x="53740" y="870086"/>
                </a:lnTo>
                <a:lnTo>
                  <a:pt x="53740" y="874888"/>
                </a:lnTo>
                <a:close/>
              </a:path>
              <a:path w="88900" h="894079">
                <a:moveTo>
                  <a:pt x="52443" y="870086"/>
                </a:moveTo>
                <a:lnTo>
                  <a:pt x="35988" y="870086"/>
                </a:lnTo>
                <a:lnTo>
                  <a:pt x="44215" y="855982"/>
                </a:lnTo>
                <a:lnTo>
                  <a:pt x="52443" y="870086"/>
                </a:lnTo>
                <a:close/>
              </a:path>
            </a:pathLst>
          </a:custGeom>
          <a:solidFill>
            <a:srgbClr val="002060"/>
          </a:solidFill>
        </p:spPr>
        <p:txBody>
          <a:bodyPr wrap="square" lIns="0" tIns="0" rIns="0" bIns="0" rtlCol="0"/>
          <a:lstStyle/>
          <a:p/>
        </p:txBody>
      </p:sp>
      <p:sp>
        <p:nvSpPr>
          <p:cNvPr id="32" name="object 32"/>
          <p:cNvSpPr/>
          <p:nvPr/>
        </p:nvSpPr>
        <p:spPr>
          <a:xfrm>
            <a:off x="3580091" y="3025232"/>
            <a:ext cx="88900" cy="904240"/>
          </a:xfrm>
          <a:custGeom>
            <a:avLst/>
            <a:gdLst/>
            <a:ahLst/>
            <a:cxnLst/>
            <a:rect l="l" t="t" r="r" b="b"/>
            <a:pathLst>
              <a:path w="88900" h="904239">
                <a:moveTo>
                  <a:pt x="44215" y="866290"/>
                </a:moveTo>
                <a:lnTo>
                  <a:pt x="34691" y="849964"/>
                </a:lnTo>
                <a:lnTo>
                  <a:pt x="34690" y="0"/>
                </a:lnTo>
                <a:lnTo>
                  <a:pt x="53740" y="0"/>
                </a:lnTo>
                <a:lnTo>
                  <a:pt x="53739" y="849964"/>
                </a:lnTo>
                <a:lnTo>
                  <a:pt x="44215" y="866290"/>
                </a:lnTo>
                <a:close/>
              </a:path>
              <a:path w="88900" h="904239">
                <a:moveTo>
                  <a:pt x="55242" y="885196"/>
                </a:moveTo>
                <a:lnTo>
                  <a:pt x="34691" y="885196"/>
                </a:lnTo>
                <a:lnTo>
                  <a:pt x="53741" y="885196"/>
                </a:lnTo>
                <a:lnTo>
                  <a:pt x="53741" y="849959"/>
                </a:lnTo>
                <a:lnTo>
                  <a:pt x="71975" y="818700"/>
                </a:lnTo>
                <a:lnTo>
                  <a:pt x="77810" y="817166"/>
                </a:lnTo>
                <a:lnTo>
                  <a:pt x="86896" y="822468"/>
                </a:lnTo>
                <a:lnTo>
                  <a:pt x="88429" y="828300"/>
                </a:lnTo>
                <a:lnTo>
                  <a:pt x="55242" y="885196"/>
                </a:lnTo>
                <a:close/>
              </a:path>
              <a:path w="88900" h="904239">
                <a:moveTo>
                  <a:pt x="44216" y="904097"/>
                </a:moveTo>
                <a:lnTo>
                  <a:pt x="0" y="828298"/>
                </a:lnTo>
                <a:lnTo>
                  <a:pt x="1537" y="822466"/>
                </a:lnTo>
                <a:lnTo>
                  <a:pt x="10622" y="817166"/>
                </a:lnTo>
                <a:lnTo>
                  <a:pt x="16454" y="818701"/>
                </a:lnTo>
                <a:lnTo>
                  <a:pt x="34689" y="849959"/>
                </a:lnTo>
                <a:lnTo>
                  <a:pt x="34691" y="885196"/>
                </a:lnTo>
                <a:lnTo>
                  <a:pt x="55242" y="885196"/>
                </a:lnTo>
                <a:lnTo>
                  <a:pt x="44216" y="904097"/>
                </a:lnTo>
                <a:close/>
              </a:path>
              <a:path w="88900" h="904239">
                <a:moveTo>
                  <a:pt x="53741" y="880395"/>
                </a:moveTo>
                <a:lnTo>
                  <a:pt x="35988" y="880395"/>
                </a:lnTo>
                <a:lnTo>
                  <a:pt x="52443" y="880394"/>
                </a:lnTo>
                <a:lnTo>
                  <a:pt x="44215" y="866290"/>
                </a:lnTo>
                <a:lnTo>
                  <a:pt x="53741" y="849959"/>
                </a:lnTo>
                <a:lnTo>
                  <a:pt x="53741" y="880395"/>
                </a:lnTo>
                <a:close/>
              </a:path>
              <a:path w="88900" h="904239">
                <a:moveTo>
                  <a:pt x="34691" y="885196"/>
                </a:moveTo>
                <a:lnTo>
                  <a:pt x="34691" y="849964"/>
                </a:lnTo>
                <a:lnTo>
                  <a:pt x="44215" y="866290"/>
                </a:lnTo>
                <a:lnTo>
                  <a:pt x="35988" y="880395"/>
                </a:lnTo>
                <a:lnTo>
                  <a:pt x="53741" y="880395"/>
                </a:lnTo>
                <a:lnTo>
                  <a:pt x="53741" y="885196"/>
                </a:lnTo>
                <a:lnTo>
                  <a:pt x="34691" y="885196"/>
                </a:lnTo>
                <a:close/>
              </a:path>
              <a:path w="88900" h="904239">
                <a:moveTo>
                  <a:pt x="35988" y="880395"/>
                </a:moveTo>
                <a:lnTo>
                  <a:pt x="44215" y="866290"/>
                </a:lnTo>
                <a:lnTo>
                  <a:pt x="52443" y="880394"/>
                </a:lnTo>
                <a:lnTo>
                  <a:pt x="35988" y="880395"/>
                </a:lnTo>
                <a:close/>
              </a:path>
            </a:pathLst>
          </a:custGeom>
          <a:solidFill>
            <a:srgbClr val="002060"/>
          </a:solidFill>
        </p:spPr>
        <p:txBody>
          <a:bodyPr wrap="square" lIns="0" tIns="0" rIns="0" bIns="0" rtlCol="0"/>
          <a:lstStyle/>
          <a:p/>
        </p:txBody>
      </p:sp>
      <p:sp>
        <p:nvSpPr>
          <p:cNvPr id="33" name="object 33"/>
          <p:cNvSpPr/>
          <p:nvPr/>
        </p:nvSpPr>
        <p:spPr>
          <a:xfrm>
            <a:off x="5327884" y="3035643"/>
            <a:ext cx="88900" cy="894080"/>
          </a:xfrm>
          <a:custGeom>
            <a:avLst/>
            <a:gdLst/>
            <a:ahLst/>
            <a:cxnLst/>
            <a:rect l="l" t="t" r="r" b="b"/>
            <a:pathLst>
              <a:path w="88900" h="894079">
                <a:moveTo>
                  <a:pt x="44216" y="855879"/>
                </a:moveTo>
                <a:lnTo>
                  <a:pt x="34691" y="839551"/>
                </a:lnTo>
                <a:lnTo>
                  <a:pt x="34691" y="0"/>
                </a:lnTo>
                <a:lnTo>
                  <a:pt x="53741" y="0"/>
                </a:lnTo>
                <a:lnTo>
                  <a:pt x="53740" y="839551"/>
                </a:lnTo>
                <a:lnTo>
                  <a:pt x="44216" y="855879"/>
                </a:lnTo>
                <a:close/>
              </a:path>
              <a:path w="88900" h="894079">
                <a:moveTo>
                  <a:pt x="44216" y="893686"/>
                </a:moveTo>
                <a:lnTo>
                  <a:pt x="0" y="817888"/>
                </a:lnTo>
                <a:lnTo>
                  <a:pt x="1534" y="812056"/>
                </a:lnTo>
                <a:lnTo>
                  <a:pt x="10622" y="806754"/>
                </a:lnTo>
                <a:lnTo>
                  <a:pt x="16455" y="808289"/>
                </a:lnTo>
                <a:lnTo>
                  <a:pt x="34690" y="839550"/>
                </a:lnTo>
                <a:lnTo>
                  <a:pt x="34691" y="874785"/>
                </a:lnTo>
                <a:lnTo>
                  <a:pt x="55241" y="874785"/>
                </a:lnTo>
                <a:lnTo>
                  <a:pt x="44216" y="893686"/>
                </a:lnTo>
                <a:close/>
              </a:path>
              <a:path w="88900" h="894079">
                <a:moveTo>
                  <a:pt x="55241" y="874785"/>
                </a:moveTo>
                <a:lnTo>
                  <a:pt x="53741" y="874785"/>
                </a:lnTo>
                <a:lnTo>
                  <a:pt x="53741" y="839550"/>
                </a:lnTo>
                <a:lnTo>
                  <a:pt x="71976" y="808289"/>
                </a:lnTo>
                <a:lnTo>
                  <a:pt x="77809" y="806754"/>
                </a:lnTo>
                <a:lnTo>
                  <a:pt x="86897" y="812056"/>
                </a:lnTo>
                <a:lnTo>
                  <a:pt x="88431" y="817888"/>
                </a:lnTo>
                <a:lnTo>
                  <a:pt x="55241" y="874785"/>
                </a:lnTo>
                <a:close/>
              </a:path>
              <a:path w="88900" h="894079">
                <a:moveTo>
                  <a:pt x="53741" y="869983"/>
                </a:moveTo>
                <a:lnTo>
                  <a:pt x="52443" y="869983"/>
                </a:lnTo>
                <a:lnTo>
                  <a:pt x="44216" y="855879"/>
                </a:lnTo>
                <a:lnTo>
                  <a:pt x="53741" y="839550"/>
                </a:lnTo>
                <a:lnTo>
                  <a:pt x="53741" y="869983"/>
                </a:lnTo>
                <a:close/>
              </a:path>
              <a:path w="88900" h="894079">
                <a:moveTo>
                  <a:pt x="53741" y="874785"/>
                </a:moveTo>
                <a:lnTo>
                  <a:pt x="34691" y="874785"/>
                </a:lnTo>
                <a:lnTo>
                  <a:pt x="34691" y="839551"/>
                </a:lnTo>
                <a:lnTo>
                  <a:pt x="44216" y="855879"/>
                </a:lnTo>
                <a:lnTo>
                  <a:pt x="35988" y="869983"/>
                </a:lnTo>
                <a:lnTo>
                  <a:pt x="53741" y="869983"/>
                </a:lnTo>
                <a:lnTo>
                  <a:pt x="53741" y="874785"/>
                </a:lnTo>
                <a:close/>
              </a:path>
              <a:path w="88900" h="894079">
                <a:moveTo>
                  <a:pt x="52443" y="869983"/>
                </a:moveTo>
                <a:lnTo>
                  <a:pt x="35988" y="869983"/>
                </a:lnTo>
                <a:lnTo>
                  <a:pt x="44216" y="855879"/>
                </a:lnTo>
                <a:lnTo>
                  <a:pt x="52443" y="869983"/>
                </a:lnTo>
                <a:close/>
              </a:path>
            </a:pathLst>
          </a:custGeom>
          <a:solidFill>
            <a:srgbClr val="002060"/>
          </a:solidFill>
        </p:spPr>
        <p:txBody>
          <a:bodyPr wrap="square" lIns="0" tIns="0" rIns="0" bIns="0" rtlCol="0"/>
          <a:lstStyle/>
          <a:p/>
        </p:txBody>
      </p:sp>
      <p:sp>
        <p:nvSpPr>
          <p:cNvPr id="34" name="object 34"/>
          <p:cNvSpPr/>
          <p:nvPr/>
        </p:nvSpPr>
        <p:spPr>
          <a:xfrm>
            <a:off x="7007300" y="3035558"/>
            <a:ext cx="88900" cy="895985"/>
          </a:xfrm>
          <a:custGeom>
            <a:avLst/>
            <a:gdLst/>
            <a:ahLst/>
            <a:cxnLst/>
            <a:rect l="l" t="t" r="r" b="b"/>
            <a:pathLst>
              <a:path w="88900" h="895985">
                <a:moveTo>
                  <a:pt x="43875" y="858095"/>
                </a:moveTo>
                <a:lnTo>
                  <a:pt x="53544" y="841855"/>
                </a:lnTo>
                <a:lnTo>
                  <a:pt x="61014" y="169"/>
                </a:lnTo>
                <a:lnTo>
                  <a:pt x="41964" y="0"/>
                </a:lnTo>
                <a:lnTo>
                  <a:pt x="34683" y="820499"/>
                </a:lnTo>
                <a:lnTo>
                  <a:pt x="34594" y="841855"/>
                </a:lnTo>
                <a:lnTo>
                  <a:pt x="43875" y="858095"/>
                </a:lnTo>
                <a:close/>
              </a:path>
              <a:path w="88900" h="895985">
                <a:moveTo>
                  <a:pt x="32787" y="877086"/>
                </a:moveTo>
                <a:lnTo>
                  <a:pt x="53231" y="877086"/>
                </a:lnTo>
                <a:lnTo>
                  <a:pt x="34182" y="876917"/>
                </a:lnTo>
                <a:lnTo>
                  <a:pt x="34495" y="841680"/>
                </a:lnTo>
                <a:lnTo>
                  <a:pt x="16539" y="810260"/>
                </a:lnTo>
                <a:lnTo>
                  <a:pt x="10721" y="808674"/>
                </a:lnTo>
                <a:lnTo>
                  <a:pt x="1585" y="813894"/>
                </a:lnTo>
                <a:lnTo>
                  <a:pt x="0" y="819712"/>
                </a:lnTo>
                <a:lnTo>
                  <a:pt x="32787" y="877086"/>
                </a:lnTo>
                <a:close/>
              </a:path>
              <a:path w="88900" h="895985">
                <a:moveTo>
                  <a:pt x="43539" y="895901"/>
                </a:moveTo>
                <a:lnTo>
                  <a:pt x="88427" y="820499"/>
                </a:lnTo>
                <a:lnTo>
                  <a:pt x="86945" y="814653"/>
                </a:lnTo>
                <a:lnTo>
                  <a:pt x="77904" y="809271"/>
                </a:lnTo>
                <a:lnTo>
                  <a:pt x="72058" y="810754"/>
                </a:lnTo>
                <a:lnTo>
                  <a:pt x="53544" y="841855"/>
                </a:lnTo>
                <a:lnTo>
                  <a:pt x="53231" y="877086"/>
                </a:lnTo>
                <a:lnTo>
                  <a:pt x="32787" y="877086"/>
                </a:lnTo>
                <a:lnTo>
                  <a:pt x="43539" y="895901"/>
                </a:lnTo>
                <a:close/>
              </a:path>
              <a:path w="88900" h="895985">
                <a:moveTo>
                  <a:pt x="34223" y="872272"/>
                </a:moveTo>
                <a:lnTo>
                  <a:pt x="51977" y="872272"/>
                </a:lnTo>
                <a:lnTo>
                  <a:pt x="35523" y="872126"/>
                </a:lnTo>
                <a:lnTo>
                  <a:pt x="43875" y="858095"/>
                </a:lnTo>
                <a:lnTo>
                  <a:pt x="34495" y="841680"/>
                </a:lnTo>
                <a:lnTo>
                  <a:pt x="34223" y="872272"/>
                </a:lnTo>
                <a:close/>
              </a:path>
              <a:path w="88900" h="895985">
                <a:moveTo>
                  <a:pt x="53231" y="877086"/>
                </a:moveTo>
                <a:lnTo>
                  <a:pt x="53544" y="841855"/>
                </a:lnTo>
                <a:lnTo>
                  <a:pt x="43875" y="858095"/>
                </a:lnTo>
                <a:lnTo>
                  <a:pt x="51977" y="872272"/>
                </a:lnTo>
                <a:lnTo>
                  <a:pt x="34223" y="872272"/>
                </a:lnTo>
                <a:lnTo>
                  <a:pt x="34182" y="876917"/>
                </a:lnTo>
                <a:lnTo>
                  <a:pt x="53231" y="877086"/>
                </a:lnTo>
                <a:close/>
              </a:path>
              <a:path w="88900" h="895985">
                <a:moveTo>
                  <a:pt x="51977" y="872272"/>
                </a:moveTo>
                <a:lnTo>
                  <a:pt x="43875" y="858095"/>
                </a:lnTo>
                <a:lnTo>
                  <a:pt x="35523" y="872126"/>
                </a:lnTo>
                <a:lnTo>
                  <a:pt x="51977" y="872272"/>
                </a:lnTo>
                <a:close/>
              </a:path>
            </a:pathLst>
          </a:custGeom>
          <a:solidFill>
            <a:srgbClr val="002060"/>
          </a:solidFill>
        </p:spPr>
        <p:txBody>
          <a:bodyPr wrap="square" lIns="0" tIns="0" rIns="0" bIns="0" rtlCol="0"/>
          <a:lstStyle/>
          <a:p/>
        </p:txBody>
      </p:sp>
      <p:sp>
        <p:nvSpPr>
          <p:cNvPr id="35" name="object 35"/>
          <p:cNvSpPr txBox="1"/>
          <p:nvPr/>
        </p:nvSpPr>
        <p:spPr>
          <a:xfrm>
            <a:off x="4685670" y="2666544"/>
            <a:ext cx="1375410" cy="327660"/>
          </a:xfrm>
          <a:prstGeom prst="rect">
            <a:avLst/>
          </a:prstGeom>
        </p:spPr>
        <p:txBody>
          <a:bodyPr wrap="square" lIns="0" tIns="26034" rIns="0" bIns="0" rtlCol="0" vert="horz">
            <a:spAutoFit/>
          </a:bodyPr>
          <a:lstStyle/>
          <a:p>
            <a:pPr marL="277495">
              <a:lnSpc>
                <a:spcPct val="100000"/>
              </a:lnSpc>
              <a:spcBef>
                <a:spcPts val="204"/>
              </a:spcBef>
            </a:pPr>
            <a:r>
              <a:rPr dirty="0" sz="900" spc="-5" b="1">
                <a:solidFill>
                  <a:srgbClr val="002060"/>
                </a:solidFill>
                <a:latin typeface="Calibri"/>
                <a:cs typeface="Calibri"/>
              </a:rPr>
              <a:t>Lower LDL-C</a:t>
            </a:r>
            <a:r>
              <a:rPr dirty="0" sz="900" spc="-25" b="1">
                <a:solidFill>
                  <a:srgbClr val="002060"/>
                </a:solidFill>
                <a:latin typeface="Calibri"/>
                <a:cs typeface="Calibri"/>
              </a:rPr>
              <a:t> </a:t>
            </a:r>
            <a:r>
              <a:rPr dirty="0" sz="900" spc="-5" b="1">
                <a:solidFill>
                  <a:srgbClr val="002060"/>
                </a:solidFill>
                <a:latin typeface="Calibri"/>
                <a:cs typeface="Calibri"/>
              </a:rPr>
              <a:t>Allele</a:t>
            </a:r>
            <a:endParaRPr sz="900">
              <a:latin typeface="Calibri"/>
              <a:cs typeface="Calibri"/>
            </a:endParaRPr>
          </a:p>
          <a:p>
            <a:pPr marL="322580">
              <a:lnSpc>
                <a:spcPct val="100000"/>
              </a:lnSpc>
              <a:spcBef>
                <a:spcPts val="110"/>
              </a:spcBef>
            </a:pPr>
            <a:r>
              <a:rPr dirty="0" sz="900" spc="-5">
                <a:solidFill>
                  <a:srgbClr val="002060"/>
                </a:solidFill>
                <a:latin typeface="Calibri"/>
                <a:cs typeface="Calibri"/>
              </a:rPr>
              <a:t>(Treatment</a:t>
            </a:r>
            <a:r>
              <a:rPr dirty="0" sz="900" spc="-15">
                <a:solidFill>
                  <a:srgbClr val="002060"/>
                </a:solidFill>
                <a:latin typeface="Calibri"/>
                <a:cs typeface="Calibri"/>
              </a:rPr>
              <a:t> </a:t>
            </a:r>
            <a:r>
              <a:rPr dirty="0" sz="900" spc="-5">
                <a:solidFill>
                  <a:srgbClr val="002060"/>
                </a:solidFill>
                <a:latin typeface="Calibri"/>
                <a:cs typeface="Calibri"/>
              </a:rPr>
              <a:t>Arm)</a:t>
            </a:r>
            <a:endParaRPr sz="900">
              <a:latin typeface="Calibri"/>
              <a:cs typeface="Calibri"/>
            </a:endParaRPr>
          </a:p>
        </p:txBody>
      </p:sp>
      <p:sp>
        <p:nvSpPr>
          <p:cNvPr id="36" name="object 36"/>
          <p:cNvSpPr/>
          <p:nvPr/>
        </p:nvSpPr>
        <p:spPr>
          <a:xfrm>
            <a:off x="6423919" y="2645466"/>
            <a:ext cx="1254125" cy="374650"/>
          </a:xfrm>
          <a:custGeom>
            <a:avLst/>
            <a:gdLst/>
            <a:ahLst/>
            <a:cxnLst/>
            <a:rect l="l" t="t" r="r" b="b"/>
            <a:pathLst>
              <a:path w="1254125" h="374650">
                <a:moveTo>
                  <a:pt x="62373" y="374240"/>
                </a:moveTo>
                <a:lnTo>
                  <a:pt x="38094" y="369338"/>
                </a:lnTo>
                <a:lnTo>
                  <a:pt x="18268" y="355971"/>
                </a:lnTo>
                <a:lnTo>
                  <a:pt x="4901" y="336145"/>
                </a:lnTo>
                <a:lnTo>
                  <a:pt x="0" y="311866"/>
                </a:lnTo>
                <a:lnTo>
                  <a:pt x="0" y="62373"/>
                </a:lnTo>
                <a:lnTo>
                  <a:pt x="4901" y="38094"/>
                </a:lnTo>
                <a:lnTo>
                  <a:pt x="18269" y="18268"/>
                </a:lnTo>
                <a:lnTo>
                  <a:pt x="38095" y="4901"/>
                </a:lnTo>
                <a:lnTo>
                  <a:pt x="62373" y="0"/>
                </a:lnTo>
                <a:lnTo>
                  <a:pt x="1191463" y="0"/>
                </a:lnTo>
                <a:lnTo>
                  <a:pt x="1235567" y="18268"/>
                </a:lnTo>
                <a:lnTo>
                  <a:pt x="1253836" y="62373"/>
                </a:lnTo>
                <a:lnTo>
                  <a:pt x="1253837" y="311866"/>
                </a:lnTo>
                <a:lnTo>
                  <a:pt x="1248933" y="336145"/>
                </a:lnTo>
                <a:lnTo>
                  <a:pt x="1235566" y="355971"/>
                </a:lnTo>
                <a:lnTo>
                  <a:pt x="1215740" y="369338"/>
                </a:lnTo>
                <a:lnTo>
                  <a:pt x="1191462" y="374239"/>
                </a:lnTo>
                <a:lnTo>
                  <a:pt x="62373" y="374240"/>
                </a:lnTo>
                <a:close/>
              </a:path>
            </a:pathLst>
          </a:custGeom>
          <a:solidFill>
            <a:srgbClr val="002060">
              <a:alpha val="5097"/>
            </a:srgbClr>
          </a:solidFill>
        </p:spPr>
        <p:txBody>
          <a:bodyPr wrap="square" lIns="0" tIns="0" rIns="0" bIns="0" rtlCol="0"/>
          <a:lstStyle/>
          <a:p/>
        </p:txBody>
      </p:sp>
      <p:sp>
        <p:nvSpPr>
          <p:cNvPr id="37" name="object 37"/>
          <p:cNvSpPr/>
          <p:nvPr/>
        </p:nvSpPr>
        <p:spPr>
          <a:xfrm>
            <a:off x="6423919" y="2645466"/>
            <a:ext cx="1254125" cy="374650"/>
          </a:xfrm>
          <a:custGeom>
            <a:avLst/>
            <a:gdLst/>
            <a:ahLst/>
            <a:cxnLst/>
            <a:rect l="l" t="t" r="r" b="b"/>
            <a:pathLst>
              <a:path w="1254125" h="374650">
                <a:moveTo>
                  <a:pt x="0" y="62373"/>
                </a:moveTo>
                <a:lnTo>
                  <a:pt x="4901" y="38094"/>
                </a:lnTo>
                <a:lnTo>
                  <a:pt x="18268" y="18268"/>
                </a:lnTo>
                <a:lnTo>
                  <a:pt x="38094" y="4901"/>
                </a:lnTo>
                <a:lnTo>
                  <a:pt x="62373" y="0"/>
                </a:lnTo>
                <a:lnTo>
                  <a:pt x="1191464" y="0"/>
                </a:lnTo>
                <a:lnTo>
                  <a:pt x="1215741" y="4901"/>
                </a:lnTo>
                <a:lnTo>
                  <a:pt x="1235567" y="18268"/>
                </a:lnTo>
                <a:lnTo>
                  <a:pt x="1248934" y="38094"/>
                </a:lnTo>
                <a:lnTo>
                  <a:pt x="1253836" y="62373"/>
                </a:lnTo>
                <a:lnTo>
                  <a:pt x="1253837" y="311866"/>
                </a:lnTo>
                <a:lnTo>
                  <a:pt x="1248933" y="336145"/>
                </a:lnTo>
                <a:lnTo>
                  <a:pt x="1235566" y="355971"/>
                </a:lnTo>
                <a:lnTo>
                  <a:pt x="1215740" y="369338"/>
                </a:lnTo>
                <a:lnTo>
                  <a:pt x="1191462" y="374239"/>
                </a:lnTo>
                <a:lnTo>
                  <a:pt x="62373" y="374240"/>
                </a:lnTo>
                <a:lnTo>
                  <a:pt x="38095" y="369338"/>
                </a:lnTo>
                <a:lnTo>
                  <a:pt x="18269" y="355971"/>
                </a:lnTo>
                <a:lnTo>
                  <a:pt x="4901" y="336145"/>
                </a:lnTo>
                <a:lnTo>
                  <a:pt x="0" y="311866"/>
                </a:lnTo>
                <a:lnTo>
                  <a:pt x="0" y="62373"/>
                </a:lnTo>
                <a:close/>
              </a:path>
            </a:pathLst>
          </a:custGeom>
          <a:ln w="19050">
            <a:solidFill>
              <a:srgbClr val="002060"/>
            </a:solidFill>
          </a:ln>
        </p:spPr>
        <p:txBody>
          <a:bodyPr wrap="square" lIns="0" tIns="0" rIns="0" bIns="0" rtlCol="0"/>
          <a:lstStyle/>
          <a:p/>
        </p:txBody>
      </p:sp>
      <p:sp>
        <p:nvSpPr>
          <p:cNvPr id="38" name="object 38"/>
          <p:cNvSpPr txBox="1"/>
          <p:nvPr/>
        </p:nvSpPr>
        <p:spPr>
          <a:xfrm>
            <a:off x="1635529" y="3986034"/>
            <a:ext cx="2474595" cy="162560"/>
          </a:xfrm>
          <a:prstGeom prst="rect">
            <a:avLst/>
          </a:prstGeom>
        </p:spPr>
        <p:txBody>
          <a:bodyPr wrap="square" lIns="0" tIns="12700" rIns="0" bIns="0" rtlCol="0" vert="horz">
            <a:spAutoFit/>
          </a:bodyPr>
          <a:lstStyle/>
          <a:p>
            <a:pPr marL="332740">
              <a:lnSpc>
                <a:spcPct val="100000"/>
              </a:lnSpc>
              <a:spcBef>
                <a:spcPts val="100"/>
              </a:spcBef>
            </a:pPr>
            <a:r>
              <a:rPr dirty="0" sz="900" spc="-5" b="1">
                <a:solidFill>
                  <a:srgbClr val="002060"/>
                </a:solidFill>
                <a:latin typeface="Calibri"/>
                <a:cs typeface="Calibri"/>
              </a:rPr>
              <a:t>Incident Major Cardiovascular</a:t>
            </a:r>
            <a:r>
              <a:rPr dirty="0" sz="900" spc="-20" b="1">
                <a:solidFill>
                  <a:srgbClr val="002060"/>
                </a:solidFill>
                <a:latin typeface="Calibri"/>
                <a:cs typeface="Calibri"/>
              </a:rPr>
              <a:t> </a:t>
            </a:r>
            <a:r>
              <a:rPr dirty="0" sz="900" spc="-5" b="1">
                <a:solidFill>
                  <a:srgbClr val="002060"/>
                </a:solidFill>
                <a:latin typeface="Calibri"/>
                <a:cs typeface="Calibri"/>
              </a:rPr>
              <a:t>Events</a:t>
            </a:r>
            <a:endParaRPr sz="900">
              <a:latin typeface="Calibri"/>
              <a:cs typeface="Calibri"/>
            </a:endParaRPr>
          </a:p>
        </p:txBody>
      </p:sp>
      <p:sp>
        <p:nvSpPr>
          <p:cNvPr id="39" name="object 39"/>
          <p:cNvSpPr txBox="1"/>
          <p:nvPr/>
        </p:nvSpPr>
        <p:spPr>
          <a:xfrm>
            <a:off x="4974841" y="3992603"/>
            <a:ext cx="2480945" cy="162560"/>
          </a:xfrm>
          <a:prstGeom prst="rect">
            <a:avLst/>
          </a:prstGeom>
        </p:spPr>
        <p:txBody>
          <a:bodyPr wrap="square" lIns="0" tIns="12700" rIns="0" bIns="0" rtlCol="0" vert="horz">
            <a:spAutoFit/>
          </a:bodyPr>
          <a:lstStyle/>
          <a:p>
            <a:pPr marL="281305">
              <a:lnSpc>
                <a:spcPct val="100000"/>
              </a:lnSpc>
              <a:spcBef>
                <a:spcPts val="100"/>
              </a:spcBef>
            </a:pPr>
            <a:r>
              <a:rPr dirty="0" sz="900" spc="-5" b="1">
                <a:solidFill>
                  <a:srgbClr val="002060"/>
                </a:solidFill>
                <a:latin typeface="Calibri"/>
                <a:cs typeface="Calibri"/>
              </a:rPr>
              <a:t>Incident Major Cardiovascular</a:t>
            </a:r>
            <a:r>
              <a:rPr dirty="0" sz="900" spc="-20" b="1">
                <a:solidFill>
                  <a:srgbClr val="002060"/>
                </a:solidFill>
                <a:latin typeface="Calibri"/>
                <a:cs typeface="Calibri"/>
              </a:rPr>
              <a:t> </a:t>
            </a:r>
            <a:r>
              <a:rPr dirty="0" sz="900" spc="-5" b="1">
                <a:solidFill>
                  <a:srgbClr val="002060"/>
                </a:solidFill>
                <a:latin typeface="Calibri"/>
                <a:cs typeface="Calibri"/>
              </a:rPr>
              <a:t>Events</a:t>
            </a:r>
            <a:endParaRPr sz="900">
              <a:latin typeface="Calibri"/>
              <a:cs typeface="Calibri"/>
            </a:endParaRPr>
          </a:p>
        </p:txBody>
      </p:sp>
      <p:sp>
        <p:nvSpPr>
          <p:cNvPr id="40" name="object 40"/>
          <p:cNvSpPr/>
          <p:nvPr/>
        </p:nvSpPr>
        <p:spPr>
          <a:xfrm>
            <a:off x="1979780" y="2297444"/>
            <a:ext cx="88900" cy="354330"/>
          </a:xfrm>
          <a:custGeom>
            <a:avLst/>
            <a:gdLst/>
            <a:ahLst/>
            <a:cxnLst/>
            <a:rect l="l" t="t" r="r" b="b"/>
            <a:pathLst>
              <a:path w="88900" h="354330">
                <a:moveTo>
                  <a:pt x="44215" y="316094"/>
                </a:moveTo>
                <a:lnTo>
                  <a:pt x="34691" y="299767"/>
                </a:lnTo>
                <a:lnTo>
                  <a:pt x="34690" y="0"/>
                </a:lnTo>
                <a:lnTo>
                  <a:pt x="53740" y="0"/>
                </a:lnTo>
                <a:lnTo>
                  <a:pt x="53740" y="299767"/>
                </a:lnTo>
                <a:lnTo>
                  <a:pt x="44215" y="316094"/>
                </a:lnTo>
                <a:close/>
              </a:path>
              <a:path w="88900" h="354330">
                <a:moveTo>
                  <a:pt x="55242" y="334998"/>
                </a:moveTo>
                <a:lnTo>
                  <a:pt x="34691" y="334998"/>
                </a:lnTo>
                <a:lnTo>
                  <a:pt x="53741" y="334998"/>
                </a:lnTo>
                <a:lnTo>
                  <a:pt x="53741" y="299765"/>
                </a:lnTo>
                <a:lnTo>
                  <a:pt x="71976" y="268504"/>
                </a:lnTo>
                <a:lnTo>
                  <a:pt x="77809" y="266970"/>
                </a:lnTo>
                <a:lnTo>
                  <a:pt x="86896" y="272271"/>
                </a:lnTo>
                <a:lnTo>
                  <a:pt x="88430" y="278104"/>
                </a:lnTo>
                <a:lnTo>
                  <a:pt x="55242" y="334998"/>
                </a:lnTo>
                <a:close/>
              </a:path>
              <a:path w="88900" h="354330">
                <a:moveTo>
                  <a:pt x="44216" y="353902"/>
                </a:moveTo>
                <a:lnTo>
                  <a:pt x="0" y="278103"/>
                </a:lnTo>
                <a:lnTo>
                  <a:pt x="1535" y="272271"/>
                </a:lnTo>
                <a:lnTo>
                  <a:pt x="10622" y="266970"/>
                </a:lnTo>
                <a:lnTo>
                  <a:pt x="16454" y="268505"/>
                </a:lnTo>
                <a:lnTo>
                  <a:pt x="34690" y="299765"/>
                </a:lnTo>
                <a:lnTo>
                  <a:pt x="34691" y="334998"/>
                </a:lnTo>
                <a:lnTo>
                  <a:pt x="55242" y="334998"/>
                </a:lnTo>
                <a:lnTo>
                  <a:pt x="44216" y="353902"/>
                </a:lnTo>
                <a:close/>
              </a:path>
              <a:path w="88900" h="354330">
                <a:moveTo>
                  <a:pt x="53741" y="330199"/>
                </a:moveTo>
                <a:lnTo>
                  <a:pt x="35988" y="330199"/>
                </a:lnTo>
                <a:lnTo>
                  <a:pt x="52443" y="330199"/>
                </a:lnTo>
                <a:lnTo>
                  <a:pt x="44215" y="316094"/>
                </a:lnTo>
                <a:lnTo>
                  <a:pt x="53741" y="299765"/>
                </a:lnTo>
                <a:lnTo>
                  <a:pt x="53741" y="330199"/>
                </a:lnTo>
                <a:close/>
              </a:path>
              <a:path w="88900" h="354330">
                <a:moveTo>
                  <a:pt x="34691" y="334998"/>
                </a:moveTo>
                <a:lnTo>
                  <a:pt x="34691" y="299767"/>
                </a:lnTo>
                <a:lnTo>
                  <a:pt x="44215" y="316094"/>
                </a:lnTo>
                <a:lnTo>
                  <a:pt x="35988" y="330199"/>
                </a:lnTo>
                <a:lnTo>
                  <a:pt x="53741" y="330199"/>
                </a:lnTo>
                <a:lnTo>
                  <a:pt x="53741" y="334998"/>
                </a:lnTo>
                <a:lnTo>
                  <a:pt x="34691" y="334998"/>
                </a:lnTo>
                <a:close/>
              </a:path>
              <a:path w="88900" h="354330">
                <a:moveTo>
                  <a:pt x="35988" y="330199"/>
                </a:moveTo>
                <a:lnTo>
                  <a:pt x="44215" y="316094"/>
                </a:lnTo>
                <a:lnTo>
                  <a:pt x="52443" y="330199"/>
                </a:lnTo>
                <a:lnTo>
                  <a:pt x="35988" y="330199"/>
                </a:lnTo>
                <a:close/>
              </a:path>
            </a:pathLst>
          </a:custGeom>
          <a:solidFill>
            <a:srgbClr val="002060"/>
          </a:solidFill>
        </p:spPr>
        <p:txBody>
          <a:bodyPr wrap="square" lIns="0" tIns="0" rIns="0" bIns="0" rtlCol="0"/>
          <a:lstStyle/>
          <a:p/>
        </p:txBody>
      </p:sp>
      <p:sp>
        <p:nvSpPr>
          <p:cNvPr id="41" name="object 41"/>
          <p:cNvSpPr txBox="1">
            <a:spLocks noGrp="1"/>
          </p:cNvSpPr>
          <p:nvPr>
            <p:ph type="title"/>
          </p:nvPr>
        </p:nvSpPr>
        <p:spPr>
          <a:xfrm>
            <a:off x="3808685" y="70560"/>
            <a:ext cx="1624965" cy="391160"/>
          </a:xfrm>
          <a:prstGeom prst="rect"/>
        </p:spPr>
        <p:txBody>
          <a:bodyPr wrap="square" lIns="0" tIns="12700" rIns="0" bIns="0" rtlCol="0" vert="horz">
            <a:spAutoFit/>
          </a:bodyPr>
          <a:lstStyle/>
          <a:p>
            <a:pPr marL="12700">
              <a:lnSpc>
                <a:spcPct val="100000"/>
              </a:lnSpc>
              <a:spcBef>
                <a:spcPts val="100"/>
              </a:spcBef>
            </a:pPr>
            <a:r>
              <a:rPr dirty="0" sz="2400" spc="-5"/>
              <a:t>Study</a:t>
            </a:r>
            <a:r>
              <a:rPr dirty="0" sz="2400" spc="-85"/>
              <a:t> </a:t>
            </a:r>
            <a:r>
              <a:rPr dirty="0" sz="2400" spc="-5"/>
              <a:t>Design</a:t>
            </a:r>
            <a:endParaRPr sz="2400"/>
          </a:p>
        </p:txBody>
      </p:sp>
      <p:sp>
        <p:nvSpPr>
          <p:cNvPr id="42" name="object 42"/>
          <p:cNvSpPr/>
          <p:nvPr/>
        </p:nvSpPr>
        <p:spPr>
          <a:xfrm>
            <a:off x="523876" y="551692"/>
            <a:ext cx="8196580" cy="0"/>
          </a:xfrm>
          <a:custGeom>
            <a:avLst/>
            <a:gdLst/>
            <a:ahLst/>
            <a:cxnLst/>
            <a:rect l="l" t="t" r="r" b="b"/>
            <a:pathLst>
              <a:path w="8196580" h="0">
                <a:moveTo>
                  <a:pt x="0" y="0"/>
                </a:moveTo>
                <a:lnTo>
                  <a:pt x="8196261" y="0"/>
                </a:lnTo>
              </a:path>
            </a:pathLst>
          </a:custGeom>
          <a:ln w="22225">
            <a:solidFill>
              <a:srgbClr val="C00000"/>
            </a:solidFill>
          </a:ln>
        </p:spPr>
        <p:txBody>
          <a:bodyPr wrap="square" lIns="0" tIns="0" rIns="0" bIns="0" rtlCol="0"/>
          <a:lstStyle/>
          <a:p/>
        </p:txBody>
      </p:sp>
      <p:sp>
        <p:nvSpPr>
          <p:cNvPr id="43" name="object 43"/>
          <p:cNvSpPr/>
          <p:nvPr/>
        </p:nvSpPr>
        <p:spPr>
          <a:xfrm>
            <a:off x="6205551" y="1693017"/>
            <a:ext cx="0" cy="169545"/>
          </a:xfrm>
          <a:custGeom>
            <a:avLst/>
            <a:gdLst/>
            <a:ahLst/>
            <a:cxnLst/>
            <a:rect l="l" t="t" r="r" b="b"/>
            <a:pathLst>
              <a:path w="0" h="169544">
                <a:moveTo>
                  <a:pt x="0" y="0"/>
                </a:moveTo>
                <a:lnTo>
                  <a:pt x="0" y="169241"/>
                </a:lnTo>
              </a:path>
            </a:pathLst>
          </a:custGeom>
          <a:ln w="19050">
            <a:solidFill>
              <a:srgbClr val="002060"/>
            </a:solidFill>
          </a:ln>
        </p:spPr>
        <p:txBody>
          <a:bodyPr wrap="square" lIns="0" tIns="0" rIns="0" bIns="0" rtlCol="0"/>
          <a:lstStyle/>
          <a:p/>
        </p:txBody>
      </p:sp>
      <p:sp>
        <p:nvSpPr>
          <p:cNvPr id="44" name="object 44"/>
          <p:cNvSpPr txBox="1"/>
          <p:nvPr/>
        </p:nvSpPr>
        <p:spPr>
          <a:xfrm>
            <a:off x="6657338" y="2670176"/>
            <a:ext cx="815340" cy="327660"/>
          </a:xfrm>
          <a:prstGeom prst="rect">
            <a:avLst/>
          </a:prstGeom>
        </p:spPr>
        <p:txBody>
          <a:bodyPr wrap="square" lIns="0" tIns="26034" rIns="0" bIns="0" rtlCol="0" vert="horz">
            <a:spAutoFit/>
          </a:bodyPr>
          <a:lstStyle/>
          <a:p>
            <a:pPr algn="ctr">
              <a:lnSpc>
                <a:spcPct val="100000"/>
              </a:lnSpc>
              <a:spcBef>
                <a:spcPts val="204"/>
              </a:spcBef>
            </a:pPr>
            <a:r>
              <a:rPr dirty="0" sz="900" spc="-5" b="1">
                <a:solidFill>
                  <a:srgbClr val="002060"/>
                </a:solidFill>
                <a:latin typeface="Calibri"/>
                <a:cs typeface="Calibri"/>
              </a:rPr>
              <a:t>Other</a:t>
            </a:r>
            <a:r>
              <a:rPr dirty="0" sz="900" spc="-25" b="1">
                <a:solidFill>
                  <a:srgbClr val="002060"/>
                </a:solidFill>
                <a:latin typeface="Calibri"/>
                <a:cs typeface="Calibri"/>
              </a:rPr>
              <a:t> </a:t>
            </a:r>
            <a:r>
              <a:rPr dirty="0" sz="900" spc="-5" b="1">
                <a:solidFill>
                  <a:srgbClr val="002060"/>
                </a:solidFill>
                <a:latin typeface="Calibri"/>
                <a:cs typeface="Calibri"/>
              </a:rPr>
              <a:t>Allele</a:t>
            </a:r>
            <a:endParaRPr sz="900">
              <a:latin typeface="Calibri"/>
              <a:cs typeface="Calibri"/>
            </a:endParaRPr>
          </a:p>
          <a:p>
            <a:pPr algn="ctr">
              <a:lnSpc>
                <a:spcPct val="100000"/>
              </a:lnSpc>
              <a:spcBef>
                <a:spcPts val="110"/>
              </a:spcBef>
            </a:pPr>
            <a:r>
              <a:rPr dirty="0" sz="900" spc="-5" i="1">
                <a:solidFill>
                  <a:srgbClr val="002060"/>
                </a:solidFill>
                <a:latin typeface="Calibri"/>
                <a:cs typeface="Calibri"/>
              </a:rPr>
              <a:t>(Usual Care</a:t>
            </a:r>
            <a:r>
              <a:rPr dirty="0" sz="900" spc="-75" i="1">
                <a:solidFill>
                  <a:srgbClr val="002060"/>
                </a:solidFill>
                <a:latin typeface="Calibri"/>
                <a:cs typeface="Calibri"/>
              </a:rPr>
              <a:t> </a:t>
            </a:r>
            <a:r>
              <a:rPr dirty="0" sz="900" spc="-5" i="1">
                <a:solidFill>
                  <a:srgbClr val="002060"/>
                </a:solidFill>
                <a:latin typeface="Calibri"/>
                <a:cs typeface="Calibri"/>
              </a:rPr>
              <a:t>Arm)</a:t>
            </a:r>
            <a:endParaRPr sz="900">
              <a:latin typeface="Calibri"/>
              <a:cs typeface="Calibri"/>
            </a:endParaRPr>
          </a:p>
        </p:txBody>
      </p:sp>
      <p:sp>
        <p:nvSpPr>
          <p:cNvPr id="45" name="object 45"/>
          <p:cNvSpPr txBox="1"/>
          <p:nvPr/>
        </p:nvSpPr>
        <p:spPr>
          <a:xfrm>
            <a:off x="5161968" y="782445"/>
            <a:ext cx="2029460" cy="452120"/>
          </a:xfrm>
          <a:prstGeom prst="rect">
            <a:avLst/>
          </a:prstGeom>
        </p:spPr>
        <p:txBody>
          <a:bodyPr wrap="square" lIns="0" tIns="12700" rIns="0" bIns="0" rtlCol="0" vert="horz">
            <a:spAutoFit/>
          </a:bodyPr>
          <a:lstStyle/>
          <a:p>
            <a:pPr algn="ctr">
              <a:lnSpc>
                <a:spcPct val="100000"/>
              </a:lnSpc>
              <a:spcBef>
                <a:spcPts val="100"/>
              </a:spcBef>
            </a:pPr>
            <a:r>
              <a:rPr dirty="0" sz="1400" spc="-5" b="1">
                <a:solidFill>
                  <a:srgbClr val="002060"/>
                </a:solidFill>
                <a:latin typeface="Calibri"/>
                <a:cs typeface="Calibri"/>
              </a:rPr>
              <a:t>Naturally Randomized</a:t>
            </a:r>
            <a:r>
              <a:rPr dirty="0" sz="1400" spc="-80" b="1">
                <a:solidFill>
                  <a:srgbClr val="002060"/>
                </a:solidFill>
                <a:latin typeface="Calibri"/>
                <a:cs typeface="Calibri"/>
              </a:rPr>
              <a:t> </a:t>
            </a:r>
            <a:r>
              <a:rPr dirty="0" sz="1400" spc="-5" b="1">
                <a:solidFill>
                  <a:srgbClr val="002060"/>
                </a:solidFill>
                <a:latin typeface="Calibri"/>
                <a:cs typeface="Calibri"/>
              </a:rPr>
              <a:t>Trial</a:t>
            </a:r>
            <a:endParaRPr sz="1400">
              <a:latin typeface="Calibri"/>
              <a:cs typeface="Calibri"/>
            </a:endParaRPr>
          </a:p>
          <a:p>
            <a:pPr algn="ctr" marL="1270">
              <a:lnSpc>
                <a:spcPct val="100000"/>
              </a:lnSpc>
            </a:pPr>
            <a:r>
              <a:rPr dirty="0" sz="1400" spc="-5" b="1" i="1">
                <a:solidFill>
                  <a:srgbClr val="640000"/>
                </a:solidFill>
                <a:latin typeface="Calibri"/>
                <a:cs typeface="Calibri"/>
              </a:rPr>
              <a:t>LDL-C lowering via</a:t>
            </a:r>
            <a:r>
              <a:rPr dirty="0" sz="1400" spc="-45" b="1" i="1">
                <a:solidFill>
                  <a:srgbClr val="640000"/>
                </a:solidFill>
                <a:latin typeface="Calibri"/>
                <a:cs typeface="Calibri"/>
              </a:rPr>
              <a:t> </a:t>
            </a:r>
            <a:r>
              <a:rPr dirty="0" sz="1400" spc="-5" b="1" i="1">
                <a:solidFill>
                  <a:srgbClr val="640000"/>
                </a:solidFill>
                <a:latin typeface="Calibri"/>
                <a:cs typeface="Calibri"/>
              </a:rPr>
              <a:t>LDLR</a:t>
            </a:r>
            <a:endParaRPr sz="14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3876" y="702309"/>
            <a:ext cx="8196580" cy="0"/>
          </a:xfrm>
          <a:custGeom>
            <a:avLst/>
            <a:gdLst/>
            <a:ahLst/>
            <a:cxnLst/>
            <a:rect l="l" t="t" r="r" b="b"/>
            <a:pathLst>
              <a:path w="8196580" h="0">
                <a:moveTo>
                  <a:pt x="0" y="0"/>
                </a:moveTo>
                <a:lnTo>
                  <a:pt x="8196261" y="0"/>
                </a:lnTo>
              </a:path>
            </a:pathLst>
          </a:custGeom>
          <a:ln w="22225">
            <a:solidFill>
              <a:srgbClr val="C00000"/>
            </a:solidFill>
          </a:ln>
        </p:spPr>
        <p:txBody>
          <a:bodyPr wrap="square" lIns="0" tIns="0" rIns="0" bIns="0" rtlCol="0"/>
          <a:lstStyle/>
          <a:p/>
        </p:txBody>
      </p:sp>
      <p:sp>
        <p:nvSpPr>
          <p:cNvPr id="3" name="object 3"/>
          <p:cNvSpPr txBox="1">
            <a:spLocks noGrp="1"/>
          </p:cNvSpPr>
          <p:nvPr>
            <p:ph type="title"/>
          </p:nvPr>
        </p:nvSpPr>
        <p:spPr>
          <a:xfrm>
            <a:off x="2314823" y="157048"/>
            <a:ext cx="4609465" cy="391160"/>
          </a:xfrm>
          <a:prstGeom prst="rect"/>
        </p:spPr>
        <p:txBody>
          <a:bodyPr wrap="square" lIns="0" tIns="12700" rIns="0" bIns="0" rtlCol="0" vert="horz">
            <a:spAutoFit/>
          </a:bodyPr>
          <a:lstStyle/>
          <a:p>
            <a:pPr marL="12700">
              <a:lnSpc>
                <a:spcPct val="100000"/>
              </a:lnSpc>
              <a:spcBef>
                <a:spcPts val="100"/>
              </a:spcBef>
            </a:pPr>
            <a:r>
              <a:rPr dirty="0" sz="2400" spc="-5"/>
              <a:t>Primary Outcomes and Study</a:t>
            </a:r>
            <a:r>
              <a:rPr dirty="0" sz="2400" spc="-80"/>
              <a:t> </a:t>
            </a:r>
            <a:r>
              <a:rPr dirty="0" sz="2400" spc="-5"/>
              <a:t>Sample</a:t>
            </a:r>
            <a:endParaRPr sz="2400"/>
          </a:p>
        </p:txBody>
      </p:sp>
      <p:sp>
        <p:nvSpPr>
          <p:cNvPr id="4" name="object 4"/>
          <p:cNvSpPr txBox="1">
            <a:spLocks noGrp="1"/>
          </p:cNvSpPr>
          <p:nvPr>
            <p:ph type="body" idx="1"/>
          </p:nvPr>
        </p:nvSpPr>
        <p:spPr>
          <a:prstGeom prst="rect"/>
        </p:spPr>
        <p:txBody>
          <a:bodyPr wrap="square" lIns="0" tIns="12700" rIns="0" bIns="0" rtlCol="0" vert="horz">
            <a:spAutoFit/>
          </a:bodyPr>
          <a:lstStyle/>
          <a:p>
            <a:pPr marL="309245" indent="-285750">
              <a:lnSpc>
                <a:spcPct val="100000"/>
              </a:lnSpc>
              <a:spcBef>
                <a:spcPts val="100"/>
              </a:spcBef>
              <a:buSzPct val="103125"/>
              <a:buFont typeface="Arial"/>
              <a:buChar char="•"/>
              <a:tabLst>
                <a:tab pos="309245" algn="l"/>
                <a:tab pos="309880" algn="l"/>
              </a:tabLst>
            </a:pPr>
            <a:r>
              <a:rPr dirty="0" spc="-5" b="1">
                <a:solidFill>
                  <a:srgbClr val="002060"/>
                </a:solidFill>
                <a:latin typeface="Calibri"/>
                <a:cs typeface="Calibri"/>
              </a:rPr>
              <a:t>Primary clinical outcome: </a:t>
            </a:r>
            <a:r>
              <a:rPr dirty="0" spc="-5"/>
              <a:t>coronary heart disease (CHD) defined as the</a:t>
            </a:r>
            <a:r>
              <a:rPr dirty="0" spc="60"/>
              <a:t> </a:t>
            </a:r>
            <a:r>
              <a:rPr dirty="0" spc="-5" i="1">
                <a:latin typeface="Calibri"/>
                <a:cs typeface="Calibri"/>
              </a:rPr>
              <a:t>first</a:t>
            </a:r>
          </a:p>
          <a:p>
            <a:pPr marL="309245">
              <a:lnSpc>
                <a:spcPct val="100000"/>
              </a:lnSpc>
            </a:pPr>
            <a:r>
              <a:rPr dirty="0" spc="-5"/>
              <a:t>occurrence of non-fatal MI, coronary revascularization or coronary</a:t>
            </a:r>
            <a:r>
              <a:rPr dirty="0" spc="-30"/>
              <a:t> </a:t>
            </a:r>
            <a:r>
              <a:rPr dirty="0" spc="-5"/>
              <a:t>death</a:t>
            </a:r>
          </a:p>
          <a:p>
            <a:pPr marL="10795">
              <a:lnSpc>
                <a:spcPct val="100000"/>
              </a:lnSpc>
              <a:spcBef>
                <a:spcPts val="40"/>
              </a:spcBef>
            </a:pPr>
            <a:endParaRPr sz="1300">
              <a:latin typeface="Times New Roman"/>
              <a:cs typeface="Times New Roman"/>
            </a:endParaRPr>
          </a:p>
          <a:p>
            <a:pPr marL="309245" marR="5080" indent="-285750">
              <a:lnSpc>
                <a:spcPct val="100000"/>
              </a:lnSpc>
              <a:buSzPct val="103125"/>
              <a:buFont typeface="Arial"/>
              <a:buChar char="•"/>
              <a:tabLst>
                <a:tab pos="309245" algn="l"/>
                <a:tab pos="309880" algn="l"/>
              </a:tabLst>
            </a:pPr>
            <a:r>
              <a:rPr dirty="0" spc="-5" b="1">
                <a:solidFill>
                  <a:srgbClr val="002060"/>
                </a:solidFill>
                <a:latin typeface="Calibri"/>
                <a:cs typeface="Calibri"/>
              </a:rPr>
              <a:t>Primary biochemical outcomes: </a:t>
            </a:r>
            <a:r>
              <a:rPr dirty="0" spc="-5"/>
              <a:t>changes in plasma triglycerides, LDL-C and apoB  levels determined by LPL and LDLR genetic scores</a:t>
            </a:r>
          </a:p>
          <a:p>
            <a:pPr marL="10795">
              <a:lnSpc>
                <a:spcPct val="100000"/>
              </a:lnSpc>
              <a:spcBef>
                <a:spcPts val="40"/>
              </a:spcBef>
              <a:buClr>
                <a:srgbClr val="002060"/>
              </a:buClr>
              <a:buFont typeface="Arial"/>
              <a:buChar char="•"/>
            </a:pPr>
            <a:endParaRPr sz="1300">
              <a:latin typeface="Times New Roman"/>
              <a:cs typeface="Times New Roman"/>
            </a:endParaRPr>
          </a:p>
          <a:p>
            <a:pPr marL="309245" indent="-285750">
              <a:lnSpc>
                <a:spcPct val="100000"/>
              </a:lnSpc>
              <a:buSzPct val="103125"/>
              <a:buFont typeface="Arial"/>
              <a:buChar char="•"/>
              <a:tabLst>
                <a:tab pos="309245" algn="l"/>
                <a:tab pos="309880" algn="l"/>
              </a:tabLst>
            </a:pPr>
            <a:r>
              <a:rPr dirty="0" spc="-5" b="1">
                <a:solidFill>
                  <a:srgbClr val="002060"/>
                </a:solidFill>
                <a:latin typeface="Calibri"/>
                <a:cs typeface="Calibri"/>
              </a:rPr>
              <a:t>Study population: </a:t>
            </a:r>
            <a:r>
              <a:rPr dirty="0" spc="-5"/>
              <a:t>654 783 participants from 63 studies (91 129 cases of</a:t>
            </a:r>
            <a:r>
              <a:rPr dirty="0"/>
              <a:t> </a:t>
            </a:r>
            <a:r>
              <a:rPr dirty="0" spc="-5"/>
              <a:t>CHD)</a:t>
            </a:r>
          </a:p>
        </p:txBody>
      </p:sp>
      <p:sp>
        <p:nvSpPr>
          <p:cNvPr id="5" name="object 5"/>
          <p:cNvSpPr txBox="1"/>
          <p:nvPr/>
        </p:nvSpPr>
        <p:spPr>
          <a:xfrm>
            <a:off x="8337118" y="2859989"/>
            <a:ext cx="205104" cy="238760"/>
          </a:xfrm>
          <a:prstGeom prst="rect">
            <a:avLst/>
          </a:prstGeom>
        </p:spPr>
        <p:txBody>
          <a:bodyPr wrap="square" lIns="0" tIns="12700" rIns="0" bIns="0" rtlCol="0" vert="horz">
            <a:spAutoFit/>
          </a:bodyPr>
          <a:lstStyle/>
          <a:p>
            <a:pPr marL="12700">
              <a:lnSpc>
                <a:spcPct val="100000"/>
              </a:lnSpc>
              <a:spcBef>
                <a:spcPts val="100"/>
              </a:spcBef>
            </a:pPr>
            <a:r>
              <a:rPr dirty="0" sz="1400" spc="-5">
                <a:solidFill>
                  <a:srgbClr val="404040"/>
                </a:solidFill>
                <a:latin typeface="Calibri"/>
                <a:cs typeface="Calibri"/>
              </a:rPr>
              <a:t>30</a:t>
            </a:r>
            <a:endParaRPr sz="1400">
              <a:latin typeface="Calibri"/>
              <a:cs typeface="Calibri"/>
            </a:endParaRPr>
          </a:p>
        </p:txBody>
      </p:sp>
      <p:sp>
        <p:nvSpPr>
          <p:cNvPr id="6" name="object 6"/>
          <p:cNvSpPr txBox="1"/>
          <p:nvPr/>
        </p:nvSpPr>
        <p:spPr>
          <a:xfrm>
            <a:off x="1555113" y="2859989"/>
            <a:ext cx="5481955" cy="452120"/>
          </a:xfrm>
          <a:prstGeom prst="rect">
            <a:avLst/>
          </a:prstGeom>
        </p:spPr>
        <p:txBody>
          <a:bodyPr wrap="square" lIns="0" tIns="12700" rIns="0" bIns="0" rtlCol="0" vert="horz">
            <a:spAutoFit/>
          </a:bodyPr>
          <a:lstStyle/>
          <a:p>
            <a:pPr marL="298450" marR="5080" indent="-285750">
              <a:lnSpc>
                <a:spcPct val="100000"/>
              </a:lnSpc>
              <a:spcBef>
                <a:spcPts val="100"/>
              </a:spcBef>
              <a:buSzPct val="103571"/>
              <a:buFont typeface="Arial"/>
              <a:buChar char="•"/>
              <a:tabLst>
                <a:tab pos="297815" algn="l"/>
                <a:tab pos="298450" algn="l"/>
              </a:tabLst>
            </a:pPr>
            <a:r>
              <a:rPr dirty="0" sz="1400" spc="-5">
                <a:solidFill>
                  <a:srgbClr val="404040"/>
                </a:solidFill>
                <a:latin typeface="Calibri"/>
                <a:cs typeface="Calibri"/>
              </a:rPr>
              <a:t>Individual participant data: 470 478 participants (including UK Biobank),  328 cases of</a:t>
            </a:r>
            <a:r>
              <a:rPr dirty="0" sz="1400" spc="-10">
                <a:solidFill>
                  <a:srgbClr val="404040"/>
                </a:solidFill>
                <a:latin typeface="Calibri"/>
                <a:cs typeface="Calibri"/>
              </a:rPr>
              <a:t> </a:t>
            </a:r>
            <a:r>
              <a:rPr dirty="0" sz="1400" spc="-5">
                <a:solidFill>
                  <a:srgbClr val="404040"/>
                </a:solidFill>
                <a:latin typeface="Calibri"/>
                <a:cs typeface="Calibri"/>
              </a:rPr>
              <a:t>CHD</a:t>
            </a:r>
            <a:endParaRPr sz="1400">
              <a:latin typeface="Calibri"/>
              <a:cs typeface="Calibri"/>
            </a:endParaRPr>
          </a:p>
        </p:txBody>
      </p:sp>
      <p:sp>
        <p:nvSpPr>
          <p:cNvPr id="7" name="object 7"/>
          <p:cNvSpPr txBox="1"/>
          <p:nvPr/>
        </p:nvSpPr>
        <p:spPr>
          <a:xfrm>
            <a:off x="1555113" y="3420821"/>
            <a:ext cx="5975985" cy="452120"/>
          </a:xfrm>
          <a:prstGeom prst="rect">
            <a:avLst/>
          </a:prstGeom>
        </p:spPr>
        <p:txBody>
          <a:bodyPr wrap="square" lIns="0" tIns="12700" rIns="0" bIns="0" rtlCol="0" vert="horz">
            <a:spAutoFit/>
          </a:bodyPr>
          <a:lstStyle/>
          <a:p>
            <a:pPr marL="298450" marR="5080" indent="-285750">
              <a:lnSpc>
                <a:spcPct val="100000"/>
              </a:lnSpc>
              <a:spcBef>
                <a:spcPts val="100"/>
              </a:spcBef>
              <a:buSzPct val="103571"/>
              <a:buFont typeface="Arial"/>
              <a:buChar char="•"/>
              <a:tabLst>
                <a:tab pos="297815" algn="l"/>
                <a:tab pos="298450" algn="l"/>
              </a:tabLst>
            </a:pPr>
            <a:r>
              <a:rPr dirty="0" sz="1400" spc="-5">
                <a:solidFill>
                  <a:srgbClr val="404040"/>
                </a:solidFill>
                <a:latin typeface="Calibri"/>
                <a:cs typeface="Calibri"/>
              </a:rPr>
              <a:t>Summary level data: 184,305 participants (CARDIoGRAMplusC4D Consortium),  60 801 cases of</a:t>
            </a:r>
            <a:r>
              <a:rPr dirty="0" sz="1400" spc="-10">
                <a:solidFill>
                  <a:srgbClr val="404040"/>
                </a:solidFill>
                <a:latin typeface="Calibri"/>
                <a:cs typeface="Calibri"/>
              </a:rPr>
              <a:t> </a:t>
            </a:r>
            <a:r>
              <a:rPr dirty="0" sz="1400" spc="-5">
                <a:solidFill>
                  <a:srgbClr val="404040"/>
                </a:solidFill>
                <a:latin typeface="Calibri"/>
                <a:cs typeface="Calibri"/>
              </a:rPr>
              <a:t>CHD</a:t>
            </a:r>
            <a:endParaRPr sz="14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3876" y="643119"/>
            <a:ext cx="8196580" cy="0"/>
          </a:xfrm>
          <a:custGeom>
            <a:avLst/>
            <a:gdLst/>
            <a:ahLst/>
            <a:cxnLst/>
            <a:rect l="l" t="t" r="r" b="b"/>
            <a:pathLst>
              <a:path w="8196580" h="0">
                <a:moveTo>
                  <a:pt x="0" y="0"/>
                </a:moveTo>
                <a:lnTo>
                  <a:pt x="8196261" y="0"/>
                </a:lnTo>
              </a:path>
            </a:pathLst>
          </a:custGeom>
          <a:ln w="22225">
            <a:solidFill>
              <a:srgbClr val="C00000"/>
            </a:solidFill>
          </a:ln>
        </p:spPr>
        <p:txBody>
          <a:bodyPr wrap="square" lIns="0" tIns="0" rIns="0" bIns="0" rtlCol="0"/>
          <a:lstStyle/>
          <a:p/>
        </p:txBody>
      </p:sp>
      <p:sp>
        <p:nvSpPr>
          <p:cNvPr id="3" name="object 3"/>
          <p:cNvSpPr txBox="1">
            <a:spLocks noGrp="1"/>
          </p:cNvSpPr>
          <p:nvPr>
            <p:ph type="title"/>
          </p:nvPr>
        </p:nvSpPr>
        <p:spPr>
          <a:xfrm>
            <a:off x="3148112" y="157048"/>
            <a:ext cx="2942590" cy="391160"/>
          </a:xfrm>
          <a:prstGeom prst="rect"/>
        </p:spPr>
        <p:txBody>
          <a:bodyPr wrap="square" lIns="0" tIns="12700" rIns="0" bIns="0" rtlCol="0" vert="horz">
            <a:spAutoFit/>
          </a:bodyPr>
          <a:lstStyle/>
          <a:p>
            <a:pPr marL="12700">
              <a:lnSpc>
                <a:spcPct val="100000"/>
              </a:lnSpc>
              <a:spcBef>
                <a:spcPts val="100"/>
              </a:spcBef>
            </a:pPr>
            <a:r>
              <a:rPr dirty="0" sz="2400" spc="-5"/>
              <a:t>Baseline</a:t>
            </a:r>
            <a:r>
              <a:rPr dirty="0" sz="2400" spc="-80"/>
              <a:t> </a:t>
            </a:r>
            <a:r>
              <a:rPr dirty="0" sz="2400" spc="-5"/>
              <a:t>Characteristics</a:t>
            </a:r>
            <a:endParaRPr sz="2400"/>
          </a:p>
        </p:txBody>
      </p:sp>
      <p:sp>
        <p:nvSpPr>
          <p:cNvPr id="4" name="object 4"/>
          <p:cNvSpPr/>
          <p:nvPr/>
        </p:nvSpPr>
        <p:spPr>
          <a:xfrm>
            <a:off x="2143329" y="824460"/>
            <a:ext cx="2825115" cy="0"/>
          </a:xfrm>
          <a:custGeom>
            <a:avLst/>
            <a:gdLst/>
            <a:ahLst/>
            <a:cxnLst/>
            <a:rect l="l" t="t" r="r" b="b"/>
            <a:pathLst>
              <a:path w="2825115" h="0">
                <a:moveTo>
                  <a:pt x="0" y="0"/>
                </a:moveTo>
                <a:lnTo>
                  <a:pt x="2824851" y="0"/>
                </a:lnTo>
              </a:path>
            </a:pathLst>
          </a:custGeom>
          <a:ln w="12700">
            <a:solidFill>
              <a:srgbClr val="4F81BD"/>
            </a:solidFill>
          </a:ln>
        </p:spPr>
        <p:txBody>
          <a:bodyPr wrap="square" lIns="0" tIns="0" rIns="0" bIns="0" rtlCol="0"/>
          <a:lstStyle/>
          <a:p/>
        </p:txBody>
      </p:sp>
      <p:sp>
        <p:nvSpPr>
          <p:cNvPr id="5" name="object 5"/>
          <p:cNvSpPr/>
          <p:nvPr/>
        </p:nvSpPr>
        <p:spPr>
          <a:xfrm>
            <a:off x="4968180" y="824460"/>
            <a:ext cx="1912620" cy="0"/>
          </a:xfrm>
          <a:custGeom>
            <a:avLst/>
            <a:gdLst/>
            <a:ahLst/>
            <a:cxnLst/>
            <a:rect l="l" t="t" r="r" b="b"/>
            <a:pathLst>
              <a:path w="1912620" h="0">
                <a:moveTo>
                  <a:pt x="0" y="0"/>
                </a:moveTo>
                <a:lnTo>
                  <a:pt x="1912567" y="0"/>
                </a:lnTo>
              </a:path>
            </a:pathLst>
          </a:custGeom>
          <a:ln w="12700">
            <a:solidFill>
              <a:srgbClr val="4F81BD"/>
            </a:solidFill>
          </a:ln>
        </p:spPr>
        <p:txBody>
          <a:bodyPr wrap="square" lIns="0" tIns="0" rIns="0" bIns="0" rtlCol="0"/>
          <a:lstStyle/>
          <a:p/>
        </p:txBody>
      </p:sp>
      <p:sp>
        <p:nvSpPr>
          <p:cNvPr id="6" name="object 6"/>
          <p:cNvSpPr/>
          <p:nvPr/>
        </p:nvSpPr>
        <p:spPr>
          <a:xfrm>
            <a:off x="2143329" y="1058140"/>
            <a:ext cx="2825115" cy="12700"/>
          </a:xfrm>
          <a:custGeom>
            <a:avLst/>
            <a:gdLst/>
            <a:ahLst/>
            <a:cxnLst/>
            <a:rect l="l" t="t" r="r" b="b"/>
            <a:pathLst>
              <a:path w="2825115" h="12700">
                <a:moveTo>
                  <a:pt x="0" y="0"/>
                </a:moveTo>
                <a:lnTo>
                  <a:pt x="2824851" y="0"/>
                </a:lnTo>
                <a:lnTo>
                  <a:pt x="2824851" y="12700"/>
                </a:lnTo>
                <a:lnTo>
                  <a:pt x="0" y="12700"/>
                </a:lnTo>
                <a:lnTo>
                  <a:pt x="0" y="0"/>
                </a:lnTo>
                <a:close/>
              </a:path>
            </a:pathLst>
          </a:custGeom>
          <a:solidFill>
            <a:srgbClr val="4F81BD"/>
          </a:solidFill>
        </p:spPr>
        <p:txBody>
          <a:bodyPr wrap="square" lIns="0" tIns="0" rIns="0" bIns="0" rtlCol="0"/>
          <a:lstStyle/>
          <a:p/>
        </p:txBody>
      </p:sp>
      <p:sp>
        <p:nvSpPr>
          <p:cNvPr id="7" name="object 7"/>
          <p:cNvSpPr/>
          <p:nvPr/>
        </p:nvSpPr>
        <p:spPr>
          <a:xfrm>
            <a:off x="4968180" y="1058140"/>
            <a:ext cx="1912620" cy="12700"/>
          </a:xfrm>
          <a:custGeom>
            <a:avLst/>
            <a:gdLst/>
            <a:ahLst/>
            <a:cxnLst/>
            <a:rect l="l" t="t" r="r" b="b"/>
            <a:pathLst>
              <a:path w="1912620" h="12700">
                <a:moveTo>
                  <a:pt x="0" y="0"/>
                </a:moveTo>
                <a:lnTo>
                  <a:pt x="1912567" y="0"/>
                </a:lnTo>
                <a:lnTo>
                  <a:pt x="1912567" y="12700"/>
                </a:lnTo>
                <a:lnTo>
                  <a:pt x="0" y="12700"/>
                </a:lnTo>
                <a:lnTo>
                  <a:pt x="0" y="0"/>
                </a:lnTo>
                <a:close/>
              </a:path>
            </a:pathLst>
          </a:custGeom>
          <a:solidFill>
            <a:srgbClr val="4F81BD"/>
          </a:solidFill>
        </p:spPr>
        <p:txBody>
          <a:bodyPr wrap="square" lIns="0" tIns="0" rIns="0" bIns="0" rtlCol="0"/>
          <a:lstStyle/>
          <a:p/>
        </p:txBody>
      </p:sp>
      <p:sp>
        <p:nvSpPr>
          <p:cNvPr id="8" name="object 8"/>
          <p:cNvSpPr/>
          <p:nvPr/>
        </p:nvSpPr>
        <p:spPr>
          <a:xfrm>
            <a:off x="2143329" y="4904970"/>
            <a:ext cx="2825115" cy="0"/>
          </a:xfrm>
          <a:custGeom>
            <a:avLst/>
            <a:gdLst/>
            <a:ahLst/>
            <a:cxnLst/>
            <a:rect l="l" t="t" r="r" b="b"/>
            <a:pathLst>
              <a:path w="2825115" h="0">
                <a:moveTo>
                  <a:pt x="0" y="0"/>
                </a:moveTo>
                <a:lnTo>
                  <a:pt x="2824851" y="0"/>
                </a:lnTo>
              </a:path>
            </a:pathLst>
          </a:custGeom>
          <a:ln w="12700">
            <a:solidFill>
              <a:srgbClr val="4F81BD"/>
            </a:solidFill>
          </a:ln>
        </p:spPr>
        <p:txBody>
          <a:bodyPr wrap="square" lIns="0" tIns="0" rIns="0" bIns="0" rtlCol="0"/>
          <a:lstStyle/>
          <a:p/>
        </p:txBody>
      </p:sp>
      <p:sp>
        <p:nvSpPr>
          <p:cNvPr id="9" name="object 9"/>
          <p:cNvSpPr/>
          <p:nvPr/>
        </p:nvSpPr>
        <p:spPr>
          <a:xfrm>
            <a:off x="4968180" y="4904970"/>
            <a:ext cx="1912620" cy="0"/>
          </a:xfrm>
          <a:custGeom>
            <a:avLst/>
            <a:gdLst/>
            <a:ahLst/>
            <a:cxnLst/>
            <a:rect l="l" t="t" r="r" b="b"/>
            <a:pathLst>
              <a:path w="1912620" h="0">
                <a:moveTo>
                  <a:pt x="0" y="0"/>
                </a:moveTo>
                <a:lnTo>
                  <a:pt x="1912567" y="0"/>
                </a:lnTo>
              </a:path>
            </a:pathLst>
          </a:custGeom>
          <a:ln w="12700">
            <a:solidFill>
              <a:srgbClr val="4F81BD"/>
            </a:solidFill>
          </a:ln>
        </p:spPr>
        <p:txBody>
          <a:bodyPr wrap="square" lIns="0" tIns="0" rIns="0" bIns="0" rtlCol="0"/>
          <a:lstStyle/>
          <a:p/>
        </p:txBody>
      </p:sp>
      <p:sp>
        <p:nvSpPr>
          <p:cNvPr id="10" name="object 10"/>
          <p:cNvSpPr txBox="1"/>
          <p:nvPr/>
        </p:nvSpPr>
        <p:spPr>
          <a:xfrm>
            <a:off x="2193989" y="858643"/>
            <a:ext cx="4225290" cy="185420"/>
          </a:xfrm>
          <a:prstGeom prst="rect">
            <a:avLst/>
          </a:prstGeom>
        </p:spPr>
        <p:txBody>
          <a:bodyPr wrap="square" lIns="0" tIns="12700" rIns="0" bIns="0" rtlCol="0" vert="horz">
            <a:spAutoFit/>
          </a:bodyPr>
          <a:lstStyle/>
          <a:p>
            <a:pPr marL="12700">
              <a:lnSpc>
                <a:spcPct val="100000"/>
              </a:lnSpc>
              <a:spcBef>
                <a:spcPts val="100"/>
              </a:spcBef>
              <a:tabLst>
                <a:tab pos="3249930" algn="l"/>
              </a:tabLst>
            </a:pPr>
            <a:r>
              <a:rPr dirty="0" sz="1050" spc="-5" b="1">
                <a:solidFill>
                  <a:srgbClr val="002060"/>
                </a:solidFill>
                <a:latin typeface="Calibri"/>
                <a:cs typeface="Calibri"/>
              </a:rPr>
              <a:t>Baseline Characteristic	Mean (SD or</a:t>
            </a:r>
            <a:r>
              <a:rPr dirty="0" sz="1050" spc="-75" b="1">
                <a:solidFill>
                  <a:srgbClr val="002060"/>
                </a:solidFill>
                <a:latin typeface="Calibri"/>
                <a:cs typeface="Calibri"/>
              </a:rPr>
              <a:t> </a:t>
            </a:r>
            <a:r>
              <a:rPr dirty="0" sz="1050" spc="-5" b="1">
                <a:solidFill>
                  <a:srgbClr val="002060"/>
                </a:solidFill>
                <a:latin typeface="Calibri"/>
                <a:cs typeface="Calibri"/>
              </a:rPr>
              <a:t>IQR)</a:t>
            </a:r>
            <a:endParaRPr sz="1050">
              <a:latin typeface="Calibri"/>
              <a:cs typeface="Calibri"/>
            </a:endParaRPr>
          </a:p>
        </p:txBody>
      </p:sp>
      <p:sp>
        <p:nvSpPr>
          <p:cNvPr id="11" name="object 11"/>
          <p:cNvSpPr txBox="1"/>
          <p:nvPr/>
        </p:nvSpPr>
        <p:spPr>
          <a:xfrm>
            <a:off x="2143329" y="1070840"/>
            <a:ext cx="4737735" cy="233679"/>
          </a:xfrm>
          <a:prstGeom prst="rect">
            <a:avLst/>
          </a:prstGeom>
          <a:solidFill>
            <a:srgbClr val="BFBFBF">
              <a:alpha val="19999"/>
            </a:srgbClr>
          </a:solidFill>
        </p:spPr>
        <p:txBody>
          <a:bodyPr wrap="square" lIns="0" tIns="40640" rIns="0" bIns="0" rtlCol="0" vert="horz">
            <a:spAutoFit/>
          </a:bodyPr>
          <a:lstStyle/>
          <a:p>
            <a:pPr marL="62865">
              <a:lnSpc>
                <a:spcPct val="100000"/>
              </a:lnSpc>
              <a:spcBef>
                <a:spcPts val="320"/>
              </a:spcBef>
              <a:tabLst>
                <a:tab pos="3559175" algn="l"/>
              </a:tabLst>
            </a:pPr>
            <a:r>
              <a:rPr dirty="0" sz="1050" spc="-5">
                <a:solidFill>
                  <a:srgbClr val="002060"/>
                </a:solidFill>
                <a:latin typeface="Calibri"/>
                <a:cs typeface="Calibri"/>
              </a:rPr>
              <a:t>Sample Size (individual</a:t>
            </a:r>
            <a:r>
              <a:rPr dirty="0" sz="1050" spc="0">
                <a:solidFill>
                  <a:srgbClr val="002060"/>
                </a:solidFill>
                <a:latin typeface="Calibri"/>
                <a:cs typeface="Calibri"/>
              </a:rPr>
              <a:t> </a:t>
            </a:r>
            <a:r>
              <a:rPr dirty="0" sz="1050" spc="-5">
                <a:solidFill>
                  <a:srgbClr val="002060"/>
                </a:solidFill>
                <a:latin typeface="Calibri"/>
                <a:cs typeface="Calibri"/>
              </a:rPr>
              <a:t>participant data)	470,478</a:t>
            </a:r>
            <a:endParaRPr sz="1050">
              <a:latin typeface="Calibri"/>
              <a:cs typeface="Calibri"/>
            </a:endParaRPr>
          </a:p>
        </p:txBody>
      </p:sp>
      <p:sp>
        <p:nvSpPr>
          <p:cNvPr id="12" name="object 12"/>
          <p:cNvSpPr txBox="1"/>
          <p:nvPr/>
        </p:nvSpPr>
        <p:spPr>
          <a:xfrm>
            <a:off x="2193989" y="1338703"/>
            <a:ext cx="3810000" cy="185420"/>
          </a:xfrm>
          <a:prstGeom prst="rect">
            <a:avLst/>
          </a:prstGeom>
        </p:spPr>
        <p:txBody>
          <a:bodyPr wrap="square" lIns="0" tIns="12700" rIns="0" bIns="0" rtlCol="0" vert="horz">
            <a:spAutoFit/>
          </a:bodyPr>
          <a:lstStyle/>
          <a:p>
            <a:pPr marL="12700">
              <a:lnSpc>
                <a:spcPct val="100000"/>
              </a:lnSpc>
              <a:spcBef>
                <a:spcPts val="100"/>
              </a:spcBef>
              <a:tabLst>
                <a:tab pos="3662045" algn="l"/>
              </a:tabLst>
            </a:pPr>
            <a:r>
              <a:rPr dirty="0" sz="1050" spc="-5">
                <a:solidFill>
                  <a:srgbClr val="002060"/>
                </a:solidFill>
                <a:latin typeface="Calibri"/>
                <a:cs typeface="Calibri"/>
              </a:rPr>
              <a:t>No</a:t>
            </a:r>
            <a:r>
              <a:rPr dirty="0" sz="1050">
                <a:solidFill>
                  <a:srgbClr val="002060"/>
                </a:solidFill>
                <a:latin typeface="Calibri"/>
                <a:cs typeface="Calibri"/>
              </a:rPr>
              <a:t>.</a:t>
            </a:r>
            <a:r>
              <a:rPr dirty="0" sz="1050" spc="-5">
                <a:solidFill>
                  <a:srgbClr val="002060"/>
                </a:solidFill>
                <a:latin typeface="Calibri"/>
                <a:cs typeface="Calibri"/>
              </a:rPr>
              <a:t> Include</a:t>
            </a:r>
            <a:r>
              <a:rPr dirty="0" sz="1050">
                <a:solidFill>
                  <a:srgbClr val="002060"/>
                </a:solidFill>
                <a:latin typeface="Calibri"/>
                <a:cs typeface="Calibri"/>
              </a:rPr>
              <a:t>d</a:t>
            </a:r>
            <a:r>
              <a:rPr dirty="0" sz="1050" spc="-5">
                <a:solidFill>
                  <a:srgbClr val="002060"/>
                </a:solidFill>
                <a:latin typeface="Calibri"/>
                <a:cs typeface="Calibri"/>
              </a:rPr>
              <a:t> Studie</a:t>
            </a:r>
            <a:r>
              <a:rPr dirty="0" sz="1050">
                <a:solidFill>
                  <a:srgbClr val="002060"/>
                </a:solidFill>
                <a:latin typeface="Calibri"/>
                <a:cs typeface="Calibri"/>
              </a:rPr>
              <a:t>s	</a:t>
            </a:r>
            <a:r>
              <a:rPr dirty="0" sz="1050" spc="-5">
                <a:solidFill>
                  <a:srgbClr val="002060"/>
                </a:solidFill>
                <a:latin typeface="Calibri"/>
                <a:cs typeface="Calibri"/>
              </a:rPr>
              <a:t>15</a:t>
            </a:r>
            <a:endParaRPr sz="1050">
              <a:latin typeface="Calibri"/>
              <a:cs typeface="Calibri"/>
            </a:endParaRPr>
          </a:p>
        </p:txBody>
      </p:sp>
      <p:sp>
        <p:nvSpPr>
          <p:cNvPr id="13" name="object 13"/>
          <p:cNvSpPr txBox="1"/>
          <p:nvPr/>
        </p:nvSpPr>
        <p:spPr>
          <a:xfrm>
            <a:off x="2143329" y="1544550"/>
            <a:ext cx="4737735" cy="240029"/>
          </a:xfrm>
          <a:prstGeom prst="rect">
            <a:avLst/>
          </a:prstGeom>
          <a:solidFill>
            <a:srgbClr val="BFBFBF">
              <a:alpha val="19999"/>
            </a:srgbClr>
          </a:solidFill>
        </p:spPr>
        <p:txBody>
          <a:bodyPr wrap="square" lIns="0" tIns="46990" rIns="0" bIns="0" rtlCol="0" vert="horz">
            <a:spAutoFit/>
          </a:bodyPr>
          <a:lstStyle/>
          <a:p>
            <a:pPr marL="62865">
              <a:lnSpc>
                <a:spcPct val="100000"/>
              </a:lnSpc>
              <a:spcBef>
                <a:spcPts val="370"/>
              </a:spcBef>
              <a:tabLst>
                <a:tab pos="3593465" algn="l"/>
              </a:tabLst>
            </a:pPr>
            <a:r>
              <a:rPr dirty="0" sz="1050" spc="-5">
                <a:solidFill>
                  <a:srgbClr val="002060"/>
                </a:solidFill>
                <a:latin typeface="Calibri"/>
                <a:cs typeface="Calibri"/>
              </a:rPr>
              <a:t>CHD cases	30,328</a:t>
            </a:r>
            <a:endParaRPr sz="1050">
              <a:latin typeface="Calibri"/>
              <a:cs typeface="Calibri"/>
            </a:endParaRPr>
          </a:p>
        </p:txBody>
      </p:sp>
      <p:sp>
        <p:nvSpPr>
          <p:cNvPr id="14" name="object 14"/>
          <p:cNvSpPr txBox="1"/>
          <p:nvPr/>
        </p:nvSpPr>
        <p:spPr>
          <a:xfrm>
            <a:off x="2193989" y="1818763"/>
            <a:ext cx="4047490" cy="185420"/>
          </a:xfrm>
          <a:prstGeom prst="rect">
            <a:avLst/>
          </a:prstGeom>
        </p:spPr>
        <p:txBody>
          <a:bodyPr wrap="square" lIns="0" tIns="12700" rIns="0" bIns="0" rtlCol="0" vert="horz">
            <a:spAutoFit/>
          </a:bodyPr>
          <a:lstStyle/>
          <a:p>
            <a:pPr marL="12700">
              <a:lnSpc>
                <a:spcPct val="100000"/>
              </a:lnSpc>
              <a:spcBef>
                <a:spcPts val="100"/>
              </a:spcBef>
              <a:tabLst>
                <a:tab pos="3422650" algn="l"/>
              </a:tabLst>
            </a:pPr>
            <a:r>
              <a:rPr dirty="0" sz="1050" spc="-5">
                <a:solidFill>
                  <a:srgbClr val="002060"/>
                </a:solidFill>
                <a:latin typeface="Calibri"/>
                <a:cs typeface="Calibri"/>
              </a:rPr>
              <a:t>Age (years)	63.9 (±</a:t>
            </a:r>
            <a:r>
              <a:rPr dirty="0" sz="1050" spc="-75">
                <a:solidFill>
                  <a:srgbClr val="002060"/>
                </a:solidFill>
                <a:latin typeface="Calibri"/>
                <a:cs typeface="Calibri"/>
              </a:rPr>
              <a:t> </a:t>
            </a:r>
            <a:r>
              <a:rPr dirty="0" sz="1050" spc="-5">
                <a:solidFill>
                  <a:srgbClr val="002060"/>
                </a:solidFill>
                <a:latin typeface="Calibri"/>
                <a:cs typeface="Calibri"/>
              </a:rPr>
              <a:t>7.8)</a:t>
            </a:r>
            <a:endParaRPr sz="1050">
              <a:latin typeface="Calibri"/>
              <a:cs typeface="Calibri"/>
            </a:endParaRPr>
          </a:p>
        </p:txBody>
      </p:sp>
      <p:sp>
        <p:nvSpPr>
          <p:cNvPr id="15" name="object 15"/>
          <p:cNvSpPr txBox="1"/>
          <p:nvPr/>
        </p:nvSpPr>
        <p:spPr>
          <a:xfrm>
            <a:off x="2143329" y="2024610"/>
            <a:ext cx="4737735" cy="240029"/>
          </a:xfrm>
          <a:prstGeom prst="rect">
            <a:avLst/>
          </a:prstGeom>
          <a:solidFill>
            <a:srgbClr val="BFBFBF">
              <a:alpha val="19999"/>
            </a:srgbClr>
          </a:solidFill>
        </p:spPr>
        <p:txBody>
          <a:bodyPr wrap="square" lIns="0" tIns="46990" rIns="0" bIns="0" rtlCol="0" vert="horz">
            <a:spAutoFit/>
          </a:bodyPr>
          <a:lstStyle/>
          <a:p>
            <a:pPr marL="62865">
              <a:lnSpc>
                <a:spcPct val="100000"/>
              </a:lnSpc>
              <a:spcBef>
                <a:spcPts val="370"/>
              </a:spcBef>
              <a:tabLst>
                <a:tab pos="3613785" algn="l"/>
              </a:tabLst>
            </a:pPr>
            <a:r>
              <a:rPr dirty="0" sz="1050" spc="-5">
                <a:solidFill>
                  <a:srgbClr val="002060"/>
                </a:solidFill>
                <a:latin typeface="Calibri"/>
                <a:cs typeface="Calibri"/>
              </a:rPr>
              <a:t>Women (%)	54.2%</a:t>
            </a:r>
            <a:endParaRPr sz="1050">
              <a:latin typeface="Calibri"/>
              <a:cs typeface="Calibri"/>
            </a:endParaRPr>
          </a:p>
        </p:txBody>
      </p:sp>
      <p:sp>
        <p:nvSpPr>
          <p:cNvPr id="16" name="object 16"/>
          <p:cNvSpPr txBox="1"/>
          <p:nvPr/>
        </p:nvSpPr>
        <p:spPr>
          <a:xfrm>
            <a:off x="2193989" y="2298824"/>
            <a:ext cx="4114165" cy="185420"/>
          </a:xfrm>
          <a:prstGeom prst="rect">
            <a:avLst/>
          </a:prstGeom>
        </p:spPr>
        <p:txBody>
          <a:bodyPr wrap="square" lIns="0" tIns="12700" rIns="0" bIns="0" rtlCol="0" vert="horz">
            <a:spAutoFit/>
          </a:bodyPr>
          <a:lstStyle/>
          <a:p>
            <a:pPr marL="12700">
              <a:lnSpc>
                <a:spcPct val="100000"/>
              </a:lnSpc>
              <a:spcBef>
                <a:spcPts val="100"/>
              </a:spcBef>
              <a:tabLst>
                <a:tab pos="3354704" algn="l"/>
              </a:tabLst>
            </a:pPr>
            <a:r>
              <a:rPr dirty="0" sz="1050" spc="-5">
                <a:solidFill>
                  <a:srgbClr val="002060"/>
                </a:solidFill>
                <a:latin typeface="Calibri"/>
                <a:cs typeface="Calibri"/>
              </a:rPr>
              <a:t>Systolic Blood</a:t>
            </a:r>
            <a:r>
              <a:rPr dirty="0" sz="1050">
                <a:solidFill>
                  <a:srgbClr val="002060"/>
                </a:solidFill>
                <a:latin typeface="Calibri"/>
                <a:cs typeface="Calibri"/>
              </a:rPr>
              <a:t> </a:t>
            </a:r>
            <a:r>
              <a:rPr dirty="0" sz="1050" spc="-5">
                <a:solidFill>
                  <a:srgbClr val="002060"/>
                </a:solidFill>
                <a:latin typeface="Calibri"/>
                <a:cs typeface="Calibri"/>
              </a:rPr>
              <a:t>Pressure (mmHg)	132.1 (±</a:t>
            </a:r>
            <a:r>
              <a:rPr dirty="0" sz="1050" spc="-75">
                <a:solidFill>
                  <a:srgbClr val="002060"/>
                </a:solidFill>
                <a:latin typeface="Calibri"/>
                <a:cs typeface="Calibri"/>
              </a:rPr>
              <a:t> </a:t>
            </a:r>
            <a:r>
              <a:rPr dirty="0" sz="1050" spc="-5">
                <a:solidFill>
                  <a:srgbClr val="002060"/>
                </a:solidFill>
                <a:latin typeface="Calibri"/>
                <a:cs typeface="Calibri"/>
              </a:rPr>
              <a:t>18.2)</a:t>
            </a:r>
            <a:endParaRPr sz="1050">
              <a:latin typeface="Calibri"/>
              <a:cs typeface="Calibri"/>
            </a:endParaRPr>
          </a:p>
        </p:txBody>
      </p:sp>
      <p:sp>
        <p:nvSpPr>
          <p:cNvPr id="17" name="object 17"/>
          <p:cNvSpPr txBox="1"/>
          <p:nvPr/>
        </p:nvSpPr>
        <p:spPr>
          <a:xfrm>
            <a:off x="2143329" y="2504670"/>
            <a:ext cx="4737735" cy="240029"/>
          </a:xfrm>
          <a:prstGeom prst="rect">
            <a:avLst/>
          </a:prstGeom>
          <a:solidFill>
            <a:srgbClr val="BFBFBF">
              <a:alpha val="19999"/>
            </a:srgbClr>
          </a:solidFill>
        </p:spPr>
        <p:txBody>
          <a:bodyPr wrap="square" lIns="0" tIns="46990" rIns="0" bIns="0" rtlCol="0" vert="horz">
            <a:spAutoFit/>
          </a:bodyPr>
          <a:lstStyle/>
          <a:p>
            <a:pPr marL="62865">
              <a:lnSpc>
                <a:spcPct val="100000"/>
              </a:lnSpc>
              <a:spcBef>
                <a:spcPts val="370"/>
              </a:spcBef>
              <a:tabLst>
                <a:tab pos="3473450" algn="l"/>
              </a:tabLst>
            </a:pPr>
            <a:r>
              <a:rPr dirty="0" sz="1050" spc="-5">
                <a:solidFill>
                  <a:srgbClr val="002060"/>
                </a:solidFill>
                <a:latin typeface="Calibri"/>
                <a:cs typeface="Calibri"/>
              </a:rPr>
              <a:t>Diastolic Blood</a:t>
            </a:r>
            <a:r>
              <a:rPr dirty="0" sz="1050">
                <a:solidFill>
                  <a:srgbClr val="002060"/>
                </a:solidFill>
                <a:latin typeface="Calibri"/>
                <a:cs typeface="Calibri"/>
              </a:rPr>
              <a:t> </a:t>
            </a:r>
            <a:r>
              <a:rPr dirty="0" sz="1050" spc="-5">
                <a:solidFill>
                  <a:srgbClr val="002060"/>
                </a:solidFill>
                <a:latin typeface="Calibri"/>
                <a:cs typeface="Calibri"/>
              </a:rPr>
              <a:t>pressure (mmHg)	80.9 (±</a:t>
            </a:r>
            <a:r>
              <a:rPr dirty="0" sz="1050" spc="-15">
                <a:solidFill>
                  <a:srgbClr val="002060"/>
                </a:solidFill>
                <a:latin typeface="Calibri"/>
                <a:cs typeface="Calibri"/>
              </a:rPr>
              <a:t> </a:t>
            </a:r>
            <a:r>
              <a:rPr dirty="0" sz="1050" spc="-5">
                <a:solidFill>
                  <a:srgbClr val="002060"/>
                </a:solidFill>
                <a:latin typeface="Calibri"/>
                <a:cs typeface="Calibri"/>
              </a:rPr>
              <a:t>9.3)</a:t>
            </a:r>
            <a:endParaRPr sz="1050">
              <a:latin typeface="Calibri"/>
              <a:cs typeface="Calibri"/>
            </a:endParaRPr>
          </a:p>
        </p:txBody>
      </p:sp>
      <p:sp>
        <p:nvSpPr>
          <p:cNvPr id="18" name="object 18"/>
          <p:cNvSpPr txBox="1"/>
          <p:nvPr/>
        </p:nvSpPr>
        <p:spPr>
          <a:xfrm>
            <a:off x="2193989" y="2778884"/>
            <a:ext cx="4047490" cy="185420"/>
          </a:xfrm>
          <a:prstGeom prst="rect">
            <a:avLst/>
          </a:prstGeom>
        </p:spPr>
        <p:txBody>
          <a:bodyPr wrap="square" lIns="0" tIns="12700" rIns="0" bIns="0" rtlCol="0" vert="horz">
            <a:spAutoFit/>
          </a:bodyPr>
          <a:lstStyle/>
          <a:p>
            <a:pPr marL="12700">
              <a:lnSpc>
                <a:spcPct val="100000"/>
              </a:lnSpc>
              <a:spcBef>
                <a:spcPts val="100"/>
              </a:spcBef>
              <a:tabLst>
                <a:tab pos="3422650" algn="l"/>
              </a:tabLst>
            </a:pPr>
            <a:r>
              <a:rPr dirty="0" sz="1050" spc="-5">
                <a:solidFill>
                  <a:srgbClr val="002060"/>
                </a:solidFill>
                <a:latin typeface="Calibri"/>
                <a:cs typeface="Calibri"/>
              </a:rPr>
              <a:t>Body mass</a:t>
            </a:r>
            <a:r>
              <a:rPr dirty="0" sz="1050">
                <a:solidFill>
                  <a:srgbClr val="002060"/>
                </a:solidFill>
                <a:latin typeface="Calibri"/>
                <a:cs typeface="Calibri"/>
              </a:rPr>
              <a:t> </a:t>
            </a:r>
            <a:r>
              <a:rPr dirty="0" sz="1050" spc="-5">
                <a:solidFill>
                  <a:srgbClr val="002060"/>
                </a:solidFill>
                <a:latin typeface="Calibri"/>
                <a:cs typeface="Calibri"/>
              </a:rPr>
              <a:t>index (kg/m2)	27.5 (±</a:t>
            </a:r>
            <a:r>
              <a:rPr dirty="0" sz="1050" spc="-75">
                <a:solidFill>
                  <a:srgbClr val="002060"/>
                </a:solidFill>
                <a:latin typeface="Calibri"/>
                <a:cs typeface="Calibri"/>
              </a:rPr>
              <a:t> </a:t>
            </a:r>
            <a:r>
              <a:rPr dirty="0" sz="1050" spc="-5">
                <a:solidFill>
                  <a:srgbClr val="002060"/>
                </a:solidFill>
                <a:latin typeface="Calibri"/>
                <a:cs typeface="Calibri"/>
              </a:rPr>
              <a:t>4.9)</a:t>
            </a:r>
            <a:endParaRPr sz="1050">
              <a:latin typeface="Calibri"/>
              <a:cs typeface="Calibri"/>
            </a:endParaRPr>
          </a:p>
        </p:txBody>
      </p:sp>
      <p:sp>
        <p:nvSpPr>
          <p:cNvPr id="19" name="object 19"/>
          <p:cNvSpPr txBox="1"/>
          <p:nvPr/>
        </p:nvSpPr>
        <p:spPr>
          <a:xfrm>
            <a:off x="2143329" y="2984730"/>
            <a:ext cx="4737735" cy="240029"/>
          </a:xfrm>
          <a:prstGeom prst="rect">
            <a:avLst/>
          </a:prstGeom>
          <a:solidFill>
            <a:srgbClr val="BFBFBF">
              <a:alpha val="19999"/>
            </a:srgbClr>
          </a:solidFill>
        </p:spPr>
        <p:txBody>
          <a:bodyPr wrap="square" lIns="0" tIns="46990" rIns="0" bIns="0" rtlCol="0" vert="horz">
            <a:spAutoFit/>
          </a:bodyPr>
          <a:lstStyle/>
          <a:p>
            <a:pPr marL="62865">
              <a:lnSpc>
                <a:spcPct val="100000"/>
              </a:lnSpc>
              <a:spcBef>
                <a:spcPts val="370"/>
              </a:spcBef>
              <a:tabLst>
                <a:tab pos="3695700" algn="l"/>
              </a:tabLst>
            </a:pPr>
            <a:r>
              <a:rPr dirty="0" sz="1050" spc="-5">
                <a:solidFill>
                  <a:srgbClr val="002060"/>
                </a:solidFill>
                <a:latin typeface="Calibri"/>
                <a:cs typeface="Calibri"/>
              </a:rPr>
              <a:t>Prevalent Diabetes (%)	4.6</a:t>
            </a:r>
            <a:endParaRPr sz="1050">
              <a:latin typeface="Calibri"/>
              <a:cs typeface="Calibri"/>
            </a:endParaRPr>
          </a:p>
        </p:txBody>
      </p:sp>
      <p:sp>
        <p:nvSpPr>
          <p:cNvPr id="20" name="object 20"/>
          <p:cNvSpPr txBox="1"/>
          <p:nvPr/>
        </p:nvSpPr>
        <p:spPr>
          <a:xfrm>
            <a:off x="2193989" y="3258944"/>
            <a:ext cx="3827145" cy="185420"/>
          </a:xfrm>
          <a:prstGeom prst="rect">
            <a:avLst/>
          </a:prstGeom>
        </p:spPr>
        <p:txBody>
          <a:bodyPr wrap="square" lIns="0" tIns="12700" rIns="0" bIns="0" rtlCol="0" vert="horz">
            <a:spAutoFit/>
          </a:bodyPr>
          <a:lstStyle/>
          <a:p>
            <a:pPr marL="12700">
              <a:lnSpc>
                <a:spcPct val="100000"/>
              </a:lnSpc>
              <a:spcBef>
                <a:spcPts val="100"/>
              </a:spcBef>
              <a:tabLst>
                <a:tab pos="3644900" algn="l"/>
              </a:tabLst>
            </a:pPr>
            <a:r>
              <a:rPr dirty="0" sz="1050" spc="-5">
                <a:solidFill>
                  <a:srgbClr val="002060"/>
                </a:solidFill>
                <a:latin typeface="Calibri"/>
                <a:cs typeface="Calibri"/>
              </a:rPr>
              <a:t>Curren</a:t>
            </a:r>
            <a:r>
              <a:rPr dirty="0" sz="1050">
                <a:solidFill>
                  <a:srgbClr val="002060"/>
                </a:solidFill>
                <a:latin typeface="Calibri"/>
                <a:cs typeface="Calibri"/>
              </a:rPr>
              <a:t>t</a:t>
            </a:r>
            <a:r>
              <a:rPr dirty="0" sz="1050" spc="-5">
                <a:solidFill>
                  <a:srgbClr val="002060"/>
                </a:solidFill>
                <a:latin typeface="Calibri"/>
                <a:cs typeface="Calibri"/>
              </a:rPr>
              <a:t> smoke</a:t>
            </a:r>
            <a:r>
              <a:rPr dirty="0" sz="1050">
                <a:solidFill>
                  <a:srgbClr val="002060"/>
                </a:solidFill>
                <a:latin typeface="Calibri"/>
                <a:cs typeface="Calibri"/>
              </a:rPr>
              <a:t>r</a:t>
            </a:r>
            <a:r>
              <a:rPr dirty="0" sz="1050" spc="-5">
                <a:solidFill>
                  <a:srgbClr val="002060"/>
                </a:solidFill>
                <a:latin typeface="Calibri"/>
                <a:cs typeface="Calibri"/>
              </a:rPr>
              <a:t> (%</a:t>
            </a:r>
            <a:r>
              <a:rPr dirty="0" sz="1050">
                <a:solidFill>
                  <a:srgbClr val="002060"/>
                </a:solidFill>
                <a:latin typeface="Calibri"/>
                <a:cs typeface="Calibri"/>
              </a:rPr>
              <a:t>)	</a:t>
            </a:r>
            <a:r>
              <a:rPr dirty="0" sz="1050" spc="-5">
                <a:solidFill>
                  <a:srgbClr val="002060"/>
                </a:solidFill>
                <a:latin typeface="Calibri"/>
                <a:cs typeface="Calibri"/>
              </a:rPr>
              <a:t>9.2</a:t>
            </a:r>
            <a:endParaRPr sz="1050">
              <a:latin typeface="Calibri"/>
              <a:cs typeface="Calibri"/>
            </a:endParaRPr>
          </a:p>
        </p:txBody>
      </p:sp>
      <p:sp>
        <p:nvSpPr>
          <p:cNvPr id="21" name="object 21"/>
          <p:cNvSpPr txBox="1"/>
          <p:nvPr/>
        </p:nvSpPr>
        <p:spPr>
          <a:xfrm>
            <a:off x="2143329" y="3464790"/>
            <a:ext cx="4737735" cy="240029"/>
          </a:xfrm>
          <a:prstGeom prst="rect">
            <a:avLst/>
          </a:prstGeom>
          <a:solidFill>
            <a:srgbClr val="BFBFBF">
              <a:alpha val="19999"/>
            </a:srgbClr>
          </a:solidFill>
        </p:spPr>
        <p:txBody>
          <a:bodyPr wrap="square" lIns="0" tIns="46990" rIns="0" bIns="0" rtlCol="0" vert="horz">
            <a:spAutoFit/>
          </a:bodyPr>
          <a:lstStyle/>
          <a:p>
            <a:pPr marL="62865">
              <a:lnSpc>
                <a:spcPct val="100000"/>
              </a:lnSpc>
              <a:spcBef>
                <a:spcPts val="370"/>
              </a:spcBef>
              <a:tabLst>
                <a:tab pos="3405504" algn="l"/>
              </a:tabLst>
            </a:pPr>
            <a:r>
              <a:rPr dirty="0" sz="1050" spc="-5">
                <a:solidFill>
                  <a:srgbClr val="002060"/>
                </a:solidFill>
                <a:latin typeface="Calibri"/>
                <a:cs typeface="Calibri"/>
              </a:rPr>
              <a:t>total cholesterol (mg/dl)	206.6 (±</a:t>
            </a:r>
            <a:r>
              <a:rPr dirty="0" sz="1050" spc="-15">
                <a:solidFill>
                  <a:srgbClr val="002060"/>
                </a:solidFill>
                <a:latin typeface="Calibri"/>
                <a:cs typeface="Calibri"/>
              </a:rPr>
              <a:t> </a:t>
            </a:r>
            <a:r>
              <a:rPr dirty="0" sz="1050" spc="-5">
                <a:solidFill>
                  <a:srgbClr val="002060"/>
                </a:solidFill>
                <a:latin typeface="Calibri"/>
                <a:cs typeface="Calibri"/>
              </a:rPr>
              <a:t>39.4)</a:t>
            </a:r>
            <a:endParaRPr sz="1050">
              <a:latin typeface="Calibri"/>
              <a:cs typeface="Calibri"/>
            </a:endParaRPr>
          </a:p>
        </p:txBody>
      </p:sp>
      <p:sp>
        <p:nvSpPr>
          <p:cNvPr id="22" name="object 22"/>
          <p:cNvSpPr txBox="1"/>
          <p:nvPr/>
        </p:nvSpPr>
        <p:spPr>
          <a:xfrm>
            <a:off x="2193989" y="3739004"/>
            <a:ext cx="4114165" cy="185420"/>
          </a:xfrm>
          <a:prstGeom prst="rect">
            <a:avLst/>
          </a:prstGeom>
        </p:spPr>
        <p:txBody>
          <a:bodyPr wrap="square" lIns="0" tIns="12700" rIns="0" bIns="0" rtlCol="0" vert="horz">
            <a:spAutoFit/>
          </a:bodyPr>
          <a:lstStyle/>
          <a:p>
            <a:pPr marL="12700">
              <a:lnSpc>
                <a:spcPct val="100000"/>
              </a:lnSpc>
              <a:spcBef>
                <a:spcPts val="100"/>
              </a:spcBef>
              <a:tabLst>
                <a:tab pos="3354704" algn="l"/>
              </a:tabLst>
            </a:pPr>
            <a:r>
              <a:rPr dirty="0" sz="1050" spc="-5">
                <a:solidFill>
                  <a:srgbClr val="002060"/>
                </a:solidFill>
                <a:latin typeface="Calibri"/>
                <a:cs typeface="Calibri"/>
              </a:rPr>
              <a:t>Low density lipoprotein</a:t>
            </a:r>
            <a:r>
              <a:rPr dirty="0" sz="1050" spc="0">
                <a:solidFill>
                  <a:srgbClr val="002060"/>
                </a:solidFill>
                <a:latin typeface="Calibri"/>
                <a:cs typeface="Calibri"/>
              </a:rPr>
              <a:t> </a:t>
            </a:r>
            <a:r>
              <a:rPr dirty="0" sz="1050" spc="-5">
                <a:solidFill>
                  <a:srgbClr val="002060"/>
                </a:solidFill>
                <a:latin typeface="Calibri"/>
                <a:cs typeface="Calibri"/>
              </a:rPr>
              <a:t>cholesterol (mg/dl)	129.7 (±</a:t>
            </a:r>
            <a:r>
              <a:rPr dirty="0" sz="1050" spc="-75">
                <a:solidFill>
                  <a:srgbClr val="002060"/>
                </a:solidFill>
                <a:latin typeface="Calibri"/>
                <a:cs typeface="Calibri"/>
              </a:rPr>
              <a:t> </a:t>
            </a:r>
            <a:r>
              <a:rPr dirty="0" sz="1050" spc="-5">
                <a:solidFill>
                  <a:srgbClr val="002060"/>
                </a:solidFill>
                <a:latin typeface="Calibri"/>
                <a:cs typeface="Calibri"/>
              </a:rPr>
              <a:t>32.1)</a:t>
            </a:r>
            <a:endParaRPr sz="1050">
              <a:latin typeface="Calibri"/>
              <a:cs typeface="Calibri"/>
            </a:endParaRPr>
          </a:p>
        </p:txBody>
      </p:sp>
      <p:sp>
        <p:nvSpPr>
          <p:cNvPr id="23" name="object 23"/>
          <p:cNvSpPr txBox="1"/>
          <p:nvPr/>
        </p:nvSpPr>
        <p:spPr>
          <a:xfrm>
            <a:off x="2143329" y="3944850"/>
            <a:ext cx="4737735" cy="240029"/>
          </a:xfrm>
          <a:prstGeom prst="rect">
            <a:avLst/>
          </a:prstGeom>
          <a:solidFill>
            <a:srgbClr val="BFBFBF">
              <a:alpha val="19999"/>
            </a:srgbClr>
          </a:solidFill>
        </p:spPr>
        <p:txBody>
          <a:bodyPr wrap="square" lIns="0" tIns="46990" rIns="0" bIns="0" rtlCol="0" vert="horz">
            <a:spAutoFit/>
          </a:bodyPr>
          <a:lstStyle/>
          <a:p>
            <a:pPr marL="62865">
              <a:lnSpc>
                <a:spcPct val="100000"/>
              </a:lnSpc>
              <a:spcBef>
                <a:spcPts val="370"/>
              </a:spcBef>
              <a:tabLst>
                <a:tab pos="3439160" algn="l"/>
              </a:tabLst>
            </a:pPr>
            <a:r>
              <a:rPr dirty="0" sz="1050" spc="-5">
                <a:solidFill>
                  <a:srgbClr val="002060"/>
                </a:solidFill>
                <a:latin typeface="Calibri"/>
                <a:cs typeface="Calibri"/>
              </a:rPr>
              <a:t>High density lipoprotein</a:t>
            </a:r>
            <a:r>
              <a:rPr dirty="0" sz="1050" spc="0">
                <a:solidFill>
                  <a:srgbClr val="002060"/>
                </a:solidFill>
                <a:latin typeface="Calibri"/>
                <a:cs typeface="Calibri"/>
              </a:rPr>
              <a:t> </a:t>
            </a:r>
            <a:r>
              <a:rPr dirty="0" sz="1050" spc="-5">
                <a:solidFill>
                  <a:srgbClr val="002060"/>
                </a:solidFill>
                <a:latin typeface="Calibri"/>
                <a:cs typeface="Calibri"/>
              </a:rPr>
              <a:t>cholesterol (mg/dl)	52.0 (±</a:t>
            </a:r>
            <a:r>
              <a:rPr dirty="0" sz="1050" spc="-15">
                <a:solidFill>
                  <a:srgbClr val="002060"/>
                </a:solidFill>
                <a:latin typeface="Calibri"/>
                <a:cs typeface="Calibri"/>
              </a:rPr>
              <a:t> </a:t>
            </a:r>
            <a:r>
              <a:rPr dirty="0" sz="1050" spc="-5">
                <a:solidFill>
                  <a:srgbClr val="002060"/>
                </a:solidFill>
                <a:latin typeface="Calibri"/>
                <a:cs typeface="Calibri"/>
              </a:rPr>
              <a:t>15.4)</a:t>
            </a:r>
            <a:endParaRPr sz="1050">
              <a:latin typeface="Calibri"/>
              <a:cs typeface="Calibri"/>
            </a:endParaRPr>
          </a:p>
        </p:txBody>
      </p:sp>
      <p:sp>
        <p:nvSpPr>
          <p:cNvPr id="24" name="object 24"/>
          <p:cNvSpPr txBox="1"/>
          <p:nvPr/>
        </p:nvSpPr>
        <p:spPr>
          <a:xfrm>
            <a:off x="2193989" y="4219064"/>
            <a:ext cx="4166235" cy="185420"/>
          </a:xfrm>
          <a:prstGeom prst="rect">
            <a:avLst/>
          </a:prstGeom>
        </p:spPr>
        <p:txBody>
          <a:bodyPr wrap="square" lIns="0" tIns="12700" rIns="0" bIns="0" rtlCol="0" vert="horz">
            <a:spAutoFit/>
          </a:bodyPr>
          <a:lstStyle/>
          <a:p>
            <a:pPr marL="12700">
              <a:lnSpc>
                <a:spcPct val="100000"/>
              </a:lnSpc>
              <a:spcBef>
                <a:spcPts val="100"/>
              </a:spcBef>
              <a:tabLst>
                <a:tab pos="3300729" algn="l"/>
              </a:tabLst>
            </a:pPr>
            <a:r>
              <a:rPr dirty="0" sz="1050" spc="-5">
                <a:solidFill>
                  <a:srgbClr val="002060"/>
                </a:solidFill>
                <a:latin typeface="Calibri"/>
                <a:cs typeface="Calibri"/>
              </a:rPr>
              <a:t>Triglycerides (mg/dl)	117.6 (84 </a:t>
            </a:r>
            <a:r>
              <a:rPr dirty="0" sz="1050">
                <a:solidFill>
                  <a:srgbClr val="002060"/>
                </a:solidFill>
                <a:latin typeface="Calibri"/>
                <a:cs typeface="Calibri"/>
              </a:rPr>
              <a:t>-</a:t>
            </a:r>
            <a:r>
              <a:rPr dirty="0" sz="1050" spc="-80">
                <a:solidFill>
                  <a:srgbClr val="002060"/>
                </a:solidFill>
                <a:latin typeface="Calibri"/>
                <a:cs typeface="Calibri"/>
              </a:rPr>
              <a:t> </a:t>
            </a:r>
            <a:r>
              <a:rPr dirty="0" sz="1050" spc="-5">
                <a:solidFill>
                  <a:srgbClr val="002060"/>
                </a:solidFill>
                <a:latin typeface="Calibri"/>
                <a:cs typeface="Calibri"/>
              </a:rPr>
              <a:t>163)</a:t>
            </a:r>
            <a:endParaRPr sz="1050">
              <a:latin typeface="Calibri"/>
              <a:cs typeface="Calibri"/>
            </a:endParaRPr>
          </a:p>
        </p:txBody>
      </p:sp>
      <p:sp>
        <p:nvSpPr>
          <p:cNvPr id="25" name="object 25"/>
          <p:cNvSpPr txBox="1"/>
          <p:nvPr/>
        </p:nvSpPr>
        <p:spPr>
          <a:xfrm>
            <a:off x="2143329" y="4424910"/>
            <a:ext cx="4737735" cy="240029"/>
          </a:xfrm>
          <a:prstGeom prst="rect">
            <a:avLst/>
          </a:prstGeom>
          <a:solidFill>
            <a:srgbClr val="BFBFBF">
              <a:alpha val="19999"/>
            </a:srgbClr>
          </a:solidFill>
        </p:spPr>
        <p:txBody>
          <a:bodyPr wrap="square" lIns="0" tIns="46990" rIns="0" bIns="0" rtlCol="0" vert="horz">
            <a:spAutoFit/>
          </a:bodyPr>
          <a:lstStyle/>
          <a:p>
            <a:pPr marL="62865">
              <a:lnSpc>
                <a:spcPct val="100000"/>
              </a:lnSpc>
              <a:spcBef>
                <a:spcPts val="370"/>
              </a:spcBef>
              <a:tabLst>
                <a:tab pos="3405504" algn="l"/>
              </a:tabLst>
            </a:pPr>
            <a:r>
              <a:rPr dirty="0" sz="1050" spc="-5">
                <a:solidFill>
                  <a:srgbClr val="002060"/>
                </a:solidFill>
                <a:latin typeface="Calibri"/>
                <a:cs typeface="Calibri"/>
              </a:rPr>
              <a:t>Non-high density lipoprotein</a:t>
            </a:r>
            <a:r>
              <a:rPr dirty="0" sz="1050" spc="0">
                <a:solidFill>
                  <a:srgbClr val="002060"/>
                </a:solidFill>
                <a:latin typeface="Calibri"/>
                <a:cs typeface="Calibri"/>
              </a:rPr>
              <a:t> </a:t>
            </a:r>
            <a:r>
              <a:rPr dirty="0" sz="1050" spc="-5">
                <a:solidFill>
                  <a:srgbClr val="002060"/>
                </a:solidFill>
                <a:latin typeface="Calibri"/>
                <a:cs typeface="Calibri"/>
              </a:rPr>
              <a:t>cholesterol (mg/dl)	154.9 (±</a:t>
            </a:r>
            <a:r>
              <a:rPr dirty="0" sz="1050" spc="-15">
                <a:solidFill>
                  <a:srgbClr val="002060"/>
                </a:solidFill>
                <a:latin typeface="Calibri"/>
                <a:cs typeface="Calibri"/>
              </a:rPr>
              <a:t> </a:t>
            </a:r>
            <a:r>
              <a:rPr dirty="0" sz="1050" spc="-5">
                <a:solidFill>
                  <a:srgbClr val="002060"/>
                </a:solidFill>
                <a:latin typeface="Calibri"/>
                <a:cs typeface="Calibri"/>
              </a:rPr>
              <a:t>38.3)</a:t>
            </a:r>
            <a:endParaRPr sz="1050">
              <a:latin typeface="Calibri"/>
              <a:cs typeface="Calibri"/>
            </a:endParaRPr>
          </a:p>
        </p:txBody>
      </p:sp>
      <p:sp>
        <p:nvSpPr>
          <p:cNvPr id="26" name="object 26"/>
          <p:cNvSpPr txBox="1"/>
          <p:nvPr/>
        </p:nvSpPr>
        <p:spPr>
          <a:xfrm>
            <a:off x="2193989" y="4699124"/>
            <a:ext cx="4114165" cy="185420"/>
          </a:xfrm>
          <a:prstGeom prst="rect">
            <a:avLst/>
          </a:prstGeom>
        </p:spPr>
        <p:txBody>
          <a:bodyPr wrap="square" lIns="0" tIns="12700" rIns="0" bIns="0" rtlCol="0" vert="horz">
            <a:spAutoFit/>
          </a:bodyPr>
          <a:lstStyle/>
          <a:p>
            <a:pPr marL="12700">
              <a:lnSpc>
                <a:spcPct val="100000"/>
              </a:lnSpc>
              <a:spcBef>
                <a:spcPts val="100"/>
              </a:spcBef>
              <a:tabLst>
                <a:tab pos="3354704" algn="l"/>
              </a:tabLst>
            </a:pPr>
            <a:r>
              <a:rPr dirty="0" sz="1050" spc="-5">
                <a:solidFill>
                  <a:srgbClr val="002060"/>
                </a:solidFill>
                <a:latin typeface="Calibri"/>
                <a:cs typeface="Calibri"/>
              </a:rPr>
              <a:t>Apolipoprotein </a:t>
            </a:r>
            <a:r>
              <a:rPr dirty="0" sz="1050">
                <a:solidFill>
                  <a:srgbClr val="002060"/>
                </a:solidFill>
                <a:latin typeface="Calibri"/>
                <a:cs typeface="Calibri"/>
              </a:rPr>
              <a:t>B</a:t>
            </a:r>
            <a:r>
              <a:rPr dirty="0" sz="1050" spc="-5">
                <a:solidFill>
                  <a:srgbClr val="002060"/>
                </a:solidFill>
                <a:latin typeface="Calibri"/>
                <a:cs typeface="Calibri"/>
              </a:rPr>
              <a:t> (mg/dl)	101.4 (±</a:t>
            </a:r>
            <a:r>
              <a:rPr dirty="0" sz="1050" spc="-75">
                <a:solidFill>
                  <a:srgbClr val="002060"/>
                </a:solidFill>
                <a:latin typeface="Calibri"/>
                <a:cs typeface="Calibri"/>
              </a:rPr>
              <a:t> </a:t>
            </a:r>
            <a:r>
              <a:rPr dirty="0" sz="1050" spc="-5">
                <a:solidFill>
                  <a:srgbClr val="002060"/>
                </a:solidFill>
                <a:latin typeface="Calibri"/>
                <a:cs typeface="Calibri"/>
              </a:rPr>
              <a:t>27.3)</a:t>
            </a:r>
            <a:endParaRPr sz="105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050012" y="3072928"/>
            <a:ext cx="733425" cy="0"/>
          </a:xfrm>
          <a:custGeom>
            <a:avLst/>
            <a:gdLst/>
            <a:ahLst/>
            <a:cxnLst/>
            <a:rect l="l" t="t" r="r" b="b"/>
            <a:pathLst>
              <a:path w="733425" h="0">
                <a:moveTo>
                  <a:pt x="0" y="0"/>
                </a:moveTo>
                <a:lnTo>
                  <a:pt x="732991" y="0"/>
                </a:lnTo>
              </a:path>
            </a:pathLst>
          </a:custGeom>
          <a:ln w="12700">
            <a:solidFill>
              <a:srgbClr val="4F81BD"/>
            </a:solidFill>
          </a:ln>
        </p:spPr>
        <p:txBody>
          <a:bodyPr wrap="square" lIns="0" tIns="0" rIns="0" bIns="0" rtlCol="0"/>
          <a:lstStyle/>
          <a:p/>
        </p:txBody>
      </p:sp>
      <p:sp>
        <p:nvSpPr>
          <p:cNvPr id="3" name="object 3"/>
          <p:cNvSpPr/>
          <p:nvPr/>
        </p:nvSpPr>
        <p:spPr>
          <a:xfrm>
            <a:off x="3783003" y="3072928"/>
            <a:ext cx="433070" cy="0"/>
          </a:xfrm>
          <a:custGeom>
            <a:avLst/>
            <a:gdLst/>
            <a:ahLst/>
            <a:cxnLst/>
            <a:rect l="l" t="t" r="r" b="b"/>
            <a:pathLst>
              <a:path w="433070" h="0">
                <a:moveTo>
                  <a:pt x="0" y="0"/>
                </a:moveTo>
                <a:lnTo>
                  <a:pt x="432566" y="0"/>
                </a:lnTo>
              </a:path>
            </a:pathLst>
          </a:custGeom>
          <a:ln w="12700">
            <a:solidFill>
              <a:srgbClr val="4F81BD"/>
            </a:solidFill>
          </a:ln>
        </p:spPr>
        <p:txBody>
          <a:bodyPr wrap="square" lIns="0" tIns="0" rIns="0" bIns="0" rtlCol="0"/>
          <a:lstStyle/>
          <a:p/>
        </p:txBody>
      </p:sp>
      <p:sp>
        <p:nvSpPr>
          <p:cNvPr id="4" name="object 4"/>
          <p:cNvSpPr/>
          <p:nvPr/>
        </p:nvSpPr>
        <p:spPr>
          <a:xfrm>
            <a:off x="4215570" y="3072928"/>
            <a:ext cx="656590" cy="0"/>
          </a:xfrm>
          <a:custGeom>
            <a:avLst/>
            <a:gdLst/>
            <a:ahLst/>
            <a:cxnLst/>
            <a:rect l="l" t="t" r="r" b="b"/>
            <a:pathLst>
              <a:path w="656589" h="0">
                <a:moveTo>
                  <a:pt x="0" y="0"/>
                </a:moveTo>
                <a:lnTo>
                  <a:pt x="656326" y="0"/>
                </a:lnTo>
              </a:path>
            </a:pathLst>
          </a:custGeom>
          <a:ln w="12700">
            <a:solidFill>
              <a:srgbClr val="4F81BD"/>
            </a:solidFill>
          </a:ln>
        </p:spPr>
        <p:txBody>
          <a:bodyPr wrap="square" lIns="0" tIns="0" rIns="0" bIns="0" rtlCol="0"/>
          <a:lstStyle/>
          <a:p/>
        </p:txBody>
      </p:sp>
      <p:sp>
        <p:nvSpPr>
          <p:cNvPr id="5" name="object 5"/>
          <p:cNvSpPr/>
          <p:nvPr/>
        </p:nvSpPr>
        <p:spPr>
          <a:xfrm>
            <a:off x="4871897" y="3072928"/>
            <a:ext cx="559435" cy="0"/>
          </a:xfrm>
          <a:custGeom>
            <a:avLst/>
            <a:gdLst/>
            <a:ahLst/>
            <a:cxnLst/>
            <a:rect l="l" t="t" r="r" b="b"/>
            <a:pathLst>
              <a:path w="559435" h="0">
                <a:moveTo>
                  <a:pt x="0" y="0"/>
                </a:moveTo>
                <a:lnTo>
                  <a:pt x="559094" y="0"/>
                </a:lnTo>
              </a:path>
            </a:pathLst>
          </a:custGeom>
          <a:ln w="12700">
            <a:solidFill>
              <a:srgbClr val="4F81BD"/>
            </a:solidFill>
          </a:ln>
        </p:spPr>
        <p:txBody>
          <a:bodyPr wrap="square" lIns="0" tIns="0" rIns="0" bIns="0" rtlCol="0"/>
          <a:lstStyle/>
          <a:p/>
        </p:txBody>
      </p:sp>
      <p:sp>
        <p:nvSpPr>
          <p:cNvPr id="6" name="object 6"/>
          <p:cNvSpPr/>
          <p:nvPr/>
        </p:nvSpPr>
        <p:spPr>
          <a:xfrm>
            <a:off x="5430991" y="3072928"/>
            <a:ext cx="673100" cy="0"/>
          </a:xfrm>
          <a:custGeom>
            <a:avLst/>
            <a:gdLst/>
            <a:ahLst/>
            <a:cxnLst/>
            <a:rect l="l" t="t" r="r" b="b"/>
            <a:pathLst>
              <a:path w="673100" h="0">
                <a:moveTo>
                  <a:pt x="0" y="0"/>
                </a:moveTo>
                <a:lnTo>
                  <a:pt x="672532" y="0"/>
                </a:lnTo>
              </a:path>
            </a:pathLst>
          </a:custGeom>
          <a:ln w="12700">
            <a:solidFill>
              <a:srgbClr val="4F81BD"/>
            </a:solidFill>
          </a:ln>
        </p:spPr>
        <p:txBody>
          <a:bodyPr wrap="square" lIns="0" tIns="0" rIns="0" bIns="0" rtlCol="0"/>
          <a:lstStyle/>
          <a:p/>
        </p:txBody>
      </p:sp>
      <p:sp>
        <p:nvSpPr>
          <p:cNvPr id="7" name="object 7"/>
          <p:cNvSpPr/>
          <p:nvPr/>
        </p:nvSpPr>
        <p:spPr>
          <a:xfrm>
            <a:off x="6103524" y="3072928"/>
            <a:ext cx="442595" cy="0"/>
          </a:xfrm>
          <a:custGeom>
            <a:avLst/>
            <a:gdLst/>
            <a:ahLst/>
            <a:cxnLst/>
            <a:rect l="l" t="t" r="r" b="b"/>
            <a:pathLst>
              <a:path w="442595" h="0">
                <a:moveTo>
                  <a:pt x="0" y="0"/>
                </a:moveTo>
                <a:lnTo>
                  <a:pt x="442102" y="0"/>
                </a:lnTo>
              </a:path>
            </a:pathLst>
          </a:custGeom>
          <a:ln w="12700">
            <a:solidFill>
              <a:srgbClr val="4F81BD"/>
            </a:solidFill>
          </a:ln>
        </p:spPr>
        <p:txBody>
          <a:bodyPr wrap="square" lIns="0" tIns="0" rIns="0" bIns="0" rtlCol="0"/>
          <a:lstStyle/>
          <a:p/>
        </p:txBody>
      </p:sp>
      <p:sp>
        <p:nvSpPr>
          <p:cNvPr id="8" name="object 8"/>
          <p:cNvSpPr/>
          <p:nvPr/>
        </p:nvSpPr>
        <p:spPr>
          <a:xfrm>
            <a:off x="6545626" y="3072928"/>
            <a:ext cx="781685" cy="0"/>
          </a:xfrm>
          <a:custGeom>
            <a:avLst/>
            <a:gdLst/>
            <a:ahLst/>
            <a:cxnLst/>
            <a:rect l="l" t="t" r="r" b="b"/>
            <a:pathLst>
              <a:path w="781684" h="0">
                <a:moveTo>
                  <a:pt x="0" y="0"/>
                </a:moveTo>
                <a:lnTo>
                  <a:pt x="781492" y="0"/>
                </a:lnTo>
              </a:path>
            </a:pathLst>
          </a:custGeom>
          <a:ln w="12700">
            <a:solidFill>
              <a:srgbClr val="4F81BD"/>
            </a:solidFill>
          </a:ln>
        </p:spPr>
        <p:txBody>
          <a:bodyPr wrap="square" lIns="0" tIns="0" rIns="0" bIns="0" rtlCol="0"/>
          <a:lstStyle/>
          <a:p/>
        </p:txBody>
      </p:sp>
      <p:sp>
        <p:nvSpPr>
          <p:cNvPr id="9" name="object 9"/>
          <p:cNvSpPr/>
          <p:nvPr/>
        </p:nvSpPr>
        <p:spPr>
          <a:xfrm>
            <a:off x="7327120" y="3072928"/>
            <a:ext cx="673100" cy="0"/>
          </a:xfrm>
          <a:custGeom>
            <a:avLst/>
            <a:gdLst/>
            <a:ahLst/>
            <a:cxnLst/>
            <a:rect l="l" t="t" r="r" b="b"/>
            <a:pathLst>
              <a:path w="673100" h="0">
                <a:moveTo>
                  <a:pt x="0" y="0"/>
                </a:moveTo>
                <a:lnTo>
                  <a:pt x="672532" y="0"/>
                </a:lnTo>
              </a:path>
            </a:pathLst>
          </a:custGeom>
          <a:ln w="12700">
            <a:solidFill>
              <a:srgbClr val="4F81BD"/>
            </a:solidFill>
          </a:ln>
        </p:spPr>
        <p:txBody>
          <a:bodyPr wrap="square" lIns="0" tIns="0" rIns="0" bIns="0" rtlCol="0"/>
          <a:lstStyle/>
          <a:p/>
        </p:txBody>
      </p:sp>
      <p:sp>
        <p:nvSpPr>
          <p:cNvPr id="10" name="object 10"/>
          <p:cNvSpPr txBox="1"/>
          <p:nvPr/>
        </p:nvSpPr>
        <p:spPr>
          <a:xfrm>
            <a:off x="3088746" y="3303283"/>
            <a:ext cx="215900" cy="162560"/>
          </a:xfrm>
          <a:prstGeom prst="rect">
            <a:avLst/>
          </a:prstGeom>
        </p:spPr>
        <p:txBody>
          <a:bodyPr wrap="square" lIns="0" tIns="12700" rIns="0" bIns="0" rtlCol="0" vert="horz">
            <a:spAutoFit/>
          </a:bodyPr>
          <a:lstStyle/>
          <a:p>
            <a:pPr marL="12700">
              <a:lnSpc>
                <a:spcPct val="100000"/>
              </a:lnSpc>
              <a:spcBef>
                <a:spcPts val="100"/>
              </a:spcBef>
            </a:pPr>
            <a:r>
              <a:rPr dirty="0" sz="900" spc="-5" b="1">
                <a:solidFill>
                  <a:srgbClr val="002060"/>
                </a:solidFill>
                <a:latin typeface="Calibri"/>
                <a:cs typeface="Calibri"/>
              </a:rPr>
              <a:t>SNP</a:t>
            </a:r>
            <a:endParaRPr sz="900">
              <a:latin typeface="Calibri"/>
              <a:cs typeface="Calibri"/>
            </a:endParaRPr>
          </a:p>
        </p:txBody>
      </p:sp>
      <p:sp>
        <p:nvSpPr>
          <p:cNvPr id="11" name="object 11"/>
          <p:cNvSpPr txBox="1"/>
          <p:nvPr/>
        </p:nvSpPr>
        <p:spPr>
          <a:xfrm>
            <a:off x="3850061" y="3234703"/>
            <a:ext cx="297815" cy="162560"/>
          </a:xfrm>
          <a:prstGeom prst="rect">
            <a:avLst/>
          </a:prstGeom>
        </p:spPr>
        <p:txBody>
          <a:bodyPr wrap="square" lIns="0" tIns="12700" rIns="0" bIns="0" rtlCol="0" vert="horz">
            <a:spAutoFit/>
          </a:bodyPr>
          <a:lstStyle/>
          <a:p>
            <a:pPr marL="12700">
              <a:lnSpc>
                <a:spcPct val="100000"/>
              </a:lnSpc>
              <a:spcBef>
                <a:spcPts val="100"/>
              </a:spcBef>
            </a:pPr>
            <a:r>
              <a:rPr dirty="0" sz="900" spc="-5" b="1">
                <a:solidFill>
                  <a:srgbClr val="002060"/>
                </a:solidFill>
                <a:latin typeface="Calibri"/>
                <a:cs typeface="Calibri"/>
              </a:rPr>
              <a:t>Effect</a:t>
            </a:r>
            <a:endParaRPr sz="900">
              <a:latin typeface="Calibri"/>
              <a:cs typeface="Calibri"/>
            </a:endParaRPr>
          </a:p>
        </p:txBody>
      </p:sp>
      <p:sp>
        <p:nvSpPr>
          <p:cNvPr id="12" name="object 12"/>
          <p:cNvSpPr txBox="1"/>
          <p:nvPr/>
        </p:nvSpPr>
        <p:spPr>
          <a:xfrm>
            <a:off x="4394508" y="3097543"/>
            <a:ext cx="297815" cy="299720"/>
          </a:xfrm>
          <a:prstGeom prst="rect">
            <a:avLst/>
          </a:prstGeom>
        </p:spPr>
        <p:txBody>
          <a:bodyPr wrap="square" lIns="0" tIns="12700" rIns="0" bIns="0" rtlCol="0" vert="horz">
            <a:spAutoFit/>
          </a:bodyPr>
          <a:lstStyle/>
          <a:p>
            <a:pPr marL="13970" marR="5080" indent="-1905">
              <a:lnSpc>
                <a:spcPct val="100000"/>
              </a:lnSpc>
              <a:spcBef>
                <a:spcPts val="100"/>
              </a:spcBef>
            </a:pPr>
            <a:r>
              <a:rPr dirty="0" sz="900" spc="-5" b="1">
                <a:solidFill>
                  <a:srgbClr val="002060"/>
                </a:solidFill>
                <a:latin typeface="Calibri"/>
                <a:cs typeface="Calibri"/>
              </a:rPr>
              <a:t>Effect  Allele</a:t>
            </a:r>
            <a:endParaRPr sz="900">
              <a:latin typeface="Calibri"/>
              <a:cs typeface="Calibri"/>
            </a:endParaRPr>
          </a:p>
        </p:txBody>
      </p:sp>
      <p:sp>
        <p:nvSpPr>
          <p:cNvPr id="13" name="object 13"/>
          <p:cNvSpPr txBox="1"/>
          <p:nvPr/>
        </p:nvSpPr>
        <p:spPr>
          <a:xfrm>
            <a:off x="4962531" y="3234703"/>
            <a:ext cx="375285" cy="162560"/>
          </a:xfrm>
          <a:prstGeom prst="rect">
            <a:avLst/>
          </a:prstGeom>
        </p:spPr>
        <p:txBody>
          <a:bodyPr wrap="square" lIns="0" tIns="12700" rIns="0" bIns="0" rtlCol="0" vert="horz">
            <a:spAutoFit/>
          </a:bodyPr>
          <a:lstStyle/>
          <a:p>
            <a:pPr marL="12700">
              <a:lnSpc>
                <a:spcPct val="100000"/>
              </a:lnSpc>
              <a:spcBef>
                <a:spcPts val="100"/>
              </a:spcBef>
            </a:pPr>
            <a:r>
              <a:rPr dirty="0" sz="900" spc="-5" b="1">
                <a:solidFill>
                  <a:srgbClr val="002060"/>
                </a:solidFill>
                <a:latin typeface="Calibri"/>
                <a:cs typeface="Calibri"/>
              </a:rPr>
              <a:t>Sample</a:t>
            </a:r>
            <a:endParaRPr sz="900">
              <a:latin typeface="Calibri"/>
              <a:cs typeface="Calibri"/>
            </a:endParaRPr>
          </a:p>
        </p:txBody>
      </p:sp>
      <p:sp>
        <p:nvSpPr>
          <p:cNvPr id="14" name="object 14"/>
          <p:cNvSpPr txBox="1"/>
          <p:nvPr/>
        </p:nvSpPr>
        <p:spPr>
          <a:xfrm>
            <a:off x="5498176" y="3303283"/>
            <a:ext cx="537210" cy="162560"/>
          </a:xfrm>
          <a:prstGeom prst="rect">
            <a:avLst/>
          </a:prstGeom>
        </p:spPr>
        <p:txBody>
          <a:bodyPr wrap="square" lIns="0" tIns="12700" rIns="0" bIns="0" rtlCol="0" vert="horz">
            <a:spAutoFit/>
          </a:bodyPr>
          <a:lstStyle/>
          <a:p>
            <a:pPr marL="12700">
              <a:lnSpc>
                <a:spcPct val="100000"/>
              </a:lnSpc>
              <a:spcBef>
                <a:spcPts val="100"/>
              </a:spcBef>
            </a:pPr>
            <a:r>
              <a:rPr dirty="0" sz="900" spc="-5" b="1">
                <a:solidFill>
                  <a:srgbClr val="002060"/>
                </a:solidFill>
                <a:latin typeface="Calibri"/>
                <a:cs typeface="Calibri"/>
              </a:rPr>
              <a:t>TG</a:t>
            </a:r>
            <a:r>
              <a:rPr dirty="0" sz="900" spc="-65" b="1">
                <a:solidFill>
                  <a:srgbClr val="002060"/>
                </a:solidFill>
                <a:latin typeface="Calibri"/>
                <a:cs typeface="Calibri"/>
              </a:rPr>
              <a:t> </a:t>
            </a:r>
            <a:r>
              <a:rPr dirty="0" sz="900" spc="-5" b="1">
                <a:solidFill>
                  <a:srgbClr val="002060"/>
                </a:solidFill>
                <a:latin typeface="Calibri"/>
                <a:cs typeface="Calibri"/>
              </a:rPr>
              <a:t>(mg/dl)</a:t>
            </a:r>
            <a:endParaRPr sz="900">
              <a:latin typeface="Calibri"/>
              <a:cs typeface="Calibri"/>
            </a:endParaRPr>
          </a:p>
        </p:txBody>
      </p:sp>
      <p:sp>
        <p:nvSpPr>
          <p:cNvPr id="15" name="object 15"/>
          <p:cNvSpPr txBox="1"/>
          <p:nvPr/>
        </p:nvSpPr>
        <p:spPr>
          <a:xfrm>
            <a:off x="6280919" y="3303283"/>
            <a:ext cx="86995" cy="162560"/>
          </a:xfrm>
          <a:prstGeom prst="rect">
            <a:avLst/>
          </a:prstGeom>
        </p:spPr>
        <p:txBody>
          <a:bodyPr wrap="square" lIns="0" tIns="12700" rIns="0" bIns="0" rtlCol="0" vert="horz">
            <a:spAutoFit/>
          </a:bodyPr>
          <a:lstStyle/>
          <a:p>
            <a:pPr marL="12700">
              <a:lnSpc>
                <a:spcPct val="100000"/>
              </a:lnSpc>
              <a:spcBef>
                <a:spcPts val="100"/>
              </a:spcBef>
            </a:pPr>
            <a:r>
              <a:rPr dirty="0" sz="900" b="1">
                <a:solidFill>
                  <a:srgbClr val="002060"/>
                </a:solidFill>
                <a:latin typeface="Calibri"/>
                <a:cs typeface="Calibri"/>
              </a:rPr>
              <a:t>p</a:t>
            </a:r>
            <a:endParaRPr sz="900">
              <a:latin typeface="Calibri"/>
              <a:cs typeface="Calibri"/>
            </a:endParaRPr>
          </a:p>
        </p:txBody>
      </p:sp>
      <p:sp>
        <p:nvSpPr>
          <p:cNvPr id="16" name="object 16"/>
          <p:cNvSpPr txBox="1"/>
          <p:nvPr/>
        </p:nvSpPr>
        <p:spPr>
          <a:xfrm>
            <a:off x="6614542" y="3303283"/>
            <a:ext cx="671195" cy="162560"/>
          </a:xfrm>
          <a:prstGeom prst="rect">
            <a:avLst/>
          </a:prstGeom>
        </p:spPr>
        <p:txBody>
          <a:bodyPr wrap="square" lIns="0" tIns="12700" rIns="0" bIns="0" rtlCol="0" vert="horz">
            <a:spAutoFit/>
          </a:bodyPr>
          <a:lstStyle/>
          <a:p>
            <a:pPr marL="12700">
              <a:lnSpc>
                <a:spcPct val="100000"/>
              </a:lnSpc>
              <a:spcBef>
                <a:spcPts val="100"/>
              </a:spcBef>
            </a:pPr>
            <a:r>
              <a:rPr dirty="0" sz="900" spc="-5" b="1">
                <a:solidFill>
                  <a:srgbClr val="002060"/>
                </a:solidFill>
                <a:latin typeface="Calibri"/>
                <a:cs typeface="Calibri"/>
              </a:rPr>
              <a:t>LDL-C</a:t>
            </a:r>
            <a:r>
              <a:rPr dirty="0" sz="900" spc="-60" b="1">
                <a:solidFill>
                  <a:srgbClr val="002060"/>
                </a:solidFill>
                <a:latin typeface="Calibri"/>
                <a:cs typeface="Calibri"/>
              </a:rPr>
              <a:t> </a:t>
            </a:r>
            <a:r>
              <a:rPr dirty="0" sz="900" spc="-5" b="1">
                <a:solidFill>
                  <a:srgbClr val="002060"/>
                </a:solidFill>
                <a:latin typeface="Calibri"/>
                <a:cs typeface="Calibri"/>
              </a:rPr>
              <a:t>(mg/dl)</a:t>
            </a:r>
            <a:endParaRPr sz="900">
              <a:latin typeface="Calibri"/>
              <a:cs typeface="Calibri"/>
            </a:endParaRPr>
          </a:p>
        </p:txBody>
      </p:sp>
      <p:sp>
        <p:nvSpPr>
          <p:cNvPr id="17" name="object 17"/>
          <p:cNvSpPr txBox="1"/>
          <p:nvPr/>
        </p:nvSpPr>
        <p:spPr>
          <a:xfrm>
            <a:off x="7633654" y="3303283"/>
            <a:ext cx="86360" cy="162560"/>
          </a:xfrm>
          <a:prstGeom prst="rect">
            <a:avLst/>
          </a:prstGeom>
        </p:spPr>
        <p:txBody>
          <a:bodyPr wrap="square" lIns="0" tIns="12700" rIns="0" bIns="0" rtlCol="0" vert="horz">
            <a:spAutoFit/>
          </a:bodyPr>
          <a:lstStyle/>
          <a:p>
            <a:pPr marL="12700">
              <a:lnSpc>
                <a:spcPct val="100000"/>
              </a:lnSpc>
              <a:spcBef>
                <a:spcPts val="100"/>
              </a:spcBef>
            </a:pPr>
            <a:r>
              <a:rPr dirty="0" sz="900" b="1">
                <a:solidFill>
                  <a:srgbClr val="002060"/>
                </a:solidFill>
                <a:latin typeface="Calibri"/>
                <a:cs typeface="Calibri"/>
              </a:rPr>
              <a:t>P</a:t>
            </a:r>
            <a:endParaRPr sz="900">
              <a:latin typeface="Calibri"/>
              <a:cs typeface="Calibri"/>
            </a:endParaRPr>
          </a:p>
        </p:txBody>
      </p:sp>
      <p:graphicFrame>
        <p:nvGraphicFramePr>
          <p:cNvPr id="18" name="object 18"/>
          <p:cNvGraphicFramePr>
            <a:graphicFrameLocks noGrp="1"/>
          </p:cNvGraphicFramePr>
          <p:nvPr/>
        </p:nvGraphicFramePr>
        <p:xfrm>
          <a:off x="3050012" y="3413138"/>
          <a:ext cx="4949825" cy="760730"/>
        </p:xfrm>
        <a:graphic>
          <a:graphicData uri="http://schemas.openxmlformats.org/drawingml/2006/table">
            <a:tbl>
              <a:tblPr firstRow="1" bandRow="1">
                <a:tableStyleId>{2D5ABB26-0587-4C30-8999-92F81FD0307C}</a:tableStyleId>
              </a:tblPr>
              <a:tblGrid>
                <a:gridCol w="678815"/>
                <a:gridCol w="490220"/>
                <a:gridCol w="655955"/>
                <a:gridCol w="622300"/>
                <a:gridCol w="546734"/>
                <a:gridCol w="567689"/>
                <a:gridCol w="665479"/>
                <a:gridCol w="726439"/>
              </a:tblGrid>
              <a:tr h="160020">
                <a:tc>
                  <a:txBody>
                    <a:bodyPr/>
                    <a:lstStyle/>
                    <a:p>
                      <a:pPr>
                        <a:lnSpc>
                          <a:spcPct val="100000"/>
                        </a:lnSpc>
                      </a:pPr>
                      <a:endParaRPr sz="900">
                        <a:latin typeface="Times New Roman"/>
                        <a:cs typeface="Times New Roman"/>
                      </a:endParaRPr>
                    </a:p>
                  </a:txBody>
                  <a:tcPr marL="0" marR="0" marB="0" marT="0">
                    <a:lnB w="12700">
                      <a:solidFill>
                        <a:srgbClr val="4F81BD"/>
                      </a:solidFill>
                      <a:prstDash val="solid"/>
                    </a:lnB>
                  </a:tcPr>
                </a:tc>
                <a:tc>
                  <a:txBody>
                    <a:bodyPr/>
                    <a:lstStyle/>
                    <a:p>
                      <a:pPr algn="ctr" marL="48260">
                        <a:lnSpc>
                          <a:spcPts val="855"/>
                        </a:lnSpc>
                      </a:pPr>
                      <a:r>
                        <a:rPr dirty="0" sz="900" spc="-5" b="1">
                          <a:solidFill>
                            <a:srgbClr val="002060"/>
                          </a:solidFill>
                          <a:latin typeface="Calibri"/>
                          <a:cs typeface="Calibri"/>
                        </a:rPr>
                        <a:t>Allele</a:t>
                      </a:r>
                      <a:endParaRPr sz="900">
                        <a:latin typeface="Calibri"/>
                        <a:cs typeface="Calibri"/>
                      </a:endParaRPr>
                    </a:p>
                  </a:txBody>
                  <a:tcPr marL="0" marR="0" marB="0" marT="0">
                    <a:lnB w="12700">
                      <a:solidFill>
                        <a:srgbClr val="4F81BD"/>
                      </a:solidFill>
                      <a:prstDash val="solid"/>
                    </a:lnB>
                  </a:tcPr>
                </a:tc>
                <a:tc>
                  <a:txBody>
                    <a:bodyPr/>
                    <a:lstStyle/>
                    <a:p>
                      <a:pPr algn="ctr" marR="635">
                        <a:lnSpc>
                          <a:spcPts val="855"/>
                        </a:lnSpc>
                      </a:pPr>
                      <a:r>
                        <a:rPr dirty="0" sz="900" spc="-5" b="1">
                          <a:solidFill>
                            <a:srgbClr val="002060"/>
                          </a:solidFill>
                          <a:latin typeface="Calibri"/>
                          <a:cs typeface="Calibri"/>
                        </a:rPr>
                        <a:t>frequency</a:t>
                      </a:r>
                      <a:endParaRPr sz="900">
                        <a:latin typeface="Calibri"/>
                        <a:cs typeface="Calibri"/>
                      </a:endParaRPr>
                    </a:p>
                  </a:txBody>
                  <a:tcPr marL="0" marR="0" marB="0" marT="0">
                    <a:lnB w="12700">
                      <a:solidFill>
                        <a:srgbClr val="4F81BD"/>
                      </a:solidFill>
                      <a:prstDash val="solid"/>
                    </a:lnB>
                  </a:tcPr>
                </a:tc>
                <a:tc>
                  <a:txBody>
                    <a:bodyPr/>
                    <a:lstStyle/>
                    <a:p>
                      <a:pPr marL="104775">
                        <a:lnSpc>
                          <a:spcPts val="855"/>
                        </a:lnSpc>
                      </a:pPr>
                      <a:r>
                        <a:rPr dirty="0" sz="900" spc="-5" b="1">
                          <a:solidFill>
                            <a:srgbClr val="002060"/>
                          </a:solidFill>
                          <a:latin typeface="Calibri"/>
                          <a:cs typeface="Calibri"/>
                        </a:rPr>
                        <a:t>Size</a:t>
                      </a:r>
                      <a:r>
                        <a:rPr dirty="0" sz="900" spc="-20" b="1">
                          <a:solidFill>
                            <a:srgbClr val="002060"/>
                          </a:solidFill>
                          <a:latin typeface="Calibri"/>
                          <a:cs typeface="Calibri"/>
                        </a:rPr>
                        <a:t> </a:t>
                      </a:r>
                      <a:r>
                        <a:rPr dirty="0" sz="900" spc="-5" b="1">
                          <a:solidFill>
                            <a:srgbClr val="002060"/>
                          </a:solidFill>
                          <a:latin typeface="Calibri"/>
                          <a:cs typeface="Calibri"/>
                        </a:rPr>
                        <a:t>(n)</a:t>
                      </a:r>
                      <a:endParaRPr sz="900">
                        <a:latin typeface="Calibri"/>
                        <a:cs typeface="Calibri"/>
                      </a:endParaRPr>
                    </a:p>
                  </a:txBody>
                  <a:tcPr marL="0" marR="0" marB="0" marT="0">
                    <a:lnB w="12700">
                      <a:solidFill>
                        <a:srgbClr val="4F81BD"/>
                      </a:solidFill>
                      <a:prstDash val="solid"/>
                    </a:lnB>
                  </a:tcPr>
                </a:tc>
                <a:tc gridSpan="4">
                  <a:txBody>
                    <a:bodyPr/>
                    <a:lstStyle/>
                    <a:p>
                      <a:pPr>
                        <a:lnSpc>
                          <a:spcPct val="100000"/>
                        </a:lnSpc>
                      </a:pPr>
                      <a:endParaRPr sz="900">
                        <a:latin typeface="Times New Roman"/>
                        <a:cs typeface="Times New Roman"/>
                      </a:endParaRPr>
                    </a:p>
                  </a:txBody>
                  <a:tcPr marL="0" marR="0" marB="0" marT="0">
                    <a:lnB w="12700">
                      <a:solidFill>
                        <a:srgbClr val="4F81BD"/>
                      </a:solidFill>
                      <a:prstDash val="solid"/>
                    </a:lnB>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195580">
                <a:tc>
                  <a:txBody>
                    <a:bodyPr/>
                    <a:lstStyle/>
                    <a:p>
                      <a:pPr marL="50800">
                        <a:lnSpc>
                          <a:spcPct val="100000"/>
                        </a:lnSpc>
                        <a:spcBef>
                          <a:spcPts val="170"/>
                        </a:spcBef>
                      </a:pPr>
                      <a:r>
                        <a:rPr dirty="0" sz="900" spc="-5" b="1">
                          <a:solidFill>
                            <a:srgbClr val="002060"/>
                          </a:solidFill>
                          <a:latin typeface="Calibri"/>
                          <a:cs typeface="Calibri"/>
                        </a:rPr>
                        <a:t>rs6511720</a:t>
                      </a:r>
                      <a:endParaRPr sz="900">
                        <a:latin typeface="Calibri"/>
                        <a:cs typeface="Calibri"/>
                      </a:endParaRPr>
                    </a:p>
                  </a:txBody>
                  <a:tcPr marL="0" marR="0" marB="0" marT="21590">
                    <a:lnT w="12700">
                      <a:solidFill>
                        <a:srgbClr val="4F81BD"/>
                      </a:solidFill>
                      <a:prstDash val="solid"/>
                    </a:lnT>
                    <a:solidFill>
                      <a:srgbClr val="BFBFBF">
                        <a:alpha val="19999"/>
                      </a:srgbClr>
                    </a:solidFill>
                  </a:tcPr>
                </a:tc>
                <a:tc>
                  <a:txBody>
                    <a:bodyPr/>
                    <a:lstStyle/>
                    <a:p>
                      <a:pPr algn="ctr" marL="50800">
                        <a:lnSpc>
                          <a:spcPct val="100000"/>
                        </a:lnSpc>
                        <a:spcBef>
                          <a:spcPts val="170"/>
                        </a:spcBef>
                      </a:pPr>
                      <a:r>
                        <a:rPr dirty="0" sz="900">
                          <a:solidFill>
                            <a:srgbClr val="002060"/>
                          </a:solidFill>
                          <a:latin typeface="Calibri"/>
                          <a:cs typeface="Calibri"/>
                        </a:rPr>
                        <a:t>T</a:t>
                      </a:r>
                      <a:endParaRPr sz="900">
                        <a:latin typeface="Calibri"/>
                        <a:cs typeface="Calibri"/>
                      </a:endParaRPr>
                    </a:p>
                  </a:txBody>
                  <a:tcPr marL="0" marR="0" marB="0" marT="21590">
                    <a:lnT w="12700">
                      <a:solidFill>
                        <a:srgbClr val="4F81BD"/>
                      </a:solidFill>
                      <a:prstDash val="solid"/>
                    </a:lnT>
                    <a:solidFill>
                      <a:srgbClr val="BFBFBF">
                        <a:alpha val="19999"/>
                      </a:srgbClr>
                    </a:solidFill>
                  </a:tcPr>
                </a:tc>
                <a:tc>
                  <a:txBody>
                    <a:bodyPr/>
                    <a:lstStyle/>
                    <a:p>
                      <a:pPr algn="ctr">
                        <a:lnSpc>
                          <a:spcPct val="100000"/>
                        </a:lnSpc>
                        <a:spcBef>
                          <a:spcPts val="170"/>
                        </a:spcBef>
                      </a:pPr>
                      <a:r>
                        <a:rPr dirty="0" sz="900" spc="-5">
                          <a:solidFill>
                            <a:srgbClr val="002060"/>
                          </a:solidFill>
                          <a:latin typeface="Calibri"/>
                          <a:cs typeface="Calibri"/>
                        </a:rPr>
                        <a:t>0.1086</a:t>
                      </a:r>
                      <a:endParaRPr sz="900">
                        <a:latin typeface="Calibri"/>
                        <a:cs typeface="Calibri"/>
                      </a:endParaRPr>
                    </a:p>
                  </a:txBody>
                  <a:tcPr marL="0" marR="0" marB="0" marT="21590">
                    <a:lnT w="12700">
                      <a:solidFill>
                        <a:srgbClr val="4F81BD"/>
                      </a:solidFill>
                      <a:prstDash val="solid"/>
                    </a:lnT>
                    <a:solidFill>
                      <a:srgbClr val="BFBFBF">
                        <a:alpha val="19999"/>
                      </a:srgbClr>
                    </a:solidFill>
                  </a:tcPr>
                </a:tc>
                <a:tc>
                  <a:txBody>
                    <a:bodyPr/>
                    <a:lstStyle/>
                    <a:p>
                      <a:pPr marL="90170">
                        <a:lnSpc>
                          <a:spcPct val="100000"/>
                        </a:lnSpc>
                        <a:spcBef>
                          <a:spcPts val="170"/>
                        </a:spcBef>
                      </a:pPr>
                      <a:r>
                        <a:rPr dirty="0" sz="900" spc="-5">
                          <a:solidFill>
                            <a:srgbClr val="002060"/>
                          </a:solidFill>
                          <a:latin typeface="Calibri"/>
                          <a:cs typeface="Calibri"/>
                        </a:rPr>
                        <a:t>295,826</a:t>
                      </a:r>
                      <a:endParaRPr sz="900">
                        <a:latin typeface="Calibri"/>
                        <a:cs typeface="Calibri"/>
                      </a:endParaRPr>
                    </a:p>
                  </a:txBody>
                  <a:tcPr marL="0" marR="0" marB="0" marT="21590">
                    <a:lnT w="12700">
                      <a:solidFill>
                        <a:srgbClr val="4F81BD"/>
                      </a:solidFill>
                      <a:prstDash val="solid"/>
                    </a:lnT>
                    <a:solidFill>
                      <a:srgbClr val="BFBFBF">
                        <a:alpha val="19999"/>
                      </a:srgbClr>
                    </a:solidFill>
                  </a:tcPr>
                </a:tc>
                <a:tc>
                  <a:txBody>
                    <a:bodyPr/>
                    <a:lstStyle/>
                    <a:p>
                      <a:pPr algn="ctr">
                        <a:lnSpc>
                          <a:spcPct val="100000"/>
                        </a:lnSpc>
                        <a:spcBef>
                          <a:spcPts val="170"/>
                        </a:spcBef>
                      </a:pPr>
                      <a:r>
                        <a:rPr dirty="0" sz="900" spc="-5">
                          <a:solidFill>
                            <a:srgbClr val="002060"/>
                          </a:solidFill>
                          <a:latin typeface="Calibri"/>
                          <a:cs typeface="Calibri"/>
                        </a:rPr>
                        <a:t>-3.12</a:t>
                      </a:r>
                      <a:endParaRPr sz="900">
                        <a:latin typeface="Calibri"/>
                        <a:cs typeface="Calibri"/>
                      </a:endParaRPr>
                    </a:p>
                  </a:txBody>
                  <a:tcPr marL="0" marR="0" marB="0" marT="21590">
                    <a:lnT w="12700">
                      <a:solidFill>
                        <a:srgbClr val="4F81BD"/>
                      </a:solidFill>
                      <a:prstDash val="solid"/>
                    </a:lnT>
                    <a:solidFill>
                      <a:srgbClr val="BFBFBF">
                        <a:alpha val="19999"/>
                      </a:srgbClr>
                    </a:solidFill>
                  </a:tcPr>
                </a:tc>
                <a:tc>
                  <a:txBody>
                    <a:bodyPr/>
                    <a:lstStyle/>
                    <a:p>
                      <a:pPr algn="ctr">
                        <a:lnSpc>
                          <a:spcPct val="100000"/>
                        </a:lnSpc>
                        <a:spcBef>
                          <a:spcPts val="170"/>
                        </a:spcBef>
                      </a:pPr>
                      <a:r>
                        <a:rPr dirty="0" sz="900" spc="-5">
                          <a:solidFill>
                            <a:srgbClr val="002060"/>
                          </a:solidFill>
                          <a:latin typeface="Calibri"/>
                          <a:cs typeface="Calibri"/>
                        </a:rPr>
                        <a:t>0.128</a:t>
                      </a:r>
                      <a:endParaRPr sz="900">
                        <a:latin typeface="Calibri"/>
                        <a:cs typeface="Calibri"/>
                      </a:endParaRPr>
                    </a:p>
                  </a:txBody>
                  <a:tcPr marL="0" marR="0" marB="0" marT="21590">
                    <a:lnT w="12700">
                      <a:solidFill>
                        <a:srgbClr val="4F81BD"/>
                      </a:solidFill>
                      <a:prstDash val="solid"/>
                    </a:lnT>
                    <a:solidFill>
                      <a:srgbClr val="BFBFBF">
                        <a:alpha val="19999"/>
                      </a:srgbClr>
                    </a:solidFill>
                  </a:tcPr>
                </a:tc>
                <a:tc>
                  <a:txBody>
                    <a:bodyPr/>
                    <a:lstStyle/>
                    <a:p>
                      <a:pPr algn="ctr" marR="3810">
                        <a:lnSpc>
                          <a:spcPct val="100000"/>
                        </a:lnSpc>
                        <a:spcBef>
                          <a:spcPts val="170"/>
                        </a:spcBef>
                      </a:pPr>
                      <a:r>
                        <a:rPr dirty="0" sz="900" spc="-5">
                          <a:solidFill>
                            <a:srgbClr val="002060"/>
                          </a:solidFill>
                          <a:latin typeface="Calibri"/>
                          <a:cs typeface="Calibri"/>
                        </a:rPr>
                        <a:t>-6.7657</a:t>
                      </a:r>
                      <a:endParaRPr sz="900">
                        <a:latin typeface="Calibri"/>
                        <a:cs typeface="Calibri"/>
                      </a:endParaRPr>
                    </a:p>
                  </a:txBody>
                  <a:tcPr marL="0" marR="0" marB="0" marT="21590">
                    <a:lnT w="12700">
                      <a:solidFill>
                        <a:srgbClr val="4F81BD"/>
                      </a:solidFill>
                      <a:prstDash val="solid"/>
                    </a:lnT>
                    <a:solidFill>
                      <a:srgbClr val="BFBFBF">
                        <a:alpha val="19999"/>
                      </a:srgbClr>
                    </a:solidFill>
                  </a:tcPr>
                </a:tc>
                <a:tc>
                  <a:txBody>
                    <a:bodyPr/>
                    <a:lstStyle/>
                    <a:p>
                      <a:pPr algn="r" marR="97155">
                        <a:lnSpc>
                          <a:spcPct val="100000"/>
                        </a:lnSpc>
                        <a:spcBef>
                          <a:spcPts val="170"/>
                        </a:spcBef>
                      </a:pPr>
                      <a:r>
                        <a:rPr dirty="0" sz="900" spc="-5">
                          <a:solidFill>
                            <a:srgbClr val="002060"/>
                          </a:solidFill>
                          <a:latin typeface="Calibri"/>
                          <a:cs typeface="Calibri"/>
                        </a:rPr>
                        <a:t>3.69E-538</a:t>
                      </a:r>
                      <a:endParaRPr sz="900">
                        <a:latin typeface="Calibri"/>
                        <a:cs typeface="Calibri"/>
                      </a:endParaRPr>
                    </a:p>
                  </a:txBody>
                  <a:tcPr marL="0" marR="0" marB="0" marT="21590">
                    <a:lnT w="12700">
                      <a:solidFill>
                        <a:srgbClr val="4F81BD"/>
                      </a:solidFill>
                      <a:prstDash val="solid"/>
                    </a:lnT>
                    <a:solidFill>
                      <a:srgbClr val="BFBFBF">
                        <a:alpha val="19999"/>
                      </a:srgbClr>
                    </a:solidFill>
                  </a:tcPr>
                </a:tc>
              </a:tr>
              <a:tr h="195580">
                <a:tc>
                  <a:txBody>
                    <a:bodyPr/>
                    <a:lstStyle/>
                    <a:p>
                      <a:pPr marL="50800">
                        <a:lnSpc>
                          <a:spcPct val="100000"/>
                        </a:lnSpc>
                        <a:spcBef>
                          <a:spcPts val="170"/>
                        </a:spcBef>
                      </a:pPr>
                      <a:r>
                        <a:rPr dirty="0" sz="900" spc="-5" b="1">
                          <a:solidFill>
                            <a:srgbClr val="002060"/>
                          </a:solidFill>
                          <a:latin typeface="Calibri"/>
                          <a:cs typeface="Calibri"/>
                        </a:rPr>
                        <a:t>rs1122608</a:t>
                      </a:r>
                      <a:endParaRPr sz="900">
                        <a:latin typeface="Calibri"/>
                        <a:cs typeface="Calibri"/>
                      </a:endParaRPr>
                    </a:p>
                  </a:txBody>
                  <a:tcPr marL="0" marR="0" marB="0" marT="21590"/>
                </a:tc>
                <a:tc>
                  <a:txBody>
                    <a:bodyPr/>
                    <a:lstStyle/>
                    <a:p>
                      <a:pPr algn="ctr" marL="50800">
                        <a:lnSpc>
                          <a:spcPct val="100000"/>
                        </a:lnSpc>
                        <a:spcBef>
                          <a:spcPts val="170"/>
                        </a:spcBef>
                      </a:pPr>
                      <a:r>
                        <a:rPr dirty="0" sz="900">
                          <a:solidFill>
                            <a:srgbClr val="002060"/>
                          </a:solidFill>
                          <a:latin typeface="Calibri"/>
                          <a:cs typeface="Calibri"/>
                        </a:rPr>
                        <a:t>T</a:t>
                      </a:r>
                      <a:endParaRPr sz="900">
                        <a:latin typeface="Calibri"/>
                        <a:cs typeface="Calibri"/>
                      </a:endParaRPr>
                    </a:p>
                  </a:txBody>
                  <a:tcPr marL="0" marR="0" marB="0" marT="21590"/>
                </a:tc>
                <a:tc>
                  <a:txBody>
                    <a:bodyPr/>
                    <a:lstStyle/>
                    <a:p>
                      <a:pPr algn="ctr">
                        <a:lnSpc>
                          <a:spcPct val="100000"/>
                        </a:lnSpc>
                        <a:spcBef>
                          <a:spcPts val="170"/>
                        </a:spcBef>
                      </a:pPr>
                      <a:r>
                        <a:rPr dirty="0" sz="900" spc="-5">
                          <a:solidFill>
                            <a:srgbClr val="002060"/>
                          </a:solidFill>
                          <a:latin typeface="Calibri"/>
                          <a:cs typeface="Calibri"/>
                        </a:rPr>
                        <a:t>0.2266</a:t>
                      </a:r>
                      <a:endParaRPr sz="900">
                        <a:latin typeface="Calibri"/>
                        <a:cs typeface="Calibri"/>
                      </a:endParaRPr>
                    </a:p>
                  </a:txBody>
                  <a:tcPr marL="0" marR="0" marB="0" marT="21590"/>
                </a:tc>
                <a:tc>
                  <a:txBody>
                    <a:bodyPr/>
                    <a:lstStyle/>
                    <a:p>
                      <a:pPr marL="90170">
                        <a:lnSpc>
                          <a:spcPct val="100000"/>
                        </a:lnSpc>
                        <a:spcBef>
                          <a:spcPts val="170"/>
                        </a:spcBef>
                      </a:pPr>
                      <a:r>
                        <a:rPr dirty="0" sz="900" spc="-5">
                          <a:solidFill>
                            <a:srgbClr val="002060"/>
                          </a:solidFill>
                          <a:latin typeface="Calibri"/>
                          <a:cs typeface="Calibri"/>
                        </a:rPr>
                        <a:t>262,102</a:t>
                      </a:r>
                      <a:endParaRPr sz="900">
                        <a:latin typeface="Calibri"/>
                        <a:cs typeface="Calibri"/>
                      </a:endParaRPr>
                    </a:p>
                  </a:txBody>
                  <a:tcPr marL="0" marR="0" marB="0" marT="21590"/>
                </a:tc>
                <a:tc>
                  <a:txBody>
                    <a:bodyPr/>
                    <a:lstStyle/>
                    <a:p>
                      <a:pPr algn="ctr">
                        <a:lnSpc>
                          <a:spcPct val="100000"/>
                        </a:lnSpc>
                        <a:spcBef>
                          <a:spcPts val="170"/>
                        </a:spcBef>
                      </a:pPr>
                      <a:r>
                        <a:rPr dirty="0" sz="900" spc="-5">
                          <a:solidFill>
                            <a:srgbClr val="002060"/>
                          </a:solidFill>
                          <a:latin typeface="Calibri"/>
                          <a:cs typeface="Calibri"/>
                        </a:rPr>
                        <a:t>-1.67</a:t>
                      </a:r>
                      <a:endParaRPr sz="900">
                        <a:latin typeface="Calibri"/>
                        <a:cs typeface="Calibri"/>
                      </a:endParaRPr>
                    </a:p>
                  </a:txBody>
                  <a:tcPr marL="0" marR="0" marB="0" marT="21590"/>
                </a:tc>
                <a:tc>
                  <a:txBody>
                    <a:bodyPr/>
                    <a:lstStyle/>
                    <a:p>
                      <a:pPr algn="ctr">
                        <a:lnSpc>
                          <a:spcPct val="100000"/>
                        </a:lnSpc>
                        <a:spcBef>
                          <a:spcPts val="170"/>
                        </a:spcBef>
                      </a:pPr>
                      <a:r>
                        <a:rPr dirty="0" sz="900" spc="-5">
                          <a:solidFill>
                            <a:srgbClr val="002060"/>
                          </a:solidFill>
                          <a:latin typeface="Calibri"/>
                          <a:cs typeface="Calibri"/>
                        </a:rPr>
                        <a:t>0.015</a:t>
                      </a:r>
                      <a:endParaRPr sz="900">
                        <a:latin typeface="Calibri"/>
                        <a:cs typeface="Calibri"/>
                      </a:endParaRPr>
                    </a:p>
                  </a:txBody>
                  <a:tcPr marL="0" marR="0" marB="0" marT="21590"/>
                </a:tc>
                <a:tc>
                  <a:txBody>
                    <a:bodyPr/>
                    <a:lstStyle/>
                    <a:p>
                      <a:pPr algn="ctr" marR="3810">
                        <a:lnSpc>
                          <a:spcPct val="100000"/>
                        </a:lnSpc>
                        <a:spcBef>
                          <a:spcPts val="170"/>
                        </a:spcBef>
                      </a:pPr>
                      <a:r>
                        <a:rPr dirty="0" sz="900" spc="-5">
                          <a:solidFill>
                            <a:srgbClr val="002060"/>
                          </a:solidFill>
                          <a:latin typeface="Calibri"/>
                          <a:cs typeface="Calibri"/>
                        </a:rPr>
                        <a:t>-2.1179</a:t>
                      </a:r>
                      <a:endParaRPr sz="900">
                        <a:latin typeface="Calibri"/>
                        <a:cs typeface="Calibri"/>
                      </a:endParaRPr>
                    </a:p>
                  </a:txBody>
                  <a:tcPr marL="0" marR="0" marB="0" marT="21590"/>
                </a:tc>
                <a:tc>
                  <a:txBody>
                    <a:bodyPr/>
                    <a:lstStyle/>
                    <a:p>
                      <a:pPr algn="r" marR="126364">
                        <a:lnSpc>
                          <a:spcPct val="100000"/>
                        </a:lnSpc>
                        <a:spcBef>
                          <a:spcPts val="170"/>
                        </a:spcBef>
                      </a:pPr>
                      <a:r>
                        <a:rPr dirty="0" sz="900" spc="-5">
                          <a:solidFill>
                            <a:srgbClr val="002060"/>
                          </a:solidFill>
                          <a:latin typeface="Calibri"/>
                          <a:cs typeface="Calibri"/>
                        </a:rPr>
                        <a:t>2.02E-86</a:t>
                      </a:r>
                      <a:endParaRPr sz="900">
                        <a:latin typeface="Calibri"/>
                        <a:cs typeface="Calibri"/>
                      </a:endParaRPr>
                    </a:p>
                  </a:txBody>
                  <a:tcPr marL="0" marR="0" marB="0" marT="21590"/>
                </a:tc>
              </a:tr>
              <a:tr h="195580">
                <a:tc>
                  <a:txBody>
                    <a:bodyPr/>
                    <a:lstStyle/>
                    <a:p>
                      <a:pPr marL="50800">
                        <a:lnSpc>
                          <a:spcPct val="100000"/>
                        </a:lnSpc>
                        <a:spcBef>
                          <a:spcPts val="170"/>
                        </a:spcBef>
                      </a:pPr>
                      <a:r>
                        <a:rPr dirty="0" sz="900" spc="-5" b="1">
                          <a:solidFill>
                            <a:srgbClr val="002060"/>
                          </a:solidFill>
                          <a:latin typeface="Calibri"/>
                          <a:cs typeface="Calibri"/>
                        </a:rPr>
                        <a:t>rs688</a:t>
                      </a:r>
                      <a:endParaRPr sz="900">
                        <a:latin typeface="Calibri"/>
                        <a:cs typeface="Calibri"/>
                      </a:endParaRPr>
                    </a:p>
                  </a:txBody>
                  <a:tcPr marL="0" marR="0" marB="0" marT="21590">
                    <a:lnB w="12700">
                      <a:solidFill>
                        <a:srgbClr val="4F81BD"/>
                      </a:solidFill>
                      <a:prstDash val="solid"/>
                    </a:lnB>
                    <a:solidFill>
                      <a:srgbClr val="BFBFBF">
                        <a:alpha val="19999"/>
                      </a:srgbClr>
                    </a:solidFill>
                  </a:tcPr>
                </a:tc>
                <a:tc>
                  <a:txBody>
                    <a:bodyPr/>
                    <a:lstStyle/>
                    <a:p>
                      <a:pPr algn="ctr" marL="50800">
                        <a:lnSpc>
                          <a:spcPct val="100000"/>
                        </a:lnSpc>
                        <a:spcBef>
                          <a:spcPts val="170"/>
                        </a:spcBef>
                      </a:pPr>
                      <a:r>
                        <a:rPr dirty="0" sz="900">
                          <a:solidFill>
                            <a:srgbClr val="002060"/>
                          </a:solidFill>
                          <a:latin typeface="Calibri"/>
                          <a:cs typeface="Calibri"/>
                        </a:rPr>
                        <a:t>C</a:t>
                      </a:r>
                      <a:endParaRPr sz="900">
                        <a:latin typeface="Calibri"/>
                        <a:cs typeface="Calibri"/>
                      </a:endParaRPr>
                    </a:p>
                  </a:txBody>
                  <a:tcPr marL="0" marR="0" marB="0" marT="21590">
                    <a:lnB w="12700">
                      <a:solidFill>
                        <a:srgbClr val="4F81BD"/>
                      </a:solidFill>
                      <a:prstDash val="solid"/>
                    </a:lnB>
                    <a:solidFill>
                      <a:srgbClr val="BFBFBF">
                        <a:alpha val="19999"/>
                      </a:srgbClr>
                    </a:solidFill>
                  </a:tcPr>
                </a:tc>
                <a:tc>
                  <a:txBody>
                    <a:bodyPr/>
                    <a:lstStyle/>
                    <a:p>
                      <a:pPr algn="ctr">
                        <a:lnSpc>
                          <a:spcPct val="100000"/>
                        </a:lnSpc>
                        <a:spcBef>
                          <a:spcPts val="170"/>
                        </a:spcBef>
                      </a:pPr>
                      <a:r>
                        <a:rPr dirty="0" sz="900" spc="-5">
                          <a:solidFill>
                            <a:srgbClr val="002060"/>
                          </a:solidFill>
                          <a:latin typeface="Calibri"/>
                          <a:cs typeface="Calibri"/>
                        </a:rPr>
                        <a:t>0.5586</a:t>
                      </a:r>
                      <a:endParaRPr sz="900">
                        <a:latin typeface="Calibri"/>
                        <a:cs typeface="Calibri"/>
                      </a:endParaRPr>
                    </a:p>
                  </a:txBody>
                  <a:tcPr marL="0" marR="0" marB="0" marT="21590">
                    <a:lnB w="12700">
                      <a:solidFill>
                        <a:srgbClr val="4F81BD"/>
                      </a:solidFill>
                      <a:prstDash val="solid"/>
                    </a:lnB>
                    <a:solidFill>
                      <a:srgbClr val="BFBFBF">
                        <a:alpha val="19999"/>
                      </a:srgbClr>
                    </a:solidFill>
                  </a:tcPr>
                </a:tc>
                <a:tc>
                  <a:txBody>
                    <a:bodyPr/>
                    <a:lstStyle/>
                    <a:p>
                      <a:pPr marL="90170">
                        <a:lnSpc>
                          <a:spcPct val="100000"/>
                        </a:lnSpc>
                        <a:spcBef>
                          <a:spcPts val="170"/>
                        </a:spcBef>
                      </a:pPr>
                      <a:r>
                        <a:rPr dirty="0" sz="900" spc="-5">
                          <a:solidFill>
                            <a:srgbClr val="002060"/>
                          </a:solidFill>
                          <a:latin typeface="Calibri"/>
                          <a:cs typeface="Calibri"/>
                        </a:rPr>
                        <a:t>166,792</a:t>
                      </a:r>
                      <a:endParaRPr sz="900">
                        <a:latin typeface="Calibri"/>
                        <a:cs typeface="Calibri"/>
                      </a:endParaRPr>
                    </a:p>
                  </a:txBody>
                  <a:tcPr marL="0" marR="0" marB="0" marT="21590">
                    <a:lnB w="12700">
                      <a:solidFill>
                        <a:srgbClr val="4F81BD"/>
                      </a:solidFill>
                      <a:prstDash val="solid"/>
                    </a:lnB>
                    <a:solidFill>
                      <a:srgbClr val="BFBFBF">
                        <a:alpha val="19999"/>
                      </a:srgbClr>
                    </a:solidFill>
                  </a:tcPr>
                </a:tc>
                <a:tc>
                  <a:txBody>
                    <a:bodyPr/>
                    <a:lstStyle/>
                    <a:p>
                      <a:pPr algn="ctr">
                        <a:lnSpc>
                          <a:spcPct val="100000"/>
                        </a:lnSpc>
                        <a:spcBef>
                          <a:spcPts val="170"/>
                        </a:spcBef>
                      </a:pPr>
                      <a:r>
                        <a:rPr dirty="0" sz="900" spc="-5">
                          <a:solidFill>
                            <a:srgbClr val="002060"/>
                          </a:solidFill>
                          <a:latin typeface="Calibri"/>
                          <a:cs typeface="Calibri"/>
                        </a:rPr>
                        <a:t>-0.29</a:t>
                      </a:r>
                      <a:endParaRPr sz="900">
                        <a:latin typeface="Calibri"/>
                        <a:cs typeface="Calibri"/>
                      </a:endParaRPr>
                    </a:p>
                  </a:txBody>
                  <a:tcPr marL="0" marR="0" marB="0" marT="21590">
                    <a:lnB w="12700">
                      <a:solidFill>
                        <a:srgbClr val="4F81BD"/>
                      </a:solidFill>
                      <a:prstDash val="solid"/>
                    </a:lnB>
                    <a:solidFill>
                      <a:srgbClr val="BFBFBF">
                        <a:alpha val="19999"/>
                      </a:srgbClr>
                    </a:solidFill>
                  </a:tcPr>
                </a:tc>
                <a:tc>
                  <a:txBody>
                    <a:bodyPr/>
                    <a:lstStyle/>
                    <a:p>
                      <a:pPr algn="ctr">
                        <a:lnSpc>
                          <a:spcPct val="100000"/>
                        </a:lnSpc>
                        <a:spcBef>
                          <a:spcPts val="170"/>
                        </a:spcBef>
                      </a:pPr>
                      <a:r>
                        <a:rPr dirty="0" sz="900" spc="-5">
                          <a:solidFill>
                            <a:srgbClr val="002060"/>
                          </a:solidFill>
                          <a:latin typeface="Calibri"/>
                          <a:cs typeface="Calibri"/>
                        </a:rPr>
                        <a:t>0.229</a:t>
                      </a:r>
                      <a:endParaRPr sz="900">
                        <a:latin typeface="Calibri"/>
                        <a:cs typeface="Calibri"/>
                      </a:endParaRPr>
                    </a:p>
                  </a:txBody>
                  <a:tcPr marL="0" marR="0" marB="0" marT="21590">
                    <a:lnB w="12700">
                      <a:solidFill>
                        <a:srgbClr val="4F81BD"/>
                      </a:solidFill>
                      <a:prstDash val="solid"/>
                    </a:lnB>
                    <a:solidFill>
                      <a:srgbClr val="BFBFBF">
                        <a:alpha val="19999"/>
                      </a:srgbClr>
                    </a:solidFill>
                  </a:tcPr>
                </a:tc>
                <a:tc>
                  <a:txBody>
                    <a:bodyPr/>
                    <a:lstStyle/>
                    <a:p>
                      <a:pPr algn="ctr" marR="5080">
                        <a:lnSpc>
                          <a:spcPct val="100000"/>
                        </a:lnSpc>
                        <a:spcBef>
                          <a:spcPts val="170"/>
                        </a:spcBef>
                      </a:pPr>
                      <a:r>
                        <a:rPr dirty="0" sz="900" spc="-5">
                          <a:solidFill>
                            <a:srgbClr val="002060"/>
                          </a:solidFill>
                          <a:latin typeface="Calibri"/>
                          <a:cs typeface="Calibri"/>
                        </a:rPr>
                        <a:t>-1.728</a:t>
                      </a:r>
                      <a:endParaRPr sz="900">
                        <a:latin typeface="Calibri"/>
                        <a:cs typeface="Calibri"/>
                      </a:endParaRPr>
                    </a:p>
                  </a:txBody>
                  <a:tcPr marL="0" marR="0" marB="0" marT="21590">
                    <a:lnB w="12700">
                      <a:solidFill>
                        <a:srgbClr val="4F81BD"/>
                      </a:solidFill>
                      <a:prstDash val="solid"/>
                    </a:lnB>
                    <a:solidFill>
                      <a:srgbClr val="BFBFBF">
                        <a:alpha val="19999"/>
                      </a:srgbClr>
                    </a:solidFill>
                  </a:tcPr>
                </a:tc>
                <a:tc>
                  <a:txBody>
                    <a:bodyPr/>
                    <a:lstStyle/>
                    <a:p>
                      <a:pPr algn="r" marR="126364">
                        <a:lnSpc>
                          <a:spcPct val="100000"/>
                        </a:lnSpc>
                        <a:spcBef>
                          <a:spcPts val="170"/>
                        </a:spcBef>
                      </a:pPr>
                      <a:r>
                        <a:rPr dirty="0" sz="900" spc="-5">
                          <a:solidFill>
                            <a:srgbClr val="002060"/>
                          </a:solidFill>
                          <a:latin typeface="Calibri"/>
                          <a:cs typeface="Calibri"/>
                        </a:rPr>
                        <a:t>3.04E-48</a:t>
                      </a:r>
                      <a:endParaRPr sz="900">
                        <a:latin typeface="Calibri"/>
                        <a:cs typeface="Calibri"/>
                      </a:endParaRPr>
                    </a:p>
                  </a:txBody>
                  <a:tcPr marL="0" marR="0" marB="0" marT="21590">
                    <a:lnB w="12700">
                      <a:solidFill>
                        <a:srgbClr val="4F81BD"/>
                      </a:solidFill>
                      <a:prstDash val="solid"/>
                    </a:lnB>
                    <a:solidFill>
                      <a:srgbClr val="BFBFBF">
                        <a:alpha val="19999"/>
                      </a:srgbClr>
                    </a:solidFill>
                  </a:tcPr>
                </a:tc>
              </a:tr>
            </a:tbl>
          </a:graphicData>
        </a:graphic>
      </p:graphicFrame>
      <p:graphicFrame>
        <p:nvGraphicFramePr>
          <p:cNvPr id="19" name="object 19"/>
          <p:cNvGraphicFramePr>
            <a:graphicFrameLocks noGrp="1"/>
          </p:cNvGraphicFramePr>
          <p:nvPr/>
        </p:nvGraphicFramePr>
        <p:xfrm>
          <a:off x="3050012" y="1282905"/>
          <a:ext cx="4899025" cy="1299845"/>
        </p:xfrm>
        <a:graphic>
          <a:graphicData uri="http://schemas.openxmlformats.org/drawingml/2006/table">
            <a:tbl>
              <a:tblPr firstRow="1" bandRow="1">
                <a:tableStyleId>{2D5ABB26-0587-4C30-8999-92F81FD0307C}</a:tableStyleId>
              </a:tblPr>
              <a:tblGrid>
                <a:gridCol w="662305"/>
                <a:gridCol w="465455"/>
                <a:gridCol w="634365"/>
                <a:gridCol w="586739"/>
                <a:gridCol w="561975"/>
                <a:gridCol w="720725"/>
                <a:gridCol w="643254"/>
                <a:gridCol w="622935"/>
              </a:tblGrid>
              <a:tr h="298450">
                <a:tc gridSpan="2">
                  <a:txBody>
                    <a:bodyPr/>
                    <a:lstStyle/>
                    <a:p>
                      <a:pPr marL="50800">
                        <a:lnSpc>
                          <a:spcPct val="100000"/>
                        </a:lnSpc>
                        <a:spcBef>
                          <a:spcPts val="1135"/>
                        </a:spcBef>
                        <a:tabLst>
                          <a:tab pos="780415" algn="l"/>
                        </a:tabLst>
                      </a:pPr>
                      <a:r>
                        <a:rPr dirty="0" baseline="-33950" sz="1350" spc="-7" b="1">
                          <a:solidFill>
                            <a:srgbClr val="002060"/>
                          </a:solidFill>
                          <a:latin typeface="Calibri"/>
                          <a:cs typeface="Calibri"/>
                        </a:rPr>
                        <a:t>SNP	</a:t>
                      </a:r>
                      <a:r>
                        <a:rPr dirty="0" sz="900" spc="-5" b="1">
                          <a:solidFill>
                            <a:srgbClr val="002060"/>
                          </a:solidFill>
                          <a:latin typeface="Calibri"/>
                          <a:cs typeface="Calibri"/>
                        </a:rPr>
                        <a:t>Effect</a:t>
                      </a:r>
                      <a:endParaRPr sz="900">
                        <a:latin typeface="Calibri"/>
                        <a:cs typeface="Calibri"/>
                      </a:endParaRPr>
                    </a:p>
                  </a:txBody>
                  <a:tcPr marL="0" marR="0" marB="0" marT="144145">
                    <a:lnT w="12700">
                      <a:solidFill>
                        <a:srgbClr val="4F81BD"/>
                      </a:solidFill>
                      <a:prstDash val="solid"/>
                    </a:lnT>
                  </a:tcPr>
                </a:tc>
                <a:tc hMerge="1">
                  <a:txBody>
                    <a:bodyPr/>
                    <a:lstStyle/>
                    <a:p>
                      <a:pPr/>
                    </a:p>
                  </a:txBody>
                  <a:tcPr marL="0" marR="0" marB="0" marT="0"/>
                </a:tc>
                <a:tc>
                  <a:txBody>
                    <a:bodyPr/>
                    <a:lstStyle/>
                    <a:p>
                      <a:pPr marL="180340" marR="175260" indent="-1905">
                        <a:lnSpc>
                          <a:spcPct val="100000"/>
                        </a:lnSpc>
                        <a:spcBef>
                          <a:spcPts val="55"/>
                        </a:spcBef>
                      </a:pPr>
                      <a:r>
                        <a:rPr dirty="0" sz="900" spc="-5" b="1">
                          <a:solidFill>
                            <a:srgbClr val="002060"/>
                          </a:solidFill>
                          <a:latin typeface="Calibri"/>
                          <a:cs typeface="Calibri"/>
                        </a:rPr>
                        <a:t>Effect  Allele</a:t>
                      </a:r>
                      <a:endParaRPr sz="900">
                        <a:latin typeface="Calibri"/>
                        <a:cs typeface="Calibri"/>
                      </a:endParaRPr>
                    </a:p>
                  </a:txBody>
                  <a:tcPr marL="0" marR="0" marB="0" marT="6985">
                    <a:lnT w="12700">
                      <a:solidFill>
                        <a:srgbClr val="4F81BD"/>
                      </a:solidFill>
                      <a:prstDash val="solid"/>
                    </a:lnT>
                  </a:tcPr>
                </a:tc>
                <a:tc gridSpan="5">
                  <a:txBody>
                    <a:bodyPr/>
                    <a:lstStyle/>
                    <a:p>
                      <a:pPr marL="92075">
                        <a:lnSpc>
                          <a:spcPct val="100000"/>
                        </a:lnSpc>
                        <a:spcBef>
                          <a:spcPts val="1135"/>
                        </a:spcBef>
                        <a:tabLst>
                          <a:tab pos="607060" algn="l"/>
                          <a:tab pos="1500505" algn="l"/>
                          <a:tab pos="2035810" algn="l"/>
                          <a:tab pos="2794000" algn="l"/>
                        </a:tabLst>
                      </a:pPr>
                      <a:r>
                        <a:rPr dirty="0" sz="900" spc="-5" b="1">
                          <a:solidFill>
                            <a:srgbClr val="002060"/>
                          </a:solidFill>
                          <a:latin typeface="Calibri"/>
                          <a:cs typeface="Calibri"/>
                        </a:rPr>
                        <a:t>Sample	</a:t>
                      </a:r>
                      <a:r>
                        <a:rPr dirty="0" baseline="-33950" sz="1350" spc="-7" b="1">
                          <a:solidFill>
                            <a:srgbClr val="002060"/>
                          </a:solidFill>
                          <a:latin typeface="Calibri"/>
                          <a:cs typeface="Calibri"/>
                        </a:rPr>
                        <a:t>TG (mg/dl)	</a:t>
                      </a:r>
                      <a:r>
                        <a:rPr dirty="0" baseline="-33950" sz="1350" b="1">
                          <a:solidFill>
                            <a:srgbClr val="002060"/>
                          </a:solidFill>
                          <a:latin typeface="Calibri"/>
                          <a:cs typeface="Calibri"/>
                        </a:rPr>
                        <a:t>P	</a:t>
                      </a:r>
                      <a:r>
                        <a:rPr dirty="0" sz="900" spc="-5" b="1">
                          <a:solidFill>
                            <a:srgbClr val="002060"/>
                          </a:solidFill>
                          <a:latin typeface="Calibri"/>
                          <a:cs typeface="Calibri"/>
                        </a:rPr>
                        <a:t>LDL-C	</a:t>
                      </a:r>
                      <a:r>
                        <a:rPr dirty="0" baseline="-33950" sz="1350" b="1">
                          <a:solidFill>
                            <a:srgbClr val="002060"/>
                          </a:solidFill>
                          <a:latin typeface="Calibri"/>
                          <a:cs typeface="Calibri"/>
                        </a:rPr>
                        <a:t>P</a:t>
                      </a:r>
                      <a:endParaRPr baseline="-33950" sz="1350">
                        <a:latin typeface="Calibri"/>
                        <a:cs typeface="Calibri"/>
                      </a:endParaRPr>
                    </a:p>
                  </a:txBody>
                  <a:tcPr marL="0" marR="0" marB="0" marT="144145">
                    <a:lnT w="12700">
                      <a:solidFill>
                        <a:srgbClr val="4F81BD"/>
                      </a:solidFill>
                      <a:prstDash val="solid"/>
                    </a:lnT>
                  </a:tcPr>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c hMerge="1">
                  <a:txBody>
                    <a:bodyPr/>
                    <a:lstStyle/>
                    <a:p>
                      <a:pPr/>
                    </a:p>
                  </a:txBody>
                  <a:tcPr marL="0" marR="0" marB="0" marT="0"/>
                </a:tc>
              </a:tr>
              <a:tr h="141605">
                <a:tc>
                  <a:txBody>
                    <a:bodyPr/>
                    <a:lstStyle/>
                    <a:p>
                      <a:pPr>
                        <a:lnSpc>
                          <a:spcPct val="100000"/>
                        </a:lnSpc>
                      </a:pPr>
                      <a:endParaRPr sz="700">
                        <a:latin typeface="Times New Roman"/>
                        <a:cs typeface="Times New Roman"/>
                      </a:endParaRPr>
                    </a:p>
                  </a:txBody>
                  <a:tcPr marL="0" marR="0" marB="0" marT="0">
                    <a:lnB w="12700">
                      <a:solidFill>
                        <a:srgbClr val="4F81BD"/>
                      </a:solidFill>
                      <a:prstDash val="solid"/>
                    </a:lnB>
                  </a:tcPr>
                </a:tc>
                <a:tc>
                  <a:txBody>
                    <a:bodyPr/>
                    <a:lstStyle/>
                    <a:p>
                      <a:pPr algn="ctr" marL="42545">
                        <a:lnSpc>
                          <a:spcPts val="855"/>
                        </a:lnSpc>
                      </a:pPr>
                      <a:r>
                        <a:rPr dirty="0" sz="900" spc="-5" b="1">
                          <a:solidFill>
                            <a:srgbClr val="002060"/>
                          </a:solidFill>
                          <a:latin typeface="Calibri"/>
                          <a:cs typeface="Calibri"/>
                        </a:rPr>
                        <a:t>Allele</a:t>
                      </a:r>
                      <a:endParaRPr sz="900">
                        <a:latin typeface="Calibri"/>
                        <a:cs typeface="Calibri"/>
                      </a:endParaRPr>
                    </a:p>
                  </a:txBody>
                  <a:tcPr marL="0" marR="0" marB="0" marT="0">
                    <a:lnB w="12700">
                      <a:solidFill>
                        <a:srgbClr val="4F81BD"/>
                      </a:solidFill>
                      <a:prstDash val="solid"/>
                    </a:lnB>
                  </a:tcPr>
                </a:tc>
                <a:tc>
                  <a:txBody>
                    <a:bodyPr/>
                    <a:lstStyle/>
                    <a:p>
                      <a:pPr algn="ctr">
                        <a:lnSpc>
                          <a:spcPts val="855"/>
                        </a:lnSpc>
                      </a:pPr>
                      <a:r>
                        <a:rPr dirty="0" sz="900" spc="-5" b="1">
                          <a:solidFill>
                            <a:srgbClr val="002060"/>
                          </a:solidFill>
                          <a:latin typeface="Calibri"/>
                          <a:cs typeface="Calibri"/>
                        </a:rPr>
                        <a:t>frequency</a:t>
                      </a:r>
                      <a:endParaRPr sz="900">
                        <a:latin typeface="Calibri"/>
                        <a:cs typeface="Calibri"/>
                      </a:endParaRPr>
                    </a:p>
                  </a:txBody>
                  <a:tcPr marL="0" marR="0" marB="0" marT="0">
                    <a:lnB w="12700">
                      <a:solidFill>
                        <a:srgbClr val="4F81BD"/>
                      </a:solidFill>
                      <a:prstDash val="solid"/>
                    </a:lnB>
                  </a:tcPr>
                </a:tc>
                <a:tc>
                  <a:txBody>
                    <a:bodyPr/>
                    <a:lstStyle/>
                    <a:p>
                      <a:pPr marL="97155">
                        <a:lnSpc>
                          <a:spcPts val="855"/>
                        </a:lnSpc>
                      </a:pPr>
                      <a:r>
                        <a:rPr dirty="0" sz="900" spc="-5" b="1">
                          <a:solidFill>
                            <a:srgbClr val="002060"/>
                          </a:solidFill>
                          <a:latin typeface="Calibri"/>
                          <a:cs typeface="Calibri"/>
                        </a:rPr>
                        <a:t>Size</a:t>
                      </a:r>
                      <a:r>
                        <a:rPr dirty="0" sz="900" spc="-20" b="1">
                          <a:solidFill>
                            <a:srgbClr val="002060"/>
                          </a:solidFill>
                          <a:latin typeface="Calibri"/>
                          <a:cs typeface="Calibri"/>
                        </a:rPr>
                        <a:t> </a:t>
                      </a:r>
                      <a:r>
                        <a:rPr dirty="0" sz="900" spc="-5" b="1">
                          <a:solidFill>
                            <a:srgbClr val="002060"/>
                          </a:solidFill>
                          <a:latin typeface="Calibri"/>
                          <a:cs typeface="Calibri"/>
                        </a:rPr>
                        <a:t>(n)</a:t>
                      </a:r>
                      <a:endParaRPr sz="900">
                        <a:latin typeface="Calibri"/>
                        <a:cs typeface="Calibri"/>
                      </a:endParaRPr>
                    </a:p>
                  </a:txBody>
                  <a:tcPr marL="0" marR="0" marB="0" marT="0">
                    <a:lnB w="12700">
                      <a:solidFill>
                        <a:srgbClr val="4F81BD"/>
                      </a:solidFill>
                      <a:prstDash val="solid"/>
                    </a:lnB>
                  </a:tcPr>
                </a:tc>
                <a:tc>
                  <a:txBody>
                    <a:bodyPr/>
                    <a:lstStyle/>
                    <a:p>
                      <a:pPr>
                        <a:lnSpc>
                          <a:spcPct val="100000"/>
                        </a:lnSpc>
                      </a:pPr>
                      <a:endParaRPr sz="700">
                        <a:latin typeface="Times New Roman"/>
                        <a:cs typeface="Times New Roman"/>
                      </a:endParaRPr>
                    </a:p>
                  </a:txBody>
                  <a:tcPr marL="0" marR="0" marB="0" marT="0">
                    <a:lnB w="12700">
                      <a:solidFill>
                        <a:srgbClr val="4F81BD"/>
                      </a:solidFill>
                      <a:prstDash val="solid"/>
                    </a:lnB>
                  </a:tcPr>
                </a:tc>
                <a:tc>
                  <a:txBody>
                    <a:bodyPr/>
                    <a:lstStyle/>
                    <a:p>
                      <a:pPr>
                        <a:lnSpc>
                          <a:spcPct val="100000"/>
                        </a:lnSpc>
                      </a:pPr>
                      <a:endParaRPr sz="700">
                        <a:latin typeface="Times New Roman"/>
                        <a:cs typeface="Times New Roman"/>
                      </a:endParaRPr>
                    </a:p>
                  </a:txBody>
                  <a:tcPr marL="0" marR="0" marB="0" marT="0">
                    <a:lnB w="12700">
                      <a:solidFill>
                        <a:srgbClr val="4F81BD"/>
                      </a:solidFill>
                      <a:prstDash val="solid"/>
                    </a:lnB>
                  </a:tcPr>
                </a:tc>
                <a:tc>
                  <a:txBody>
                    <a:bodyPr/>
                    <a:lstStyle/>
                    <a:p>
                      <a:pPr algn="ctr" marR="41275">
                        <a:lnSpc>
                          <a:spcPts val="855"/>
                        </a:lnSpc>
                      </a:pPr>
                      <a:r>
                        <a:rPr dirty="0" sz="900" spc="-5" b="1">
                          <a:solidFill>
                            <a:srgbClr val="002060"/>
                          </a:solidFill>
                          <a:latin typeface="Calibri"/>
                          <a:cs typeface="Calibri"/>
                        </a:rPr>
                        <a:t>(mg/dl)</a:t>
                      </a:r>
                      <a:endParaRPr sz="900">
                        <a:latin typeface="Calibri"/>
                        <a:cs typeface="Calibri"/>
                      </a:endParaRPr>
                    </a:p>
                  </a:txBody>
                  <a:tcPr marL="0" marR="0" marB="0" marT="0">
                    <a:lnB w="12700">
                      <a:solidFill>
                        <a:srgbClr val="4F81BD"/>
                      </a:solidFill>
                      <a:prstDash val="solid"/>
                    </a:lnB>
                  </a:tcPr>
                </a:tc>
                <a:tc>
                  <a:txBody>
                    <a:bodyPr/>
                    <a:lstStyle/>
                    <a:p>
                      <a:pPr>
                        <a:lnSpc>
                          <a:spcPct val="100000"/>
                        </a:lnSpc>
                      </a:pPr>
                      <a:endParaRPr sz="700">
                        <a:latin typeface="Times New Roman"/>
                        <a:cs typeface="Times New Roman"/>
                      </a:endParaRPr>
                    </a:p>
                  </a:txBody>
                  <a:tcPr marL="0" marR="0" marB="0" marT="0">
                    <a:lnB w="12700">
                      <a:solidFill>
                        <a:srgbClr val="4F81BD"/>
                      </a:solidFill>
                      <a:prstDash val="solid"/>
                    </a:lnB>
                  </a:tcPr>
                </a:tc>
              </a:tr>
              <a:tr h="168910">
                <a:tc>
                  <a:txBody>
                    <a:bodyPr/>
                    <a:lstStyle/>
                    <a:p>
                      <a:pPr marL="50800">
                        <a:lnSpc>
                          <a:spcPct val="100000"/>
                        </a:lnSpc>
                        <a:spcBef>
                          <a:spcPts val="65"/>
                        </a:spcBef>
                      </a:pPr>
                      <a:r>
                        <a:rPr dirty="0" sz="900" spc="-5" b="1">
                          <a:solidFill>
                            <a:srgbClr val="002060"/>
                          </a:solidFill>
                          <a:latin typeface="Calibri"/>
                          <a:cs typeface="Calibri"/>
                        </a:rPr>
                        <a:t>rs1801177</a:t>
                      </a:r>
                      <a:endParaRPr sz="900">
                        <a:latin typeface="Calibri"/>
                        <a:cs typeface="Calibri"/>
                      </a:endParaRPr>
                    </a:p>
                  </a:txBody>
                  <a:tcPr marL="0" marR="0" marB="0" marT="8255">
                    <a:lnT w="12700">
                      <a:solidFill>
                        <a:srgbClr val="4F81BD"/>
                      </a:solidFill>
                      <a:prstDash val="solid"/>
                    </a:lnT>
                    <a:solidFill>
                      <a:srgbClr val="BFBFBF">
                        <a:alpha val="19999"/>
                      </a:srgbClr>
                    </a:solidFill>
                  </a:tcPr>
                </a:tc>
                <a:tc>
                  <a:txBody>
                    <a:bodyPr/>
                    <a:lstStyle/>
                    <a:p>
                      <a:pPr algn="ctr" marL="45085">
                        <a:lnSpc>
                          <a:spcPct val="100000"/>
                        </a:lnSpc>
                        <a:spcBef>
                          <a:spcPts val="65"/>
                        </a:spcBef>
                      </a:pPr>
                      <a:r>
                        <a:rPr dirty="0" sz="900">
                          <a:solidFill>
                            <a:srgbClr val="002060"/>
                          </a:solidFill>
                          <a:latin typeface="Calibri"/>
                          <a:cs typeface="Calibri"/>
                        </a:rPr>
                        <a:t>G</a:t>
                      </a:r>
                      <a:endParaRPr sz="900">
                        <a:latin typeface="Calibri"/>
                        <a:cs typeface="Calibri"/>
                      </a:endParaRPr>
                    </a:p>
                  </a:txBody>
                  <a:tcPr marL="0" marR="0" marB="0" marT="8255">
                    <a:lnT w="12700">
                      <a:solidFill>
                        <a:srgbClr val="4F81BD"/>
                      </a:solidFill>
                      <a:prstDash val="solid"/>
                    </a:lnT>
                    <a:solidFill>
                      <a:srgbClr val="BFBFBF">
                        <a:alpha val="19999"/>
                      </a:srgbClr>
                    </a:solidFill>
                  </a:tcPr>
                </a:tc>
                <a:tc>
                  <a:txBody>
                    <a:bodyPr/>
                    <a:lstStyle/>
                    <a:p>
                      <a:pPr algn="ctr">
                        <a:lnSpc>
                          <a:spcPct val="100000"/>
                        </a:lnSpc>
                        <a:spcBef>
                          <a:spcPts val="65"/>
                        </a:spcBef>
                      </a:pPr>
                      <a:r>
                        <a:rPr dirty="0" sz="900" spc="-5">
                          <a:solidFill>
                            <a:srgbClr val="002060"/>
                          </a:solidFill>
                          <a:latin typeface="Calibri"/>
                          <a:cs typeface="Calibri"/>
                        </a:rPr>
                        <a:t>0.987</a:t>
                      </a:r>
                      <a:endParaRPr sz="900">
                        <a:latin typeface="Calibri"/>
                        <a:cs typeface="Calibri"/>
                      </a:endParaRPr>
                    </a:p>
                  </a:txBody>
                  <a:tcPr marL="0" marR="0" marB="0" marT="8255">
                    <a:lnT w="12700">
                      <a:solidFill>
                        <a:srgbClr val="4F81BD"/>
                      </a:solidFill>
                      <a:prstDash val="solid"/>
                    </a:lnT>
                    <a:solidFill>
                      <a:srgbClr val="BFBFBF">
                        <a:alpha val="19999"/>
                      </a:srgbClr>
                    </a:solidFill>
                  </a:tcPr>
                </a:tc>
                <a:tc>
                  <a:txBody>
                    <a:bodyPr/>
                    <a:lstStyle/>
                    <a:p>
                      <a:pPr marL="82550">
                        <a:lnSpc>
                          <a:spcPct val="100000"/>
                        </a:lnSpc>
                        <a:spcBef>
                          <a:spcPts val="65"/>
                        </a:spcBef>
                      </a:pPr>
                      <a:r>
                        <a:rPr dirty="0" sz="900" spc="-5">
                          <a:solidFill>
                            <a:srgbClr val="002060"/>
                          </a:solidFill>
                          <a:latin typeface="Calibri"/>
                          <a:cs typeface="Calibri"/>
                        </a:rPr>
                        <a:t>304,596</a:t>
                      </a:r>
                      <a:endParaRPr sz="900">
                        <a:latin typeface="Calibri"/>
                        <a:cs typeface="Calibri"/>
                      </a:endParaRPr>
                    </a:p>
                  </a:txBody>
                  <a:tcPr marL="0" marR="0" marB="0" marT="8255">
                    <a:lnT w="12700">
                      <a:solidFill>
                        <a:srgbClr val="4F81BD"/>
                      </a:solidFill>
                      <a:prstDash val="solid"/>
                    </a:lnT>
                    <a:solidFill>
                      <a:srgbClr val="BFBFBF">
                        <a:alpha val="19999"/>
                      </a:srgbClr>
                    </a:solidFill>
                  </a:tcPr>
                </a:tc>
                <a:tc>
                  <a:txBody>
                    <a:bodyPr/>
                    <a:lstStyle/>
                    <a:p>
                      <a:pPr algn="ctr">
                        <a:lnSpc>
                          <a:spcPct val="100000"/>
                        </a:lnSpc>
                        <a:spcBef>
                          <a:spcPts val="65"/>
                        </a:spcBef>
                      </a:pPr>
                      <a:r>
                        <a:rPr dirty="0" sz="900" spc="-5">
                          <a:solidFill>
                            <a:srgbClr val="002060"/>
                          </a:solidFill>
                          <a:latin typeface="Calibri"/>
                          <a:cs typeface="Calibri"/>
                        </a:rPr>
                        <a:t>-15.01</a:t>
                      </a:r>
                      <a:endParaRPr sz="900">
                        <a:latin typeface="Calibri"/>
                        <a:cs typeface="Calibri"/>
                      </a:endParaRPr>
                    </a:p>
                  </a:txBody>
                  <a:tcPr marL="0" marR="0" marB="0" marT="8255">
                    <a:lnT w="12700">
                      <a:solidFill>
                        <a:srgbClr val="4F81BD"/>
                      </a:solidFill>
                      <a:prstDash val="solid"/>
                    </a:lnT>
                    <a:solidFill>
                      <a:srgbClr val="BFBFBF">
                        <a:alpha val="19999"/>
                      </a:srgbClr>
                    </a:solidFill>
                  </a:tcPr>
                </a:tc>
                <a:tc>
                  <a:txBody>
                    <a:bodyPr/>
                    <a:lstStyle/>
                    <a:p>
                      <a:pPr algn="ctr" marL="21590">
                        <a:lnSpc>
                          <a:spcPct val="100000"/>
                        </a:lnSpc>
                        <a:spcBef>
                          <a:spcPts val="65"/>
                        </a:spcBef>
                      </a:pPr>
                      <a:r>
                        <a:rPr dirty="0" sz="900" spc="-5">
                          <a:solidFill>
                            <a:srgbClr val="002060"/>
                          </a:solidFill>
                          <a:latin typeface="Calibri"/>
                          <a:cs typeface="Calibri"/>
                        </a:rPr>
                        <a:t>1.97E-61</a:t>
                      </a:r>
                      <a:endParaRPr sz="900">
                        <a:latin typeface="Calibri"/>
                        <a:cs typeface="Calibri"/>
                      </a:endParaRPr>
                    </a:p>
                  </a:txBody>
                  <a:tcPr marL="0" marR="0" marB="0" marT="8255">
                    <a:lnT w="12700">
                      <a:solidFill>
                        <a:srgbClr val="4F81BD"/>
                      </a:solidFill>
                      <a:prstDash val="solid"/>
                    </a:lnT>
                    <a:solidFill>
                      <a:srgbClr val="BFBFBF">
                        <a:alpha val="19999"/>
                      </a:srgbClr>
                    </a:solidFill>
                  </a:tcPr>
                </a:tc>
                <a:tc>
                  <a:txBody>
                    <a:bodyPr/>
                    <a:lstStyle/>
                    <a:p>
                      <a:pPr algn="ctr" marR="38100">
                        <a:lnSpc>
                          <a:spcPct val="100000"/>
                        </a:lnSpc>
                        <a:spcBef>
                          <a:spcPts val="65"/>
                        </a:spcBef>
                      </a:pPr>
                      <a:r>
                        <a:rPr dirty="0" sz="900" spc="-5">
                          <a:solidFill>
                            <a:srgbClr val="002060"/>
                          </a:solidFill>
                          <a:latin typeface="Calibri"/>
                          <a:cs typeface="Calibri"/>
                        </a:rPr>
                        <a:t>-0.29</a:t>
                      </a:r>
                      <a:endParaRPr sz="900">
                        <a:latin typeface="Calibri"/>
                        <a:cs typeface="Calibri"/>
                      </a:endParaRPr>
                    </a:p>
                  </a:txBody>
                  <a:tcPr marL="0" marR="0" marB="0" marT="8255">
                    <a:lnT w="12700">
                      <a:solidFill>
                        <a:srgbClr val="4F81BD"/>
                      </a:solidFill>
                      <a:prstDash val="solid"/>
                    </a:lnT>
                    <a:solidFill>
                      <a:srgbClr val="BFBFBF">
                        <a:alpha val="19999"/>
                      </a:srgbClr>
                    </a:solidFill>
                  </a:tcPr>
                </a:tc>
                <a:tc>
                  <a:txBody>
                    <a:bodyPr/>
                    <a:lstStyle/>
                    <a:p>
                      <a:pPr algn="r" marR="184785">
                        <a:lnSpc>
                          <a:spcPct val="100000"/>
                        </a:lnSpc>
                        <a:spcBef>
                          <a:spcPts val="65"/>
                        </a:spcBef>
                      </a:pPr>
                      <a:r>
                        <a:rPr dirty="0" sz="900" spc="-5">
                          <a:solidFill>
                            <a:srgbClr val="002060"/>
                          </a:solidFill>
                          <a:latin typeface="Calibri"/>
                          <a:cs typeface="Calibri"/>
                        </a:rPr>
                        <a:t>0.374</a:t>
                      </a:r>
                      <a:endParaRPr sz="900">
                        <a:latin typeface="Calibri"/>
                        <a:cs typeface="Calibri"/>
                      </a:endParaRPr>
                    </a:p>
                  </a:txBody>
                  <a:tcPr marL="0" marR="0" marB="0" marT="8255">
                    <a:lnT w="12700">
                      <a:solidFill>
                        <a:srgbClr val="4F81BD"/>
                      </a:solidFill>
                      <a:prstDash val="solid"/>
                    </a:lnT>
                    <a:solidFill>
                      <a:srgbClr val="BFBFBF">
                        <a:alpha val="19999"/>
                      </a:srgbClr>
                    </a:solidFill>
                  </a:tcPr>
                </a:tc>
              </a:tr>
              <a:tr h="168910">
                <a:tc>
                  <a:txBody>
                    <a:bodyPr/>
                    <a:lstStyle/>
                    <a:p>
                      <a:pPr marL="50800">
                        <a:lnSpc>
                          <a:spcPct val="100000"/>
                        </a:lnSpc>
                        <a:spcBef>
                          <a:spcPts val="65"/>
                        </a:spcBef>
                      </a:pPr>
                      <a:r>
                        <a:rPr dirty="0" sz="900" spc="-5" b="1">
                          <a:solidFill>
                            <a:srgbClr val="002060"/>
                          </a:solidFill>
                          <a:latin typeface="Calibri"/>
                          <a:cs typeface="Calibri"/>
                        </a:rPr>
                        <a:t>rs268</a:t>
                      </a:r>
                      <a:endParaRPr sz="900">
                        <a:latin typeface="Calibri"/>
                        <a:cs typeface="Calibri"/>
                      </a:endParaRPr>
                    </a:p>
                  </a:txBody>
                  <a:tcPr marL="0" marR="0" marB="0" marT="8255"/>
                </a:tc>
                <a:tc>
                  <a:txBody>
                    <a:bodyPr/>
                    <a:lstStyle/>
                    <a:p>
                      <a:pPr algn="ctr" marL="43815">
                        <a:lnSpc>
                          <a:spcPct val="100000"/>
                        </a:lnSpc>
                        <a:spcBef>
                          <a:spcPts val="65"/>
                        </a:spcBef>
                      </a:pPr>
                      <a:r>
                        <a:rPr dirty="0" sz="900">
                          <a:solidFill>
                            <a:srgbClr val="002060"/>
                          </a:solidFill>
                          <a:latin typeface="Calibri"/>
                          <a:cs typeface="Calibri"/>
                        </a:rPr>
                        <a:t>A</a:t>
                      </a:r>
                      <a:endParaRPr sz="900">
                        <a:latin typeface="Calibri"/>
                        <a:cs typeface="Calibri"/>
                      </a:endParaRPr>
                    </a:p>
                  </a:txBody>
                  <a:tcPr marL="0" marR="0" marB="0" marT="8255"/>
                </a:tc>
                <a:tc>
                  <a:txBody>
                    <a:bodyPr/>
                    <a:lstStyle/>
                    <a:p>
                      <a:pPr algn="ctr">
                        <a:lnSpc>
                          <a:spcPct val="100000"/>
                        </a:lnSpc>
                        <a:spcBef>
                          <a:spcPts val="65"/>
                        </a:spcBef>
                      </a:pPr>
                      <a:r>
                        <a:rPr dirty="0" sz="900" spc="-5">
                          <a:solidFill>
                            <a:srgbClr val="002060"/>
                          </a:solidFill>
                          <a:latin typeface="Calibri"/>
                          <a:cs typeface="Calibri"/>
                        </a:rPr>
                        <a:t>0.982</a:t>
                      </a:r>
                      <a:endParaRPr sz="900">
                        <a:latin typeface="Calibri"/>
                        <a:cs typeface="Calibri"/>
                      </a:endParaRPr>
                    </a:p>
                  </a:txBody>
                  <a:tcPr marL="0" marR="0" marB="0" marT="8255"/>
                </a:tc>
                <a:tc>
                  <a:txBody>
                    <a:bodyPr/>
                    <a:lstStyle/>
                    <a:p>
                      <a:pPr marL="82550">
                        <a:lnSpc>
                          <a:spcPct val="100000"/>
                        </a:lnSpc>
                        <a:spcBef>
                          <a:spcPts val="65"/>
                        </a:spcBef>
                      </a:pPr>
                      <a:r>
                        <a:rPr dirty="0" sz="900" spc="-5">
                          <a:solidFill>
                            <a:srgbClr val="002060"/>
                          </a:solidFill>
                          <a:latin typeface="Calibri"/>
                          <a:cs typeface="Calibri"/>
                        </a:rPr>
                        <a:t>290,452</a:t>
                      </a:r>
                      <a:endParaRPr sz="900">
                        <a:latin typeface="Calibri"/>
                        <a:cs typeface="Calibri"/>
                      </a:endParaRPr>
                    </a:p>
                  </a:txBody>
                  <a:tcPr marL="0" marR="0" marB="0" marT="8255"/>
                </a:tc>
                <a:tc>
                  <a:txBody>
                    <a:bodyPr/>
                    <a:lstStyle/>
                    <a:p>
                      <a:pPr algn="ctr">
                        <a:lnSpc>
                          <a:spcPct val="100000"/>
                        </a:lnSpc>
                        <a:spcBef>
                          <a:spcPts val="65"/>
                        </a:spcBef>
                      </a:pPr>
                      <a:r>
                        <a:rPr dirty="0" sz="900" spc="-5">
                          <a:solidFill>
                            <a:srgbClr val="002060"/>
                          </a:solidFill>
                          <a:latin typeface="Calibri"/>
                          <a:cs typeface="Calibri"/>
                        </a:rPr>
                        <a:t>-18.79</a:t>
                      </a:r>
                      <a:endParaRPr sz="900">
                        <a:latin typeface="Calibri"/>
                        <a:cs typeface="Calibri"/>
                      </a:endParaRPr>
                    </a:p>
                  </a:txBody>
                  <a:tcPr marL="0" marR="0" marB="0" marT="8255"/>
                </a:tc>
                <a:tc>
                  <a:txBody>
                    <a:bodyPr/>
                    <a:lstStyle/>
                    <a:p>
                      <a:pPr algn="ctr" marL="22225">
                        <a:lnSpc>
                          <a:spcPct val="100000"/>
                        </a:lnSpc>
                        <a:spcBef>
                          <a:spcPts val="65"/>
                        </a:spcBef>
                      </a:pPr>
                      <a:r>
                        <a:rPr dirty="0" sz="900" spc="-5">
                          <a:solidFill>
                            <a:srgbClr val="002060"/>
                          </a:solidFill>
                          <a:latin typeface="Calibri"/>
                          <a:cs typeface="Calibri"/>
                        </a:rPr>
                        <a:t>9.60E-126</a:t>
                      </a:r>
                      <a:endParaRPr sz="900">
                        <a:latin typeface="Calibri"/>
                        <a:cs typeface="Calibri"/>
                      </a:endParaRPr>
                    </a:p>
                  </a:txBody>
                  <a:tcPr marL="0" marR="0" marB="0" marT="8255"/>
                </a:tc>
                <a:tc>
                  <a:txBody>
                    <a:bodyPr/>
                    <a:lstStyle/>
                    <a:p>
                      <a:pPr algn="ctr" marR="38100">
                        <a:lnSpc>
                          <a:spcPct val="100000"/>
                        </a:lnSpc>
                        <a:spcBef>
                          <a:spcPts val="65"/>
                        </a:spcBef>
                      </a:pPr>
                      <a:r>
                        <a:rPr dirty="0" sz="900" spc="-5">
                          <a:solidFill>
                            <a:srgbClr val="002060"/>
                          </a:solidFill>
                          <a:latin typeface="Calibri"/>
                          <a:cs typeface="Calibri"/>
                        </a:rPr>
                        <a:t>-0.59</a:t>
                      </a:r>
                      <a:endParaRPr sz="900">
                        <a:latin typeface="Calibri"/>
                        <a:cs typeface="Calibri"/>
                      </a:endParaRPr>
                    </a:p>
                  </a:txBody>
                  <a:tcPr marL="0" marR="0" marB="0" marT="8255"/>
                </a:tc>
                <a:tc>
                  <a:txBody>
                    <a:bodyPr/>
                    <a:lstStyle/>
                    <a:p>
                      <a:pPr algn="r" marR="184785">
                        <a:lnSpc>
                          <a:spcPct val="100000"/>
                        </a:lnSpc>
                        <a:spcBef>
                          <a:spcPts val="65"/>
                        </a:spcBef>
                      </a:pPr>
                      <a:r>
                        <a:rPr dirty="0" sz="900" spc="-5">
                          <a:solidFill>
                            <a:srgbClr val="002060"/>
                          </a:solidFill>
                          <a:latin typeface="Calibri"/>
                          <a:cs typeface="Calibri"/>
                        </a:rPr>
                        <a:t>0.074</a:t>
                      </a:r>
                      <a:endParaRPr sz="900">
                        <a:latin typeface="Calibri"/>
                        <a:cs typeface="Calibri"/>
                      </a:endParaRPr>
                    </a:p>
                  </a:txBody>
                  <a:tcPr marL="0" marR="0" marB="0" marT="8255"/>
                </a:tc>
              </a:tr>
              <a:tr h="168910">
                <a:tc>
                  <a:txBody>
                    <a:bodyPr/>
                    <a:lstStyle/>
                    <a:p>
                      <a:pPr marL="50800">
                        <a:lnSpc>
                          <a:spcPct val="100000"/>
                        </a:lnSpc>
                        <a:spcBef>
                          <a:spcPts val="65"/>
                        </a:spcBef>
                      </a:pPr>
                      <a:r>
                        <a:rPr dirty="0" sz="900" spc="-5" b="1">
                          <a:solidFill>
                            <a:srgbClr val="002060"/>
                          </a:solidFill>
                          <a:latin typeface="Calibri"/>
                          <a:cs typeface="Calibri"/>
                        </a:rPr>
                        <a:t>rs301</a:t>
                      </a:r>
                      <a:endParaRPr sz="900">
                        <a:latin typeface="Calibri"/>
                        <a:cs typeface="Calibri"/>
                      </a:endParaRPr>
                    </a:p>
                  </a:txBody>
                  <a:tcPr marL="0" marR="0" marB="0" marT="8255">
                    <a:solidFill>
                      <a:srgbClr val="BFBFBF">
                        <a:alpha val="19999"/>
                      </a:srgbClr>
                    </a:solidFill>
                  </a:tcPr>
                </a:tc>
                <a:tc>
                  <a:txBody>
                    <a:bodyPr/>
                    <a:lstStyle/>
                    <a:p>
                      <a:pPr algn="ctr" marL="45085">
                        <a:lnSpc>
                          <a:spcPct val="100000"/>
                        </a:lnSpc>
                        <a:spcBef>
                          <a:spcPts val="65"/>
                        </a:spcBef>
                      </a:pPr>
                      <a:r>
                        <a:rPr dirty="0" sz="900">
                          <a:solidFill>
                            <a:srgbClr val="002060"/>
                          </a:solidFill>
                          <a:latin typeface="Calibri"/>
                          <a:cs typeface="Calibri"/>
                        </a:rPr>
                        <a:t>C</a:t>
                      </a:r>
                      <a:endParaRPr sz="900">
                        <a:latin typeface="Calibri"/>
                        <a:cs typeface="Calibri"/>
                      </a:endParaRPr>
                    </a:p>
                  </a:txBody>
                  <a:tcPr marL="0" marR="0" marB="0" marT="8255">
                    <a:solidFill>
                      <a:srgbClr val="BFBFBF">
                        <a:alpha val="19999"/>
                      </a:srgbClr>
                    </a:solidFill>
                  </a:tcPr>
                </a:tc>
                <a:tc>
                  <a:txBody>
                    <a:bodyPr/>
                    <a:lstStyle/>
                    <a:p>
                      <a:pPr algn="ctr">
                        <a:lnSpc>
                          <a:spcPct val="100000"/>
                        </a:lnSpc>
                        <a:spcBef>
                          <a:spcPts val="65"/>
                        </a:spcBef>
                      </a:pPr>
                      <a:r>
                        <a:rPr dirty="0" sz="900" spc="-5">
                          <a:solidFill>
                            <a:srgbClr val="002060"/>
                          </a:solidFill>
                          <a:latin typeface="Calibri"/>
                          <a:cs typeface="Calibri"/>
                        </a:rPr>
                        <a:t>0.237</a:t>
                      </a:r>
                      <a:endParaRPr sz="900">
                        <a:latin typeface="Calibri"/>
                        <a:cs typeface="Calibri"/>
                      </a:endParaRPr>
                    </a:p>
                  </a:txBody>
                  <a:tcPr marL="0" marR="0" marB="0" marT="8255">
                    <a:solidFill>
                      <a:srgbClr val="BFBFBF">
                        <a:alpha val="19999"/>
                      </a:srgbClr>
                    </a:solidFill>
                  </a:tcPr>
                </a:tc>
                <a:tc>
                  <a:txBody>
                    <a:bodyPr/>
                    <a:lstStyle/>
                    <a:p>
                      <a:pPr marL="82550">
                        <a:lnSpc>
                          <a:spcPct val="100000"/>
                        </a:lnSpc>
                        <a:spcBef>
                          <a:spcPts val="65"/>
                        </a:spcBef>
                      </a:pPr>
                      <a:r>
                        <a:rPr dirty="0" sz="900" spc="-5">
                          <a:solidFill>
                            <a:srgbClr val="002060"/>
                          </a:solidFill>
                          <a:latin typeface="Calibri"/>
                          <a:cs typeface="Calibri"/>
                        </a:rPr>
                        <a:t>305,699</a:t>
                      </a:r>
                      <a:endParaRPr sz="900">
                        <a:latin typeface="Calibri"/>
                        <a:cs typeface="Calibri"/>
                      </a:endParaRPr>
                    </a:p>
                  </a:txBody>
                  <a:tcPr marL="0" marR="0" marB="0" marT="8255">
                    <a:solidFill>
                      <a:srgbClr val="BFBFBF">
                        <a:alpha val="19999"/>
                      </a:srgbClr>
                    </a:solidFill>
                  </a:tcPr>
                </a:tc>
                <a:tc>
                  <a:txBody>
                    <a:bodyPr/>
                    <a:lstStyle/>
                    <a:p>
                      <a:pPr algn="ctr">
                        <a:lnSpc>
                          <a:spcPct val="100000"/>
                        </a:lnSpc>
                        <a:spcBef>
                          <a:spcPts val="65"/>
                        </a:spcBef>
                      </a:pPr>
                      <a:r>
                        <a:rPr dirty="0" sz="900" spc="-5">
                          <a:solidFill>
                            <a:srgbClr val="002060"/>
                          </a:solidFill>
                          <a:latin typeface="Calibri"/>
                          <a:cs typeface="Calibri"/>
                        </a:rPr>
                        <a:t>-9.14</a:t>
                      </a:r>
                      <a:endParaRPr sz="900">
                        <a:latin typeface="Calibri"/>
                        <a:cs typeface="Calibri"/>
                      </a:endParaRPr>
                    </a:p>
                  </a:txBody>
                  <a:tcPr marL="0" marR="0" marB="0" marT="8255">
                    <a:solidFill>
                      <a:srgbClr val="BFBFBF">
                        <a:alpha val="19999"/>
                      </a:srgbClr>
                    </a:solidFill>
                  </a:tcPr>
                </a:tc>
                <a:tc>
                  <a:txBody>
                    <a:bodyPr/>
                    <a:lstStyle/>
                    <a:p>
                      <a:pPr algn="ctr" marL="22225">
                        <a:lnSpc>
                          <a:spcPct val="100000"/>
                        </a:lnSpc>
                        <a:spcBef>
                          <a:spcPts val="65"/>
                        </a:spcBef>
                      </a:pPr>
                      <a:r>
                        <a:rPr dirty="0" sz="900" spc="-5">
                          <a:solidFill>
                            <a:srgbClr val="002060"/>
                          </a:solidFill>
                          <a:latin typeface="Calibri"/>
                          <a:cs typeface="Calibri"/>
                        </a:rPr>
                        <a:t>2.08E-336</a:t>
                      </a:r>
                      <a:endParaRPr sz="900">
                        <a:latin typeface="Calibri"/>
                        <a:cs typeface="Calibri"/>
                      </a:endParaRPr>
                    </a:p>
                  </a:txBody>
                  <a:tcPr marL="0" marR="0" marB="0" marT="8255">
                    <a:solidFill>
                      <a:srgbClr val="BFBFBF">
                        <a:alpha val="19999"/>
                      </a:srgbClr>
                    </a:solidFill>
                  </a:tcPr>
                </a:tc>
                <a:tc>
                  <a:txBody>
                    <a:bodyPr/>
                    <a:lstStyle/>
                    <a:p>
                      <a:pPr algn="ctr" marR="38100">
                        <a:lnSpc>
                          <a:spcPct val="100000"/>
                        </a:lnSpc>
                        <a:spcBef>
                          <a:spcPts val="65"/>
                        </a:spcBef>
                      </a:pPr>
                      <a:r>
                        <a:rPr dirty="0" sz="900" spc="-5">
                          <a:solidFill>
                            <a:srgbClr val="002060"/>
                          </a:solidFill>
                          <a:latin typeface="Calibri"/>
                          <a:cs typeface="Calibri"/>
                        </a:rPr>
                        <a:t>0.11</a:t>
                      </a:r>
                      <a:endParaRPr sz="900">
                        <a:latin typeface="Calibri"/>
                        <a:cs typeface="Calibri"/>
                      </a:endParaRPr>
                    </a:p>
                  </a:txBody>
                  <a:tcPr marL="0" marR="0" marB="0" marT="8255">
                    <a:solidFill>
                      <a:srgbClr val="BFBFBF">
                        <a:alpha val="19999"/>
                      </a:srgbClr>
                    </a:solidFill>
                  </a:tcPr>
                </a:tc>
                <a:tc>
                  <a:txBody>
                    <a:bodyPr/>
                    <a:lstStyle/>
                    <a:p>
                      <a:pPr algn="r" marR="184785">
                        <a:lnSpc>
                          <a:spcPct val="100000"/>
                        </a:lnSpc>
                        <a:spcBef>
                          <a:spcPts val="65"/>
                        </a:spcBef>
                      </a:pPr>
                      <a:r>
                        <a:rPr dirty="0" sz="900" spc="-5">
                          <a:solidFill>
                            <a:srgbClr val="002060"/>
                          </a:solidFill>
                          <a:latin typeface="Calibri"/>
                          <a:cs typeface="Calibri"/>
                        </a:rPr>
                        <a:t>0.273</a:t>
                      </a:r>
                      <a:endParaRPr sz="900">
                        <a:latin typeface="Calibri"/>
                        <a:cs typeface="Calibri"/>
                      </a:endParaRPr>
                    </a:p>
                  </a:txBody>
                  <a:tcPr marL="0" marR="0" marB="0" marT="8255">
                    <a:solidFill>
                      <a:srgbClr val="BFBFBF">
                        <a:alpha val="19999"/>
                      </a:srgbClr>
                    </a:solidFill>
                  </a:tcPr>
                </a:tc>
              </a:tr>
              <a:tr h="168910">
                <a:tc>
                  <a:txBody>
                    <a:bodyPr/>
                    <a:lstStyle/>
                    <a:p>
                      <a:pPr marL="50800">
                        <a:lnSpc>
                          <a:spcPct val="100000"/>
                        </a:lnSpc>
                        <a:spcBef>
                          <a:spcPts val="65"/>
                        </a:spcBef>
                      </a:pPr>
                      <a:r>
                        <a:rPr dirty="0" sz="900" spc="-5" b="1">
                          <a:solidFill>
                            <a:srgbClr val="002060"/>
                          </a:solidFill>
                          <a:latin typeface="Calibri"/>
                          <a:cs typeface="Calibri"/>
                        </a:rPr>
                        <a:t>rs326</a:t>
                      </a:r>
                      <a:endParaRPr sz="900">
                        <a:latin typeface="Calibri"/>
                        <a:cs typeface="Calibri"/>
                      </a:endParaRPr>
                    </a:p>
                  </a:txBody>
                  <a:tcPr marL="0" marR="0" marB="0" marT="8255"/>
                </a:tc>
                <a:tc>
                  <a:txBody>
                    <a:bodyPr/>
                    <a:lstStyle/>
                    <a:p>
                      <a:pPr algn="ctr" marL="45085">
                        <a:lnSpc>
                          <a:spcPct val="100000"/>
                        </a:lnSpc>
                        <a:spcBef>
                          <a:spcPts val="65"/>
                        </a:spcBef>
                      </a:pPr>
                      <a:r>
                        <a:rPr dirty="0" sz="900">
                          <a:solidFill>
                            <a:srgbClr val="002060"/>
                          </a:solidFill>
                          <a:latin typeface="Calibri"/>
                          <a:cs typeface="Calibri"/>
                        </a:rPr>
                        <a:t>G</a:t>
                      </a:r>
                      <a:endParaRPr sz="900">
                        <a:latin typeface="Calibri"/>
                        <a:cs typeface="Calibri"/>
                      </a:endParaRPr>
                    </a:p>
                  </a:txBody>
                  <a:tcPr marL="0" marR="0" marB="0" marT="8255"/>
                </a:tc>
                <a:tc>
                  <a:txBody>
                    <a:bodyPr/>
                    <a:lstStyle/>
                    <a:p>
                      <a:pPr algn="ctr">
                        <a:lnSpc>
                          <a:spcPct val="100000"/>
                        </a:lnSpc>
                        <a:spcBef>
                          <a:spcPts val="65"/>
                        </a:spcBef>
                      </a:pPr>
                      <a:r>
                        <a:rPr dirty="0" sz="900" spc="-5">
                          <a:solidFill>
                            <a:srgbClr val="002060"/>
                          </a:solidFill>
                          <a:latin typeface="Calibri"/>
                          <a:cs typeface="Calibri"/>
                        </a:rPr>
                        <a:t>0.305</a:t>
                      </a:r>
                      <a:endParaRPr sz="900">
                        <a:latin typeface="Calibri"/>
                        <a:cs typeface="Calibri"/>
                      </a:endParaRPr>
                    </a:p>
                  </a:txBody>
                  <a:tcPr marL="0" marR="0" marB="0" marT="8255"/>
                </a:tc>
                <a:tc>
                  <a:txBody>
                    <a:bodyPr/>
                    <a:lstStyle/>
                    <a:p>
                      <a:pPr marL="82550">
                        <a:lnSpc>
                          <a:spcPct val="100000"/>
                        </a:lnSpc>
                        <a:spcBef>
                          <a:spcPts val="65"/>
                        </a:spcBef>
                      </a:pPr>
                      <a:r>
                        <a:rPr dirty="0" sz="900" spc="-5">
                          <a:solidFill>
                            <a:srgbClr val="002060"/>
                          </a:solidFill>
                          <a:latin typeface="Calibri"/>
                          <a:cs typeface="Calibri"/>
                        </a:rPr>
                        <a:t>305,699</a:t>
                      </a:r>
                      <a:endParaRPr sz="900">
                        <a:latin typeface="Calibri"/>
                        <a:cs typeface="Calibri"/>
                      </a:endParaRPr>
                    </a:p>
                  </a:txBody>
                  <a:tcPr marL="0" marR="0" marB="0" marT="8255"/>
                </a:tc>
                <a:tc>
                  <a:txBody>
                    <a:bodyPr/>
                    <a:lstStyle/>
                    <a:p>
                      <a:pPr algn="ctr">
                        <a:lnSpc>
                          <a:spcPct val="100000"/>
                        </a:lnSpc>
                        <a:spcBef>
                          <a:spcPts val="65"/>
                        </a:spcBef>
                      </a:pPr>
                      <a:r>
                        <a:rPr dirty="0" sz="900" spc="-5">
                          <a:solidFill>
                            <a:srgbClr val="002060"/>
                          </a:solidFill>
                          <a:latin typeface="Calibri"/>
                          <a:cs typeface="Calibri"/>
                        </a:rPr>
                        <a:t>-14.91</a:t>
                      </a:r>
                      <a:endParaRPr sz="900">
                        <a:latin typeface="Calibri"/>
                        <a:cs typeface="Calibri"/>
                      </a:endParaRPr>
                    </a:p>
                  </a:txBody>
                  <a:tcPr marL="0" marR="0" marB="0" marT="8255"/>
                </a:tc>
                <a:tc>
                  <a:txBody>
                    <a:bodyPr/>
                    <a:lstStyle/>
                    <a:p>
                      <a:pPr algn="ctr" marL="22225">
                        <a:lnSpc>
                          <a:spcPct val="100000"/>
                        </a:lnSpc>
                        <a:spcBef>
                          <a:spcPts val="65"/>
                        </a:spcBef>
                      </a:pPr>
                      <a:r>
                        <a:rPr dirty="0" sz="900" spc="-5">
                          <a:solidFill>
                            <a:srgbClr val="002060"/>
                          </a:solidFill>
                          <a:latin typeface="Calibri"/>
                          <a:cs typeface="Calibri"/>
                        </a:rPr>
                        <a:t>3.80E-388</a:t>
                      </a:r>
                      <a:endParaRPr sz="900">
                        <a:latin typeface="Calibri"/>
                        <a:cs typeface="Calibri"/>
                      </a:endParaRPr>
                    </a:p>
                  </a:txBody>
                  <a:tcPr marL="0" marR="0" marB="0" marT="8255"/>
                </a:tc>
                <a:tc>
                  <a:txBody>
                    <a:bodyPr/>
                    <a:lstStyle/>
                    <a:p>
                      <a:pPr algn="ctr" marR="38100">
                        <a:lnSpc>
                          <a:spcPct val="100000"/>
                        </a:lnSpc>
                        <a:spcBef>
                          <a:spcPts val="65"/>
                        </a:spcBef>
                      </a:pPr>
                      <a:r>
                        <a:rPr dirty="0" sz="900" spc="-5">
                          <a:solidFill>
                            <a:srgbClr val="002060"/>
                          </a:solidFill>
                          <a:latin typeface="Calibri"/>
                          <a:cs typeface="Calibri"/>
                        </a:rPr>
                        <a:t>0.01</a:t>
                      </a:r>
                      <a:endParaRPr sz="900">
                        <a:latin typeface="Calibri"/>
                        <a:cs typeface="Calibri"/>
                      </a:endParaRPr>
                    </a:p>
                  </a:txBody>
                  <a:tcPr marL="0" marR="0" marB="0" marT="8255"/>
                </a:tc>
                <a:tc>
                  <a:txBody>
                    <a:bodyPr/>
                    <a:lstStyle/>
                    <a:p>
                      <a:pPr algn="r" marR="184785">
                        <a:lnSpc>
                          <a:spcPct val="100000"/>
                        </a:lnSpc>
                        <a:spcBef>
                          <a:spcPts val="65"/>
                        </a:spcBef>
                      </a:pPr>
                      <a:r>
                        <a:rPr dirty="0" sz="900" spc="-5">
                          <a:solidFill>
                            <a:srgbClr val="002060"/>
                          </a:solidFill>
                          <a:latin typeface="Calibri"/>
                          <a:cs typeface="Calibri"/>
                        </a:rPr>
                        <a:t>0.867</a:t>
                      </a:r>
                      <a:endParaRPr sz="900">
                        <a:latin typeface="Calibri"/>
                        <a:cs typeface="Calibri"/>
                      </a:endParaRPr>
                    </a:p>
                  </a:txBody>
                  <a:tcPr marL="0" marR="0" marB="0" marT="8255"/>
                </a:tc>
              </a:tr>
              <a:tr h="168910">
                <a:tc>
                  <a:txBody>
                    <a:bodyPr/>
                    <a:lstStyle/>
                    <a:p>
                      <a:pPr marL="50800">
                        <a:lnSpc>
                          <a:spcPct val="100000"/>
                        </a:lnSpc>
                        <a:spcBef>
                          <a:spcPts val="65"/>
                        </a:spcBef>
                      </a:pPr>
                      <a:r>
                        <a:rPr dirty="0" sz="900" spc="-5" b="1">
                          <a:solidFill>
                            <a:srgbClr val="002060"/>
                          </a:solidFill>
                          <a:latin typeface="Calibri"/>
                          <a:cs typeface="Calibri"/>
                        </a:rPr>
                        <a:t>rs328</a:t>
                      </a:r>
                      <a:endParaRPr sz="900">
                        <a:latin typeface="Calibri"/>
                        <a:cs typeface="Calibri"/>
                      </a:endParaRPr>
                    </a:p>
                  </a:txBody>
                  <a:tcPr marL="0" marR="0" marB="0" marT="8255">
                    <a:lnB w="12700">
                      <a:solidFill>
                        <a:srgbClr val="4F81BD"/>
                      </a:solidFill>
                      <a:prstDash val="solid"/>
                    </a:lnB>
                    <a:solidFill>
                      <a:srgbClr val="BFBFBF">
                        <a:alpha val="19999"/>
                      </a:srgbClr>
                    </a:solidFill>
                  </a:tcPr>
                </a:tc>
                <a:tc>
                  <a:txBody>
                    <a:bodyPr/>
                    <a:lstStyle/>
                    <a:p>
                      <a:pPr algn="ctr" marL="45085">
                        <a:lnSpc>
                          <a:spcPct val="100000"/>
                        </a:lnSpc>
                        <a:spcBef>
                          <a:spcPts val="65"/>
                        </a:spcBef>
                      </a:pPr>
                      <a:r>
                        <a:rPr dirty="0" sz="900">
                          <a:solidFill>
                            <a:srgbClr val="002060"/>
                          </a:solidFill>
                          <a:latin typeface="Calibri"/>
                          <a:cs typeface="Calibri"/>
                        </a:rPr>
                        <a:t>G</a:t>
                      </a:r>
                      <a:endParaRPr sz="900">
                        <a:latin typeface="Calibri"/>
                        <a:cs typeface="Calibri"/>
                      </a:endParaRPr>
                    </a:p>
                  </a:txBody>
                  <a:tcPr marL="0" marR="0" marB="0" marT="8255">
                    <a:lnB w="12700">
                      <a:solidFill>
                        <a:srgbClr val="4F81BD"/>
                      </a:solidFill>
                      <a:prstDash val="solid"/>
                    </a:lnB>
                    <a:solidFill>
                      <a:srgbClr val="BFBFBF">
                        <a:alpha val="19999"/>
                      </a:srgbClr>
                    </a:solidFill>
                  </a:tcPr>
                </a:tc>
                <a:tc>
                  <a:txBody>
                    <a:bodyPr/>
                    <a:lstStyle/>
                    <a:p>
                      <a:pPr algn="ctr">
                        <a:lnSpc>
                          <a:spcPct val="100000"/>
                        </a:lnSpc>
                        <a:spcBef>
                          <a:spcPts val="65"/>
                        </a:spcBef>
                      </a:pPr>
                      <a:r>
                        <a:rPr dirty="0" sz="900" spc="-5">
                          <a:solidFill>
                            <a:srgbClr val="002060"/>
                          </a:solidFill>
                          <a:latin typeface="Calibri"/>
                          <a:cs typeface="Calibri"/>
                        </a:rPr>
                        <a:t>0.098</a:t>
                      </a:r>
                      <a:endParaRPr sz="900">
                        <a:latin typeface="Calibri"/>
                        <a:cs typeface="Calibri"/>
                      </a:endParaRPr>
                    </a:p>
                  </a:txBody>
                  <a:tcPr marL="0" marR="0" marB="0" marT="8255">
                    <a:lnB w="12700">
                      <a:solidFill>
                        <a:srgbClr val="4F81BD"/>
                      </a:solidFill>
                      <a:prstDash val="solid"/>
                    </a:lnB>
                    <a:solidFill>
                      <a:srgbClr val="BFBFBF">
                        <a:alpha val="19999"/>
                      </a:srgbClr>
                    </a:solidFill>
                  </a:tcPr>
                </a:tc>
                <a:tc>
                  <a:txBody>
                    <a:bodyPr/>
                    <a:lstStyle/>
                    <a:p>
                      <a:pPr marL="82550">
                        <a:lnSpc>
                          <a:spcPct val="100000"/>
                        </a:lnSpc>
                        <a:spcBef>
                          <a:spcPts val="65"/>
                        </a:spcBef>
                      </a:pPr>
                      <a:r>
                        <a:rPr dirty="0" sz="900" spc="-5">
                          <a:solidFill>
                            <a:srgbClr val="002060"/>
                          </a:solidFill>
                          <a:latin typeface="Calibri"/>
                          <a:cs typeface="Calibri"/>
                        </a:rPr>
                        <a:t>305,699</a:t>
                      </a:r>
                      <a:endParaRPr sz="900">
                        <a:latin typeface="Calibri"/>
                        <a:cs typeface="Calibri"/>
                      </a:endParaRPr>
                    </a:p>
                  </a:txBody>
                  <a:tcPr marL="0" marR="0" marB="0" marT="8255">
                    <a:lnB w="12700">
                      <a:solidFill>
                        <a:srgbClr val="4F81BD"/>
                      </a:solidFill>
                      <a:prstDash val="solid"/>
                    </a:lnB>
                    <a:solidFill>
                      <a:srgbClr val="BFBFBF">
                        <a:alpha val="19999"/>
                      </a:srgbClr>
                    </a:solidFill>
                  </a:tcPr>
                </a:tc>
                <a:tc>
                  <a:txBody>
                    <a:bodyPr/>
                    <a:lstStyle/>
                    <a:p>
                      <a:pPr algn="ctr">
                        <a:lnSpc>
                          <a:spcPct val="100000"/>
                        </a:lnSpc>
                        <a:spcBef>
                          <a:spcPts val="65"/>
                        </a:spcBef>
                      </a:pPr>
                      <a:r>
                        <a:rPr dirty="0" sz="900" spc="-5">
                          <a:solidFill>
                            <a:srgbClr val="002060"/>
                          </a:solidFill>
                          <a:latin typeface="Calibri"/>
                          <a:cs typeface="Calibri"/>
                        </a:rPr>
                        <a:t>-9.37</a:t>
                      </a:r>
                      <a:endParaRPr sz="900">
                        <a:latin typeface="Calibri"/>
                        <a:cs typeface="Calibri"/>
                      </a:endParaRPr>
                    </a:p>
                  </a:txBody>
                  <a:tcPr marL="0" marR="0" marB="0" marT="8255">
                    <a:lnB w="12700">
                      <a:solidFill>
                        <a:srgbClr val="4F81BD"/>
                      </a:solidFill>
                      <a:prstDash val="solid"/>
                    </a:lnB>
                    <a:solidFill>
                      <a:srgbClr val="BFBFBF">
                        <a:alpha val="19999"/>
                      </a:srgbClr>
                    </a:solidFill>
                  </a:tcPr>
                </a:tc>
                <a:tc>
                  <a:txBody>
                    <a:bodyPr/>
                    <a:lstStyle/>
                    <a:p>
                      <a:pPr algn="ctr" marL="22225">
                        <a:lnSpc>
                          <a:spcPct val="100000"/>
                        </a:lnSpc>
                        <a:spcBef>
                          <a:spcPts val="65"/>
                        </a:spcBef>
                      </a:pPr>
                      <a:r>
                        <a:rPr dirty="0" sz="900" spc="-5">
                          <a:solidFill>
                            <a:srgbClr val="002060"/>
                          </a:solidFill>
                          <a:latin typeface="Calibri"/>
                          <a:cs typeface="Calibri"/>
                        </a:rPr>
                        <a:t>1.97E-203</a:t>
                      </a:r>
                      <a:endParaRPr sz="900">
                        <a:latin typeface="Calibri"/>
                        <a:cs typeface="Calibri"/>
                      </a:endParaRPr>
                    </a:p>
                  </a:txBody>
                  <a:tcPr marL="0" marR="0" marB="0" marT="8255">
                    <a:lnB w="12700">
                      <a:solidFill>
                        <a:srgbClr val="4F81BD"/>
                      </a:solidFill>
                      <a:prstDash val="solid"/>
                    </a:lnB>
                    <a:solidFill>
                      <a:srgbClr val="BFBFBF">
                        <a:alpha val="19999"/>
                      </a:srgbClr>
                    </a:solidFill>
                  </a:tcPr>
                </a:tc>
                <a:tc>
                  <a:txBody>
                    <a:bodyPr/>
                    <a:lstStyle/>
                    <a:p>
                      <a:pPr algn="ctr" marR="38100">
                        <a:lnSpc>
                          <a:spcPct val="100000"/>
                        </a:lnSpc>
                        <a:spcBef>
                          <a:spcPts val="65"/>
                        </a:spcBef>
                      </a:pPr>
                      <a:r>
                        <a:rPr dirty="0" sz="900" spc="-5">
                          <a:solidFill>
                            <a:srgbClr val="002060"/>
                          </a:solidFill>
                          <a:latin typeface="Calibri"/>
                          <a:cs typeface="Calibri"/>
                        </a:rPr>
                        <a:t>0.40</a:t>
                      </a:r>
                      <a:endParaRPr sz="900">
                        <a:latin typeface="Calibri"/>
                        <a:cs typeface="Calibri"/>
                      </a:endParaRPr>
                    </a:p>
                  </a:txBody>
                  <a:tcPr marL="0" marR="0" marB="0" marT="8255">
                    <a:lnB w="12700">
                      <a:solidFill>
                        <a:srgbClr val="4F81BD"/>
                      </a:solidFill>
                      <a:prstDash val="solid"/>
                    </a:lnB>
                    <a:solidFill>
                      <a:srgbClr val="BFBFBF">
                        <a:alpha val="19999"/>
                      </a:srgbClr>
                    </a:solidFill>
                  </a:tcPr>
                </a:tc>
                <a:tc>
                  <a:txBody>
                    <a:bodyPr/>
                    <a:lstStyle/>
                    <a:p>
                      <a:pPr algn="r" marR="184785">
                        <a:lnSpc>
                          <a:spcPct val="100000"/>
                        </a:lnSpc>
                        <a:spcBef>
                          <a:spcPts val="65"/>
                        </a:spcBef>
                      </a:pPr>
                      <a:r>
                        <a:rPr dirty="0" sz="900" spc="-5">
                          <a:solidFill>
                            <a:srgbClr val="002060"/>
                          </a:solidFill>
                          <a:latin typeface="Calibri"/>
                          <a:cs typeface="Calibri"/>
                        </a:rPr>
                        <a:t>0.005</a:t>
                      </a:r>
                      <a:endParaRPr sz="900">
                        <a:latin typeface="Calibri"/>
                        <a:cs typeface="Calibri"/>
                      </a:endParaRPr>
                    </a:p>
                  </a:txBody>
                  <a:tcPr marL="0" marR="0" marB="0" marT="8255">
                    <a:lnB w="12700">
                      <a:solidFill>
                        <a:srgbClr val="4F81BD"/>
                      </a:solidFill>
                      <a:prstDash val="solid"/>
                    </a:lnB>
                    <a:solidFill>
                      <a:srgbClr val="BFBFBF">
                        <a:alpha val="19999"/>
                      </a:srgbClr>
                    </a:solidFill>
                  </a:tcPr>
                </a:tc>
              </a:tr>
            </a:tbl>
          </a:graphicData>
        </a:graphic>
      </p:graphicFrame>
      <p:sp>
        <p:nvSpPr>
          <p:cNvPr id="20" name="object 20"/>
          <p:cNvSpPr txBox="1">
            <a:spLocks noGrp="1"/>
          </p:cNvSpPr>
          <p:nvPr>
            <p:ph type="title"/>
          </p:nvPr>
        </p:nvSpPr>
        <p:spPr>
          <a:xfrm>
            <a:off x="2879924" y="157048"/>
            <a:ext cx="3481070" cy="391160"/>
          </a:xfrm>
          <a:prstGeom prst="rect"/>
        </p:spPr>
        <p:txBody>
          <a:bodyPr wrap="square" lIns="0" tIns="12700" rIns="0" bIns="0" rtlCol="0" vert="horz">
            <a:spAutoFit/>
          </a:bodyPr>
          <a:lstStyle/>
          <a:p>
            <a:pPr marL="12700">
              <a:lnSpc>
                <a:spcPct val="100000"/>
              </a:lnSpc>
              <a:spcBef>
                <a:spcPts val="100"/>
              </a:spcBef>
            </a:pPr>
            <a:r>
              <a:rPr dirty="0" sz="2400" spc="-5" i="1">
                <a:latin typeface="Calibri"/>
                <a:cs typeface="Calibri"/>
              </a:rPr>
              <a:t>LPL </a:t>
            </a:r>
            <a:r>
              <a:rPr dirty="0" sz="2400" spc="-5"/>
              <a:t>and </a:t>
            </a:r>
            <a:r>
              <a:rPr dirty="0" sz="2400" spc="-5" i="1">
                <a:latin typeface="Calibri"/>
                <a:cs typeface="Calibri"/>
              </a:rPr>
              <a:t>LDLR </a:t>
            </a:r>
            <a:r>
              <a:rPr dirty="0" sz="2400" spc="-5"/>
              <a:t>genetic</a:t>
            </a:r>
            <a:r>
              <a:rPr dirty="0" sz="2400" spc="-65"/>
              <a:t> </a:t>
            </a:r>
            <a:r>
              <a:rPr dirty="0" sz="2400" spc="-5"/>
              <a:t>scores</a:t>
            </a:r>
            <a:endParaRPr sz="2400">
              <a:latin typeface="Calibri"/>
              <a:cs typeface="Calibri"/>
            </a:endParaRPr>
          </a:p>
        </p:txBody>
      </p:sp>
      <p:sp>
        <p:nvSpPr>
          <p:cNvPr id="21" name="object 21"/>
          <p:cNvSpPr/>
          <p:nvPr/>
        </p:nvSpPr>
        <p:spPr>
          <a:xfrm>
            <a:off x="523876" y="702309"/>
            <a:ext cx="8196580" cy="0"/>
          </a:xfrm>
          <a:custGeom>
            <a:avLst/>
            <a:gdLst/>
            <a:ahLst/>
            <a:cxnLst/>
            <a:rect l="l" t="t" r="r" b="b"/>
            <a:pathLst>
              <a:path w="8196580" h="0">
                <a:moveTo>
                  <a:pt x="0" y="0"/>
                </a:moveTo>
                <a:lnTo>
                  <a:pt x="8196261" y="0"/>
                </a:lnTo>
              </a:path>
            </a:pathLst>
          </a:custGeom>
          <a:ln w="22225">
            <a:solidFill>
              <a:srgbClr val="C00000"/>
            </a:solidFill>
          </a:ln>
        </p:spPr>
        <p:txBody>
          <a:bodyPr wrap="square" lIns="0" tIns="0" rIns="0" bIns="0" rtlCol="0"/>
          <a:lstStyle/>
          <a:p/>
        </p:txBody>
      </p:sp>
      <p:sp>
        <p:nvSpPr>
          <p:cNvPr id="22" name="object 22"/>
          <p:cNvSpPr/>
          <p:nvPr/>
        </p:nvSpPr>
        <p:spPr>
          <a:xfrm>
            <a:off x="787400" y="1790700"/>
            <a:ext cx="1901822" cy="634799"/>
          </a:xfrm>
          <a:prstGeom prst="rect">
            <a:avLst/>
          </a:prstGeom>
          <a:blipFill>
            <a:blip r:embed="rId2" cstate="print"/>
            <a:stretch>
              <a:fillRect/>
            </a:stretch>
          </a:blipFill>
        </p:spPr>
        <p:txBody>
          <a:bodyPr wrap="square" lIns="0" tIns="0" rIns="0" bIns="0" rtlCol="0"/>
          <a:lstStyle/>
          <a:p/>
        </p:txBody>
      </p:sp>
      <p:sp>
        <p:nvSpPr>
          <p:cNvPr id="23" name="object 23"/>
          <p:cNvSpPr/>
          <p:nvPr/>
        </p:nvSpPr>
        <p:spPr>
          <a:xfrm>
            <a:off x="787400" y="3619500"/>
            <a:ext cx="1897483" cy="648229"/>
          </a:xfrm>
          <a:prstGeom prst="rect">
            <a:avLst/>
          </a:prstGeom>
          <a:blipFill>
            <a:blip r:embed="rId3" cstate="print"/>
            <a:stretch>
              <a:fillRect/>
            </a:stretch>
          </a:blipFill>
        </p:spPr>
        <p:txBody>
          <a:bodyPr wrap="square" lIns="0" tIns="0" rIns="0" bIns="0" rtlCol="0"/>
          <a:lstStyle/>
          <a:p/>
        </p:txBody>
      </p:sp>
      <p:sp>
        <p:nvSpPr>
          <p:cNvPr id="24" name="object 24"/>
          <p:cNvSpPr txBox="1"/>
          <p:nvPr/>
        </p:nvSpPr>
        <p:spPr>
          <a:xfrm>
            <a:off x="716388" y="3071189"/>
            <a:ext cx="2037714" cy="1289050"/>
          </a:xfrm>
          <a:prstGeom prst="rect">
            <a:avLst/>
          </a:prstGeom>
          <a:ln w="12700">
            <a:solidFill>
              <a:srgbClr val="002060"/>
            </a:solidFill>
          </a:ln>
        </p:spPr>
        <p:txBody>
          <a:bodyPr wrap="square" lIns="0" tIns="100330" rIns="0" bIns="0" rtlCol="0" vert="horz">
            <a:spAutoFit/>
          </a:bodyPr>
          <a:lstStyle/>
          <a:p>
            <a:pPr marL="238125">
              <a:lnSpc>
                <a:spcPct val="100000"/>
              </a:lnSpc>
              <a:spcBef>
                <a:spcPts val="790"/>
              </a:spcBef>
            </a:pPr>
            <a:r>
              <a:rPr dirty="0" sz="1600" spc="-5" b="1" i="1">
                <a:solidFill>
                  <a:srgbClr val="C00000"/>
                </a:solidFill>
                <a:latin typeface="Calibri"/>
                <a:cs typeface="Calibri"/>
              </a:rPr>
              <a:t>LDLR </a:t>
            </a:r>
            <a:r>
              <a:rPr dirty="0" sz="1600" spc="-5">
                <a:solidFill>
                  <a:srgbClr val="002060"/>
                </a:solidFill>
                <a:latin typeface="Calibri"/>
                <a:cs typeface="Calibri"/>
              </a:rPr>
              <a:t>genetic</a:t>
            </a:r>
            <a:r>
              <a:rPr dirty="0" sz="1600" spc="-25">
                <a:solidFill>
                  <a:srgbClr val="002060"/>
                </a:solidFill>
                <a:latin typeface="Calibri"/>
                <a:cs typeface="Calibri"/>
              </a:rPr>
              <a:t> </a:t>
            </a:r>
            <a:r>
              <a:rPr dirty="0" sz="1600" spc="-5">
                <a:solidFill>
                  <a:srgbClr val="002060"/>
                </a:solidFill>
                <a:latin typeface="Calibri"/>
                <a:cs typeface="Calibri"/>
              </a:rPr>
              <a:t>score</a:t>
            </a:r>
            <a:endParaRPr sz="1600">
              <a:latin typeface="Calibri"/>
              <a:cs typeface="Calibri"/>
            </a:endParaRPr>
          </a:p>
        </p:txBody>
      </p:sp>
      <p:sp>
        <p:nvSpPr>
          <p:cNvPr id="25" name="object 25"/>
          <p:cNvSpPr txBox="1"/>
          <p:nvPr/>
        </p:nvSpPr>
        <p:spPr>
          <a:xfrm>
            <a:off x="716388" y="1261619"/>
            <a:ext cx="2037714" cy="1354455"/>
          </a:xfrm>
          <a:prstGeom prst="rect">
            <a:avLst/>
          </a:prstGeom>
          <a:ln w="12700">
            <a:solidFill>
              <a:srgbClr val="002060"/>
            </a:solidFill>
          </a:ln>
        </p:spPr>
        <p:txBody>
          <a:bodyPr wrap="square" lIns="0" tIns="97790" rIns="0" bIns="0" rtlCol="0" vert="horz">
            <a:spAutoFit/>
          </a:bodyPr>
          <a:lstStyle/>
          <a:p>
            <a:pPr marL="307340">
              <a:lnSpc>
                <a:spcPct val="100000"/>
              </a:lnSpc>
              <a:spcBef>
                <a:spcPts val="770"/>
              </a:spcBef>
            </a:pPr>
            <a:r>
              <a:rPr dirty="0" sz="1600" spc="-5" b="1" i="1">
                <a:solidFill>
                  <a:srgbClr val="C00000"/>
                </a:solidFill>
                <a:latin typeface="Calibri"/>
                <a:cs typeface="Calibri"/>
              </a:rPr>
              <a:t>LPL </a:t>
            </a:r>
            <a:r>
              <a:rPr dirty="0" sz="1600" spc="-5">
                <a:solidFill>
                  <a:srgbClr val="002060"/>
                </a:solidFill>
                <a:latin typeface="Calibri"/>
                <a:cs typeface="Calibri"/>
              </a:rPr>
              <a:t>genetic</a:t>
            </a:r>
            <a:r>
              <a:rPr dirty="0" sz="1600" spc="-20">
                <a:solidFill>
                  <a:srgbClr val="002060"/>
                </a:solidFill>
                <a:latin typeface="Calibri"/>
                <a:cs typeface="Calibri"/>
              </a:rPr>
              <a:t> </a:t>
            </a:r>
            <a:r>
              <a:rPr dirty="0" sz="1600" spc="-5">
                <a:solidFill>
                  <a:srgbClr val="002060"/>
                </a:solidFill>
                <a:latin typeface="Calibri"/>
                <a:cs typeface="Calibri"/>
              </a:rPr>
              <a:t>score</a:t>
            </a:r>
            <a:endParaRPr sz="160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European Society of Cardiology</dc:creator>
  <cp:keywords>ESC Congress 2018, European Society of Cardiology</cp:keywords>
  <dc:subject>A naturally randomized trial evaluating the potential clinical benefit of therapies that reduce triglyceride-rich lipoproteins on the risk of coronary heart disease</dc:subject>
  <dc:title>A naturally randomized trial evaluating the potential clinical benefit of therapies that reduce triglyceride-rich lipoproteins on the risk of coronary heart disease</dc:title>
  <dcterms:created xsi:type="dcterms:W3CDTF">2018-09-05T13:43:47Z</dcterms:created>
  <dcterms:modified xsi:type="dcterms:W3CDTF">2018-09-05T13:43:47Z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2018-08-28T00:00:00Z</vt:filetime>
  </property>
  <property fmtid="{D5CDD505-2E9C-101B-9397-08002B2CF9AE}" pid="3" name="Creator">
    <vt:lpwstr>Aspose Ltd.</vt:lpwstr>
  </property>
  <property fmtid="{D5CDD505-2E9C-101B-9397-08002B2CF9AE}" pid="4" name="LastSaved">
    <vt:filetime>2018-09-05T00:00:00Z</vt:filetime>
  </property>
</Properties>
</file>