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 id="2147483776" r:id="rId3"/>
  </p:sldMasterIdLst>
  <p:notesMasterIdLst>
    <p:notesMasterId r:id="rId33"/>
  </p:notesMasterIdLst>
  <p:handoutMasterIdLst>
    <p:handoutMasterId r:id="rId34"/>
  </p:handoutMasterIdLst>
  <p:sldIdLst>
    <p:sldId id="1210" r:id="rId4"/>
    <p:sldId id="1273" r:id="rId5"/>
    <p:sldId id="1307" r:id="rId6"/>
    <p:sldId id="1272" r:id="rId7"/>
    <p:sldId id="1300" r:id="rId8"/>
    <p:sldId id="1291" r:id="rId9"/>
    <p:sldId id="1305" r:id="rId10"/>
    <p:sldId id="1284" r:id="rId11"/>
    <p:sldId id="1304" r:id="rId12"/>
    <p:sldId id="1274" r:id="rId13"/>
    <p:sldId id="1312" r:id="rId14"/>
    <p:sldId id="1308" r:id="rId15"/>
    <p:sldId id="1313" r:id="rId16"/>
    <p:sldId id="1314" r:id="rId17"/>
    <p:sldId id="1315" r:id="rId18"/>
    <p:sldId id="1316" r:id="rId19"/>
    <p:sldId id="1317" r:id="rId20"/>
    <p:sldId id="1320" r:id="rId21"/>
    <p:sldId id="1319" r:id="rId22"/>
    <p:sldId id="1301" r:id="rId23"/>
    <p:sldId id="1279" r:id="rId24"/>
    <p:sldId id="1318" r:id="rId25"/>
    <p:sldId id="1323" r:id="rId26"/>
    <p:sldId id="1324" r:id="rId27"/>
    <p:sldId id="1310" r:id="rId28"/>
    <p:sldId id="1321" r:id="rId29"/>
    <p:sldId id="1287" r:id="rId30"/>
    <p:sldId id="1289" r:id="rId31"/>
    <p:sldId id="1255" r:id="rId32"/>
  </p:sldIdLst>
  <p:sldSz cx="10287000" cy="6858000" type="35mm"/>
  <p:notesSz cx="6858000" cy="91440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3600" kern="1200">
        <a:solidFill>
          <a:schemeClr val="tx1"/>
        </a:solidFill>
        <a:latin typeface="Helvetica" pitchFamily="-111" charset="0"/>
        <a:ea typeface="ＭＳ Ｐゴシック" pitchFamily="-111" charset="-128"/>
        <a:cs typeface="ＭＳ Ｐゴシック" pitchFamily="-111" charset="-128"/>
      </a:defRPr>
    </a:lvl1pPr>
    <a:lvl2pPr marL="457200" algn="l" rtl="0" fontAlgn="base">
      <a:spcBef>
        <a:spcPct val="0"/>
      </a:spcBef>
      <a:spcAft>
        <a:spcPct val="0"/>
      </a:spcAft>
      <a:defRPr sz="3600" kern="1200">
        <a:solidFill>
          <a:schemeClr val="tx1"/>
        </a:solidFill>
        <a:latin typeface="Helvetica" pitchFamily="-111" charset="0"/>
        <a:ea typeface="ＭＳ Ｐゴシック" pitchFamily="-111" charset="-128"/>
        <a:cs typeface="ＭＳ Ｐゴシック" pitchFamily="-111" charset="-128"/>
      </a:defRPr>
    </a:lvl2pPr>
    <a:lvl3pPr marL="914400" algn="l" rtl="0" fontAlgn="base">
      <a:spcBef>
        <a:spcPct val="0"/>
      </a:spcBef>
      <a:spcAft>
        <a:spcPct val="0"/>
      </a:spcAft>
      <a:defRPr sz="3600" kern="1200">
        <a:solidFill>
          <a:schemeClr val="tx1"/>
        </a:solidFill>
        <a:latin typeface="Helvetica" pitchFamily="-111" charset="0"/>
        <a:ea typeface="ＭＳ Ｐゴシック" pitchFamily="-111" charset="-128"/>
        <a:cs typeface="ＭＳ Ｐゴシック" pitchFamily="-111" charset="-128"/>
      </a:defRPr>
    </a:lvl3pPr>
    <a:lvl4pPr marL="1371600" algn="l" rtl="0" fontAlgn="base">
      <a:spcBef>
        <a:spcPct val="0"/>
      </a:spcBef>
      <a:spcAft>
        <a:spcPct val="0"/>
      </a:spcAft>
      <a:defRPr sz="3600" kern="1200">
        <a:solidFill>
          <a:schemeClr val="tx1"/>
        </a:solidFill>
        <a:latin typeface="Helvetica" pitchFamily="-111" charset="0"/>
        <a:ea typeface="ＭＳ Ｐゴシック" pitchFamily="-111" charset="-128"/>
        <a:cs typeface="ＭＳ Ｐゴシック" pitchFamily="-111" charset="-128"/>
      </a:defRPr>
    </a:lvl4pPr>
    <a:lvl5pPr marL="1828800" algn="l" rtl="0" fontAlgn="base">
      <a:spcBef>
        <a:spcPct val="0"/>
      </a:spcBef>
      <a:spcAft>
        <a:spcPct val="0"/>
      </a:spcAft>
      <a:defRPr sz="3600" kern="1200">
        <a:solidFill>
          <a:schemeClr val="tx1"/>
        </a:solidFill>
        <a:latin typeface="Helvetica" pitchFamily="-111" charset="0"/>
        <a:ea typeface="ＭＳ Ｐゴシック" pitchFamily="-111" charset="-128"/>
        <a:cs typeface="ＭＳ Ｐゴシック" pitchFamily="-111" charset="-128"/>
      </a:defRPr>
    </a:lvl5pPr>
    <a:lvl6pPr marL="2286000" algn="l" defTabSz="457200" rtl="0" eaLnBrk="1" latinLnBrk="0" hangingPunct="1">
      <a:defRPr sz="3600" kern="1200">
        <a:solidFill>
          <a:schemeClr val="tx1"/>
        </a:solidFill>
        <a:latin typeface="Helvetica" pitchFamily="-111" charset="0"/>
        <a:ea typeface="ＭＳ Ｐゴシック" pitchFamily="-111" charset="-128"/>
        <a:cs typeface="ＭＳ Ｐゴシック" pitchFamily="-111" charset="-128"/>
      </a:defRPr>
    </a:lvl6pPr>
    <a:lvl7pPr marL="2743200" algn="l" defTabSz="457200" rtl="0" eaLnBrk="1" latinLnBrk="0" hangingPunct="1">
      <a:defRPr sz="3600" kern="1200">
        <a:solidFill>
          <a:schemeClr val="tx1"/>
        </a:solidFill>
        <a:latin typeface="Helvetica" pitchFamily="-111" charset="0"/>
        <a:ea typeface="ＭＳ Ｐゴシック" pitchFamily="-111" charset="-128"/>
        <a:cs typeface="ＭＳ Ｐゴシック" pitchFamily="-111" charset="-128"/>
      </a:defRPr>
    </a:lvl7pPr>
    <a:lvl8pPr marL="3200400" algn="l" defTabSz="457200" rtl="0" eaLnBrk="1" latinLnBrk="0" hangingPunct="1">
      <a:defRPr sz="3600" kern="1200">
        <a:solidFill>
          <a:schemeClr val="tx1"/>
        </a:solidFill>
        <a:latin typeface="Helvetica" pitchFamily="-111" charset="0"/>
        <a:ea typeface="ＭＳ Ｐゴシック" pitchFamily="-111" charset="-128"/>
        <a:cs typeface="ＭＳ Ｐゴシック" pitchFamily="-111" charset="-128"/>
      </a:defRPr>
    </a:lvl8pPr>
    <a:lvl9pPr marL="3657600" algn="l" defTabSz="457200" rtl="0" eaLnBrk="1" latinLnBrk="0" hangingPunct="1">
      <a:defRPr sz="3600" kern="1200">
        <a:solidFill>
          <a:schemeClr val="tx1"/>
        </a:solidFill>
        <a:latin typeface="Helvetica" pitchFamily="-111" charset="0"/>
        <a:ea typeface="ＭＳ Ｐゴシック" pitchFamily="-111" charset="-128"/>
        <a:cs typeface="ＭＳ Ｐゴシック" pitchFamily="-111"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0"/>
    <a:srgbClr val="000084"/>
    <a:srgbClr val="000090"/>
    <a:srgbClr val="C8C7FF"/>
    <a:srgbClr val="000078"/>
    <a:srgbClr val="FFC950"/>
    <a:srgbClr val="B9B9BA"/>
    <a:srgbClr val="BBBBBA"/>
    <a:srgbClr val="C4C7C8"/>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snapVertSplitter="1" vertBarState="minimized" horzBarState="maximized">
    <p:restoredLeft sz="8026" autoAdjust="0"/>
    <p:restoredTop sz="99820" autoAdjust="0"/>
  </p:normalViewPr>
  <p:slideViewPr>
    <p:cSldViewPr snapToGrid="0">
      <p:cViewPr>
        <p:scale>
          <a:sx n="100" d="100"/>
          <a:sy n="100" d="100"/>
        </p:scale>
        <p:origin x="-1040" y="-56"/>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50" d="100"/>
          <a:sy n="150" d="100"/>
        </p:scale>
        <p:origin x="-2744"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944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9800" y="354965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1" name="Rectangle 3"/>
          <p:cNvSpPr>
            <a:spLocks noGrp="1" noRot="1" noChangeAspect="1" noChangeArrowheads="1" noTextEdit="1"/>
          </p:cNvSpPr>
          <p:nvPr>
            <p:ph type="sldImg" idx="2"/>
          </p:nvPr>
        </p:nvSpPr>
        <p:spPr bwMode="auto">
          <a:xfrm>
            <a:off x="1403350" y="495300"/>
            <a:ext cx="4229100" cy="28194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6818786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630260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346098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346098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346098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346098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40011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00783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346098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00783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20564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20564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531790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20564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05270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118272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75131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934804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2293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2293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40011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346098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346098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346098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39"/>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58477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449A0D-B7D7-6F4E-80D3-6B36EF25442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107026" y="1922463"/>
            <a:ext cx="8408455" cy="22837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D4FA1E-59B5-7E4D-AE78-7222F5DA916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22314"/>
            <a:ext cx="2185988" cy="3560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6168" y="622314"/>
            <a:ext cx="3360920" cy="3560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D287AC-B9D2-8E49-B4D5-16F18B44764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223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922463"/>
            <a:ext cx="8743950" cy="584776"/>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E7810C-AB5D-CB43-845C-AC1C1B3B422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38"/>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B1106C-9B84-9843-8BA5-A6231417E762}" type="datetime1">
              <a:rPr lang="en-US"/>
              <a:pPr>
                <a:defRPr/>
              </a:pPr>
              <a:t>11/13/16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9630F5-088B-6242-81AB-679C64BC3DC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CBF069-C74C-B94E-8706-0FDDB57EAA7E}" type="datetime1">
              <a:rPr lang="en-US"/>
              <a:pPr>
                <a:defRPr/>
              </a:pPr>
              <a:t>11/13/16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0C2D5E-DAA8-E649-9DBC-CDF2F8D3705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13"/>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9AD7EE-359C-E144-A2DC-4A98CF76D954}" type="datetime1">
              <a:rPr lang="en-US"/>
              <a:pPr>
                <a:defRPr/>
              </a:pPr>
              <a:t>11/13/16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88A580-0029-F647-8FA5-EFD480AEF80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29FEF352-09E3-2742-8D9F-C6D09E0210B7}" type="datetime1">
              <a:rPr lang="en-US"/>
              <a:pPr>
                <a:defRPr/>
              </a:pPr>
              <a:t>11/13/16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495066D-0DC9-5041-94BC-F55B427F528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660"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660"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5E2B746B-3795-AD41-953E-198BCE33BC50}" type="datetime1">
              <a:rPr lang="en-US"/>
              <a:pPr>
                <a:defRPr/>
              </a:pPr>
              <a:t>11/13/16</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72CAE90C-248D-594A-BCDF-33C12E1A2C0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58C56021-AA97-E845-B801-BF1FE8680CF8}" type="datetime1">
              <a:rPr lang="en-US"/>
              <a:pPr>
                <a:defRPr/>
              </a:pPr>
              <a:t>11/13/16</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FF8212C2-D4A8-0A44-8B84-655273F4649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B25DC80-EEB0-9D4A-A0D6-F24D68AC74C9}" type="datetime1">
              <a:rPr lang="en-US"/>
              <a:pPr>
                <a:defRPr/>
              </a:pPr>
              <a:t>11/13/16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F9207120-3420-E649-B5F0-7BF298946A2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36A0D6-625A-DD4C-A0AA-3F668401FF5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063"/>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99E07DA-1CCD-0045-9844-4659B3844A03}" type="datetime1">
              <a:rPr lang="en-US"/>
              <a:pPr>
                <a:defRPr/>
              </a:pPr>
              <a:t>11/13/16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A1FE343-8880-4C40-8A1D-553703E58A88}"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7F607BB-2E74-5948-AC9C-C9739DAFE9D6}" type="datetime1">
              <a:rPr lang="en-US"/>
              <a:pPr>
                <a:defRPr/>
              </a:pPr>
              <a:t>11/13/16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4C57A91-DDEB-5F4F-BCA4-CB3E554AC37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AE4628-CC43-7344-8473-358BA5143748}" type="datetime1">
              <a:rPr lang="en-US"/>
              <a:pPr>
                <a:defRPr/>
              </a:pPr>
              <a:t>11/13/16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1CF173-8036-0A4D-854F-11ED00C7683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51"/>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51"/>
            <a:ext cx="67722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2057AF-1A9F-234C-AF8B-D62368A75C31}" type="datetime1">
              <a:rPr lang="en-US"/>
              <a:pPr>
                <a:defRPr/>
              </a:pPr>
              <a:t>11/13/16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CA8985-E5AE-8840-AB5D-C529540C89A8}"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56"/>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584776"/>
          </a:xfrm>
        </p:spPr>
        <p:txBody>
          <a:bodyPr/>
          <a:lstStyle>
            <a:lvl1pPr marL="0" indent="0" algn="ctr">
              <a:buNone/>
              <a:defRPr/>
            </a:lvl1pPr>
            <a:lvl2pPr marL="457039" indent="0" algn="ctr">
              <a:buNone/>
              <a:defRPr/>
            </a:lvl2pPr>
            <a:lvl3pPr marL="914079" indent="0" algn="ctr">
              <a:buNone/>
              <a:defRPr/>
            </a:lvl3pPr>
            <a:lvl4pPr marL="1371119" indent="0" algn="ctr">
              <a:buNone/>
              <a:defRPr/>
            </a:lvl4pPr>
            <a:lvl5pPr marL="1828159" indent="0" algn="ctr">
              <a:buNone/>
              <a:defRPr/>
            </a:lvl5pPr>
            <a:lvl6pPr marL="2285199" indent="0" algn="ctr">
              <a:buNone/>
              <a:defRPr/>
            </a:lvl6pPr>
            <a:lvl7pPr marL="2742237" indent="0" algn="ctr">
              <a:buNone/>
              <a:defRPr/>
            </a:lvl7pPr>
            <a:lvl8pPr marL="3199278" indent="0" algn="ctr">
              <a:buNone/>
              <a:defRPr/>
            </a:lvl8pPr>
            <a:lvl9pPr marL="365631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8ADEAC-3141-4F44-BCE4-0814C73E06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640557"/>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845139-7C6C-194D-BFB2-92BDB37890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9365021"/>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34"/>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400110"/>
          </a:xfrm>
        </p:spPr>
        <p:txBody>
          <a:bodyPr anchor="b"/>
          <a:lstStyle>
            <a:lvl1pPr marL="0" indent="0">
              <a:buNone/>
              <a:defRPr sz="2000"/>
            </a:lvl1pPr>
            <a:lvl2pPr marL="457039" indent="0">
              <a:buNone/>
              <a:defRPr sz="1800"/>
            </a:lvl2pPr>
            <a:lvl3pPr marL="914079" indent="0">
              <a:buNone/>
              <a:defRPr sz="1600"/>
            </a:lvl3pPr>
            <a:lvl4pPr marL="1371119" indent="0">
              <a:buNone/>
              <a:defRPr sz="1400"/>
            </a:lvl4pPr>
            <a:lvl5pPr marL="1828159" indent="0">
              <a:buNone/>
              <a:defRPr sz="1400"/>
            </a:lvl5pPr>
            <a:lvl6pPr marL="2285199" indent="0">
              <a:buNone/>
              <a:defRPr sz="1400"/>
            </a:lvl6pPr>
            <a:lvl7pPr marL="2742237" indent="0">
              <a:buNone/>
              <a:defRPr sz="1400"/>
            </a:lvl7pPr>
            <a:lvl8pPr marL="3199278" indent="0">
              <a:buNone/>
              <a:defRPr sz="1400"/>
            </a:lvl8pPr>
            <a:lvl9pPr marL="365631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26F6D7-5EB0-014F-A3C6-A8485303A4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4567840"/>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922496"/>
            <a:ext cx="4286250" cy="24314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922496"/>
            <a:ext cx="4286250" cy="24314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FFB334-C4B0-9E4C-9029-000AA0739E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3253849"/>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1" y="1535120"/>
            <a:ext cx="4545212" cy="830997"/>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1" y="2174875"/>
            <a:ext cx="4545212" cy="21236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674" y="1904506"/>
            <a:ext cx="4546997" cy="461633"/>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674" y="2174875"/>
            <a:ext cx="4546997" cy="21236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189CFCD-FB4F-574A-96EB-CF3AA2FB02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5634054"/>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0221F75-EF8E-5347-9AA0-0D292A8B04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5775876"/>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14"/>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40011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3E2E69-511B-BB4C-B04C-001AB9C7A643}"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794C565-BC12-E740-8F92-967521D65B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0462110"/>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083"/>
            <a:ext cx="5750719" cy="27761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32"/>
            <a:ext cx="3384352" cy="307777"/>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42BECF-F2B6-0D49-B39E-5068768155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0699567"/>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584776"/>
          </a:xfrm>
        </p:spPr>
        <p:txBody>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pPr lvl="0"/>
            <a:endParaRPr lang="en-US" noProof="0"/>
          </a:p>
        </p:txBody>
      </p:sp>
      <p:sp>
        <p:nvSpPr>
          <p:cNvPr id="4" name="Text Placeholder 3"/>
          <p:cNvSpPr>
            <a:spLocks noGrp="1"/>
          </p:cNvSpPr>
          <p:nvPr>
            <p:ph type="body" sz="half" idx="2"/>
          </p:nvPr>
        </p:nvSpPr>
        <p:spPr>
          <a:xfrm>
            <a:off x="2016324" y="5367368"/>
            <a:ext cx="6172200" cy="307777"/>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276E27-34B5-A14B-A2CD-DEBE274FDB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9851040"/>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107105" y="1922463"/>
            <a:ext cx="8408389" cy="22837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218284-B56E-3845-84C4-5C463532F1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8045101"/>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22334"/>
            <a:ext cx="2185988" cy="3560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97186" y="622334"/>
            <a:ext cx="3360853" cy="3560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C22AED-5862-0640-A61D-7A58B0A99E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5514212"/>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69733" y="350838"/>
            <a:ext cx="8752879"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9733" y="1431925"/>
            <a:ext cx="8752879" cy="584776"/>
          </a:xfrm>
        </p:spPr>
        <p:txBody>
          <a:bodyPr/>
          <a:lstStyle/>
          <a:p>
            <a:pPr lvl="0"/>
            <a:endParaRPr lang="en-US" noProof="0" smtClean="0"/>
          </a:p>
        </p:txBody>
      </p:sp>
    </p:spTree>
    <p:extLst>
      <p:ext uri="{BB962C8B-B14F-4D97-AF65-F5344CB8AC3E}">
        <p14:creationId xmlns:p14="http://schemas.microsoft.com/office/powerpoint/2010/main" val="655799213"/>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33" y="1922476"/>
            <a:ext cx="4295775" cy="24314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8" y="1922476"/>
            <a:ext cx="4295775" cy="24314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CE9393-8725-4A49-96C4-41CD22EBA8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5"/>
            <a:ext cx="4545014"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4" cy="21236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5"/>
            <a:ext cx="4546600"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21236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0F1B05B-7D41-7C47-81FD-6A258E341B9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842A731-3D35-7D4E-B4A7-E97B1EF1292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2110574-0BB8-7442-81ED-42F0AE14D38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64"/>
            <a:ext cx="5749925" cy="27761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14"/>
            <a:ext cx="338455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E17D1E-5879-5A43-BA4E-CF72EF88034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5847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51"/>
            <a:ext cx="61722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ADAF77-C7A4-194F-925C-412F7C08645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4AA"/>
        </a:solidFill>
        <a:effectLst/>
      </p:bgPr>
    </p:bg>
    <p:spTree>
      <p:nvGrpSpPr>
        <p:cNvPr id="1" name=""/>
        <p:cNvGrpSpPr/>
        <p:nvPr/>
      </p:nvGrpSpPr>
      <p:grpSpPr>
        <a:xfrm>
          <a:off x="0" y="0"/>
          <a:ext cx="0" cy="0"/>
          <a:chOff x="0" y="0"/>
          <a:chExt cx="0" cy="0"/>
        </a:xfrm>
      </p:grpSpPr>
      <p:sp>
        <p:nvSpPr>
          <p:cNvPr id="2481154" name="Rectangle 2"/>
          <p:cNvSpPr>
            <a:spLocks noGrp="1" noChangeArrowheads="1"/>
          </p:cNvSpPr>
          <p:nvPr>
            <p:ph type="title"/>
          </p:nvPr>
        </p:nvSpPr>
        <p:spPr bwMode="auto">
          <a:xfrm>
            <a:off x="771525" y="622300"/>
            <a:ext cx="8743950" cy="1143000"/>
          </a:xfrm>
          <a:prstGeom prst="rect">
            <a:avLst/>
          </a:prstGeom>
          <a:noFill/>
          <a:ln w="9525">
            <a:noFill/>
            <a:miter lim="800000"/>
            <a:headEnd/>
            <a:tailEnd/>
          </a:ln>
          <a:effectLst>
            <a:outerShdw blurRad="63500" dist="38099" dir="2700000" algn="ctr" rotWithShape="0">
              <a:schemeClr val="tx1">
                <a:alpha val="74998"/>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81155" name="Rectangle 3"/>
          <p:cNvSpPr>
            <a:spLocks noGrp="1" noChangeArrowheads="1"/>
          </p:cNvSpPr>
          <p:nvPr>
            <p:ph type="body" idx="1"/>
          </p:nvPr>
        </p:nvSpPr>
        <p:spPr bwMode="auto">
          <a:xfrm>
            <a:off x="771525" y="1922463"/>
            <a:ext cx="8743950" cy="2284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81156"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atin typeface="Helvetica" pitchFamily="-112" charset="0"/>
                <a:ea typeface="+mn-ea"/>
                <a:cs typeface="+mn-cs"/>
              </a:defRPr>
            </a:lvl1pPr>
          </a:lstStyle>
          <a:p>
            <a:pPr>
              <a:defRPr/>
            </a:pPr>
            <a:endParaRPr lang="en-US"/>
          </a:p>
        </p:txBody>
      </p:sp>
      <p:sp>
        <p:nvSpPr>
          <p:cNvPr id="2481157"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Helvetica" pitchFamily="-112" charset="0"/>
                <a:ea typeface="+mn-ea"/>
                <a:cs typeface="+mn-cs"/>
              </a:defRPr>
            </a:lvl1pPr>
          </a:lstStyle>
          <a:p>
            <a:pPr>
              <a:defRPr/>
            </a:pPr>
            <a:endParaRPr lang="en-US"/>
          </a:p>
        </p:txBody>
      </p:sp>
      <p:sp>
        <p:nvSpPr>
          <p:cNvPr id="2481158"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Helvetica" pitchFamily="-112" charset="0"/>
                <a:ea typeface="+mn-ea"/>
                <a:cs typeface="+mn-cs"/>
              </a:defRPr>
            </a:lvl1pPr>
          </a:lstStyle>
          <a:p>
            <a:pPr>
              <a:defRPr/>
            </a:pPr>
            <a:fld id="{3325C9A8-4EDD-594C-8DEF-0ACEF36F14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rgbClr val="FFC850"/>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rgbClr val="FFC850"/>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rgbClr val="FFC850"/>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rgbClr val="FFC850"/>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rgbClr val="FFC850"/>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rgbClr val="FFC850"/>
          </a:solidFill>
          <a:effectLst>
            <a:outerShdw blurRad="38100" dist="38100" dir="2700000" algn="tl">
              <a:srgbClr val="000000"/>
            </a:outerShdw>
          </a:effectLst>
          <a:latin typeface="Arial" pitchFamily="-112" charset="0"/>
        </a:defRPr>
      </a:lvl6pPr>
      <a:lvl7pPr marL="914400" algn="ctr" rtl="0" fontAlgn="base">
        <a:spcBef>
          <a:spcPct val="0"/>
        </a:spcBef>
        <a:spcAft>
          <a:spcPct val="0"/>
        </a:spcAft>
        <a:defRPr sz="4400">
          <a:solidFill>
            <a:srgbClr val="FFC850"/>
          </a:solidFill>
          <a:effectLst>
            <a:outerShdw blurRad="38100" dist="38100" dir="2700000" algn="tl">
              <a:srgbClr val="000000"/>
            </a:outerShdw>
          </a:effectLst>
          <a:latin typeface="Arial" pitchFamily="-112" charset="0"/>
        </a:defRPr>
      </a:lvl7pPr>
      <a:lvl8pPr marL="1371600" algn="ctr" rtl="0" fontAlgn="base">
        <a:spcBef>
          <a:spcPct val="0"/>
        </a:spcBef>
        <a:spcAft>
          <a:spcPct val="0"/>
        </a:spcAft>
        <a:defRPr sz="4400">
          <a:solidFill>
            <a:srgbClr val="FFC850"/>
          </a:solidFill>
          <a:effectLst>
            <a:outerShdw blurRad="38100" dist="38100" dir="2700000" algn="tl">
              <a:srgbClr val="000000"/>
            </a:outerShdw>
          </a:effectLst>
          <a:latin typeface="Arial" pitchFamily="-112" charset="0"/>
        </a:defRPr>
      </a:lvl8pPr>
      <a:lvl9pPr marL="1828800" algn="ctr" rtl="0" fontAlgn="base">
        <a:spcBef>
          <a:spcPct val="0"/>
        </a:spcBef>
        <a:spcAft>
          <a:spcPct val="0"/>
        </a:spcAft>
        <a:defRPr sz="4400">
          <a:solidFill>
            <a:srgbClr val="FFC850"/>
          </a:solidFill>
          <a:effectLst>
            <a:outerShdw blurRad="38100" dist="38100" dir="2700000" algn="tl">
              <a:srgbClr val="000000"/>
            </a:outerShdw>
          </a:effectLst>
          <a:latin typeface="Arial" pitchFamily="-112" charset="0"/>
        </a:defRPr>
      </a:lvl9pPr>
    </p:titleStyle>
    <p:bodyStyle>
      <a:lvl1pPr marL="342900" indent="-342900" algn="l" rtl="0" eaLnBrk="0" fontAlgn="base" hangingPunct="0">
        <a:spcBef>
          <a:spcPct val="20000"/>
        </a:spcBef>
        <a:spcAft>
          <a:spcPct val="0"/>
        </a:spcAft>
        <a:buClr>
          <a:srgbClr val="FFC850"/>
        </a:buClr>
        <a:buSzPct val="120000"/>
        <a:buFont typeface="Times" pitchFamily="-111" charset="0"/>
        <a:buChar char="•"/>
        <a:defRPr sz="3200">
          <a:solidFill>
            <a:schemeClr val="bg1"/>
          </a:solidFill>
          <a:effectLst>
            <a:outerShdw blurRad="38100" dist="38100" dir="2700000" algn="tl">
              <a:srgbClr val="000000"/>
            </a:outerShdw>
          </a:effectLst>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ＭＳ Ｐゴシック" pitchFamily="-112" charset="-128"/>
        </a:defRPr>
      </a:lvl5pPr>
      <a:lvl6pPr marL="25146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1AE"/>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514350" y="1600206"/>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4350" y="6356362"/>
            <a:ext cx="24003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Helvetica" pitchFamily="-112" charset="0"/>
                <a:ea typeface="+mn-ea"/>
                <a:cs typeface="+mn-cs"/>
              </a:defRPr>
            </a:lvl1pPr>
          </a:lstStyle>
          <a:p>
            <a:pPr>
              <a:defRPr/>
            </a:pPr>
            <a:endParaRPr lang="en-US"/>
          </a:p>
        </p:txBody>
      </p:sp>
      <p:sp>
        <p:nvSpPr>
          <p:cNvPr id="5" name="Footer Placeholder 4"/>
          <p:cNvSpPr>
            <a:spLocks noGrp="1"/>
          </p:cNvSpPr>
          <p:nvPr>
            <p:ph type="ftr" sz="quarter" idx="3"/>
          </p:nvPr>
        </p:nvSpPr>
        <p:spPr>
          <a:xfrm>
            <a:off x="3514725" y="6356362"/>
            <a:ext cx="325755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Helvetica" pitchFamily="-112"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7372350" y="6356362"/>
            <a:ext cx="24003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Helvetica" pitchFamily="-112" charset="0"/>
                <a:ea typeface="+mn-ea"/>
                <a:cs typeface="+mn-cs"/>
              </a:defRPr>
            </a:lvl1pPr>
          </a:lstStyle>
          <a:p>
            <a:pPr>
              <a:defRPr/>
            </a:pPr>
            <a:fld id="{21EC907B-69EA-2644-A154-CEF5C9B89D5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0" fontAlgn="base" hangingPunct="0">
        <a:spcBef>
          <a:spcPct val="0"/>
        </a:spcBef>
        <a:spcAft>
          <a:spcPct val="0"/>
        </a:spcAft>
        <a:defRPr sz="4400" kern="1200">
          <a:solidFill>
            <a:srgbClr val="FFC850"/>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rgbClr val="FFC850"/>
          </a:solidFill>
          <a:latin typeface="Arial"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rgbClr val="FFC850"/>
          </a:solidFill>
          <a:latin typeface="Arial"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rgbClr val="FFC850"/>
          </a:solidFill>
          <a:latin typeface="Arial"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rgbClr val="FFC850"/>
          </a:solidFill>
          <a:latin typeface="Arial"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rgbClr val="FFC850"/>
          </a:solidFill>
          <a:latin typeface="Arial"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rgbClr val="FFC850"/>
          </a:solidFill>
          <a:latin typeface="Arial"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rgbClr val="FFC850"/>
          </a:solidFill>
          <a:latin typeface="Arial"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rgbClr val="FFC850"/>
          </a:solidFill>
          <a:latin typeface="Arial"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111" charset="0"/>
        <a:buChar char="•"/>
        <a:defRPr sz="3200" kern="1200">
          <a:solidFill>
            <a:schemeClr val="bg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pitchFamily="-111" charset="0"/>
        <a:buChar char="–"/>
        <a:defRPr sz="2800" kern="1200">
          <a:solidFill>
            <a:schemeClr val="bg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pitchFamily="-111" charset="0"/>
        <a:buChar char="•"/>
        <a:defRPr sz="2400" kern="1200">
          <a:solidFill>
            <a:schemeClr val="bg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pitchFamily="-111" charset="0"/>
        <a:buChar char="–"/>
        <a:defRPr sz="2000" kern="1200">
          <a:solidFill>
            <a:schemeClr val="bg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pitchFamily="-111" charset="0"/>
        <a:buChar char="»"/>
        <a:defRPr sz="2000" kern="1200">
          <a:solidFill>
            <a:schemeClr val="bg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4AA"/>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22300"/>
            <a:ext cx="8743950" cy="1143000"/>
          </a:xfrm>
          <a:prstGeom prst="rect">
            <a:avLst/>
          </a:prstGeom>
          <a:noFill/>
          <a:ln w="9525">
            <a:noFill/>
            <a:miter lim="800000"/>
            <a:headEnd/>
            <a:tailEnd/>
          </a:ln>
          <a:effectLst>
            <a:outerShdw blurRad="63500" dist="38099" dir="2700000" algn="ctr" rotWithShape="0">
              <a:schemeClr val="tx1">
                <a:alpha val="74998"/>
              </a:schemeClr>
            </a:outerShdw>
          </a:effectLst>
        </p:spPr>
        <p:txBody>
          <a:bodyPr vert="horz" wrap="square" lIns="91407" tIns="45704" rIns="91407" bIns="45704"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71525" y="1922463"/>
            <a:ext cx="8743950" cy="2284412"/>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eaLnBrk="0" hangingPunct="0">
              <a:defRPr sz="1400">
                <a:latin typeface="Helvetica" charset="0"/>
                <a:ea typeface="+mn-ea"/>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ctr" eaLnBrk="0" hangingPunct="0">
              <a:defRPr sz="1400">
                <a:latin typeface="Helvetica" charset="0"/>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07" tIns="45704" rIns="91407" bIns="45704" numCol="1" anchor="t" anchorCtr="0" compatLnSpc="1">
            <a:prstTxWarp prst="textNoShape">
              <a:avLst/>
            </a:prstTxWarp>
          </a:bodyPr>
          <a:lstStyle>
            <a:lvl1pPr algn="r" eaLnBrk="0" hangingPunct="0">
              <a:defRPr sz="1400">
                <a:latin typeface="Helvetica" charset="0"/>
                <a:ea typeface="+mn-ea"/>
                <a:cs typeface="+mn-cs"/>
              </a:defRPr>
            </a:lvl1pPr>
          </a:lstStyle>
          <a:p>
            <a:pPr>
              <a:defRPr/>
            </a:pPr>
            <a:fld id="{B9590477-C12D-7A42-B05E-EF0987E345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309422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ransition xmlns:p14="http://schemas.microsoft.com/office/powerpoint/2010/main"/>
  <p:txStyles>
    <p:titleStyle>
      <a:lvl1pPr algn="ctr" rtl="0" eaLnBrk="0" fontAlgn="base" hangingPunct="0">
        <a:spcBef>
          <a:spcPct val="0"/>
        </a:spcBef>
        <a:spcAft>
          <a:spcPct val="0"/>
        </a:spcAft>
        <a:defRPr sz="4400">
          <a:solidFill>
            <a:srgbClr val="FFC850"/>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FC850"/>
          </a:solidFill>
          <a:effectLst>
            <a:outerShdw blurRad="38100" dist="38100" dir="2700000" algn="tl">
              <a:srgbClr val="000000"/>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rgbClr val="FFC850"/>
          </a:solidFill>
          <a:effectLst>
            <a:outerShdw blurRad="38100" dist="38100" dir="2700000" algn="tl">
              <a:srgbClr val="000000"/>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rgbClr val="FFC850"/>
          </a:solidFill>
          <a:effectLst>
            <a:outerShdw blurRad="38100" dist="38100" dir="2700000" algn="tl">
              <a:srgbClr val="000000"/>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rgbClr val="FFC850"/>
          </a:solidFill>
          <a:effectLst>
            <a:outerShdw blurRad="38100" dist="38100" dir="2700000" algn="tl">
              <a:srgbClr val="000000"/>
            </a:outerShdw>
          </a:effectLst>
          <a:latin typeface="Arial" charset="0"/>
          <a:ea typeface="ＭＳ Ｐゴシック" charset="-128"/>
          <a:cs typeface="ＭＳ Ｐゴシック" charset="-128"/>
        </a:defRPr>
      </a:lvl5pPr>
      <a:lvl6pPr marL="457039" algn="ctr" rtl="0" fontAlgn="base">
        <a:spcBef>
          <a:spcPct val="0"/>
        </a:spcBef>
        <a:spcAft>
          <a:spcPct val="0"/>
        </a:spcAft>
        <a:defRPr sz="4400">
          <a:solidFill>
            <a:srgbClr val="FFC850"/>
          </a:solidFill>
          <a:effectLst>
            <a:outerShdw blurRad="38100" dist="38100" dir="2700000" algn="tl">
              <a:srgbClr val="000000"/>
            </a:outerShdw>
          </a:effectLst>
          <a:latin typeface="Arial" charset="0"/>
        </a:defRPr>
      </a:lvl6pPr>
      <a:lvl7pPr marL="914079" algn="ctr" rtl="0" fontAlgn="base">
        <a:spcBef>
          <a:spcPct val="0"/>
        </a:spcBef>
        <a:spcAft>
          <a:spcPct val="0"/>
        </a:spcAft>
        <a:defRPr sz="4400">
          <a:solidFill>
            <a:srgbClr val="FFC850"/>
          </a:solidFill>
          <a:effectLst>
            <a:outerShdw blurRad="38100" dist="38100" dir="2700000" algn="tl">
              <a:srgbClr val="000000"/>
            </a:outerShdw>
          </a:effectLst>
          <a:latin typeface="Arial" charset="0"/>
        </a:defRPr>
      </a:lvl7pPr>
      <a:lvl8pPr marL="1371119" algn="ctr" rtl="0" fontAlgn="base">
        <a:spcBef>
          <a:spcPct val="0"/>
        </a:spcBef>
        <a:spcAft>
          <a:spcPct val="0"/>
        </a:spcAft>
        <a:defRPr sz="4400">
          <a:solidFill>
            <a:srgbClr val="FFC850"/>
          </a:solidFill>
          <a:effectLst>
            <a:outerShdw blurRad="38100" dist="38100" dir="2700000" algn="tl">
              <a:srgbClr val="000000"/>
            </a:outerShdw>
          </a:effectLst>
          <a:latin typeface="Arial" charset="0"/>
        </a:defRPr>
      </a:lvl8pPr>
      <a:lvl9pPr marL="1828159" algn="ctr" rtl="0" fontAlgn="base">
        <a:spcBef>
          <a:spcPct val="0"/>
        </a:spcBef>
        <a:spcAft>
          <a:spcPct val="0"/>
        </a:spcAft>
        <a:defRPr sz="4400">
          <a:solidFill>
            <a:srgbClr val="FFC850"/>
          </a:solidFill>
          <a:effectLst>
            <a:outerShdw blurRad="38100" dist="38100" dir="2700000" algn="tl">
              <a:srgbClr val="000000"/>
            </a:outerShdw>
          </a:effectLst>
          <a:latin typeface="Arial" charset="0"/>
        </a:defRPr>
      </a:lvl9pPr>
    </p:titleStyle>
    <p:bodyStyle>
      <a:lvl1pPr marL="342780" indent="-342780" algn="l" rtl="0" eaLnBrk="0" fontAlgn="base" hangingPunct="0">
        <a:spcBef>
          <a:spcPct val="20000"/>
        </a:spcBef>
        <a:spcAft>
          <a:spcPct val="0"/>
        </a:spcAft>
        <a:buClr>
          <a:srgbClr val="FFC850"/>
        </a:buClr>
        <a:buSzPct val="120000"/>
        <a:buFont typeface="Times" pitchFamily="-112" charset="0"/>
        <a:buChar char="•"/>
        <a:defRPr sz="3200">
          <a:solidFill>
            <a:schemeClr val="bg1"/>
          </a:solidFill>
          <a:effectLst>
            <a:outerShdw blurRad="38100" dist="38100" dir="2700000" algn="tl">
              <a:srgbClr val="000000"/>
            </a:outerShdw>
          </a:effectLst>
          <a:latin typeface="+mn-lt"/>
          <a:ea typeface="ＭＳ Ｐゴシック" charset="-128"/>
          <a:cs typeface="ＭＳ Ｐゴシック" charset="-128"/>
        </a:defRPr>
      </a:lvl1pPr>
      <a:lvl2pPr marL="742689" indent="-28565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mn-lt"/>
          <a:ea typeface="ＭＳ Ｐゴシック" charset="-128"/>
        </a:defRPr>
      </a:lvl2pPr>
      <a:lvl3pPr marL="1142599" indent="-228519"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mn-lt"/>
          <a:ea typeface="ＭＳ Ｐゴシック" charset="-128"/>
        </a:defRPr>
      </a:lvl3pPr>
      <a:lvl4pPr marL="1599638" indent="-228519"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ＭＳ Ｐゴシック" charset="-128"/>
        </a:defRPr>
      </a:lvl4pPr>
      <a:lvl5pPr marL="2056678" indent="-228519"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ea typeface="ＭＳ Ｐゴシック" charset="-128"/>
        </a:defRPr>
      </a:lvl5pPr>
      <a:lvl6pPr marL="2513718" indent="-228519"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ＭＳ Ｐゴシック" charset="-128"/>
        </a:defRPr>
      </a:lvl6pPr>
      <a:lvl7pPr marL="2970758" indent="-228519"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ＭＳ Ｐゴシック" charset="-128"/>
        </a:defRPr>
      </a:lvl7pPr>
      <a:lvl8pPr marL="3427797" indent="-228519"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ＭＳ Ｐゴシック" charset="-128"/>
        </a:defRPr>
      </a:lvl8pPr>
      <a:lvl9pPr marL="3884837" indent="-228519" algn="l" rtl="0" fontAlgn="base">
        <a:spcBef>
          <a:spcPct val="20000"/>
        </a:spcBef>
        <a:spcAft>
          <a:spcPct val="0"/>
        </a:spcAft>
        <a:buChar char="»"/>
        <a:defRPr sz="2000">
          <a:solidFill>
            <a:schemeClr val="bg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9" algn="l" defTabSz="457039" rtl="0" eaLnBrk="1" latinLnBrk="0" hangingPunct="1">
        <a:defRPr sz="1800" kern="1200">
          <a:solidFill>
            <a:schemeClr val="tx1"/>
          </a:solidFill>
          <a:latin typeface="+mn-lt"/>
          <a:ea typeface="+mn-ea"/>
          <a:cs typeface="+mn-cs"/>
        </a:defRPr>
      </a:lvl3pPr>
      <a:lvl4pPr marL="1371119" algn="l" defTabSz="457039" rtl="0" eaLnBrk="1" latinLnBrk="0" hangingPunct="1">
        <a:defRPr sz="1800" kern="1200">
          <a:solidFill>
            <a:schemeClr val="tx1"/>
          </a:solidFill>
          <a:latin typeface="+mn-lt"/>
          <a:ea typeface="+mn-ea"/>
          <a:cs typeface="+mn-cs"/>
        </a:defRPr>
      </a:lvl4pPr>
      <a:lvl5pPr marL="1828159" algn="l" defTabSz="457039" rtl="0" eaLnBrk="1" latinLnBrk="0" hangingPunct="1">
        <a:defRPr sz="1800" kern="1200">
          <a:solidFill>
            <a:schemeClr val="tx1"/>
          </a:solidFill>
          <a:latin typeface="+mn-lt"/>
          <a:ea typeface="+mn-ea"/>
          <a:cs typeface="+mn-cs"/>
        </a:defRPr>
      </a:lvl5pPr>
      <a:lvl6pPr marL="2285199" algn="l" defTabSz="457039" rtl="0" eaLnBrk="1" latinLnBrk="0" hangingPunct="1">
        <a:defRPr sz="1800" kern="1200">
          <a:solidFill>
            <a:schemeClr val="tx1"/>
          </a:solidFill>
          <a:latin typeface="+mn-lt"/>
          <a:ea typeface="+mn-ea"/>
          <a:cs typeface="+mn-cs"/>
        </a:defRPr>
      </a:lvl6pPr>
      <a:lvl7pPr marL="2742237" algn="l" defTabSz="457039" rtl="0" eaLnBrk="1" latinLnBrk="0" hangingPunct="1">
        <a:defRPr sz="1800" kern="1200">
          <a:solidFill>
            <a:schemeClr val="tx1"/>
          </a:solidFill>
          <a:latin typeface="+mn-lt"/>
          <a:ea typeface="+mn-ea"/>
          <a:cs typeface="+mn-cs"/>
        </a:defRPr>
      </a:lvl7pPr>
      <a:lvl8pPr marL="3199278" algn="l" defTabSz="457039" rtl="0" eaLnBrk="1" latinLnBrk="0" hangingPunct="1">
        <a:defRPr sz="1800" kern="1200">
          <a:solidFill>
            <a:schemeClr val="tx1"/>
          </a:solidFill>
          <a:latin typeface="+mn-lt"/>
          <a:ea typeface="+mn-ea"/>
          <a:cs typeface="+mn-cs"/>
        </a:defRPr>
      </a:lvl8pPr>
      <a:lvl9pPr marL="3656316" algn="l" defTabSz="4570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5.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5.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5.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5.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5.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5.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5.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5.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1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ctrTitle"/>
          </p:nvPr>
        </p:nvSpPr>
        <p:spPr>
          <a:xfrm>
            <a:off x="0" y="-59263"/>
            <a:ext cx="10287000" cy="1490133"/>
          </a:xfrm>
        </p:spPr>
        <p:txBody>
          <a:bodyPr/>
          <a:lstStyle/>
          <a:p>
            <a:pPr eaLnBrk="1" hangingPunct="1">
              <a:defRPr/>
            </a:pPr>
            <a:r>
              <a:rPr lang="en-US" sz="4000" dirty="0" smtClean="0">
                <a:effectLst/>
              </a:rPr>
              <a:t>The PRECISION Trial</a:t>
            </a:r>
            <a:endParaRPr lang="en-US" sz="4000" dirty="0">
              <a:effectLst/>
              <a:ea typeface="+mj-ea"/>
              <a:cs typeface="+mj-cs"/>
            </a:endParaRPr>
          </a:p>
        </p:txBody>
      </p:sp>
      <p:sp>
        <p:nvSpPr>
          <p:cNvPr id="193540" name="Text Box 4"/>
          <p:cNvSpPr txBox="1">
            <a:spLocks noChangeArrowheads="1"/>
          </p:cNvSpPr>
          <p:nvPr/>
        </p:nvSpPr>
        <p:spPr bwMode="auto">
          <a:xfrm>
            <a:off x="3198633" y="2594011"/>
            <a:ext cx="3890742" cy="769409"/>
          </a:xfrm>
          <a:prstGeom prst="rect">
            <a:avLst/>
          </a:prstGeom>
          <a:noFill/>
          <a:ln w="9525">
            <a:noFill/>
            <a:miter lim="800000"/>
            <a:headEnd/>
            <a:tailEnd/>
          </a:ln>
          <a:effectLst>
            <a:outerShdw blurRad="63500" dist="38099" dir="2700000" algn="ctr" rotWithShape="0">
              <a:srgbClr val="00007F">
                <a:alpha val="74998"/>
              </a:srgbClr>
            </a:outerShdw>
          </a:effectLst>
        </p:spPr>
        <p:txBody>
          <a:bodyPr wrap="none" lIns="91407" tIns="45704" rIns="91407" bIns="45704">
            <a:prstTxWarp prst="textNoShape">
              <a:avLst/>
            </a:prstTxWarp>
            <a:spAutoFit/>
          </a:bodyPr>
          <a:lstStyle/>
          <a:p>
            <a:pPr algn="ctr"/>
            <a:r>
              <a:rPr lang="en-US" sz="2200" dirty="0">
                <a:solidFill>
                  <a:srgbClr val="FFFFFF"/>
                </a:solidFill>
                <a:latin typeface="Arial" pitchFamily="-112" charset="0"/>
                <a:ea typeface="ＭＳ Ｐゴシック" pitchFamily="-112" charset="-128"/>
                <a:cs typeface="ＭＳ Ｐゴシック" pitchFamily="-112" charset="-128"/>
              </a:rPr>
              <a:t>Steven E. Nissen MD </a:t>
            </a:r>
            <a:r>
              <a:rPr lang="en-US" sz="2200" dirty="0" smtClean="0">
                <a:solidFill>
                  <a:srgbClr val="FFFFFF"/>
                </a:solidFill>
                <a:latin typeface="Arial" pitchFamily="-112" charset="0"/>
                <a:ea typeface="ＭＳ Ｐゴシック" pitchFamily="-112" charset="-128"/>
                <a:cs typeface="ＭＳ Ｐゴシック" pitchFamily="-112" charset="-128"/>
              </a:rPr>
              <a:t>MACC</a:t>
            </a:r>
            <a:endParaRPr lang="en-US" sz="2200" dirty="0">
              <a:solidFill>
                <a:srgbClr val="FFFFFF"/>
              </a:solidFill>
              <a:latin typeface="Arial" pitchFamily="-112" charset="0"/>
              <a:ea typeface="ＭＳ Ｐゴシック" pitchFamily="-112" charset="-128"/>
              <a:cs typeface="ＭＳ Ｐゴシック" pitchFamily="-112" charset="-128"/>
            </a:endParaRPr>
          </a:p>
          <a:p>
            <a:pPr algn="ctr"/>
            <a:endParaRPr lang="en-US" sz="2200" dirty="0">
              <a:solidFill>
                <a:srgbClr val="FFFFFF"/>
              </a:solidFill>
              <a:latin typeface="Arial" pitchFamily="-112" charset="0"/>
              <a:ea typeface="ＭＳ Ｐゴシック" pitchFamily="-112" charset="-128"/>
              <a:cs typeface="ＭＳ Ｐゴシック" pitchFamily="-112" charset="-128"/>
            </a:endParaRPr>
          </a:p>
        </p:txBody>
      </p:sp>
      <p:sp>
        <p:nvSpPr>
          <p:cNvPr id="51205" name="Text Box 5"/>
          <p:cNvSpPr txBox="1">
            <a:spLocks noChangeArrowheads="1"/>
          </p:cNvSpPr>
          <p:nvPr/>
        </p:nvSpPr>
        <p:spPr bwMode="auto">
          <a:xfrm>
            <a:off x="295275" y="4259115"/>
            <a:ext cx="9858375" cy="2464745"/>
          </a:xfrm>
          <a:prstGeom prst="rect">
            <a:avLst/>
          </a:prstGeom>
          <a:noFill/>
          <a:ln w="9525">
            <a:noFill/>
            <a:miter lim="800000"/>
            <a:headEnd/>
            <a:tailEnd/>
          </a:ln>
        </p:spPr>
        <p:txBody>
          <a:bodyPr wrap="square" lIns="91407" tIns="45704" rIns="91407" bIns="45704">
            <a:prstTxWarp prst="textNoShape">
              <a:avLst/>
            </a:prstTxWarp>
            <a:spAutoFit/>
          </a:bodyPr>
          <a:lstStyle/>
          <a:p>
            <a:pPr algn="ctr" eaLnBrk="0" hangingPunct="0">
              <a:spcAft>
                <a:spcPct val="50000"/>
              </a:spcAft>
            </a:pPr>
            <a:r>
              <a:rPr lang="en-US" sz="2000" b="1" dirty="0" smtClean="0">
                <a:solidFill>
                  <a:srgbClr val="FFFFFF"/>
                </a:solidFill>
                <a:latin typeface="Arial" pitchFamily="-112" charset="0"/>
                <a:ea typeface="ＭＳ Ｐゴシック" pitchFamily="-112" charset="-128"/>
                <a:cs typeface="ＭＳ Ｐゴシック" pitchFamily="-112" charset="-128"/>
              </a:rPr>
              <a:t>Disclosure</a:t>
            </a:r>
            <a:endParaRPr lang="en-US" sz="2000" dirty="0">
              <a:solidFill>
                <a:srgbClr val="FFFFFF"/>
              </a:solidFill>
              <a:latin typeface="Arial" pitchFamily="-112" charset="0"/>
              <a:ea typeface="ＭＳ Ｐゴシック" pitchFamily="-112" charset="-128"/>
              <a:cs typeface="ＭＳ Ｐゴシック" pitchFamily="-112" charset="-128"/>
            </a:endParaRPr>
          </a:p>
          <a:p>
            <a:pPr eaLnBrk="0" hangingPunct="0"/>
            <a:r>
              <a:rPr lang="en-US" sz="2000" b="1" i="1" dirty="0" smtClean="0">
                <a:solidFill>
                  <a:srgbClr val="FFC850"/>
                </a:solidFill>
                <a:latin typeface="Arial" pitchFamily="-112" charset="0"/>
                <a:ea typeface="ＭＳ Ｐゴシック" pitchFamily="-112" charset="-128"/>
                <a:cs typeface="ＭＳ Ｐゴシック" pitchFamily="-112" charset="-128"/>
              </a:rPr>
              <a:t>Study Sponsor: </a:t>
            </a:r>
            <a:r>
              <a:rPr lang="en-US" sz="2000" dirty="0" smtClean="0">
                <a:solidFill>
                  <a:srgbClr val="FFC850"/>
                </a:solidFill>
                <a:latin typeface="Arial" pitchFamily="-112" charset="0"/>
                <a:ea typeface="ＭＳ Ｐゴシック" pitchFamily="-112" charset="-128"/>
                <a:cs typeface="ＭＳ Ｐゴシック" pitchFamily="-112" charset="-128"/>
              </a:rPr>
              <a:t>Pfizer</a:t>
            </a:r>
          </a:p>
          <a:p>
            <a:pPr eaLnBrk="0" hangingPunct="0"/>
            <a:r>
              <a:rPr lang="en-US" sz="2000" b="1" i="1" dirty="0" smtClean="0">
                <a:solidFill>
                  <a:srgbClr val="FFFFFF"/>
                </a:solidFill>
                <a:latin typeface="Arial" pitchFamily="-112" charset="0"/>
                <a:ea typeface="ＭＳ Ｐゴシック" pitchFamily="-112" charset="-128"/>
                <a:cs typeface="ＭＳ Ｐゴシック" pitchFamily="-112" charset="-128"/>
              </a:rPr>
              <a:t>Consulting</a:t>
            </a:r>
            <a:r>
              <a:rPr lang="en-US" sz="2000" b="1" i="1" dirty="0">
                <a:solidFill>
                  <a:srgbClr val="FFFFFF"/>
                </a:solidFill>
                <a:latin typeface="Arial" pitchFamily="-112" charset="0"/>
                <a:ea typeface="ＭＳ Ｐゴシック" pitchFamily="-112" charset="-128"/>
                <a:cs typeface="ＭＳ Ｐゴシック" pitchFamily="-112" charset="-128"/>
              </a:rPr>
              <a:t>:</a:t>
            </a:r>
            <a:r>
              <a:rPr lang="en-US" sz="2000" dirty="0" smtClean="0">
                <a:solidFill>
                  <a:srgbClr val="FFFFFF"/>
                </a:solidFill>
                <a:latin typeface="Arial" pitchFamily="-112" charset="0"/>
                <a:ea typeface="ＭＳ Ｐゴシック" pitchFamily="-112" charset="-128"/>
                <a:cs typeface="ＭＳ Ｐゴシック" pitchFamily="-112" charset="-128"/>
              </a:rPr>
              <a:t> Many pharmaceutical companies</a:t>
            </a:r>
            <a:endParaRPr lang="en-US" sz="2000" i="1" dirty="0" smtClean="0">
              <a:solidFill>
                <a:srgbClr val="FFFFFF"/>
              </a:solidFill>
              <a:latin typeface="Arial" pitchFamily="-112" charset="0"/>
              <a:ea typeface="ＭＳ Ｐゴシック" pitchFamily="-112" charset="-128"/>
              <a:cs typeface="ＭＳ Ｐゴシック" pitchFamily="-112" charset="-128"/>
            </a:endParaRPr>
          </a:p>
          <a:p>
            <a:pPr eaLnBrk="0" hangingPunct="0">
              <a:spcBef>
                <a:spcPts val="500"/>
              </a:spcBef>
              <a:spcAft>
                <a:spcPts val="500"/>
              </a:spcAft>
            </a:pPr>
            <a:r>
              <a:rPr lang="en-US" sz="2000" b="1" i="1" dirty="0" smtClean="0">
                <a:solidFill>
                  <a:srgbClr val="FFFFFF"/>
                </a:solidFill>
                <a:latin typeface="Arial" pitchFamily="-112" charset="0"/>
                <a:ea typeface="ＭＳ Ｐゴシック" pitchFamily="-112" charset="-128"/>
                <a:cs typeface="ＭＳ Ｐゴシック" pitchFamily="-112" charset="-128"/>
              </a:rPr>
              <a:t>Clinical </a:t>
            </a:r>
            <a:r>
              <a:rPr lang="en-US" sz="2000" b="1" i="1" dirty="0">
                <a:solidFill>
                  <a:srgbClr val="FFFFFF"/>
                </a:solidFill>
                <a:latin typeface="Arial" pitchFamily="-112" charset="0"/>
                <a:ea typeface="ＭＳ Ｐゴシック" pitchFamily="-112" charset="-128"/>
                <a:cs typeface="ＭＳ Ｐゴシック" pitchFamily="-112" charset="-128"/>
              </a:rPr>
              <a:t>Trials:</a:t>
            </a:r>
            <a:r>
              <a:rPr lang="en-US" sz="2000" b="1" dirty="0">
                <a:solidFill>
                  <a:srgbClr val="FFFFFF"/>
                </a:solidFill>
                <a:latin typeface="Arial" pitchFamily="-112" charset="0"/>
                <a:ea typeface="ＭＳ Ｐゴシック" pitchFamily="-112" charset="-128"/>
                <a:cs typeface="ＭＳ Ｐゴシック" pitchFamily="-112" charset="-128"/>
              </a:rPr>
              <a:t> </a:t>
            </a:r>
            <a:r>
              <a:rPr lang="en-US" sz="2000" dirty="0" err="1" smtClean="0">
                <a:solidFill>
                  <a:srgbClr val="FFFFFF"/>
                </a:solidFill>
                <a:latin typeface="Arial" pitchFamily="-112" charset="0"/>
                <a:ea typeface="ＭＳ Ｐゴシック" pitchFamily="-112" charset="-128"/>
                <a:cs typeface="ＭＳ Ｐゴシック" pitchFamily="-112" charset="-128"/>
              </a:rPr>
              <a:t>Abbvie</a:t>
            </a:r>
            <a:r>
              <a:rPr lang="en-US" sz="2000" dirty="0" smtClean="0">
                <a:solidFill>
                  <a:srgbClr val="FFFFFF"/>
                </a:solidFill>
                <a:latin typeface="Arial" pitchFamily="-112" charset="0"/>
                <a:ea typeface="ＭＳ Ｐゴシック" pitchFamily="-112" charset="-128"/>
                <a:cs typeface="ＭＳ Ｐゴシック" pitchFamily="-112" charset="-128"/>
              </a:rPr>
              <a:t>, Amgen</a:t>
            </a:r>
            <a:r>
              <a:rPr lang="en-US" sz="2000" b="1" dirty="0" smtClean="0">
                <a:solidFill>
                  <a:srgbClr val="FFFFFF"/>
                </a:solidFill>
                <a:latin typeface="Arial" pitchFamily="-112" charset="0"/>
                <a:ea typeface="ＭＳ Ｐゴシック" pitchFamily="-112" charset="-128"/>
                <a:cs typeface="ＭＳ Ｐゴシック" pitchFamily="-112" charset="-128"/>
              </a:rPr>
              <a:t>, </a:t>
            </a:r>
            <a:r>
              <a:rPr lang="en-US" sz="2000" dirty="0" smtClean="0">
                <a:solidFill>
                  <a:srgbClr val="FFFFFF"/>
                </a:solidFill>
                <a:latin typeface="Arial" pitchFamily="-112" charset="0"/>
                <a:ea typeface="ＭＳ Ｐゴシック" pitchFamily="-112" charset="-128"/>
                <a:cs typeface="ＭＳ Ｐゴシック" pitchFamily="-112" charset="-128"/>
              </a:rPr>
              <a:t>AstraZeneca</a:t>
            </a:r>
            <a:r>
              <a:rPr lang="en-US" sz="2000" dirty="0">
                <a:solidFill>
                  <a:srgbClr val="FFFFFF"/>
                </a:solidFill>
                <a:latin typeface="Arial" pitchFamily="-112" charset="0"/>
                <a:ea typeface="ＭＳ Ｐゴシック" pitchFamily="-112" charset="-128"/>
                <a:cs typeface="ＭＳ Ｐゴシック" pitchFamily="-112" charset="-128"/>
              </a:rPr>
              <a:t>, </a:t>
            </a:r>
            <a:r>
              <a:rPr lang="en-US" sz="2000" dirty="0" err="1" smtClean="0">
                <a:solidFill>
                  <a:srgbClr val="FFFFFF"/>
                </a:solidFill>
                <a:latin typeface="Arial" pitchFamily="-112" charset="0"/>
                <a:ea typeface="ＭＳ Ｐゴシック" pitchFamily="-112" charset="-128"/>
                <a:cs typeface="ＭＳ Ｐゴシック" pitchFamily="-112" charset="-128"/>
              </a:rPr>
              <a:t>Cerenis</a:t>
            </a:r>
            <a:r>
              <a:rPr lang="en-US" sz="2000" dirty="0" smtClean="0">
                <a:solidFill>
                  <a:srgbClr val="FFFFFF"/>
                </a:solidFill>
                <a:latin typeface="Arial" pitchFamily="-112" charset="0"/>
                <a:ea typeface="ＭＳ Ｐゴシック" pitchFamily="-112" charset="-128"/>
                <a:cs typeface="ＭＳ Ｐゴシック" pitchFamily="-112" charset="-128"/>
              </a:rPr>
              <a:t>, Eli </a:t>
            </a:r>
            <a:r>
              <a:rPr lang="en-US" sz="2000" dirty="0">
                <a:solidFill>
                  <a:srgbClr val="FFFFFF"/>
                </a:solidFill>
                <a:latin typeface="Arial" pitchFamily="-112" charset="0"/>
                <a:ea typeface="ＭＳ Ｐゴシック" pitchFamily="-112" charset="-128"/>
                <a:cs typeface="ＭＳ Ｐゴシック" pitchFamily="-112" charset="-128"/>
              </a:rPr>
              <a:t>Lilly</a:t>
            </a:r>
            <a:r>
              <a:rPr lang="en-US" sz="2000" dirty="0" smtClean="0">
                <a:solidFill>
                  <a:srgbClr val="FFFFFF"/>
                </a:solidFill>
                <a:latin typeface="Arial" pitchFamily="-112" charset="0"/>
                <a:ea typeface="ＭＳ Ｐゴシック" pitchFamily="-112" charset="-128"/>
                <a:cs typeface="ＭＳ Ｐゴシック" pitchFamily="-112" charset="-128"/>
              </a:rPr>
              <a:t>, </a:t>
            </a:r>
            <a:r>
              <a:rPr lang="en-US" sz="2000" dirty="0" err="1" smtClean="0">
                <a:solidFill>
                  <a:srgbClr val="FFFFFF"/>
                </a:solidFill>
                <a:latin typeface="Arial" pitchFamily="-112" charset="0"/>
                <a:ea typeface="ＭＳ Ｐゴシック" pitchFamily="-112" charset="-128"/>
                <a:cs typeface="ＭＳ Ｐゴシック" pitchFamily="-112" charset="-128"/>
              </a:rPr>
              <a:t>Esperion</a:t>
            </a:r>
            <a:r>
              <a:rPr lang="en-US" sz="2000" dirty="0" smtClean="0">
                <a:solidFill>
                  <a:srgbClr val="FFFFFF"/>
                </a:solidFill>
                <a:latin typeface="Arial" pitchFamily="-112" charset="0"/>
                <a:ea typeface="ＭＳ Ｐゴシック" pitchFamily="-112" charset="-128"/>
                <a:cs typeface="ＭＳ Ｐゴシック" pitchFamily="-112" charset="-128"/>
              </a:rPr>
              <a:t>, Novartis, Novo Nordisk, Medtronic, The Medicines Company, and Pfizer. </a:t>
            </a:r>
            <a:br>
              <a:rPr lang="en-US" sz="2000" dirty="0" smtClean="0">
                <a:solidFill>
                  <a:srgbClr val="FFFFFF"/>
                </a:solidFill>
                <a:latin typeface="Arial" pitchFamily="-112" charset="0"/>
                <a:ea typeface="ＭＳ Ｐゴシック" pitchFamily="-112" charset="-128"/>
                <a:cs typeface="ＭＳ Ｐゴシック" pitchFamily="-112" charset="-128"/>
              </a:rPr>
            </a:br>
            <a:r>
              <a:rPr lang="en-US" sz="2000" dirty="0" smtClean="0">
                <a:solidFill>
                  <a:srgbClr val="FFC950"/>
                </a:solidFill>
                <a:latin typeface="Arial" pitchFamily="-112" charset="0"/>
                <a:ea typeface="ＭＳ Ｐゴシック" pitchFamily="-112" charset="-128"/>
                <a:cs typeface="ＭＳ Ｐゴシック" pitchFamily="-112" charset="-128"/>
              </a:rPr>
              <a:t>Companies </a:t>
            </a:r>
            <a:r>
              <a:rPr lang="en-US" sz="2000" dirty="0">
                <a:solidFill>
                  <a:srgbClr val="FFC950"/>
                </a:solidFill>
                <a:latin typeface="Arial" pitchFamily="-112" charset="0"/>
                <a:ea typeface="ＭＳ Ｐゴシック" pitchFamily="-112" charset="-128"/>
                <a:cs typeface="ＭＳ Ｐゴシック" pitchFamily="-112" charset="-128"/>
              </a:rPr>
              <a:t>are directed to pay any honoraria, speaking </a:t>
            </a:r>
            <a:r>
              <a:rPr lang="en-US" sz="2000" dirty="0" smtClean="0">
                <a:solidFill>
                  <a:srgbClr val="FFC950"/>
                </a:solidFill>
                <a:latin typeface="Arial" pitchFamily="-112" charset="0"/>
                <a:ea typeface="ＭＳ Ｐゴシック" pitchFamily="-112" charset="-128"/>
                <a:cs typeface="ＭＳ Ｐゴシック" pitchFamily="-112" charset="-128"/>
              </a:rPr>
              <a:t>or consulting </a:t>
            </a:r>
            <a:r>
              <a:rPr lang="en-US" sz="2000" dirty="0">
                <a:solidFill>
                  <a:srgbClr val="FFC950"/>
                </a:solidFill>
                <a:latin typeface="Arial" pitchFamily="-112" charset="0"/>
                <a:ea typeface="ＭＳ Ｐゴシック" pitchFamily="-112" charset="-128"/>
                <a:cs typeface="ＭＳ Ｐゴシック" pitchFamily="-112" charset="-128"/>
              </a:rPr>
              <a:t>fees directly to charity so that neither income nor</a:t>
            </a:r>
            <a:r>
              <a:rPr lang="en-US" sz="2000" dirty="0" smtClean="0">
                <a:solidFill>
                  <a:srgbClr val="FFC950"/>
                </a:solidFill>
                <a:latin typeface="Arial" pitchFamily="-112" charset="0"/>
                <a:ea typeface="ＭＳ Ｐゴシック" pitchFamily="-112" charset="-128"/>
                <a:cs typeface="ＭＳ Ｐゴシック" pitchFamily="-112" charset="-128"/>
              </a:rPr>
              <a:t> tax deduction </a:t>
            </a:r>
            <a:r>
              <a:rPr lang="en-US" sz="2000" dirty="0">
                <a:solidFill>
                  <a:srgbClr val="FFC950"/>
                </a:solidFill>
                <a:latin typeface="Arial" pitchFamily="-112" charset="0"/>
                <a:ea typeface="ＭＳ Ｐゴシック" pitchFamily="-112" charset="-128"/>
                <a:cs typeface="ＭＳ Ｐゴシック" pitchFamily="-112" charset="-128"/>
              </a:rPr>
              <a:t>is received.</a:t>
            </a:r>
            <a:endParaRPr lang="en-US" sz="2000" i="1" dirty="0">
              <a:solidFill>
                <a:srgbClr val="FFC950"/>
              </a:solidFill>
              <a:latin typeface="Arial" pitchFamily="-112" charset="0"/>
              <a:ea typeface="ＭＳ Ｐゴシック" pitchFamily="-112" charset="-128"/>
              <a:cs typeface="ＭＳ Ｐゴシック" pitchFamily="-112" charset="-128"/>
            </a:endParaRPr>
          </a:p>
        </p:txBody>
      </p:sp>
      <p:sp>
        <p:nvSpPr>
          <p:cNvPr id="2" name="TextBox 1"/>
          <p:cNvSpPr txBox="1"/>
          <p:nvPr/>
        </p:nvSpPr>
        <p:spPr>
          <a:xfrm>
            <a:off x="0" y="1045629"/>
            <a:ext cx="10287000" cy="954075"/>
          </a:xfrm>
          <a:prstGeom prst="rect">
            <a:avLst/>
          </a:prstGeom>
          <a:noFill/>
        </p:spPr>
        <p:txBody>
          <a:bodyPr wrap="square" lIns="91407" tIns="45704" rIns="91407" bIns="45704" rtlCol="0">
            <a:spAutoFit/>
          </a:bodyPr>
          <a:lstStyle/>
          <a:p>
            <a:pPr algn="ctr"/>
            <a:r>
              <a:rPr lang="en-US" sz="2800" u="sng" dirty="0">
                <a:solidFill>
                  <a:schemeClr val="bg1"/>
                </a:solidFill>
              </a:rPr>
              <a:t>P</a:t>
            </a:r>
            <a:r>
              <a:rPr lang="en-US" sz="2800" dirty="0">
                <a:solidFill>
                  <a:schemeClr val="bg1"/>
                </a:solidFill>
              </a:rPr>
              <a:t>rospective </a:t>
            </a:r>
            <a:r>
              <a:rPr lang="en-US" sz="2800" u="sng" dirty="0" smtClean="0">
                <a:solidFill>
                  <a:schemeClr val="bg1"/>
                </a:solidFill>
              </a:rPr>
              <a:t>R</a:t>
            </a:r>
            <a:r>
              <a:rPr lang="en-US" sz="2800" dirty="0" smtClean="0">
                <a:solidFill>
                  <a:schemeClr val="bg1"/>
                </a:solidFill>
              </a:rPr>
              <a:t>andomized </a:t>
            </a:r>
            <a:r>
              <a:rPr lang="en-US" sz="2800" u="sng" dirty="0" smtClean="0">
                <a:solidFill>
                  <a:schemeClr val="bg1"/>
                </a:solidFill>
              </a:rPr>
              <a:t>E</a:t>
            </a:r>
            <a:r>
              <a:rPr lang="en-US" sz="2800" dirty="0" smtClean="0">
                <a:solidFill>
                  <a:schemeClr val="bg1"/>
                </a:solidFill>
              </a:rPr>
              <a:t>valuation </a:t>
            </a:r>
            <a:r>
              <a:rPr lang="en-US" sz="2800" dirty="0">
                <a:solidFill>
                  <a:schemeClr val="bg1"/>
                </a:solidFill>
              </a:rPr>
              <a:t>of </a:t>
            </a:r>
            <a:r>
              <a:rPr lang="en-US" sz="2800" u="sng" dirty="0" err="1" smtClean="0">
                <a:solidFill>
                  <a:schemeClr val="bg1"/>
                </a:solidFill>
              </a:rPr>
              <a:t>C</a:t>
            </a:r>
            <a:r>
              <a:rPr lang="en-US" sz="2800" dirty="0" err="1" smtClean="0">
                <a:solidFill>
                  <a:schemeClr val="bg1"/>
                </a:solidFill>
              </a:rPr>
              <a:t>elecoxib</a:t>
            </a:r>
            <a:r>
              <a:rPr lang="en-US" sz="2800" dirty="0" smtClean="0">
                <a:solidFill>
                  <a:schemeClr val="bg1"/>
                </a:solidFill>
              </a:rPr>
              <a:t/>
            </a:r>
            <a:br>
              <a:rPr lang="en-US" sz="2800" dirty="0" smtClean="0">
                <a:solidFill>
                  <a:schemeClr val="bg1"/>
                </a:solidFill>
              </a:rPr>
            </a:br>
            <a:r>
              <a:rPr lang="en-US" sz="2800" u="sng" dirty="0" smtClean="0">
                <a:solidFill>
                  <a:schemeClr val="bg1"/>
                </a:solidFill>
              </a:rPr>
              <a:t>I</a:t>
            </a:r>
            <a:r>
              <a:rPr lang="en-US" sz="2800" dirty="0" smtClean="0">
                <a:solidFill>
                  <a:schemeClr val="bg1"/>
                </a:solidFill>
              </a:rPr>
              <a:t>ntegrated </a:t>
            </a:r>
            <a:r>
              <a:rPr lang="en-US" sz="2800" u="sng" dirty="0" smtClean="0">
                <a:solidFill>
                  <a:schemeClr val="bg1"/>
                </a:solidFill>
              </a:rPr>
              <a:t>S</a:t>
            </a:r>
            <a:r>
              <a:rPr lang="en-US" sz="2800" dirty="0" smtClean="0">
                <a:solidFill>
                  <a:schemeClr val="bg1"/>
                </a:solidFill>
              </a:rPr>
              <a:t>afety versus </a:t>
            </a:r>
            <a:r>
              <a:rPr lang="en-US" sz="2800" u="sng" dirty="0">
                <a:solidFill>
                  <a:schemeClr val="bg1"/>
                </a:solidFill>
              </a:rPr>
              <a:t>I</a:t>
            </a:r>
            <a:r>
              <a:rPr lang="en-US" sz="2800" dirty="0">
                <a:solidFill>
                  <a:schemeClr val="bg1"/>
                </a:solidFill>
              </a:rPr>
              <a:t>buprofen or </a:t>
            </a:r>
            <a:r>
              <a:rPr lang="en-US" sz="2800" u="sng" dirty="0">
                <a:solidFill>
                  <a:schemeClr val="bg1"/>
                </a:solidFill>
              </a:rPr>
              <a:t>N</a:t>
            </a:r>
            <a:r>
              <a:rPr lang="en-US" sz="2800" dirty="0">
                <a:solidFill>
                  <a:schemeClr val="bg1"/>
                </a:solidFill>
              </a:rPr>
              <a:t>aproxen </a:t>
            </a:r>
            <a:endParaRPr lang="en-US" sz="2700" i="1" dirty="0">
              <a:solidFill>
                <a:schemeClr val="bg1"/>
              </a:solidFill>
              <a:latin typeface="Arial" charset="0"/>
              <a:ea typeface="ＭＳ Ｐゴシック" charset="0"/>
              <a:cs typeface="Arial" charset="0"/>
            </a:endParaRPr>
          </a:p>
        </p:txBody>
      </p:sp>
    </p:spTree>
    <p:extLst>
      <p:ext uri="{BB962C8B-B14F-4D97-AF65-F5344CB8AC3E}">
        <p14:creationId xmlns:p14="http://schemas.microsoft.com/office/powerpoint/2010/main" val="26831996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795867"/>
          </a:xfrm>
        </p:spPr>
        <p:txBody>
          <a:bodyPr/>
          <a:lstStyle/>
          <a:p>
            <a:r>
              <a:rPr lang="en-US" sz="3800" dirty="0" smtClean="0">
                <a:effectLst/>
              </a:rPr>
              <a:t>Selected Baseline Characteristics</a:t>
            </a:r>
            <a:endParaRPr lang="en-US" sz="3800" dirty="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4642478"/>
              </p:ext>
            </p:extLst>
          </p:nvPr>
        </p:nvGraphicFramePr>
        <p:xfrm>
          <a:off x="321733" y="863601"/>
          <a:ext cx="9702802" cy="5816594"/>
        </p:xfrm>
        <a:graphic>
          <a:graphicData uri="http://schemas.openxmlformats.org/drawingml/2006/table">
            <a:tbl>
              <a:tblPr firstRow="1" bandRow="1">
                <a:tableStyleId>{5C22544A-7EE6-4342-B048-85BDC9FD1C3A}</a:tableStyleId>
              </a:tblPr>
              <a:tblGrid>
                <a:gridCol w="3776134"/>
                <a:gridCol w="1975556"/>
                <a:gridCol w="1975556"/>
                <a:gridCol w="1975556"/>
              </a:tblGrid>
              <a:tr h="1053004">
                <a:tc>
                  <a:txBody>
                    <a:bodyPr/>
                    <a:lstStyle/>
                    <a:p>
                      <a:pPr algn="ctr"/>
                      <a:r>
                        <a:rPr lang="en-US" sz="2300" dirty="0" smtClean="0">
                          <a:solidFill>
                            <a:srgbClr val="FFFFFF"/>
                          </a:solidFill>
                        </a:rPr>
                        <a:t>Characteristic</a:t>
                      </a:r>
                      <a:endParaRPr lang="en-US" sz="2300" dirty="0">
                        <a:solidFill>
                          <a:srgbClr val="FFFFFF"/>
                        </a:solidFill>
                      </a:endParaRPr>
                    </a:p>
                  </a:txBody>
                  <a:tcPr anchor="ctr">
                    <a:lnR w="1270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rgbClr val="000078"/>
                    </a:solidFill>
                  </a:tcPr>
                </a:tc>
                <a:tc>
                  <a:txBody>
                    <a:bodyPr/>
                    <a:lstStyle/>
                    <a:p>
                      <a:pPr algn="ctr"/>
                      <a:r>
                        <a:rPr lang="en-US" sz="2300" dirty="0" err="1" smtClean="0">
                          <a:solidFill>
                            <a:srgbClr val="FFFFFF"/>
                          </a:solidFill>
                        </a:rPr>
                        <a:t>Celecoxib</a:t>
                      </a:r>
                      <a:endParaRPr lang="en-US" sz="2300" dirty="0" smtClean="0">
                        <a:solidFill>
                          <a:srgbClr val="FFFFFF"/>
                        </a:solidFill>
                      </a:endParaRPr>
                    </a:p>
                    <a:p>
                      <a:pPr algn="ctr"/>
                      <a:r>
                        <a:rPr lang="en-US" sz="2300" dirty="0" smtClean="0">
                          <a:solidFill>
                            <a:srgbClr val="FFFFFF"/>
                          </a:solidFill>
                        </a:rPr>
                        <a:t>N=8072	</a:t>
                      </a:r>
                    </a:p>
                  </a:txBody>
                  <a:tcPr anchor="ctr">
                    <a:lnL w="12700" cap="flat" cmpd="sng" algn="ctr">
                      <a:solidFill>
                        <a:srgbClr val="FFFFFF"/>
                      </a:solidFill>
                      <a:prstDash val="solid"/>
                      <a:round/>
                      <a:headEnd type="none" w="med" len="med"/>
                      <a:tailEnd type="none" w="med" len="med"/>
                    </a:lnL>
                    <a:lnB w="19050" cap="flat" cmpd="sng" algn="ctr">
                      <a:solidFill>
                        <a:srgbClr val="FFFFFF"/>
                      </a:solidFill>
                      <a:prstDash val="solid"/>
                      <a:round/>
                      <a:headEnd type="none" w="med" len="med"/>
                      <a:tailEnd type="none" w="med" len="med"/>
                    </a:lnB>
                    <a:solidFill>
                      <a:srgbClr val="000078"/>
                    </a:solidFill>
                  </a:tcPr>
                </a:tc>
                <a:tc>
                  <a:txBody>
                    <a:bodyPr/>
                    <a:lstStyle/>
                    <a:p>
                      <a:pPr marL="0" indent="0" algn="ctr"/>
                      <a:r>
                        <a:rPr lang="en-US" sz="2300" dirty="0" smtClean="0">
                          <a:solidFill>
                            <a:srgbClr val="FFFFFF"/>
                          </a:solidFill>
                        </a:rPr>
                        <a:t>Ibuprofen </a:t>
                      </a:r>
                    </a:p>
                    <a:p>
                      <a:pPr marL="0" indent="0" algn="ctr"/>
                      <a:r>
                        <a:rPr lang="en-US" sz="2300" dirty="0" smtClean="0">
                          <a:solidFill>
                            <a:srgbClr val="FFFFFF"/>
                          </a:solidFill>
                        </a:rPr>
                        <a:t>N=8040</a:t>
                      </a:r>
                    </a:p>
                  </a:txBody>
                  <a:tcPr anchor="ctr">
                    <a:lnB w="19050" cap="flat" cmpd="sng" algn="ctr">
                      <a:solidFill>
                        <a:srgbClr val="FFFFFF"/>
                      </a:solidFill>
                      <a:prstDash val="solid"/>
                      <a:round/>
                      <a:headEnd type="none" w="med" len="med"/>
                      <a:tailEnd type="none" w="med" len="med"/>
                    </a:lnB>
                    <a:solidFill>
                      <a:srgbClr val="000078"/>
                    </a:solidFill>
                  </a:tcPr>
                </a:tc>
                <a:tc>
                  <a:txBody>
                    <a:bodyPr/>
                    <a:lstStyle/>
                    <a:p>
                      <a:pPr algn="ctr"/>
                      <a:r>
                        <a:rPr lang="en-US" sz="2300" b="1" dirty="0" smtClean="0">
                          <a:solidFill>
                            <a:srgbClr val="FFFFFF"/>
                          </a:solidFill>
                        </a:rPr>
                        <a:t>Naproxen</a:t>
                      </a:r>
                      <a:br>
                        <a:rPr lang="en-US" sz="2300" b="1" dirty="0" smtClean="0">
                          <a:solidFill>
                            <a:srgbClr val="FFFFFF"/>
                          </a:solidFill>
                        </a:rPr>
                      </a:br>
                      <a:r>
                        <a:rPr lang="en-US" sz="2300" b="1" dirty="0" smtClean="0">
                          <a:solidFill>
                            <a:srgbClr val="FFFFFF"/>
                          </a:solidFill>
                        </a:rPr>
                        <a:t>N=7969</a:t>
                      </a:r>
                    </a:p>
                  </a:txBody>
                  <a:tcPr anchor="ctr">
                    <a:lnB w="19050" cap="flat" cmpd="sng" algn="ctr">
                      <a:solidFill>
                        <a:srgbClr val="FFFFFF"/>
                      </a:solidFill>
                      <a:prstDash val="solid"/>
                      <a:round/>
                      <a:headEnd type="none" w="med" len="med"/>
                      <a:tailEnd type="none" w="med" len="med"/>
                    </a:lnB>
                    <a:solidFill>
                      <a:srgbClr val="000078"/>
                    </a:solidFill>
                  </a:tcPr>
                </a:tc>
              </a:tr>
              <a:tr h="476359">
                <a:tc>
                  <a:txBody>
                    <a:bodyPr/>
                    <a:lstStyle/>
                    <a:p>
                      <a:r>
                        <a:rPr lang="en-US" sz="2100" dirty="0" smtClean="0">
                          <a:solidFill>
                            <a:srgbClr val="FFFFFF"/>
                          </a:solidFill>
                        </a:rPr>
                        <a:t>Age (years)</a:t>
                      </a:r>
                      <a:endParaRPr lang="en-US" sz="2100" dirty="0">
                        <a:solidFill>
                          <a:srgbClr val="FFFFFF"/>
                        </a:solidFill>
                      </a:endParaRPr>
                    </a:p>
                  </a:txBody>
                  <a:tcPr anchor="ctr">
                    <a:lnT w="19050" cap="flat" cmpd="sng" algn="ctr">
                      <a:solidFill>
                        <a:srgbClr val="FFFFFF"/>
                      </a:solidFill>
                      <a:prstDash val="solid"/>
                      <a:round/>
                      <a:headEnd type="none" w="med" len="med"/>
                      <a:tailEnd type="none" w="med" len="med"/>
                    </a:lnT>
                    <a:solidFill>
                      <a:srgbClr val="000090"/>
                    </a:solidFill>
                  </a:tcPr>
                </a:tc>
                <a:tc>
                  <a:txBody>
                    <a:bodyPr/>
                    <a:lstStyle/>
                    <a:p>
                      <a:pPr marL="0" marR="0" algn="ctr">
                        <a:spcBef>
                          <a:spcPts val="0"/>
                        </a:spcBef>
                        <a:spcAft>
                          <a:spcPts val="0"/>
                        </a:spcAft>
                      </a:pPr>
                      <a:r>
                        <a:rPr lang="en-US" sz="2100" dirty="0" smtClean="0">
                          <a:solidFill>
                            <a:srgbClr val="FFFFFF"/>
                          </a:solidFill>
                          <a:effectLst/>
                          <a:latin typeface="+mn-lt"/>
                          <a:ea typeface="Cambria"/>
                          <a:cs typeface="Arial"/>
                        </a:rPr>
                        <a:t>63.0</a:t>
                      </a:r>
                      <a:endParaRPr lang="en-US" sz="2100" dirty="0">
                        <a:solidFill>
                          <a:srgbClr val="FFFFFF"/>
                        </a:solidFill>
                        <a:effectLst/>
                        <a:latin typeface="+mn-lt"/>
                        <a:ea typeface="ＭＳ 明朝"/>
                        <a:cs typeface="Times New Roman"/>
                      </a:endParaRPr>
                    </a:p>
                  </a:txBody>
                  <a:tcPr marL="45720" marR="45720" marT="0" marB="0" anchor="ctr">
                    <a:lnT w="19050" cap="flat" cmpd="sng" algn="ctr">
                      <a:solidFill>
                        <a:srgbClr val="FFFFFF"/>
                      </a:solidFill>
                      <a:prstDash val="solid"/>
                      <a:round/>
                      <a:headEnd type="none" w="med" len="med"/>
                      <a:tailEnd type="none" w="med" len="med"/>
                    </a:lnT>
                    <a:solidFill>
                      <a:srgbClr val="000090"/>
                    </a:solidFill>
                  </a:tcPr>
                </a:tc>
                <a:tc>
                  <a:txBody>
                    <a:bodyPr/>
                    <a:lstStyle/>
                    <a:p>
                      <a:pPr marL="0" marR="0" algn="ctr">
                        <a:spcBef>
                          <a:spcPts val="0"/>
                        </a:spcBef>
                        <a:spcAft>
                          <a:spcPts val="0"/>
                        </a:spcAft>
                      </a:pPr>
                      <a:r>
                        <a:rPr lang="en-US" sz="2100" dirty="0" smtClean="0">
                          <a:solidFill>
                            <a:srgbClr val="FFFFFF"/>
                          </a:solidFill>
                          <a:effectLst/>
                          <a:latin typeface="+mn-lt"/>
                          <a:ea typeface="Cambria"/>
                          <a:cs typeface="Arial"/>
                        </a:rPr>
                        <a:t>63.2</a:t>
                      </a:r>
                      <a:endParaRPr lang="en-US" sz="2100" dirty="0">
                        <a:solidFill>
                          <a:srgbClr val="FFFFFF"/>
                        </a:solidFill>
                        <a:effectLst/>
                        <a:latin typeface="+mn-lt"/>
                        <a:ea typeface="ＭＳ 明朝"/>
                        <a:cs typeface="Times New Roman"/>
                      </a:endParaRPr>
                    </a:p>
                  </a:txBody>
                  <a:tcPr marL="45720" marR="45720" marT="0" marB="0" anchor="ctr">
                    <a:lnT w="19050" cap="flat" cmpd="sng" algn="ctr">
                      <a:solidFill>
                        <a:srgbClr val="FFFFFF"/>
                      </a:solidFill>
                      <a:prstDash val="solid"/>
                      <a:round/>
                      <a:headEnd type="none" w="med" len="med"/>
                      <a:tailEnd type="none" w="med" len="med"/>
                    </a:lnT>
                    <a:solidFill>
                      <a:srgbClr val="000090"/>
                    </a:solidFill>
                  </a:tcPr>
                </a:tc>
                <a:tc>
                  <a:txBody>
                    <a:bodyPr/>
                    <a:lstStyle/>
                    <a:p>
                      <a:pPr marL="0" marR="0" algn="ctr">
                        <a:spcBef>
                          <a:spcPts val="0"/>
                        </a:spcBef>
                        <a:spcAft>
                          <a:spcPts val="0"/>
                        </a:spcAft>
                      </a:pPr>
                      <a:r>
                        <a:rPr lang="en-US" sz="2100" dirty="0" smtClean="0">
                          <a:solidFill>
                            <a:srgbClr val="FFFFFF"/>
                          </a:solidFill>
                          <a:effectLst/>
                          <a:latin typeface="+mn-lt"/>
                          <a:ea typeface="Cambria"/>
                          <a:cs typeface="Arial"/>
                        </a:rPr>
                        <a:t>63.3</a:t>
                      </a:r>
                      <a:endParaRPr lang="en-US" sz="2100" dirty="0">
                        <a:solidFill>
                          <a:srgbClr val="FFFFFF"/>
                        </a:solidFill>
                        <a:effectLst/>
                        <a:latin typeface="+mn-lt"/>
                        <a:ea typeface="ＭＳ 明朝"/>
                        <a:cs typeface="Times New Roman"/>
                      </a:endParaRPr>
                    </a:p>
                  </a:txBody>
                  <a:tcPr marL="45720" marR="45720" marT="0" marB="0" anchor="ctr">
                    <a:lnT w="19050" cap="flat" cmpd="sng" algn="ctr">
                      <a:solidFill>
                        <a:srgbClr val="FFFFFF"/>
                      </a:solidFill>
                      <a:prstDash val="solid"/>
                      <a:round/>
                      <a:headEnd type="none" w="med" len="med"/>
                      <a:tailEnd type="none" w="med" len="med"/>
                    </a:lnT>
                    <a:solidFill>
                      <a:srgbClr val="000090"/>
                    </a:solidFill>
                  </a:tcPr>
                </a:tc>
              </a:tr>
              <a:tr h="476359">
                <a:tc>
                  <a:txBody>
                    <a:bodyPr/>
                    <a:lstStyle/>
                    <a:p>
                      <a:r>
                        <a:rPr lang="en-US" sz="2100" dirty="0" smtClean="0">
                          <a:solidFill>
                            <a:srgbClr val="FFC950"/>
                          </a:solidFill>
                        </a:rPr>
                        <a:t>Female Gender</a:t>
                      </a:r>
                      <a:endParaRPr lang="en-US" sz="2100" dirty="0">
                        <a:solidFill>
                          <a:srgbClr val="FFC950"/>
                        </a:solidFill>
                      </a:endParaRPr>
                    </a:p>
                  </a:txBody>
                  <a:tcPr anchor="ctr">
                    <a:solidFill>
                      <a:srgbClr val="000090"/>
                    </a:solidFill>
                  </a:tcPr>
                </a:tc>
                <a:tc>
                  <a:txBody>
                    <a:bodyPr/>
                    <a:lstStyle/>
                    <a:p>
                      <a:pPr algn="ctr"/>
                      <a:r>
                        <a:rPr lang="en-US" sz="2100" dirty="0" smtClean="0">
                          <a:solidFill>
                            <a:srgbClr val="FFC950"/>
                          </a:solidFill>
                        </a:rPr>
                        <a:t>64.1%</a:t>
                      </a:r>
                      <a:endParaRPr lang="en-US" sz="2100" dirty="0">
                        <a:solidFill>
                          <a:srgbClr val="FFC950"/>
                        </a:solidFill>
                      </a:endParaRPr>
                    </a:p>
                  </a:txBody>
                  <a:tcPr anchor="ctr">
                    <a:solidFill>
                      <a:srgbClr val="000090"/>
                    </a:solidFill>
                  </a:tcPr>
                </a:tc>
                <a:tc>
                  <a:txBody>
                    <a:bodyPr/>
                    <a:lstStyle/>
                    <a:p>
                      <a:pPr algn="ctr"/>
                      <a:r>
                        <a:rPr lang="en-US" sz="2100" dirty="0" smtClean="0">
                          <a:solidFill>
                            <a:srgbClr val="FFC950"/>
                          </a:solidFill>
                        </a:rPr>
                        <a:t>64.4%</a:t>
                      </a:r>
                      <a:endParaRPr lang="en-US" sz="2100" dirty="0">
                        <a:solidFill>
                          <a:srgbClr val="FFC950"/>
                        </a:solidFill>
                      </a:endParaRPr>
                    </a:p>
                  </a:txBody>
                  <a:tcPr anchor="ctr">
                    <a:solidFill>
                      <a:srgbClr val="000090"/>
                    </a:solidFill>
                  </a:tcPr>
                </a:tc>
                <a:tc>
                  <a:txBody>
                    <a:bodyPr/>
                    <a:lstStyle/>
                    <a:p>
                      <a:pPr algn="ctr"/>
                      <a:r>
                        <a:rPr lang="en-US" sz="2100" dirty="0" smtClean="0">
                          <a:solidFill>
                            <a:srgbClr val="FFC950"/>
                          </a:solidFill>
                        </a:rPr>
                        <a:t>63.9%</a:t>
                      </a:r>
                      <a:endParaRPr lang="en-US" sz="2100" dirty="0">
                        <a:solidFill>
                          <a:srgbClr val="FFC950"/>
                        </a:solidFill>
                      </a:endParaRPr>
                    </a:p>
                  </a:txBody>
                  <a:tcPr anchor="ctr">
                    <a:solidFill>
                      <a:srgbClr val="000090"/>
                    </a:solidFill>
                  </a:tcPr>
                </a:tc>
              </a:tr>
              <a:tr h="476359">
                <a:tc>
                  <a:txBody>
                    <a:bodyPr/>
                    <a:lstStyle/>
                    <a:p>
                      <a:r>
                        <a:rPr lang="en-US" sz="2100" dirty="0" smtClean="0">
                          <a:solidFill>
                            <a:srgbClr val="FFFFFF"/>
                          </a:solidFill>
                        </a:rPr>
                        <a:t>White</a:t>
                      </a:r>
                      <a:endParaRPr lang="en-US" sz="2100" dirty="0">
                        <a:solidFill>
                          <a:srgbClr val="FFFFFF"/>
                        </a:solidFill>
                      </a:endParaRPr>
                    </a:p>
                  </a:txBody>
                  <a:tcPr anchor="ctr">
                    <a:solidFill>
                      <a:srgbClr val="000090"/>
                    </a:solidFill>
                  </a:tcPr>
                </a:tc>
                <a:tc>
                  <a:txBody>
                    <a:bodyPr/>
                    <a:lstStyle/>
                    <a:p>
                      <a:pPr algn="ctr"/>
                      <a:r>
                        <a:rPr lang="en-US" sz="2100" dirty="0" smtClean="0">
                          <a:solidFill>
                            <a:srgbClr val="FFFFFF"/>
                          </a:solidFill>
                        </a:rPr>
                        <a:t>75.0%</a:t>
                      </a:r>
                      <a:endParaRPr lang="en-US" sz="2100" dirty="0">
                        <a:solidFill>
                          <a:srgbClr val="FFFFFF"/>
                        </a:solidFill>
                      </a:endParaRPr>
                    </a:p>
                  </a:txBody>
                  <a:tcPr anchor="ctr">
                    <a:solidFill>
                      <a:srgbClr val="000090"/>
                    </a:solidFill>
                  </a:tcPr>
                </a:tc>
                <a:tc>
                  <a:txBody>
                    <a:bodyPr/>
                    <a:lstStyle/>
                    <a:p>
                      <a:pPr algn="ctr"/>
                      <a:r>
                        <a:rPr lang="en-US" sz="2100" dirty="0" smtClean="0">
                          <a:solidFill>
                            <a:srgbClr val="FFFFFF"/>
                          </a:solidFill>
                        </a:rPr>
                        <a:t>74.5%</a:t>
                      </a:r>
                      <a:endParaRPr lang="en-US" sz="2100" dirty="0">
                        <a:solidFill>
                          <a:srgbClr val="FFFFFF"/>
                        </a:solidFill>
                      </a:endParaRPr>
                    </a:p>
                  </a:txBody>
                  <a:tcPr anchor="ctr">
                    <a:solidFill>
                      <a:srgbClr val="000090"/>
                    </a:solidFill>
                  </a:tcPr>
                </a:tc>
                <a:tc>
                  <a:txBody>
                    <a:bodyPr/>
                    <a:lstStyle/>
                    <a:p>
                      <a:pPr algn="ctr"/>
                      <a:r>
                        <a:rPr lang="en-US" sz="2100" dirty="0" smtClean="0">
                          <a:solidFill>
                            <a:srgbClr val="FFFFFF"/>
                          </a:solidFill>
                        </a:rPr>
                        <a:t>74.4%</a:t>
                      </a:r>
                    </a:p>
                  </a:txBody>
                  <a:tcPr anchor="ctr">
                    <a:solidFill>
                      <a:srgbClr val="000090"/>
                    </a:solidFill>
                  </a:tcPr>
                </a:tc>
              </a:tr>
              <a:tr h="476359">
                <a:tc>
                  <a:txBody>
                    <a:bodyPr/>
                    <a:lstStyle/>
                    <a:p>
                      <a:r>
                        <a:rPr lang="en-US" sz="2100" dirty="0" smtClean="0">
                          <a:solidFill>
                            <a:srgbClr val="FFFFFF"/>
                          </a:solidFill>
                        </a:rPr>
                        <a:t>Osteoarthritis</a:t>
                      </a:r>
                      <a:endParaRPr lang="en-US" sz="2100" dirty="0">
                        <a:solidFill>
                          <a:srgbClr val="FFFFFF"/>
                        </a:solidFill>
                      </a:endParaRPr>
                    </a:p>
                  </a:txBody>
                  <a:tcPr anchor="ctr">
                    <a:solidFill>
                      <a:srgbClr val="000090"/>
                    </a:solidFill>
                  </a:tcPr>
                </a:tc>
                <a:tc>
                  <a:txBody>
                    <a:bodyPr/>
                    <a:lstStyle/>
                    <a:p>
                      <a:pPr algn="ctr"/>
                      <a:r>
                        <a:rPr lang="en-US" sz="2100" dirty="0" smtClean="0">
                          <a:solidFill>
                            <a:srgbClr val="FFFFFF"/>
                          </a:solidFill>
                        </a:rPr>
                        <a:t>89.9%</a:t>
                      </a:r>
                      <a:endParaRPr lang="en-US" sz="2100" dirty="0">
                        <a:solidFill>
                          <a:srgbClr val="FFFFFF"/>
                        </a:solidFill>
                      </a:endParaRPr>
                    </a:p>
                  </a:txBody>
                  <a:tcPr anchor="ctr">
                    <a:solidFill>
                      <a:srgbClr val="000090"/>
                    </a:solidFill>
                  </a:tcPr>
                </a:tc>
                <a:tc>
                  <a:txBody>
                    <a:bodyPr/>
                    <a:lstStyle/>
                    <a:p>
                      <a:pPr algn="ctr"/>
                      <a:r>
                        <a:rPr lang="en-US" sz="2100" dirty="0" smtClean="0">
                          <a:solidFill>
                            <a:srgbClr val="FFFFFF"/>
                          </a:solidFill>
                        </a:rPr>
                        <a:t>89.6%</a:t>
                      </a:r>
                      <a:endParaRPr lang="en-US" sz="2100" dirty="0">
                        <a:solidFill>
                          <a:srgbClr val="FFFFFF"/>
                        </a:solidFill>
                      </a:endParaRPr>
                    </a:p>
                  </a:txBody>
                  <a:tcPr anchor="ctr">
                    <a:solidFill>
                      <a:srgbClr val="000090"/>
                    </a:solidFill>
                  </a:tcPr>
                </a:tc>
                <a:tc>
                  <a:txBody>
                    <a:bodyPr/>
                    <a:lstStyle/>
                    <a:p>
                      <a:pPr algn="ctr"/>
                      <a:r>
                        <a:rPr lang="en-US" sz="2100" dirty="0" smtClean="0">
                          <a:solidFill>
                            <a:srgbClr val="FFFFFF"/>
                          </a:solidFill>
                        </a:rPr>
                        <a:t>90.1%</a:t>
                      </a:r>
                      <a:endParaRPr lang="en-US" sz="2100" dirty="0">
                        <a:solidFill>
                          <a:srgbClr val="FFFFFF"/>
                        </a:solidFill>
                      </a:endParaRPr>
                    </a:p>
                  </a:txBody>
                  <a:tcPr anchor="ctr">
                    <a:solidFill>
                      <a:srgbClr val="000090"/>
                    </a:solidFill>
                  </a:tcPr>
                </a:tc>
              </a:tr>
              <a:tr h="476359">
                <a:tc>
                  <a:txBody>
                    <a:bodyPr/>
                    <a:lstStyle/>
                    <a:p>
                      <a:r>
                        <a:rPr lang="en-US" sz="2100" dirty="0" smtClean="0">
                          <a:solidFill>
                            <a:srgbClr val="FFC950"/>
                          </a:solidFill>
                        </a:rPr>
                        <a:t>Rheumatoid Arthritis</a:t>
                      </a:r>
                      <a:endParaRPr lang="en-US" sz="2100" dirty="0">
                        <a:solidFill>
                          <a:srgbClr val="FFC950"/>
                        </a:solidFill>
                      </a:endParaRPr>
                    </a:p>
                  </a:txBody>
                  <a:tcPr anchor="ctr">
                    <a:solidFill>
                      <a:srgbClr val="000090"/>
                    </a:solidFill>
                  </a:tcPr>
                </a:tc>
                <a:tc>
                  <a:txBody>
                    <a:bodyPr/>
                    <a:lstStyle/>
                    <a:p>
                      <a:pPr algn="ctr"/>
                      <a:r>
                        <a:rPr lang="en-US" sz="2100" dirty="0" smtClean="0">
                          <a:solidFill>
                            <a:srgbClr val="FFC950"/>
                          </a:solidFill>
                        </a:rPr>
                        <a:t>10.1%</a:t>
                      </a:r>
                      <a:endParaRPr lang="en-US" sz="2100" dirty="0">
                        <a:solidFill>
                          <a:srgbClr val="FFC950"/>
                        </a:solidFill>
                      </a:endParaRPr>
                    </a:p>
                  </a:txBody>
                  <a:tcPr anchor="ctr">
                    <a:solidFill>
                      <a:srgbClr val="000090"/>
                    </a:solidFill>
                  </a:tcPr>
                </a:tc>
                <a:tc>
                  <a:txBody>
                    <a:bodyPr/>
                    <a:lstStyle/>
                    <a:p>
                      <a:pPr algn="ctr"/>
                      <a:r>
                        <a:rPr lang="en-US" sz="2100" dirty="0" smtClean="0">
                          <a:solidFill>
                            <a:srgbClr val="FFC950"/>
                          </a:solidFill>
                        </a:rPr>
                        <a:t>10.4%</a:t>
                      </a:r>
                      <a:endParaRPr lang="en-US" sz="2100" dirty="0">
                        <a:solidFill>
                          <a:srgbClr val="FFC950"/>
                        </a:solidFill>
                      </a:endParaRPr>
                    </a:p>
                  </a:txBody>
                  <a:tcPr anchor="ctr">
                    <a:solidFill>
                      <a:srgbClr val="000090"/>
                    </a:solidFill>
                  </a:tcPr>
                </a:tc>
                <a:tc>
                  <a:txBody>
                    <a:bodyPr/>
                    <a:lstStyle/>
                    <a:p>
                      <a:pPr algn="ctr"/>
                      <a:r>
                        <a:rPr lang="en-US" sz="2100" dirty="0" smtClean="0">
                          <a:solidFill>
                            <a:srgbClr val="FFC950"/>
                          </a:solidFill>
                        </a:rPr>
                        <a:t>9.9%</a:t>
                      </a:r>
                      <a:endParaRPr lang="en-US" sz="2100" dirty="0">
                        <a:solidFill>
                          <a:srgbClr val="FFC950"/>
                        </a:solidFill>
                      </a:endParaRPr>
                    </a:p>
                  </a:txBody>
                  <a:tcPr anchor="ctr">
                    <a:solidFill>
                      <a:srgbClr val="000090"/>
                    </a:solidFill>
                  </a:tcPr>
                </a:tc>
              </a:tr>
              <a:tr h="476359">
                <a:tc>
                  <a:txBody>
                    <a:bodyPr/>
                    <a:lstStyle/>
                    <a:p>
                      <a:r>
                        <a:rPr lang="en-US" sz="2100" dirty="0" smtClean="0">
                          <a:solidFill>
                            <a:srgbClr val="FFC950"/>
                          </a:solidFill>
                        </a:rPr>
                        <a:t>Secondary Prevention</a:t>
                      </a:r>
                      <a:endParaRPr lang="en-US" sz="2100" dirty="0">
                        <a:solidFill>
                          <a:srgbClr val="FFC950"/>
                        </a:solidFill>
                      </a:endParaRPr>
                    </a:p>
                  </a:txBody>
                  <a:tcPr anchor="ctr">
                    <a:solidFill>
                      <a:srgbClr val="000090"/>
                    </a:solidFill>
                  </a:tcPr>
                </a:tc>
                <a:tc>
                  <a:txBody>
                    <a:bodyPr/>
                    <a:lstStyle/>
                    <a:p>
                      <a:pPr algn="ctr"/>
                      <a:r>
                        <a:rPr lang="en-US" sz="2100" dirty="0" smtClean="0">
                          <a:solidFill>
                            <a:srgbClr val="FFC950"/>
                          </a:solidFill>
                        </a:rPr>
                        <a:t>23.1% </a:t>
                      </a:r>
                      <a:endParaRPr lang="en-US" sz="2100" dirty="0">
                        <a:solidFill>
                          <a:srgbClr val="FFC950"/>
                        </a:solidFill>
                      </a:endParaRPr>
                    </a:p>
                  </a:txBody>
                  <a:tcPr anchor="ctr">
                    <a:solidFill>
                      <a:srgbClr val="000090"/>
                    </a:solidFill>
                  </a:tcPr>
                </a:tc>
                <a:tc>
                  <a:txBody>
                    <a:bodyPr/>
                    <a:lstStyle/>
                    <a:p>
                      <a:pPr algn="ctr"/>
                      <a:r>
                        <a:rPr lang="en-US" sz="2100" dirty="0" smtClean="0">
                          <a:solidFill>
                            <a:srgbClr val="FFC950"/>
                          </a:solidFill>
                        </a:rPr>
                        <a:t>22.8%</a:t>
                      </a:r>
                      <a:endParaRPr lang="en-US" sz="2100" dirty="0">
                        <a:solidFill>
                          <a:srgbClr val="FFC950"/>
                        </a:solidFill>
                      </a:endParaRPr>
                    </a:p>
                  </a:txBody>
                  <a:tcPr anchor="ctr">
                    <a:solidFill>
                      <a:srgbClr val="000090"/>
                    </a:solidFill>
                  </a:tcPr>
                </a:tc>
                <a:tc>
                  <a:txBody>
                    <a:bodyPr/>
                    <a:lstStyle/>
                    <a:p>
                      <a:pPr marL="0" marR="0" indent="0" algn="ctr" defTabSz="457039" rtl="0" eaLnBrk="1" fontAlgn="auto" latinLnBrk="0" hangingPunct="1">
                        <a:lnSpc>
                          <a:spcPct val="100000"/>
                        </a:lnSpc>
                        <a:spcBef>
                          <a:spcPts val="0"/>
                        </a:spcBef>
                        <a:spcAft>
                          <a:spcPts val="0"/>
                        </a:spcAft>
                        <a:buClrTx/>
                        <a:buSzTx/>
                        <a:buFontTx/>
                        <a:buNone/>
                        <a:tabLst/>
                        <a:defRPr/>
                      </a:pPr>
                      <a:r>
                        <a:rPr lang="en-US" sz="2100" dirty="0" smtClean="0">
                          <a:solidFill>
                            <a:srgbClr val="FFC950"/>
                          </a:solidFill>
                        </a:rPr>
                        <a:t>22.4%</a:t>
                      </a:r>
                    </a:p>
                  </a:txBody>
                  <a:tcPr anchor="ctr">
                    <a:solidFill>
                      <a:srgbClr val="000090"/>
                    </a:solidFill>
                  </a:tcPr>
                </a:tc>
              </a:tr>
              <a:tr h="476359">
                <a:tc>
                  <a:txBody>
                    <a:bodyPr/>
                    <a:lstStyle/>
                    <a:p>
                      <a:r>
                        <a:rPr lang="en-US" sz="2100" dirty="0" smtClean="0">
                          <a:solidFill>
                            <a:srgbClr val="FFC950"/>
                          </a:solidFill>
                        </a:rPr>
                        <a:t>Prior aspirin use</a:t>
                      </a:r>
                      <a:endParaRPr lang="en-US" sz="2100" dirty="0">
                        <a:solidFill>
                          <a:srgbClr val="FFC950"/>
                        </a:solidFill>
                      </a:endParaRPr>
                    </a:p>
                  </a:txBody>
                  <a:tcPr anchor="ctr">
                    <a:solidFill>
                      <a:srgbClr val="000090"/>
                    </a:solidFill>
                  </a:tcPr>
                </a:tc>
                <a:tc>
                  <a:txBody>
                    <a:bodyPr/>
                    <a:lstStyle/>
                    <a:p>
                      <a:pPr algn="ctr"/>
                      <a:r>
                        <a:rPr lang="en-US" sz="2100" dirty="0" smtClean="0">
                          <a:solidFill>
                            <a:srgbClr val="FFC950"/>
                          </a:solidFill>
                        </a:rPr>
                        <a:t>45.8%</a:t>
                      </a:r>
                      <a:endParaRPr lang="en-US" sz="2100" dirty="0">
                        <a:solidFill>
                          <a:srgbClr val="FFC950"/>
                        </a:solidFill>
                      </a:endParaRPr>
                    </a:p>
                  </a:txBody>
                  <a:tcPr anchor="ctr">
                    <a:solidFill>
                      <a:srgbClr val="000090"/>
                    </a:solidFill>
                  </a:tcPr>
                </a:tc>
                <a:tc>
                  <a:txBody>
                    <a:bodyPr/>
                    <a:lstStyle/>
                    <a:p>
                      <a:pPr marL="0" marR="0" indent="0" algn="ctr" defTabSz="457039" rtl="0" eaLnBrk="1" fontAlgn="auto" latinLnBrk="0" hangingPunct="1">
                        <a:lnSpc>
                          <a:spcPct val="100000"/>
                        </a:lnSpc>
                        <a:spcBef>
                          <a:spcPts val="0"/>
                        </a:spcBef>
                        <a:spcAft>
                          <a:spcPts val="0"/>
                        </a:spcAft>
                        <a:buClrTx/>
                        <a:buSzTx/>
                        <a:buFontTx/>
                        <a:buNone/>
                        <a:tabLst/>
                        <a:defRPr/>
                      </a:pPr>
                      <a:r>
                        <a:rPr lang="en-US" sz="2100" dirty="0" smtClean="0">
                          <a:solidFill>
                            <a:srgbClr val="FFC950"/>
                          </a:solidFill>
                        </a:rPr>
                        <a:t>46.2%</a:t>
                      </a:r>
                    </a:p>
                  </a:txBody>
                  <a:tcPr anchor="ctr">
                    <a:solidFill>
                      <a:srgbClr val="000090"/>
                    </a:solidFill>
                  </a:tcPr>
                </a:tc>
                <a:tc>
                  <a:txBody>
                    <a:bodyPr/>
                    <a:lstStyle/>
                    <a:p>
                      <a:pPr marL="0" marR="0" indent="0" algn="ctr" defTabSz="457039" rtl="0" eaLnBrk="1" fontAlgn="auto" latinLnBrk="0" hangingPunct="1">
                        <a:lnSpc>
                          <a:spcPct val="100000"/>
                        </a:lnSpc>
                        <a:spcBef>
                          <a:spcPts val="0"/>
                        </a:spcBef>
                        <a:spcAft>
                          <a:spcPts val="0"/>
                        </a:spcAft>
                        <a:buClrTx/>
                        <a:buSzTx/>
                        <a:buFontTx/>
                        <a:buNone/>
                        <a:tabLst/>
                        <a:defRPr/>
                      </a:pPr>
                      <a:r>
                        <a:rPr lang="en-US" sz="2100" dirty="0" smtClean="0">
                          <a:solidFill>
                            <a:srgbClr val="FFC950"/>
                          </a:solidFill>
                        </a:rPr>
                        <a:t>45.8%</a:t>
                      </a:r>
                    </a:p>
                  </a:txBody>
                  <a:tcPr anchor="ctr">
                    <a:solidFill>
                      <a:srgbClr val="000090"/>
                    </a:solidFill>
                  </a:tcPr>
                </a:tc>
              </a:tr>
              <a:tr h="476359">
                <a:tc>
                  <a:txBody>
                    <a:bodyPr/>
                    <a:lstStyle/>
                    <a:p>
                      <a:pPr marL="0" marR="0" indent="0" algn="l" defTabSz="457039" rtl="0" eaLnBrk="1" fontAlgn="auto" latinLnBrk="0" hangingPunct="1">
                        <a:lnSpc>
                          <a:spcPct val="100000"/>
                        </a:lnSpc>
                        <a:spcBef>
                          <a:spcPts val="0"/>
                        </a:spcBef>
                        <a:spcAft>
                          <a:spcPts val="0"/>
                        </a:spcAft>
                        <a:buClrTx/>
                        <a:buSzTx/>
                        <a:buFontTx/>
                        <a:buNone/>
                        <a:tabLst/>
                        <a:defRPr/>
                      </a:pPr>
                      <a:r>
                        <a:rPr lang="en-US" sz="2100" dirty="0" smtClean="0">
                          <a:solidFill>
                            <a:srgbClr val="FFC950"/>
                          </a:solidFill>
                        </a:rPr>
                        <a:t>Diabetes</a:t>
                      </a:r>
                    </a:p>
                  </a:txBody>
                  <a:tcPr anchor="ctr">
                    <a:solidFill>
                      <a:srgbClr val="000090"/>
                    </a:solidFill>
                  </a:tcPr>
                </a:tc>
                <a:tc>
                  <a:txBody>
                    <a:bodyPr/>
                    <a:lstStyle/>
                    <a:p>
                      <a:pPr algn="ctr"/>
                      <a:r>
                        <a:rPr lang="en-US" sz="2100" dirty="0" smtClean="0">
                          <a:solidFill>
                            <a:srgbClr val="FFC950"/>
                          </a:solidFill>
                        </a:rPr>
                        <a:t>35.2%</a:t>
                      </a:r>
                      <a:endParaRPr lang="en-US" sz="2100" dirty="0">
                        <a:solidFill>
                          <a:srgbClr val="FFC950"/>
                        </a:solidFill>
                      </a:endParaRPr>
                    </a:p>
                  </a:txBody>
                  <a:tcPr anchor="ctr">
                    <a:solidFill>
                      <a:srgbClr val="000090"/>
                    </a:solidFill>
                  </a:tcPr>
                </a:tc>
                <a:tc>
                  <a:txBody>
                    <a:bodyPr/>
                    <a:lstStyle/>
                    <a:p>
                      <a:pPr marL="0" marR="0" indent="0" algn="ctr" defTabSz="457039" rtl="0" eaLnBrk="1" fontAlgn="auto" latinLnBrk="0" hangingPunct="1">
                        <a:lnSpc>
                          <a:spcPct val="100000"/>
                        </a:lnSpc>
                        <a:spcBef>
                          <a:spcPts val="0"/>
                        </a:spcBef>
                        <a:spcAft>
                          <a:spcPts val="0"/>
                        </a:spcAft>
                        <a:buClrTx/>
                        <a:buSzTx/>
                        <a:buFontTx/>
                        <a:buNone/>
                        <a:tabLst/>
                        <a:defRPr/>
                      </a:pPr>
                      <a:r>
                        <a:rPr lang="en-US" sz="2100" dirty="0" smtClean="0">
                          <a:solidFill>
                            <a:srgbClr val="FFC950"/>
                          </a:solidFill>
                        </a:rPr>
                        <a:t>35.9%</a:t>
                      </a:r>
                    </a:p>
                  </a:txBody>
                  <a:tcPr anchor="ctr">
                    <a:solidFill>
                      <a:srgbClr val="000090"/>
                    </a:solidFill>
                  </a:tcPr>
                </a:tc>
                <a:tc>
                  <a:txBody>
                    <a:bodyPr/>
                    <a:lstStyle/>
                    <a:p>
                      <a:pPr marL="0" marR="0" indent="0" algn="ctr" defTabSz="457039" rtl="0" eaLnBrk="1" fontAlgn="auto" latinLnBrk="0" hangingPunct="1">
                        <a:lnSpc>
                          <a:spcPct val="100000"/>
                        </a:lnSpc>
                        <a:spcBef>
                          <a:spcPts val="0"/>
                        </a:spcBef>
                        <a:spcAft>
                          <a:spcPts val="0"/>
                        </a:spcAft>
                        <a:buClrTx/>
                        <a:buSzTx/>
                        <a:buFontTx/>
                        <a:buNone/>
                        <a:tabLst/>
                        <a:defRPr/>
                      </a:pPr>
                      <a:r>
                        <a:rPr lang="en-US" sz="2100" dirty="0" smtClean="0">
                          <a:solidFill>
                            <a:srgbClr val="FFC950"/>
                          </a:solidFill>
                        </a:rPr>
                        <a:t>34.7%</a:t>
                      </a:r>
                    </a:p>
                  </a:txBody>
                  <a:tcPr anchor="ctr">
                    <a:solidFill>
                      <a:srgbClr val="000090"/>
                    </a:solidFill>
                  </a:tcPr>
                </a:tc>
              </a:tr>
              <a:tr h="476359">
                <a:tc>
                  <a:txBody>
                    <a:bodyPr/>
                    <a:lstStyle/>
                    <a:p>
                      <a:pPr marL="0" marR="0" indent="0" algn="l" defTabSz="457039" rtl="0" eaLnBrk="1" fontAlgn="auto" latinLnBrk="0" hangingPunct="1">
                        <a:lnSpc>
                          <a:spcPct val="100000"/>
                        </a:lnSpc>
                        <a:spcBef>
                          <a:spcPts val="0"/>
                        </a:spcBef>
                        <a:spcAft>
                          <a:spcPts val="0"/>
                        </a:spcAft>
                        <a:buClrTx/>
                        <a:buSzTx/>
                        <a:buFontTx/>
                        <a:buNone/>
                        <a:tabLst/>
                        <a:defRPr/>
                      </a:pPr>
                      <a:r>
                        <a:rPr lang="en-US" sz="2100" dirty="0" smtClean="0">
                          <a:solidFill>
                            <a:srgbClr val="FFFFFF"/>
                          </a:solidFill>
                        </a:rPr>
                        <a:t>Current smoker</a:t>
                      </a:r>
                    </a:p>
                  </a:txBody>
                  <a:tcPr anchor="ctr">
                    <a:solidFill>
                      <a:srgbClr val="000090"/>
                    </a:solidFill>
                  </a:tcPr>
                </a:tc>
                <a:tc>
                  <a:txBody>
                    <a:bodyPr/>
                    <a:lstStyle/>
                    <a:p>
                      <a:pPr algn="ctr"/>
                      <a:r>
                        <a:rPr lang="en-US" sz="2100" dirty="0" smtClean="0">
                          <a:solidFill>
                            <a:srgbClr val="FFFFFF"/>
                          </a:solidFill>
                        </a:rPr>
                        <a:t>20.9%</a:t>
                      </a:r>
                      <a:endParaRPr lang="en-US" sz="2100" dirty="0">
                        <a:solidFill>
                          <a:srgbClr val="FFFFFF"/>
                        </a:solidFill>
                      </a:endParaRPr>
                    </a:p>
                  </a:txBody>
                  <a:tcPr anchor="ctr">
                    <a:solidFill>
                      <a:srgbClr val="000090"/>
                    </a:solidFill>
                  </a:tcPr>
                </a:tc>
                <a:tc>
                  <a:txBody>
                    <a:bodyPr/>
                    <a:lstStyle/>
                    <a:p>
                      <a:pPr marL="0" marR="0" indent="0" algn="ctr" defTabSz="457039" rtl="0" eaLnBrk="1" fontAlgn="auto" latinLnBrk="0" hangingPunct="1">
                        <a:lnSpc>
                          <a:spcPct val="100000"/>
                        </a:lnSpc>
                        <a:spcBef>
                          <a:spcPts val="0"/>
                        </a:spcBef>
                        <a:spcAft>
                          <a:spcPts val="0"/>
                        </a:spcAft>
                        <a:buClrTx/>
                        <a:buSzTx/>
                        <a:buFontTx/>
                        <a:buNone/>
                        <a:tabLst/>
                        <a:defRPr/>
                      </a:pPr>
                      <a:r>
                        <a:rPr lang="en-US" sz="2100" dirty="0" smtClean="0">
                          <a:solidFill>
                            <a:srgbClr val="FFFFFF"/>
                          </a:solidFill>
                        </a:rPr>
                        <a:t>20.9%</a:t>
                      </a:r>
                    </a:p>
                  </a:txBody>
                  <a:tcPr anchor="ctr">
                    <a:solidFill>
                      <a:srgbClr val="000090"/>
                    </a:solidFill>
                  </a:tcPr>
                </a:tc>
                <a:tc>
                  <a:txBody>
                    <a:bodyPr/>
                    <a:lstStyle/>
                    <a:p>
                      <a:pPr marL="0" marR="0" indent="0" algn="ctr" defTabSz="457039" rtl="0" eaLnBrk="1" fontAlgn="auto" latinLnBrk="0" hangingPunct="1">
                        <a:lnSpc>
                          <a:spcPct val="100000"/>
                        </a:lnSpc>
                        <a:spcBef>
                          <a:spcPts val="0"/>
                        </a:spcBef>
                        <a:spcAft>
                          <a:spcPts val="0"/>
                        </a:spcAft>
                        <a:buClrTx/>
                        <a:buSzTx/>
                        <a:buFontTx/>
                        <a:buNone/>
                        <a:tabLst/>
                        <a:defRPr/>
                      </a:pPr>
                      <a:r>
                        <a:rPr lang="en-US" sz="2100" dirty="0" smtClean="0">
                          <a:solidFill>
                            <a:srgbClr val="FFFFFF"/>
                          </a:solidFill>
                        </a:rPr>
                        <a:t>20.5%</a:t>
                      </a:r>
                    </a:p>
                  </a:txBody>
                  <a:tcPr anchor="ctr">
                    <a:solidFill>
                      <a:srgbClr val="000090"/>
                    </a:solidFill>
                  </a:tcPr>
                </a:tc>
              </a:tr>
              <a:tr h="476359">
                <a:tc>
                  <a:txBody>
                    <a:bodyPr/>
                    <a:lstStyle/>
                    <a:p>
                      <a:pPr marL="0" marR="0" indent="0" algn="l" defTabSz="457039" rtl="0" eaLnBrk="1" fontAlgn="auto" latinLnBrk="0" hangingPunct="1">
                        <a:lnSpc>
                          <a:spcPct val="100000"/>
                        </a:lnSpc>
                        <a:spcBef>
                          <a:spcPts val="0"/>
                        </a:spcBef>
                        <a:spcAft>
                          <a:spcPts val="0"/>
                        </a:spcAft>
                        <a:buClrTx/>
                        <a:buSzTx/>
                        <a:buFontTx/>
                        <a:buNone/>
                        <a:tabLst/>
                        <a:defRPr/>
                      </a:pPr>
                      <a:r>
                        <a:rPr lang="en-US" sz="2100" dirty="0" smtClean="0">
                          <a:solidFill>
                            <a:srgbClr val="FFFFFF"/>
                          </a:solidFill>
                        </a:rPr>
                        <a:t>Systolic BP (mm Hg)</a:t>
                      </a:r>
                    </a:p>
                  </a:txBody>
                  <a:tcPr anchor="ctr">
                    <a:solidFill>
                      <a:srgbClr val="000090"/>
                    </a:solidFill>
                  </a:tcPr>
                </a:tc>
                <a:tc>
                  <a:txBody>
                    <a:bodyPr/>
                    <a:lstStyle/>
                    <a:p>
                      <a:pPr algn="ctr"/>
                      <a:r>
                        <a:rPr lang="en-US" sz="2100" dirty="0" smtClean="0">
                          <a:solidFill>
                            <a:srgbClr val="FFFFFF"/>
                          </a:solidFill>
                        </a:rPr>
                        <a:t>125.3</a:t>
                      </a:r>
                      <a:endParaRPr lang="en-US" sz="2100" dirty="0">
                        <a:solidFill>
                          <a:srgbClr val="FFFFFF"/>
                        </a:solidFill>
                      </a:endParaRPr>
                    </a:p>
                  </a:txBody>
                  <a:tcPr anchor="ctr">
                    <a:solidFill>
                      <a:srgbClr val="000090"/>
                    </a:solidFill>
                  </a:tcPr>
                </a:tc>
                <a:tc>
                  <a:txBody>
                    <a:bodyPr/>
                    <a:lstStyle/>
                    <a:p>
                      <a:pPr marL="0" marR="0" indent="0" algn="ctr" defTabSz="457039" rtl="0" eaLnBrk="1" fontAlgn="auto" latinLnBrk="0" hangingPunct="1">
                        <a:lnSpc>
                          <a:spcPct val="100000"/>
                        </a:lnSpc>
                        <a:spcBef>
                          <a:spcPts val="0"/>
                        </a:spcBef>
                        <a:spcAft>
                          <a:spcPts val="0"/>
                        </a:spcAft>
                        <a:buClrTx/>
                        <a:buSzTx/>
                        <a:buFontTx/>
                        <a:buNone/>
                        <a:tabLst/>
                        <a:defRPr/>
                      </a:pPr>
                      <a:r>
                        <a:rPr lang="en-US" sz="2100" dirty="0" smtClean="0">
                          <a:solidFill>
                            <a:srgbClr val="FFFFFF"/>
                          </a:solidFill>
                        </a:rPr>
                        <a:t>125.4</a:t>
                      </a:r>
                    </a:p>
                  </a:txBody>
                  <a:tcPr anchor="ctr">
                    <a:solidFill>
                      <a:srgbClr val="000090"/>
                    </a:solidFill>
                  </a:tcPr>
                </a:tc>
                <a:tc>
                  <a:txBody>
                    <a:bodyPr/>
                    <a:lstStyle/>
                    <a:p>
                      <a:pPr marL="0" marR="0" indent="0" algn="ctr" defTabSz="457039" rtl="0" eaLnBrk="1" fontAlgn="auto" latinLnBrk="0" hangingPunct="1">
                        <a:lnSpc>
                          <a:spcPct val="100000"/>
                        </a:lnSpc>
                        <a:spcBef>
                          <a:spcPts val="0"/>
                        </a:spcBef>
                        <a:spcAft>
                          <a:spcPts val="0"/>
                        </a:spcAft>
                        <a:buClrTx/>
                        <a:buSzTx/>
                        <a:buFontTx/>
                        <a:buNone/>
                        <a:tabLst/>
                        <a:defRPr/>
                      </a:pPr>
                      <a:r>
                        <a:rPr lang="en-US" sz="2100" dirty="0" smtClean="0">
                          <a:solidFill>
                            <a:srgbClr val="FFFFFF"/>
                          </a:solidFill>
                        </a:rPr>
                        <a:t>125.0</a:t>
                      </a:r>
                    </a:p>
                  </a:txBody>
                  <a:tcPr anchor="ctr">
                    <a:solidFill>
                      <a:srgbClr val="000090"/>
                    </a:solidFill>
                  </a:tcPr>
                </a:tc>
              </a:tr>
            </a:tbl>
          </a:graphicData>
        </a:graphic>
      </p:graphicFrame>
    </p:spTree>
    <p:extLst>
      <p:ext uri="{BB962C8B-B14F-4D97-AF65-F5344CB8AC3E}">
        <p14:creationId xmlns:p14="http://schemas.microsoft.com/office/powerpoint/2010/main" val="64668355"/>
      </p:ext>
    </p:extLst>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KM 1B APTC outcom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672" y="1200959"/>
            <a:ext cx="4426324" cy="5083930"/>
          </a:xfrm>
          <a:prstGeom prst="rect">
            <a:avLst/>
          </a:prstGeom>
        </p:spPr>
      </p:pic>
      <p:pic>
        <p:nvPicPr>
          <p:cNvPr id="12" name="Picture 11" descr="KM 1A APTC intention to trea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987" y="1203102"/>
            <a:ext cx="4501776" cy="5087373"/>
          </a:xfrm>
          <a:prstGeom prst="rect">
            <a:avLst/>
          </a:prstGeom>
        </p:spPr>
      </p:pic>
      <p:sp>
        <p:nvSpPr>
          <p:cNvPr id="2" name="Title 1"/>
          <p:cNvSpPr>
            <a:spLocks noGrp="1"/>
          </p:cNvSpPr>
          <p:nvPr>
            <p:ph type="title"/>
          </p:nvPr>
        </p:nvSpPr>
        <p:spPr>
          <a:xfrm>
            <a:off x="0" y="25401"/>
            <a:ext cx="10287000" cy="745066"/>
          </a:xfrm>
        </p:spPr>
        <p:txBody>
          <a:bodyPr/>
          <a:lstStyle/>
          <a:p>
            <a:r>
              <a:rPr lang="en-US" sz="3500" i="1" dirty="0" err="1">
                <a:effectLst/>
              </a:rPr>
              <a:t>Noninferiority</a:t>
            </a:r>
            <a:r>
              <a:rPr lang="en-US" sz="3500" dirty="0">
                <a:effectLst/>
              </a:rPr>
              <a:t> </a:t>
            </a:r>
            <a:r>
              <a:rPr lang="en-US" sz="3500" dirty="0" smtClean="0">
                <a:effectLst/>
              </a:rPr>
              <a:t>Analysis for Primary </a:t>
            </a:r>
            <a:r>
              <a:rPr lang="en-US" sz="3500" dirty="0">
                <a:effectLst/>
              </a:rPr>
              <a:t>APTC </a:t>
            </a:r>
            <a:r>
              <a:rPr lang="en-US" sz="3500" dirty="0" smtClean="0">
                <a:effectLst/>
              </a:rPr>
              <a:t>Endpoint</a:t>
            </a:r>
            <a:endParaRPr lang="en-US" sz="3500" dirty="0">
              <a:effectLst/>
            </a:endParaRPr>
          </a:p>
        </p:txBody>
      </p:sp>
      <p:sp>
        <p:nvSpPr>
          <p:cNvPr id="3" name="TextBox 2"/>
          <p:cNvSpPr txBox="1"/>
          <p:nvPr/>
        </p:nvSpPr>
        <p:spPr>
          <a:xfrm rot="16200000">
            <a:off x="-1736354" y="3333229"/>
            <a:ext cx="4191002" cy="369332"/>
          </a:xfrm>
          <a:prstGeom prst="rect">
            <a:avLst/>
          </a:prstGeom>
          <a:noFill/>
        </p:spPr>
        <p:txBody>
          <a:bodyPr wrap="square" rtlCol="0">
            <a:spAutoFit/>
          </a:bodyPr>
          <a:lstStyle/>
          <a:p>
            <a:pPr algn="ctr"/>
            <a:r>
              <a:rPr lang="en-US" sz="1800" dirty="0" smtClean="0">
                <a:solidFill>
                  <a:srgbClr val="FFFFFF"/>
                </a:solidFill>
              </a:rPr>
              <a:t>Patients with an Event (%)</a:t>
            </a:r>
            <a:endParaRPr lang="en-US" sz="1800" dirty="0">
              <a:solidFill>
                <a:srgbClr val="FFFFFF"/>
              </a:solidFill>
            </a:endParaRPr>
          </a:p>
        </p:txBody>
      </p:sp>
      <p:sp>
        <p:nvSpPr>
          <p:cNvPr id="11" name="TextBox 10"/>
          <p:cNvSpPr txBox="1"/>
          <p:nvPr/>
        </p:nvSpPr>
        <p:spPr>
          <a:xfrm>
            <a:off x="6053667" y="740828"/>
            <a:ext cx="3767666" cy="492443"/>
          </a:xfrm>
          <a:prstGeom prst="rect">
            <a:avLst/>
          </a:prstGeom>
          <a:noFill/>
          <a:effectLst>
            <a:outerShdw blurRad="50800" dist="38100" dir="2700000">
              <a:srgbClr val="000000">
                <a:alpha val="43000"/>
              </a:srgbClr>
            </a:outerShdw>
          </a:effectLst>
        </p:spPr>
        <p:txBody>
          <a:bodyPr wrap="square">
            <a:prstTxWarp prst="textNoShape">
              <a:avLst/>
            </a:prstTxWarp>
            <a:spAutoFit/>
          </a:bodyPr>
          <a:lstStyle/>
          <a:p>
            <a:pPr algn="ctr" eaLnBrk="0" hangingPunct="0">
              <a:defRPr/>
            </a:pPr>
            <a:r>
              <a:rPr lang="en-US" sz="2600" dirty="0" smtClean="0">
                <a:solidFill>
                  <a:srgbClr val="FFFFFF"/>
                </a:solidFill>
                <a:latin typeface="Arial" pitchFamily="-111" charset="0"/>
                <a:ea typeface="Arial" pitchFamily="-111" charset="0"/>
                <a:cs typeface="Arial" pitchFamily="-111" charset="0"/>
              </a:rPr>
              <a:t>On-Treatment</a:t>
            </a:r>
            <a:endParaRPr lang="en-US" sz="2600" dirty="0">
              <a:solidFill>
                <a:srgbClr val="FFFFFF"/>
              </a:solidFill>
              <a:latin typeface="Arial" pitchFamily="-111" charset="0"/>
              <a:ea typeface="Arial" pitchFamily="-111" charset="0"/>
              <a:cs typeface="Arial" pitchFamily="-111" charset="0"/>
            </a:endParaRPr>
          </a:p>
        </p:txBody>
      </p:sp>
      <p:sp>
        <p:nvSpPr>
          <p:cNvPr id="14" name="TextBox 13"/>
          <p:cNvSpPr txBox="1"/>
          <p:nvPr/>
        </p:nvSpPr>
        <p:spPr>
          <a:xfrm>
            <a:off x="1007533" y="740828"/>
            <a:ext cx="3793067" cy="492443"/>
          </a:xfrm>
          <a:prstGeom prst="rect">
            <a:avLst/>
          </a:prstGeom>
          <a:noFill/>
          <a:effectLst>
            <a:outerShdw blurRad="50800" dist="38100" dir="2700000">
              <a:srgbClr val="000000">
                <a:alpha val="43000"/>
              </a:srgbClr>
            </a:outerShdw>
          </a:effectLst>
        </p:spPr>
        <p:txBody>
          <a:bodyPr wrap="square">
            <a:prstTxWarp prst="textNoShape">
              <a:avLst/>
            </a:prstTxWarp>
            <a:spAutoFit/>
          </a:bodyPr>
          <a:lstStyle/>
          <a:p>
            <a:pPr algn="ctr" eaLnBrk="0" hangingPunct="0">
              <a:defRPr/>
            </a:pPr>
            <a:r>
              <a:rPr lang="en-US" sz="2600" dirty="0" smtClean="0">
                <a:solidFill>
                  <a:srgbClr val="FFFFFF"/>
                </a:solidFill>
                <a:latin typeface="Arial" pitchFamily="-111" charset="0"/>
                <a:ea typeface="Arial" pitchFamily="-111" charset="0"/>
                <a:cs typeface="Arial" pitchFamily="-111" charset="0"/>
              </a:rPr>
              <a:t>Intention-to-Treat</a:t>
            </a:r>
            <a:endParaRPr lang="en-US" sz="2600" dirty="0">
              <a:solidFill>
                <a:srgbClr val="FFFFFF"/>
              </a:solidFill>
              <a:latin typeface="Arial" pitchFamily="-111" charset="0"/>
              <a:ea typeface="Arial" pitchFamily="-111" charset="0"/>
              <a:cs typeface="Arial" pitchFamily="-111" charset="0"/>
            </a:endParaRPr>
          </a:p>
        </p:txBody>
      </p:sp>
      <p:sp>
        <p:nvSpPr>
          <p:cNvPr id="15" name="TextBox 14"/>
          <p:cNvSpPr txBox="1"/>
          <p:nvPr/>
        </p:nvSpPr>
        <p:spPr>
          <a:xfrm>
            <a:off x="1016001" y="6296568"/>
            <a:ext cx="4131234" cy="369332"/>
          </a:xfrm>
          <a:prstGeom prst="rect">
            <a:avLst/>
          </a:prstGeom>
          <a:noFill/>
        </p:spPr>
        <p:txBody>
          <a:bodyPr wrap="square" rtlCol="0">
            <a:spAutoFit/>
          </a:bodyPr>
          <a:lstStyle/>
          <a:p>
            <a:pPr algn="ctr"/>
            <a:r>
              <a:rPr lang="en-US" sz="1800" dirty="0" smtClean="0">
                <a:solidFill>
                  <a:srgbClr val="FFFFFF"/>
                </a:solidFill>
              </a:rPr>
              <a:t>Months Since Randomization</a:t>
            </a:r>
            <a:endParaRPr lang="en-US" sz="1800" dirty="0">
              <a:solidFill>
                <a:srgbClr val="FFFFFF"/>
              </a:solidFill>
            </a:endParaRPr>
          </a:p>
        </p:txBody>
      </p:sp>
      <p:grpSp>
        <p:nvGrpSpPr>
          <p:cNvPr id="7" name="Group 6"/>
          <p:cNvGrpSpPr/>
          <p:nvPr/>
        </p:nvGrpSpPr>
        <p:grpSpPr>
          <a:xfrm>
            <a:off x="3473335" y="4876793"/>
            <a:ext cx="1473200" cy="882293"/>
            <a:chOff x="3217335" y="4614330"/>
            <a:chExt cx="1473200" cy="882293"/>
          </a:xfrm>
        </p:grpSpPr>
        <p:sp>
          <p:nvSpPr>
            <p:cNvPr id="17" name="TextBox 16"/>
            <p:cNvSpPr txBox="1"/>
            <p:nvPr/>
          </p:nvSpPr>
          <p:spPr>
            <a:xfrm>
              <a:off x="3217335" y="4614330"/>
              <a:ext cx="1473200" cy="882293"/>
            </a:xfrm>
            <a:prstGeom prst="rect">
              <a:avLst/>
            </a:prstGeom>
            <a:solidFill>
              <a:srgbClr val="0000B5"/>
            </a:solidFill>
            <a:ln>
              <a:solidFill>
                <a:srgbClr val="FFFFFF"/>
              </a:solidFill>
            </a:ln>
          </p:spPr>
          <p:txBody>
            <a:bodyPr wrap="square" rtlCol="0">
              <a:spAutoFit/>
            </a:bodyPr>
            <a:lstStyle/>
            <a:p>
              <a:pPr>
                <a:spcBef>
                  <a:spcPts val="100"/>
                </a:spcBef>
                <a:spcAft>
                  <a:spcPts val="100"/>
                </a:spcAft>
                <a:tabLst>
                  <a:tab pos="347663" algn="l"/>
                </a:tabLst>
              </a:pPr>
              <a:r>
                <a:rPr lang="en-US" sz="1600" dirty="0" smtClean="0">
                  <a:solidFill>
                    <a:srgbClr val="FFFFFF"/>
                  </a:solidFill>
                  <a:latin typeface="Arial"/>
                </a:rPr>
                <a:t>	Ibuprofen</a:t>
              </a:r>
            </a:p>
            <a:p>
              <a:pPr>
                <a:spcBef>
                  <a:spcPts val="100"/>
                </a:spcBef>
                <a:spcAft>
                  <a:spcPts val="100"/>
                </a:spcAft>
                <a:tabLst>
                  <a:tab pos="347663" algn="l"/>
                </a:tabLst>
              </a:pPr>
              <a:r>
                <a:rPr lang="en-US" sz="1600" dirty="0" smtClean="0">
                  <a:solidFill>
                    <a:srgbClr val="FFFFFF"/>
                  </a:solidFill>
                  <a:latin typeface="Arial"/>
                </a:rPr>
                <a:t>	Naproxen</a:t>
              </a:r>
            </a:p>
            <a:p>
              <a:pPr>
                <a:spcBef>
                  <a:spcPts val="100"/>
                </a:spcBef>
                <a:spcAft>
                  <a:spcPts val="100"/>
                </a:spcAft>
                <a:tabLst>
                  <a:tab pos="347663" algn="l"/>
                </a:tabLst>
              </a:pPr>
              <a:r>
                <a:rPr lang="en-US" sz="1600" dirty="0" smtClean="0">
                  <a:solidFill>
                    <a:srgbClr val="FFFFFF"/>
                  </a:solidFill>
                  <a:latin typeface="Arial"/>
                </a:rPr>
                <a:t>	</a:t>
              </a:r>
              <a:r>
                <a:rPr lang="en-US" sz="1600" dirty="0" err="1" smtClean="0">
                  <a:solidFill>
                    <a:srgbClr val="FFFFFF"/>
                  </a:solidFill>
                  <a:latin typeface="Arial"/>
                </a:rPr>
                <a:t>Celecoxib</a:t>
              </a:r>
              <a:endParaRPr lang="en-US" sz="1600" dirty="0">
                <a:solidFill>
                  <a:srgbClr val="FFFFFF"/>
                </a:solidFill>
                <a:latin typeface="Arial"/>
              </a:endParaRPr>
            </a:p>
          </p:txBody>
        </p:sp>
        <p:grpSp>
          <p:nvGrpSpPr>
            <p:cNvPr id="23" name="Group 22"/>
            <p:cNvGrpSpPr/>
            <p:nvPr/>
          </p:nvGrpSpPr>
          <p:grpSpPr>
            <a:xfrm>
              <a:off x="3301999" y="4792131"/>
              <a:ext cx="287867" cy="567270"/>
              <a:chOff x="3301999" y="4868333"/>
              <a:chExt cx="287867" cy="660400"/>
            </a:xfrm>
          </p:grpSpPr>
          <p:cxnSp>
            <p:nvCxnSpPr>
              <p:cNvPr id="19" name="Straight Connector 18"/>
              <p:cNvCxnSpPr/>
              <p:nvPr/>
            </p:nvCxnSpPr>
            <p:spPr bwMode="auto">
              <a:xfrm flipH="1">
                <a:off x="3301999" y="5528733"/>
                <a:ext cx="287867" cy="0"/>
              </a:xfrm>
              <a:prstGeom prst="line">
                <a:avLst/>
              </a:prstGeom>
              <a:solidFill>
                <a:schemeClr val="accent1"/>
              </a:solidFill>
              <a:ln w="38100" cap="flat" cmpd="sng" algn="ctr">
                <a:solidFill>
                  <a:srgbClr val="FFC850"/>
                </a:solidFill>
                <a:prstDash val="solid"/>
                <a:round/>
                <a:headEnd type="none" w="med" len="med"/>
                <a:tailEnd type="none" w="med" len="med"/>
              </a:ln>
              <a:effectLst/>
            </p:spPr>
          </p:cxnSp>
          <p:cxnSp>
            <p:nvCxnSpPr>
              <p:cNvPr id="20" name="Straight Connector 19"/>
              <p:cNvCxnSpPr/>
              <p:nvPr/>
            </p:nvCxnSpPr>
            <p:spPr bwMode="auto">
              <a:xfrm flipH="1">
                <a:off x="3301999" y="5198533"/>
                <a:ext cx="287867" cy="0"/>
              </a:xfrm>
              <a:prstGeom prst="line">
                <a:avLst/>
              </a:prstGeom>
              <a:solidFill>
                <a:schemeClr val="accent1"/>
              </a:solidFill>
              <a:ln w="38100" cap="flat" cmpd="sng" algn="ctr">
                <a:solidFill>
                  <a:srgbClr val="D1D1F0"/>
                </a:solidFill>
                <a:prstDash val="solid"/>
                <a:round/>
                <a:headEnd type="none" w="med" len="med"/>
                <a:tailEnd type="none" w="med" len="med"/>
              </a:ln>
              <a:effectLst/>
            </p:spPr>
          </p:cxnSp>
          <p:cxnSp>
            <p:nvCxnSpPr>
              <p:cNvPr id="21" name="Straight Connector 20"/>
              <p:cNvCxnSpPr/>
              <p:nvPr/>
            </p:nvCxnSpPr>
            <p:spPr bwMode="auto">
              <a:xfrm flipH="1">
                <a:off x="3301999" y="4868333"/>
                <a:ext cx="287867" cy="0"/>
              </a:xfrm>
              <a:prstGeom prst="line">
                <a:avLst/>
              </a:prstGeom>
              <a:solidFill>
                <a:schemeClr val="accent1"/>
              </a:solidFill>
              <a:ln w="38100" cap="flat" cmpd="sng" algn="ctr">
                <a:solidFill>
                  <a:srgbClr val="FF6600"/>
                </a:solidFill>
                <a:prstDash val="solid"/>
                <a:round/>
                <a:headEnd type="none" w="med" len="med"/>
                <a:tailEnd type="none" w="med" len="med"/>
              </a:ln>
              <a:effectLst/>
            </p:spPr>
          </p:cxnSp>
        </p:grpSp>
      </p:grpSp>
      <p:sp>
        <p:nvSpPr>
          <p:cNvPr id="24" name="TextBox 23"/>
          <p:cNvSpPr txBox="1"/>
          <p:nvPr/>
        </p:nvSpPr>
        <p:spPr>
          <a:xfrm>
            <a:off x="1076058" y="1312321"/>
            <a:ext cx="3970864" cy="1237262"/>
          </a:xfrm>
          <a:prstGeom prst="rect">
            <a:avLst/>
          </a:prstGeom>
          <a:noFill/>
        </p:spPr>
        <p:txBody>
          <a:bodyPr wrap="square" rtlCol="0">
            <a:spAutoFit/>
          </a:bodyPr>
          <a:lstStyle/>
          <a:p>
            <a:pPr>
              <a:lnSpc>
                <a:spcPct val="140000"/>
              </a:lnSpc>
              <a:spcAft>
                <a:spcPts val="0"/>
              </a:spcAft>
            </a:pPr>
            <a:r>
              <a:rPr lang="en-US" sz="1800" dirty="0" err="1" smtClean="0">
                <a:solidFill>
                  <a:srgbClr val="FFFFFF"/>
                </a:solidFill>
                <a:latin typeface="Arial Narrow"/>
                <a:cs typeface="Arial Narrow"/>
              </a:rPr>
              <a:t>Cele</a:t>
            </a:r>
            <a:r>
              <a:rPr lang="en-US" sz="1800" dirty="0" smtClean="0">
                <a:solidFill>
                  <a:srgbClr val="FFFFFF"/>
                </a:solidFill>
                <a:latin typeface="Arial Narrow"/>
                <a:cs typeface="Arial Narrow"/>
              </a:rPr>
              <a:t> vs. </a:t>
            </a:r>
            <a:r>
              <a:rPr lang="en-US" sz="1800" dirty="0" err="1">
                <a:solidFill>
                  <a:srgbClr val="FFFFFF"/>
                </a:solidFill>
                <a:latin typeface="Arial Narrow"/>
                <a:cs typeface="Arial Narrow"/>
              </a:rPr>
              <a:t>I</a:t>
            </a:r>
            <a:r>
              <a:rPr lang="en-US" sz="1800" dirty="0" err="1" smtClean="0">
                <a:solidFill>
                  <a:srgbClr val="FFFFFF"/>
                </a:solidFill>
                <a:latin typeface="Arial Narrow"/>
                <a:cs typeface="Arial Narrow"/>
              </a:rPr>
              <a:t>bu</a:t>
            </a:r>
            <a:r>
              <a:rPr lang="en-US" sz="1800" dirty="0" smtClean="0">
                <a:solidFill>
                  <a:srgbClr val="FFFFFF"/>
                </a:solidFill>
                <a:latin typeface="Arial Narrow"/>
                <a:cs typeface="Arial Narrow"/>
              </a:rPr>
              <a:t>, HR 0.85 (0.70-1.04), </a:t>
            </a:r>
            <a:r>
              <a:rPr lang="en-US" sz="1800" i="1" dirty="0" smtClean="0">
                <a:solidFill>
                  <a:srgbClr val="FFFFFF"/>
                </a:solidFill>
                <a:latin typeface="Arial Narrow"/>
                <a:cs typeface="Arial Narrow"/>
              </a:rPr>
              <a:t>P</a:t>
            </a:r>
            <a:r>
              <a:rPr lang="en-US" sz="1800" dirty="0" smtClean="0">
                <a:solidFill>
                  <a:srgbClr val="FFFFFF"/>
                </a:solidFill>
                <a:latin typeface="Arial Narrow"/>
                <a:cs typeface="Arial Narrow"/>
              </a:rPr>
              <a:t>&lt;0.001*</a:t>
            </a:r>
            <a:br>
              <a:rPr lang="en-US" sz="1800" dirty="0" smtClean="0">
                <a:solidFill>
                  <a:srgbClr val="FFFFFF"/>
                </a:solidFill>
                <a:latin typeface="Arial Narrow"/>
                <a:cs typeface="Arial Narrow"/>
              </a:rPr>
            </a:br>
            <a:r>
              <a:rPr lang="en-US" sz="1800" dirty="0" err="1">
                <a:solidFill>
                  <a:srgbClr val="FFFFFF"/>
                </a:solidFill>
                <a:latin typeface="Arial Narrow"/>
                <a:cs typeface="Arial Narrow"/>
              </a:rPr>
              <a:t>Cele</a:t>
            </a:r>
            <a:r>
              <a:rPr lang="en-US" sz="1800" dirty="0">
                <a:solidFill>
                  <a:srgbClr val="FFFFFF"/>
                </a:solidFill>
                <a:latin typeface="Arial Narrow"/>
                <a:cs typeface="Arial Narrow"/>
              </a:rPr>
              <a:t> vs. Nap, HR 0.93 (0.76-1.12), </a:t>
            </a:r>
            <a:r>
              <a:rPr lang="en-US" sz="1800" i="1" dirty="0">
                <a:solidFill>
                  <a:srgbClr val="FFFFFF"/>
                </a:solidFill>
                <a:latin typeface="Arial Narrow"/>
                <a:cs typeface="Arial Narrow"/>
              </a:rPr>
              <a:t>P</a:t>
            </a:r>
            <a:r>
              <a:rPr lang="en-US" sz="1800" dirty="0">
                <a:solidFill>
                  <a:srgbClr val="FFFFFF"/>
                </a:solidFill>
                <a:latin typeface="Arial Narrow"/>
                <a:cs typeface="Arial Narrow"/>
              </a:rPr>
              <a:t>&lt;</a:t>
            </a:r>
            <a:r>
              <a:rPr lang="en-US" sz="1800" dirty="0" smtClean="0">
                <a:solidFill>
                  <a:srgbClr val="FFFFFF"/>
                </a:solidFill>
                <a:latin typeface="Arial Narrow"/>
                <a:cs typeface="Arial Narrow"/>
              </a:rPr>
              <a:t>0.001*</a:t>
            </a:r>
            <a:br>
              <a:rPr lang="en-US" sz="1800" dirty="0" smtClean="0">
                <a:solidFill>
                  <a:srgbClr val="FFFFFF"/>
                </a:solidFill>
                <a:latin typeface="Arial Narrow"/>
                <a:cs typeface="Arial Narrow"/>
              </a:rPr>
            </a:br>
            <a:r>
              <a:rPr lang="en-US" sz="1800" dirty="0" err="1" smtClean="0">
                <a:solidFill>
                  <a:srgbClr val="FFFFFF"/>
                </a:solidFill>
                <a:latin typeface="Arial Narrow"/>
                <a:cs typeface="Arial Narrow"/>
              </a:rPr>
              <a:t>Ibu</a:t>
            </a:r>
            <a:r>
              <a:rPr lang="en-US" sz="1800" dirty="0" smtClean="0">
                <a:solidFill>
                  <a:srgbClr val="FFFFFF"/>
                </a:solidFill>
                <a:latin typeface="Arial Narrow"/>
                <a:cs typeface="Arial Narrow"/>
              </a:rPr>
              <a:t> </a:t>
            </a:r>
            <a:r>
              <a:rPr lang="en-US" sz="1800" dirty="0">
                <a:solidFill>
                  <a:srgbClr val="FFFFFF"/>
                </a:solidFill>
                <a:latin typeface="Arial Narrow"/>
                <a:cs typeface="Arial Narrow"/>
              </a:rPr>
              <a:t>vs. Nap, HR </a:t>
            </a:r>
            <a:r>
              <a:rPr lang="en-US" sz="1800" dirty="0" smtClean="0">
                <a:solidFill>
                  <a:srgbClr val="FFFFFF"/>
                </a:solidFill>
                <a:latin typeface="Arial Narrow"/>
                <a:cs typeface="Arial Narrow"/>
              </a:rPr>
              <a:t>1.08 </a:t>
            </a:r>
            <a:r>
              <a:rPr lang="en-US" sz="1800" dirty="0">
                <a:solidFill>
                  <a:srgbClr val="FFFFFF"/>
                </a:solidFill>
                <a:latin typeface="Arial Narrow"/>
                <a:cs typeface="Arial Narrow"/>
              </a:rPr>
              <a:t>(</a:t>
            </a:r>
            <a:r>
              <a:rPr lang="en-US" sz="1800" dirty="0" smtClean="0">
                <a:solidFill>
                  <a:srgbClr val="FFFFFF"/>
                </a:solidFill>
                <a:latin typeface="Arial Narrow"/>
                <a:cs typeface="Arial Narrow"/>
              </a:rPr>
              <a:t>0.90-1.31)</a:t>
            </a:r>
            <a:r>
              <a:rPr lang="en-US" sz="1800" dirty="0">
                <a:solidFill>
                  <a:srgbClr val="FFFFFF"/>
                </a:solidFill>
                <a:latin typeface="Arial Narrow"/>
                <a:cs typeface="Arial Narrow"/>
              </a:rPr>
              <a:t>, </a:t>
            </a:r>
            <a:r>
              <a:rPr lang="en-US" sz="1800" i="1" dirty="0">
                <a:solidFill>
                  <a:srgbClr val="FFFFFF"/>
                </a:solidFill>
                <a:latin typeface="Arial Narrow"/>
                <a:cs typeface="Arial Narrow"/>
              </a:rPr>
              <a:t>P</a:t>
            </a:r>
            <a:r>
              <a:rPr lang="en-US" sz="1800" dirty="0">
                <a:solidFill>
                  <a:srgbClr val="FFFFFF"/>
                </a:solidFill>
                <a:latin typeface="Arial Narrow"/>
                <a:cs typeface="Arial Narrow"/>
              </a:rPr>
              <a:t>&lt;</a:t>
            </a:r>
            <a:r>
              <a:rPr lang="en-US" sz="1800" dirty="0" smtClean="0">
                <a:solidFill>
                  <a:srgbClr val="FFFFFF"/>
                </a:solidFill>
                <a:latin typeface="Arial Narrow"/>
                <a:cs typeface="Arial Narrow"/>
              </a:rPr>
              <a:t>0.02*</a:t>
            </a:r>
            <a:endParaRPr lang="en-US" sz="1800" dirty="0">
              <a:solidFill>
                <a:srgbClr val="FFFFFF"/>
              </a:solidFill>
              <a:latin typeface="Arial Narrow"/>
              <a:cs typeface="Arial Narrow"/>
            </a:endParaRPr>
          </a:p>
        </p:txBody>
      </p:sp>
      <p:sp>
        <p:nvSpPr>
          <p:cNvPr id="22" name="TextBox 21"/>
          <p:cNvSpPr txBox="1"/>
          <p:nvPr/>
        </p:nvSpPr>
        <p:spPr>
          <a:xfrm>
            <a:off x="5943595" y="6296568"/>
            <a:ext cx="3954933" cy="369332"/>
          </a:xfrm>
          <a:prstGeom prst="rect">
            <a:avLst/>
          </a:prstGeom>
          <a:noFill/>
        </p:spPr>
        <p:txBody>
          <a:bodyPr wrap="square" rtlCol="0">
            <a:spAutoFit/>
          </a:bodyPr>
          <a:lstStyle/>
          <a:p>
            <a:pPr algn="ctr"/>
            <a:r>
              <a:rPr lang="en-US" sz="1800" dirty="0" smtClean="0">
                <a:solidFill>
                  <a:srgbClr val="FFFFFF"/>
                </a:solidFill>
              </a:rPr>
              <a:t>Months Since Randomization</a:t>
            </a:r>
            <a:endParaRPr lang="en-US" sz="1800" dirty="0">
              <a:solidFill>
                <a:srgbClr val="FFFFFF"/>
              </a:solidFill>
            </a:endParaRPr>
          </a:p>
        </p:txBody>
      </p:sp>
      <p:sp>
        <p:nvSpPr>
          <p:cNvPr id="33" name="TextBox 32"/>
          <p:cNvSpPr txBox="1"/>
          <p:nvPr/>
        </p:nvSpPr>
        <p:spPr>
          <a:xfrm>
            <a:off x="5926666" y="1312321"/>
            <a:ext cx="3928533" cy="1237262"/>
          </a:xfrm>
          <a:prstGeom prst="rect">
            <a:avLst/>
          </a:prstGeom>
          <a:noFill/>
        </p:spPr>
        <p:txBody>
          <a:bodyPr wrap="square" rtlCol="0">
            <a:spAutoFit/>
          </a:bodyPr>
          <a:lstStyle/>
          <a:p>
            <a:pPr>
              <a:lnSpc>
                <a:spcPct val="140000"/>
              </a:lnSpc>
            </a:pPr>
            <a:r>
              <a:rPr lang="en-US" sz="1800" dirty="0" err="1" smtClean="0">
                <a:solidFill>
                  <a:srgbClr val="FFFFFF"/>
                </a:solidFill>
                <a:latin typeface="Arial Narrow"/>
                <a:cs typeface="Arial Narrow"/>
              </a:rPr>
              <a:t>Cele</a:t>
            </a:r>
            <a:r>
              <a:rPr lang="en-US" sz="1800" dirty="0" smtClean="0">
                <a:solidFill>
                  <a:srgbClr val="FFFFFF"/>
                </a:solidFill>
                <a:latin typeface="Arial Narrow"/>
                <a:cs typeface="Arial Narrow"/>
              </a:rPr>
              <a:t> vs. </a:t>
            </a:r>
            <a:r>
              <a:rPr lang="en-US" sz="1800" dirty="0" err="1" smtClean="0">
                <a:solidFill>
                  <a:srgbClr val="FFFFFF"/>
                </a:solidFill>
                <a:latin typeface="Arial Narrow"/>
                <a:cs typeface="Arial Narrow"/>
              </a:rPr>
              <a:t>Ibu</a:t>
            </a:r>
            <a:r>
              <a:rPr lang="en-US" sz="1800" dirty="0" smtClean="0">
                <a:solidFill>
                  <a:srgbClr val="FFFFFF"/>
                </a:solidFill>
                <a:latin typeface="Arial Narrow"/>
                <a:cs typeface="Arial Narrow"/>
              </a:rPr>
              <a:t>, HR 0.81 (0.65-1.02), </a:t>
            </a:r>
            <a:r>
              <a:rPr lang="en-US" sz="1800" i="1" dirty="0" smtClean="0">
                <a:solidFill>
                  <a:srgbClr val="FFFFFF"/>
                </a:solidFill>
                <a:latin typeface="Arial Narrow"/>
                <a:cs typeface="Arial Narrow"/>
              </a:rPr>
              <a:t>P</a:t>
            </a:r>
            <a:r>
              <a:rPr lang="en-US" sz="1800" dirty="0" smtClean="0">
                <a:solidFill>
                  <a:srgbClr val="FFFFFF"/>
                </a:solidFill>
                <a:latin typeface="Arial Narrow"/>
                <a:cs typeface="Arial Narrow"/>
              </a:rPr>
              <a:t>&lt;0.001*</a:t>
            </a:r>
            <a:br>
              <a:rPr lang="en-US" sz="1800" dirty="0" smtClean="0">
                <a:solidFill>
                  <a:srgbClr val="FFFFFF"/>
                </a:solidFill>
                <a:latin typeface="Arial Narrow"/>
                <a:cs typeface="Arial Narrow"/>
              </a:rPr>
            </a:br>
            <a:r>
              <a:rPr lang="en-US" sz="1800" dirty="0" err="1" smtClean="0">
                <a:solidFill>
                  <a:srgbClr val="FFFFFF"/>
                </a:solidFill>
                <a:latin typeface="Arial Narrow"/>
                <a:cs typeface="Arial Narrow"/>
              </a:rPr>
              <a:t>Cele</a:t>
            </a:r>
            <a:r>
              <a:rPr lang="en-US" sz="1800" dirty="0" smtClean="0">
                <a:solidFill>
                  <a:srgbClr val="FFFFFF"/>
                </a:solidFill>
                <a:latin typeface="Arial Narrow"/>
                <a:cs typeface="Arial Narrow"/>
              </a:rPr>
              <a:t> </a:t>
            </a:r>
            <a:r>
              <a:rPr lang="en-US" sz="1800" dirty="0">
                <a:solidFill>
                  <a:srgbClr val="FFFFFF"/>
                </a:solidFill>
                <a:latin typeface="Arial Narrow"/>
                <a:cs typeface="Arial Narrow"/>
              </a:rPr>
              <a:t>vs. Nap HR 0.90 (0.71-1.15), </a:t>
            </a:r>
            <a:r>
              <a:rPr lang="en-US" sz="1800" i="1" dirty="0">
                <a:solidFill>
                  <a:srgbClr val="FFFFFF"/>
                </a:solidFill>
                <a:latin typeface="Arial Narrow"/>
                <a:cs typeface="Arial Narrow"/>
              </a:rPr>
              <a:t>P</a:t>
            </a:r>
            <a:r>
              <a:rPr lang="en-US" sz="1800" dirty="0">
                <a:solidFill>
                  <a:srgbClr val="FFFFFF"/>
                </a:solidFill>
                <a:latin typeface="Arial Narrow"/>
                <a:cs typeface="Arial Narrow"/>
              </a:rPr>
              <a:t>&lt;</a:t>
            </a:r>
            <a:r>
              <a:rPr lang="en-US" sz="1800" dirty="0" smtClean="0">
                <a:solidFill>
                  <a:srgbClr val="FFFFFF"/>
                </a:solidFill>
                <a:latin typeface="Arial Narrow"/>
                <a:cs typeface="Arial Narrow"/>
              </a:rPr>
              <a:t>0.001*</a:t>
            </a:r>
            <a:br>
              <a:rPr lang="en-US" sz="1800" dirty="0" smtClean="0">
                <a:solidFill>
                  <a:srgbClr val="FFFFFF"/>
                </a:solidFill>
                <a:latin typeface="Arial Narrow"/>
                <a:cs typeface="Arial Narrow"/>
              </a:rPr>
            </a:br>
            <a:r>
              <a:rPr lang="en-US" sz="1800" dirty="0" err="1">
                <a:solidFill>
                  <a:srgbClr val="FFFFFF"/>
                </a:solidFill>
                <a:latin typeface="Arial Narrow"/>
                <a:cs typeface="Arial Narrow"/>
              </a:rPr>
              <a:t>Ibu</a:t>
            </a:r>
            <a:r>
              <a:rPr lang="en-US" sz="1800" dirty="0">
                <a:solidFill>
                  <a:srgbClr val="FFFFFF"/>
                </a:solidFill>
                <a:latin typeface="Arial Narrow"/>
                <a:cs typeface="Arial Narrow"/>
              </a:rPr>
              <a:t> vs. Nap HR 1.12 (0.89-1.4), </a:t>
            </a:r>
            <a:r>
              <a:rPr lang="en-US" sz="1800" i="1" dirty="0">
                <a:solidFill>
                  <a:srgbClr val="FFFFFF"/>
                </a:solidFill>
                <a:latin typeface="Arial Narrow"/>
                <a:cs typeface="Arial Narrow"/>
              </a:rPr>
              <a:t>P</a:t>
            </a:r>
            <a:r>
              <a:rPr lang="en-US" sz="1800" dirty="0">
                <a:solidFill>
                  <a:srgbClr val="FFFFFF"/>
                </a:solidFill>
                <a:latin typeface="Arial Narrow"/>
                <a:cs typeface="Arial Narrow"/>
              </a:rPr>
              <a:t>&lt;</a:t>
            </a:r>
            <a:r>
              <a:rPr lang="en-US" sz="1800" dirty="0" smtClean="0">
                <a:solidFill>
                  <a:srgbClr val="FFFFFF"/>
                </a:solidFill>
                <a:latin typeface="Arial Narrow"/>
                <a:cs typeface="Arial Narrow"/>
              </a:rPr>
              <a:t>0.025*</a:t>
            </a:r>
            <a:endParaRPr lang="en-US" sz="1800" dirty="0">
              <a:solidFill>
                <a:srgbClr val="FFFFFF"/>
              </a:solidFill>
              <a:latin typeface="Arial Narrow"/>
              <a:cs typeface="Arial Narrow"/>
            </a:endParaRPr>
          </a:p>
        </p:txBody>
      </p:sp>
      <p:grpSp>
        <p:nvGrpSpPr>
          <p:cNvPr id="36" name="Group 35"/>
          <p:cNvGrpSpPr/>
          <p:nvPr/>
        </p:nvGrpSpPr>
        <p:grpSpPr>
          <a:xfrm>
            <a:off x="8314272" y="4876793"/>
            <a:ext cx="1473200" cy="882293"/>
            <a:chOff x="3217335" y="4614330"/>
            <a:chExt cx="1473200" cy="882293"/>
          </a:xfrm>
        </p:grpSpPr>
        <p:sp>
          <p:nvSpPr>
            <p:cNvPr id="37" name="TextBox 36"/>
            <p:cNvSpPr txBox="1"/>
            <p:nvPr/>
          </p:nvSpPr>
          <p:spPr>
            <a:xfrm>
              <a:off x="3217335" y="4614330"/>
              <a:ext cx="1473200" cy="882293"/>
            </a:xfrm>
            <a:prstGeom prst="rect">
              <a:avLst/>
            </a:prstGeom>
            <a:solidFill>
              <a:srgbClr val="0000B5"/>
            </a:solidFill>
            <a:ln>
              <a:solidFill>
                <a:srgbClr val="FFFFFF"/>
              </a:solidFill>
            </a:ln>
          </p:spPr>
          <p:txBody>
            <a:bodyPr wrap="square" rtlCol="0">
              <a:spAutoFit/>
            </a:bodyPr>
            <a:lstStyle/>
            <a:p>
              <a:pPr>
                <a:spcBef>
                  <a:spcPts val="100"/>
                </a:spcBef>
                <a:spcAft>
                  <a:spcPts val="100"/>
                </a:spcAft>
                <a:tabLst>
                  <a:tab pos="347663" algn="l"/>
                </a:tabLst>
              </a:pPr>
              <a:r>
                <a:rPr lang="en-US" sz="1600" dirty="0" smtClean="0">
                  <a:solidFill>
                    <a:srgbClr val="FFFFFF"/>
                  </a:solidFill>
                  <a:latin typeface="Arial"/>
                </a:rPr>
                <a:t>	Ibuprofen</a:t>
              </a:r>
            </a:p>
            <a:p>
              <a:pPr>
                <a:spcBef>
                  <a:spcPts val="100"/>
                </a:spcBef>
                <a:spcAft>
                  <a:spcPts val="100"/>
                </a:spcAft>
                <a:tabLst>
                  <a:tab pos="347663" algn="l"/>
                </a:tabLst>
              </a:pPr>
              <a:r>
                <a:rPr lang="en-US" sz="1600" dirty="0" smtClean="0">
                  <a:solidFill>
                    <a:srgbClr val="FFFFFF"/>
                  </a:solidFill>
                  <a:latin typeface="Arial"/>
                </a:rPr>
                <a:t>	Naproxen</a:t>
              </a:r>
            </a:p>
            <a:p>
              <a:pPr>
                <a:spcBef>
                  <a:spcPts val="100"/>
                </a:spcBef>
                <a:spcAft>
                  <a:spcPts val="100"/>
                </a:spcAft>
                <a:tabLst>
                  <a:tab pos="347663" algn="l"/>
                </a:tabLst>
              </a:pPr>
              <a:r>
                <a:rPr lang="en-US" sz="1600" dirty="0" smtClean="0">
                  <a:solidFill>
                    <a:srgbClr val="FFFFFF"/>
                  </a:solidFill>
                  <a:latin typeface="Arial"/>
                </a:rPr>
                <a:t>	</a:t>
              </a:r>
              <a:r>
                <a:rPr lang="en-US" sz="1600" dirty="0" err="1" smtClean="0">
                  <a:solidFill>
                    <a:srgbClr val="FFFFFF"/>
                  </a:solidFill>
                  <a:latin typeface="Arial"/>
                </a:rPr>
                <a:t>Celecoxib</a:t>
              </a:r>
              <a:endParaRPr lang="en-US" sz="1600" dirty="0">
                <a:solidFill>
                  <a:srgbClr val="FFFFFF"/>
                </a:solidFill>
                <a:latin typeface="Arial"/>
              </a:endParaRPr>
            </a:p>
          </p:txBody>
        </p:sp>
        <p:grpSp>
          <p:nvGrpSpPr>
            <p:cNvPr id="38" name="Group 37"/>
            <p:cNvGrpSpPr/>
            <p:nvPr/>
          </p:nvGrpSpPr>
          <p:grpSpPr>
            <a:xfrm>
              <a:off x="3301999" y="4792131"/>
              <a:ext cx="287867" cy="567270"/>
              <a:chOff x="3301999" y="4868333"/>
              <a:chExt cx="287867" cy="660400"/>
            </a:xfrm>
          </p:grpSpPr>
          <p:cxnSp>
            <p:nvCxnSpPr>
              <p:cNvPr id="39" name="Straight Connector 38"/>
              <p:cNvCxnSpPr/>
              <p:nvPr/>
            </p:nvCxnSpPr>
            <p:spPr bwMode="auto">
              <a:xfrm flipH="1">
                <a:off x="3301999" y="5528733"/>
                <a:ext cx="287867" cy="0"/>
              </a:xfrm>
              <a:prstGeom prst="line">
                <a:avLst/>
              </a:prstGeom>
              <a:solidFill>
                <a:schemeClr val="accent1"/>
              </a:solidFill>
              <a:ln w="38100" cap="flat" cmpd="sng" algn="ctr">
                <a:solidFill>
                  <a:srgbClr val="FFC850"/>
                </a:solidFill>
                <a:prstDash val="solid"/>
                <a:round/>
                <a:headEnd type="none" w="med" len="med"/>
                <a:tailEnd type="none" w="med" len="med"/>
              </a:ln>
              <a:effectLst/>
            </p:spPr>
          </p:cxnSp>
          <p:cxnSp>
            <p:nvCxnSpPr>
              <p:cNvPr id="40" name="Straight Connector 39"/>
              <p:cNvCxnSpPr/>
              <p:nvPr/>
            </p:nvCxnSpPr>
            <p:spPr bwMode="auto">
              <a:xfrm flipH="1">
                <a:off x="3301999" y="5198533"/>
                <a:ext cx="287867" cy="0"/>
              </a:xfrm>
              <a:prstGeom prst="line">
                <a:avLst/>
              </a:prstGeom>
              <a:solidFill>
                <a:schemeClr val="accent1"/>
              </a:solidFill>
              <a:ln w="38100" cap="flat" cmpd="sng" algn="ctr">
                <a:solidFill>
                  <a:srgbClr val="D1D1F0"/>
                </a:solidFill>
                <a:prstDash val="solid"/>
                <a:round/>
                <a:headEnd type="none" w="med" len="med"/>
                <a:tailEnd type="none" w="med" len="med"/>
              </a:ln>
              <a:effectLst/>
            </p:spPr>
          </p:cxnSp>
          <p:cxnSp>
            <p:nvCxnSpPr>
              <p:cNvPr id="41" name="Straight Connector 40"/>
              <p:cNvCxnSpPr/>
              <p:nvPr/>
            </p:nvCxnSpPr>
            <p:spPr bwMode="auto">
              <a:xfrm flipH="1">
                <a:off x="3301999" y="4868333"/>
                <a:ext cx="287867" cy="0"/>
              </a:xfrm>
              <a:prstGeom prst="line">
                <a:avLst/>
              </a:prstGeom>
              <a:solidFill>
                <a:schemeClr val="accent1"/>
              </a:solidFill>
              <a:ln w="38100" cap="flat" cmpd="sng" algn="ctr">
                <a:solidFill>
                  <a:srgbClr val="FF6600"/>
                </a:solidFill>
                <a:prstDash val="solid"/>
                <a:round/>
                <a:headEnd type="none" w="med" len="med"/>
                <a:tailEnd type="none" w="med" len="med"/>
              </a:ln>
              <a:effectLst/>
            </p:spPr>
          </p:cxnSp>
        </p:grpSp>
      </p:grpSp>
      <p:sp>
        <p:nvSpPr>
          <p:cNvPr id="4" name="TextBox 3"/>
          <p:cNvSpPr txBox="1"/>
          <p:nvPr/>
        </p:nvSpPr>
        <p:spPr>
          <a:xfrm>
            <a:off x="0" y="6334780"/>
            <a:ext cx="1159292" cy="461665"/>
          </a:xfrm>
          <a:prstGeom prst="rect">
            <a:avLst/>
          </a:prstGeom>
          <a:noFill/>
        </p:spPr>
        <p:txBody>
          <a:bodyPr wrap="none" rtlCol="0">
            <a:spAutoFit/>
          </a:bodyPr>
          <a:lstStyle/>
          <a:p>
            <a:r>
              <a:rPr lang="en-US" sz="1200" dirty="0" smtClean="0">
                <a:solidFill>
                  <a:schemeClr val="bg1"/>
                </a:solidFill>
              </a:rPr>
              <a:t>*Noninferiority</a:t>
            </a:r>
            <a:br>
              <a:rPr lang="en-US" sz="1200" dirty="0" smtClean="0">
                <a:solidFill>
                  <a:schemeClr val="bg1"/>
                </a:solidFill>
              </a:rPr>
            </a:br>
            <a:r>
              <a:rPr lang="en-US" sz="1200" dirty="0" smtClean="0">
                <a:solidFill>
                  <a:schemeClr val="bg1"/>
                </a:solidFill>
              </a:rPr>
              <a:t>p values</a:t>
            </a:r>
            <a:endParaRPr lang="en-US" sz="1200" dirty="0">
              <a:solidFill>
                <a:schemeClr val="bg1"/>
              </a:solidFill>
            </a:endParaRPr>
          </a:p>
        </p:txBody>
      </p:sp>
    </p:spTree>
    <p:extLst>
      <p:ext uri="{BB962C8B-B14F-4D97-AF65-F5344CB8AC3E}">
        <p14:creationId xmlns:p14="http://schemas.microsoft.com/office/powerpoint/2010/main" val="7684664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267"/>
            <a:ext cx="10287000" cy="925716"/>
          </a:xfrm>
        </p:spPr>
        <p:txBody>
          <a:bodyPr/>
          <a:lstStyle/>
          <a:p>
            <a:r>
              <a:rPr lang="en-US" sz="3600" dirty="0" smtClean="0">
                <a:effectLst/>
              </a:rPr>
              <a:t>Superiority Analyses of Secondary Endpoints</a:t>
            </a:r>
            <a:endParaRPr lang="en-US" sz="3600" dirty="0">
              <a:effectLst/>
            </a:endParaRPr>
          </a:p>
        </p:txBody>
      </p:sp>
      <p:sp>
        <p:nvSpPr>
          <p:cNvPr id="3" name="TextBox 2"/>
          <p:cNvSpPr txBox="1"/>
          <p:nvPr/>
        </p:nvSpPr>
        <p:spPr>
          <a:xfrm>
            <a:off x="156634" y="1604433"/>
            <a:ext cx="9931400" cy="4151957"/>
          </a:xfrm>
          <a:prstGeom prst="rect">
            <a:avLst/>
          </a:prstGeom>
          <a:noFill/>
        </p:spPr>
        <p:txBody>
          <a:bodyPr wrap="square" rtlCol="0">
            <a:spAutoFit/>
          </a:bodyPr>
          <a:lstStyle/>
          <a:p>
            <a:pPr algn="ctr">
              <a:lnSpc>
                <a:spcPct val="114000"/>
              </a:lnSpc>
            </a:pPr>
            <a:r>
              <a:rPr lang="en-US" sz="2900" dirty="0" smtClean="0">
                <a:solidFill>
                  <a:schemeClr val="bg1"/>
                </a:solidFill>
              </a:rPr>
              <a:t>Secondary </a:t>
            </a:r>
            <a:r>
              <a:rPr lang="en-US" sz="2900" dirty="0">
                <a:solidFill>
                  <a:schemeClr val="bg1"/>
                </a:solidFill>
              </a:rPr>
              <a:t>and tertiary </a:t>
            </a:r>
            <a:r>
              <a:rPr lang="en-US" sz="2900" dirty="0" smtClean="0">
                <a:solidFill>
                  <a:schemeClr val="bg1"/>
                </a:solidFill>
              </a:rPr>
              <a:t>analyses should be viewed</a:t>
            </a:r>
            <a:br>
              <a:rPr lang="en-US" sz="2900" dirty="0" smtClean="0">
                <a:solidFill>
                  <a:schemeClr val="bg1"/>
                </a:solidFill>
              </a:rPr>
            </a:br>
            <a:r>
              <a:rPr lang="en-US" sz="2900" dirty="0" smtClean="0">
                <a:solidFill>
                  <a:schemeClr val="bg1"/>
                </a:solidFill>
              </a:rPr>
              <a:t>as hypothesis</a:t>
            </a:r>
            <a:r>
              <a:rPr lang="en-US" sz="2900" dirty="0">
                <a:solidFill>
                  <a:schemeClr val="bg1"/>
                </a:solidFill>
              </a:rPr>
              <a:t>-</a:t>
            </a:r>
            <a:r>
              <a:rPr lang="en-US" sz="2900" dirty="0" smtClean="0">
                <a:solidFill>
                  <a:schemeClr val="bg1"/>
                </a:solidFill>
              </a:rPr>
              <a:t>generating, </a:t>
            </a:r>
            <a:r>
              <a:rPr lang="en-US" sz="2900" dirty="0">
                <a:solidFill>
                  <a:schemeClr val="bg1"/>
                </a:solidFill>
              </a:rPr>
              <a:t>rather than </a:t>
            </a:r>
            <a:r>
              <a:rPr lang="en-US" sz="2900" dirty="0" smtClean="0">
                <a:solidFill>
                  <a:schemeClr val="bg1"/>
                </a:solidFill>
              </a:rPr>
              <a:t>conclusive, </a:t>
            </a:r>
            <a:br>
              <a:rPr lang="en-US" sz="2900" dirty="0" smtClean="0">
                <a:solidFill>
                  <a:schemeClr val="bg1"/>
                </a:solidFill>
              </a:rPr>
            </a:br>
            <a:r>
              <a:rPr lang="en-US" sz="2900" dirty="0" smtClean="0">
                <a:solidFill>
                  <a:schemeClr val="bg1"/>
                </a:solidFill>
              </a:rPr>
              <a:t>and are not adjusted for multiplicity.</a:t>
            </a:r>
          </a:p>
          <a:p>
            <a:pPr algn="ctr">
              <a:lnSpc>
                <a:spcPct val="114000"/>
              </a:lnSpc>
            </a:pPr>
            <a:endParaRPr lang="en-US" sz="2900" dirty="0">
              <a:solidFill>
                <a:schemeClr val="bg1"/>
              </a:solidFill>
            </a:endParaRPr>
          </a:p>
          <a:p>
            <a:pPr algn="ctr">
              <a:lnSpc>
                <a:spcPct val="114000"/>
              </a:lnSpc>
            </a:pPr>
            <a:r>
              <a:rPr lang="en-US" sz="2900" dirty="0">
                <a:solidFill>
                  <a:schemeClr val="bg1"/>
                </a:solidFill>
              </a:rPr>
              <a:t>W</a:t>
            </a:r>
            <a:r>
              <a:rPr lang="en-US" sz="2900" dirty="0" smtClean="0">
                <a:solidFill>
                  <a:schemeClr val="bg1"/>
                </a:solidFill>
              </a:rPr>
              <a:t>e will present the ITT analyses as </a:t>
            </a:r>
            <a:r>
              <a:rPr lang="en-US" sz="2900" i="1" dirty="0" smtClean="0">
                <a:solidFill>
                  <a:schemeClr val="bg1"/>
                </a:solidFill>
              </a:rPr>
              <a:t>primary,</a:t>
            </a:r>
            <a:r>
              <a:rPr lang="en-US" sz="2900" dirty="0" smtClean="0">
                <a:solidFill>
                  <a:schemeClr val="bg1"/>
                </a:solidFill>
              </a:rPr>
              <a:t> but</a:t>
            </a:r>
            <a:br>
              <a:rPr lang="en-US" sz="2900" dirty="0" smtClean="0">
                <a:solidFill>
                  <a:schemeClr val="bg1"/>
                </a:solidFill>
              </a:rPr>
            </a:br>
            <a:r>
              <a:rPr lang="en-US" sz="2900" dirty="0" smtClean="0">
                <a:solidFill>
                  <a:schemeClr val="bg1"/>
                </a:solidFill>
              </a:rPr>
              <a:t>for completeness, </a:t>
            </a:r>
            <a:r>
              <a:rPr lang="en-US" sz="2900" dirty="0">
                <a:solidFill>
                  <a:schemeClr val="bg1"/>
                </a:solidFill>
              </a:rPr>
              <a:t>also </a:t>
            </a:r>
            <a:r>
              <a:rPr lang="en-US" sz="2900" dirty="0" smtClean="0">
                <a:solidFill>
                  <a:schemeClr val="bg1"/>
                </a:solidFill>
              </a:rPr>
              <a:t>report on-treatment HRs and 95% CIs (without </a:t>
            </a:r>
            <a:r>
              <a:rPr lang="en-US" sz="2900" i="1" dirty="0" smtClean="0">
                <a:solidFill>
                  <a:schemeClr val="bg1"/>
                </a:solidFill>
              </a:rPr>
              <a:t>P</a:t>
            </a:r>
            <a:r>
              <a:rPr lang="en-US" sz="2900" dirty="0" smtClean="0">
                <a:solidFill>
                  <a:schemeClr val="bg1"/>
                </a:solidFill>
              </a:rPr>
              <a:t> values) as a </a:t>
            </a:r>
            <a:r>
              <a:rPr lang="en-US" sz="2900" i="1" dirty="0" smtClean="0">
                <a:solidFill>
                  <a:schemeClr val="bg1"/>
                </a:solidFill>
              </a:rPr>
              <a:t>sensitivity</a:t>
            </a:r>
            <a:r>
              <a:rPr lang="en-US" sz="2900" dirty="0" smtClean="0">
                <a:solidFill>
                  <a:schemeClr val="bg1"/>
                </a:solidFill>
              </a:rPr>
              <a:t> analysis.</a:t>
            </a:r>
          </a:p>
          <a:p>
            <a:pPr algn="ctr">
              <a:lnSpc>
                <a:spcPct val="114000"/>
              </a:lnSpc>
            </a:pPr>
            <a:endParaRPr lang="en-US" sz="2900" dirty="0">
              <a:solidFill>
                <a:schemeClr val="bg1"/>
              </a:solidFill>
            </a:endParaRPr>
          </a:p>
        </p:txBody>
      </p:sp>
    </p:spTree>
    <p:extLst>
      <p:ext uri="{BB962C8B-B14F-4D97-AF65-F5344CB8AC3E}">
        <p14:creationId xmlns:p14="http://schemas.microsoft.com/office/powerpoint/2010/main" val="3396979448"/>
      </p:ext>
    </p:extLst>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M 1D major advers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8640" y="1225177"/>
            <a:ext cx="4534843" cy="5067180"/>
          </a:xfrm>
          <a:prstGeom prst="rect">
            <a:avLst/>
          </a:prstGeom>
        </p:spPr>
      </p:pic>
      <p:pic>
        <p:nvPicPr>
          <p:cNvPr id="3" name="Picture 2" descr="KM 1C major adverse fin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986" y="1232649"/>
            <a:ext cx="4485535" cy="5072768"/>
          </a:xfrm>
          <a:prstGeom prst="rect">
            <a:avLst/>
          </a:prstGeom>
        </p:spPr>
      </p:pic>
      <p:sp>
        <p:nvSpPr>
          <p:cNvPr id="2" name="Title 1"/>
          <p:cNvSpPr>
            <a:spLocks noGrp="1"/>
          </p:cNvSpPr>
          <p:nvPr>
            <p:ph type="title"/>
          </p:nvPr>
        </p:nvSpPr>
        <p:spPr>
          <a:xfrm>
            <a:off x="1" y="0"/>
            <a:ext cx="10287000" cy="804333"/>
          </a:xfrm>
        </p:spPr>
        <p:txBody>
          <a:bodyPr/>
          <a:lstStyle/>
          <a:p>
            <a:r>
              <a:rPr lang="en-US" sz="3500" dirty="0" smtClean="0">
                <a:effectLst/>
              </a:rPr>
              <a:t>Time-to-Major Adverse Cardiovascular Event</a:t>
            </a:r>
            <a:endParaRPr lang="en-US" sz="3500" dirty="0">
              <a:effectLst/>
            </a:endParaRPr>
          </a:p>
        </p:txBody>
      </p:sp>
      <p:grpSp>
        <p:nvGrpSpPr>
          <p:cNvPr id="7" name="Group 6"/>
          <p:cNvGrpSpPr/>
          <p:nvPr/>
        </p:nvGrpSpPr>
        <p:grpSpPr>
          <a:xfrm>
            <a:off x="3454410" y="4851394"/>
            <a:ext cx="1473200" cy="882293"/>
            <a:chOff x="3242735" y="4859863"/>
            <a:chExt cx="1473200" cy="882293"/>
          </a:xfrm>
        </p:grpSpPr>
        <p:sp>
          <p:nvSpPr>
            <p:cNvPr id="39" name="TextBox 38"/>
            <p:cNvSpPr txBox="1"/>
            <p:nvPr/>
          </p:nvSpPr>
          <p:spPr>
            <a:xfrm>
              <a:off x="3242735" y="4859863"/>
              <a:ext cx="1473200" cy="882293"/>
            </a:xfrm>
            <a:prstGeom prst="rect">
              <a:avLst/>
            </a:prstGeom>
            <a:solidFill>
              <a:srgbClr val="0000B5"/>
            </a:solidFill>
            <a:ln>
              <a:solidFill>
                <a:srgbClr val="FFFFFF"/>
              </a:solidFill>
            </a:ln>
          </p:spPr>
          <p:txBody>
            <a:bodyPr wrap="square" rtlCol="0">
              <a:spAutoFit/>
            </a:bodyPr>
            <a:lstStyle/>
            <a:p>
              <a:pPr>
                <a:spcBef>
                  <a:spcPts val="100"/>
                </a:spcBef>
                <a:spcAft>
                  <a:spcPts val="100"/>
                </a:spcAft>
                <a:tabLst>
                  <a:tab pos="347663" algn="l"/>
                </a:tabLst>
              </a:pPr>
              <a:r>
                <a:rPr lang="en-US" sz="1600" dirty="0" smtClean="0">
                  <a:solidFill>
                    <a:srgbClr val="FFFFFF"/>
                  </a:solidFill>
                  <a:latin typeface="Arial"/>
                </a:rPr>
                <a:t>	Ibuprofen</a:t>
              </a:r>
            </a:p>
            <a:p>
              <a:pPr>
                <a:spcBef>
                  <a:spcPts val="100"/>
                </a:spcBef>
                <a:spcAft>
                  <a:spcPts val="100"/>
                </a:spcAft>
                <a:tabLst>
                  <a:tab pos="347663" algn="l"/>
                </a:tabLst>
              </a:pPr>
              <a:r>
                <a:rPr lang="en-US" sz="1600" dirty="0" smtClean="0">
                  <a:solidFill>
                    <a:srgbClr val="FFFFFF"/>
                  </a:solidFill>
                  <a:latin typeface="Arial"/>
                </a:rPr>
                <a:t>	Naproxen</a:t>
              </a:r>
            </a:p>
            <a:p>
              <a:pPr>
                <a:spcBef>
                  <a:spcPts val="100"/>
                </a:spcBef>
                <a:spcAft>
                  <a:spcPts val="100"/>
                </a:spcAft>
                <a:tabLst>
                  <a:tab pos="347663" algn="l"/>
                </a:tabLst>
              </a:pPr>
              <a:r>
                <a:rPr lang="en-US" sz="1600" dirty="0" smtClean="0">
                  <a:solidFill>
                    <a:srgbClr val="FFFFFF"/>
                  </a:solidFill>
                  <a:latin typeface="Arial"/>
                </a:rPr>
                <a:t>	</a:t>
              </a:r>
              <a:r>
                <a:rPr lang="en-US" sz="1600" dirty="0" err="1" smtClean="0">
                  <a:solidFill>
                    <a:srgbClr val="FFFFFF"/>
                  </a:solidFill>
                  <a:latin typeface="Arial"/>
                </a:rPr>
                <a:t>Celecoxib</a:t>
              </a:r>
              <a:endParaRPr lang="en-US" sz="1600" dirty="0">
                <a:solidFill>
                  <a:srgbClr val="FFFFFF"/>
                </a:solidFill>
                <a:latin typeface="Arial"/>
              </a:endParaRPr>
            </a:p>
          </p:txBody>
        </p:sp>
        <p:grpSp>
          <p:nvGrpSpPr>
            <p:cNvPr id="40" name="Group 39"/>
            <p:cNvGrpSpPr/>
            <p:nvPr/>
          </p:nvGrpSpPr>
          <p:grpSpPr>
            <a:xfrm>
              <a:off x="3327399" y="5037664"/>
              <a:ext cx="287867" cy="567270"/>
              <a:chOff x="3301999" y="4868333"/>
              <a:chExt cx="287867" cy="660400"/>
            </a:xfrm>
          </p:grpSpPr>
          <p:cxnSp>
            <p:nvCxnSpPr>
              <p:cNvPr id="41" name="Straight Connector 40"/>
              <p:cNvCxnSpPr/>
              <p:nvPr/>
            </p:nvCxnSpPr>
            <p:spPr bwMode="auto">
              <a:xfrm flipH="1">
                <a:off x="3301999" y="5528733"/>
                <a:ext cx="287867" cy="0"/>
              </a:xfrm>
              <a:prstGeom prst="line">
                <a:avLst/>
              </a:prstGeom>
              <a:solidFill>
                <a:schemeClr val="accent1"/>
              </a:solidFill>
              <a:ln w="38100" cap="flat" cmpd="sng" algn="ctr">
                <a:solidFill>
                  <a:srgbClr val="FFC850"/>
                </a:solidFill>
                <a:prstDash val="solid"/>
                <a:round/>
                <a:headEnd type="none" w="med" len="med"/>
                <a:tailEnd type="none" w="med" len="med"/>
              </a:ln>
              <a:effectLst/>
            </p:spPr>
          </p:cxnSp>
          <p:cxnSp>
            <p:nvCxnSpPr>
              <p:cNvPr id="42" name="Straight Connector 41"/>
              <p:cNvCxnSpPr/>
              <p:nvPr/>
            </p:nvCxnSpPr>
            <p:spPr bwMode="auto">
              <a:xfrm flipH="1">
                <a:off x="3301999" y="5198533"/>
                <a:ext cx="287867" cy="0"/>
              </a:xfrm>
              <a:prstGeom prst="line">
                <a:avLst/>
              </a:prstGeom>
              <a:solidFill>
                <a:schemeClr val="accent1"/>
              </a:solidFill>
              <a:ln w="38100" cap="flat" cmpd="sng" algn="ctr">
                <a:solidFill>
                  <a:srgbClr val="D1D1F0"/>
                </a:solidFill>
                <a:prstDash val="solid"/>
                <a:round/>
                <a:headEnd type="none" w="med" len="med"/>
                <a:tailEnd type="none" w="med" len="med"/>
              </a:ln>
              <a:effectLst/>
            </p:spPr>
          </p:cxnSp>
          <p:cxnSp>
            <p:nvCxnSpPr>
              <p:cNvPr id="43" name="Straight Connector 42"/>
              <p:cNvCxnSpPr/>
              <p:nvPr/>
            </p:nvCxnSpPr>
            <p:spPr bwMode="auto">
              <a:xfrm flipH="1">
                <a:off x="3301999" y="4868333"/>
                <a:ext cx="287867" cy="0"/>
              </a:xfrm>
              <a:prstGeom prst="line">
                <a:avLst/>
              </a:prstGeom>
              <a:solidFill>
                <a:schemeClr val="accent1"/>
              </a:solidFill>
              <a:ln w="38100" cap="flat" cmpd="sng" algn="ctr">
                <a:solidFill>
                  <a:srgbClr val="FF6600"/>
                </a:solidFill>
                <a:prstDash val="solid"/>
                <a:round/>
                <a:headEnd type="none" w="med" len="med"/>
                <a:tailEnd type="none" w="med" len="med"/>
              </a:ln>
              <a:effectLst/>
            </p:spPr>
          </p:cxnSp>
        </p:grpSp>
      </p:grpSp>
      <p:sp>
        <p:nvSpPr>
          <p:cNvPr id="50" name="TextBox 49"/>
          <p:cNvSpPr txBox="1"/>
          <p:nvPr/>
        </p:nvSpPr>
        <p:spPr>
          <a:xfrm>
            <a:off x="1117609" y="1439325"/>
            <a:ext cx="3843866" cy="346249"/>
          </a:xfrm>
          <a:prstGeom prst="rect">
            <a:avLst/>
          </a:prstGeom>
          <a:noFill/>
        </p:spPr>
        <p:txBody>
          <a:bodyPr wrap="square" rtlCol="0">
            <a:spAutoFit/>
          </a:bodyPr>
          <a:lstStyle/>
          <a:p>
            <a:pPr>
              <a:lnSpc>
                <a:spcPct val="90000"/>
              </a:lnSpc>
            </a:pPr>
            <a:r>
              <a:rPr lang="en-US" sz="1800" dirty="0" err="1" smtClean="0">
                <a:solidFill>
                  <a:srgbClr val="FFFFFF"/>
                </a:solidFill>
                <a:latin typeface="Arial Narrow"/>
                <a:cs typeface="Arial Narrow"/>
              </a:rPr>
              <a:t>Cele</a:t>
            </a:r>
            <a:r>
              <a:rPr lang="en-US" sz="1800" dirty="0" smtClean="0">
                <a:solidFill>
                  <a:srgbClr val="FFFFFF"/>
                </a:solidFill>
                <a:latin typeface="Arial Narrow"/>
                <a:cs typeface="Arial Narrow"/>
              </a:rPr>
              <a:t> vs. </a:t>
            </a:r>
            <a:r>
              <a:rPr lang="en-US" sz="1800" dirty="0" err="1">
                <a:solidFill>
                  <a:srgbClr val="FFFFFF"/>
                </a:solidFill>
                <a:latin typeface="Arial Narrow"/>
                <a:cs typeface="Arial Narrow"/>
              </a:rPr>
              <a:t>I</a:t>
            </a:r>
            <a:r>
              <a:rPr lang="en-US" sz="1800" dirty="0" err="1" smtClean="0">
                <a:solidFill>
                  <a:srgbClr val="FFFFFF"/>
                </a:solidFill>
                <a:latin typeface="Arial Narrow"/>
                <a:cs typeface="Arial Narrow"/>
              </a:rPr>
              <a:t>bu</a:t>
            </a:r>
            <a:r>
              <a:rPr lang="en-US" sz="1800" dirty="0" smtClean="0">
                <a:solidFill>
                  <a:srgbClr val="FFFFFF"/>
                </a:solidFill>
                <a:latin typeface="Arial Narrow"/>
                <a:cs typeface="Arial Narrow"/>
              </a:rPr>
              <a:t>, HR 0.87 (0.75-1.01), </a:t>
            </a:r>
            <a:r>
              <a:rPr lang="en-US" sz="1800" i="1" dirty="0" smtClean="0">
                <a:solidFill>
                  <a:srgbClr val="FFFFFF"/>
                </a:solidFill>
                <a:latin typeface="Arial Narrow"/>
                <a:cs typeface="Arial Narrow"/>
              </a:rPr>
              <a:t>P</a:t>
            </a:r>
            <a:r>
              <a:rPr lang="en-US" sz="1800" dirty="0" smtClean="0">
                <a:solidFill>
                  <a:srgbClr val="FFFFFF"/>
                </a:solidFill>
                <a:latin typeface="Arial Narrow"/>
                <a:cs typeface="Arial Narrow"/>
              </a:rPr>
              <a:t>=0.06</a:t>
            </a:r>
          </a:p>
        </p:txBody>
      </p:sp>
      <p:sp>
        <p:nvSpPr>
          <p:cNvPr id="51" name="TextBox 50"/>
          <p:cNvSpPr txBox="1"/>
          <p:nvPr/>
        </p:nvSpPr>
        <p:spPr>
          <a:xfrm>
            <a:off x="1117609" y="1871119"/>
            <a:ext cx="3843866" cy="346249"/>
          </a:xfrm>
          <a:prstGeom prst="rect">
            <a:avLst/>
          </a:prstGeom>
          <a:noFill/>
        </p:spPr>
        <p:txBody>
          <a:bodyPr wrap="square" rtlCol="0">
            <a:spAutoFit/>
          </a:bodyPr>
          <a:lstStyle/>
          <a:p>
            <a:pPr>
              <a:lnSpc>
                <a:spcPct val="90000"/>
              </a:lnSpc>
            </a:pPr>
            <a:r>
              <a:rPr lang="en-US" sz="1800" dirty="0" err="1" smtClean="0">
                <a:solidFill>
                  <a:srgbClr val="B9B9BA"/>
                </a:solidFill>
                <a:latin typeface="Arial Narrow"/>
                <a:cs typeface="Arial Narrow"/>
              </a:rPr>
              <a:t>Cele</a:t>
            </a:r>
            <a:r>
              <a:rPr lang="en-US" sz="1800" dirty="0" smtClean="0">
                <a:solidFill>
                  <a:srgbClr val="B9B9BA"/>
                </a:solidFill>
                <a:latin typeface="Arial Narrow"/>
                <a:cs typeface="Arial Narrow"/>
              </a:rPr>
              <a:t> vs. Nap, HR 0.97 (0.83-1.12), </a:t>
            </a:r>
            <a:r>
              <a:rPr lang="en-US" sz="1800" i="1" dirty="0" smtClean="0">
                <a:solidFill>
                  <a:srgbClr val="B9B9BA"/>
                </a:solidFill>
                <a:latin typeface="Arial Narrow"/>
                <a:cs typeface="Arial Narrow"/>
              </a:rPr>
              <a:t>P</a:t>
            </a:r>
            <a:r>
              <a:rPr lang="en-US" sz="1800" dirty="0" smtClean="0">
                <a:solidFill>
                  <a:srgbClr val="B9B9BA"/>
                </a:solidFill>
                <a:latin typeface="Arial Narrow"/>
                <a:cs typeface="Arial Narrow"/>
              </a:rPr>
              <a:t>=0.64</a:t>
            </a:r>
          </a:p>
        </p:txBody>
      </p:sp>
      <p:sp>
        <p:nvSpPr>
          <p:cNvPr id="52" name="TextBox 51"/>
          <p:cNvSpPr txBox="1"/>
          <p:nvPr/>
        </p:nvSpPr>
        <p:spPr>
          <a:xfrm>
            <a:off x="1117609" y="2345247"/>
            <a:ext cx="3843866" cy="346249"/>
          </a:xfrm>
          <a:prstGeom prst="rect">
            <a:avLst/>
          </a:prstGeom>
          <a:noFill/>
        </p:spPr>
        <p:txBody>
          <a:bodyPr wrap="square" rtlCol="0">
            <a:spAutoFit/>
          </a:bodyPr>
          <a:lstStyle/>
          <a:p>
            <a:pPr>
              <a:lnSpc>
                <a:spcPct val="90000"/>
              </a:lnSpc>
            </a:pPr>
            <a:r>
              <a:rPr lang="en-US" sz="1800" dirty="0" err="1" smtClean="0">
                <a:solidFill>
                  <a:srgbClr val="B9B9BA"/>
                </a:solidFill>
                <a:latin typeface="Arial Narrow"/>
                <a:cs typeface="Arial Narrow"/>
              </a:rPr>
              <a:t>Ibu</a:t>
            </a:r>
            <a:r>
              <a:rPr lang="en-US" sz="1800" dirty="0" smtClean="0">
                <a:solidFill>
                  <a:srgbClr val="B9B9BA"/>
                </a:solidFill>
                <a:latin typeface="Arial Narrow"/>
                <a:cs typeface="Arial Narrow"/>
              </a:rPr>
              <a:t> vs. Nap, HR 1.11 (0.96-1.29), </a:t>
            </a:r>
            <a:r>
              <a:rPr lang="en-US" sz="1800" i="1" dirty="0" smtClean="0">
                <a:solidFill>
                  <a:srgbClr val="B9B9BA"/>
                </a:solidFill>
                <a:latin typeface="Arial Narrow"/>
                <a:cs typeface="Arial Narrow"/>
              </a:rPr>
              <a:t>P</a:t>
            </a:r>
            <a:r>
              <a:rPr lang="en-US" sz="1800" dirty="0" smtClean="0">
                <a:solidFill>
                  <a:srgbClr val="B9B9BA"/>
                </a:solidFill>
                <a:latin typeface="Arial Narrow"/>
                <a:cs typeface="Arial Narrow"/>
              </a:rPr>
              <a:t>=0.15</a:t>
            </a:r>
          </a:p>
        </p:txBody>
      </p:sp>
      <p:sp>
        <p:nvSpPr>
          <p:cNvPr id="53" name="TextBox 52"/>
          <p:cNvSpPr txBox="1"/>
          <p:nvPr/>
        </p:nvSpPr>
        <p:spPr>
          <a:xfrm>
            <a:off x="5926667" y="1439325"/>
            <a:ext cx="3843866" cy="346249"/>
          </a:xfrm>
          <a:prstGeom prst="rect">
            <a:avLst/>
          </a:prstGeom>
          <a:noFill/>
        </p:spPr>
        <p:txBody>
          <a:bodyPr wrap="square" rtlCol="0">
            <a:spAutoFit/>
          </a:bodyPr>
          <a:lstStyle/>
          <a:p>
            <a:pPr>
              <a:lnSpc>
                <a:spcPct val="90000"/>
              </a:lnSpc>
            </a:pPr>
            <a:r>
              <a:rPr lang="en-US" sz="1800" dirty="0" err="1" smtClean="0">
                <a:solidFill>
                  <a:srgbClr val="FFFFFF"/>
                </a:solidFill>
                <a:latin typeface="Arial Narrow"/>
                <a:cs typeface="Arial Narrow"/>
              </a:rPr>
              <a:t>Cele</a:t>
            </a:r>
            <a:r>
              <a:rPr lang="en-US" sz="1800" dirty="0" smtClean="0">
                <a:solidFill>
                  <a:srgbClr val="FFFFFF"/>
                </a:solidFill>
                <a:latin typeface="Arial Narrow"/>
                <a:cs typeface="Arial Narrow"/>
              </a:rPr>
              <a:t> vs. </a:t>
            </a:r>
            <a:r>
              <a:rPr lang="en-US" sz="1800" dirty="0" err="1" smtClean="0">
                <a:solidFill>
                  <a:srgbClr val="FFFFFF"/>
                </a:solidFill>
                <a:latin typeface="Arial Narrow"/>
                <a:cs typeface="Arial Narrow"/>
              </a:rPr>
              <a:t>Ibu</a:t>
            </a:r>
            <a:r>
              <a:rPr lang="en-US" sz="1800" dirty="0" smtClean="0">
                <a:solidFill>
                  <a:srgbClr val="FFFFFF"/>
                </a:solidFill>
                <a:latin typeface="Arial Narrow"/>
                <a:cs typeface="Arial Narrow"/>
              </a:rPr>
              <a:t>, HR 0.82 (0.69-0.97)</a:t>
            </a:r>
          </a:p>
        </p:txBody>
      </p:sp>
      <p:sp>
        <p:nvSpPr>
          <p:cNvPr id="54" name="TextBox 53"/>
          <p:cNvSpPr txBox="1"/>
          <p:nvPr/>
        </p:nvSpPr>
        <p:spPr>
          <a:xfrm>
            <a:off x="5926667" y="1871119"/>
            <a:ext cx="3843866" cy="346249"/>
          </a:xfrm>
          <a:prstGeom prst="rect">
            <a:avLst/>
          </a:prstGeom>
          <a:noFill/>
        </p:spPr>
        <p:txBody>
          <a:bodyPr wrap="square" rtlCol="0">
            <a:spAutoFit/>
          </a:bodyPr>
          <a:lstStyle/>
          <a:p>
            <a:pPr>
              <a:lnSpc>
                <a:spcPct val="90000"/>
              </a:lnSpc>
            </a:pPr>
            <a:r>
              <a:rPr lang="en-US" sz="1800" dirty="0" err="1" smtClean="0">
                <a:solidFill>
                  <a:srgbClr val="B9B9BA"/>
                </a:solidFill>
                <a:latin typeface="Arial Narrow"/>
                <a:cs typeface="Arial Narrow"/>
              </a:rPr>
              <a:t>Cele</a:t>
            </a:r>
            <a:r>
              <a:rPr lang="en-US" sz="1800" dirty="0" smtClean="0">
                <a:solidFill>
                  <a:srgbClr val="B9B9BA"/>
                </a:solidFill>
                <a:latin typeface="Arial Narrow"/>
                <a:cs typeface="Arial Narrow"/>
              </a:rPr>
              <a:t> vs. Nap, HR 0.95 (0.80-1.13)</a:t>
            </a:r>
          </a:p>
        </p:txBody>
      </p:sp>
      <p:sp>
        <p:nvSpPr>
          <p:cNvPr id="55" name="TextBox 54"/>
          <p:cNvSpPr txBox="1"/>
          <p:nvPr/>
        </p:nvSpPr>
        <p:spPr>
          <a:xfrm>
            <a:off x="5926667" y="2345247"/>
            <a:ext cx="3843866" cy="346249"/>
          </a:xfrm>
          <a:prstGeom prst="rect">
            <a:avLst/>
          </a:prstGeom>
          <a:noFill/>
        </p:spPr>
        <p:txBody>
          <a:bodyPr wrap="square" rtlCol="0">
            <a:spAutoFit/>
          </a:bodyPr>
          <a:lstStyle/>
          <a:p>
            <a:pPr>
              <a:lnSpc>
                <a:spcPct val="90000"/>
              </a:lnSpc>
            </a:pPr>
            <a:r>
              <a:rPr lang="en-US" sz="1800" dirty="0" err="1" smtClean="0">
                <a:solidFill>
                  <a:srgbClr val="B9B9BA"/>
                </a:solidFill>
                <a:latin typeface="Arial Narrow"/>
                <a:cs typeface="Arial Narrow"/>
              </a:rPr>
              <a:t>Ibu</a:t>
            </a:r>
            <a:r>
              <a:rPr lang="en-US" sz="1800" dirty="0" smtClean="0">
                <a:solidFill>
                  <a:srgbClr val="B9B9BA"/>
                </a:solidFill>
                <a:latin typeface="Arial Narrow"/>
                <a:cs typeface="Arial Narrow"/>
              </a:rPr>
              <a:t> vs. Nap, HR 1.17 (0.99-1.38)</a:t>
            </a:r>
          </a:p>
        </p:txBody>
      </p:sp>
      <p:grpSp>
        <p:nvGrpSpPr>
          <p:cNvPr id="4" name="Group 3"/>
          <p:cNvGrpSpPr/>
          <p:nvPr/>
        </p:nvGrpSpPr>
        <p:grpSpPr>
          <a:xfrm>
            <a:off x="8323235" y="4851394"/>
            <a:ext cx="1473200" cy="882293"/>
            <a:chOff x="8305802" y="4910663"/>
            <a:chExt cx="1473200" cy="882293"/>
          </a:xfrm>
        </p:grpSpPr>
        <p:sp>
          <p:nvSpPr>
            <p:cNvPr id="56" name="TextBox 55"/>
            <p:cNvSpPr txBox="1"/>
            <p:nvPr/>
          </p:nvSpPr>
          <p:spPr>
            <a:xfrm>
              <a:off x="8305802" y="4910663"/>
              <a:ext cx="1473200" cy="882293"/>
            </a:xfrm>
            <a:prstGeom prst="rect">
              <a:avLst/>
            </a:prstGeom>
            <a:solidFill>
              <a:srgbClr val="0000B5"/>
            </a:solidFill>
            <a:ln>
              <a:solidFill>
                <a:srgbClr val="FFFFFF"/>
              </a:solidFill>
            </a:ln>
          </p:spPr>
          <p:txBody>
            <a:bodyPr wrap="square" rtlCol="0">
              <a:spAutoFit/>
            </a:bodyPr>
            <a:lstStyle/>
            <a:p>
              <a:pPr>
                <a:spcBef>
                  <a:spcPts val="100"/>
                </a:spcBef>
                <a:spcAft>
                  <a:spcPts val="100"/>
                </a:spcAft>
                <a:tabLst>
                  <a:tab pos="347663" algn="l"/>
                </a:tabLst>
              </a:pPr>
              <a:r>
                <a:rPr lang="en-US" sz="1600" dirty="0" smtClean="0">
                  <a:solidFill>
                    <a:srgbClr val="FFFFFF"/>
                  </a:solidFill>
                  <a:latin typeface="Arial"/>
                </a:rPr>
                <a:t>	Ibuprofen</a:t>
              </a:r>
            </a:p>
            <a:p>
              <a:pPr>
                <a:spcBef>
                  <a:spcPts val="100"/>
                </a:spcBef>
                <a:spcAft>
                  <a:spcPts val="100"/>
                </a:spcAft>
                <a:tabLst>
                  <a:tab pos="347663" algn="l"/>
                </a:tabLst>
              </a:pPr>
              <a:r>
                <a:rPr lang="en-US" sz="1600" dirty="0" smtClean="0">
                  <a:solidFill>
                    <a:srgbClr val="FFFFFF"/>
                  </a:solidFill>
                  <a:latin typeface="Arial"/>
                </a:rPr>
                <a:t>	Naproxen</a:t>
              </a:r>
            </a:p>
            <a:p>
              <a:pPr>
                <a:spcBef>
                  <a:spcPts val="100"/>
                </a:spcBef>
                <a:spcAft>
                  <a:spcPts val="100"/>
                </a:spcAft>
                <a:tabLst>
                  <a:tab pos="347663" algn="l"/>
                </a:tabLst>
              </a:pPr>
              <a:r>
                <a:rPr lang="en-US" sz="1600" dirty="0" smtClean="0">
                  <a:solidFill>
                    <a:srgbClr val="FFFFFF"/>
                  </a:solidFill>
                  <a:latin typeface="Arial"/>
                </a:rPr>
                <a:t>	</a:t>
              </a:r>
              <a:r>
                <a:rPr lang="en-US" sz="1600" dirty="0" err="1" smtClean="0">
                  <a:solidFill>
                    <a:srgbClr val="FFFFFF"/>
                  </a:solidFill>
                  <a:latin typeface="Arial"/>
                </a:rPr>
                <a:t>Celecoxib</a:t>
              </a:r>
              <a:endParaRPr lang="en-US" sz="1600" dirty="0">
                <a:solidFill>
                  <a:srgbClr val="FFFFFF"/>
                </a:solidFill>
                <a:latin typeface="Arial"/>
              </a:endParaRPr>
            </a:p>
          </p:txBody>
        </p:sp>
        <p:grpSp>
          <p:nvGrpSpPr>
            <p:cNvPr id="57" name="Group 56"/>
            <p:cNvGrpSpPr/>
            <p:nvPr/>
          </p:nvGrpSpPr>
          <p:grpSpPr>
            <a:xfrm>
              <a:off x="8390466" y="5088464"/>
              <a:ext cx="287867" cy="567270"/>
              <a:chOff x="3301999" y="4868333"/>
              <a:chExt cx="287867" cy="660400"/>
            </a:xfrm>
          </p:grpSpPr>
          <p:cxnSp>
            <p:nvCxnSpPr>
              <p:cNvPr id="58" name="Straight Connector 57"/>
              <p:cNvCxnSpPr/>
              <p:nvPr/>
            </p:nvCxnSpPr>
            <p:spPr bwMode="auto">
              <a:xfrm flipH="1">
                <a:off x="3301999" y="5528733"/>
                <a:ext cx="287867" cy="0"/>
              </a:xfrm>
              <a:prstGeom prst="line">
                <a:avLst/>
              </a:prstGeom>
              <a:solidFill>
                <a:schemeClr val="accent1"/>
              </a:solidFill>
              <a:ln w="38100" cap="flat" cmpd="sng" algn="ctr">
                <a:solidFill>
                  <a:srgbClr val="FFC850"/>
                </a:solidFill>
                <a:prstDash val="solid"/>
                <a:round/>
                <a:headEnd type="none" w="med" len="med"/>
                <a:tailEnd type="none" w="med" len="med"/>
              </a:ln>
              <a:effectLst/>
            </p:spPr>
          </p:cxnSp>
          <p:cxnSp>
            <p:nvCxnSpPr>
              <p:cNvPr id="59" name="Straight Connector 58"/>
              <p:cNvCxnSpPr/>
              <p:nvPr/>
            </p:nvCxnSpPr>
            <p:spPr bwMode="auto">
              <a:xfrm flipH="1">
                <a:off x="3301999" y="5198533"/>
                <a:ext cx="287867" cy="0"/>
              </a:xfrm>
              <a:prstGeom prst="line">
                <a:avLst/>
              </a:prstGeom>
              <a:solidFill>
                <a:schemeClr val="accent1"/>
              </a:solidFill>
              <a:ln w="38100" cap="flat" cmpd="sng" algn="ctr">
                <a:solidFill>
                  <a:srgbClr val="D1D1F0"/>
                </a:solidFill>
                <a:prstDash val="solid"/>
                <a:round/>
                <a:headEnd type="none" w="med" len="med"/>
                <a:tailEnd type="none" w="med" len="med"/>
              </a:ln>
              <a:effectLst/>
            </p:spPr>
          </p:cxnSp>
          <p:cxnSp>
            <p:nvCxnSpPr>
              <p:cNvPr id="60" name="Straight Connector 59"/>
              <p:cNvCxnSpPr/>
              <p:nvPr/>
            </p:nvCxnSpPr>
            <p:spPr bwMode="auto">
              <a:xfrm flipH="1">
                <a:off x="3301999" y="4868333"/>
                <a:ext cx="287867" cy="0"/>
              </a:xfrm>
              <a:prstGeom prst="line">
                <a:avLst/>
              </a:prstGeom>
              <a:solidFill>
                <a:schemeClr val="accent1"/>
              </a:solidFill>
              <a:ln w="38100" cap="flat" cmpd="sng" algn="ctr">
                <a:solidFill>
                  <a:srgbClr val="FF6600"/>
                </a:solidFill>
                <a:prstDash val="solid"/>
                <a:round/>
                <a:headEnd type="none" w="med" len="med"/>
                <a:tailEnd type="none" w="med" len="med"/>
              </a:ln>
              <a:effectLst/>
            </p:spPr>
          </p:cxnSp>
        </p:grpSp>
      </p:grpSp>
      <p:sp>
        <p:nvSpPr>
          <p:cNvPr id="61" name="TextBox 60"/>
          <p:cNvSpPr txBox="1"/>
          <p:nvPr/>
        </p:nvSpPr>
        <p:spPr>
          <a:xfrm rot="16200000">
            <a:off x="-1710948" y="3368642"/>
            <a:ext cx="4191002" cy="400110"/>
          </a:xfrm>
          <a:prstGeom prst="rect">
            <a:avLst/>
          </a:prstGeom>
          <a:noFill/>
        </p:spPr>
        <p:txBody>
          <a:bodyPr wrap="square" rtlCol="0">
            <a:spAutoFit/>
          </a:bodyPr>
          <a:lstStyle/>
          <a:p>
            <a:pPr algn="ctr"/>
            <a:r>
              <a:rPr lang="en-US" sz="2000" dirty="0" smtClean="0">
                <a:solidFill>
                  <a:srgbClr val="FFFFFF"/>
                </a:solidFill>
                <a:latin typeface="+mj-lt"/>
              </a:rPr>
              <a:t>Patients with an Event (%)</a:t>
            </a:r>
            <a:endParaRPr lang="en-US" sz="2000" dirty="0">
              <a:solidFill>
                <a:srgbClr val="FFFFFF"/>
              </a:solidFill>
              <a:latin typeface="+mj-lt"/>
            </a:endParaRPr>
          </a:p>
        </p:txBody>
      </p:sp>
      <p:sp>
        <p:nvSpPr>
          <p:cNvPr id="62" name="TextBox 61"/>
          <p:cNvSpPr txBox="1"/>
          <p:nvPr/>
        </p:nvSpPr>
        <p:spPr>
          <a:xfrm>
            <a:off x="5985931" y="740828"/>
            <a:ext cx="3767666" cy="492443"/>
          </a:xfrm>
          <a:prstGeom prst="rect">
            <a:avLst/>
          </a:prstGeom>
          <a:noFill/>
          <a:effectLst>
            <a:outerShdw blurRad="50800" dist="38100" dir="2700000">
              <a:srgbClr val="000000">
                <a:alpha val="43000"/>
              </a:srgbClr>
            </a:outerShdw>
          </a:effectLst>
        </p:spPr>
        <p:txBody>
          <a:bodyPr wrap="square">
            <a:prstTxWarp prst="textNoShape">
              <a:avLst/>
            </a:prstTxWarp>
            <a:spAutoFit/>
          </a:bodyPr>
          <a:lstStyle/>
          <a:p>
            <a:pPr algn="ctr" eaLnBrk="0" hangingPunct="0">
              <a:defRPr/>
            </a:pPr>
            <a:r>
              <a:rPr lang="en-US" sz="2600" dirty="0" smtClean="0">
                <a:solidFill>
                  <a:srgbClr val="FFFFFF"/>
                </a:solidFill>
                <a:latin typeface="Arial" pitchFamily="-111" charset="0"/>
                <a:ea typeface="Arial" pitchFamily="-111" charset="0"/>
                <a:cs typeface="Arial" pitchFamily="-111" charset="0"/>
              </a:rPr>
              <a:t>On-Treatment</a:t>
            </a:r>
            <a:endParaRPr lang="en-US" sz="2600" dirty="0">
              <a:solidFill>
                <a:srgbClr val="FFFFFF"/>
              </a:solidFill>
              <a:latin typeface="Arial" pitchFamily="-111" charset="0"/>
              <a:ea typeface="Arial" pitchFamily="-111" charset="0"/>
              <a:cs typeface="Arial" pitchFamily="-111" charset="0"/>
            </a:endParaRPr>
          </a:p>
        </p:txBody>
      </p:sp>
      <p:sp>
        <p:nvSpPr>
          <p:cNvPr id="63" name="TextBox 62"/>
          <p:cNvSpPr txBox="1"/>
          <p:nvPr/>
        </p:nvSpPr>
        <p:spPr>
          <a:xfrm>
            <a:off x="1176873" y="740828"/>
            <a:ext cx="3793067" cy="492443"/>
          </a:xfrm>
          <a:prstGeom prst="rect">
            <a:avLst/>
          </a:prstGeom>
          <a:noFill/>
          <a:effectLst>
            <a:outerShdw blurRad="50800" dist="38100" dir="2700000">
              <a:srgbClr val="000000">
                <a:alpha val="43000"/>
              </a:srgbClr>
            </a:outerShdw>
          </a:effectLst>
        </p:spPr>
        <p:txBody>
          <a:bodyPr wrap="square">
            <a:prstTxWarp prst="textNoShape">
              <a:avLst/>
            </a:prstTxWarp>
            <a:spAutoFit/>
          </a:bodyPr>
          <a:lstStyle/>
          <a:p>
            <a:pPr algn="ctr" eaLnBrk="0" hangingPunct="0">
              <a:defRPr/>
            </a:pPr>
            <a:r>
              <a:rPr lang="en-US" sz="2600" dirty="0" smtClean="0">
                <a:solidFill>
                  <a:srgbClr val="FFFFFF"/>
                </a:solidFill>
                <a:latin typeface="Arial" pitchFamily="-111" charset="0"/>
                <a:ea typeface="Arial" pitchFamily="-111" charset="0"/>
                <a:cs typeface="Arial" pitchFamily="-111" charset="0"/>
              </a:rPr>
              <a:t>Intention-to-Treat</a:t>
            </a:r>
            <a:endParaRPr lang="en-US" sz="2600" dirty="0">
              <a:solidFill>
                <a:srgbClr val="FFFFFF"/>
              </a:solidFill>
              <a:latin typeface="Arial" pitchFamily="-111" charset="0"/>
              <a:ea typeface="Arial" pitchFamily="-111" charset="0"/>
              <a:cs typeface="Arial" pitchFamily="-111" charset="0"/>
            </a:endParaRPr>
          </a:p>
        </p:txBody>
      </p:sp>
      <p:sp>
        <p:nvSpPr>
          <p:cNvPr id="64" name="TextBox 63"/>
          <p:cNvSpPr txBox="1"/>
          <p:nvPr/>
        </p:nvSpPr>
        <p:spPr>
          <a:xfrm>
            <a:off x="1008529" y="6313502"/>
            <a:ext cx="4004236" cy="369332"/>
          </a:xfrm>
          <a:prstGeom prst="rect">
            <a:avLst/>
          </a:prstGeom>
          <a:noFill/>
        </p:spPr>
        <p:txBody>
          <a:bodyPr wrap="square" rtlCol="0">
            <a:spAutoFit/>
          </a:bodyPr>
          <a:lstStyle/>
          <a:p>
            <a:pPr algn="ctr"/>
            <a:r>
              <a:rPr lang="en-US" sz="1800" dirty="0" smtClean="0">
                <a:solidFill>
                  <a:srgbClr val="FFFFFF"/>
                </a:solidFill>
              </a:rPr>
              <a:t>Months Since Randomization</a:t>
            </a:r>
            <a:endParaRPr lang="en-US" sz="1800" dirty="0">
              <a:solidFill>
                <a:srgbClr val="FFFFFF"/>
              </a:solidFill>
            </a:endParaRPr>
          </a:p>
        </p:txBody>
      </p:sp>
      <p:sp>
        <p:nvSpPr>
          <p:cNvPr id="66" name="TextBox 65"/>
          <p:cNvSpPr txBox="1"/>
          <p:nvPr/>
        </p:nvSpPr>
        <p:spPr>
          <a:xfrm>
            <a:off x="5875860" y="6313502"/>
            <a:ext cx="4082434" cy="369332"/>
          </a:xfrm>
          <a:prstGeom prst="rect">
            <a:avLst/>
          </a:prstGeom>
          <a:noFill/>
        </p:spPr>
        <p:txBody>
          <a:bodyPr wrap="square" rtlCol="0">
            <a:spAutoFit/>
          </a:bodyPr>
          <a:lstStyle/>
          <a:p>
            <a:pPr algn="ctr"/>
            <a:r>
              <a:rPr lang="en-US" sz="1800" dirty="0" smtClean="0">
                <a:solidFill>
                  <a:srgbClr val="FFFFFF"/>
                </a:solidFill>
              </a:rPr>
              <a:t>Months Since Randomization</a:t>
            </a:r>
            <a:endParaRPr lang="en-US" sz="1800" dirty="0">
              <a:solidFill>
                <a:srgbClr val="FFFFFF"/>
              </a:solidFill>
            </a:endParaRPr>
          </a:p>
        </p:txBody>
      </p:sp>
      <p:sp>
        <p:nvSpPr>
          <p:cNvPr id="28" name="TextBox 27"/>
          <p:cNvSpPr txBox="1"/>
          <p:nvPr/>
        </p:nvSpPr>
        <p:spPr>
          <a:xfrm>
            <a:off x="1684866" y="3139634"/>
            <a:ext cx="2201333" cy="584776"/>
          </a:xfrm>
          <a:prstGeom prst="rect">
            <a:avLst/>
          </a:prstGeom>
          <a:noFill/>
        </p:spPr>
        <p:txBody>
          <a:bodyPr wrap="square" rtlCol="0">
            <a:spAutoFit/>
          </a:bodyPr>
          <a:lstStyle/>
          <a:p>
            <a:r>
              <a:rPr lang="en-US" sz="1600" dirty="0" smtClean="0">
                <a:solidFill>
                  <a:srgbClr val="FFFFFF"/>
                </a:solidFill>
              </a:rPr>
              <a:t>Ibuprofen 15% higher</a:t>
            </a:r>
          </a:p>
          <a:p>
            <a:r>
              <a:rPr lang="en-US" sz="1600" dirty="0" smtClean="0">
                <a:solidFill>
                  <a:srgbClr val="FFFFFF"/>
                </a:solidFill>
              </a:rPr>
              <a:t>(borderline significant)</a:t>
            </a:r>
            <a:endParaRPr lang="en-US" sz="1600" dirty="0">
              <a:solidFill>
                <a:srgbClr val="FFFFFF"/>
              </a:solidFill>
            </a:endParaRPr>
          </a:p>
        </p:txBody>
      </p:sp>
      <p:cxnSp>
        <p:nvCxnSpPr>
          <p:cNvPr id="29" name="Straight Arrow Connector 28"/>
          <p:cNvCxnSpPr/>
          <p:nvPr/>
        </p:nvCxnSpPr>
        <p:spPr bwMode="auto">
          <a:xfrm>
            <a:off x="3725332" y="3429000"/>
            <a:ext cx="651435" cy="252504"/>
          </a:xfrm>
          <a:prstGeom prst="straightConnector1">
            <a:avLst/>
          </a:prstGeom>
          <a:solidFill>
            <a:schemeClr val="accent1"/>
          </a:solidFill>
          <a:ln w="38100" cap="flat" cmpd="sng" algn="ctr">
            <a:solidFill>
              <a:schemeClr val="bg1"/>
            </a:solidFill>
            <a:prstDash val="solid"/>
            <a:round/>
            <a:headEnd type="none" w="med" len="med"/>
            <a:tailEnd type="stealth" w="lg" len="lg"/>
          </a:ln>
          <a:effectLst/>
        </p:spPr>
      </p:cxnSp>
    </p:spTree>
    <p:extLst>
      <p:ext uri="{BB962C8B-B14F-4D97-AF65-F5344CB8AC3E}">
        <p14:creationId xmlns:p14="http://schemas.microsoft.com/office/powerpoint/2010/main" val="25158489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M 2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0828" y="1210235"/>
            <a:ext cx="4581184" cy="5052240"/>
          </a:xfrm>
          <a:prstGeom prst="rect">
            <a:avLst/>
          </a:prstGeom>
        </p:spPr>
      </p:pic>
      <p:pic>
        <p:nvPicPr>
          <p:cNvPr id="4" name="Picture 3" descr="KM 2A .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234" y="1210235"/>
            <a:ext cx="4558642" cy="5087711"/>
          </a:xfrm>
          <a:prstGeom prst="rect">
            <a:avLst/>
          </a:prstGeom>
        </p:spPr>
      </p:pic>
      <p:sp>
        <p:nvSpPr>
          <p:cNvPr id="2" name="Title 1"/>
          <p:cNvSpPr>
            <a:spLocks noGrp="1"/>
          </p:cNvSpPr>
          <p:nvPr>
            <p:ph type="title"/>
          </p:nvPr>
        </p:nvSpPr>
        <p:spPr>
          <a:xfrm>
            <a:off x="1" y="25401"/>
            <a:ext cx="10287000" cy="770467"/>
          </a:xfrm>
        </p:spPr>
        <p:txBody>
          <a:bodyPr/>
          <a:lstStyle/>
          <a:p>
            <a:r>
              <a:rPr lang="en-US" sz="3600" dirty="0" smtClean="0">
                <a:effectLst/>
              </a:rPr>
              <a:t>Time-to-Death </a:t>
            </a:r>
            <a:r>
              <a:rPr lang="en-US" sz="3600" dirty="0">
                <a:effectLst/>
              </a:rPr>
              <a:t>from Cardiovascular </a:t>
            </a:r>
            <a:r>
              <a:rPr lang="en-US" sz="3600" dirty="0" smtClean="0">
                <a:effectLst/>
              </a:rPr>
              <a:t>Causes</a:t>
            </a:r>
            <a:endParaRPr lang="en-US" sz="3600" dirty="0">
              <a:effectLst/>
            </a:endParaRPr>
          </a:p>
        </p:txBody>
      </p:sp>
      <p:sp>
        <p:nvSpPr>
          <p:cNvPr id="53" name="TextBox 52"/>
          <p:cNvSpPr txBox="1"/>
          <p:nvPr/>
        </p:nvSpPr>
        <p:spPr>
          <a:xfrm>
            <a:off x="1118610" y="1430858"/>
            <a:ext cx="3843866" cy="1237262"/>
          </a:xfrm>
          <a:prstGeom prst="rect">
            <a:avLst/>
          </a:prstGeom>
          <a:noFill/>
        </p:spPr>
        <p:txBody>
          <a:bodyPr wrap="square" rtlCol="0">
            <a:spAutoFit/>
          </a:bodyPr>
          <a:lstStyle/>
          <a:p>
            <a:pPr>
              <a:lnSpc>
                <a:spcPct val="140000"/>
              </a:lnSpc>
            </a:pPr>
            <a:r>
              <a:rPr lang="en-US" sz="1800" dirty="0" err="1" smtClean="0">
                <a:solidFill>
                  <a:srgbClr val="B9B9BA"/>
                </a:solidFill>
                <a:latin typeface="Arial Narrow"/>
                <a:cs typeface="Arial Narrow"/>
              </a:rPr>
              <a:t>Cele</a:t>
            </a:r>
            <a:r>
              <a:rPr lang="en-US" sz="1800" dirty="0" smtClean="0">
                <a:solidFill>
                  <a:srgbClr val="B9B9BA"/>
                </a:solidFill>
                <a:latin typeface="Arial Narrow"/>
                <a:cs typeface="Arial Narrow"/>
              </a:rPr>
              <a:t> vs. </a:t>
            </a:r>
            <a:r>
              <a:rPr lang="en-US" sz="1800" dirty="0" err="1">
                <a:solidFill>
                  <a:srgbClr val="B9B9BA"/>
                </a:solidFill>
                <a:latin typeface="Arial Narrow"/>
                <a:cs typeface="Arial Narrow"/>
              </a:rPr>
              <a:t>I</a:t>
            </a:r>
            <a:r>
              <a:rPr lang="en-US" sz="1800" dirty="0" err="1" smtClean="0">
                <a:solidFill>
                  <a:srgbClr val="B9B9BA"/>
                </a:solidFill>
                <a:latin typeface="Arial Narrow"/>
                <a:cs typeface="Arial Narrow"/>
              </a:rPr>
              <a:t>bu</a:t>
            </a:r>
            <a:r>
              <a:rPr lang="en-US" sz="1800" dirty="0" smtClean="0">
                <a:solidFill>
                  <a:srgbClr val="B9B9BA"/>
                </a:solidFill>
                <a:latin typeface="Arial Narrow"/>
                <a:cs typeface="Arial Narrow"/>
              </a:rPr>
              <a:t>, HR 0.84 (0.61-1.16), </a:t>
            </a:r>
            <a:r>
              <a:rPr lang="en-US" sz="1800" i="1" dirty="0" smtClean="0">
                <a:solidFill>
                  <a:srgbClr val="B9B9BA"/>
                </a:solidFill>
                <a:latin typeface="Arial Narrow"/>
                <a:cs typeface="Arial Narrow"/>
              </a:rPr>
              <a:t>P</a:t>
            </a:r>
            <a:r>
              <a:rPr lang="en-US" sz="1800" dirty="0" smtClean="0">
                <a:solidFill>
                  <a:srgbClr val="B9B9BA"/>
                </a:solidFill>
                <a:latin typeface="Arial Narrow"/>
                <a:cs typeface="Arial Narrow"/>
              </a:rPr>
              <a:t>=0.30</a:t>
            </a:r>
            <a:br>
              <a:rPr lang="en-US" sz="1800" dirty="0" smtClean="0">
                <a:solidFill>
                  <a:srgbClr val="B9B9BA"/>
                </a:solidFill>
                <a:latin typeface="Arial Narrow"/>
                <a:cs typeface="Arial Narrow"/>
              </a:rPr>
            </a:br>
            <a:r>
              <a:rPr lang="en-US" sz="1800" dirty="0" err="1" smtClean="0">
                <a:solidFill>
                  <a:srgbClr val="B9B9BA"/>
                </a:solidFill>
                <a:latin typeface="Arial Narrow"/>
                <a:cs typeface="Arial Narrow"/>
              </a:rPr>
              <a:t>Cele</a:t>
            </a:r>
            <a:r>
              <a:rPr lang="en-US" sz="1800" dirty="0" smtClean="0">
                <a:solidFill>
                  <a:srgbClr val="B9B9BA"/>
                </a:solidFill>
                <a:latin typeface="Arial Narrow"/>
                <a:cs typeface="Arial Narrow"/>
              </a:rPr>
              <a:t> </a:t>
            </a:r>
            <a:r>
              <a:rPr lang="en-US" sz="1800" dirty="0">
                <a:solidFill>
                  <a:srgbClr val="B9B9BA"/>
                </a:solidFill>
                <a:latin typeface="Arial Narrow"/>
                <a:cs typeface="Arial Narrow"/>
              </a:rPr>
              <a:t>vs. Nap, HR </a:t>
            </a:r>
            <a:r>
              <a:rPr lang="en-US" sz="1800" dirty="0" smtClean="0">
                <a:solidFill>
                  <a:srgbClr val="B9B9BA"/>
                </a:solidFill>
                <a:latin typeface="Arial Narrow"/>
                <a:cs typeface="Arial Narrow"/>
              </a:rPr>
              <a:t>0.78 </a:t>
            </a:r>
            <a:r>
              <a:rPr lang="en-US" sz="1800" dirty="0">
                <a:solidFill>
                  <a:srgbClr val="B9B9BA"/>
                </a:solidFill>
                <a:latin typeface="Arial Narrow"/>
                <a:cs typeface="Arial Narrow"/>
              </a:rPr>
              <a:t>(</a:t>
            </a:r>
            <a:r>
              <a:rPr lang="en-US" sz="1800" dirty="0" smtClean="0">
                <a:solidFill>
                  <a:srgbClr val="B9B9BA"/>
                </a:solidFill>
                <a:latin typeface="Arial Narrow"/>
                <a:cs typeface="Arial Narrow"/>
              </a:rPr>
              <a:t>0.57-1.07)</a:t>
            </a:r>
            <a:r>
              <a:rPr lang="en-US" sz="1800" dirty="0">
                <a:solidFill>
                  <a:srgbClr val="B9B9BA"/>
                </a:solidFill>
                <a:latin typeface="Arial Narrow"/>
                <a:cs typeface="Arial Narrow"/>
              </a:rPr>
              <a:t>, </a:t>
            </a:r>
            <a:r>
              <a:rPr lang="en-US" sz="1800" i="1" dirty="0">
                <a:solidFill>
                  <a:srgbClr val="B9B9BA"/>
                </a:solidFill>
                <a:latin typeface="Arial Narrow"/>
                <a:cs typeface="Arial Narrow"/>
              </a:rPr>
              <a:t>P</a:t>
            </a:r>
            <a:r>
              <a:rPr lang="en-US" sz="1800" dirty="0" smtClean="0">
                <a:solidFill>
                  <a:srgbClr val="B9B9BA"/>
                </a:solidFill>
                <a:latin typeface="Arial Narrow"/>
                <a:cs typeface="Arial Narrow"/>
              </a:rPr>
              <a:t>=0.13</a:t>
            </a:r>
            <a:br>
              <a:rPr lang="en-US" sz="1800" dirty="0" smtClean="0">
                <a:solidFill>
                  <a:srgbClr val="B9B9BA"/>
                </a:solidFill>
                <a:latin typeface="Arial Narrow"/>
                <a:cs typeface="Arial Narrow"/>
              </a:rPr>
            </a:br>
            <a:r>
              <a:rPr lang="en-US" sz="1800" dirty="0" err="1">
                <a:solidFill>
                  <a:srgbClr val="B9B9BA"/>
                </a:solidFill>
                <a:latin typeface="Arial Narrow"/>
                <a:cs typeface="Arial Narrow"/>
              </a:rPr>
              <a:t>Ibu</a:t>
            </a:r>
            <a:r>
              <a:rPr lang="en-US" sz="1800" dirty="0">
                <a:solidFill>
                  <a:srgbClr val="B9B9BA"/>
                </a:solidFill>
                <a:latin typeface="Arial Narrow"/>
                <a:cs typeface="Arial Narrow"/>
              </a:rPr>
              <a:t> vs. Nap, HR </a:t>
            </a:r>
            <a:r>
              <a:rPr lang="en-US" sz="1800" dirty="0" smtClean="0">
                <a:solidFill>
                  <a:srgbClr val="B9B9BA"/>
                </a:solidFill>
                <a:latin typeface="Arial Narrow"/>
                <a:cs typeface="Arial Narrow"/>
              </a:rPr>
              <a:t>0.93 </a:t>
            </a:r>
            <a:r>
              <a:rPr lang="en-US" sz="1800" dirty="0">
                <a:solidFill>
                  <a:srgbClr val="B9B9BA"/>
                </a:solidFill>
                <a:latin typeface="Arial Narrow"/>
                <a:cs typeface="Arial Narrow"/>
              </a:rPr>
              <a:t>(</a:t>
            </a:r>
            <a:r>
              <a:rPr lang="en-US" sz="1800" dirty="0" smtClean="0">
                <a:solidFill>
                  <a:srgbClr val="B9B9BA"/>
                </a:solidFill>
                <a:latin typeface="Arial Narrow"/>
                <a:cs typeface="Arial Narrow"/>
              </a:rPr>
              <a:t>0.69-1.26)</a:t>
            </a:r>
            <a:r>
              <a:rPr lang="en-US" sz="1800" dirty="0">
                <a:solidFill>
                  <a:srgbClr val="B9B9BA"/>
                </a:solidFill>
                <a:latin typeface="Arial Narrow"/>
                <a:cs typeface="Arial Narrow"/>
              </a:rPr>
              <a:t>, </a:t>
            </a:r>
            <a:r>
              <a:rPr lang="en-US" sz="1800" i="1" dirty="0">
                <a:solidFill>
                  <a:srgbClr val="B9B9BA"/>
                </a:solidFill>
                <a:latin typeface="Arial Narrow"/>
                <a:cs typeface="Arial Narrow"/>
              </a:rPr>
              <a:t>P</a:t>
            </a:r>
            <a:r>
              <a:rPr lang="en-US" sz="1800" dirty="0" smtClean="0">
                <a:solidFill>
                  <a:srgbClr val="B9B9BA"/>
                </a:solidFill>
                <a:latin typeface="Arial Narrow"/>
                <a:cs typeface="Arial Narrow"/>
              </a:rPr>
              <a:t>=0.64</a:t>
            </a:r>
            <a:endParaRPr lang="en-US" sz="1800" dirty="0">
              <a:solidFill>
                <a:srgbClr val="B9B9BA"/>
              </a:solidFill>
              <a:latin typeface="Arial Narrow"/>
              <a:cs typeface="Arial Narrow"/>
            </a:endParaRPr>
          </a:p>
        </p:txBody>
      </p:sp>
      <p:sp>
        <p:nvSpPr>
          <p:cNvPr id="56" name="TextBox 55"/>
          <p:cNvSpPr txBox="1"/>
          <p:nvPr/>
        </p:nvSpPr>
        <p:spPr>
          <a:xfrm>
            <a:off x="5994403" y="1430858"/>
            <a:ext cx="3843866" cy="1237262"/>
          </a:xfrm>
          <a:prstGeom prst="rect">
            <a:avLst/>
          </a:prstGeom>
          <a:noFill/>
        </p:spPr>
        <p:txBody>
          <a:bodyPr wrap="square" rtlCol="0">
            <a:spAutoFit/>
          </a:bodyPr>
          <a:lstStyle/>
          <a:p>
            <a:pPr>
              <a:lnSpc>
                <a:spcPct val="140000"/>
              </a:lnSpc>
            </a:pPr>
            <a:r>
              <a:rPr lang="en-US" sz="1800" dirty="0" err="1" smtClean="0">
                <a:solidFill>
                  <a:srgbClr val="FFFFFF"/>
                </a:solidFill>
                <a:latin typeface="Arial Narrow"/>
                <a:cs typeface="Arial Narrow"/>
              </a:rPr>
              <a:t>Cele</a:t>
            </a:r>
            <a:r>
              <a:rPr lang="en-US" sz="1800" dirty="0" smtClean="0">
                <a:solidFill>
                  <a:srgbClr val="FFFFFF"/>
                </a:solidFill>
                <a:latin typeface="Arial Narrow"/>
                <a:cs typeface="Arial Narrow"/>
              </a:rPr>
              <a:t> vs. </a:t>
            </a:r>
            <a:r>
              <a:rPr lang="en-US" sz="1800" dirty="0" err="1" smtClean="0">
                <a:solidFill>
                  <a:srgbClr val="FFFFFF"/>
                </a:solidFill>
                <a:latin typeface="Arial Narrow"/>
                <a:cs typeface="Arial Narrow"/>
              </a:rPr>
              <a:t>Ibu</a:t>
            </a:r>
            <a:r>
              <a:rPr lang="en-US" sz="1800" dirty="0" smtClean="0">
                <a:solidFill>
                  <a:srgbClr val="FFFFFF"/>
                </a:solidFill>
                <a:latin typeface="Arial Narrow"/>
                <a:cs typeface="Arial Narrow"/>
              </a:rPr>
              <a:t>, HR 0.64 (0.42-0.99)</a:t>
            </a:r>
            <a:br>
              <a:rPr lang="en-US" sz="1800" dirty="0" smtClean="0">
                <a:solidFill>
                  <a:srgbClr val="FFFFFF"/>
                </a:solidFill>
                <a:latin typeface="Arial Narrow"/>
                <a:cs typeface="Arial Narrow"/>
              </a:rPr>
            </a:br>
            <a:r>
              <a:rPr lang="en-US" sz="1800" dirty="0" err="1">
                <a:solidFill>
                  <a:srgbClr val="B9B9BA"/>
                </a:solidFill>
                <a:latin typeface="Arial Narrow"/>
                <a:cs typeface="Arial Narrow"/>
              </a:rPr>
              <a:t>Cele</a:t>
            </a:r>
            <a:r>
              <a:rPr lang="en-US" sz="1800" dirty="0">
                <a:solidFill>
                  <a:srgbClr val="B9B9BA"/>
                </a:solidFill>
                <a:latin typeface="Arial Narrow"/>
                <a:cs typeface="Arial Narrow"/>
              </a:rPr>
              <a:t> vs. Nap, HR </a:t>
            </a:r>
            <a:r>
              <a:rPr lang="en-US" sz="1800" dirty="0" smtClean="0">
                <a:solidFill>
                  <a:srgbClr val="B9B9BA"/>
                </a:solidFill>
                <a:latin typeface="Arial Narrow"/>
                <a:cs typeface="Arial Narrow"/>
              </a:rPr>
              <a:t>0.69 </a:t>
            </a:r>
            <a:r>
              <a:rPr lang="en-US" sz="1800" dirty="0">
                <a:solidFill>
                  <a:srgbClr val="B9B9BA"/>
                </a:solidFill>
                <a:latin typeface="Arial Narrow"/>
                <a:cs typeface="Arial Narrow"/>
              </a:rPr>
              <a:t>(</a:t>
            </a:r>
            <a:r>
              <a:rPr lang="en-US" sz="1800" dirty="0" smtClean="0">
                <a:solidFill>
                  <a:srgbClr val="B9B9BA"/>
                </a:solidFill>
                <a:latin typeface="Arial Narrow"/>
                <a:cs typeface="Arial Narrow"/>
              </a:rPr>
              <a:t>0.45-1.07)</a:t>
            </a:r>
            <a:r>
              <a:rPr lang="en-US" sz="1800" dirty="0">
                <a:solidFill>
                  <a:srgbClr val="B9B9BA"/>
                </a:solidFill>
                <a:latin typeface="Arial Narrow"/>
                <a:cs typeface="Arial Narrow"/>
              </a:rPr>
              <a:t/>
            </a:r>
            <a:br>
              <a:rPr lang="en-US" sz="1800" dirty="0">
                <a:solidFill>
                  <a:srgbClr val="B9B9BA"/>
                </a:solidFill>
                <a:latin typeface="Arial Narrow"/>
                <a:cs typeface="Arial Narrow"/>
              </a:rPr>
            </a:br>
            <a:r>
              <a:rPr lang="en-US" sz="1800" dirty="0" err="1" smtClean="0">
                <a:solidFill>
                  <a:srgbClr val="B9B9BA"/>
                </a:solidFill>
                <a:latin typeface="Arial Narrow"/>
                <a:cs typeface="Arial Narrow"/>
              </a:rPr>
              <a:t>Ibu</a:t>
            </a:r>
            <a:r>
              <a:rPr lang="en-US" sz="1800" dirty="0" smtClean="0">
                <a:solidFill>
                  <a:srgbClr val="B9B9BA"/>
                </a:solidFill>
                <a:latin typeface="Arial Narrow"/>
                <a:cs typeface="Arial Narrow"/>
              </a:rPr>
              <a:t> </a:t>
            </a:r>
            <a:r>
              <a:rPr lang="en-US" sz="1800" dirty="0">
                <a:solidFill>
                  <a:srgbClr val="B9B9BA"/>
                </a:solidFill>
                <a:latin typeface="Arial Narrow"/>
                <a:cs typeface="Arial Narrow"/>
              </a:rPr>
              <a:t>vs. Nap, HR </a:t>
            </a:r>
            <a:r>
              <a:rPr lang="en-US" sz="1800" dirty="0" smtClean="0">
                <a:solidFill>
                  <a:srgbClr val="B9B9BA"/>
                </a:solidFill>
                <a:latin typeface="Arial Narrow"/>
                <a:cs typeface="Arial Narrow"/>
              </a:rPr>
              <a:t>1.08 </a:t>
            </a:r>
            <a:r>
              <a:rPr lang="en-US" sz="1800" dirty="0">
                <a:solidFill>
                  <a:srgbClr val="B9B9BA"/>
                </a:solidFill>
                <a:latin typeface="Arial Narrow"/>
                <a:cs typeface="Arial Narrow"/>
              </a:rPr>
              <a:t>(</a:t>
            </a:r>
            <a:r>
              <a:rPr lang="en-US" sz="1800" dirty="0" smtClean="0">
                <a:solidFill>
                  <a:srgbClr val="B9B9BA"/>
                </a:solidFill>
                <a:latin typeface="Arial Narrow"/>
                <a:cs typeface="Arial Narrow"/>
              </a:rPr>
              <a:t>0.73-1.60)</a:t>
            </a:r>
            <a:endParaRPr lang="en-US" sz="1800" dirty="0">
              <a:solidFill>
                <a:srgbClr val="B9B9BA"/>
              </a:solidFill>
              <a:latin typeface="Arial Narrow"/>
              <a:cs typeface="Arial Narrow"/>
            </a:endParaRPr>
          </a:p>
        </p:txBody>
      </p:sp>
      <p:grpSp>
        <p:nvGrpSpPr>
          <p:cNvPr id="59" name="Group 58"/>
          <p:cNvGrpSpPr/>
          <p:nvPr/>
        </p:nvGrpSpPr>
        <p:grpSpPr>
          <a:xfrm>
            <a:off x="3496750" y="4888749"/>
            <a:ext cx="1473200" cy="882293"/>
            <a:chOff x="3242735" y="4859863"/>
            <a:chExt cx="1473200" cy="882293"/>
          </a:xfrm>
        </p:grpSpPr>
        <p:sp>
          <p:nvSpPr>
            <p:cNvPr id="60" name="TextBox 59"/>
            <p:cNvSpPr txBox="1"/>
            <p:nvPr/>
          </p:nvSpPr>
          <p:spPr>
            <a:xfrm>
              <a:off x="3242735" y="4859863"/>
              <a:ext cx="1473200" cy="882293"/>
            </a:xfrm>
            <a:prstGeom prst="rect">
              <a:avLst/>
            </a:prstGeom>
            <a:solidFill>
              <a:srgbClr val="0000B5"/>
            </a:solidFill>
            <a:ln>
              <a:solidFill>
                <a:srgbClr val="FFFFFF"/>
              </a:solidFill>
            </a:ln>
          </p:spPr>
          <p:txBody>
            <a:bodyPr wrap="square" rtlCol="0">
              <a:spAutoFit/>
            </a:bodyPr>
            <a:lstStyle/>
            <a:p>
              <a:pPr>
                <a:spcBef>
                  <a:spcPts val="100"/>
                </a:spcBef>
                <a:spcAft>
                  <a:spcPts val="100"/>
                </a:spcAft>
                <a:tabLst>
                  <a:tab pos="347663" algn="l"/>
                </a:tabLst>
              </a:pPr>
              <a:r>
                <a:rPr lang="en-US" sz="1600" dirty="0" smtClean="0">
                  <a:solidFill>
                    <a:srgbClr val="FFFFFF"/>
                  </a:solidFill>
                  <a:latin typeface="Arial"/>
                </a:rPr>
                <a:t>	Ibuprofen</a:t>
              </a:r>
            </a:p>
            <a:p>
              <a:pPr>
                <a:spcBef>
                  <a:spcPts val="100"/>
                </a:spcBef>
                <a:spcAft>
                  <a:spcPts val="100"/>
                </a:spcAft>
                <a:tabLst>
                  <a:tab pos="347663" algn="l"/>
                </a:tabLst>
              </a:pPr>
              <a:r>
                <a:rPr lang="en-US" sz="1600" dirty="0" smtClean="0">
                  <a:solidFill>
                    <a:srgbClr val="FFFFFF"/>
                  </a:solidFill>
                  <a:latin typeface="Arial"/>
                </a:rPr>
                <a:t>	Naproxen</a:t>
              </a:r>
            </a:p>
            <a:p>
              <a:pPr>
                <a:spcBef>
                  <a:spcPts val="100"/>
                </a:spcBef>
                <a:spcAft>
                  <a:spcPts val="100"/>
                </a:spcAft>
                <a:tabLst>
                  <a:tab pos="347663" algn="l"/>
                </a:tabLst>
              </a:pPr>
              <a:r>
                <a:rPr lang="en-US" sz="1600" dirty="0" smtClean="0">
                  <a:solidFill>
                    <a:srgbClr val="FFFFFF"/>
                  </a:solidFill>
                  <a:latin typeface="Arial"/>
                </a:rPr>
                <a:t>	</a:t>
              </a:r>
              <a:r>
                <a:rPr lang="en-US" sz="1600" dirty="0" err="1" smtClean="0">
                  <a:solidFill>
                    <a:srgbClr val="FFFFFF"/>
                  </a:solidFill>
                  <a:latin typeface="Arial"/>
                </a:rPr>
                <a:t>Celecoxib</a:t>
              </a:r>
              <a:endParaRPr lang="en-US" sz="1600" dirty="0">
                <a:solidFill>
                  <a:srgbClr val="FFFFFF"/>
                </a:solidFill>
                <a:latin typeface="Arial"/>
              </a:endParaRPr>
            </a:p>
          </p:txBody>
        </p:sp>
        <p:grpSp>
          <p:nvGrpSpPr>
            <p:cNvPr id="61" name="Group 60"/>
            <p:cNvGrpSpPr/>
            <p:nvPr/>
          </p:nvGrpSpPr>
          <p:grpSpPr>
            <a:xfrm>
              <a:off x="3319928" y="5037664"/>
              <a:ext cx="287867" cy="567270"/>
              <a:chOff x="3294528" y="4868333"/>
              <a:chExt cx="287867" cy="660400"/>
            </a:xfrm>
          </p:grpSpPr>
          <p:cxnSp>
            <p:nvCxnSpPr>
              <p:cNvPr id="62" name="Straight Connector 61"/>
              <p:cNvCxnSpPr/>
              <p:nvPr/>
            </p:nvCxnSpPr>
            <p:spPr bwMode="auto">
              <a:xfrm flipH="1">
                <a:off x="3294528" y="5528733"/>
                <a:ext cx="287867" cy="0"/>
              </a:xfrm>
              <a:prstGeom prst="line">
                <a:avLst/>
              </a:prstGeom>
              <a:solidFill>
                <a:schemeClr val="accent1"/>
              </a:solidFill>
              <a:ln w="38100" cap="flat" cmpd="sng" algn="ctr">
                <a:solidFill>
                  <a:srgbClr val="FFC850"/>
                </a:solidFill>
                <a:prstDash val="solid"/>
                <a:round/>
                <a:headEnd type="none" w="med" len="med"/>
                <a:tailEnd type="none" w="med" len="med"/>
              </a:ln>
              <a:effectLst/>
            </p:spPr>
          </p:cxnSp>
          <p:cxnSp>
            <p:nvCxnSpPr>
              <p:cNvPr id="63" name="Straight Connector 62"/>
              <p:cNvCxnSpPr/>
              <p:nvPr/>
            </p:nvCxnSpPr>
            <p:spPr bwMode="auto">
              <a:xfrm flipH="1">
                <a:off x="3294528" y="5198533"/>
                <a:ext cx="287867" cy="0"/>
              </a:xfrm>
              <a:prstGeom prst="line">
                <a:avLst/>
              </a:prstGeom>
              <a:solidFill>
                <a:schemeClr val="accent1"/>
              </a:solidFill>
              <a:ln w="38100" cap="flat" cmpd="sng" algn="ctr">
                <a:solidFill>
                  <a:srgbClr val="D1D1F0"/>
                </a:solidFill>
                <a:prstDash val="solid"/>
                <a:round/>
                <a:headEnd type="none" w="med" len="med"/>
                <a:tailEnd type="none" w="med" len="med"/>
              </a:ln>
              <a:effectLst/>
            </p:spPr>
          </p:cxnSp>
          <p:cxnSp>
            <p:nvCxnSpPr>
              <p:cNvPr id="64" name="Straight Connector 63"/>
              <p:cNvCxnSpPr/>
              <p:nvPr/>
            </p:nvCxnSpPr>
            <p:spPr bwMode="auto">
              <a:xfrm flipH="1">
                <a:off x="3294528" y="4868333"/>
                <a:ext cx="287867" cy="0"/>
              </a:xfrm>
              <a:prstGeom prst="line">
                <a:avLst/>
              </a:prstGeom>
              <a:solidFill>
                <a:schemeClr val="accent1"/>
              </a:solidFill>
              <a:ln w="38100" cap="flat" cmpd="sng" algn="ctr">
                <a:solidFill>
                  <a:srgbClr val="FF6600"/>
                </a:solidFill>
                <a:prstDash val="solid"/>
                <a:round/>
                <a:headEnd type="none" w="med" len="med"/>
                <a:tailEnd type="none" w="med" len="med"/>
              </a:ln>
              <a:effectLst/>
            </p:spPr>
          </p:cxnSp>
        </p:grpSp>
      </p:grpSp>
      <p:grpSp>
        <p:nvGrpSpPr>
          <p:cNvPr id="65" name="Group 64"/>
          <p:cNvGrpSpPr/>
          <p:nvPr/>
        </p:nvGrpSpPr>
        <p:grpSpPr>
          <a:xfrm>
            <a:off x="8382005" y="4902196"/>
            <a:ext cx="1473200" cy="882293"/>
            <a:chOff x="8305802" y="4910663"/>
            <a:chExt cx="1473200" cy="882293"/>
          </a:xfrm>
        </p:grpSpPr>
        <p:sp>
          <p:nvSpPr>
            <p:cNvPr id="66" name="TextBox 65"/>
            <p:cNvSpPr txBox="1"/>
            <p:nvPr/>
          </p:nvSpPr>
          <p:spPr>
            <a:xfrm>
              <a:off x="8305802" y="4910663"/>
              <a:ext cx="1473200" cy="882293"/>
            </a:xfrm>
            <a:prstGeom prst="rect">
              <a:avLst/>
            </a:prstGeom>
            <a:solidFill>
              <a:srgbClr val="0000B5"/>
            </a:solidFill>
            <a:ln>
              <a:solidFill>
                <a:srgbClr val="FFFFFF"/>
              </a:solidFill>
            </a:ln>
          </p:spPr>
          <p:txBody>
            <a:bodyPr wrap="square" rtlCol="0">
              <a:spAutoFit/>
            </a:bodyPr>
            <a:lstStyle/>
            <a:p>
              <a:pPr>
                <a:spcBef>
                  <a:spcPts val="100"/>
                </a:spcBef>
                <a:spcAft>
                  <a:spcPts val="100"/>
                </a:spcAft>
                <a:tabLst>
                  <a:tab pos="347663" algn="l"/>
                </a:tabLst>
              </a:pPr>
              <a:r>
                <a:rPr lang="en-US" sz="1600" dirty="0" smtClean="0">
                  <a:solidFill>
                    <a:srgbClr val="FFFFFF"/>
                  </a:solidFill>
                  <a:latin typeface="Arial"/>
                </a:rPr>
                <a:t>	Ibuprofen</a:t>
              </a:r>
            </a:p>
            <a:p>
              <a:pPr>
                <a:spcBef>
                  <a:spcPts val="100"/>
                </a:spcBef>
                <a:spcAft>
                  <a:spcPts val="100"/>
                </a:spcAft>
                <a:tabLst>
                  <a:tab pos="347663" algn="l"/>
                </a:tabLst>
              </a:pPr>
              <a:r>
                <a:rPr lang="en-US" sz="1600" dirty="0" smtClean="0">
                  <a:solidFill>
                    <a:srgbClr val="FFFFFF"/>
                  </a:solidFill>
                  <a:latin typeface="Arial"/>
                </a:rPr>
                <a:t>	Naproxen</a:t>
              </a:r>
            </a:p>
            <a:p>
              <a:pPr>
                <a:spcBef>
                  <a:spcPts val="100"/>
                </a:spcBef>
                <a:spcAft>
                  <a:spcPts val="100"/>
                </a:spcAft>
                <a:tabLst>
                  <a:tab pos="347663" algn="l"/>
                </a:tabLst>
              </a:pPr>
              <a:r>
                <a:rPr lang="en-US" sz="1600" dirty="0" smtClean="0">
                  <a:solidFill>
                    <a:srgbClr val="FFFFFF"/>
                  </a:solidFill>
                  <a:latin typeface="Arial"/>
                </a:rPr>
                <a:t>	</a:t>
              </a:r>
              <a:r>
                <a:rPr lang="en-US" sz="1600" dirty="0" err="1" smtClean="0">
                  <a:solidFill>
                    <a:srgbClr val="FFFFFF"/>
                  </a:solidFill>
                  <a:latin typeface="Arial"/>
                </a:rPr>
                <a:t>Celecoxib</a:t>
              </a:r>
              <a:endParaRPr lang="en-US" sz="1600" dirty="0">
                <a:solidFill>
                  <a:srgbClr val="FFFFFF"/>
                </a:solidFill>
                <a:latin typeface="Arial"/>
              </a:endParaRPr>
            </a:p>
          </p:txBody>
        </p:sp>
        <p:grpSp>
          <p:nvGrpSpPr>
            <p:cNvPr id="67" name="Group 66"/>
            <p:cNvGrpSpPr/>
            <p:nvPr/>
          </p:nvGrpSpPr>
          <p:grpSpPr>
            <a:xfrm>
              <a:off x="8390466" y="5088464"/>
              <a:ext cx="287867" cy="567270"/>
              <a:chOff x="3301999" y="4868333"/>
              <a:chExt cx="287867" cy="660400"/>
            </a:xfrm>
          </p:grpSpPr>
          <p:cxnSp>
            <p:nvCxnSpPr>
              <p:cNvPr id="68" name="Straight Connector 67"/>
              <p:cNvCxnSpPr/>
              <p:nvPr/>
            </p:nvCxnSpPr>
            <p:spPr bwMode="auto">
              <a:xfrm flipH="1">
                <a:off x="3301999" y="5528733"/>
                <a:ext cx="287867" cy="0"/>
              </a:xfrm>
              <a:prstGeom prst="line">
                <a:avLst/>
              </a:prstGeom>
              <a:solidFill>
                <a:schemeClr val="accent1"/>
              </a:solidFill>
              <a:ln w="38100" cap="flat" cmpd="sng" algn="ctr">
                <a:solidFill>
                  <a:srgbClr val="FFC850"/>
                </a:solidFill>
                <a:prstDash val="solid"/>
                <a:round/>
                <a:headEnd type="none" w="med" len="med"/>
                <a:tailEnd type="none" w="med" len="med"/>
              </a:ln>
              <a:effectLst/>
            </p:spPr>
          </p:cxnSp>
          <p:cxnSp>
            <p:nvCxnSpPr>
              <p:cNvPr id="69" name="Straight Connector 68"/>
              <p:cNvCxnSpPr/>
              <p:nvPr/>
            </p:nvCxnSpPr>
            <p:spPr bwMode="auto">
              <a:xfrm flipH="1">
                <a:off x="3301999" y="5198533"/>
                <a:ext cx="287867" cy="0"/>
              </a:xfrm>
              <a:prstGeom prst="line">
                <a:avLst/>
              </a:prstGeom>
              <a:solidFill>
                <a:schemeClr val="accent1"/>
              </a:solidFill>
              <a:ln w="38100" cap="flat" cmpd="sng" algn="ctr">
                <a:solidFill>
                  <a:srgbClr val="D1D1F0"/>
                </a:solidFill>
                <a:prstDash val="solid"/>
                <a:round/>
                <a:headEnd type="none" w="med" len="med"/>
                <a:tailEnd type="none" w="med" len="med"/>
              </a:ln>
              <a:effectLst/>
            </p:spPr>
          </p:cxnSp>
          <p:cxnSp>
            <p:nvCxnSpPr>
              <p:cNvPr id="70" name="Straight Connector 69"/>
              <p:cNvCxnSpPr/>
              <p:nvPr/>
            </p:nvCxnSpPr>
            <p:spPr bwMode="auto">
              <a:xfrm flipH="1">
                <a:off x="3301999" y="4868333"/>
                <a:ext cx="287867" cy="0"/>
              </a:xfrm>
              <a:prstGeom prst="line">
                <a:avLst/>
              </a:prstGeom>
              <a:solidFill>
                <a:schemeClr val="accent1"/>
              </a:solidFill>
              <a:ln w="38100" cap="flat" cmpd="sng" algn="ctr">
                <a:solidFill>
                  <a:srgbClr val="FF6600"/>
                </a:solidFill>
                <a:prstDash val="solid"/>
                <a:round/>
                <a:headEnd type="none" w="med" len="med"/>
                <a:tailEnd type="none" w="med" len="med"/>
              </a:ln>
              <a:effectLst/>
            </p:spPr>
          </p:cxnSp>
        </p:grpSp>
      </p:grpSp>
      <p:sp>
        <p:nvSpPr>
          <p:cNvPr id="71" name="TextBox 70"/>
          <p:cNvSpPr txBox="1"/>
          <p:nvPr/>
        </p:nvSpPr>
        <p:spPr>
          <a:xfrm rot="16200000">
            <a:off x="-1774193" y="3443295"/>
            <a:ext cx="4191002" cy="369332"/>
          </a:xfrm>
          <a:prstGeom prst="rect">
            <a:avLst/>
          </a:prstGeom>
          <a:noFill/>
        </p:spPr>
        <p:txBody>
          <a:bodyPr wrap="square" rtlCol="0">
            <a:spAutoFit/>
          </a:bodyPr>
          <a:lstStyle/>
          <a:p>
            <a:pPr algn="ctr"/>
            <a:r>
              <a:rPr lang="en-US" sz="1800" dirty="0" smtClean="0">
                <a:solidFill>
                  <a:srgbClr val="FFFFFF"/>
                </a:solidFill>
              </a:rPr>
              <a:t>Patients with an Event (%)</a:t>
            </a:r>
            <a:endParaRPr lang="en-US" sz="1800" dirty="0">
              <a:solidFill>
                <a:srgbClr val="FFFFFF"/>
              </a:solidFill>
            </a:endParaRPr>
          </a:p>
        </p:txBody>
      </p:sp>
      <p:sp>
        <p:nvSpPr>
          <p:cNvPr id="72" name="TextBox 71"/>
          <p:cNvSpPr txBox="1"/>
          <p:nvPr/>
        </p:nvSpPr>
        <p:spPr>
          <a:xfrm>
            <a:off x="6053667" y="774696"/>
            <a:ext cx="3767666" cy="492443"/>
          </a:xfrm>
          <a:prstGeom prst="rect">
            <a:avLst/>
          </a:prstGeom>
          <a:noFill/>
          <a:effectLst>
            <a:outerShdw blurRad="50800" dist="38100" dir="2700000">
              <a:srgbClr val="000000">
                <a:alpha val="43000"/>
              </a:srgbClr>
            </a:outerShdw>
          </a:effectLst>
        </p:spPr>
        <p:txBody>
          <a:bodyPr wrap="square">
            <a:prstTxWarp prst="textNoShape">
              <a:avLst/>
            </a:prstTxWarp>
            <a:spAutoFit/>
          </a:bodyPr>
          <a:lstStyle/>
          <a:p>
            <a:pPr algn="ctr" eaLnBrk="0" hangingPunct="0">
              <a:defRPr/>
            </a:pPr>
            <a:r>
              <a:rPr lang="en-US" sz="2600" dirty="0" smtClean="0">
                <a:solidFill>
                  <a:srgbClr val="FFFFFF"/>
                </a:solidFill>
                <a:latin typeface="Arial" pitchFamily="-111" charset="0"/>
                <a:ea typeface="Arial" pitchFamily="-111" charset="0"/>
                <a:cs typeface="Arial" pitchFamily="-111" charset="0"/>
              </a:rPr>
              <a:t>On-Treatment</a:t>
            </a:r>
            <a:endParaRPr lang="en-US" sz="2600" dirty="0">
              <a:solidFill>
                <a:srgbClr val="FFFFFF"/>
              </a:solidFill>
              <a:latin typeface="Arial" pitchFamily="-111" charset="0"/>
              <a:ea typeface="Arial" pitchFamily="-111" charset="0"/>
              <a:cs typeface="Arial" pitchFamily="-111" charset="0"/>
            </a:endParaRPr>
          </a:p>
        </p:txBody>
      </p:sp>
      <p:sp>
        <p:nvSpPr>
          <p:cNvPr id="73" name="TextBox 72"/>
          <p:cNvSpPr txBox="1"/>
          <p:nvPr/>
        </p:nvSpPr>
        <p:spPr>
          <a:xfrm>
            <a:off x="1312345" y="774696"/>
            <a:ext cx="3793067" cy="492443"/>
          </a:xfrm>
          <a:prstGeom prst="rect">
            <a:avLst/>
          </a:prstGeom>
          <a:noFill/>
          <a:effectLst>
            <a:outerShdw blurRad="50800" dist="38100" dir="2700000">
              <a:srgbClr val="000000">
                <a:alpha val="43000"/>
              </a:srgbClr>
            </a:outerShdw>
          </a:effectLst>
        </p:spPr>
        <p:txBody>
          <a:bodyPr wrap="square">
            <a:prstTxWarp prst="textNoShape">
              <a:avLst/>
            </a:prstTxWarp>
            <a:spAutoFit/>
          </a:bodyPr>
          <a:lstStyle/>
          <a:p>
            <a:pPr algn="ctr" eaLnBrk="0" hangingPunct="0">
              <a:defRPr/>
            </a:pPr>
            <a:r>
              <a:rPr lang="en-US" sz="2600" dirty="0" smtClean="0">
                <a:solidFill>
                  <a:srgbClr val="FFFFFF"/>
                </a:solidFill>
                <a:latin typeface="Arial" pitchFamily="-111" charset="0"/>
                <a:ea typeface="Arial" pitchFamily="-111" charset="0"/>
                <a:cs typeface="Arial" pitchFamily="-111" charset="0"/>
              </a:rPr>
              <a:t>Intention-to-Treat</a:t>
            </a:r>
            <a:endParaRPr lang="en-US" sz="2600" dirty="0">
              <a:solidFill>
                <a:srgbClr val="FFFFFF"/>
              </a:solidFill>
              <a:latin typeface="Arial" pitchFamily="-111" charset="0"/>
              <a:ea typeface="Arial" pitchFamily="-111" charset="0"/>
              <a:cs typeface="Arial" pitchFamily="-111" charset="0"/>
            </a:endParaRPr>
          </a:p>
        </p:txBody>
      </p:sp>
      <p:sp>
        <p:nvSpPr>
          <p:cNvPr id="74" name="TextBox 73"/>
          <p:cNvSpPr txBox="1"/>
          <p:nvPr/>
        </p:nvSpPr>
        <p:spPr>
          <a:xfrm>
            <a:off x="986119" y="6279634"/>
            <a:ext cx="4093882" cy="369332"/>
          </a:xfrm>
          <a:prstGeom prst="rect">
            <a:avLst/>
          </a:prstGeom>
          <a:noFill/>
        </p:spPr>
        <p:txBody>
          <a:bodyPr wrap="square" rtlCol="0">
            <a:spAutoFit/>
          </a:bodyPr>
          <a:lstStyle/>
          <a:p>
            <a:pPr algn="ctr"/>
            <a:r>
              <a:rPr lang="en-US" sz="1800" dirty="0" smtClean="0">
                <a:solidFill>
                  <a:srgbClr val="FFFFFF"/>
                </a:solidFill>
              </a:rPr>
              <a:t>Months Since Randomization</a:t>
            </a:r>
            <a:endParaRPr lang="en-US" sz="1800" dirty="0">
              <a:solidFill>
                <a:srgbClr val="FFFFFF"/>
              </a:solidFill>
            </a:endParaRPr>
          </a:p>
        </p:txBody>
      </p:sp>
      <p:sp>
        <p:nvSpPr>
          <p:cNvPr id="76" name="TextBox 75"/>
          <p:cNvSpPr txBox="1"/>
          <p:nvPr/>
        </p:nvSpPr>
        <p:spPr>
          <a:xfrm>
            <a:off x="5842000" y="6279634"/>
            <a:ext cx="4093882" cy="369332"/>
          </a:xfrm>
          <a:prstGeom prst="rect">
            <a:avLst/>
          </a:prstGeom>
          <a:noFill/>
        </p:spPr>
        <p:txBody>
          <a:bodyPr wrap="square" rtlCol="0">
            <a:spAutoFit/>
          </a:bodyPr>
          <a:lstStyle/>
          <a:p>
            <a:pPr algn="ctr"/>
            <a:r>
              <a:rPr lang="en-US" sz="1800" dirty="0" smtClean="0">
                <a:solidFill>
                  <a:srgbClr val="FFFFFF"/>
                </a:solidFill>
              </a:rPr>
              <a:t>Months Since Randomization</a:t>
            </a:r>
            <a:endParaRPr lang="en-US" sz="1800" dirty="0">
              <a:solidFill>
                <a:srgbClr val="FFFFFF"/>
              </a:solidFill>
            </a:endParaRPr>
          </a:p>
        </p:txBody>
      </p:sp>
    </p:spTree>
    <p:extLst>
      <p:ext uri="{BB962C8B-B14F-4D97-AF65-F5344CB8AC3E}">
        <p14:creationId xmlns:p14="http://schemas.microsoft.com/office/powerpoint/2010/main" val="3188474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M 2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2385" y="1195294"/>
            <a:ext cx="4622089" cy="5108447"/>
          </a:xfrm>
          <a:prstGeom prst="rect">
            <a:avLst/>
          </a:prstGeom>
        </p:spPr>
      </p:pic>
      <p:pic>
        <p:nvPicPr>
          <p:cNvPr id="3" name="Picture 2" descr="KM 2C .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228" y="1217704"/>
            <a:ext cx="4562768" cy="5086037"/>
          </a:xfrm>
          <a:prstGeom prst="rect">
            <a:avLst/>
          </a:prstGeom>
        </p:spPr>
      </p:pic>
      <p:sp>
        <p:nvSpPr>
          <p:cNvPr id="2" name="Title 1"/>
          <p:cNvSpPr>
            <a:spLocks noGrp="1"/>
          </p:cNvSpPr>
          <p:nvPr>
            <p:ph type="title"/>
          </p:nvPr>
        </p:nvSpPr>
        <p:spPr>
          <a:xfrm>
            <a:off x="-37353" y="0"/>
            <a:ext cx="10287000" cy="804333"/>
          </a:xfrm>
        </p:spPr>
        <p:txBody>
          <a:bodyPr/>
          <a:lstStyle/>
          <a:p>
            <a:r>
              <a:rPr lang="en-US" sz="3600" dirty="0" smtClean="0">
                <a:effectLst/>
              </a:rPr>
              <a:t>Time from Randomization to All-Cause Mortality</a:t>
            </a:r>
            <a:endParaRPr lang="en-US" sz="3600" dirty="0">
              <a:effectLst/>
            </a:endParaRPr>
          </a:p>
        </p:txBody>
      </p:sp>
      <p:grpSp>
        <p:nvGrpSpPr>
          <p:cNvPr id="43" name="Group 42"/>
          <p:cNvGrpSpPr/>
          <p:nvPr/>
        </p:nvGrpSpPr>
        <p:grpSpPr>
          <a:xfrm>
            <a:off x="3513679" y="4868330"/>
            <a:ext cx="1473200" cy="882293"/>
            <a:chOff x="3242735" y="4859863"/>
            <a:chExt cx="1473200" cy="882293"/>
          </a:xfrm>
        </p:grpSpPr>
        <p:sp>
          <p:nvSpPr>
            <p:cNvPr id="44" name="TextBox 43"/>
            <p:cNvSpPr txBox="1"/>
            <p:nvPr/>
          </p:nvSpPr>
          <p:spPr>
            <a:xfrm>
              <a:off x="3242735" y="4859863"/>
              <a:ext cx="1473200" cy="882293"/>
            </a:xfrm>
            <a:prstGeom prst="rect">
              <a:avLst/>
            </a:prstGeom>
            <a:solidFill>
              <a:srgbClr val="0000B5"/>
            </a:solidFill>
            <a:ln>
              <a:solidFill>
                <a:srgbClr val="FFFFFF"/>
              </a:solidFill>
            </a:ln>
          </p:spPr>
          <p:txBody>
            <a:bodyPr wrap="square" rtlCol="0">
              <a:spAutoFit/>
            </a:bodyPr>
            <a:lstStyle/>
            <a:p>
              <a:pPr>
                <a:spcBef>
                  <a:spcPts val="100"/>
                </a:spcBef>
                <a:spcAft>
                  <a:spcPts val="100"/>
                </a:spcAft>
                <a:tabLst>
                  <a:tab pos="347663" algn="l"/>
                </a:tabLst>
              </a:pPr>
              <a:r>
                <a:rPr lang="en-US" sz="1600" dirty="0" smtClean="0">
                  <a:solidFill>
                    <a:srgbClr val="FFFFFF"/>
                  </a:solidFill>
                  <a:latin typeface="Arial"/>
                </a:rPr>
                <a:t>	Ibuprofen</a:t>
              </a:r>
            </a:p>
            <a:p>
              <a:pPr>
                <a:spcBef>
                  <a:spcPts val="100"/>
                </a:spcBef>
                <a:spcAft>
                  <a:spcPts val="100"/>
                </a:spcAft>
                <a:tabLst>
                  <a:tab pos="347663" algn="l"/>
                </a:tabLst>
              </a:pPr>
              <a:r>
                <a:rPr lang="en-US" sz="1600" dirty="0" smtClean="0">
                  <a:solidFill>
                    <a:srgbClr val="FFFFFF"/>
                  </a:solidFill>
                  <a:latin typeface="Arial"/>
                </a:rPr>
                <a:t>	Naproxen</a:t>
              </a:r>
            </a:p>
            <a:p>
              <a:pPr>
                <a:spcBef>
                  <a:spcPts val="100"/>
                </a:spcBef>
                <a:spcAft>
                  <a:spcPts val="100"/>
                </a:spcAft>
                <a:tabLst>
                  <a:tab pos="347663" algn="l"/>
                </a:tabLst>
              </a:pPr>
              <a:r>
                <a:rPr lang="en-US" sz="1600" dirty="0" smtClean="0">
                  <a:solidFill>
                    <a:srgbClr val="FFFFFF"/>
                  </a:solidFill>
                  <a:latin typeface="Arial"/>
                </a:rPr>
                <a:t>	</a:t>
              </a:r>
              <a:r>
                <a:rPr lang="en-US" sz="1600" dirty="0" err="1" smtClean="0">
                  <a:solidFill>
                    <a:srgbClr val="FFFFFF"/>
                  </a:solidFill>
                  <a:latin typeface="Arial"/>
                </a:rPr>
                <a:t>Celecoxib</a:t>
              </a:r>
              <a:endParaRPr lang="en-US" sz="1600" dirty="0">
                <a:solidFill>
                  <a:srgbClr val="FFFFFF"/>
                </a:solidFill>
                <a:latin typeface="Arial"/>
              </a:endParaRPr>
            </a:p>
          </p:txBody>
        </p:sp>
        <p:grpSp>
          <p:nvGrpSpPr>
            <p:cNvPr id="45" name="Group 44"/>
            <p:cNvGrpSpPr/>
            <p:nvPr/>
          </p:nvGrpSpPr>
          <p:grpSpPr>
            <a:xfrm>
              <a:off x="3327399" y="5037664"/>
              <a:ext cx="287867" cy="567270"/>
              <a:chOff x="3301999" y="4868333"/>
              <a:chExt cx="287867" cy="660400"/>
            </a:xfrm>
          </p:grpSpPr>
          <p:cxnSp>
            <p:nvCxnSpPr>
              <p:cNvPr id="46" name="Straight Connector 45"/>
              <p:cNvCxnSpPr/>
              <p:nvPr/>
            </p:nvCxnSpPr>
            <p:spPr bwMode="auto">
              <a:xfrm flipH="1">
                <a:off x="3301999" y="5528733"/>
                <a:ext cx="287867" cy="0"/>
              </a:xfrm>
              <a:prstGeom prst="line">
                <a:avLst/>
              </a:prstGeom>
              <a:solidFill>
                <a:schemeClr val="accent1"/>
              </a:solidFill>
              <a:ln w="38100" cap="flat" cmpd="sng" algn="ctr">
                <a:solidFill>
                  <a:srgbClr val="FFC850"/>
                </a:solidFill>
                <a:prstDash val="solid"/>
                <a:round/>
                <a:headEnd type="none" w="med" len="med"/>
                <a:tailEnd type="none" w="med" len="med"/>
              </a:ln>
              <a:effectLst/>
            </p:spPr>
          </p:cxnSp>
          <p:cxnSp>
            <p:nvCxnSpPr>
              <p:cNvPr id="47" name="Straight Connector 46"/>
              <p:cNvCxnSpPr/>
              <p:nvPr/>
            </p:nvCxnSpPr>
            <p:spPr bwMode="auto">
              <a:xfrm flipH="1">
                <a:off x="3301999" y="5198533"/>
                <a:ext cx="287867" cy="0"/>
              </a:xfrm>
              <a:prstGeom prst="line">
                <a:avLst/>
              </a:prstGeom>
              <a:solidFill>
                <a:schemeClr val="accent1"/>
              </a:solidFill>
              <a:ln w="38100" cap="flat" cmpd="sng" algn="ctr">
                <a:solidFill>
                  <a:srgbClr val="D1D1F0"/>
                </a:solidFill>
                <a:prstDash val="solid"/>
                <a:round/>
                <a:headEnd type="none" w="med" len="med"/>
                <a:tailEnd type="none" w="med" len="med"/>
              </a:ln>
              <a:effectLst/>
            </p:spPr>
          </p:cxnSp>
          <p:cxnSp>
            <p:nvCxnSpPr>
              <p:cNvPr id="48" name="Straight Connector 47"/>
              <p:cNvCxnSpPr/>
              <p:nvPr/>
            </p:nvCxnSpPr>
            <p:spPr bwMode="auto">
              <a:xfrm flipH="1">
                <a:off x="3301999" y="4868333"/>
                <a:ext cx="287867" cy="0"/>
              </a:xfrm>
              <a:prstGeom prst="line">
                <a:avLst/>
              </a:prstGeom>
              <a:solidFill>
                <a:schemeClr val="accent1"/>
              </a:solidFill>
              <a:ln w="38100" cap="flat" cmpd="sng" algn="ctr">
                <a:solidFill>
                  <a:srgbClr val="FF6600"/>
                </a:solidFill>
                <a:prstDash val="solid"/>
                <a:round/>
                <a:headEnd type="none" w="med" len="med"/>
                <a:tailEnd type="none" w="med" len="med"/>
              </a:ln>
              <a:effectLst/>
            </p:spPr>
          </p:cxnSp>
        </p:grpSp>
      </p:grpSp>
      <p:grpSp>
        <p:nvGrpSpPr>
          <p:cNvPr id="49" name="Group 48"/>
          <p:cNvGrpSpPr/>
          <p:nvPr/>
        </p:nvGrpSpPr>
        <p:grpSpPr>
          <a:xfrm>
            <a:off x="8341163" y="4919130"/>
            <a:ext cx="1473200" cy="882293"/>
            <a:chOff x="8305802" y="4910663"/>
            <a:chExt cx="1473200" cy="882293"/>
          </a:xfrm>
        </p:grpSpPr>
        <p:sp>
          <p:nvSpPr>
            <p:cNvPr id="50" name="TextBox 49"/>
            <p:cNvSpPr txBox="1"/>
            <p:nvPr/>
          </p:nvSpPr>
          <p:spPr>
            <a:xfrm>
              <a:off x="8305802" y="4910663"/>
              <a:ext cx="1473200" cy="882293"/>
            </a:xfrm>
            <a:prstGeom prst="rect">
              <a:avLst/>
            </a:prstGeom>
            <a:solidFill>
              <a:srgbClr val="0000B5"/>
            </a:solidFill>
            <a:ln>
              <a:solidFill>
                <a:srgbClr val="FFFFFF"/>
              </a:solidFill>
            </a:ln>
          </p:spPr>
          <p:txBody>
            <a:bodyPr wrap="square" rtlCol="0">
              <a:spAutoFit/>
            </a:bodyPr>
            <a:lstStyle/>
            <a:p>
              <a:pPr>
                <a:spcBef>
                  <a:spcPts val="100"/>
                </a:spcBef>
                <a:spcAft>
                  <a:spcPts val="100"/>
                </a:spcAft>
                <a:tabLst>
                  <a:tab pos="347663" algn="l"/>
                </a:tabLst>
              </a:pPr>
              <a:r>
                <a:rPr lang="en-US" sz="1600" dirty="0" smtClean="0">
                  <a:solidFill>
                    <a:srgbClr val="FFFFFF"/>
                  </a:solidFill>
                  <a:latin typeface="Arial"/>
                </a:rPr>
                <a:t>	Ibuprofen</a:t>
              </a:r>
            </a:p>
            <a:p>
              <a:pPr>
                <a:spcBef>
                  <a:spcPts val="100"/>
                </a:spcBef>
                <a:spcAft>
                  <a:spcPts val="100"/>
                </a:spcAft>
                <a:tabLst>
                  <a:tab pos="347663" algn="l"/>
                </a:tabLst>
              </a:pPr>
              <a:r>
                <a:rPr lang="en-US" sz="1600" dirty="0" smtClean="0">
                  <a:solidFill>
                    <a:srgbClr val="FFFFFF"/>
                  </a:solidFill>
                  <a:latin typeface="Arial"/>
                </a:rPr>
                <a:t>	Naproxen</a:t>
              </a:r>
            </a:p>
            <a:p>
              <a:pPr>
                <a:spcBef>
                  <a:spcPts val="100"/>
                </a:spcBef>
                <a:spcAft>
                  <a:spcPts val="100"/>
                </a:spcAft>
                <a:tabLst>
                  <a:tab pos="347663" algn="l"/>
                </a:tabLst>
              </a:pPr>
              <a:r>
                <a:rPr lang="en-US" sz="1600" dirty="0" smtClean="0">
                  <a:solidFill>
                    <a:srgbClr val="FFFFFF"/>
                  </a:solidFill>
                  <a:latin typeface="Arial"/>
                </a:rPr>
                <a:t>	</a:t>
              </a:r>
              <a:r>
                <a:rPr lang="en-US" sz="1600" dirty="0" err="1" smtClean="0">
                  <a:solidFill>
                    <a:srgbClr val="FFFFFF"/>
                  </a:solidFill>
                  <a:latin typeface="Arial"/>
                </a:rPr>
                <a:t>Celecoxib</a:t>
              </a:r>
              <a:endParaRPr lang="en-US" sz="1600" dirty="0">
                <a:solidFill>
                  <a:srgbClr val="FFFFFF"/>
                </a:solidFill>
                <a:latin typeface="Arial"/>
              </a:endParaRPr>
            </a:p>
          </p:txBody>
        </p:sp>
        <p:grpSp>
          <p:nvGrpSpPr>
            <p:cNvPr id="51" name="Group 50"/>
            <p:cNvGrpSpPr/>
            <p:nvPr/>
          </p:nvGrpSpPr>
          <p:grpSpPr>
            <a:xfrm>
              <a:off x="8390466" y="5088464"/>
              <a:ext cx="287867" cy="567270"/>
              <a:chOff x="3301999" y="4868333"/>
              <a:chExt cx="287867" cy="660400"/>
            </a:xfrm>
          </p:grpSpPr>
          <p:cxnSp>
            <p:nvCxnSpPr>
              <p:cNvPr id="52" name="Straight Connector 51"/>
              <p:cNvCxnSpPr/>
              <p:nvPr/>
            </p:nvCxnSpPr>
            <p:spPr bwMode="auto">
              <a:xfrm flipH="1">
                <a:off x="3301999" y="5528733"/>
                <a:ext cx="287867" cy="0"/>
              </a:xfrm>
              <a:prstGeom prst="line">
                <a:avLst/>
              </a:prstGeom>
              <a:solidFill>
                <a:schemeClr val="accent1"/>
              </a:solidFill>
              <a:ln w="38100" cap="flat" cmpd="sng" algn="ctr">
                <a:solidFill>
                  <a:srgbClr val="FFC850"/>
                </a:solidFill>
                <a:prstDash val="solid"/>
                <a:round/>
                <a:headEnd type="none" w="med" len="med"/>
                <a:tailEnd type="none" w="med" len="med"/>
              </a:ln>
              <a:effectLst/>
            </p:spPr>
          </p:cxnSp>
          <p:cxnSp>
            <p:nvCxnSpPr>
              <p:cNvPr id="53" name="Straight Connector 52"/>
              <p:cNvCxnSpPr/>
              <p:nvPr/>
            </p:nvCxnSpPr>
            <p:spPr bwMode="auto">
              <a:xfrm flipH="1">
                <a:off x="3301999" y="5198533"/>
                <a:ext cx="287867" cy="0"/>
              </a:xfrm>
              <a:prstGeom prst="line">
                <a:avLst/>
              </a:prstGeom>
              <a:solidFill>
                <a:schemeClr val="accent1"/>
              </a:solidFill>
              <a:ln w="38100" cap="flat" cmpd="sng" algn="ctr">
                <a:solidFill>
                  <a:srgbClr val="D1D1F0"/>
                </a:solidFill>
                <a:prstDash val="solid"/>
                <a:round/>
                <a:headEnd type="none" w="med" len="med"/>
                <a:tailEnd type="none" w="med" len="med"/>
              </a:ln>
              <a:effectLst/>
            </p:spPr>
          </p:cxnSp>
          <p:cxnSp>
            <p:nvCxnSpPr>
              <p:cNvPr id="54" name="Straight Connector 53"/>
              <p:cNvCxnSpPr/>
              <p:nvPr/>
            </p:nvCxnSpPr>
            <p:spPr bwMode="auto">
              <a:xfrm flipH="1">
                <a:off x="3301999" y="4868333"/>
                <a:ext cx="287867" cy="0"/>
              </a:xfrm>
              <a:prstGeom prst="line">
                <a:avLst/>
              </a:prstGeom>
              <a:solidFill>
                <a:schemeClr val="accent1"/>
              </a:solidFill>
              <a:ln w="38100" cap="flat" cmpd="sng" algn="ctr">
                <a:solidFill>
                  <a:srgbClr val="FF6600"/>
                </a:solidFill>
                <a:prstDash val="solid"/>
                <a:round/>
                <a:headEnd type="none" w="med" len="med"/>
                <a:tailEnd type="none" w="med" len="med"/>
              </a:ln>
              <a:effectLst/>
            </p:spPr>
          </p:cxnSp>
        </p:grpSp>
      </p:grpSp>
      <p:sp>
        <p:nvSpPr>
          <p:cNvPr id="55" name="TextBox 54"/>
          <p:cNvSpPr txBox="1"/>
          <p:nvPr/>
        </p:nvSpPr>
        <p:spPr>
          <a:xfrm rot="16200000">
            <a:off x="-1761755" y="3324762"/>
            <a:ext cx="4191002" cy="369332"/>
          </a:xfrm>
          <a:prstGeom prst="rect">
            <a:avLst/>
          </a:prstGeom>
          <a:noFill/>
        </p:spPr>
        <p:txBody>
          <a:bodyPr wrap="square" rtlCol="0">
            <a:spAutoFit/>
          </a:bodyPr>
          <a:lstStyle/>
          <a:p>
            <a:pPr algn="ctr"/>
            <a:r>
              <a:rPr lang="en-US" sz="1800" dirty="0" smtClean="0">
                <a:solidFill>
                  <a:srgbClr val="FFFFFF"/>
                </a:solidFill>
              </a:rPr>
              <a:t>Patients with an Event (%)</a:t>
            </a:r>
            <a:endParaRPr lang="en-US" sz="1800" dirty="0">
              <a:solidFill>
                <a:srgbClr val="FFFFFF"/>
              </a:solidFill>
            </a:endParaRPr>
          </a:p>
        </p:txBody>
      </p:sp>
      <p:sp>
        <p:nvSpPr>
          <p:cNvPr id="56" name="TextBox 55"/>
          <p:cNvSpPr txBox="1"/>
          <p:nvPr/>
        </p:nvSpPr>
        <p:spPr>
          <a:xfrm>
            <a:off x="6053667" y="732361"/>
            <a:ext cx="3767666" cy="492443"/>
          </a:xfrm>
          <a:prstGeom prst="rect">
            <a:avLst/>
          </a:prstGeom>
          <a:noFill/>
          <a:effectLst>
            <a:outerShdw blurRad="50800" dist="38100" dir="2700000">
              <a:srgbClr val="000000">
                <a:alpha val="43000"/>
              </a:srgbClr>
            </a:outerShdw>
          </a:effectLst>
        </p:spPr>
        <p:txBody>
          <a:bodyPr wrap="square">
            <a:prstTxWarp prst="textNoShape">
              <a:avLst/>
            </a:prstTxWarp>
            <a:spAutoFit/>
          </a:bodyPr>
          <a:lstStyle/>
          <a:p>
            <a:pPr algn="ctr" eaLnBrk="0" hangingPunct="0">
              <a:defRPr/>
            </a:pPr>
            <a:r>
              <a:rPr lang="en-US" sz="2600" dirty="0" smtClean="0">
                <a:solidFill>
                  <a:srgbClr val="FFFFFF"/>
                </a:solidFill>
                <a:latin typeface="Arial" pitchFamily="-111" charset="0"/>
                <a:ea typeface="Arial" pitchFamily="-111" charset="0"/>
                <a:cs typeface="Arial" pitchFamily="-111" charset="0"/>
              </a:rPr>
              <a:t>On-Treatment</a:t>
            </a:r>
            <a:endParaRPr lang="en-US" sz="2600" dirty="0">
              <a:solidFill>
                <a:srgbClr val="FFFFFF"/>
              </a:solidFill>
              <a:latin typeface="Arial" pitchFamily="-111" charset="0"/>
              <a:ea typeface="Arial" pitchFamily="-111" charset="0"/>
              <a:cs typeface="Arial" pitchFamily="-111" charset="0"/>
            </a:endParaRPr>
          </a:p>
        </p:txBody>
      </p:sp>
      <p:sp>
        <p:nvSpPr>
          <p:cNvPr id="57" name="TextBox 56"/>
          <p:cNvSpPr txBox="1"/>
          <p:nvPr/>
        </p:nvSpPr>
        <p:spPr>
          <a:xfrm>
            <a:off x="1202274" y="732361"/>
            <a:ext cx="3793067" cy="492443"/>
          </a:xfrm>
          <a:prstGeom prst="rect">
            <a:avLst/>
          </a:prstGeom>
          <a:noFill/>
          <a:effectLst>
            <a:outerShdw blurRad="50800" dist="38100" dir="2700000">
              <a:srgbClr val="000000">
                <a:alpha val="43000"/>
              </a:srgbClr>
            </a:outerShdw>
          </a:effectLst>
        </p:spPr>
        <p:txBody>
          <a:bodyPr wrap="square">
            <a:prstTxWarp prst="textNoShape">
              <a:avLst/>
            </a:prstTxWarp>
            <a:spAutoFit/>
          </a:bodyPr>
          <a:lstStyle/>
          <a:p>
            <a:pPr algn="ctr" eaLnBrk="0" hangingPunct="0">
              <a:defRPr/>
            </a:pPr>
            <a:r>
              <a:rPr lang="en-US" sz="2600" dirty="0" smtClean="0">
                <a:solidFill>
                  <a:srgbClr val="FFFFFF"/>
                </a:solidFill>
                <a:latin typeface="Arial" pitchFamily="-111" charset="0"/>
                <a:ea typeface="Arial" pitchFamily="-111" charset="0"/>
                <a:cs typeface="Arial" pitchFamily="-111" charset="0"/>
              </a:rPr>
              <a:t>Intention-to-Treat</a:t>
            </a:r>
            <a:endParaRPr lang="en-US" sz="2600" dirty="0">
              <a:solidFill>
                <a:srgbClr val="FFFFFF"/>
              </a:solidFill>
              <a:latin typeface="Arial" pitchFamily="-111" charset="0"/>
              <a:ea typeface="Arial" pitchFamily="-111" charset="0"/>
              <a:cs typeface="Arial" pitchFamily="-111" charset="0"/>
            </a:endParaRPr>
          </a:p>
        </p:txBody>
      </p:sp>
      <p:sp>
        <p:nvSpPr>
          <p:cNvPr id="58" name="TextBox 57"/>
          <p:cNvSpPr txBox="1"/>
          <p:nvPr/>
        </p:nvSpPr>
        <p:spPr>
          <a:xfrm>
            <a:off x="993588" y="6330436"/>
            <a:ext cx="4010220" cy="369332"/>
          </a:xfrm>
          <a:prstGeom prst="rect">
            <a:avLst/>
          </a:prstGeom>
          <a:noFill/>
        </p:spPr>
        <p:txBody>
          <a:bodyPr wrap="square" rtlCol="0">
            <a:spAutoFit/>
          </a:bodyPr>
          <a:lstStyle/>
          <a:p>
            <a:pPr algn="ctr"/>
            <a:r>
              <a:rPr lang="en-US" sz="1800" dirty="0" smtClean="0">
                <a:solidFill>
                  <a:srgbClr val="FFFFFF"/>
                </a:solidFill>
              </a:rPr>
              <a:t>Months Since Randomization</a:t>
            </a:r>
            <a:endParaRPr lang="en-US" sz="1800" dirty="0">
              <a:solidFill>
                <a:srgbClr val="FFFFFF"/>
              </a:solidFill>
            </a:endParaRPr>
          </a:p>
        </p:txBody>
      </p:sp>
      <p:sp>
        <p:nvSpPr>
          <p:cNvPr id="60" name="TextBox 59"/>
          <p:cNvSpPr txBox="1"/>
          <p:nvPr/>
        </p:nvSpPr>
        <p:spPr>
          <a:xfrm>
            <a:off x="5842001" y="6330436"/>
            <a:ext cx="4026646" cy="369332"/>
          </a:xfrm>
          <a:prstGeom prst="rect">
            <a:avLst/>
          </a:prstGeom>
          <a:noFill/>
        </p:spPr>
        <p:txBody>
          <a:bodyPr wrap="square" rtlCol="0">
            <a:spAutoFit/>
          </a:bodyPr>
          <a:lstStyle/>
          <a:p>
            <a:pPr algn="ctr"/>
            <a:r>
              <a:rPr lang="en-US" sz="1800" dirty="0" smtClean="0">
                <a:solidFill>
                  <a:srgbClr val="FFFFFF"/>
                </a:solidFill>
              </a:rPr>
              <a:t>Months Since Randomization</a:t>
            </a:r>
            <a:endParaRPr lang="en-US" sz="1800" dirty="0">
              <a:solidFill>
                <a:srgbClr val="FFFFFF"/>
              </a:solidFill>
            </a:endParaRPr>
          </a:p>
        </p:txBody>
      </p:sp>
      <p:sp>
        <p:nvSpPr>
          <p:cNvPr id="61" name="TextBox 60"/>
          <p:cNvSpPr txBox="1"/>
          <p:nvPr/>
        </p:nvSpPr>
        <p:spPr>
          <a:xfrm>
            <a:off x="1083733" y="1312320"/>
            <a:ext cx="3979333" cy="1237262"/>
          </a:xfrm>
          <a:prstGeom prst="rect">
            <a:avLst/>
          </a:prstGeom>
          <a:noFill/>
        </p:spPr>
        <p:txBody>
          <a:bodyPr wrap="square" rtlCol="0">
            <a:spAutoFit/>
          </a:bodyPr>
          <a:lstStyle/>
          <a:p>
            <a:pPr>
              <a:lnSpc>
                <a:spcPct val="140000"/>
              </a:lnSpc>
            </a:pPr>
            <a:r>
              <a:rPr lang="en-US" sz="1800" dirty="0" err="1" smtClean="0">
                <a:solidFill>
                  <a:srgbClr val="B9B9BA"/>
                </a:solidFill>
                <a:latin typeface="Arial Narrow"/>
                <a:cs typeface="Arial Narrow"/>
              </a:rPr>
              <a:t>Cele</a:t>
            </a:r>
            <a:r>
              <a:rPr lang="en-US" sz="1800" dirty="0" smtClean="0">
                <a:solidFill>
                  <a:srgbClr val="B9B9BA"/>
                </a:solidFill>
                <a:latin typeface="Arial Narrow"/>
                <a:cs typeface="Arial Narrow"/>
              </a:rPr>
              <a:t> vs. </a:t>
            </a:r>
            <a:r>
              <a:rPr lang="en-US" sz="1800" dirty="0" err="1">
                <a:solidFill>
                  <a:srgbClr val="B9B9BA"/>
                </a:solidFill>
                <a:latin typeface="Arial Narrow"/>
                <a:cs typeface="Arial Narrow"/>
              </a:rPr>
              <a:t>I</a:t>
            </a:r>
            <a:r>
              <a:rPr lang="en-US" sz="1800" dirty="0" err="1" smtClean="0">
                <a:solidFill>
                  <a:srgbClr val="B9B9BA"/>
                </a:solidFill>
                <a:latin typeface="Arial Narrow"/>
                <a:cs typeface="Arial Narrow"/>
              </a:rPr>
              <a:t>bu</a:t>
            </a:r>
            <a:r>
              <a:rPr lang="en-US" sz="1800" dirty="0" smtClean="0">
                <a:solidFill>
                  <a:srgbClr val="B9B9BA"/>
                </a:solidFill>
                <a:latin typeface="Arial Narrow"/>
                <a:cs typeface="Arial Narrow"/>
              </a:rPr>
              <a:t>, HR 0.92 (0.73-1.17), </a:t>
            </a:r>
            <a:r>
              <a:rPr lang="en-US" sz="1800" i="1" dirty="0" smtClean="0">
                <a:solidFill>
                  <a:srgbClr val="B9B9BA"/>
                </a:solidFill>
                <a:latin typeface="Arial Narrow"/>
                <a:cs typeface="Arial Narrow"/>
              </a:rPr>
              <a:t>P</a:t>
            </a:r>
            <a:r>
              <a:rPr lang="en-US" sz="1800" dirty="0" smtClean="0">
                <a:solidFill>
                  <a:srgbClr val="B9B9BA"/>
                </a:solidFill>
                <a:latin typeface="Arial Narrow"/>
                <a:cs typeface="Arial Narrow"/>
              </a:rPr>
              <a:t>=0.49</a:t>
            </a:r>
            <a:br>
              <a:rPr lang="en-US" sz="1800" dirty="0" smtClean="0">
                <a:solidFill>
                  <a:srgbClr val="B9B9BA"/>
                </a:solidFill>
                <a:latin typeface="Arial Narrow"/>
                <a:cs typeface="Arial Narrow"/>
              </a:rPr>
            </a:br>
            <a:r>
              <a:rPr lang="en-US" sz="1800" dirty="0" err="1" smtClean="0">
                <a:solidFill>
                  <a:srgbClr val="FFFFFF"/>
                </a:solidFill>
                <a:latin typeface="Arial Narrow"/>
                <a:cs typeface="Arial Narrow"/>
              </a:rPr>
              <a:t>Cele</a:t>
            </a:r>
            <a:r>
              <a:rPr lang="en-US" sz="1800" dirty="0" smtClean="0">
                <a:solidFill>
                  <a:srgbClr val="FFFFFF"/>
                </a:solidFill>
                <a:latin typeface="Arial Narrow"/>
                <a:cs typeface="Arial Narrow"/>
              </a:rPr>
              <a:t> </a:t>
            </a:r>
            <a:r>
              <a:rPr lang="en-US" sz="1800" dirty="0">
                <a:solidFill>
                  <a:srgbClr val="FFFFFF"/>
                </a:solidFill>
                <a:latin typeface="Arial Narrow"/>
                <a:cs typeface="Arial Narrow"/>
              </a:rPr>
              <a:t>vs. Nap, HR </a:t>
            </a:r>
            <a:r>
              <a:rPr lang="en-US" sz="1800" dirty="0" smtClean="0">
                <a:solidFill>
                  <a:srgbClr val="FFFFFF"/>
                </a:solidFill>
                <a:latin typeface="Arial Narrow"/>
                <a:cs typeface="Arial Narrow"/>
              </a:rPr>
              <a:t>0.80 </a:t>
            </a:r>
            <a:r>
              <a:rPr lang="en-US" sz="1800" dirty="0">
                <a:solidFill>
                  <a:srgbClr val="FFFFFF"/>
                </a:solidFill>
                <a:latin typeface="Arial Narrow"/>
                <a:cs typeface="Arial Narrow"/>
              </a:rPr>
              <a:t>(</a:t>
            </a:r>
            <a:r>
              <a:rPr lang="en-US" sz="1800" dirty="0" smtClean="0">
                <a:solidFill>
                  <a:srgbClr val="FFFFFF"/>
                </a:solidFill>
                <a:latin typeface="Arial Narrow"/>
                <a:cs typeface="Arial Narrow"/>
              </a:rPr>
              <a:t>0.63-1.00)</a:t>
            </a:r>
            <a:r>
              <a:rPr lang="en-US" sz="1800" dirty="0">
                <a:solidFill>
                  <a:srgbClr val="FFFFFF"/>
                </a:solidFill>
                <a:latin typeface="Arial Narrow"/>
                <a:cs typeface="Arial Narrow"/>
              </a:rPr>
              <a:t>, </a:t>
            </a:r>
            <a:r>
              <a:rPr lang="en-US" sz="1800" i="1" dirty="0">
                <a:solidFill>
                  <a:srgbClr val="FFFFFF"/>
                </a:solidFill>
                <a:latin typeface="Arial Narrow"/>
                <a:cs typeface="Arial Narrow"/>
              </a:rPr>
              <a:t>P</a:t>
            </a:r>
            <a:r>
              <a:rPr lang="en-US" sz="1800" dirty="0" smtClean="0">
                <a:solidFill>
                  <a:srgbClr val="FFFFFF"/>
                </a:solidFill>
                <a:latin typeface="Arial Narrow"/>
                <a:cs typeface="Arial Narrow"/>
              </a:rPr>
              <a:t>=0.052</a:t>
            </a:r>
            <a:br>
              <a:rPr lang="en-US" sz="1800" dirty="0" smtClean="0">
                <a:solidFill>
                  <a:srgbClr val="FFFFFF"/>
                </a:solidFill>
                <a:latin typeface="Arial Narrow"/>
                <a:cs typeface="Arial Narrow"/>
              </a:rPr>
            </a:br>
            <a:r>
              <a:rPr lang="en-US" sz="1800" dirty="0" err="1">
                <a:solidFill>
                  <a:srgbClr val="B9B9BA"/>
                </a:solidFill>
                <a:latin typeface="Arial Narrow"/>
                <a:cs typeface="Arial Narrow"/>
              </a:rPr>
              <a:t>Ibu</a:t>
            </a:r>
            <a:r>
              <a:rPr lang="en-US" sz="1800" dirty="0">
                <a:solidFill>
                  <a:srgbClr val="B9B9BA"/>
                </a:solidFill>
                <a:latin typeface="Arial Narrow"/>
                <a:cs typeface="Arial Narrow"/>
              </a:rPr>
              <a:t> vs. Nap, HR </a:t>
            </a:r>
            <a:r>
              <a:rPr lang="en-US" sz="1800" dirty="0" smtClean="0">
                <a:solidFill>
                  <a:srgbClr val="B9B9BA"/>
                </a:solidFill>
                <a:latin typeface="Arial Narrow"/>
                <a:cs typeface="Arial Narrow"/>
              </a:rPr>
              <a:t>0.87 </a:t>
            </a:r>
            <a:r>
              <a:rPr lang="en-US" sz="1800" dirty="0">
                <a:solidFill>
                  <a:srgbClr val="B9B9BA"/>
                </a:solidFill>
                <a:latin typeface="Arial Narrow"/>
                <a:cs typeface="Arial Narrow"/>
              </a:rPr>
              <a:t>(</a:t>
            </a:r>
            <a:r>
              <a:rPr lang="en-US" sz="1800" dirty="0" smtClean="0">
                <a:solidFill>
                  <a:srgbClr val="B9B9BA"/>
                </a:solidFill>
                <a:latin typeface="Arial Narrow"/>
                <a:cs typeface="Arial Narrow"/>
              </a:rPr>
              <a:t>0.70-1.09)</a:t>
            </a:r>
            <a:r>
              <a:rPr lang="en-US" sz="1800" dirty="0">
                <a:solidFill>
                  <a:srgbClr val="B9B9BA"/>
                </a:solidFill>
                <a:latin typeface="Arial Narrow"/>
                <a:cs typeface="Arial Narrow"/>
              </a:rPr>
              <a:t>, </a:t>
            </a:r>
            <a:r>
              <a:rPr lang="en-US" sz="1800" i="1" dirty="0">
                <a:solidFill>
                  <a:srgbClr val="B9B9BA"/>
                </a:solidFill>
                <a:latin typeface="Arial Narrow"/>
                <a:cs typeface="Arial Narrow"/>
              </a:rPr>
              <a:t>P</a:t>
            </a:r>
            <a:r>
              <a:rPr lang="en-US" sz="1800" dirty="0" smtClean="0">
                <a:solidFill>
                  <a:srgbClr val="B9B9BA"/>
                </a:solidFill>
                <a:latin typeface="Arial Narrow"/>
                <a:cs typeface="Arial Narrow"/>
              </a:rPr>
              <a:t>=0.22</a:t>
            </a:r>
            <a:endParaRPr lang="en-US" sz="1800" dirty="0">
              <a:solidFill>
                <a:srgbClr val="B9B9BA"/>
              </a:solidFill>
              <a:latin typeface="Arial Narrow"/>
              <a:cs typeface="Arial Narrow"/>
            </a:endParaRPr>
          </a:p>
        </p:txBody>
      </p:sp>
      <p:sp>
        <p:nvSpPr>
          <p:cNvPr id="62" name="TextBox 61"/>
          <p:cNvSpPr txBox="1"/>
          <p:nvPr/>
        </p:nvSpPr>
        <p:spPr>
          <a:xfrm>
            <a:off x="5994403" y="1312320"/>
            <a:ext cx="3843866" cy="1237262"/>
          </a:xfrm>
          <a:prstGeom prst="rect">
            <a:avLst/>
          </a:prstGeom>
          <a:noFill/>
        </p:spPr>
        <p:txBody>
          <a:bodyPr wrap="square" rtlCol="0">
            <a:spAutoFit/>
          </a:bodyPr>
          <a:lstStyle/>
          <a:p>
            <a:pPr>
              <a:lnSpc>
                <a:spcPct val="140000"/>
              </a:lnSpc>
            </a:pPr>
            <a:r>
              <a:rPr lang="en-US" sz="1800" dirty="0" err="1" smtClean="0">
                <a:solidFill>
                  <a:srgbClr val="FFFFFF"/>
                </a:solidFill>
                <a:latin typeface="Arial Narrow"/>
                <a:cs typeface="Arial Narrow"/>
              </a:rPr>
              <a:t>Cele</a:t>
            </a:r>
            <a:r>
              <a:rPr lang="en-US" sz="1800" dirty="0" smtClean="0">
                <a:solidFill>
                  <a:srgbClr val="FFFFFF"/>
                </a:solidFill>
                <a:latin typeface="Arial Narrow"/>
                <a:cs typeface="Arial Narrow"/>
              </a:rPr>
              <a:t> vs. </a:t>
            </a:r>
            <a:r>
              <a:rPr lang="en-US" sz="1800" dirty="0" err="1" smtClean="0">
                <a:solidFill>
                  <a:srgbClr val="FFFFFF"/>
                </a:solidFill>
                <a:latin typeface="Arial Narrow"/>
                <a:cs typeface="Arial Narrow"/>
              </a:rPr>
              <a:t>Ibu</a:t>
            </a:r>
            <a:r>
              <a:rPr lang="en-US" sz="1800" dirty="0" smtClean="0">
                <a:solidFill>
                  <a:srgbClr val="FFFFFF"/>
                </a:solidFill>
                <a:latin typeface="Arial Narrow"/>
                <a:cs typeface="Arial Narrow"/>
              </a:rPr>
              <a:t>, HR 0.68 (0.48-0.97)</a:t>
            </a:r>
            <a:br>
              <a:rPr lang="en-US" sz="1800" dirty="0" smtClean="0">
                <a:solidFill>
                  <a:srgbClr val="FFFFFF"/>
                </a:solidFill>
                <a:latin typeface="Arial Narrow"/>
                <a:cs typeface="Arial Narrow"/>
              </a:rPr>
            </a:br>
            <a:r>
              <a:rPr lang="en-US" sz="1800" dirty="0" err="1">
                <a:solidFill>
                  <a:srgbClr val="FFFFFF"/>
                </a:solidFill>
                <a:latin typeface="Arial Narrow"/>
                <a:cs typeface="Arial Narrow"/>
              </a:rPr>
              <a:t>Cele</a:t>
            </a:r>
            <a:r>
              <a:rPr lang="en-US" sz="1800" dirty="0">
                <a:solidFill>
                  <a:srgbClr val="FFFFFF"/>
                </a:solidFill>
                <a:latin typeface="Arial Narrow"/>
                <a:cs typeface="Arial Narrow"/>
              </a:rPr>
              <a:t> vs. Nap, HR </a:t>
            </a:r>
            <a:r>
              <a:rPr lang="en-US" sz="1800" dirty="0" smtClean="0">
                <a:solidFill>
                  <a:srgbClr val="FFFFFF"/>
                </a:solidFill>
                <a:latin typeface="Arial Narrow"/>
                <a:cs typeface="Arial Narrow"/>
              </a:rPr>
              <a:t>0.65 </a:t>
            </a:r>
            <a:r>
              <a:rPr lang="en-US" sz="1800" dirty="0">
                <a:solidFill>
                  <a:srgbClr val="FFFFFF"/>
                </a:solidFill>
                <a:latin typeface="Arial Narrow"/>
                <a:cs typeface="Arial Narrow"/>
              </a:rPr>
              <a:t>(</a:t>
            </a:r>
            <a:r>
              <a:rPr lang="en-US" sz="1800" dirty="0" smtClean="0">
                <a:solidFill>
                  <a:srgbClr val="FFFFFF"/>
                </a:solidFill>
                <a:latin typeface="Arial Narrow"/>
                <a:cs typeface="Arial Narrow"/>
              </a:rPr>
              <a:t>0.46-0.92)</a:t>
            </a:r>
            <a:br>
              <a:rPr lang="en-US" sz="1800" dirty="0" smtClean="0">
                <a:solidFill>
                  <a:srgbClr val="FFFFFF"/>
                </a:solidFill>
                <a:latin typeface="Arial Narrow"/>
                <a:cs typeface="Arial Narrow"/>
              </a:rPr>
            </a:br>
            <a:r>
              <a:rPr lang="en-US" sz="1800" dirty="0" err="1">
                <a:solidFill>
                  <a:srgbClr val="B9B9BA"/>
                </a:solidFill>
                <a:latin typeface="Arial Narrow"/>
                <a:cs typeface="Arial Narrow"/>
              </a:rPr>
              <a:t>Ibu</a:t>
            </a:r>
            <a:r>
              <a:rPr lang="en-US" sz="1800" dirty="0">
                <a:solidFill>
                  <a:srgbClr val="B9B9BA"/>
                </a:solidFill>
                <a:latin typeface="Arial Narrow"/>
                <a:cs typeface="Arial Narrow"/>
              </a:rPr>
              <a:t> vs. Nap, HR </a:t>
            </a:r>
            <a:r>
              <a:rPr lang="en-US" sz="1800" dirty="0" smtClean="0">
                <a:solidFill>
                  <a:srgbClr val="B9B9BA"/>
                </a:solidFill>
                <a:latin typeface="Arial Narrow"/>
                <a:cs typeface="Arial Narrow"/>
              </a:rPr>
              <a:t>0.96 </a:t>
            </a:r>
            <a:r>
              <a:rPr lang="en-US" sz="1800" dirty="0">
                <a:solidFill>
                  <a:srgbClr val="B9B9BA"/>
                </a:solidFill>
                <a:latin typeface="Arial Narrow"/>
                <a:cs typeface="Arial Narrow"/>
              </a:rPr>
              <a:t>(</a:t>
            </a:r>
            <a:r>
              <a:rPr lang="en-US" sz="1800" dirty="0" smtClean="0">
                <a:solidFill>
                  <a:srgbClr val="B9B9BA"/>
                </a:solidFill>
                <a:latin typeface="Arial Narrow"/>
                <a:cs typeface="Arial Narrow"/>
              </a:rPr>
              <a:t>0.70-1.31)</a:t>
            </a:r>
            <a:endParaRPr lang="en-US" sz="1800" dirty="0">
              <a:solidFill>
                <a:srgbClr val="B9B9BA"/>
              </a:solidFill>
              <a:latin typeface="Arial Narrow"/>
              <a:cs typeface="Arial Narrow"/>
            </a:endParaRPr>
          </a:p>
        </p:txBody>
      </p:sp>
      <p:sp>
        <p:nvSpPr>
          <p:cNvPr id="24" name="TextBox 23"/>
          <p:cNvSpPr txBox="1"/>
          <p:nvPr/>
        </p:nvSpPr>
        <p:spPr>
          <a:xfrm>
            <a:off x="1320799" y="3038034"/>
            <a:ext cx="2201333" cy="584776"/>
          </a:xfrm>
          <a:prstGeom prst="rect">
            <a:avLst/>
          </a:prstGeom>
          <a:noFill/>
        </p:spPr>
        <p:txBody>
          <a:bodyPr wrap="square" rtlCol="0">
            <a:spAutoFit/>
          </a:bodyPr>
          <a:lstStyle/>
          <a:p>
            <a:r>
              <a:rPr lang="en-US" sz="1600" dirty="0" smtClean="0">
                <a:solidFill>
                  <a:srgbClr val="FFFFFF"/>
                </a:solidFill>
              </a:rPr>
              <a:t>Naproxen 25% higher</a:t>
            </a:r>
          </a:p>
          <a:p>
            <a:r>
              <a:rPr lang="en-US" sz="1600" dirty="0" smtClean="0">
                <a:solidFill>
                  <a:srgbClr val="FFFFFF"/>
                </a:solidFill>
              </a:rPr>
              <a:t>(borderline significant)</a:t>
            </a:r>
            <a:endParaRPr lang="en-US" sz="1600" dirty="0">
              <a:solidFill>
                <a:srgbClr val="FFFFFF"/>
              </a:solidFill>
            </a:endParaRPr>
          </a:p>
        </p:txBody>
      </p:sp>
      <p:cxnSp>
        <p:nvCxnSpPr>
          <p:cNvPr id="25" name="Straight Arrow Connector 24"/>
          <p:cNvCxnSpPr/>
          <p:nvPr/>
        </p:nvCxnSpPr>
        <p:spPr bwMode="auto">
          <a:xfrm>
            <a:off x="3361265" y="3327400"/>
            <a:ext cx="609602" cy="16933"/>
          </a:xfrm>
          <a:prstGeom prst="straightConnector1">
            <a:avLst/>
          </a:prstGeom>
          <a:solidFill>
            <a:schemeClr val="accent1"/>
          </a:solidFill>
          <a:ln w="38100" cap="flat" cmpd="sng" algn="ctr">
            <a:solidFill>
              <a:schemeClr val="bg1"/>
            </a:solidFill>
            <a:prstDash val="solid"/>
            <a:round/>
            <a:headEnd type="none" w="med" len="med"/>
            <a:tailEnd type="stealth" w="lg" len="lg"/>
          </a:ln>
          <a:effectLst/>
        </p:spPr>
      </p:cxnSp>
    </p:spTree>
    <p:extLst>
      <p:ext uri="{BB962C8B-B14F-4D97-AF65-F5344CB8AC3E}">
        <p14:creationId xmlns:p14="http://schemas.microsoft.com/office/powerpoint/2010/main" val="30935400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M 3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0829" y="1257198"/>
            <a:ext cx="4577229" cy="5048219"/>
          </a:xfrm>
          <a:prstGeom prst="rect">
            <a:avLst/>
          </a:prstGeom>
        </p:spPr>
      </p:pic>
      <p:pic>
        <p:nvPicPr>
          <p:cNvPr id="3" name="Picture 2" descr="KM 3A .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707" y="1182384"/>
            <a:ext cx="4586940" cy="5123033"/>
          </a:xfrm>
          <a:prstGeom prst="rect">
            <a:avLst/>
          </a:prstGeom>
        </p:spPr>
      </p:pic>
      <p:sp>
        <p:nvSpPr>
          <p:cNvPr id="2" name="Title 1"/>
          <p:cNvSpPr>
            <a:spLocks noGrp="1"/>
          </p:cNvSpPr>
          <p:nvPr>
            <p:ph type="title"/>
          </p:nvPr>
        </p:nvSpPr>
        <p:spPr>
          <a:xfrm>
            <a:off x="1" y="0"/>
            <a:ext cx="10287000" cy="804333"/>
          </a:xfrm>
        </p:spPr>
        <p:txBody>
          <a:bodyPr/>
          <a:lstStyle/>
          <a:p>
            <a:r>
              <a:rPr lang="en-US" sz="3600" dirty="0" smtClean="0">
                <a:effectLst/>
              </a:rPr>
              <a:t>Time-to-Major Gastrointestinal Event</a:t>
            </a:r>
            <a:endParaRPr lang="en-US" sz="3600" dirty="0">
              <a:effectLst/>
            </a:endParaRPr>
          </a:p>
        </p:txBody>
      </p:sp>
      <p:sp>
        <p:nvSpPr>
          <p:cNvPr id="44" name="TextBox 43"/>
          <p:cNvSpPr txBox="1"/>
          <p:nvPr/>
        </p:nvSpPr>
        <p:spPr>
          <a:xfrm rot="16200000">
            <a:off x="-1803593" y="3375564"/>
            <a:ext cx="4191002" cy="369332"/>
          </a:xfrm>
          <a:prstGeom prst="rect">
            <a:avLst/>
          </a:prstGeom>
          <a:noFill/>
        </p:spPr>
        <p:txBody>
          <a:bodyPr wrap="square" rtlCol="0">
            <a:spAutoFit/>
          </a:bodyPr>
          <a:lstStyle/>
          <a:p>
            <a:pPr algn="ctr"/>
            <a:r>
              <a:rPr lang="en-US" sz="1800" dirty="0" smtClean="0">
                <a:solidFill>
                  <a:srgbClr val="FFFFFF"/>
                </a:solidFill>
              </a:rPr>
              <a:t>Patients with an Event (%)</a:t>
            </a:r>
            <a:endParaRPr lang="en-US" sz="1800" dirty="0">
              <a:solidFill>
                <a:srgbClr val="FFFFFF"/>
              </a:solidFill>
            </a:endParaRPr>
          </a:p>
        </p:txBody>
      </p:sp>
      <p:sp>
        <p:nvSpPr>
          <p:cNvPr id="45" name="TextBox 44"/>
          <p:cNvSpPr txBox="1"/>
          <p:nvPr/>
        </p:nvSpPr>
        <p:spPr>
          <a:xfrm>
            <a:off x="6053667" y="740828"/>
            <a:ext cx="3767666" cy="492443"/>
          </a:xfrm>
          <a:prstGeom prst="rect">
            <a:avLst/>
          </a:prstGeom>
          <a:noFill/>
          <a:effectLst>
            <a:outerShdw blurRad="50800" dist="38100" dir="2700000">
              <a:srgbClr val="000000">
                <a:alpha val="43000"/>
              </a:srgbClr>
            </a:outerShdw>
          </a:effectLst>
        </p:spPr>
        <p:txBody>
          <a:bodyPr wrap="square">
            <a:prstTxWarp prst="textNoShape">
              <a:avLst/>
            </a:prstTxWarp>
            <a:spAutoFit/>
          </a:bodyPr>
          <a:lstStyle/>
          <a:p>
            <a:pPr algn="ctr" eaLnBrk="0" hangingPunct="0">
              <a:defRPr/>
            </a:pPr>
            <a:r>
              <a:rPr lang="en-US" sz="2600" dirty="0" smtClean="0">
                <a:solidFill>
                  <a:srgbClr val="FFFFFF"/>
                </a:solidFill>
                <a:latin typeface="Arial" pitchFamily="-111" charset="0"/>
                <a:ea typeface="Arial" pitchFamily="-111" charset="0"/>
                <a:cs typeface="Arial" pitchFamily="-111" charset="0"/>
              </a:rPr>
              <a:t>On-Treatment</a:t>
            </a:r>
            <a:endParaRPr lang="en-US" sz="2600" dirty="0">
              <a:solidFill>
                <a:srgbClr val="FFFFFF"/>
              </a:solidFill>
              <a:latin typeface="Arial" pitchFamily="-111" charset="0"/>
              <a:ea typeface="Arial" pitchFamily="-111" charset="0"/>
              <a:cs typeface="Arial" pitchFamily="-111" charset="0"/>
            </a:endParaRPr>
          </a:p>
        </p:txBody>
      </p:sp>
      <p:sp>
        <p:nvSpPr>
          <p:cNvPr id="46" name="TextBox 45"/>
          <p:cNvSpPr txBox="1"/>
          <p:nvPr/>
        </p:nvSpPr>
        <p:spPr>
          <a:xfrm>
            <a:off x="1126071" y="740828"/>
            <a:ext cx="3793067" cy="492443"/>
          </a:xfrm>
          <a:prstGeom prst="rect">
            <a:avLst/>
          </a:prstGeom>
          <a:noFill/>
          <a:effectLst>
            <a:outerShdw blurRad="50800" dist="38100" dir="2700000">
              <a:srgbClr val="000000">
                <a:alpha val="43000"/>
              </a:srgbClr>
            </a:outerShdw>
          </a:effectLst>
        </p:spPr>
        <p:txBody>
          <a:bodyPr wrap="square">
            <a:prstTxWarp prst="textNoShape">
              <a:avLst/>
            </a:prstTxWarp>
            <a:spAutoFit/>
          </a:bodyPr>
          <a:lstStyle/>
          <a:p>
            <a:pPr algn="ctr" eaLnBrk="0" hangingPunct="0">
              <a:defRPr/>
            </a:pPr>
            <a:r>
              <a:rPr lang="en-US" sz="2600" dirty="0" smtClean="0">
                <a:solidFill>
                  <a:srgbClr val="FFFFFF"/>
                </a:solidFill>
                <a:latin typeface="Arial" pitchFamily="-111" charset="0"/>
                <a:ea typeface="Arial" pitchFamily="-111" charset="0"/>
                <a:cs typeface="Arial" pitchFamily="-111" charset="0"/>
              </a:rPr>
              <a:t>Intention-to-Treat</a:t>
            </a:r>
            <a:endParaRPr lang="en-US" sz="2600" dirty="0">
              <a:solidFill>
                <a:srgbClr val="FFFFFF"/>
              </a:solidFill>
              <a:latin typeface="Arial" pitchFamily="-111" charset="0"/>
              <a:ea typeface="Arial" pitchFamily="-111" charset="0"/>
              <a:cs typeface="Arial" pitchFamily="-111" charset="0"/>
            </a:endParaRPr>
          </a:p>
        </p:txBody>
      </p:sp>
      <p:sp>
        <p:nvSpPr>
          <p:cNvPr id="47" name="TextBox 46"/>
          <p:cNvSpPr txBox="1"/>
          <p:nvPr/>
        </p:nvSpPr>
        <p:spPr>
          <a:xfrm>
            <a:off x="963706" y="6296568"/>
            <a:ext cx="4168587" cy="369332"/>
          </a:xfrm>
          <a:prstGeom prst="rect">
            <a:avLst/>
          </a:prstGeom>
          <a:noFill/>
        </p:spPr>
        <p:txBody>
          <a:bodyPr wrap="square" rtlCol="0">
            <a:spAutoFit/>
          </a:bodyPr>
          <a:lstStyle/>
          <a:p>
            <a:pPr algn="ctr"/>
            <a:r>
              <a:rPr lang="en-US" sz="1800" dirty="0" smtClean="0">
                <a:solidFill>
                  <a:srgbClr val="FFFFFF"/>
                </a:solidFill>
              </a:rPr>
              <a:t>Months Since Randomization</a:t>
            </a:r>
            <a:endParaRPr lang="en-US" sz="1800" dirty="0">
              <a:solidFill>
                <a:srgbClr val="FFFFFF"/>
              </a:solidFill>
            </a:endParaRPr>
          </a:p>
        </p:txBody>
      </p:sp>
      <p:sp>
        <p:nvSpPr>
          <p:cNvPr id="49" name="TextBox 48"/>
          <p:cNvSpPr txBox="1"/>
          <p:nvPr/>
        </p:nvSpPr>
        <p:spPr>
          <a:xfrm>
            <a:off x="5827059" y="6296568"/>
            <a:ext cx="4191000" cy="369332"/>
          </a:xfrm>
          <a:prstGeom prst="rect">
            <a:avLst/>
          </a:prstGeom>
          <a:noFill/>
        </p:spPr>
        <p:txBody>
          <a:bodyPr wrap="square" rtlCol="0">
            <a:spAutoFit/>
          </a:bodyPr>
          <a:lstStyle/>
          <a:p>
            <a:pPr algn="ctr"/>
            <a:r>
              <a:rPr lang="en-US" sz="1800" dirty="0" smtClean="0">
                <a:solidFill>
                  <a:srgbClr val="FFFFFF"/>
                </a:solidFill>
              </a:rPr>
              <a:t>Months Since Randomization</a:t>
            </a:r>
            <a:endParaRPr lang="en-US" sz="1800" dirty="0">
              <a:solidFill>
                <a:srgbClr val="FFFFFF"/>
              </a:solidFill>
            </a:endParaRPr>
          </a:p>
        </p:txBody>
      </p:sp>
      <p:sp>
        <p:nvSpPr>
          <p:cNvPr id="50" name="TextBox 49"/>
          <p:cNvSpPr txBox="1"/>
          <p:nvPr/>
        </p:nvSpPr>
        <p:spPr>
          <a:xfrm>
            <a:off x="1100176" y="1296884"/>
            <a:ext cx="3936998" cy="1237262"/>
          </a:xfrm>
          <a:prstGeom prst="rect">
            <a:avLst/>
          </a:prstGeom>
          <a:noFill/>
        </p:spPr>
        <p:txBody>
          <a:bodyPr wrap="square" rtlCol="0">
            <a:spAutoFit/>
          </a:bodyPr>
          <a:lstStyle/>
          <a:p>
            <a:pPr>
              <a:lnSpc>
                <a:spcPct val="140000"/>
              </a:lnSpc>
            </a:pPr>
            <a:r>
              <a:rPr lang="en-US" sz="1800" dirty="0" err="1" smtClean="0">
                <a:solidFill>
                  <a:srgbClr val="FFFFFF"/>
                </a:solidFill>
                <a:latin typeface="Arial Narrow"/>
                <a:cs typeface="Arial Narrow"/>
              </a:rPr>
              <a:t>Cele</a:t>
            </a:r>
            <a:r>
              <a:rPr lang="en-US" sz="1800" dirty="0" smtClean="0">
                <a:solidFill>
                  <a:srgbClr val="FFFFFF"/>
                </a:solidFill>
                <a:latin typeface="Arial Narrow"/>
                <a:cs typeface="Arial Narrow"/>
              </a:rPr>
              <a:t> vs. </a:t>
            </a:r>
            <a:r>
              <a:rPr lang="en-US" sz="1800" dirty="0" err="1">
                <a:solidFill>
                  <a:srgbClr val="FFFFFF"/>
                </a:solidFill>
                <a:latin typeface="Arial Narrow"/>
                <a:cs typeface="Arial Narrow"/>
              </a:rPr>
              <a:t>I</a:t>
            </a:r>
            <a:r>
              <a:rPr lang="en-US" sz="1800" dirty="0" err="1" smtClean="0">
                <a:solidFill>
                  <a:srgbClr val="FFFFFF"/>
                </a:solidFill>
                <a:latin typeface="Arial Narrow"/>
                <a:cs typeface="Arial Narrow"/>
              </a:rPr>
              <a:t>bu</a:t>
            </a:r>
            <a:r>
              <a:rPr lang="en-US" sz="1800" dirty="0" smtClean="0">
                <a:solidFill>
                  <a:srgbClr val="FFFFFF"/>
                </a:solidFill>
                <a:latin typeface="Arial Narrow"/>
                <a:cs typeface="Arial Narrow"/>
              </a:rPr>
              <a:t>, HR 0.65 (0.50-0.85), </a:t>
            </a:r>
            <a:r>
              <a:rPr lang="en-US" sz="1800" i="1" dirty="0" smtClean="0">
                <a:solidFill>
                  <a:srgbClr val="FFFFFF"/>
                </a:solidFill>
                <a:latin typeface="Arial Narrow"/>
                <a:cs typeface="Arial Narrow"/>
              </a:rPr>
              <a:t>P</a:t>
            </a:r>
            <a:r>
              <a:rPr lang="en-US" sz="1800" dirty="0" smtClean="0">
                <a:solidFill>
                  <a:srgbClr val="FFFFFF"/>
                </a:solidFill>
                <a:latin typeface="Arial Narrow"/>
                <a:cs typeface="Arial Narrow"/>
              </a:rPr>
              <a:t>=0.002</a:t>
            </a:r>
            <a:br>
              <a:rPr lang="en-US" sz="1800" dirty="0" smtClean="0">
                <a:solidFill>
                  <a:srgbClr val="FFFFFF"/>
                </a:solidFill>
                <a:latin typeface="Arial Narrow"/>
                <a:cs typeface="Arial Narrow"/>
              </a:rPr>
            </a:br>
            <a:r>
              <a:rPr lang="en-US" sz="1800" dirty="0" err="1" smtClean="0">
                <a:solidFill>
                  <a:srgbClr val="FFFFFF"/>
                </a:solidFill>
                <a:latin typeface="Arial Narrow"/>
                <a:cs typeface="Arial Narrow"/>
              </a:rPr>
              <a:t>Cele</a:t>
            </a:r>
            <a:r>
              <a:rPr lang="en-US" sz="1800" dirty="0" smtClean="0">
                <a:solidFill>
                  <a:srgbClr val="FFFFFF"/>
                </a:solidFill>
                <a:latin typeface="Arial Narrow"/>
                <a:cs typeface="Arial Narrow"/>
              </a:rPr>
              <a:t> </a:t>
            </a:r>
            <a:r>
              <a:rPr lang="en-US" sz="1800" dirty="0">
                <a:solidFill>
                  <a:srgbClr val="FFFFFF"/>
                </a:solidFill>
                <a:latin typeface="Arial Narrow"/>
                <a:cs typeface="Arial Narrow"/>
              </a:rPr>
              <a:t>vs. Nap, HR </a:t>
            </a:r>
            <a:r>
              <a:rPr lang="en-US" sz="1800" dirty="0" smtClean="0">
                <a:solidFill>
                  <a:srgbClr val="FFFFFF"/>
                </a:solidFill>
                <a:latin typeface="Arial Narrow"/>
                <a:cs typeface="Arial Narrow"/>
              </a:rPr>
              <a:t>0.71 </a:t>
            </a:r>
            <a:r>
              <a:rPr lang="en-US" sz="1800" dirty="0">
                <a:solidFill>
                  <a:srgbClr val="FFFFFF"/>
                </a:solidFill>
                <a:latin typeface="Arial Narrow"/>
                <a:cs typeface="Arial Narrow"/>
              </a:rPr>
              <a:t>(</a:t>
            </a:r>
            <a:r>
              <a:rPr lang="en-US" sz="1800" dirty="0" smtClean="0">
                <a:solidFill>
                  <a:srgbClr val="FFFFFF"/>
                </a:solidFill>
                <a:latin typeface="Arial Narrow"/>
                <a:cs typeface="Arial Narrow"/>
              </a:rPr>
              <a:t>0.54-0.93)</a:t>
            </a:r>
            <a:r>
              <a:rPr lang="en-US" sz="1800" dirty="0">
                <a:solidFill>
                  <a:srgbClr val="FFFFFF"/>
                </a:solidFill>
                <a:latin typeface="Arial Narrow"/>
                <a:cs typeface="Arial Narrow"/>
              </a:rPr>
              <a:t>, </a:t>
            </a:r>
            <a:r>
              <a:rPr lang="en-US" sz="1800" i="1" dirty="0">
                <a:solidFill>
                  <a:srgbClr val="FFFFFF"/>
                </a:solidFill>
                <a:latin typeface="Arial Narrow"/>
                <a:cs typeface="Arial Narrow"/>
              </a:rPr>
              <a:t>P</a:t>
            </a:r>
            <a:r>
              <a:rPr lang="en-US" sz="1800" dirty="0" smtClean="0">
                <a:solidFill>
                  <a:srgbClr val="FFFFFF"/>
                </a:solidFill>
                <a:latin typeface="Arial Narrow"/>
                <a:cs typeface="Arial Narrow"/>
              </a:rPr>
              <a:t>=0.01</a:t>
            </a:r>
            <a:br>
              <a:rPr lang="en-US" sz="1800" dirty="0" smtClean="0">
                <a:solidFill>
                  <a:srgbClr val="FFFFFF"/>
                </a:solidFill>
                <a:latin typeface="Arial Narrow"/>
                <a:cs typeface="Arial Narrow"/>
              </a:rPr>
            </a:br>
            <a:r>
              <a:rPr lang="en-US" sz="1800" dirty="0" err="1">
                <a:solidFill>
                  <a:srgbClr val="FFFFFF">
                    <a:alpha val="50000"/>
                  </a:srgbClr>
                </a:solidFill>
                <a:latin typeface="Arial Narrow"/>
                <a:cs typeface="Arial Narrow"/>
              </a:rPr>
              <a:t>Ibu</a:t>
            </a:r>
            <a:r>
              <a:rPr lang="en-US" sz="1800" dirty="0">
                <a:solidFill>
                  <a:srgbClr val="FFFFFF">
                    <a:alpha val="50000"/>
                  </a:srgbClr>
                </a:solidFill>
                <a:latin typeface="Arial Narrow"/>
                <a:cs typeface="Arial Narrow"/>
              </a:rPr>
              <a:t> vs. Nap, HR </a:t>
            </a:r>
            <a:r>
              <a:rPr lang="en-US" sz="1800" dirty="0" smtClean="0">
                <a:solidFill>
                  <a:srgbClr val="FFFFFF">
                    <a:alpha val="50000"/>
                  </a:srgbClr>
                </a:solidFill>
                <a:latin typeface="Arial Narrow"/>
                <a:cs typeface="Arial Narrow"/>
              </a:rPr>
              <a:t>0.1.08 </a:t>
            </a:r>
            <a:r>
              <a:rPr lang="en-US" sz="1800" dirty="0">
                <a:solidFill>
                  <a:srgbClr val="FFFFFF">
                    <a:alpha val="50000"/>
                  </a:srgbClr>
                </a:solidFill>
                <a:latin typeface="Arial Narrow"/>
                <a:cs typeface="Arial Narrow"/>
              </a:rPr>
              <a:t>(</a:t>
            </a:r>
            <a:r>
              <a:rPr lang="en-US" sz="1800" dirty="0" smtClean="0">
                <a:solidFill>
                  <a:srgbClr val="FFFFFF">
                    <a:alpha val="50000"/>
                  </a:srgbClr>
                </a:solidFill>
                <a:latin typeface="Arial Narrow"/>
                <a:cs typeface="Arial Narrow"/>
              </a:rPr>
              <a:t>0.85-1.39)</a:t>
            </a:r>
            <a:r>
              <a:rPr lang="en-US" sz="1800" dirty="0">
                <a:solidFill>
                  <a:srgbClr val="FFFFFF">
                    <a:alpha val="50000"/>
                  </a:srgbClr>
                </a:solidFill>
                <a:latin typeface="Arial Narrow"/>
                <a:cs typeface="Arial Narrow"/>
              </a:rPr>
              <a:t>, </a:t>
            </a:r>
            <a:r>
              <a:rPr lang="en-US" sz="1800" i="1" dirty="0">
                <a:solidFill>
                  <a:srgbClr val="FFFFFF">
                    <a:alpha val="50000"/>
                  </a:srgbClr>
                </a:solidFill>
                <a:latin typeface="Arial Narrow"/>
                <a:cs typeface="Arial Narrow"/>
              </a:rPr>
              <a:t>P</a:t>
            </a:r>
            <a:r>
              <a:rPr lang="en-US" sz="1800" dirty="0" smtClean="0">
                <a:solidFill>
                  <a:srgbClr val="FFFFFF">
                    <a:alpha val="50000"/>
                  </a:srgbClr>
                </a:solidFill>
                <a:latin typeface="Arial Narrow"/>
                <a:cs typeface="Arial Narrow"/>
              </a:rPr>
              <a:t>=0.53</a:t>
            </a:r>
            <a:endParaRPr lang="en-US" sz="1800" dirty="0">
              <a:solidFill>
                <a:srgbClr val="FFFFFF">
                  <a:alpha val="50000"/>
                </a:srgbClr>
              </a:solidFill>
              <a:latin typeface="Arial Narrow"/>
              <a:cs typeface="Arial Narrow"/>
            </a:endParaRPr>
          </a:p>
        </p:txBody>
      </p:sp>
      <p:sp>
        <p:nvSpPr>
          <p:cNvPr id="51" name="TextBox 50"/>
          <p:cNvSpPr txBox="1"/>
          <p:nvPr/>
        </p:nvSpPr>
        <p:spPr>
          <a:xfrm>
            <a:off x="5994403" y="1296884"/>
            <a:ext cx="3843866" cy="1237262"/>
          </a:xfrm>
          <a:prstGeom prst="rect">
            <a:avLst/>
          </a:prstGeom>
          <a:noFill/>
        </p:spPr>
        <p:txBody>
          <a:bodyPr wrap="square" rtlCol="0">
            <a:spAutoFit/>
          </a:bodyPr>
          <a:lstStyle/>
          <a:p>
            <a:pPr>
              <a:lnSpc>
                <a:spcPct val="140000"/>
              </a:lnSpc>
            </a:pPr>
            <a:r>
              <a:rPr lang="en-US" sz="1800" dirty="0" err="1" smtClean="0">
                <a:solidFill>
                  <a:srgbClr val="FFFFFF"/>
                </a:solidFill>
                <a:latin typeface="Arial Narrow"/>
                <a:cs typeface="Arial Narrow"/>
              </a:rPr>
              <a:t>Cele</a:t>
            </a:r>
            <a:r>
              <a:rPr lang="en-US" sz="1800" dirty="0" smtClean="0">
                <a:solidFill>
                  <a:srgbClr val="FFFFFF"/>
                </a:solidFill>
                <a:latin typeface="Arial Narrow"/>
                <a:cs typeface="Arial Narrow"/>
              </a:rPr>
              <a:t> vs. </a:t>
            </a:r>
            <a:r>
              <a:rPr lang="en-US" sz="1800" dirty="0" err="1" smtClean="0">
                <a:solidFill>
                  <a:srgbClr val="FFFFFF"/>
                </a:solidFill>
                <a:latin typeface="Arial Narrow"/>
                <a:cs typeface="Arial Narrow"/>
              </a:rPr>
              <a:t>Ibu</a:t>
            </a:r>
            <a:r>
              <a:rPr lang="en-US" sz="1800" dirty="0" smtClean="0">
                <a:solidFill>
                  <a:srgbClr val="FFFFFF"/>
                </a:solidFill>
                <a:latin typeface="Arial Narrow"/>
                <a:cs typeface="Arial Narrow"/>
              </a:rPr>
              <a:t>, HR 0.44 (0.32-0.61)</a:t>
            </a:r>
            <a:br>
              <a:rPr lang="en-US" sz="1800" dirty="0" smtClean="0">
                <a:solidFill>
                  <a:srgbClr val="FFFFFF"/>
                </a:solidFill>
                <a:latin typeface="Arial Narrow"/>
                <a:cs typeface="Arial Narrow"/>
              </a:rPr>
            </a:br>
            <a:r>
              <a:rPr lang="en-US" sz="1800" dirty="0" err="1">
                <a:solidFill>
                  <a:srgbClr val="FFFFFF"/>
                </a:solidFill>
                <a:latin typeface="Arial Narrow"/>
                <a:cs typeface="Arial Narrow"/>
              </a:rPr>
              <a:t>Cele</a:t>
            </a:r>
            <a:r>
              <a:rPr lang="en-US" sz="1800" dirty="0">
                <a:solidFill>
                  <a:srgbClr val="FFFFFF"/>
                </a:solidFill>
                <a:latin typeface="Arial Narrow"/>
                <a:cs typeface="Arial Narrow"/>
              </a:rPr>
              <a:t> vs. Nap, HR </a:t>
            </a:r>
            <a:r>
              <a:rPr lang="en-US" sz="1800" dirty="0" smtClean="0">
                <a:solidFill>
                  <a:srgbClr val="FFFFFF"/>
                </a:solidFill>
                <a:latin typeface="Arial Narrow"/>
                <a:cs typeface="Arial Narrow"/>
              </a:rPr>
              <a:t>0.45 </a:t>
            </a:r>
            <a:r>
              <a:rPr lang="en-US" sz="1800" dirty="0">
                <a:solidFill>
                  <a:srgbClr val="FFFFFF"/>
                </a:solidFill>
                <a:latin typeface="Arial Narrow"/>
                <a:cs typeface="Arial Narrow"/>
              </a:rPr>
              <a:t>(</a:t>
            </a:r>
            <a:r>
              <a:rPr lang="en-US" sz="1800" dirty="0" smtClean="0">
                <a:solidFill>
                  <a:srgbClr val="FFFFFF"/>
                </a:solidFill>
                <a:latin typeface="Arial Narrow"/>
                <a:cs typeface="Arial Narrow"/>
              </a:rPr>
              <a:t>0.33-0.63)</a:t>
            </a:r>
            <a:br>
              <a:rPr lang="en-US" sz="1800" dirty="0" smtClean="0">
                <a:solidFill>
                  <a:srgbClr val="FFFFFF"/>
                </a:solidFill>
                <a:latin typeface="Arial Narrow"/>
                <a:cs typeface="Arial Narrow"/>
              </a:rPr>
            </a:br>
            <a:r>
              <a:rPr lang="en-US" sz="1800" dirty="0" err="1">
                <a:solidFill>
                  <a:srgbClr val="B9B9BA"/>
                </a:solidFill>
                <a:latin typeface="Arial Narrow"/>
                <a:cs typeface="Arial Narrow"/>
              </a:rPr>
              <a:t>Ibu</a:t>
            </a:r>
            <a:r>
              <a:rPr lang="en-US" sz="1800" dirty="0">
                <a:solidFill>
                  <a:srgbClr val="B9B9BA"/>
                </a:solidFill>
                <a:latin typeface="Arial Narrow"/>
                <a:cs typeface="Arial Narrow"/>
              </a:rPr>
              <a:t> vs. Nap, HR </a:t>
            </a:r>
            <a:r>
              <a:rPr lang="en-US" sz="1800" dirty="0" smtClean="0">
                <a:solidFill>
                  <a:srgbClr val="B9B9BA"/>
                </a:solidFill>
                <a:latin typeface="Arial Narrow"/>
                <a:cs typeface="Arial Narrow"/>
              </a:rPr>
              <a:t>1.03 </a:t>
            </a:r>
            <a:r>
              <a:rPr lang="en-US" sz="1800" dirty="0">
                <a:solidFill>
                  <a:srgbClr val="B9B9BA"/>
                </a:solidFill>
                <a:latin typeface="Arial Narrow"/>
                <a:cs typeface="Arial Narrow"/>
              </a:rPr>
              <a:t>(</a:t>
            </a:r>
            <a:r>
              <a:rPr lang="en-US" sz="1800" dirty="0" smtClean="0">
                <a:solidFill>
                  <a:srgbClr val="B9B9BA"/>
                </a:solidFill>
                <a:latin typeface="Arial Narrow"/>
                <a:cs typeface="Arial Narrow"/>
              </a:rPr>
              <a:t>0.80-1.34)</a:t>
            </a:r>
            <a:endParaRPr lang="en-US" sz="1800" dirty="0">
              <a:solidFill>
                <a:srgbClr val="B9B9BA"/>
              </a:solidFill>
              <a:latin typeface="Arial Narrow"/>
              <a:cs typeface="Arial Narrow"/>
            </a:endParaRPr>
          </a:p>
        </p:txBody>
      </p:sp>
      <p:grpSp>
        <p:nvGrpSpPr>
          <p:cNvPr id="29" name="Group 28"/>
          <p:cNvGrpSpPr/>
          <p:nvPr/>
        </p:nvGrpSpPr>
        <p:grpSpPr>
          <a:xfrm>
            <a:off x="8567771" y="5171641"/>
            <a:ext cx="1193800" cy="677108"/>
            <a:chOff x="8703739" y="5173137"/>
            <a:chExt cx="1193800" cy="677108"/>
          </a:xfrm>
        </p:grpSpPr>
        <p:sp>
          <p:nvSpPr>
            <p:cNvPr id="30" name="TextBox 29"/>
            <p:cNvSpPr txBox="1"/>
            <p:nvPr/>
          </p:nvSpPr>
          <p:spPr>
            <a:xfrm>
              <a:off x="8703739" y="5173137"/>
              <a:ext cx="1193800" cy="677108"/>
            </a:xfrm>
            <a:prstGeom prst="rect">
              <a:avLst/>
            </a:prstGeom>
            <a:solidFill>
              <a:srgbClr val="0000B5"/>
            </a:solidFill>
            <a:ln>
              <a:solidFill>
                <a:srgbClr val="FFFFFF"/>
              </a:solidFill>
            </a:ln>
          </p:spPr>
          <p:txBody>
            <a:bodyPr wrap="square" lIns="0" tIns="0" rIns="0" bIns="0" rtlCol="0">
              <a:spAutoFit/>
            </a:bodyPr>
            <a:lstStyle/>
            <a:p>
              <a:pPr>
                <a:spcBef>
                  <a:spcPts val="0"/>
                </a:spcBef>
                <a:spcAft>
                  <a:spcPts val="100"/>
                </a:spcAft>
                <a:tabLst>
                  <a:tab pos="347663" algn="l"/>
                </a:tabLst>
              </a:pPr>
              <a:r>
                <a:rPr lang="en-US" sz="1600" dirty="0" smtClean="0">
                  <a:solidFill>
                    <a:srgbClr val="FFFFFF"/>
                  </a:solidFill>
                  <a:latin typeface="Arial"/>
                </a:rPr>
                <a:t>	</a:t>
              </a:r>
              <a:r>
                <a:rPr lang="en-US" sz="1400" dirty="0" smtClean="0">
                  <a:solidFill>
                    <a:srgbClr val="FFFFFF"/>
                  </a:solidFill>
                  <a:latin typeface="Arial"/>
                </a:rPr>
                <a:t>Ibuprofen	Naproxen	</a:t>
              </a:r>
              <a:r>
                <a:rPr lang="en-US" sz="1400" dirty="0" err="1" smtClean="0">
                  <a:solidFill>
                    <a:srgbClr val="FFFFFF"/>
                  </a:solidFill>
                  <a:latin typeface="Arial"/>
                </a:rPr>
                <a:t>Celecoxib</a:t>
              </a:r>
              <a:endParaRPr lang="en-US" sz="1400" dirty="0">
                <a:solidFill>
                  <a:srgbClr val="FFFFFF"/>
                </a:solidFill>
                <a:latin typeface="Arial"/>
              </a:endParaRPr>
            </a:p>
          </p:txBody>
        </p:sp>
        <p:grpSp>
          <p:nvGrpSpPr>
            <p:cNvPr id="31" name="Group 30"/>
            <p:cNvGrpSpPr/>
            <p:nvPr/>
          </p:nvGrpSpPr>
          <p:grpSpPr>
            <a:xfrm>
              <a:off x="8750406" y="5334002"/>
              <a:ext cx="228600" cy="411480"/>
              <a:chOff x="3301999" y="4916590"/>
              <a:chExt cx="287867" cy="660399"/>
            </a:xfrm>
          </p:grpSpPr>
          <p:cxnSp>
            <p:nvCxnSpPr>
              <p:cNvPr id="32" name="Straight Connector 31"/>
              <p:cNvCxnSpPr/>
              <p:nvPr/>
            </p:nvCxnSpPr>
            <p:spPr bwMode="auto">
              <a:xfrm flipH="1">
                <a:off x="3301999" y="5576989"/>
                <a:ext cx="287867" cy="0"/>
              </a:xfrm>
              <a:prstGeom prst="line">
                <a:avLst/>
              </a:prstGeom>
              <a:solidFill>
                <a:schemeClr val="accent1"/>
              </a:solidFill>
              <a:ln w="38100" cap="flat" cmpd="sng" algn="ctr">
                <a:solidFill>
                  <a:srgbClr val="FFC850"/>
                </a:solidFill>
                <a:prstDash val="solid"/>
                <a:round/>
                <a:headEnd type="none" w="med" len="med"/>
                <a:tailEnd type="none" w="med" len="med"/>
              </a:ln>
              <a:effectLst/>
            </p:spPr>
          </p:cxnSp>
          <p:cxnSp>
            <p:nvCxnSpPr>
              <p:cNvPr id="33" name="Straight Connector 32"/>
              <p:cNvCxnSpPr/>
              <p:nvPr/>
            </p:nvCxnSpPr>
            <p:spPr bwMode="auto">
              <a:xfrm flipH="1">
                <a:off x="3301999" y="5234726"/>
                <a:ext cx="287867" cy="0"/>
              </a:xfrm>
              <a:prstGeom prst="line">
                <a:avLst/>
              </a:prstGeom>
              <a:solidFill>
                <a:schemeClr val="accent1"/>
              </a:solidFill>
              <a:ln w="38100" cap="flat" cmpd="sng" algn="ctr">
                <a:solidFill>
                  <a:srgbClr val="D1D1F0"/>
                </a:solidFill>
                <a:prstDash val="solid"/>
                <a:round/>
                <a:headEnd type="none" w="med" len="med"/>
                <a:tailEnd type="none" w="med" len="med"/>
              </a:ln>
              <a:effectLst/>
            </p:spPr>
          </p:cxnSp>
          <p:cxnSp>
            <p:nvCxnSpPr>
              <p:cNvPr id="34" name="Straight Connector 33"/>
              <p:cNvCxnSpPr/>
              <p:nvPr/>
            </p:nvCxnSpPr>
            <p:spPr bwMode="auto">
              <a:xfrm flipH="1">
                <a:off x="3301999" y="4916590"/>
                <a:ext cx="287867" cy="0"/>
              </a:xfrm>
              <a:prstGeom prst="line">
                <a:avLst/>
              </a:prstGeom>
              <a:solidFill>
                <a:schemeClr val="accent1"/>
              </a:solidFill>
              <a:ln w="38100" cap="flat" cmpd="sng" algn="ctr">
                <a:solidFill>
                  <a:srgbClr val="FF6600"/>
                </a:solidFill>
                <a:prstDash val="solid"/>
                <a:round/>
                <a:headEnd type="none" w="med" len="med"/>
                <a:tailEnd type="none" w="med" len="med"/>
              </a:ln>
              <a:effectLst/>
            </p:spPr>
          </p:cxnSp>
        </p:grpSp>
      </p:grpSp>
      <p:sp>
        <p:nvSpPr>
          <p:cNvPr id="36" name="TextBox 35"/>
          <p:cNvSpPr txBox="1"/>
          <p:nvPr/>
        </p:nvSpPr>
        <p:spPr>
          <a:xfrm>
            <a:off x="3763185" y="5171141"/>
            <a:ext cx="1208739" cy="677108"/>
          </a:xfrm>
          <a:prstGeom prst="rect">
            <a:avLst/>
          </a:prstGeom>
          <a:solidFill>
            <a:srgbClr val="0000B5"/>
          </a:solidFill>
          <a:ln>
            <a:solidFill>
              <a:srgbClr val="FFFFFF"/>
            </a:solidFill>
          </a:ln>
        </p:spPr>
        <p:txBody>
          <a:bodyPr wrap="square" lIns="0" tIns="0" rIns="0" bIns="0" rtlCol="0">
            <a:spAutoFit/>
          </a:bodyPr>
          <a:lstStyle/>
          <a:p>
            <a:pPr>
              <a:spcBef>
                <a:spcPts val="0"/>
              </a:spcBef>
              <a:spcAft>
                <a:spcPts val="100"/>
              </a:spcAft>
              <a:tabLst>
                <a:tab pos="347663" algn="l"/>
              </a:tabLst>
            </a:pPr>
            <a:r>
              <a:rPr lang="en-US" sz="1600" dirty="0" smtClean="0">
                <a:solidFill>
                  <a:srgbClr val="FFFFFF"/>
                </a:solidFill>
                <a:latin typeface="Arial"/>
              </a:rPr>
              <a:t>	</a:t>
            </a:r>
            <a:r>
              <a:rPr lang="en-US" sz="1400" dirty="0" smtClean="0">
                <a:solidFill>
                  <a:srgbClr val="FFFFFF"/>
                </a:solidFill>
                <a:latin typeface="Arial"/>
              </a:rPr>
              <a:t>Ibuprofen	Naproxen	</a:t>
            </a:r>
            <a:r>
              <a:rPr lang="en-US" sz="1400" dirty="0" err="1" smtClean="0">
                <a:solidFill>
                  <a:srgbClr val="FFFFFF"/>
                </a:solidFill>
                <a:latin typeface="Arial"/>
              </a:rPr>
              <a:t>Celecoxib</a:t>
            </a:r>
            <a:endParaRPr lang="en-US" sz="1400" dirty="0">
              <a:solidFill>
                <a:srgbClr val="FFFFFF"/>
              </a:solidFill>
              <a:latin typeface="Arial"/>
            </a:endParaRPr>
          </a:p>
        </p:txBody>
      </p:sp>
      <p:grpSp>
        <p:nvGrpSpPr>
          <p:cNvPr id="37" name="Group 36"/>
          <p:cNvGrpSpPr/>
          <p:nvPr/>
        </p:nvGrpSpPr>
        <p:grpSpPr>
          <a:xfrm>
            <a:off x="3807986" y="5325571"/>
            <a:ext cx="219456" cy="395021"/>
            <a:chOff x="3301999" y="4916590"/>
            <a:chExt cx="287867" cy="660399"/>
          </a:xfrm>
        </p:grpSpPr>
        <p:cxnSp>
          <p:nvCxnSpPr>
            <p:cNvPr id="38" name="Straight Connector 37"/>
            <p:cNvCxnSpPr/>
            <p:nvPr/>
          </p:nvCxnSpPr>
          <p:spPr bwMode="auto">
            <a:xfrm flipH="1">
              <a:off x="3301999" y="5576989"/>
              <a:ext cx="287867" cy="0"/>
            </a:xfrm>
            <a:prstGeom prst="line">
              <a:avLst/>
            </a:prstGeom>
            <a:solidFill>
              <a:schemeClr val="accent1"/>
            </a:solidFill>
            <a:ln w="38100" cap="flat" cmpd="sng" algn="ctr">
              <a:solidFill>
                <a:srgbClr val="FFC850"/>
              </a:solidFill>
              <a:prstDash val="solid"/>
              <a:round/>
              <a:headEnd type="none" w="med" len="med"/>
              <a:tailEnd type="none" w="med" len="med"/>
            </a:ln>
            <a:effectLst/>
          </p:spPr>
        </p:cxnSp>
        <p:cxnSp>
          <p:nvCxnSpPr>
            <p:cNvPr id="39" name="Straight Connector 38"/>
            <p:cNvCxnSpPr/>
            <p:nvPr/>
          </p:nvCxnSpPr>
          <p:spPr bwMode="auto">
            <a:xfrm flipH="1">
              <a:off x="3301999" y="5234726"/>
              <a:ext cx="287867" cy="0"/>
            </a:xfrm>
            <a:prstGeom prst="line">
              <a:avLst/>
            </a:prstGeom>
            <a:solidFill>
              <a:schemeClr val="accent1"/>
            </a:solidFill>
            <a:ln w="38100" cap="flat" cmpd="sng" algn="ctr">
              <a:solidFill>
                <a:srgbClr val="D1D1F0"/>
              </a:solidFill>
              <a:prstDash val="solid"/>
              <a:round/>
              <a:headEnd type="none" w="med" len="med"/>
              <a:tailEnd type="none" w="med" len="med"/>
            </a:ln>
            <a:effectLst/>
          </p:spPr>
        </p:cxnSp>
        <p:cxnSp>
          <p:nvCxnSpPr>
            <p:cNvPr id="40" name="Straight Connector 39"/>
            <p:cNvCxnSpPr/>
            <p:nvPr/>
          </p:nvCxnSpPr>
          <p:spPr bwMode="auto">
            <a:xfrm flipH="1">
              <a:off x="3301999" y="4916590"/>
              <a:ext cx="287867" cy="0"/>
            </a:xfrm>
            <a:prstGeom prst="line">
              <a:avLst/>
            </a:prstGeom>
            <a:solidFill>
              <a:schemeClr val="accent1"/>
            </a:solidFill>
            <a:ln w="38100" cap="flat" cmpd="sng" algn="ctr">
              <a:solidFill>
                <a:srgbClr val="FF6600"/>
              </a:solidFill>
              <a:prstDash val="solid"/>
              <a:round/>
              <a:headEnd type="none" w="med" len="med"/>
              <a:tailEnd type="none" w="med" len="med"/>
            </a:ln>
            <a:effectLst/>
          </p:spPr>
        </p:cxnSp>
      </p:grpSp>
      <p:sp>
        <p:nvSpPr>
          <p:cNvPr id="26" name="TextBox 25"/>
          <p:cNvSpPr txBox="1"/>
          <p:nvPr/>
        </p:nvSpPr>
        <p:spPr>
          <a:xfrm>
            <a:off x="3614768" y="3004168"/>
            <a:ext cx="1223412" cy="584776"/>
          </a:xfrm>
          <a:prstGeom prst="rect">
            <a:avLst/>
          </a:prstGeom>
          <a:noFill/>
        </p:spPr>
        <p:txBody>
          <a:bodyPr wrap="none" rtlCol="0">
            <a:spAutoFit/>
          </a:bodyPr>
          <a:lstStyle/>
          <a:p>
            <a:r>
              <a:rPr lang="en-US" sz="1600" dirty="0" smtClean="0">
                <a:solidFill>
                  <a:srgbClr val="FFFFFF"/>
                </a:solidFill>
              </a:rPr>
              <a:t>Ibuprofen</a:t>
            </a:r>
            <a:br>
              <a:rPr lang="en-US" sz="1600" dirty="0" smtClean="0">
                <a:solidFill>
                  <a:srgbClr val="FFFFFF"/>
                </a:solidFill>
              </a:rPr>
            </a:br>
            <a:r>
              <a:rPr lang="en-US" sz="1600" dirty="0" smtClean="0">
                <a:solidFill>
                  <a:srgbClr val="FFFFFF"/>
                </a:solidFill>
              </a:rPr>
              <a:t>54% higher</a:t>
            </a:r>
            <a:endParaRPr lang="en-US" sz="1600" dirty="0">
              <a:solidFill>
                <a:srgbClr val="FFFFFF"/>
              </a:solidFill>
            </a:endParaRPr>
          </a:p>
        </p:txBody>
      </p:sp>
      <p:cxnSp>
        <p:nvCxnSpPr>
          <p:cNvPr id="27" name="Straight Arrow Connector 26"/>
          <p:cNvCxnSpPr/>
          <p:nvPr/>
        </p:nvCxnSpPr>
        <p:spPr bwMode="auto">
          <a:xfrm>
            <a:off x="4131235" y="3554505"/>
            <a:ext cx="618067" cy="270933"/>
          </a:xfrm>
          <a:prstGeom prst="straightConnector1">
            <a:avLst/>
          </a:prstGeom>
          <a:solidFill>
            <a:schemeClr val="accent1"/>
          </a:solidFill>
          <a:ln w="38100" cap="flat" cmpd="sng" algn="ctr">
            <a:solidFill>
              <a:schemeClr val="bg1"/>
            </a:solidFill>
            <a:prstDash val="solid"/>
            <a:round/>
            <a:headEnd type="none" w="med" len="med"/>
            <a:tailEnd type="stealth" w="lg" len="lg"/>
          </a:ln>
          <a:effectLst/>
        </p:spPr>
      </p:cxnSp>
      <p:sp>
        <p:nvSpPr>
          <p:cNvPr id="41" name="TextBox 40"/>
          <p:cNvSpPr txBox="1"/>
          <p:nvPr/>
        </p:nvSpPr>
        <p:spPr>
          <a:xfrm>
            <a:off x="2243170" y="3816971"/>
            <a:ext cx="1223412" cy="584776"/>
          </a:xfrm>
          <a:prstGeom prst="rect">
            <a:avLst/>
          </a:prstGeom>
          <a:noFill/>
        </p:spPr>
        <p:txBody>
          <a:bodyPr wrap="none" rtlCol="0">
            <a:spAutoFit/>
          </a:bodyPr>
          <a:lstStyle/>
          <a:p>
            <a:r>
              <a:rPr lang="en-US" sz="1600" dirty="0" smtClean="0">
                <a:solidFill>
                  <a:srgbClr val="FFFFFF"/>
                </a:solidFill>
              </a:rPr>
              <a:t>Naproxen</a:t>
            </a:r>
            <a:br>
              <a:rPr lang="en-US" sz="1600" dirty="0" smtClean="0">
                <a:solidFill>
                  <a:srgbClr val="FFFFFF"/>
                </a:solidFill>
              </a:rPr>
            </a:br>
            <a:r>
              <a:rPr lang="en-US" sz="1600" dirty="0" smtClean="0">
                <a:solidFill>
                  <a:srgbClr val="FFFFFF"/>
                </a:solidFill>
              </a:rPr>
              <a:t>41% higher</a:t>
            </a:r>
            <a:endParaRPr lang="en-US" sz="1600" dirty="0">
              <a:solidFill>
                <a:srgbClr val="FFFFFF"/>
              </a:solidFill>
            </a:endParaRPr>
          </a:p>
        </p:txBody>
      </p:sp>
      <p:cxnSp>
        <p:nvCxnSpPr>
          <p:cNvPr id="42" name="Straight Arrow Connector 41"/>
          <p:cNvCxnSpPr/>
          <p:nvPr/>
        </p:nvCxnSpPr>
        <p:spPr bwMode="auto">
          <a:xfrm>
            <a:off x="3326902" y="4104838"/>
            <a:ext cx="431800" cy="194733"/>
          </a:xfrm>
          <a:prstGeom prst="straightConnector1">
            <a:avLst/>
          </a:prstGeom>
          <a:solidFill>
            <a:schemeClr val="accent1"/>
          </a:solidFill>
          <a:ln w="38100" cap="flat" cmpd="sng" algn="ctr">
            <a:solidFill>
              <a:schemeClr val="bg1"/>
            </a:solidFill>
            <a:prstDash val="solid"/>
            <a:round/>
            <a:headEnd type="none" w="med" len="med"/>
            <a:tailEnd type="stealth" w="lg" len="lg"/>
          </a:ln>
          <a:effectLst/>
        </p:spPr>
      </p:cxnSp>
    </p:spTree>
    <p:extLst>
      <p:ext uri="{BB962C8B-B14F-4D97-AF65-F5344CB8AC3E}">
        <p14:creationId xmlns:p14="http://schemas.microsoft.com/office/powerpoint/2010/main" val="9728874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nal_it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899" y="1290994"/>
            <a:ext cx="4516966" cy="5011931"/>
          </a:xfrm>
          <a:prstGeom prst="rect">
            <a:avLst/>
          </a:prstGeom>
        </p:spPr>
      </p:pic>
      <p:pic>
        <p:nvPicPr>
          <p:cNvPr id="6" name="Picture 5" descr="renal_onR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1434" y="1290994"/>
            <a:ext cx="4516966" cy="5011931"/>
          </a:xfrm>
          <a:prstGeom prst="rect">
            <a:avLst/>
          </a:prstGeom>
        </p:spPr>
      </p:pic>
      <p:sp>
        <p:nvSpPr>
          <p:cNvPr id="2" name="Title 1"/>
          <p:cNvSpPr>
            <a:spLocks noGrp="1"/>
          </p:cNvSpPr>
          <p:nvPr>
            <p:ph type="title"/>
          </p:nvPr>
        </p:nvSpPr>
        <p:spPr>
          <a:xfrm>
            <a:off x="0" y="0"/>
            <a:ext cx="10287000" cy="804333"/>
          </a:xfrm>
        </p:spPr>
        <p:txBody>
          <a:bodyPr/>
          <a:lstStyle/>
          <a:p>
            <a:r>
              <a:rPr lang="en-US" sz="3500" dirty="0" smtClean="0">
                <a:effectLst/>
              </a:rPr>
              <a:t>Time from Randomization to Serious Renal Event</a:t>
            </a:r>
            <a:endParaRPr lang="en-US" sz="3500" dirty="0">
              <a:effectLst/>
            </a:endParaRPr>
          </a:p>
        </p:txBody>
      </p:sp>
      <p:sp>
        <p:nvSpPr>
          <p:cNvPr id="43" name="TextBox 42"/>
          <p:cNvSpPr txBox="1"/>
          <p:nvPr/>
        </p:nvSpPr>
        <p:spPr>
          <a:xfrm rot="16200000">
            <a:off x="-1753288" y="3468701"/>
            <a:ext cx="4191002" cy="369332"/>
          </a:xfrm>
          <a:prstGeom prst="rect">
            <a:avLst/>
          </a:prstGeom>
          <a:noFill/>
        </p:spPr>
        <p:txBody>
          <a:bodyPr wrap="square" rtlCol="0">
            <a:spAutoFit/>
          </a:bodyPr>
          <a:lstStyle/>
          <a:p>
            <a:pPr algn="ctr"/>
            <a:r>
              <a:rPr lang="en-US" sz="1800" dirty="0" smtClean="0">
                <a:solidFill>
                  <a:srgbClr val="FFFFFF"/>
                </a:solidFill>
              </a:rPr>
              <a:t>Patients with an Event (%)</a:t>
            </a:r>
            <a:endParaRPr lang="en-US" sz="1800" dirty="0">
              <a:solidFill>
                <a:srgbClr val="FFFFFF"/>
              </a:solidFill>
            </a:endParaRPr>
          </a:p>
        </p:txBody>
      </p:sp>
      <p:sp>
        <p:nvSpPr>
          <p:cNvPr id="44" name="TextBox 43"/>
          <p:cNvSpPr txBox="1"/>
          <p:nvPr/>
        </p:nvSpPr>
        <p:spPr>
          <a:xfrm>
            <a:off x="6155271" y="783163"/>
            <a:ext cx="3767666" cy="492443"/>
          </a:xfrm>
          <a:prstGeom prst="rect">
            <a:avLst/>
          </a:prstGeom>
          <a:noFill/>
          <a:effectLst>
            <a:outerShdw blurRad="50800" dist="38100" dir="2700000">
              <a:srgbClr val="000000">
                <a:alpha val="43000"/>
              </a:srgbClr>
            </a:outerShdw>
          </a:effectLst>
        </p:spPr>
        <p:txBody>
          <a:bodyPr wrap="square">
            <a:prstTxWarp prst="textNoShape">
              <a:avLst/>
            </a:prstTxWarp>
            <a:spAutoFit/>
          </a:bodyPr>
          <a:lstStyle/>
          <a:p>
            <a:pPr algn="ctr" eaLnBrk="0" hangingPunct="0">
              <a:defRPr/>
            </a:pPr>
            <a:r>
              <a:rPr lang="en-US" sz="2600" dirty="0" smtClean="0">
                <a:solidFill>
                  <a:srgbClr val="FFFFFF"/>
                </a:solidFill>
                <a:latin typeface="Arial" pitchFamily="-111" charset="0"/>
                <a:ea typeface="Arial" pitchFamily="-111" charset="0"/>
                <a:cs typeface="Arial" pitchFamily="-111" charset="0"/>
              </a:rPr>
              <a:t>On-Treatment</a:t>
            </a:r>
            <a:endParaRPr lang="en-US" sz="2600" dirty="0">
              <a:solidFill>
                <a:srgbClr val="FFFFFF"/>
              </a:solidFill>
              <a:latin typeface="Arial" pitchFamily="-111" charset="0"/>
              <a:ea typeface="Arial" pitchFamily="-111" charset="0"/>
              <a:cs typeface="Arial" pitchFamily="-111" charset="0"/>
            </a:endParaRPr>
          </a:p>
        </p:txBody>
      </p:sp>
      <p:sp>
        <p:nvSpPr>
          <p:cNvPr id="45" name="TextBox 44"/>
          <p:cNvSpPr txBox="1"/>
          <p:nvPr/>
        </p:nvSpPr>
        <p:spPr>
          <a:xfrm>
            <a:off x="1253076" y="783163"/>
            <a:ext cx="3793067" cy="492443"/>
          </a:xfrm>
          <a:prstGeom prst="rect">
            <a:avLst/>
          </a:prstGeom>
          <a:noFill/>
          <a:effectLst>
            <a:outerShdw blurRad="50800" dist="38100" dir="2700000">
              <a:srgbClr val="000000">
                <a:alpha val="43000"/>
              </a:srgbClr>
            </a:outerShdw>
          </a:effectLst>
        </p:spPr>
        <p:txBody>
          <a:bodyPr wrap="square">
            <a:prstTxWarp prst="textNoShape">
              <a:avLst/>
            </a:prstTxWarp>
            <a:spAutoFit/>
          </a:bodyPr>
          <a:lstStyle/>
          <a:p>
            <a:pPr algn="ctr" eaLnBrk="0" hangingPunct="0">
              <a:defRPr/>
            </a:pPr>
            <a:r>
              <a:rPr lang="en-US" sz="2600" dirty="0" smtClean="0">
                <a:solidFill>
                  <a:srgbClr val="FFFFFF"/>
                </a:solidFill>
                <a:latin typeface="Arial" pitchFamily="-111" charset="0"/>
                <a:ea typeface="Arial" pitchFamily="-111" charset="0"/>
                <a:cs typeface="Arial" pitchFamily="-111" charset="0"/>
              </a:rPr>
              <a:t>Intention-to-Treat</a:t>
            </a:r>
            <a:endParaRPr lang="en-US" sz="2600" dirty="0">
              <a:solidFill>
                <a:srgbClr val="FFFFFF"/>
              </a:solidFill>
              <a:latin typeface="Arial" pitchFamily="-111" charset="0"/>
              <a:ea typeface="Arial" pitchFamily="-111" charset="0"/>
              <a:cs typeface="Arial" pitchFamily="-111" charset="0"/>
            </a:endParaRPr>
          </a:p>
        </p:txBody>
      </p:sp>
      <p:sp>
        <p:nvSpPr>
          <p:cNvPr id="46" name="TextBox 45"/>
          <p:cNvSpPr txBox="1"/>
          <p:nvPr/>
        </p:nvSpPr>
        <p:spPr>
          <a:xfrm>
            <a:off x="1261544" y="6330436"/>
            <a:ext cx="3793066" cy="369332"/>
          </a:xfrm>
          <a:prstGeom prst="rect">
            <a:avLst/>
          </a:prstGeom>
          <a:noFill/>
        </p:spPr>
        <p:txBody>
          <a:bodyPr wrap="square" rtlCol="0">
            <a:spAutoFit/>
          </a:bodyPr>
          <a:lstStyle/>
          <a:p>
            <a:pPr algn="ctr"/>
            <a:r>
              <a:rPr lang="en-US" sz="1800" dirty="0" smtClean="0">
                <a:solidFill>
                  <a:srgbClr val="FFFFFF"/>
                </a:solidFill>
              </a:rPr>
              <a:t>Months Since Randomization</a:t>
            </a:r>
            <a:endParaRPr lang="en-US" sz="1800" dirty="0">
              <a:solidFill>
                <a:srgbClr val="FFFFFF"/>
              </a:solidFill>
            </a:endParaRPr>
          </a:p>
        </p:txBody>
      </p:sp>
      <p:sp>
        <p:nvSpPr>
          <p:cNvPr id="47" name="TextBox 46"/>
          <p:cNvSpPr txBox="1"/>
          <p:nvPr/>
        </p:nvSpPr>
        <p:spPr>
          <a:xfrm>
            <a:off x="6045200" y="6330436"/>
            <a:ext cx="3793066" cy="369332"/>
          </a:xfrm>
          <a:prstGeom prst="rect">
            <a:avLst/>
          </a:prstGeom>
          <a:noFill/>
        </p:spPr>
        <p:txBody>
          <a:bodyPr wrap="square" rtlCol="0">
            <a:spAutoFit/>
          </a:bodyPr>
          <a:lstStyle/>
          <a:p>
            <a:pPr algn="ctr"/>
            <a:r>
              <a:rPr lang="en-US" sz="1800" dirty="0" smtClean="0">
                <a:solidFill>
                  <a:srgbClr val="FFFFFF"/>
                </a:solidFill>
              </a:rPr>
              <a:t>Months Since Randomization</a:t>
            </a:r>
            <a:endParaRPr lang="en-US" sz="1800" dirty="0">
              <a:solidFill>
                <a:srgbClr val="FFFFFF"/>
              </a:solidFill>
            </a:endParaRPr>
          </a:p>
        </p:txBody>
      </p:sp>
      <p:sp>
        <p:nvSpPr>
          <p:cNvPr id="48" name="TextBox 47"/>
          <p:cNvSpPr txBox="1"/>
          <p:nvPr/>
        </p:nvSpPr>
        <p:spPr>
          <a:xfrm>
            <a:off x="1210746" y="1459744"/>
            <a:ext cx="3936998" cy="1237262"/>
          </a:xfrm>
          <a:prstGeom prst="rect">
            <a:avLst/>
          </a:prstGeom>
          <a:noFill/>
        </p:spPr>
        <p:txBody>
          <a:bodyPr wrap="square" rtlCol="0">
            <a:spAutoFit/>
          </a:bodyPr>
          <a:lstStyle/>
          <a:p>
            <a:pPr>
              <a:lnSpc>
                <a:spcPct val="140000"/>
              </a:lnSpc>
            </a:pPr>
            <a:r>
              <a:rPr lang="en-US" sz="1800" dirty="0" err="1" smtClean="0">
                <a:solidFill>
                  <a:srgbClr val="FFFFFF"/>
                </a:solidFill>
                <a:latin typeface="Arial Narrow"/>
                <a:cs typeface="Arial Narrow"/>
              </a:rPr>
              <a:t>Cele</a:t>
            </a:r>
            <a:r>
              <a:rPr lang="en-US" sz="1800" dirty="0" smtClean="0">
                <a:solidFill>
                  <a:srgbClr val="FFFFFF"/>
                </a:solidFill>
                <a:latin typeface="Arial Narrow"/>
                <a:cs typeface="Arial Narrow"/>
              </a:rPr>
              <a:t> vs. </a:t>
            </a:r>
            <a:r>
              <a:rPr lang="en-US" sz="1800" dirty="0" err="1">
                <a:solidFill>
                  <a:srgbClr val="FFFFFF"/>
                </a:solidFill>
                <a:latin typeface="Arial Narrow"/>
                <a:cs typeface="Arial Narrow"/>
              </a:rPr>
              <a:t>I</a:t>
            </a:r>
            <a:r>
              <a:rPr lang="en-US" sz="1800" dirty="0" err="1" smtClean="0">
                <a:solidFill>
                  <a:srgbClr val="FFFFFF"/>
                </a:solidFill>
                <a:latin typeface="Arial Narrow"/>
                <a:cs typeface="Arial Narrow"/>
              </a:rPr>
              <a:t>bu</a:t>
            </a:r>
            <a:r>
              <a:rPr lang="en-US" sz="1800" dirty="0" smtClean="0">
                <a:solidFill>
                  <a:srgbClr val="FFFFFF"/>
                </a:solidFill>
                <a:latin typeface="Arial Narrow"/>
                <a:cs typeface="Arial Narrow"/>
              </a:rPr>
              <a:t>, HR 0.61 (0.44-0.85), </a:t>
            </a:r>
            <a:r>
              <a:rPr lang="en-US" sz="1800" i="1" dirty="0" smtClean="0">
                <a:solidFill>
                  <a:srgbClr val="FFFFFF"/>
                </a:solidFill>
                <a:latin typeface="Arial Narrow"/>
                <a:cs typeface="Arial Narrow"/>
              </a:rPr>
              <a:t>P</a:t>
            </a:r>
            <a:r>
              <a:rPr lang="en-US" sz="1800" dirty="0" smtClean="0">
                <a:solidFill>
                  <a:srgbClr val="FFFFFF"/>
                </a:solidFill>
                <a:latin typeface="Arial Narrow"/>
                <a:cs typeface="Arial Narrow"/>
              </a:rPr>
              <a:t>=0.004</a:t>
            </a:r>
            <a:br>
              <a:rPr lang="en-US" sz="1800" dirty="0" smtClean="0">
                <a:solidFill>
                  <a:srgbClr val="FFFFFF"/>
                </a:solidFill>
                <a:latin typeface="Arial Narrow"/>
                <a:cs typeface="Arial Narrow"/>
              </a:rPr>
            </a:br>
            <a:r>
              <a:rPr lang="en-US" sz="1800" dirty="0" err="1" smtClean="0">
                <a:solidFill>
                  <a:srgbClr val="B9B9BA"/>
                </a:solidFill>
                <a:latin typeface="Arial Narrow"/>
                <a:cs typeface="Arial Narrow"/>
              </a:rPr>
              <a:t>Cele</a:t>
            </a:r>
            <a:r>
              <a:rPr lang="en-US" sz="1800" dirty="0" smtClean="0">
                <a:solidFill>
                  <a:srgbClr val="B9B9BA"/>
                </a:solidFill>
                <a:latin typeface="Arial Narrow"/>
                <a:cs typeface="Arial Narrow"/>
              </a:rPr>
              <a:t> </a:t>
            </a:r>
            <a:r>
              <a:rPr lang="en-US" sz="1800" dirty="0">
                <a:solidFill>
                  <a:srgbClr val="B9B9BA"/>
                </a:solidFill>
                <a:latin typeface="Arial Narrow"/>
                <a:cs typeface="Arial Narrow"/>
              </a:rPr>
              <a:t>vs. Nap, HR </a:t>
            </a:r>
            <a:r>
              <a:rPr lang="en-US" sz="1800" dirty="0" smtClean="0">
                <a:solidFill>
                  <a:srgbClr val="B9B9BA"/>
                </a:solidFill>
                <a:latin typeface="Arial Narrow"/>
                <a:cs typeface="Arial Narrow"/>
              </a:rPr>
              <a:t>0.79 </a:t>
            </a:r>
            <a:r>
              <a:rPr lang="en-US" sz="1800" dirty="0">
                <a:solidFill>
                  <a:srgbClr val="B9B9BA"/>
                </a:solidFill>
                <a:latin typeface="Arial Narrow"/>
                <a:cs typeface="Arial Narrow"/>
              </a:rPr>
              <a:t>(</a:t>
            </a:r>
            <a:r>
              <a:rPr lang="en-US" sz="1800" dirty="0" smtClean="0">
                <a:solidFill>
                  <a:srgbClr val="B9B9BA"/>
                </a:solidFill>
                <a:latin typeface="Arial Narrow"/>
                <a:cs typeface="Arial Narrow"/>
              </a:rPr>
              <a:t>0.56-1.12)</a:t>
            </a:r>
            <a:r>
              <a:rPr lang="en-US" sz="1800" dirty="0">
                <a:solidFill>
                  <a:srgbClr val="B9B9BA"/>
                </a:solidFill>
                <a:latin typeface="Arial Narrow"/>
                <a:cs typeface="Arial Narrow"/>
              </a:rPr>
              <a:t>, </a:t>
            </a:r>
            <a:r>
              <a:rPr lang="en-US" sz="1800" i="1" dirty="0">
                <a:solidFill>
                  <a:srgbClr val="B9B9BA"/>
                </a:solidFill>
                <a:latin typeface="Arial Narrow"/>
                <a:cs typeface="Arial Narrow"/>
              </a:rPr>
              <a:t>P</a:t>
            </a:r>
            <a:r>
              <a:rPr lang="en-US" sz="1800" dirty="0" smtClean="0">
                <a:solidFill>
                  <a:srgbClr val="B9B9BA"/>
                </a:solidFill>
                <a:latin typeface="Arial Narrow"/>
                <a:cs typeface="Arial Narrow"/>
              </a:rPr>
              <a:t>=0.19</a:t>
            </a:r>
            <a:r>
              <a:rPr lang="en-US" sz="1800" dirty="0" smtClean="0">
                <a:solidFill>
                  <a:srgbClr val="FFFFFF"/>
                </a:solidFill>
                <a:latin typeface="Arial Narrow"/>
                <a:cs typeface="Arial Narrow"/>
              </a:rPr>
              <a:t/>
            </a:r>
            <a:br>
              <a:rPr lang="en-US" sz="1800" dirty="0" smtClean="0">
                <a:solidFill>
                  <a:srgbClr val="FFFFFF"/>
                </a:solidFill>
                <a:latin typeface="Arial Narrow"/>
                <a:cs typeface="Arial Narrow"/>
              </a:rPr>
            </a:br>
            <a:r>
              <a:rPr lang="en-US" sz="1800" dirty="0" err="1">
                <a:solidFill>
                  <a:srgbClr val="B9B9BA"/>
                </a:solidFill>
                <a:latin typeface="Arial Narrow"/>
                <a:cs typeface="Arial Narrow"/>
              </a:rPr>
              <a:t>Ibu</a:t>
            </a:r>
            <a:r>
              <a:rPr lang="en-US" sz="1800" dirty="0">
                <a:solidFill>
                  <a:srgbClr val="B9B9BA"/>
                </a:solidFill>
                <a:latin typeface="Arial Narrow"/>
                <a:cs typeface="Arial Narrow"/>
              </a:rPr>
              <a:t> vs. Nap, HR </a:t>
            </a:r>
            <a:r>
              <a:rPr lang="en-US" sz="1800" dirty="0" smtClean="0">
                <a:solidFill>
                  <a:srgbClr val="B9B9BA"/>
                </a:solidFill>
                <a:latin typeface="Arial Narrow"/>
                <a:cs typeface="Arial Narrow"/>
              </a:rPr>
              <a:t>1.29 </a:t>
            </a:r>
            <a:r>
              <a:rPr lang="en-US" sz="1800" dirty="0">
                <a:solidFill>
                  <a:srgbClr val="B9B9BA"/>
                </a:solidFill>
                <a:latin typeface="Arial Narrow"/>
                <a:cs typeface="Arial Narrow"/>
              </a:rPr>
              <a:t>(</a:t>
            </a:r>
            <a:r>
              <a:rPr lang="en-US" sz="1800" dirty="0" smtClean="0">
                <a:solidFill>
                  <a:srgbClr val="B9B9BA"/>
                </a:solidFill>
                <a:latin typeface="Arial Narrow"/>
                <a:cs typeface="Arial Narrow"/>
              </a:rPr>
              <a:t>0.95-1.76)</a:t>
            </a:r>
            <a:r>
              <a:rPr lang="en-US" sz="1800" dirty="0">
                <a:solidFill>
                  <a:srgbClr val="B9B9BA"/>
                </a:solidFill>
                <a:latin typeface="Arial Narrow"/>
                <a:cs typeface="Arial Narrow"/>
              </a:rPr>
              <a:t>, </a:t>
            </a:r>
            <a:r>
              <a:rPr lang="en-US" sz="1800" i="1" dirty="0">
                <a:solidFill>
                  <a:srgbClr val="B9B9BA"/>
                </a:solidFill>
                <a:latin typeface="Arial Narrow"/>
                <a:cs typeface="Arial Narrow"/>
              </a:rPr>
              <a:t>P</a:t>
            </a:r>
            <a:r>
              <a:rPr lang="en-US" sz="1800" dirty="0" smtClean="0">
                <a:solidFill>
                  <a:srgbClr val="B9B9BA"/>
                </a:solidFill>
                <a:latin typeface="Arial Narrow"/>
                <a:cs typeface="Arial Narrow"/>
              </a:rPr>
              <a:t>=0.10</a:t>
            </a:r>
            <a:endParaRPr lang="en-US" sz="1800" dirty="0">
              <a:solidFill>
                <a:srgbClr val="B9B9BA"/>
              </a:solidFill>
              <a:latin typeface="Arial Narrow"/>
              <a:cs typeface="Arial Narrow"/>
            </a:endParaRPr>
          </a:p>
        </p:txBody>
      </p:sp>
      <p:sp>
        <p:nvSpPr>
          <p:cNvPr id="49" name="TextBox 48"/>
          <p:cNvSpPr txBox="1"/>
          <p:nvPr/>
        </p:nvSpPr>
        <p:spPr>
          <a:xfrm>
            <a:off x="6096007" y="1459744"/>
            <a:ext cx="3843866" cy="1237262"/>
          </a:xfrm>
          <a:prstGeom prst="rect">
            <a:avLst/>
          </a:prstGeom>
          <a:noFill/>
        </p:spPr>
        <p:txBody>
          <a:bodyPr wrap="square" rtlCol="0">
            <a:spAutoFit/>
          </a:bodyPr>
          <a:lstStyle/>
          <a:p>
            <a:pPr>
              <a:lnSpc>
                <a:spcPct val="140000"/>
              </a:lnSpc>
            </a:pPr>
            <a:r>
              <a:rPr lang="en-US" sz="1800" dirty="0" err="1" smtClean="0">
                <a:solidFill>
                  <a:srgbClr val="FFFFFF"/>
                </a:solidFill>
                <a:latin typeface="Arial Narrow"/>
                <a:cs typeface="Arial Narrow"/>
              </a:rPr>
              <a:t>Cele</a:t>
            </a:r>
            <a:r>
              <a:rPr lang="en-US" sz="1800" dirty="0" smtClean="0">
                <a:solidFill>
                  <a:srgbClr val="FFFFFF"/>
                </a:solidFill>
                <a:latin typeface="Arial Narrow"/>
                <a:cs typeface="Arial Narrow"/>
              </a:rPr>
              <a:t> vs. </a:t>
            </a:r>
            <a:r>
              <a:rPr lang="en-US" sz="1800" dirty="0" err="1" smtClean="0">
                <a:solidFill>
                  <a:srgbClr val="FFFFFF"/>
                </a:solidFill>
                <a:latin typeface="Arial Narrow"/>
                <a:cs typeface="Arial Narrow"/>
              </a:rPr>
              <a:t>Ibu</a:t>
            </a:r>
            <a:r>
              <a:rPr lang="en-US" sz="1800" dirty="0" smtClean="0">
                <a:solidFill>
                  <a:srgbClr val="FFFFFF"/>
                </a:solidFill>
                <a:latin typeface="Arial Narrow"/>
                <a:cs typeface="Arial Narrow"/>
              </a:rPr>
              <a:t>, HR 0.54 (0.37-0.80)</a:t>
            </a:r>
            <a:br>
              <a:rPr lang="en-US" sz="1800" dirty="0" smtClean="0">
                <a:solidFill>
                  <a:srgbClr val="FFFFFF"/>
                </a:solidFill>
                <a:latin typeface="Arial Narrow"/>
                <a:cs typeface="Arial Narrow"/>
              </a:rPr>
            </a:br>
            <a:r>
              <a:rPr lang="en-US" sz="1800" dirty="0" err="1">
                <a:solidFill>
                  <a:srgbClr val="FFFFFF"/>
                </a:solidFill>
                <a:latin typeface="Arial Narrow"/>
                <a:cs typeface="Arial Narrow"/>
              </a:rPr>
              <a:t>Cele</a:t>
            </a:r>
            <a:r>
              <a:rPr lang="en-US" sz="1800" dirty="0">
                <a:solidFill>
                  <a:srgbClr val="FFFFFF"/>
                </a:solidFill>
                <a:latin typeface="Arial Narrow"/>
                <a:cs typeface="Arial Narrow"/>
              </a:rPr>
              <a:t> vs. Nap, HR </a:t>
            </a:r>
            <a:r>
              <a:rPr lang="en-US" sz="1800" dirty="0" smtClean="0">
                <a:solidFill>
                  <a:srgbClr val="FFFFFF"/>
                </a:solidFill>
                <a:latin typeface="Arial Narrow"/>
                <a:cs typeface="Arial Narrow"/>
              </a:rPr>
              <a:t>0.66 </a:t>
            </a:r>
            <a:r>
              <a:rPr lang="en-US" sz="1800" dirty="0">
                <a:solidFill>
                  <a:srgbClr val="FFFFFF"/>
                </a:solidFill>
                <a:latin typeface="Arial Narrow"/>
                <a:cs typeface="Arial Narrow"/>
              </a:rPr>
              <a:t>(</a:t>
            </a:r>
            <a:r>
              <a:rPr lang="en-US" sz="1800" dirty="0" smtClean="0">
                <a:solidFill>
                  <a:srgbClr val="FFFFFF"/>
                </a:solidFill>
                <a:latin typeface="Arial Narrow"/>
                <a:cs typeface="Arial Narrow"/>
              </a:rPr>
              <a:t>0.44-0.97)</a:t>
            </a:r>
            <a:br>
              <a:rPr lang="en-US" sz="1800" dirty="0" smtClean="0">
                <a:solidFill>
                  <a:srgbClr val="FFFFFF"/>
                </a:solidFill>
                <a:latin typeface="Arial Narrow"/>
                <a:cs typeface="Arial Narrow"/>
              </a:rPr>
            </a:br>
            <a:r>
              <a:rPr lang="en-US" sz="1800" dirty="0" err="1">
                <a:solidFill>
                  <a:srgbClr val="B9B9BA"/>
                </a:solidFill>
                <a:latin typeface="Arial Narrow"/>
                <a:cs typeface="Arial Narrow"/>
              </a:rPr>
              <a:t>Ibu</a:t>
            </a:r>
            <a:r>
              <a:rPr lang="en-US" sz="1800" dirty="0">
                <a:solidFill>
                  <a:srgbClr val="B9B9BA"/>
                </a:solidFill>
                <a:latin typeface="Arial Narrow"/>
                <a:cs typeface="Arial Narrow"/>
              </a:rPr>
              <a:t> vs. Nap, HR </a:t>
            </a:r>
            <a:r>
              <a:rPr lang="en-US" sz="1800" dirty="0" smtClean="0">
                <a:solidFill>
                  <a:srgbClr val="B9B9BA"/>
                </a:solidFill>
                <a:latin typeface="Arial Narrow"/>
                <a:cs typeface="Arial Narrow"/>
              </a:rPr>
              <a:t>1.21 </a:t>
            </a:r>
            <a:r>
              <a:rPr lang="en-US" sz="1800" dirty="0">
                <a:solidFill>
                  <a:srgbClr val="B9B9BA"/>
                </a:solidFill>
                <a:latin typeface="Arial Narrow"/>
                <a:cs typeface="Arial Narrow"/>
              </a:rPr>
              <a:t>(</a:t>
            </a:r>
            <a:r>
              <a:rPr lang="en-US" sz="1800" dirty="0" smtClean="0">
                <a:solidFill>
                  <a:srgbClr val="B9B9BA"/>
                </a:solidFill>
                <a:latin typeface="Arial Narrow"/>
                <a:cs typeface="Arial Narrow"/>
              </a:rPr>
              <a:t>0.86-1.70)</a:t>
            </a:r>
            <a:endParaRPr lang="en-US" sz="1800" dirty="0">
              <a:solidFill>
                <a:srgbClr val="B9B9BA"/>
              </a:solidFill>
              <a:latin typeface="Arial Narrow"/>
              <a:cs typeface="Arial Narrow"/>
            </a:endParaRPr>
          </a:p>
        </p:txBody>
      </p:sp>
      <p:grpSp>
        <p:nvGrpSpPr>
          <p:cNvPr id="3" name="Group 2"/>
          <p:cNvGrpSpPr/>
          <p:nvPr/>
        </p:nvGrpSpPr>
        <p:grpSpPr>
          <a:xfrm>
            <a:off x="8683817" y="5105898"/>
            <a:ext cx="1193800" cy="677108"/>
            <a:chOff x="8703739" y="5173137"/>
            <a:chExt cx="1193800" cy="677108"/>
          </a:xfrm>
        </p:grpSpPr>
        <p:sp>
          <p:nvSpPr>
            <p:cNvPr id="28" name="TextBox 27"/>
            <p:cNvSpPr txBox="1"/>
            <p:nvPr/>
          </p:nvSpPr>
          <p:spPr>
            <a:xfrm>
              <a:off x="8703739" y="5173137"/>
              <a:ext cx="1193800" cy="677108"/>
            </a:xfrm>
            <a:prstGeom prst="rect">
              <a:avLst/>
            </a:prstGeom>
            <a:solidFill>
              <a:srgbClr val="0000B5"/>
            </a:solidFill>
            <a:ln>
              <a:solidFill>
                <a:srgbClr val="FFFFFF"/>
              </a:solidFill>
            </a:ln>
          </p:spPr>
          <p:txBody>
            <a:bodyPr wrap="square" lIns="0" tIns="0" rIns="0" bIns="0" rtlCol="0">
              <a:spAutoFit/>
            </a:bodyPr>
            <a:lstStyle/>
            <a:p>
              <a:pPr>
                <a:spcBef>
                  <a:spcPts val="0"/>
                </a:spcBef>
                <a:spcAft>
                  <a:spcPts val="100"/>
                </a:spcAft>
                <a:tabLst>
                  <a:tab pos="347663" algn="l"/>
                </a:tabLst>
              </a:pPr>
              <a:r>
                <a:rPr lang="en-US" sz="1600" dirty="0" smtClean="0">
                  <a:solidFill>
                    <a:srgbClr val="FFFFFF"/>
                  </a:solidFill>
                  <a:latin typeface="Arial"/>
                </a:rPr>
                <a:t>	</a:t>
              </a:r>
              <a:r>
                <a:rPr lang="en-US" sz="1400" dirty="0" smtClean="0">
                  <a:solidFill>
                    <a:srgbClr val="FFFFFF"/>
                  </a:solidFill>
                  <a:latin typeface="Arial"/>
                </a:rPr>
                <a:t>Ibuprofen	Naproxen	</a:t>
              </a:r>
              <a:r>
                <a:rPr lang="en-US" sz="1400" dirty="0" err="1" smtClean="0">
                  <a:solidFill>
                    <a:srgbClr val="FFFFFF"/>
                  </a:solidFill>
                  <a:latin typeface="Arial"/>
                </a:rPr>
                <a:t>Celecoxib</a:t>
              </a:r>
              <a:endParaRPr lang="en-US" sz="1400" dirty="0">
                <a:solidFill>
                  <a:srgbClr val="FFFFFF"/>
                </a:solidFill>
                <a:latin typeface="Arial"/>
              </a:endParaRPr>
            </a:p>
          </p:txBody>
        </p:sp>
        <p:grpSp>
          <p:nvGrpSpPr>
            <p:cNvPr id="29" name="Group 28"/>
            <p:cNvGrpSpPr/>
            <p:nvPr/>
          </p:nvGrpSpPr>
          <p:grpSpPr>
            <a:xfrm>
              <a:off x="8750406" y="5334002"/>
              <a:ext cx="228600" cy="411480"/>
              <a:chOff x="3301999" y="4916590"/>
              <a:chExt cx="287867" cy="660399"/>
            </a:xfrm>
          </p:grpSpPr>
          <p:cxnSp>
            <p:nvCxnSpPr>
              <p:cNvPr id="30" name="Straight Connector 29"/>
              <p:cNvCxnSpPr/>
              <p:nvPr/>
            </p:nvCxnSpPr>
            <p:spPr bwMode="auto">
              <a:xfrm flipH="1">
                <a:off x="3301999" y="5576989"/>
                <a:ext cx="287867" cy="0"/>
              </a:xfrm>
              <a:prstGeom prst="line">
                <a:avLst/>
              </a:prstGeom>
              <a:solidFill>
                <a:schemeClr val="accent1"/>
              </a:solidFill>
              <a:ln w="38100" cap="flat" cmpd="sng" algn="ctr">
                <a:solidFill>
                  <a:srgbClr val="FFC850"/>
                </a:solidFill>
                <a:prstDash val="solid"/>
                <a:round/>
                <a:headEnd type="none" w="med" len="med"/>
                <a:tailEnd type="none" w="med" len="med"/>
              </a:ln>
              <a:effectLst/>
            </p:spPr>
          </p:cxnSp>
          <p:cxnSp>
            <p:nvCxnSpPr>
              <p:cNvPr id="31" name="Straight Connector 30"/>
              <p:cNvCxnSpPr/>
              <p:nvPr/>
            </p:nvCxnSpPr>
            <p:spPr bwMode="auto">
              <a:xfrm flipH="1">
                <a:off x="3301999" y="5234726"/>
                <a:ext cx="287867" cy="0"/>
              </a:xfrm>
              <a:prstGeom prst="line">
                <a:avLst/>
              </a:prstGeom>
              <a:solidFill>
                <a:schemeClr val="accent1"/>
              </a:solidFill>
              <a:ln w="38100" cap="flat" cmpd="sng" algn="ctr">
                <a:solidFill>
                  <a:srgbClr val="D1D1F0"/>
                </a:solidFill>
                <a:prstDash val="solid"/>
                <a:round/>
                <a:headEnd type="none" w="med" len="med"/>
                <a:tailEnd type="none" w="med" len="med"/>
              </a:ln>
              <a:effectLst/>
            </p:spPr>
          </p:cxnSp>
          <p:cxnSp>
            <p:nvCxnSpPr>
              <p:cNvPr id="32" name="Straight Connector 31"/>
              <p:cNvCxnSpPr/>
              <p:nvPr/>
            </p:nvCxnSpPr>
            <p:spPr bwMode="auto">
              <a:xfrm flipH="1">
                <a:off x="3301999" y="4916590"/>
                <a:ext cx="287867" cy="0"/>
              </a:xfrm>
              <a:prstGeom prst="line">
                <a:avLst/>
              </a:prstGeom>
              <a:solidFill>
                <a:schemeClr val="accent1"/>
              </a:solidFill>
              <a:ln w="38100" cap="flat" cmpd="sng" algn="ctr">
                <a:solidFill>
                  <a:srgbClr val="FF6600"/>
                </a:solidFill>
                <a:prstDash val="solid"/>
                <a:round/>
                <a:headEnd type="none" w="med" len="med"/>
                <a:tailEnd type="none" w="med" len="med"/>
              </a:ln>
              <a:effectLst/>
            </p:spPr>
          </p:cxnSp>
        </p:grpSp>
      </p:grpSp>
      <p:grpSp>
        <p:nvGrpSpPr>
          <p:cNvPr id="4" name="Group 3"/>
          <p:cNvGrpSpPr/>
          <p:nvPr/>
        </p:nvGrpSpPr>
        <p:grpSpPr>
          <a:xfrm>
            <a:off x="3832419" y="5105898"/>
            <a:ext cx="1193800" cy="677108"/>
            <a:chOff x="3810006" y="5173137"/>
            <a:chExt cx="1193800" cy="677108"/>
          </a:xfrm>
        </p:grpSpPr>
        <p:sp>
          <p:nvSpPr>
            <p:cNvPr id="38" name="TextBox 37"/>
            <p:cNvSpPr txBox="1"/>
            <p:nvPr/>
          </p:nvSpPr>
          <p:spPr>
            <a:xfrm>
              <a:off x="3810006" y="5173137"/>
              <a:ext cx="1193800" cy="677108"/>
            </a:xfrm>
            <a:prstGeom prst="rect">
              <a:avLst/>
            </a:prstGeom>
            <a:solidFill>
              <a:srgbClr val="0000B5"/>
            </a:solidFill>
            <a:ln>
              <a:solidFill>
                <a:srgbClr val="FFFFFF"/>
              </a:solidFill>
            </a:ln>
          </p:spPr>
          <p:txBody>
            <a:bodyPr wrap="square" lIns="0" tIns="0" rIns="0" bIns="0" rtlCol="0">
              <a:spAutoFit/>
            </a:bodyPr>
            <a:lstStyle/>
            <a:p>
              <a:pPr>
                <a:spcBef>
                  <a:spcPts val="0"/>
                </a:spcBef>
                <a:spcAft>
                  <a:spcPts val="100"/>
                </a:spcAft>
                <a:tabLst>
                  <a:tab pos="347663" algn="l"/>
                </a:tabLst>
              </a:pPr>
              <a:r>
                <a:rPr lang="en-US" sz="1600" dirty="0" smtClean="0">
                  <a:solidFill>
                    <a:srgbClr val="FFFFFF"/>
                  </a:solidFill>
                  <a:latin typeface="Arial"/>
                </a:rPr>
                <a:t>	</a:t>
              </a:r>
              <a:r>
                <a:rPr lang="en-US" sz="1400" dirty="0" smtClean="0">
                  <a:solidFill>
                    <a:srgbClr val="FFFFFF"/>
                  </a:solidFill>
                  <a:latin typeface="Arial"/>
                </a:rPr>
                <a:t>Ibuprofen	Naproxen	</a:t>
              </a:r>
              <a:r>
                <a:rPr lang="en-US" sz="1400" dirty="0" err="1" smtClean="0">
                  <a:solidFill>
                    <a:srgbClr val="FFFFFF"/>
                  </a:solidFill>
                  <a:latin typeface="Arial"/>
                </a:rPr>
                <a:t>Celecoxib</a:t>
              </a:r>
              <a:endParaRPr lang="en-US" sz="1400" dirty="0">
                <a:solidFill>
                  <a:srgbClr val="FFFFFF"/>
                </a:solidFill>
                <a:latin typeface="Arial"/>
              </a:endParaRPr>
            </a:p>
          </p:txBody>
        </p:sp>
        <p:grpSp>
          <p:nvGrpSpPr>
            <p:cNvPr id="39" name="Group 38"/>
            <p:cNvGrpSpPr/>
            <p:nvPr/>
          </p:nvGrpSpPr>
          <p:grpSpPr>
            <a:xfrm>
              <a:off x="3856673" y="5334002"/>
              <a:ext cx="228600" cy="411480"/>
              <a:chOff x="3301999" y="4916590"/>
              <a:chExt cx="287867" cy="660399"/>
            </a:xfrm>
          </p:grpSpPr>
          <p:cxnSp>
            <p:nvCxnSpPr>
              <p:cNvPr id="40" name="Straight Connector 39"/>
              <p:cNvCxnSpPr/>
              <p:nvPr/>
            </p:nvCxnSpPr>
            <p:spPr bwMode="auto">
              <a:xfrm flipH="1">
                <a:off x="3301999" y="5576989"/>
                <a:ext cx="287867" cy="0"/>
              </a:xfrm>
              <a:prstGeom prst="line">
                <a:avLst/>
              </a:prstGeom>
              <a:solidFill>
                <a:schemeClr val="accent1"/>
              </a:solidFill>
              <a:ln w="38100" cap="flat" cmpd="sng" algn="ctr">
                <a:solidFill>
                  <a:srgbClr val="FFC850"/>
                </a:solidFill>
                <a:prstDash val="solid"/>
                <a:round/>
                <a:headEnd type="none" w="med" len="med"/>
                <a:tailEnd type="none" w="med" len="med"/>
              </a:ln>
              <a:effectLst/>
            </p:spPr>
          </p:cxnSp>
          <p:cxnSp>
            <p:nvCxnSpPr>
              <p:cNvPr id="41" name="Straight Connector 40"/>
              <p:cNvCxnSpPr/>
              <p:nvPr/>
            </p:nvCxnSpPr>
            <p:spPr bwMode="auto">
              <a:xfrm flipH="1">
                <a:off x="3301999" y="5234726"/>
                <a:ext cx="287867" cy="0"/>
              </a:xfrm>
              <a:prstGeom prst="line">
                <a:avLst/>
              </a:prstGeom>
              <a:solidFill>
                <a:schemeClr val="accent1"/>
              </a:solidFill>
              <a:ln w="38100" cap="flat" cmpd="sng" algn="ctr">
                <a:solidFill>
                  <a:srgbClr val="D1D1F0"/>
                </a:solidFill>
                <a:prstDash val="solid"/>
                <a:round/>
                <a:headEnd type="none" w="med" len="med"/>
                <a:tailEnd type="none" w="med" len="med"/>
              </a:ln>
              <a:effectLst/>
            </p:spPr>
          </p:cxnSp>
          <p:cxnSp>
            <p:nvCxnSpPr>
              <p:cNvPr id="42" name="Straight Connector 41"/>
              <p:cNvCxnSpPr/>
              <p:nvPr/>
            </p:nvCxnSpPr>
            <p:spPr bwMode="auto">
              <a:xfrm flipH="1">
                <a:off x="3301999" y="4916590"/>
                <a:ext cx="287867" cy="0"/>
              </a:xfrm>
              <a:prstGeom prst="line">
                <a:avLst/>
              </a:prstGeom>
              <a:solidFill>
                <a:schemeClr val="accent1"/>
              </a:solidFill>
              <a:ln w="38100" cap="flat" cmpd="sng" algn="ctr">
                <a:solidFill>
                  <a:srgbClr val="FF6600"/>
                </a:solidFill>
                <a:prstDash val="solid"/>
                <a:round/>
                <a:headEnd type="none" w="med" len="med"/>
                <a:tailEnd type="none" w="med" len="med"/>
              </a:ln>
              <a:effectLst/>
            </p:spPr>
          </p:cxnSp>
        </p:grpSp>
      </p:grpSp>
      <p:sp>
        <p:nvSpPr>
          <p:cNvPr id="34" name="TextBox 33"/>
          <p:cNvSpPr txBox="1"/>
          <p:nvPr/>
        </p:nvSpPr>
        <p:spPr>
          <a:xfrm>
            <a:off x="2937938" y="2980268"/>
            <a:ext cx="1223412" cy="584776"/>
          </a:xfrm>
          <a:prstGeom prst="rect">
            <a:avLst/>
          </a:prstGeom>
          <a:noFill/>
        </p:spPr>
        <p:txBody>
          <a:bodyPr wrap="none" rtlCol="0">
            <a:spAutoFit/>
          </a:bodyPr>
          <a:lstStyle/>
          <a:p>
            <a:r>
              <a:rPr lang="en-US" sz="1600" dirty="0" smtClean="0">
                <a:solidFill>
                  <a:srgbClr val="FFFFFF"/>
                </a:solidFill>
              </a:rPr>
              <a:t>Ibuprofen</a:t>
            </a:r>
            <a:br>
              <a:rPr lang="en-US" sz="1600" dirty="0" smtClean="0">
                <a:solidFill>
                  <a:srgbClr val="FFFFFF"/>
                </a:solidFill>
              </a:rPr>
            </a:br>
            <a:r>
              <a:rPr lang="en-US" sz="1600" dirty="0" smtClean="0">
                <a:solidFill>
                  <a:srgbClr val="FFFFFF"/>
                </a:solidFill>
              </a:rPr>
              <a:t>64% higher</a:t>
            </a:r>
            <a:endParaRPr lang="en-US" sz="1600" dirty="0">
              <a:solidFill>
                <a:srgbClr val="FFFFFF"/>
              </a:solidFill>
            </a:endParaRPr>
          </a:p>
        </p:txBody>
      </p:sp>
      <p:cxnSp>
        <p:nvCxnSpPr>
          <p:cNvPr id="35" name="Straight Arrow Connector 34"/>
          <p:cNvCxnSpPr/>
          <p:nvPr/>
        </p:nvCxnSpPr>
        <p:spPr bwMode="auto">
          <a:xfrm>
            <a:off x="4030127" y="3208868"/>
            <a:ext cx="474133" cy="93132"/>
          </a:xfrm>
          <a:prstGeom prst="straightConnector1">
            <a:avLst/>
          </a:prstGeom>
          <a:solidFill>
            <a:schemeClr val="accent1"/>
          </a:solidFill>
          <a:ln w="38100" cap="flat" cmpd="sng" algn="ctr">
            <a:solidFill>
              <a:schemeClr val="bg1"/>
            </a:solidFill>
            <a:prstDash val="solid"/>
            <a:round/>
            <a:headEnd type="none" w="med" len="med"/>
            <a:tailEnd type="stealth" w="lg" len="lg"/>
          </a:ln>
          <a:effectLst/>
        </p:spPr>
      </p:cxnSp>
    </p:spTree>
    <p:extLst>
      <p:ext uri="{BB962C8B-B14F-4D97-AF65-F5344CB8AC3E}">
        <p14:creationId xmlns:p14="http://schemas.microsoft.com/office/powerpoint/2010/main" val="3987276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llSafety_it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99" y="1250029"/>
            <a:ext cx="4487333" cy="5048663"/>
          </a:xfrm>
          <a:prstGeom prst="rect">
            <a:avLst/>
          </a:prstGeom>
        </p:spPr>
      </p:pic>
      <p:pic>
        <p:nvPicPr>
          <p:cNvPr id="9" name="Picture 8" descr="AllSafety_mit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3399" y="1250029"/>
            <a:ext cx="4487333" cy="5048663"/>
          </a:xfrm>
          <a:prstGeom prst="rect">
            <a:avLst/>
          </a:prstGeom>
        </p:spPr>
      </p:pic>
      <p:sp>
        <p:nvSpPr>
          <p:cNvPr id="43" name="TextBox 42"/>
          <p:cNvSpPr txBox="1"/>
          <p:nvPr/>
        </p:nvSpPr>
        <p:spPr>
          <a:xfrm rot="16200000">
            <a:off x="-1677088" y="3460235"/>
            <a:ext cx="4191002" cy="369332"/>
          </a:xfrm>
          <a:prstGeom prst="rect">
            <a:avLst/>
          </a:prstGeom>
          <a:noFill/>
        </p:spPr>
        <p:txBody>
          <a:bodyPr wrap="square" rtlCol="0">
            <a:spAutoFit/>
          </a:bodyPr>
          <a:lstStyle/>
          <a:p>
            <a:pPr algn="ctr"/>
            <a:r>
              <a:rPr lang="en-US" sz="1800" dirty="0" smtClean="0">
                <a:solidFill>
                  <a:srgbClr val="FFFFFF"/>
                </a:solidFill>
              </a:rPr>
              <a:t>Patients with an Event (%)</a:t>
            </a:r>
            <a:endParaRPr lang="en-US" sz="1800" dirty="0">
              <a:solidFill>
                <a:srgbClr val="FFFFFF"/>
              </a:solidFill>
            </a:endParaRPr>
          </a:p>
        </p:txBody>
      </p:sp>
      <p:sp>
        <p:nvSpPr>
          <p:cNvPr id="44" name="TextBox 43"/>
          <p:cNvSpPr txBox="1"/>
          <p:nvPr/>
        </p:nvSpPr>
        <p:spPr>
          <a:xfrm>
            <a:off x="6155271" y="757762"/>
            <a:ext cx="3767666" cy="492443"/>
          </a:xfrm>
          <a:prstGeom prst="rect">
            <a:avLst/>
          </a:prstGeom>
          <a:noFill/>
          <a:effectLst>
            <a:outerShdw blurRad="50800" dist="38100" dir="2700000">
              <a:srgbClr val="000000">
                <a:alpha val="43000"/>
              </a:srgbClr>
            </a:outerShdw>
          </a:effectLst>
        </p:spPr>
        <p:txBody>
          <a:bodyPr wrap="square">
            <a:prstTxWarp prst="textNoShape">
              <a:avLst/>
            </a:prstTxWarp>
            <a:spAutoFit/>
          </a:bodyPr>
          <a:lstStyle/>
          <a:p>
            <a:pPr algn="ctr" eaLnBrk="0" hangingPunct="0">
              <a:defRPr/>
            </a:pPr>
            <a:r>
              <a:rPr lang="en-US" sz="2600" dirty="0" smtClean="0">
                <a:solidFill>
                  <a:srgbClr val="FFFFFF"/>
                </a:solidFill>
                <a:latin typeface="Arial" pitchFamily="-111" charset="0"/>
                <a:ea typeface="Arial" pitchFamily="-111" charset="0"/>
                <a:cs typeface="Arial" pitchFamily="-111" charset="0"/>
              </a:rPr>
              <a:t>On-Treatment</a:t>
            </a:r>
            <a:endParaRPr lang="en-US" sz="2600" dirty="0">
              <a:solidFill>
                <a:srgbClr val="FFFFFF"/>
              </a:solidFill>
              <a:latin typeface="Arial" pitchFamily="-111" charset="0"/>
              <a:ea typeface="Arial" pitchFamily="-111" charset="0"/>
              <a:cs typeface="Arial" pitchFamily="-111" charset="0"/>
            </a:endParaRPr>
          </a:p>
        </p:txBody>
      </p:sp>
      <p:sp>
        <p:nvSpPr>
          <p:cNvPr id="45" name="TextBox 44"/>
          <p:cNvSpPr txBox="1"/>
          <p:nvPr/>
        </p:nvSpPr>
        <p:spPr>
          <a:xfrm>
            <a:off x="1253076" y="757762"/>
            <a:ext cx="3793067" cy="492443"/>
          </a:xfrm>
          <a:prstGeom prst="rect">
            <a:avLst/>
          </a:prstGeom>
          <a:noFill/>
          <a:effectLst>
            <a:outerShdw blurRad="50800" dist="38100" dir="2700000">
              <a:srgbClr val="000000">
                <a:alpha val="43000"/>
              </a:srgbClr>
            </a:outerShdw>
          </a:effectLst>
        </p:spPr>
        <p:txBody>
          <a:bodyPr wrap="square">
            <a:prstTxWarp prst="textNoShape">
              <a:avLst/>
            </a:prstTxWarp>
            <a:spAutoFit/>
          </a:bodyPr>
          <a:lstStyle/>
          <a:p>
            <a:pPr algn="ctr" eaLnBrk="0" hangingPunct="0">
              <a:defRPr/>
            </a:pPr>
            <a:r>
              <a:rPr lang="en-US" sz="2600" dirty="0" smtClean="0">
                <a:solidFill>
                  <a:srgbClr val="FFFFFF"/>
                </a:solidFill>
                <a:latin typeface="Arial" pitchFamily="-111" charset="0"/>
                <a:ea typeface="Arial" pitchFamily="-111" charset="0"/>
                <a:cs typeface="Arial" pitchFamily="-111" charset="0"/>
              </a:rPr>
              <a:t>Intention-to-Treat</a:t>
            </a:r>
            <a:endParaRPr lang="en-US" sz="2600" dirty="0">
              <a:solidFill>
                <a:srgbClr val="FFFFFF"/>
              </a:solidFill>
              <a:latin typeface="Arial" pitchFamily="-111" charset="0"/>
              <a:ea typeface="Arial" pitchFamily="-111" charset="0"/>
              <a:cs typeface="Arial" pitchFamily="-111" charset="0"/>
            </a:endParaRPr>
          </a:p>
        </p:txBody>
      </p:sp>
      <p:sp>
        <p:nvSpPr>
          <p:cNvPr id="46" name="TextBox 45"/>
          <p:cNvSpPr txBox="1"/>
          <p:nvPr/>
        </p:nvSpPr>
        <p:spPr>
          <a:xfrm>
            <a:off x="1261544" y="6330436"/>
            <a:ext cx="3793066" cy="369332"/>
          </a:xfrm>
          <a:prstGeom prst="rect">
            <a:avLst/>
          </a:prstGeom>
          <a:noFill/>
        </p:spPr>
        <p:txBody>
          <a:bodyPr wrap="square" rtlCol="0">
            <a:spAutoFit/>
          </a:bodyPr>
          <a:lstStyle/>
          <a:p>
            <a:pPr algn="ctr"/>
            <a:r>
              <a:rPr lang="en-US" sz="1800" dirty="0" smtClean="0">
                <a:solidFill>
                  <a:srgbClr val="FFFFFF"/>
                </a:solidFill>
              </a:rPr>
              <a:t>Months Since Randomization</a:t>
            </a:r>
            <a:endParaRPr lang="en-US" sz="1800" dirty="0">
              <a:solidFill>
                <a:srgbClr val="FFFFFF"/>
              </a:solidFill>
            </a:endParaRPr>
          </a:p>
        </p:txBody>
      </p:sp>
      <p:sp>
        <p:nvSpPr>
          <p:cNvPr id="47" name="TextBox 46"/>
          <p:cNvSpPr txBox="1"/>
          <p:nvPr/>
        </p:nvSpPr>
        <p:spPr>
          <a:xfrm>
            <a:off x="6045200" y="6330436"/>
            <a:ext cx="3793066" cy="369332"/>
          </a:xfrm>
          <a:prstGeom prst="rect">
            <a:avLst/>
          </a:prstGeom>
          <a:noFill/>
        </p:spPr>
        <p:txBody>
          <a:bodyPr wrap="square" rtlCol="0">
            <a:spAutoFit/>
          </a:bodyPr>
          <a:lstStyle/>
          <a:p>
            <a:pPr algn="ctr"/>
            <a:r>
              <a:rPr lang="en-US" sz="1800" dirty="0" smtClean="0">
                <a:solidFill>
                  <a:srgbClr val="FFFFFF"/>
                </a:solidFill>
              </a:rPr>
              <a:t>Months Since Randomization</a:t>
            </a:r>
            <a:endParaRPr lang="en-US" sz="1800" dirty="0">
              <a:solidFill>
                <a:srgbClr val="FFFFFF"/>
              </a:solidFill>
            </a:endParaRPr>
          </a:p>
        </p:txBody>
      </p:sp>
      <p:sp>
        <p:nvSpPr>
          <p:cNvPr id="48" name="TextBox 47"/>
          <p:cNvSpPr txBox="1"/>
          <p:nvPr/>
        </p:nvSpPr>
        <p:spPr>
          <a:xfrm>
            <a:off x="1185345" y="1375074"/>
            <a:ext cx="3936998" cy="923330"/>
          </a:xfrm>
          <a:prstGeom prst="rect">
            <a:avLst/>
          </a:prstGeom>
          <a:noFill/>
        </p:spPr>
        <p:txBody>
          <a:bodyPr wrap="square" rtlCol="0">
            <a:spAutoFit/>
          </a:bodyPr>
          <a:lstStyle/>
          <a:p>
            <a:r>
              <a:rPr lang="en-US" sz="1800" dirty="0" err="1" smtClean="0">
                <a:solidFill>
                  <a:srgbClr val="FFFFFF"/>
                </a:solidFill>
                <a:latin typeface="Arial Narrow"/>
                <a:cs typeface="Arial Narrow"/>
              </a:rPr>
              <a:t>Cele</a:t>
            </a:r>
            <a:r>
              <a:rPr lang="en-US" sz="1800" dirty="0" smtClean="0">
                <a:solidFill>
                  <a:srgbClr val="FFFFFF"/>
                </a:solidFill>
                <a:latin typeface="Arial Narrow"/>
                <a:cs typeface="Arial Narrow"/>
              </a:rPr>
              <a:t> vs. </a:t>
            </a:r>
            <a:r>
              <a:rPr lang="en-US" sz="1800" dirty="0" err="1">
                <a:solidFill>
                  <a:srgbClr val="FFFFFF"/>
                </a:solidFill>
                <a:latin typeface="Arial Narrow"/>
                <a:cs typeface="Arial Narrow"/>
              </a:rPr>
              <a:t>I</a:t>
            </a:r>
            <a:r>
              <a:rPr lang="en-US" sz="1800" dirty="0" err="1" smtClean="0">
                <a:solidFill>
                  <a:srgbClr val="FFFFFF"/>
                </a:solidFill>
                <a:latin typeface="Arial Narrow"/>
                <a:cs typeface="Arial Narrow"/>
              </a:rPr>
              <a:t>bu</a:t>
            </a:r>
            <a:r>
              <a:rPr lang="en-US" sz="1800" dirty="0" smtClean="0">
                <a:solidFill>
                  <a:srgbClr val="FFFFFF"/>
                </a:solidFill>
                <a:latin typeface="Arial Narrow"/>
                <a:cs typeface="Arial Narrow"/>
              </a:rPr>
              <a:t>, HR 0.78 (0.69-0.87), </a:t>
            </a:r>
            <a:r>
              <a:rPr lang="en-US" sz="1800" i="1" dirty="0" smtClean="0">
                <a:solidFill>
                  <a:srgbClr val="FFFFFF"/>
                </a:solidFill>
                <a:latin typeface="Arial Narrow"/>
                <a:cs typeface="Arial Narrow"/>
              </a:rPr>
              <a:t>P</a:t>
            </a:r>
            <a:r>
              <a:rPr lang="en-US" sz="1800" dirty="0" smtClean="0">
                <a:solidFill>
                  <a:srgbClr val="FFFFFF"/>
                </a:solidFill>
                <a:latin typeface="Arial Narrow"/>
                <a:cs typeface="Arial Narrow"/>
              </a:rPr>
              <a:t>&lt;0.001      </a:t>
            </a:r>
            <a:br>
              <a:rPr lang="en-US" sz="1800" dirty="0" smtClean="0">
                <a:solidFill>
                  <a:srgbClr val="FFFFFF"/>
                </a:solidFill>
                <a:latin typeface="Arial Narrow"/>
                <a:cs typeface="Arial Narrow"/>
              </a:rPr>
            </a:br>
            <a:r>
              <a:rPr lang="en-US" sz="1800" dirty="0" err="1" smtClean="0">
                <a:solidFill>
                  <a:srgbClr val="FFFFFF"/>
                </a:solidFill>
                <a:latin typeface="Arial Narrow"/>
                <a:cs typeface="Arial Narrow"/>
              </a:rPr>
              <a:t>Cele</a:t>
            </a:r>
            <a:r>
              <a:rPr lang="en-US" sz="1800" dirty="0" smtClean="0">
                <a:solidFill>
                  <a:srgbClr val="FFFFFF"/>
                </a:solidFill>
                <a:latin typeface="Arial Narrow"/>
                <a:cs typeface="Arial Narrow"/>
              </a:rPr>
              <a:t> </a:t>
            </a:r>
            <a:r>
              <a:rPr lang="en-US" sz="1800" dirty="0">
                <a:solidFill>
                  <a:srgbClr val="FFFFFF"/>
                </a:solidFill>
                <a:latin typeface="Arial Narrow"/>
                <a:cs typeface="Arial Narrow"/>
              </a:rPr>
              <a:t>vs. Nap, HR </a:t>
            </a:r>
            <a:r>
              <a:rPr lang="en-US" sz="1800" dirty="0" smtClean="0">
                <a:solidFill>
                  <a:srgbClr val="FFFFFF"/>
                </a:solidFill>
                <a:latin typeface="Arial Narrow"/>
                <a:cs typeface="Arial Narrow"/>
              </a:rPr>
              <a:t>0.87 (0.77-0.99)</a:t>
            </a:r>
            <a:r>
              <a:rPr lang="en-US" sz="1800" dirty="0">
                <a:solidFill>
                  <a:srgbClr val="FFFFFF"/>
                </a:solidFill>
                <a:latin typeface="Arial Narrow"/>
                <a:cs typeface="Arial Narrow"/>
              </a:rPr>
              <a:t>, </a:t>
            </a:r>
            <a:r>
              <a:rPr lang="en-US" sz="1800" i="1" dirty="0">
                <a:solidFill>
                  <a:srgbClr val="FFFFFF"/>
                </a:solidFill>
                <a:latin typeface="Arial Narrow"/>
                <a:cs typeface="Arial Narrow"/>
              </a:rPr>
              <a:t>P</a:t>
            </a:r>
            <a:r>
              <a:rPr lang="en-US" sz="1800" dirty="0" smtClean="0">
                <a:solidFill>
                  <a:srgbClr val="FFFFFF"/>
                </a:solidFill>
                <a:latin typeface="Arial Narrow"/>
                <a:cs typeface="Arial Narrow"/>
              </a:rPr>
              <a:t>=0.03</a:t>
            </a:r>
            <a:br>
              <a:rPr lang="en-US" sz="1800" dirty="0" smtClean="0">
                <a:solidFill>
                  <a:srgbClr val="FFFFFF"/>
                </a:solidFill>
                <a:latin typeface="Arial Narrow"/>
                <a:cs typeface="Arial Narrow"/>
              </a:rPr>
            </a:br>
            <a:r>
              <a:rPr lang="en-US" sz="1800" dirty="0" err="1">
                <a:solidFill>
                  <a:srgbClr val="FFFFFF"/>
                </a:solidFill>
                <a:latin typeface="Arial Narrow"/>
                <a:cs typeface="Arial Narrow"/>
              </a:rPr>
              <a:t>Ibu</a:t>
            </a:r>
            <a:r>
              <a:rPr lang="en-US" sz="1800" dirty="0">
                <a:solidFill>
                  <a:srgbClr val="FFFFFF"/>
                </a:solidFill>
                <a:latin typeface="Arial Narrow"/>
                <a:cs typeface="Arial Narrow"/>
              </a:rPr>
              <a:t> vs. Nap, HR </a:t>
            </a:r>
            <a:r>
              <a:rPr lang="en-US" sz="1800" dirty="0" smtClean="0">
                <a:solidFill>
                  <a:srgbClr val="FFFFFF"/>
                </a:solidFill>
                <a:latin typeface="Arial Narrow"/>
                <a:cs typeface="Arial Narrow"/>
              </a:rPr>
              <a:t>1.13 (1.01-1.26)</a:t>
            </a:r>
            <a:r>
              <a:rPr lang="en-US" sz="1800" dirty="0">
                <a:solidFill>
                  <a:srgbClr val="FFFFFF"/>
                </a:solidFill>
                <a:latin typeface="Arial Narrow"/>
                <a:cs typeface="Arial Narrow"/>
              </a:rPr>
              <a:t>, </a:t>
            </a:r>
            <a:r>
              <a:rPr lang="en-US" sz="1800" i="1" dirty="0">
                <a:solidFill>
                  <a:srgbClr val="FFFFFF"/>
                </a:solidFill>
                <a:latin typeface="Arial Narrow"/>
                <a:cs typeface="Arial Narrow"/>
              </a:rPr>
              <a:t>P</a:t>
            </a:r>
            <a:r>
              <a:rPr lang="en-US" sz="1800" dirty="0" smtClean="0">
                <a:solidFill>
                  <a:srgbClr val="FFFFFF"/>
                </a:solidFill>
                <a:latin typeface="Arial Narrow"/>
                <a:cs typeface="Arial Narrow"/>
              </a:rPr>
              <a:t>=0.04</a:t>
            </a:r>
            <a:endParaRPr lang="en-US" sz="1800" dirty="0">
              <a:solidFill>
                <a:srgbClr val="FFFFFF"/>
              </a:solidFill>
              <a:latin typeface="Arial Narrow"/>
              <a:cs typeface="Arial Narrow"/>
            </a:endParaRPr>
          </a:p>
        </p:txBody>
      </p:sp>
      <p:sp>
        <p:nvSpPr>
          <p:cNvPr id="49" name="TextBox 48"/>
          <p:cNvSpPr txBox="1"/>
          <p:nvPr/>
        </p:nvSpPr>
        <p:spPr>
          <a:xfrm>
            <a:off x="5994403" y="1375074"/>
            <a:ext cx="3843866" cy="923330"/>
          </a:xfrm>
          <a:prstGeom prst="rect">
            <a:avLst/>
          </a:prstGeom>
          <a:noFill/>
        </p:spPr>
        <p:txBody>
          <a:bodyPr wrap="square" rtlCol="0">
            <a:spAutoFit/>
          </a:bodyPr>
          <a:lstStyle/>
          <a:p>
            <a:r>
              <a:rPr lang="en-US" sz="1800" dirty="0" err="1" smtClean="0">
                <a:solidFill>
                  <a:srgbClr val="FFFFFF"/>
                </a:solidFill>
                <a:latin typeface="Arial Narrow"/>
                <a:cs typeface="Arial Narrow"/>
              </a:rPr>
              <a:t>Cele</a:t>
            </a:r>
            <a:r>
              <a:rPr lang="en-US" sz="1800" dirty="0" smtClean="0">
                <a:solidFill>
                  <a:srgbClr val="FFFFFF"/>
                </a:solidFill>
                <a:latin typeface="Arial Narrow"/>
                <a:cs typeface="Arial Narrow"/>
              </a:rPr>
              <a:t> vs. </a:t>
            </a:r>
            <a:r>
              <a:rPr lang="en-US" sz="1800" dirty="0" err="1" smtClean="0">
                <a:solidFill>
                  <a:srgbClr val="FFFFFF"/>
                </a:solidFill>
                <a:latin typeface="Arial Narrow"/>
                <a:cs typeface="Arial Narrow"/>
              </a:rPr>
              <a:t>Ibu</a:t>
            </a:r>
            <a:r>
              <a:rPr lang="en-US" sz="1800" dirty="0" smtClean="0">
                <a:solidFill>
                  <a:srgbClr val="FFFFFF"/>
                </a:solidFill>
                <a:latin typeface="Arial Narrow"/>
                <a:cs typeface="Arial Narrow"/>
              </a:rPr>
              <a:t>, HR 0.69 (0.61-0.79)</a:t>
            </a:r>
            <a:r>
              <a:rPr lang="en-US" sz="1800" dirty="0">
                <a:solidFill>
                  <a:srgbClr val="FFFFFF"/>
                </a:solidFill>
                <a:latin typeface="Arial Narrow"/>
                <a:cs typeface="Arial Narrow"/>
              </a:rPr>
              <a:t/>
            </a:r>
            <a:br>
              <a:rPr lang="en-US" sz="1800" dirty="0">
                <a:solidFill>
                  <a:srgbClr val="FFFFFF"/>
                </a:solidFill>
                <a:latin typeface="Arial Narrow"/>
                <a:cs typeface="Arial Narrow"/>
              </a:rPr>
            </a:br>
            <a:r>
              <a:rPr lang="en-US" sz="1800" dirty="0" err="1" smtClean="0">
                <a:solidFill>
                  <a:srgbClr val="FFFFFF"/>
                </a:solidFill>
                <a:latin typeface="Arial Narrow"/>
                <a:cs typeface="Arial Narrow"/>
              </a:rPr>
              <a:t>Cele</a:t>
            </a:r>
            <a:r>
              <a:rPr lang="en-US" sz="1800" dirty="0" smtClean="0">
                <a:solidFill>
                  <a:srgbClr val="FFFFFF"/>
                </a:solidFill>
                <a:latin typeface="Arial Narrow"/>
                <a:cs typeface="Arial Narrow"/>
              </a:rPr>
              <a:t> </a:t>
            </a:r>
            <a:r>
              <a:rPr lang="en-US" sz="1800" dirty="0">
                <a:solidFill>
                  <a:srgbClr val="FFFFFF"/>
                </a:solidFill>
                <a:latin typeface="Arial Narrow"/>
                <a:cs typeface="Arial Narrow"/>
              </a:rPr>
              <a:t>vs. Nap, HR </a:t>
            </a:r>
            <a:r>
              <a:rPr lang="en-US" sz="1800" dirty="0" smtClean="0">
                <a:solidFill>
                  <a:srgbClr val="FFFFFF"/>
                </a:solidFill>
                <a:latin typeface="Arial Narrow"/>
                <a:cs typeface="Arial Narrow"/>
              </a:rPr>
              <a:t>0.78 </a:t>
            </a:r>
            <a:r>
              <a:rPr lang="en-US" sz="1800" dirty="0">
                <a:solidFill>
                  <a:srgbClr val="FFFFFF"/>
                </a:solidFill>
                <a:latin typeface="Arial Narrow"/>
                <a:cs typeface="Arial Narrow"/>
              </a:rPr>
              <a:t>(</a:t>
            </a:r>
            <a:r>
              <a:rPr lang="en-US" sz="1800" dirty="0" smtClean="0">
                <a:solidFill>
                  <a:srgbClr val="FFFFFF"/>
                </a:solidFill>
                <a:latin typeface="Arial Narrow"/>
                <a:cs typeface="Arial Narrow"/>
              </a:rPr>
              <a:t>0.68-0.90)</a:t>
            </a:r>
            <a:br>
              <a:rPr lang="en-US" sz="1800" dirty="0" smtClean="0">
                <a:solidFill>
                  <a:srgbClr val="FFFFFF"/>
                </a:solidFill>
                <a:latin typeface="Arial Narrow"/>
                <a:cs typeface="Arial Narrow"/>
              </a:rPr>
            </a:br>
            <a:r>
              <a:rPr lang="en-US" sz="1800" dirty="0" err="1" smtClean="0">
                <a:solidFill>
                  <a:srgbClr val="FFFFFF">
                    <a:alpha val="50000"/>
                  </a:srgbClr>
                </a:solidFill>
                <a:latin typeface="Arial Narrow"/>
                <a:cs typeface="Arial Narrow"/>
              </a:rPr>
              <a:t>Ibu</a:t>
            </a:r>
            <a:r>
              <a:rPr lang="en-US" sz="1800" dirty="0" smtClean="0">
                <a:solidFill>
                  <a:srgbClr val="FFFFFF">
                    <a:alpha val="50000"/>
                  </a:srgbClr>
                </a:solidFill>
                <a:latin typeface="Arial Narrow"/>
                <a:cs typeface="Arial Narrow"/>
              </a:rPr>
              <a:t> </a:t>
            </a:r>
            <a:r>
              <a:rPr lang="en-US" sz="1800" dirty="0">
                <a:solidFill>
                  <a:srgbClr val="FFFFFF">
                    <a:alpha val="50000"/>
                  </a:srgbClr>
                </a:solidFill>
                <a:latin typeface="Arial Narrow"/>
                <a:cs typeface="Arial Narrow"/>
              </a:rPr>
              <a:t>vs. Nap, HR </a:t>
            </a:r>
            <a:r>
              <a:rPr lang="en-US" sz="1800" dirty="0" smtClean="0">
                <a:solidFill>
                  <a:srgbClr val="FFFFFF">
                    <a:alpha val="50000"/>
                  </a:srgbClr>
                </a:solidFill>
                <a:latin typeface="Arial Narrow"/>
                <a:cs typeface="Arial Narrow"/>
              </a:rPr>
              <a:t>1.13 </a:t>
            </a:r>
            <a:r>
              <a:rPr lang="en-US" sz="1800" dirty="0">
                <a:solidFill>
                  <a:srgbClr val="FFFFFF">
                    <a:alpha val="50000"/>
                  </a:srgbClr>
                </a:solidFill>
                <a:latin typeface="Arial Narrow"/>
                <a:cs typeface="Arial Narrow"/>
              </a:rPr>
              <a:t>(</a:t>
            </a:r>
            <a:r>
              <a:rPr lang="en-US" sz="1800" dirty="0" smtClean="0">
                <a:solidFill>
                  <a:srgbClr val="FFFFFF">
                    <a:alpha val="50000"/>
                  </a:srgbClr>
                </a:solidFill>
                <a:latin typeface="Arial Narrow"/>
                <a:cs typeface="Arial Narrow"/>
              </a:rPr>
              <a:t>0.997-1.28)</a:t>
            </a:r>
            <a:endParaRPr lang="en-US" sz="1800" dirty="0">
              <a:solidFill>
                <a:srgbClr val="FFFFFF">
                  <a:alpha val="50000"/>
                </a:srgbClr>
              </a:solidFill>
              <a:latin typeface="Arial Narrow"/>
              <a:cs typeface="Arial Narrow"/>
            </a:endParaRPr>
          </a:p>
        </p:txBody>
      </p:sp>
      <p:sp>
        <p:nvSpPr>
          <p:cNvPr id="26" name="Title 1"/>
          <p:cNvSpPr>
            <a:spLocks noGrp="1"/>
          </p:cNvSpPr>
          <p:nvPr>
            <p:ph type="title"/>
          </p:nvPr>
        </p:nvSpPr>
        <p:spPr>
          <a:xfrm>
            <a:off x="0" y="0"/>
            <a:ext cx="10286999" cy="795867"/>
          </a:xfrm>
        </p:spPr>
        <p:txBody>
          <a:bodyPr/>
          <a:lstStyle/>
          <a:p>
            <a:r>
              <a:rPr lang="en-US" sz="3500" dirty="0" smtClean="0">
                <a:effectLst/>
              </a:rPr>
              <a:t>Post Hoc: Any Adjudicated CV, GI or Renal Event</a:t>
            </a:r>
            <a:endParaRPr lang="en-US" sz="3500" dirty="0">
              <a:effectLst/>
            </a:endParaRPr>
          </a:p>
        </p:txBody>
      </p:sp>
      <p:grpSp>
        <p:nvGrpSpPr>
          <p:cNvPr id="27" name="Group 26"/>
          <p:cNvGrpSpPr/>
          <p:nvPr/>
        </p:nvGrpSpPr>
        <p:grpSpPr>
          <a:xfrm>
            <a:off x="3498736" y="4876793"/>
            <a:ext cx="1473200" cy="882293"/>
            <a:chOff x="3217335" y="4614330"/>
            <a:chExt cx="1473200" cy="882293"/>
          </a:xfrm>
        </p:grpSpPr>
        <p:sp>
          <p:nvSpPr>
            <p:cNvPr id="33" name="TextBox 32"/>
            <p:cNvSpPr txBox="1"/>
            <p:nvPr/>
          </p:nvSpPr>
          <p:spPr>
            <a:xfrm>
              <a:off x="3217335" y="4614330"/>
              <a:ext cx="1473200" cy="882293"/>
            </a:xfrm>
            <a:prstGeom prst="rect">
              <a:avLst/>
            </a:prstGeom>
            <a:solidFill>
              <a:srgbClr val="0000B5"/>
            </a:solidFill>
            <a:ln>
              <a:solidFill>
                <a:srgbClr val="FFFFFF"/>
              </a:solidFill>
            </a:ln>
          </p:spPr>
          <p:txBody>
            <a:bodyPr wrap="square" rtlCol="0">
              <a:spAutoFit/>
            </a:bodyPr>
            <a:lstStyle/>
            <a:p>
              <a:pPr>
                <a:spcBef>
                  <a:spcPts val="100"/>
                </a:spcBef>
                <a:spcAft>
                  <a:spcPts val="100"/>
                </a:spcAft>
                <a:tabLst>
                  <a:tab pos="347663" algn="l"/>
                </a:tabLst>
              </a:pPr>
              <a:r>
                <a:rPr lang="en-US" sz="1600" dirty="0" smtClean="0">
                  <a:solidFill>
                    <a:srgbClr val="FFFFFF"/>
                  </a:solidFill>
                  <a:latin typeface="Arial"/>
                </a:rPr>
                <a:t>	Ibuprofen</a:t>
              </a:r>
            </a:p>
            <a:p>
              <a:pPr>
                <a:spcBef>
                  <a:spcPts val="100"/>
                </a:spcBef>
                <a:spcAft>
                  <a:spcPts val="100"/>
                </a:spcAft>
                <a:tabLst>
                  <a:tab pos="347663" algn="l"/>
                </a:tabLst>
              </a:pPr>
              <a:r>
                <a:rPr lang="en-US" sz="1600" dirty="0" smtClean="0">
                  <a:solidFill>
                    <a:srgbClr val="FFFFFF"/>
                  </a:solidFill>
                  <a:latin typeface="Arial"/>
                </a:rPr>
                <a:t>	Naproxen</a:t>
              </a:r>
            </a:p>
            <a:p>
              <a:pPr>
                <a:spcBef>
                  <a:spcPts val="100"/>
                </a:spcBef>
                <a:spcAft>
                  <a:spcPts val="100"/>
                </a:spcAft>
                <a:tabLst>
                  <a:tab pos="347663" algn="l"/>
                </a:tabLst>
              </a:pPr>
              <a:r>
                <a:rPr lang="en-US" sz="1600" dirty="0" smtClean="0">
                  <a:solidFill>
                    <a:srgbClr val="FFFFFF"/>
                  </a:solidFill>
                  <a:latin typeface="Arial"/>
                </a:rPr>
                <a:t>	</a:t>
              </a:r>
              <a:r>
                <a:rPr lang="en-US" sz="1600" dirty="0" err="1" smtClean="0">
                  <a:solidFill>
                    <a:srgbClr val="FFFFFF"/>
                  </a:solidFill>
                  <a:latin typeface="Arial"/>
                </a:rPr>
                <a:t>Celecoxib</a:t>
              </a:r>
              <a:endParaRPr lang="en-US" sz="1600" dirty="0">
                <a:solidFill>
                  <a:srgbClr val="FFFFFF"/>
                </a:solidFill>
                <a:latin typeface="Arial"/>
              </a:endParaRPr>
            </a:p>
          </p:txBody>
        </p:sp>
        <p:grpSp>
          <p:nvGrpSpPr>
            <p:cNvPr id="34" name="Group 33"/>
            <p:cNvGrpSpPr/>
            <p:nvPr/>
          </p:nvGrpSpPr>
          <p:grpSpPr>
            <a:xfrm>
              <a:off x="3301999" y="4792131"/>
              <a:ext cx="287867" cy="567270"/>
              <a:chOff x="3301999" y="4868333"/>
              <a:chExt cx="287867" cy="660400"/>
            </a:xfrm>
          </p:grpSpPr>
          <p:cxnSp>
            <p:nvCxnSpPr>
              <p:cNvPr id="35" name="Straight Connector 34"/>
              <p:cNvCxnSpPr/>
              <p:nvPr/>
            </p:nvCxnSpPr>
            <p:spPr bwMode="auto">
              <a:xfrm flipH="1">
                <a:off x="3301999" y="5528733"/>
                <a:ext cx="287867" cy="0"/>
              </a:xfrm>
              <a:prstGeom prst="line">
                <a:avLst/>
              </a:prstGeom>
              <a:solidFill>
                <a:schemeClr val="accent1"/>
              </a:solidFill>
              <a:ln w="38100" cap="flat" cmpd="sng" algn="ctr">
                <a:solidFill>
                  <a:srgbClr val="FFC850"/>
                </a:solidFill>
                <a:prstDash val="solid"/>
                <a:round/>
                <a:headEnd type="none" w="med" len="med"/>
                <a:tailEnd type="none" w="med" len="med"/>
              </a:ln>
              <a:effectLst/>
            </p:spPr>
          </p:cxnSp>
          <p:cxnSp>
            <p:nvCxnSpPr>
              <p:cNvPr id="36" name="Straight Connector 35"/>
              <p:cNvCxnSpPr/>
              <p:nvPr/>
            </p:nvCxnSpPr>
            <p:spPr bwMode="auto">
              <a:xfrm flipH="1">
                <a:off x="3301999" y="5198533"/>
                <a:ext cx="287867" cy="0"/>
              </a:xfrm>
              <a:prstGeom prst="line">
                <a:avLst/>
              </a:prstGeom>
              <a:solidFill>
                <a:schemeClr val="accent1"/>
              </a:solidFill>
              <a:ln w="38100" cap="flat" cmpd="sng" algn="ctr">
                <a:solidFill>
                  <a:srgbClr val="D1D1F0"/>
                </a:solidFill>
                <a:prstDash val="solid"/>
                <a:round/>
                <a:headEnd type="none" w="med" len="med"/>
                <a:tailEnd type="none" w="med" len="med"/>
              </a:ln>
              <a:effectLst/>
            </p:spPr>
          </p:cxnSp>
          <p:cxnSp>
            <p:nvCxnSpPr>
              <p:cNvPr id="37" name="Straight Connector 36"/>
              <p:cNvCxnSpPr/>
              <p:nvPr/>
            </p:nvCxnSpPr>
            <p:spPr bwMode="auto">
              <a:xfrm flipH="1">
                <a:off x="3301999" y="4868333"/>
                <a:ext cx="287867" cy="0"/>
              </a:xfrm>
              <a:prstGeom prst="line">
                <a:avLst/>
              </a:prstGeom>
              <a:solidFill>
                <a:schemeClr val="accent1"/>
              </a:solidFill>
              <a:ln w="38100" cap="flat" cmpd="sng" algn="ctr">
                <a:solidFill>
                  <a:srgbClr val="FF6600"/>
                </a:solidFill>
                <a:prstDash val="solid"/>
                <a:round/>
                <a:headEnd type="none" w="med" len="med"/>
                <a:tailEnd type="none" w="med" len="med"/>
              </a:ln>
              <a:effectLst/>
            </p:spPr>
          </p:cxnSp>
        </p:grpSp>
      </p:grpSp>
      <p:grpSp>
        <p:nvGrpSpPr>
          <p:cNvPr id="50" name="Group 49"/>
          <p:cNvGrpSpPr/>
          <p:nvPr/>
        </p:nvGrpSpPr>
        <p:grpSpPr>
          <a:xfrm>
            <a:off x="8339673" y="4876793"/>
            <a:ext cx="1473200" cy="882293"/>
            <a:chOff x="3217335" y="4614330"/>
            <a:chExt cx="1473200" cy="882293"/>
          </a:xfrm>
        </p:grpSpPr>
        <p:sp>
          <p:nvSpPr>
            <p:cNvPr id="51" name="TextBox 50"/>
            <p:cNvSpPr txBox="1"/>
            <p:nvPr/>
          </p:nvSpPr>
          <p:spPr>
            <a:xfrm>
              <a:off x="3217335" y="4614330"/>
              <a:ext cx="1473200" cy="882293"/>
            </a:xfrm>
            <a:prstGeom prst="rect">
              <a:avLst/>
            </a:prstGeom>
            <a:solidFill>
              <a:srgbClr val="0000B5"/>
            </a:solidFill>
            <a:ln>
              <a:solidFill>
                <a:srgbClr val="FFFFFF"/>
              </a:solidFill>
            </a:ln>
          </p:spPr>
          <p:txBody>
            <a:bodyPr wrap="square" rtlCol="0">
              <a:spAutoFit/>
            </a:bodyPr>
            <a:lstStyle/>
            <a:p>
              <a:pPr>
                <a:spcBef>
                  <a:spcPts val="100"/>
                </a:spcBef>
                <a:spcAft>
                  <a:spcPts val="100"/>
                </a:spcAft>
                <a:tabLst>
                  <a:tab pos="347663" algn="l"/>
                </a:tabLst>
              </a:pPr>
              <a:r>
                <a:rPr lang="en-US" sz="1600" dirty="0" smtClean="0">
                  <a:solidFill>
                    <a:srgbClr val="FFFFFF"/>
                  </a:solidFill>
                  <a:latin typeface="Arial"/>
                </a:rPr>
                <a:t>	Ibuprofen</a:t>
              </a:r>
            </a:p>
            <a:p>
              <a:pPr>
                <a:spcBef>
                  <a:spcPts val="100"/>
                </a:spcBef>
                <a:spcAft>
                  <a:spcPts val="100"/>
                </a:spcAft>
                <a:tabLst>
                  <a:tab pos="347663" algn="l"/>
                </a:tabLst>
              </a:pPr>
              <a:r>
                <a:rPr lang="en-US" sz="1600" dirty="0" smtClean="0">
                  <a:solidFill>
                    <a:srgbClr val="FFFFFF"/>
                  </a:solidFill>
                  <a:latin typeface="Arial"/>
                </a:rPr>
                <a:t>	Naproxen</a:t>
              </a:r>
            </a:p>
            <a:p>
              <a:pPr>
                <a:spcBef>
                  <a:spcPts val="100"/>
                </a:spcBef>
                <a:spcAft>
                  <a:spcPts val="100"/>
                </a:spcAft>
                <a:tabLst>
                  <a:tab pos="347663" algn="l"/>
                </a:tabLst>
              </a:pPr>
              <a:r>
                <a:rPr lang="en-US" sz="1600" dirty="0" smtClean="0">
                  <a:solidFill>
                    <a:srgbClr val="FFFFFF"/>
                  </a:solidFill>
                  <a:latin typeface="Arial"/>
                </a:rPr>
                <a:t>	</a:t>
              </a:r>
              <a:r>
                <a:rPr lang="en-US" sz="1600" dirty="0" err="1" smtClean="0">
                  <a:solidFill>
                    <a:srgbClr val="FFFFFF"/>
                  </a:solidFill>
                  <a:latin typeface="Arial"/>
                </a:rPr>
                <a:t>Celecoxib</a:t>
              </a:r>
              <a:endParaRPr lang="en-US" sz="1600" dirty="0">
                <a:solidFill>
                  <a:srgbClr val="FFFFFF"/>
                </a:solidFill>
                <a:latin typeface="Arial"/>
              </a:endParaRPr>
            </a:p>
          </p:txBody>
        </p:sp>
        <p:grpSp>
          <p:nvGrpSpPr>
            <p:cNvPr id="52" name="Group 51"/>
            <p:cNvGrpSpPr/>
            <p:nvPr/>
          </p:nvGrpSpPr>
          <p:grpSpPr>
            <a:xfrm>
              <a:off x="3301999" y="4792131"/>
              <a:ext cx="287867" cy="567270"/>
              <a:chOff x="3301999" y="4868333"/>
              <a:chExt cx="287867" cy="660400"/>
            </a:xfrm>
          </p:grpSpPr>
          <p:cxnSp>
            <p:nvCxnSpPr>
              <p:cNvPr id="53" name="Straight Connector 52"/>
              <p:cNvCxnSpPr/>
              <p:nvPr/>
            </p:nvCxnSpPr>
            <p:spPr bwMode="auto">
              <a:xfrm flipH="1">
                <a:off x="3301999" y="5528733"/>
                <a:ext cx="287867" cy="0"/>
              </a:xfrm>
              <a:prstGeom prst="line">
                <a:avLst/>
              </a:prstGeom>
              <a:solidFill>
                <a:schemeClr val="accent1"/>
              </a:solidFill>
              <a:ln w="38100" cap="flat" cmpd="sng" algn="ctr">
                <a:solidFill>
                  <a:srgbClr val="FFC850"/>
                </a:solidFill>
                <a:prstDash val="solid"/>
                <a:round/>
                <a:headEnd type="none" w="med" len="med"/>
                <a:tailEnd type="none" w="med" len="med"/>
              </a:ln>
              <a:effectLst/>
            </p:spPr>
          </p:cxnSp>
          <p:cxnSp>
            <p:nvCxnSpPr>
              <p:cNvPr id="54" name="Straight Connector 53"/>
              <p:cNvCxnSpPr/>
              <p:nvPr/>
            </p:nvCxnSpPr>
            <p:spPr bwMode="auto">
              <a:xfrm flipH="1">
                <a:off x="3301999" y="5198533"/>
                <a:ext cx="287867" cy="0"/>
              </a:xfrm>
              <a:prstGeom prst="line">
                <a:avLst/>
              </a:prstGeom>
              <a:solidFill>
                <a:schemeClr val="accent1"/>
              </a:solidFill>
              <a:ln w="38100" cap="flat" cmpd="sng" algn="ctr">
                <a:solidFill>
                  <a:srgbClr val="D1D1F0"/>
                </a:solidFill>
                <a:prstDash val="solid"/>
                <a:round/>
                <a:headEnd type="none" w="med" len="med"/>
                <a:tailEnd type="none" w="med" len="med"/>
              </a:ln>
              <a:effectLst/>
            </p:spPr>
          </p:cxnSp>
          <p:cxnSp>
            <p:nvCxnSpPr>
              <p:cNvPr id="55" name="Straight Connector 54"/>
              <p:cNvCxnSpPr/>
              <p:nvPr/>
            </p:nvCxnSpPr>
            <p:spPr bwMode="auto">
              <a:xfrm flipH="1">
                <a:off x="3301999" y="4868333"/>
                <a:ext cx="287867" cy="0"/>
              </a:xfrm>
              <a:prstGeom prst="line">
                <a:avLst/>
              </a:prstGeom>
              <a:solidFill>
                <a:schemeClr val="accent1"/>
              </a:solidFill>
              <a:ln w="38100" cap="flat" cmpd="sng" algn="ctr">
                <a:solidFill>
                  <a:srgbClr val="FF6600"/>
                </a:solidFill>
                <a:prstDash val="solid"/>
                <a:round/>
                <a:headEnd type="none" w="med" len="med"/>
                <a:tailEnd type="none" w="med" len="med"/>
              </a:ln>
              <a:effectLst/>
            </p:spPr>
          </p:cxnSp>
        </p:grpSp>
      </p:grpSp>
      <p:sp>
        <p:nvSpPr>
          <p:cNvPr id="30" name="TextBox 29"/>
          <p:cNvSpPr txBox="1"/>
          <p:nvPr/>
        </p:nvSpPr>
        <p:spPr>
          <a:xfrm>
            <a:off x="2514611" y="2489197"/>
            <a:ext cx="2146742" cy="584776"/>
          </a:xfrm>
          <a:prstGeom prst="rect">
            <a:avLst/>
          </a:prstGeom>
          <a:noFill/>
        </p:spPr>
        <p:txBody>
          <a:bodyPr wrap="none" rtlCol="0">
            <a:spAutoFit/>
          </a:bodyPr>
          <a:lstStyle/>
          <a:p>
            <a:r>
              <a:rPr lang="en-US" sz="1600" dirty="0" smtClean="0">
                <a:solidFill>
                  <a:srgbClr val="FFFFFF"/>
                </a:solidFill>
              </a:rPr>
              <a:t>Ibuprofen 28% higher</a:t>
            </a:r>
            <a:br>
              <a:rPr lang="en-US" sz="1600" dirty="0" smtClean="0">
                <a:solidFill>
                  <a:srgbClr val="FFFFFF"/>
                </a:solidFill>
              </a:rPr>
            </a:br>
            <a:r>
              <a:rPr lang="en-US" sz="1600" dirty="0" smtClean="0">
                <a:solidFill>
                  <a:srgbClr val="FFFFFF"/>
                </a:solidFill>
              </a:rPr>
              <a:t>(NNH - 59)</a:t>
            </a:r>
            <a:endParaRPr lang="en-US" sz="1600" dirty="0">
              <a:solidFill>
                <a:srgbClr val="FFFFFF"/>
              </a:solidFill>
            </a:endParaRPr>
          </a:p>
        </p:txBody>
      </p:sp>
      <p:cxnSp>
        <p:nvCxnSpPr>
          <p:cNvPr id="31" name="Straight Arrow Connector 30"/>
          <p:cNvCxnSpPr/>
          <p:nvPr/>
        </p:nvCxnSpPr>
        <p:spPr bwMode="auto">
          <a:xfrm>
            <a:off x="3860800" y="2870200"/>
            <a:ext cx="524933" cy="84667"/>
          </a:xfrm>
          <a:prstGeom prst="straightConnector1">
            <a:avLst/>
          </a:prstGeom>
          <a:solidFill>
            <a:schemeClr val="accent1"/>
          </a:solidFill>
          <a:ln w="38100" cap="flat" cmpd="sng" algn="ctr">
            <a:solidFill>
              <a:schemeClr val="bg1"/>
            </a:solidFill>
            <a:prstDash val="solid"/>
            <a:round/>
            <a:headEnd type="none" w="med" len="med"/>
            <a:tailEnd type="stealth" w="lg" len="lg"/>
          </a:ln>
          <a:effectLst/>
        </p:spPr>
      </p:cxnSp>
      <p:sp>
        <p:nvSpPr>
          <p:cNvPr id="32" name="TextBox 31"/>
          <p:cNvSpPr txBox="1"/>
          <p:nvPr/>
        </p:nvSpPr>
        <p:spPr>
          <a:xfrm>
            <a:off x="1532478" y="3344342"/>
            <a:ext cx="2169384" cy="584776"/>
          </a:xfrm>
          <a:prstGeom prst="rect">
            <a:avLst/>
          </a:prstGeom>
          <a:noFill/>
        </p:spPr>
        <p:txBody>
          <a:bodyPr wrap="none" rtlCol="0">
            <a:spAutoFit/>
          </a:bodyPr>
          <a:lstStyle/>
          <a:p>
            <a:r>
              <a:rPr lang="en-US" sz="1600" dirty="0" smtClean="0">
                <a:solidFill>
                  <a:srgbClr val="FFFFFF"/>
                </a:solidFill>
              </a:rPr>
              <a:t>Naproxen 15% higher</a:t>
            </a:r>
          </a:p>
          <a:p>
            <a:r>
              <a:rPr lang="en-US" sz="1600" dirty="0" smtClean="0">
                <a:solidFill>
                  <a:srgbClr val="FFFFFF"/>
                </a:solidFill>
              </a:rPr>
              <a:t>(NNH - 117)</a:t>
            </a:r>
            <a:endParaRPr lang="en-US" sz="1600" dirty="0">
              <a:solidFill>
                <a:srgbClr val="FFFFFF"/>
              </a:solidFill>
            </a:endParaRPr>
          </a:p>
        </p:txBody>
      </p:sp>
      <p:cxnSp>
        <p:nvCxnSpPr>
          <p:cNvPr id="38" name="Straight Arrow Connector 37"/>
          <p:cNvCxnSpPr/>
          <p:nvPr/>
        </p:nvCxnSpPr>
        <p:spPr bwMode="auto">
          <a:xfrm>
            <a:off x="2853267" y="3708400"/>
            <a:ext cx="965199" cy="76199"/>
          </a:xfrm>
          <a:prstGeom prst="straightConnector1">
            <a:avLst/>
          </a:prstGeom>
          <a:solidFill>
            <a:schemeClr val="accent1"/>
          </a:solidFill>
          <a:ln w="38100" cap="flat" cmpd="sng" algn="ctr">
            <a:solidFill>
              <a:schemeClr val="bg1"/>
            </a:solidFill>
            <a:prstDash val="solid"/>
            <a:round/>
            <a:headEnd type="none" w="med" len="med"/>
            <a:tailEnd type="stealth" w="lg" len="lg"/>
          </a:ln>
          <a:effectLst/>
        </p:spPr>
      </p:cxnSp>
    </p:spTree>
    <p:extLst>
      <p:ext uri="{BB962C8B-B14F-4D97-AF65-F5344CB8AC3E}">
        <p14:creationId xmlns:p14="http://schemas.microsoft.com/office/powerpoint/2010/main" val="42804096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28600" y="838196"/>
            <a:ext cx="9880599" cy="5757333"/>
          </a:xfrm>
          <a:prstGeom prst="rect">
            <a:avLst/>
          </a:prstGeom>
          <a:solidFill>
            <a:srgbClr val="000090"/>
          </a:solidFill>
          <a:ln w="158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cxnSp>
        <p:nvCxnSpPr>
          <p:cNvPr id="27" name="Straight Connector 26"/>
          <p:cNvCxnSpPr/>
          <p:nvPr/>
        </p:nvCxnSpPr>
        <p:spPr bwMode="auto">
          <a:xfrm>
            <a:off x="4368789" y="1768796"/>
            <a:ext cx="0" cy="791634"/>
          </a:xfrm>
          <a:prstGeom prst="line">
            <a:avLst/>
          </a:prstGeom>
          <a:solidFill>
            <a:schemeClr val="accent1"/>
          </a:solidFill>
          <a:ln w="15875" cap="flat" cmpd="sng" algn="ctr">
            <a:solidFill>
              <a:schemeClr val="bg1"/>
            </a:solidFill>
            <a:prstDash val="solid"/>
            <a:round/>
            <a:headEnd type="none" w="med" len="med"/>
            <a:tailEnd type="none" w="med" len="med"/>
          </a:ln>
          <a:effectLst/>
        </p:spPr>
      </p:cxnSp>
      <p:cxnSp>
        <p:nvCxnSpPr>
          <p:cNvPr id="48" name="Straight Connector 47"/>
          <p:cNvCxnSpPr/>
          <p:nvPr/>
        </p:nvCxnSpPr>
        <p:spPr bwMode="auto">
          <a:xfrm>
            <a:off x="4368789" y="3584896"/>
            <a:ext cx="0" cy="791634"/>
          </a:xfrm>
          <a:prstGeom prst="line">
            <a:avLst/>
          </a:prstGeom>
          <a:solidFill>
            <a:schemeClr val="accent1"/>
          </a:solidFill>
          <a:ln w="15875" cap="flat" cmpd="sng" algn="ctr">
            <a:solidFill>
              <a:schemeClr val="bg1"/>
            </a:solidFill>
            <a:prstDash val="solid"/>
            <a:round/>
            <a:headEnd type="none" w="med" len="med"/>
            <a:tailEnd type="none" w="med" len="med"/>
          </a:ln>
          <a:effectLst/>
        </p:spPr>
      </p:cxnSp>
      <p:cxnSp>
        <p:nvCxnSpPr>
          <p:cNvPr id="70" name="Straight Connector 69"/>
          <p:cNvCxnSpPr/>
          <p:nvPr/>
        </p:nvCxnSpPr>
        <p:spPr bwMode="auto">
          <a:xfrm>
            <a:off x="4356102" y="5441787"/>
            <a:ext cx="0" cy="791634"/>
          </a:xfrm>
          <a:prstGeom prst="line">
            <a:avLst/>
          </a:prstGeom>
          <a:solidFill>
            <a:schemeClr val="accent1"/>
          </a:solidFill>
          <a:ln w="15875" cap="flat" cmpd="sng" algn="ctr">
            <a:solidFill>
              <a:schemeClr val="bg1"/>
            </a:solidFill>
            <a:prstDash val="solid"/>
            <a:round/>
            <a:headEnd type="none" w="med" len="med"/>
            <a:tailEnd type="none" w="med" len="med"/>
          </a:ln>
          <a:effectLst/>
        </p:spPr>
      </p:cxnSp>
      <p:sp>
        <p:nvSpPr>
          <p:cNvPr id="2" name="Title 1"/>
          <p:cNvSpPr>
            <a:spLocks noGrp="1"/>
          </p:cNvSpPr>
          <p:nvPr>
            <p:ph type="title"/>
          </p:nvPr>
        </p:nvSpPr>
        <p:spPr>
          <a:xfrm>
            <a:off x="0" y="59268"/>
            <a:ext cx="10287000" cy="719666"/>
          </a:xfrm>
        </p:spPr>
        <p:txBody>
          <a:bodyPr/>
          <a:lstStyle/>
          <a:p>
            <a:r>
              <a:rPr lang="en-US" sz="3500" dirty="0">
                <a:effectLst/>
              </a:rPr>
              <a:t>APTC Endpoint: Aspirin </a:t>
            </a:r>
            <a:r>
              <a:rPr lang="en-US" sz="3500" dirty="0" smtClean="0">
                <a:effectLst/>
              </a:rPr>
              <a:t>Subgroup ITT Population</a:t>
            </a:r>
            <a:endParaRPr lang="en-US" sz="3500" dirty="0">
              <a:effectLst/>
            </a:endParaRPr>
          </a:p>
        </p:txBody>
      </p:sp>
      <p:sp>
        <p:nvSpPr>
          <p:cNvPr id="7" name="TextBox 6"/>
          <p:cNvSpPr txBox="1"/>
          <p:nvPr/>
        </p:nvSpPr>
        <p:spPr>
          <a:xfrm>
            <a:off x="209125" y="1654489"/>
            <a:ext cx="2932007" cy="815180"/>
          </a:xfrm>
          <a:prstGeom prst="rect">
            <a:avLst/>
          </a:prstGeom>
          <a:noFill/>
        </p:spPr>
        <p:txBody>
          <a:bodyPr wrap="square" rtlCol="0">
            <a:spAutoFit/>
          </a:bodyPr>
          <a:lstStyle/>
          <a:p>
            <a:pPr algn="r">
              <a:lnSpc>
                <a:spcPts val="2900"/>
              </a:lnSpc>
            </a:pPr>
            <a:r>
              <a:rPr lang="en-US" sz="1600" b="1" dirty="0" smtClean="0">
                <a:solidFill>
                  <a:srgbClr val="FFFFFF"/>
                </a:solidFill>
              </a:rPr>
              <a:t>Not taking low-dose Aspirin</a:t>
            </a:r>
          </a:p>
          <a:p>
            <a:pPr algn="r">
              <a:lnSpc>
                <a:spcPts val="2900"/>
              </a:lnSpc>
            </a:pPr>
            <a:r>
              <a:rPr lang="en-US" sz="1600" b="1" dirty="0" smtClean="0">
                <a:solidFill>
                  <a:srgbClr val="FFFFFF"/>
                </a:solidFill>
              </a:rPr>
              <a:t>Taking low-dose Aspirin</a:t>
            </a:r>
            <a:endParaRPr lang="en-US" sz="1600" b="1" dirty="0">
              <a:solidFill>
                <a:srgbClr val="FFFFFF"/>
              </a:solidFill>
            </a:endParaRPr>
          </a:p>
        </p:txBody>
      </p:sp>
      <p:sp>
        <p:nvSpPr>
          <p:cNvPr id="8" name="TextBox 7"/>
          <p:cNvSpPr txBox="1"/>
          <p:nvPr/>
        </p:nvSpPr>
        <p:spPr>
          <a:xfrm>
            <a:off x="200660" y="1247458"/>
            <a:ext cx="2722034" cy="459100"/>
          </a:xfrm>
          <a:prstGeom prst="rect">
            <a:avLst/>
          </a:prstGeom>
          <a:noFill/>
        </p:spPr>
        <p:txBody>
          <a:bodyPr wrap="square" rtlCol="0">
            <a:spAutoFit/>
          </a:bodyPr>
          <a:lstStyle/>
          <a:p>
            <a:pPr algn="ctr">
              <a:lnSpc>
                <a:spcPts val="3000"/>
              </a:lnSpc>
            </a:pPr>
            <a:r>
              <a:rPr lang="en-US" sz="1800" b="1" dirty="0" smtClean="0">
                <a:solidFill>
                  <a:srgbClr val="FFFFFF"/>
                </a:solidFill>
              </a:rPr>
              <a:t>Subgroup</a:t>
            </a:r>
            <a:endParaRPr lang="en-US" sz="1800" b="1" dirty="0">
              <a:solidFill>
                <a:srgbClr val="FFFFFF"/>
              </a:solidFill>
            </a:endParaRPr>
          </a:p>
        </p:txBody>
      </p:sp>
      <p:sp>
        <p:nvSpPr>
          <p:cNvPr id="9" name="TextBox 8"/>
          <p:cNvSpPr txBox="1"/>
          <p:nvPr/>
        </p:nvSpPr>
        <p:spPr>
          <a:xfrm>
            <a:off x="3009890" y="1247458"/>
            <a:ext cx="2722034" cy="459100"/>
          </a:xfrm>
          <a:prstGeom prst="rect">
            <a:avLst/>
          </a:prstGeom>
          <a:noFill/>
        </p:spPr>
        <p:txBody>
          <a:bodyPr wrap="square" rtlCol="0">
            <a:spAutoFit/>
          </a:bodyPr>
          <a:lstStyle/>
          <a:p>
            <a:pPr algn="ctr">
              <a:lnSpc>
                <a:spcPts val="3000"/>
              </a:lnSpc>
            </a:pPr>
            <a:r>
              <a:rPr lang="en-US" sz="1600" b="1" dirty="0" smtClean="0">
                <a:solidFill>
                  <a:srgbClr val="FFFFFF"/>
                </a:solidFill>
              </a:rPr>
              <a:t>HR (95% CI)</a:t>
            </a:r>
            <a:endParaRPr lang="en-US" sz="1600" b="1" dirty="0">
              <a:solidFill>
                <a:srgbClr val="FFFFFF"/>
              </a:solidFill>
            </a:endParaRPr>
          </a:p>
        </p:txBody>
      </p:sp>
      <p:sp>
        <p:nvSpPr>
          <p:cNvPr id="10" name="TextBox 9"/>
          <p:cNvSpPr txBox="1"/>
          <p:nvPr/>
        </p:nvSpPr>
        <p:spPr>
          <a:xfrm>
            <a:off x="6719150" y="875561"/>
            <a:ext cx="1198033" cy="830997"/>
          </a:xfrm>
          <a:prstGeom prst="rect">
            <a:avLst/>
          </a:prstGeom>
          <a:noFill/>
        </p:spPr>
        <p:txBody>
          <a:bodyPr wrap="square" rtlCol="0">
            <a:spAutoFit/>
          </a:bodyPr>
          <a:lstStyle/>
          <a:p>
            <a:pPr algn="ctr"/>
            <a:r>
              <a:rPr lang="en-US" sz="1600" b="1" dirty="0" err="1" smtClean="0">
                <a:solidFill>
                  <a:srgbClr val="FFFFFF"/>
                </a:solidFill>
                <a:effectLst>
                  <a:outerShdw blurRad="50800" dist="38100" dir="2700000" algn="tl" rotWithShape="0">
                    <a:srgbClr val="000000">
                      <a:alpha val="43000"/>
                    </a:srgbClr>
                  </a:outerShdw>
                </a:effectLst>
              </a:rPr>
              <a:t>Celecoxib</a:t>
            </a:r>
            <a:endParaRPr lang="en-US" sz="1600" b="1" dirty="0" smtClean="0">
              <a:solidFill>
                <a:srgbClr val="FFFFFF"/>
              </a:solidFill>
              <a:effectLst>
                <a:outerShdw blurRad="50800" dist="38100" dir="2700000" algn="tl" rotWithShape="0">
                  <a:srgbClr val="000000">
                    <a:alpha val="43000"/>
                  </a:srgbClr>
                </a:outerShdw>
              </a:effectLst>
            </a:endParaRPr>
          </a:p>
          <a:p>
            <a:pPr algn="ctr"/>
            <a:r>
              <a:rPr lang="en-US" sz="1600" b="1" dirty="0" smtClean="0">
                <a:solidFill>
                  <a:srgbClr val="FFFFFF"/>
                </a:solidFill>
                <a:effectLst>
                  <a:outerShdw blurRad="50800" dist="38100" dir="2700000" algn="tl" rotWithShape="0">
                    <a:srgbClr val="000000">
                      <a:alpha val="43000"/>
                    </a:srgbClr>
                  </a:outerShdw>
                </a:effectLst>
              </a:rPr>
              <a:t>N=8030</a:t>
            </a:r>
          </a:p>
          <a:p>
            <a:pPr algn="ctr"/>
            <a:r>
              <a:rPr lang="en-US" sz="1600" b="1" dirty="0">
                <a:solidFill>
                  <a:srgbClr val="FFFFFF"/>
                </a:solidFill>
                <a:effectLst>
                  <a:outerShdw blurRad="50800" dist="38100" dir="2700000" algn="tl" rotWithShape="0">
                    <a:srgbClr val="000000">
                      <a:alpha val="43000"/>
                    </a:srgbClr>
                  </a:outerShdw>
                </a:effectLst>
              </a:rPr>
              <a:t>N</a:t>
            </a:r>
          </a:p>
        </p:txBody>
      </p:sp>
      <p:sp>
        <p:nvSpPr>
          <p:cNvPr id="12" name="TextBox 11"/>
          <p:cNvSpPr txBox="1"/>
          <p:nvPr/>
        </p:nvSpPr>
        <p:spPr>
          <a:xfrm>
            <a:off x="7835898" y="875561"/>
            <a:ext cx="1198033" cy="830997"/>
          </a:xfrm>
          <a:prstGeom prst="rect">
            <a:avLst/>
          </a:prstGeom>
          <a:noFill/>
        </p:spPr>
        <p:txBody>
          <a:bodyPr wrap="square" rtlCol="0">
            <a:spAutoFit/>
          </a:bodyPr>
          <a:lstStyle/>
          <a:p>
            <a:pPr algn="ctr"/>
            <a:r>
              <a:rPr lang="en-US" sz="1600" b="1" dirty="0" smtClean="0">
                <a:solidFill>
                  <a:srgbClr val="FFFFFF"/>
                </a:solidFill>
                <a:effectLst>
                  <a:outerShdw blurRad="50800" dist="38100" dir="2700000" algn="tl" rotWithShape="0">
                    <a:srgbClr val="000000">
                      <a:alpha val="43000"/>
                    </a:srgbClr>
                  </a:outerShdw>
                </a:effectLst>
              </a:rPr>
              <a:t>Ibuprofen</a:t>
            </a:r>
          </a:p>
          <a:p>
            <a:pPr algn="ctr"/>
            <a:r>
              <a:rPr lang="en-US" sz="1600" b="1" dirty="0" smtClean="0">
                <a:solidFill>
                  <a:srgbClr val="FFFFFF"/>
                </a:solidFill>
                <a:effectLst>
                  <a:outerShdw blurRad="50800" dist="38100" dir="2700000" algn="tl" rotWithShape="0">
                    <a:srgbClr val="000000">
                      <a:alpha val="43000"/>
                    </a:srgbClr>
                  </a:outerShdw>
                </a:effectLst>
              </a:rPr>
              <a:t>N=7990</a:t>
            </a:r>
          </a:p>
          <a:p>
            <a:pPr algn="ctr"/>
            <a:r>
              <a:rPr lang="en-US" sz="1600" b="1" dirty="0">
                <a:solidFill>
                  <a:srgbClr val="FFFFFF"/>
                </a:solidFill>
                <a:effectLst>
                  <a:outerShdw blurRad="50800" dist="38100" dir="2700000" algn="tl" rotWithShape="0">
                    <a:srgbClr val="000000">
                      <a:alpha val="43000"/>
                    </a:srgbClr>
                  </a:outerShdw>
                </a:effectLst>
              </a:rPr>
              <a:t>N</a:t>
            </a:r>
          </a:p>
        </p:txBody>
      </p:sp>
      <p:sp>
        <p:nvSpPr>
          <p:cNvPr id="13" name="TextBox 12"/>
          <p:cNvSpPr txBox="1"/>
          <p:nvPr/>
        </p:nvSpPr>
        <p:spPr>
          <a:xfrm>
            <a:off x="8906932" y="875561"/>
            <a:ext cx="1270000" cy="584776"/>
          </a:xfrm>
          <a:prstGeom prst="rect">
            <a:avLst/>
          </a:prstGeom>
          <a:noFill/>
        </p:spPr>
        <p:txBody>
          <a:bodyPr wrap="square" rtlCol="0">
            <a:spAutoFit/>
          </a:bodyPr>
          <a:lstStyle/>
          <a:p>
            <a:pPr algn="ctr"/>
            <a:r>
              <a:rPr lang="en-US" sz="1600" b="1" dirty="0" smtClean="0">
                <a:solidFill>
                  <a:srgbClr val="FFFFFF"/>
                </a:solidFill>
                <a:effectLst>
                  <a:outerShdw blurRad="50800" dist="38100" dir="2700000" algn="tl" rotWithShape="0">
                    <a:srgbClr val="000000">
                      <a:alpha val="43000"/>
                    </a:srgbClr>
                  </a:outerShdw>
                </a:effectLst>
              </a:rPr>
              <a:t>Interaction</a:t>
            </a:r>
            <a:br>
              <a:rPr lang="en-US" sz="1600" b="1" dirty="0" smtClean="0">
                <a:solidFill>
                  <a:srgbClr val="FFFFFF"/>
                </a:solidFill>
                <a:effectLst>
                  <a:outerShdw blurRad="50800" dist="38100" dir="2700000" algn="tl" rotWithShape="0">
                    <a:srgbClr val="000000">
                      <a:alpha val="43000"/>
                    </a:srgbClr>
                  </a:outerShdw>
                </a:effectLst>
              </a:rPr>
            </a:br>
            <a:r>
              <a:rPr lang="en-US" sz="1600" b="1" dirty="0" smtClean="0">
                <a:solidFill>
                  <a:srgbClr val="FFFFFF"/>
                </a:solidFill>
                <a:effectLst>
                  <a:outerShdw blurRad="50800" dist="38100" dir="2700000" algn="tl" rotWithShape="0">
                    <a:srgbClr val="000000">
                      <a:alpha val="43000"/>
                    </a:srgbClr>
                  </a:outerShdw>
                </a:effectLst>
              </a:rPr>
              <a:t>P value</a:t>
            </a:r>
            <a:endParaRPr lang="en-US" sz="1600" b="1" dirty="0">
              <a:solidFill>
                <a:srgbClr val="FFFFFF"/>
              </a:solidFill>
              <a:effectLst>
                <a:outerShdw blurRad="50800" dist="38100" dir="2700000" algn="tl" rotWithShape="0">
                  <a:srgbClr val="000000">
                    <a:alpha val="43000"/>
                  </a:srgbClr>
                </a:outerShdw>
              </a:effectLst>
            </a:endParaRPr>
          </a:p>
        </p:txBody>
      </p:sp>
      <p:sp>
        <p:nvSpPr>
          <p:cNvPr id="5" name="Rectangle 4"/>
          <p:cNvSpPr/>
          <p:nvPr/>
        </p:nvSpPr>
        <p:spPr bwMode="auto">
          <a:xfrm>
            <a:off x="3767659" y="1872936"/>
            <a:ext cx="172720" cy="172720"/>
          </a:xfrm>
          <a:prstGeom prst="rect">
            <a:avLst/>
          </a:prstGeom>
          <a:solidFill>
            <a:srgbClr val="FFC950"/>
          </a:solidFill>
          <a:ln w="127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a:solidFill>
                <a:srgbClr val="000000"/>
              </a:solidFill>
              <a:latin typeface="Arial" charset="0"/>
            </a:endParaRPr>
          </a:p>
        </p:txBody>
      </p:sp>
      <p:cxnSp>
        <p:nvCxnSpPr>
          <p:cNvPr id="16" name="Straight Connector 15"/>
          <p:cNvCxnSpPr/>
          <p:nvPr/>
        </p:nvCxnSpPr>
        <p:spPr bwMode="auto">
          <a:xfrm>
            <a:off x="3386659" y="1959296"/>
            <a:ext cx="1066808" cy="0"/>
          </a:xfrm>
          <a:prstGeom prst="line">
            <a:avLst/>
          </a:prstGeom>
          <a:solidFill>
            <a:schemeClr val="accent1"/>
          </a:solidFill>
          <a:ln w="38100" cap="flat" cmpd="sng" algn="ctr">
            <a:solidFill>
              <a:srgbClr val="FFC950"/>
            </a:solidFill>
            <a:prstDash val="solid"/>
            <a:round/>
            <a:headEnd type="none" w="med" len="med"/>
            <a:tailEnd type="none" w="med" len="med"/>
          </a:ln>
          <a:effectLst/>
        </p:spPr>
      </p:cxnSp>
      <p:cxnSp>
        <p:nvCxnSpPr>
          <p:cNvPr id="18" name="Straight Connector 17"/>
          <p:cNvCxnSpPr/>
          <p:nvPr/>
        </p:nvCxnSpPr>
        <p:spPr bwMode="auto">
          <a:xfrm>
            <a:off x="3395126" y="1897913"/>
            <a:ext cx="0" cy="122767"/>
          </a:xfrm>
          <a:prstGeom prst="line">
            <a:avLst/>
          </a:prstGeom>
          <a:solidFill>
            <a:schemeClr val="accent1"/>
          </a:solidFill>
          <a:ln w="38100" cap="flat" cmpd="sng" algn="ctr">
            <a:solidFill>
              <a:srgbClr val="FFC950"/>
            </a:solidFill>
            <a:prstDash val="solid"/>
            <a:round/>
            <a:headEnd type="none" w="med" len="med"/>
            <a:tailEnd type="none" w="med" len="med"/>
          </a:ln>
          <a:effectLst/>
        </p:spPr>
      </p:cxnSp>
      <p:cxnSp>
        <p:nvCxnSpPr>
          <p:cNvPr id="19" name="Straight Connector 18"/>
          <p:cNvCxnSpPr/>
          <p:nvPr/>
        </p:nvCxnSpPr>
        <p:spPr bwMode="auto">
          <a:xfrm>
            <a:off x="4444990" y="1897913"/>
            <a:ext cx="0" cy="122767"/>
          </a:xfrm>
          <a:prstGeom prst="line">
            <a:avLst/>
          </a:prstGeom>
          <a:solidFill>
            <a:schemeClr val="accent1"/>
          </a:solidFill>
          <a:ln w="38100" cap="flat" cmpd="sng" algn="ctr">
            <a:solidFill>
              <a:srgbClr val="FFC950"/>
            </a:solidFill>
            <a:prstDash val="solid"/>
            <a:round/>
            <a:headEnd type="none" w="med" len="med"/>
            <a:tailEnd type="none" w="med" len="med"/>
          </a:ln>
          <a:effectLst/>
        </p:spPr>
      </p:cxnSp>
      <p:sp>
        <p:nvSpPr>
          <p:cNvPr id="21" name="Rectangle 20"/>
          <p:cNvSpPr/>
          <p:nvPr/>
        </p:nvSpPr>
        <p:spPr bwMode="auto">
          <a:xfrm>
            <a:off x="4077538" y="2220070"/>
            <a:ext cx="165812" cy="172720"/>
          </a:xfrm>
          <a:prstGeom prst="rect">
            <a:avLst/>
          </a:prstGeom>
          <a:solidFill>
            <a:srgbClr val="C8C7FF"/>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a:solidFill>
                <a:srgbClr val="000000"/>
              </a:solidFill>
              <a:latin typeface="Arial" charset="0"/>
            </a:endParaRPr>
          </a:p>
        </p:txBody>
      </p:sp>
      <p:cxnSp>
        <p:nvCxnSpPr>
          <p:cNvPr id="23" name="Straight Connector 22"/>
          <p:cNvCxnSpPr/>
          <p:nvPr/>
        </p:nvCxnSpPr>
        <p:spPr bwMode="auto">
          <a:xfrm>
            <a:off x="3640656" y="2306430"/>
            <a:ext cx="1198880" cy="0"/>
          </a:xfrm>
          <a:prstGeom prst="line">
            <a:avLst/>
          </a:prstGeom>
          <a:solidFill>
            <a:schemeClr val="accent1"/>
          </a:solidFill>
          <a:ln w="38100" cap="flat" cmpd="sng" algn="ctr">
            <a:solidFill>
              <a:srgbClr val="C8C7FF"/>
            </a:solidFill>
            <a:prstDash val="solid"/>
            <a:round/>
            <a:headEnd type="none" w="med" len="med"/>
            <a:tailEnd type="none" w="med" len="med"/>
          </a:ln>
          <a:effectLst/>
        </p:spPr>
      </p:cxnSp>
      <p:cxnSp>
        <p:nvCxnSpPr>
          <p:cNvPr id="24" name="Straight Connector 23"/>
          <p:cNvCxnSpPr/>
          <p:nvPr/>
        </p:nvCxnSpPr>
        <p:spPr bwMode="auto">
          <a:xfrm>
            <a:off x="3650011" y="2245047"/>
            <a:ext cx="0" cy="122767"/>
          </a:xfrm>
          <a:prstGeom prst="line">
            <a:avLst/>
          </a:prstGeom>
          <a:solidFill>
            <a:schemeClr val="accent1"/>
          </a:solidFill>
          <a:ln w="38100" cap="flat" cmpd="sng" algn="ctr">
            <a:solidFill>
              <a:srgbClr val="C8C7FF"/>
            </a:solidFill>
            <a:prstDash val="solid"/>
            <a:round/>
            <a:headEnd type="none" w="med" len="med"/>
            <a:tailEnd type="none" w="med" len="med"/>
          </a:ln>
          <a:effectLst/>
        </p:spPr>
      </p:cxnSp>
      <p:cxnSp>
        <p:nvCxnSpPr>
          <p:cNvPr id="25" name="Straight Connector 24"/>
          <p:cNvCxnSpPr/>
          <p:nvPr/>
        </p:nvCxnSpPr>
        <p:spPr bwMode="auto">
          <a:xfrm>
            <a:off x="4850057" y="2245047"/>
            <a:ext cx="0" cy="122767"/>
          </a:xfrm>
          <a:prstGeom prst="line">
            <a:avLst/>
          </a:prstGeom>
          <a:solidFill>
            <a:schemeClr val="accent1"/>
          </a:solidFill>
          <a:ln w="38100" cap="flat" cmpd="sng" algn="ctr">
            <a:solidFill>
              <a:srgbClr val="C8C7FF"/>
            </a:solidFill>
            <a:prstDash val="solid"/>
            <a:round/>
            <a:headEnd type="none" w="med" len="med"/>
            <a:tailEnd type="none" w="med" len="med"/>
          </a:ln>
          <a:effectLst/>
        </p:spPr>
      </p:cxnSp>
      <p:sp>
        <p:nvSpPr>
          <p:cNvPr id="28" name="TextBox 27"/>
          <p:cNvSpPr txBox="1"/>
          <p:nvPr/>
        </p:nvSpPr>
        <p:spPr>
          <a:xfrm>
            <a:off x="5306059" y="1654489"/>
            <a:ext cx="1805936" cy="815180"/>
          </a:xfrm>
          <a:prstGeom prst="rect">
            <a:avLst/>
          </a:prstGeom>
          <a:noFill/>
        </p:spPr>
        <p:txBody>
          <a:bodyPr wrap="square" rtlCol="0">
            <a:spAutoFit/>
          </a:bodyPr>
          <a:lstStyle/>
          <a:p>
            <a:pPr>
              <a:lnSpc>
                <a:spcPts val="2900"/>
              </a:lnSpc>
            </a:pPr>
            <a:r>
              <a:rPr lang="en-US" sz="1600" dirty="0" smtClean="0">
                <a:solidFill>
                  <a:srgbClr val="FFFFFF"/>
                </a:solidFill>
                <a:effectLst>
                  <a:outerShdw blurRad="50800" dist="38100" dir="2700000" algn="tl" rotWithShape="0">
                    <a:srgbClr val="000000">
                      <a:alpha val="43000"/>
                    </a:srgbClr>
                  </a:outerShdw>
                </a:effectLst>
              </a:rPr>
              <a:t>0.78 (0.58, 1.04)</a:t>
            </a:r>
          </a:p>
          <a:p>
            <a:pPr>
              <a:lnSpc>
                <a:spcPts val="2900"/>
              </a:lnSpc>
            </a:pPr>
            <a:r>
              <a:rPr lang="en-US" sz="1600" dirty="0" smtClean="0">
                <a:solidFill>
                  <a:srgbClr val="FFFFFF"/>
                </a:solidFill>
                <a:effectLst>
                  <a:outerShdw blurRad="50800" dist="38100" dir="2700000" algn="tl" rotWithShape="0">
                    <a:srgbClr val="000000">
                      <a:alpha val="43000"/>
                    </a:srgbClr>
                  </a:outerShdw>
                </a:effectLst>
              </a:rPr>
              <a:t>0.93 (0.71, 1.20)</a:t>
            </a:r>
            <a:endParaRPr lang="en-US" sz="1600" dirty="0">
              <a:solidFill>
                <a:srgbClr val="FFFFFF"/>
              </a:solidFill>
              <a:effectLst>
                <a:outerShdw blurRad="50800" dist="38100" dir="2700000" algn="tl" rotWithShape="0">
                  <a:srgbClr val="000000">
                    <a:alpha val="43000"/>
                  </a:srgbClr>
                </a:outerShdw>
              </a:effectLst>
            </a:endParaRPr>
          </a:p>
        </p:txBody>
      </p:sp>
      <p:sp>
        <p:nvSpPr>
          <p:cNvPr id="29" name="TextBox 28"/>
          <p:cNvSpPr txBox="1"/>
          <p:nvPr/>
        </p:nvSpPr>
        <p:spPr>
          <a:xfrm>
            <a:off x="7088294" y="1654489"/>
            <a:ext cx="542284" cy="815180"/>
          </a:xfrm>
          <a:prstGeom prst="rect">
            <a:avLst/>
          </a:prstGeom>
          <a:noFill/>
        </p:spPr>
        <p:txBody>
          <a:bodyPr wrap="square" rtlCol="0">
            <a:spAutoFit/>
          </a:bodyPr>
          <a:lstStyle/>
          <a:p>
            <a:pPr>
              <a:lnSpc>
                <a:spcPts val="2900"/>
              </a:lnSpc>
            </a:pPr>
            <a:r>
              <a:rPr lang="en-US" sz="1600" dirty="0" smtClean="0">
                <a:solidFill>
                  <a:srgbClr val="FFFFFF"/>
                </a:solidFill>
                <a:effectLst>
                  <a:outerShdw blurRad="50800" dist="38100" dir="2700000" algn="tl" rotWithShape="0">
                    <a:srgbClr val="000000">
                      <a:alpha val="43000"/>
                    </a:srgbClr>
                  </a:outerShdw>
                </a:effectLst>
              </a:rPr>
              <a:t>81</a:t>
            </a:r>
          </a:p>
          <a:p>
            <a:pPr>
              <a:lnSpc>
                <a:spcPts val="2900"/>
              </a:lnSpc>
            </a:pPr>
            <a:r>
              <a:rPr lang="en-US" sz="1600" dirty="0" smtClean="0">
                <a:solidFill>
                  <a:srgbClr val="FFFFFF"/>
                </a:solidFill>
                <a:effectLst>
                  <a:outerShdw blurRad="50800" dist="38100" dir="2700000" algn="tl" rotWithShape="0">
                    <a:srgbClr val="000000">
                      <a:alpha val="43000"/>
                    </a:srgbClr>
                  </a:outerShdw>
                </a:effectLst>
              </a:rPr>
              <a:t>107</a:t>
            </a:r>
            <a:endParaRPr lang="en-US" sz="1600" dirty="0">
              <a:solidFill>
                <a:srgbClr val="FFFFFF"/>
              </a:solidFill>
              <a:effectLst>
                <a:outerShdw blurRad="50800" dist="38100" dir="2700000" algn="tl" rotWithShape="0">
                  <a:srgbClr val="000000">
                    <a:alpha val="43000"/>
                  </a:srgbClr>
                </a:outerShdw>
              </a:effectLst>
            </a:endParaRPr>
          </a:p>
        </p:txBody>
      </p:sp>
      <p:sp>
        <p:nvSpPr>
          <p:cNvPr id="30" name="TextBox 29"/>
          <p:cNvSpPr txBox="1"/>
          <p:nvPr/>
        </p:nvSpPr>
        <p:spPr>
          <a:xfrm>
            <a:off x="8205041" y="1654489"/>
            <a:ext cx="545251" cy="815180"/>
          </a:xfrm>
          <a:prstGeom prst="rect">
            <a:avLst/>
          </a:prstGeom>
          <a:noFill/>
        </p:spPr>
        <p:txBody>
          <a:bodyPr wrap="square" rtlCol="0">
            <a:spAutoFit/>
          </a:bodyPr>
          <a:lstStyle/>
          <a:p>
            <a:pPr>
              <a:lnSpc>
                <a:spcPts val="2900"/>
              </a:lnSpc>
            </a:pPr>
            <a:r>
              <a:rPr lang="en-US" sz="1600" dirty="0" smtClean="0">
                <a:solidFill>
                  <a:srgbClr val="FFFFFF"/>
                </a:solidFill>
                <a:effectLst>
                  <a:outerShdw blurRad="50800" dist="38100" dir="2700000" algn="tl" rotWithShape="0">
                    <a:srgbClr val="000000">
                      <a:alpha val="43000"/>
                    </a:srgbClr>
                  </a:outerShdw>
                </a:effectLst>
              </a:rPr>
              <a:t>102</a:t>
            </a:r>
          </a:p>
          <a:p>
            <a:pPr>
              <a:lnSpc>
                <a:spcPts val="2900"/>
              </a:lnSpc>
            </a:pPr>
            <a:r>
              <a:rPr lang="en-US" sz="1600" dirty="0" smtClean="0">
                <a:solidFill>
                  <a:srgbClr val="FFFFFF"/>
                </a:solidFill>
                <a:effectLst>
                  <a:outerShdw blurRad="50800" dist="38100" dir="2700000" algn="tl" rotWithShape="0">
                    <a:srgbClr val="000000">
                      <a:alpha val="43000"/>
                    </a:srgbClr>
                  </a:outerShdw>
                </a:effectLst>
              </a:rPr>
              <a:t>116</a:t>
            </a:r>
            <a:endParaRPr lang="en-US" sz="1600" dirty="0">
              <a:solidFill>
                <a:srgbClr val="FFFFFF"/>
              </a:solidFill>
              <a:effectLst>
                <a:outerShdw blurRad="50800" dist="38100" dir="2700000" algn="tl" rotWithShape="0">
                  <a:srgbClr val="000000">
                    <a:alpha val="43000"/>
                  </a:srgbClr>
                </a:outerShdw>
              </a:effectLst>
            </a:endParaRPr>
          </a:p>
        </p:txBody>
      </p:sp>
      <p:sp>
        <p:nvSpPr>
          <p:cNvPr id="31" name="TextBox 30"/>
          <p:cNvSpPr txBox="1"/>
          <p:nvPr/>
        </p:nvSpPr>
        <p:spPr>
          <a:xfrm>
            <a:off x="9256603" y="1938657"/>
            <a:ext cx="642623" cy="369332"/>
          </a:xfrm>
          <a:prstGeom prst="rect">
            <a:avLst/>
          </a:prstGeom>
          <a:noFill/>
        </p:spPr>
        <p:txBody>
          <a:bodyPr wrap="square" rtlCol="0">
            <a:spAutoFit/>
          </a:bodyPr>
          <a:lstStyle/>
          <a:p>
            <a:r>
              <a:rPr lang="en-US" sz="1800" b="1" dirty="0" smtClean="0">
                <a:solidFill>
                  <a:srgbClr val="FFFFFF"/>
                </a:solidFill>
              </a:rPr>
              <a:t>0.40</a:t>
            </a:r>
            <a:endParaRPr lang="en-US" sz="1800" b="1" dirty="0">
              <a:solidFill>
                <a:srgbClr val="FFFFFF"/>
              </a:solidFill>
            </a:endParaRPr>
          </a:p>
        </p:txBody>
      </p:sp>
      <p:sp>
        <p:nvSpPr>
          <p:cNvPr id="32" name="TextBox 31"/>
          <p:cNvSpPr txBox="1"/>
          <p:nvPr/>
        </p:nvSpPr>
        <p:spPr>
          <a:xfrm>
            <a:off x="200659" y="3470589"/>
            <a:ext cx="2940473" cy="838691"/>
          </a:xfrm>
          <a:prstGeom prst="rect">
            <a:avLst/>
          </a:prstGeom>
          <a:noFill/>
        </p:spPr>
        <p:txBody>
          <a:bodyPr wrap="square" rtlCol="0">
            <a:spAutoFit/>
          </a:bodyPr>
          <a:lstStyle/>
          <a:p>
            <a:pPr algn="r">
              <a:lnSpc>
                <a:spcPts val="2900"/>
              </a:lnSpc>
            </a:pPr>
            <a:r>
              <a:rPr lang="en-US" sz="1600" b="1" dirty="0" smtClean="0">
                <a:solidFill>
                  <a:srgbClr val="FFFFFF"/>
                </a:solidFill>
              </a:rPr>
              <a:t>Not taking low-dose Aspirin</a:t>
            </a:r>
          </a:p>
          <a:p>
            <a:pPr algn="r">
              <a:lnSpc>
                <a:spcPts val="2900"/>
              </a:lnSpc>
            </a:pPr>
            <a:r>
              <a:rPr lang="en-US" sz="1600" b="1" dirty="0" smtClean="0">
                <a:solidFill>
                  <a:srgbClr val="FFFFFF"/>
                </a:solidFill>
              </a:rPr>
              <a:t>Taking low-dose Aspirin</a:t>
            </a:r>
            <a:endParaRPr lang="en-US" sz="1600" b="1" dirty="0">
              <a:solidFill>
                <a:srgbClr val="FFFFFF"/>
              </a:solidFill>
            </a:endParaRPr>
          </a:p>
        </p:txBody>
      </p:sp>
      <p:sp>
        <p:nvSpPr>
          <p:cNvPr id="34" name="TextBox 33"/>
          <p:cNvSpPr txBox="1"/>
          <p:nvPr/>
        </p:nvSpPr>
        <p:spPr>
          <a:xfrm>
            <a:off x="3009890" y="3068688"/>
            <a:ext cx="2722034" cy="453970"/>
          </a:xfrm>
          <a:prstGeom prst="rect">
            <a:avLst/>
          </a:prstGeom>
          <a:noFill/>
        </p:spPr>
        <p:txBody>
          <a:bodyPr wrap="square" rtlCol="0">
            <a:spAutoFit/>
          </a:bodyPr>
          <a:lstStyle/>
          <a:p>
            <a:pPr algn="ctr">
              <a:lnSpc>
                <a:spcPts val="3000"/>
              </a:lnSpc>
            </a:pPr>
            <a:r>
              <a:rPr lang="en-US" sz="1600" b="1" dirty="0" smtClean="0">
                <a:solidFill>
                  <a:srgbClr val="FFFFFF"/>
                </a:solidFill>
                <a:effectLst>
                  <a:outerShdw blurRad="50800" dist="38100" dir="2700000" algn="tl" rotWithShape="0">
                    <a:srgbClr val="000000">
                      <a:alpha val="43000"/>
                    </a:srgbClr>
                  </a:outerShdw>
                </a:effectLst>
              </a:rPr>
              <a:t>HR (95% CI)</a:t>
            </a:r>
            <a:endParaRPr lang="en-US" sz="1600" b="1" dirty="0">
              <a:solidFill>
                <a:srgbClr val="FFFFFF"/>
              </a:solidFill>
              <a:effectLst>
                <a:outerShdw blurRad="50800" dist="38100" dir="2700000" algn="tl" rotWithShape="0">
                  <a:srgbClr val="000000">
                    <a:alpha val="43000"/>
                  </a:srgbClr>
                </a:outerShdw>
              </a:effectLst>
            </a:endParaRPr>
          </a:p>
        </p:txBody>
      </p:sp>
      <p:sp>
        <p:nvSpPr>
          <p:cNvPr id="35" name="TextBox 34"/>
          <p:cNvSpPr txBox="1"/>
          <p:nvPr/>
        </p:nvSpPr>
        <p:spPr>
          <a:xfrm>
            <a:off x="6719150" y="2691661"/>
            <a:ext cx="1198033" cy="830997"/>
          </a:xfrm>
          <a:prstGeom prst="rect">
            <a:avLst/>
          </a:prstGeom>
          <a:noFill/>
        </p:spPr>
        <p:txBody>
          <a:bodyPr wrap="square" rtlCol="0">
            <a:spAutoFit/>
          </a:bodyPr>
          <a:lstStyle/>
          <a:p>
            <a:pPr algn="ctr"/>
            <a:r>
              <a:rPr lang="en-US" sz="1600" b="1" dirty="0" err="1" smtClean="0">
                <a:solidFill>
                  <a:srgbClr val="FFFFFF"/>
                </a:solidFill>
                <a:effectLst>
                  <a:outerShdw blurRad="50800" dist="38100" dir="2700000" algn="tl" rotWithShape="0">
                    <a:srgbClr val="000000">
                      <a:alpha val="43000"/>
                    </a:srgbClr>
                  </a:outerShdw>
                </a:effectLst>
              </a:rPr>
              <a:t>Celecoxib</a:t>
            </a:r>
            <a:endParaRPr lang="en-US" sz="1600" b="1" dirty="0" smtClean="0">
              <a:solidFill>
                <a:srgbClr val="FFFFFF"/>
              </a:solidFill>
              <a:effectLst>
                <a:outerShdw blurRad="50800" dist="38100" dir="2700000" algn="tl" rotWithShape="0">
                  <a:srgbClr val="000000">
                    <a:alpha val="43000"/>
                  </a:srgbClr>
                </a:outerShdw>
              </a:effectLst>
            </a:endParaRPr>
          </a:p>
          <a:p>
            <a:pPr algn="ctr"/>
            <a:r>
              <a:rPr lang="en-US" sz="1600" b="1" dirty="0" smtClean="0">
                <a:solidFill>
                  <a:srgbClr val="FFFFFF"/>
                </a:solidFill>
                <a:effectLst>
                  <a:outerShdw blurRad="50800" dist="38100" dir="2700000" algn="tl" rotWithShape="0">
                    <a:srgbClr val="000000">
                      <a:alpha val="43000"/>
                    </a:srgbClr>
                  </a:outerShdw>
                </a:effectLst>
              </a:rPr>
              <a:t>N=8030</a:t>
            </a:r>
          </a:p>
          <a:p>
            <a:pPr algn="ctr"/>
            <a:r>
              <a:rPr lang="en-US" sz="1600" b="1" dirty="0">
                <a:solidFill>
                  <a:srgbClr val="FFFFFF"/>
                </a:solidFill>
                <a:effectLst>
                  <a:outerShdw blurRad="50800" dist="38100" dir="2700000" algn="tl" rotWithShape="0">
                    <a:srgbClr val="000000">
                      <a:alpha val="43000"/>
                    </a:srgbClr>
                  </a:outerShdw>
                </a:effectLst>
              </a:rPr>
              <a:t>N</a:t>
            </a:r>
          </a:p>
        </p:txBody>
      </p:sp>
      <p:sp>
        <p:nvSpPr>
          <p:cNvPr id="36" name="TextBox 35"/>
          <p:cNvSpPr txBox="1"/>
          <p:nvPr/>
        </p:nvSpPr>
        <p:spPr>
          <a:xfrm>
            <a:off x="7835898" y="2691661"/>
            <a:ext cx="1198033" cy="830997"/>
          </a:xfrm>
          <a:prstGeom prst="rect">
            <a:avLst/>
          </a:prstGeom>
          <a:noFill/>
        </p:spPr>
        <p:txBody>
          <a:bodyPr wrap="square" rtlCol="0">
            <a:spAutoFit/>
          </a:bodyPr>
          <a:lstStyle/>
          <a:p>
            <a:pPr algn="ctr"/>
            <a:r>
              <a:rPr lang="en-US" sz="1600" b="1" dirty="0" smtClean="0">
                <a:solidFill>
                  <a:srgbClr val="FFFFFF"/>
                </a:solidFill>
                <a:effectLst>
                  <a:outerShdw blurRad="50800" dist="38100" dir="2700000" algn="tl" rotWithShape="0">
                    <a:srgbClr val="000000">
                      <a:alpha val="43000"/>
                    </a:srgbClr>
                  </a:outerShdw>
                </a:effectLst>
              </a:rPr>
              <a:t>Naproxen</a:t>
            </a:r>
          </a:p>
          <a:p>
            <a:pPr algn="ctr"/>
            <a:r>
              <a:rPr lang="en-US" sz="1600" b="1" dirty="0" smtClean="0">
                <a:solidFill>
                  <a:srgbClr val="FFFFFF"/>
                </a:solidFill>
                <a:effectLst>
                  <a:outerShdw blurRad="50800" dist="38100" dir="2700000" algn="tl" rotWithShape="0">
                    <a:srgbClr val="000000">
                      <a:alpha val="43000"/>
                    </a:srgbClr>
                  </a:outerShdw>
                </a:effectLst>
              </a:rPr>
              <a:t>N=7933</a:t>
            </a:r>
          </a:p>
          <a:p>
            <a:pPr algn="ctr"/>
            <a:r>
              <a:rPr lang="en-US" sz="1600" b="1" dirty="0">
                <a:solidFill>
                  <a:srgbClr val="FFFFFF"/>
                </a:solidFill>
                <a:effectLst>
                  <a:outerShdw blurRad="50800" dist="38100" dir="2700000" algn="tl" rotWithShape="0">
                    <a:srgbClr val="000000">
                      <a:alpha val="43000"/>
                    </a:srgbClr>
                  </a:outerShdw>
                </a:effectLst>
              </a:rPr>
              <a:t>N</a:t>
            </a:r>
          </a:p>
        </p:txBody>
      </p:sp>
      <p:sp>
        <p:nvSpPr>
          <p:cNvPr id="38" name="Rectangle 37"/>
          <p:cNvSpPr/>
          <p:nvPr/>
        </p:nvSpPr>
        <p:spPr bwMode="auto">
          <a:xfrm>
            <a:off x="3920056" y="3689036"/>
            <a:ext cx="172720" cy="172720"/>
          </a:xfrm>
          <a:prstGeom prst="rect">
            <a:avLst/>
          </a:prstGeom>
          <a:solidFill>
            <a:srgbClr val="FFC950"/>
          </a:solidFill>
          <a:ln w="127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a:solidFill>
                <a:srgbClr val="000000"/>
              </a:solidFill>
              <a:latin typeface="Arial" charset="0"/>
            </a:endParaRPr>
          </a:p>
        </p:txBody>
      </p:sp>
      <p:cxnSp>
        <p:nvCxnSpPr>
          <p:cNvPr id="40" name="Straight Connector 39"/>
          <p:cNvCxnSpPr/>
          <p:nvPr/>
        </p:nvCxnSpPr>
        <p:spPr bwMode="auto">
          <a:xfrm>
            <a:off x="3486150" y="3775396"/>
            <a:ext cx="1181100" cy="0"/>
          </a:xfrm>
          <a:prstGeom prst="line">
            <a:avLst/>
          </a:prstGeom>
          <a:solidFill>
            <a:schemeClr val="accent1"/>
          </a:solidFill>
          <a:ln w="38100" cap="flat" cmpd="sng" algn="ctr">
            <a:solidFill>
              <a:srgbClr val="FFC950"/>
            </a:solidFill>
            <a:prstDash val="solid"/>
            <a:round/>
            <a:headEnd type="none" w="med" len="med"/>
            <a:tailEnd type="none" w="med" len="med"/>
          </a:ln>
          <a:effectLst/>
        </p:spPr>
      </p:cxnSp>
      <p:cxnSp>
        <p:nvCxnSpPr>
          <p:cNvPr id="41" name="Straight Connector 40"/>
          <p:cNvCxnSpPr/>
          <p:nvPr/>
        </p:nvCxnSpPr>
        <p:spPr bwMode="auto">
          <a:xfrm>
            <a:off x="3477026" y="3714013"/>
            <a:ext cx="0" cy="122767"/>
          </a:xfrm>
          <a:prstGeom prst="line">
            <a:avLst/>
          </a:prstGeom>
          <a:solidFill>
            <a:schemeClr val="accent1"/>
          </a:solidFill>
          <a:ln w="38100" cap="flat" cmpd="sng" algn="ctr">
            <a:solidFill>
              <a:srgbClr val="FFC950"/>
            </a:solidFill>
            <a:prstDash val="solid"/>
            <a:round/>
            <a:headEnd type="none" w="med" len="med"/>
            <a:tailEnd type="none" w="med" len="med"/>
          </a:ln>
          <a:effectLst/>
        </p:spPr>
      </p:cxnSp>
      <p:cxnSp>
        <p:nvCxnSpPr>
          <p:cNvPr id="42" name="Straight Connector 41"/>
          <p:cNvCxnSpPr/>
          <p:nvPr/>
        </p:nvCxnSpPr>
        <p:spPr bwMode="auto">
          <a:xfrm>
            <a:off x="4669296" y="3714013"/>
            <a:ext cx="0" cy="122767"/>
          </a:xfrm>
          <a:prstGeom prst="line">
            <a:avLst/>
          </a:prstGeom>
          <a:solidFill>
            <a:schemeClr val="accent1"/>
          </a:solidFill>
          <a:ln w="38100" cap="flat" cmpd="sng" algn="ctr">
            <a:solidFill>
              <a:srgbClr val="FFC950"/>
            </a:solidFill>
            <a:prstDash val="solid"/>
            <a:round/>
            <a:headEnd type="none" w="med" len="med"/>
            <a:tailEnd type="none" w="med" len="med"/>
          </a:ln>
          <a:effectLst/>
        </p:spPr>
      </p:cxnSp>
      <p:sp>
        <p:nvSpPr>
          <p:cNvPr id="49" name="TextBox 48"/>
          <p:cNvSpPr txBox="1"/>
          <p:nvPr/>
        </p:nvSpPr>
        <p:spPr>
          <a:xfrm>
            <a:off x="5306059" y="3470589"/>
            <a:ext cx="1670474" cy="815180"/>
          </a:xfrm>
          <a:prstGeom prst="rect">
            <a:avLst/>
          </a:prstGeom>
          <a:noFill/>
        </p:spPr>
        <p:txBody>
          <a:bodyPr wrap="square" rtlCol="0">
            <a:spAutoFit/>
          </a:bodyPr>
          <a:lstStyle/>
          <a:p>
            <a:pPr>
              <a:lnSpc>
                <a:spcPts val="2900"/>
              </a:lnSpc>
            </a:pPr>
            <a:r>
              <a:rPr lang="en-US" sz="1600" dirty="0" smtClean="0">
                <a:solidFill>
                  <a:srgbClr val="FFFFFF"/>
                </a:solidFill>
                <a:effectLst>
                  <a:outerShdw blurRad="50800" dist="38100" dir="2700000" algn="tl" rotWithShape="0">
                    <a:srgbClr val="000000">
                      <a:alpha val="43000"/>
                    </a:srgbClr>
                  </a:outerShdw>
                </a:effectLst>
              </a:rPr>
              <a:t>0.83 (0.61, 1.11)</a:t>
            </a:r>
          </a:p>
          <a:p>
            <a:pPr>
              <a:lnSpc>
                <a:spcPts val="2900"/>
              </a:lnSpc>
            </a:pPr>
            <a:r>
              <a:rPr lang="en-US" sz="1600" dirty="0" smtClean="0">
                <a:solidFill>
                  <a:srgbClr val="FFFFFF"/>
                </a:solidFill>
                <a:effectLst>
                  <a:outerShdw blurRad="50800" dist="38100" dir="2700000" algn="tl" rotWithShape="0">
                    <a:srgbClr val="000000">
                      <a:alpha val="43000"/>
                    </a:srgbClr>
                  </a:outerShdw>
                </a:effectLst>
              </a:rPr>
              <a:t>1.03 (0.79, 1.35)</a:t>
            </a:r>
            <a:endParaRPr lang="en-US" sz="1600" dirty="0">
              <a:solidFill>
                <a:srgbClr val="FFFFFF"/>
              </a:solidFill>
              <a:effectLst>
                <a:outerShdw blurRad="50800" dist="38100" dir="2700000" algn="tl" rotWithShape="0">
                  <a:srgbClr val="000000">
                    <a:alpha val="43000"/>
                  </a:srgbClr>
                </a:outerShdw>
              </a:effectLst>
            </a:endParaRPr>
          </a:p>
        </p:txBody>
      </p:sp>
      <p:sp>
        <p:nvSpPr>
          <p:cNvPr id="50" name="TextBox 49"/>
          <p:cNvSpPr txBox="1"/>
          <p:nvPr/>
        </p:nvSpPr>
        <p:spPr>
          <a:xfrm>
            <a:off x="7088294" y="3470589"/>
            <a:ext cx="529584" cy="815180"/>
          </a:xfrm>
          <a:prstGeom prst="rect">
            <a:avLst/>
          </a:prstGeom>
          <a:noFill/>
        </p:spPr>
        <p:txBody>
          <a:bodyPr wrap="square" rtlCol="0">
            <a:spAutoFit/>
          </a:bodyPr>
          <a:lstStyle/>
          <a:p>
            <a:pPr>
              <a:lnSpc>
                <a:spcPts val="2900"/>
              </a:lnSpc>
            </a:pPr>
            <a:r>
              <a:rPr lang="en-US" sz="1600" dirty="0" smtClean="0">
                <a:solidFill>
                  <a:srgbClr val="FFFFFF"/>
                </a:solidFill>
                <a:effectLst>
                  <a:outerShdw blurRad="50800" dist="38100" dir="2700000" algn="tl" rotWithShape="0">
                    <a:srgbClr val="000000">
                      <a:alpha val="43000"/>
                    </a:srgbClr>
                  </a:outerShdw>
                </a:effectLst>
              </a:rPr>
              <a:t>81</a:t>
            </a:r>
          </a:p>
          <a:p>
            <a:pPr>
              <a:lnSpc>
                <a:spcPts val="2900"/>
              </a:lnSpc>
            </a:pPr>
            <a:r>
              <a:rPr lang="en-US" sz="1600" dirty="0" smtClean="0">
                <a:solidFill>
                  <a:srgbClr val="FFFFFF"/>
                </a:solidFill>
                <a:effectLst>
                  <a:outerShdw blurRad="50800" dist="38100" dir="2700000" algn="tl" rotWithShape="0">
                    <a:srgbClr val="000000">
                      <a:alpha val="43000"/>
                    </a:srgbClr>
                  </a:outerShdw>
                </a:effectLst>
              </a:rPr>
              <a:t>107</a:t>
            </a:r>
            <a:endParaRPr lang="en-US" sz="1600" dirty="0">
              <a:solidFill>
                <a:srgbClr val="FFFFFF"/>
              </a:solidFill>
              <a:effectLst>
                <a:outerShdw blurRad="50800" dist="38100" dir="2700000" algn="tl" rotWithShape="0">
                  <a:srgbClr val="000000">
                    <a:alpha val="43000"/>
                  </a:srgbClr>
                </a:outerShdw>
              </a:effectLst>
            </a:endParaRPr>
          </a:p>
        </p:txBody>
      </p:sp>
      <p:sp>
        <p:nvSpPr>
          <p:cNvPr id="51" name="TextBox 50"/>
          <p:cNvSpPr txBox="1"/>
          <p:nvPr/>
        </p:nvSpPr>
        <p:spPr>
          <a:xfrm>
            <a:off x="8205041" y="3470589"/>
            <a:ext cx="551602" cy="815180"/>
          </a:xfrm>
          <a:prstGeom prst="rect">
            <a:avLst/>
          </a:prstGeom>
          <a:noFill/>
        </p:spPr>
        <p:txBody>
          <a:bodyPr wrap="square" rtlCol="0">
            <a:spAutoFit/>
          </a:bodyPr>
          <a:lstStyle/>
          <a:p>
            <a:pPr>
              <a:lnSpc>
                <a:spcPts val="2900"/>
              </a:lnSpc>
            </a:pPr>
            <a:r>
              <a:rPr lang="en-US" sz="1600" dirty="0" smtClean="0">
                <a:solidFill>
                  <a:srgbClr val="FFFFFF"/>
                </a:solidFill>
                <a:effectLst>
                  <a:outerShdw blurRad="50800" dist="38100" dir="2700000" algn="tl" rotWithShape="0">
                    <a:srgbClr val="000000">
                      <a:alpha val="43000"/>
                    </a:srgbClr>
                  </a:outerShdw>
                </a:effectLst>
              </a:rPr>
              <a:t>97</a:t>
            </a:r>
          </a:p>
          <a:p>
            <a:pPr>
              <a:lnSpc>
                <a:spcPts val="2900"/>
              </a:lnSpc>
            </a:pPr>
            <a:r>
              <a:rPr lang="en-US" sz="1600" dirty="0" smtClean="0">
                <a:solidFill>
                  <a:srgbClr val="FFFFFF"/>
                </a:solidFill>
                <a:effectLst>
                  <a:outerShdw blurRad="50800" dist="38100" dir="2700000" algn="tl" rotWithShape="0">
                    <a:srgbClr val="000000">
                      <a:alpha val="43000"/>
                    </a:srgbClr>
                  </a:outerShdw>
                </a:effectLst>
              </a:rPr>
              <a:t>104</a:t>
            </a:r>
            <a:endParaRPr lang="en-US" sz="1600" dirty="0">
              <a:solidFill>
                <a:srgbClr val="FFFFFF"/>
              </a:solidFill>
              <a:effectLst>
                <a:outerShdw blurRad="50800" dist="38100" dir="2700000" algn="tl" rotWithShape="0">
                  <a:srgbClr val="000000">
                    <a:alpha val="43000"/>
                  </a:srgbClr>
                </a:outerShdw>
              </a:effectLst>
            </a:endParaRPr>
          </a:p>
        </p:txBody>
      </p:sp>
      <p:sp>
        <p:nvSpPr>
          <p:cNvPr id="52" name="TextBox 51"/>
          <p:cNvSpPr txBox="1"/>
          <p:nvPr/>
        </p:nvSpPr>
        <p:spPr>
          <a:xfrm>
            <a:off x="9256603" y="3754757"/>
            <a:ext cx="642623" cy="369332"/>
          </a:xfrm>
          <a:prstGeom prst="rect">
            <a:avLst/>
          </a:prstGeom>
          <a:noFill/>
        </p:spPr>
        <p:txBody>
          <a:bodyPr wrap="square" rtlCol="0">
            <a:spAutoFit/>
          </a:bodyPr>
          <a:lstStyle/>
          <a:p>
            <a:r>
              <a:rPr lang="en-US" sz="1800" b="1" dirty="0" smtClean="0">
                <a:solidFill>
                  <a:srgbClr val="FFFFFF"/>
                </a:solidFill>
              </a:rPr>
              <a:t>0.29</a:t>
            </a:r>
            <a:endParaRPr lang="en-US" sz="1800" b="1" dirty="0">
              <a:solidFill>
                <a:srgbClr val="FFFFFF"/>
              </a:solidFill>
            </a:endParaRPr>
          </a:p>
        </p:txBody>
      </p:sp>
      <p:sp>
        <p:nvSpPr>
          <p:cNvPr id="54" name="TextBox 53"/>
          <p:cNvSpPr txBox="1"/>
          <p:nvPr/>
        </p:nvSpPr>
        <p:spPr>
          <a:xfrm>
            <a:off x="209125" y="5327480"/>
            <a:ext cx="2932007" cy="838691"/>
          </a:xfrm>
          <a:prstGeom prst="rect">
            <a:avLst/>
          </a:prstGeom>
          <a:noFill/>
        </p:spPr>
        <p:txBody>
          <a:bodyPr wrap="square" rtlCol="0">
            <a:spAutoFit/>
          </a:bodyPr>
          <a:lstStyle/>
          <a:p>
            <a:pPr algn="r">
              <a:lnSpc>
                <a:spcPts val="2900"/>
              </a:lnSpc>
            </a:pPr>
            <a:r>
              <a:rPr lang="en-US" sz="1600" b="1" dirty="0" smtClean="0">
                <a:solidFill>
                  <a:srgbClr val="FFFFFF"/>
                </a:solidFill>
                <a:effectLst>
                  <a:outerShdw blurRad="50800" dist="38100" dir="2700000" algn="tl" rotWithShape="0">
                    <a:srgbClr val="000000">
                      <a:alpha val="43000"/>
                    </a:srgbClr>
                  </a:outerShdw>
                </a:effectLst>
              </a:rPr>
              <a:t>Not taking low-dose Aspirin</a:t>
            </a:r>
          </a:p>
          <a:p>
            <a:pPr algn="r">
              <a:lnSpc>
                <a:spcPts val="2900"/>
              </a:lnSpc>
            </a:pPr>
            <a:r>
              <a:rPr lang="en-US" sz="1600" b="1" dirty="0" smtClean="0">
                <a:solidFill>
                  <a:srgbClr val="FFFFFF"/>
                </a:solidFill>
                <a:effectLst>
                  <a:outerShdw blurRad="50800" dist="38100" dir="2700000" algn="tl" rotWithShape="0">
                    <a:srgbClr val="000000">
                      <a:alpha val="43000"/>
                    </a:srgbClr>
                  </a:outerShdw>
                </a:effectLst>
              </a:rPr>
              <a:t>Taking low-dose Aspirin</a:t>
            </a:r>
            <a:endParaRPr lang="en-US" sz="1600" b="1" dirty="0">
              <a:solidFill>
                <a:srgbClr val="FFFFFF"/>
              </a:solidFill>
              <a:effectLst>
                <a:outerShdw blurRad="50800" dist="38100" dir="2700000" algn="tl" rotWithShape="0">
                  <a:srgbClr val="000000">
                    <a:alpha val="43000"/>
                  </a:srgbClr>
                </a:outerShdw>
              </a:effectLst>
            </a:endParaRPr>
          </a:p>
        </p:txBody>
      </p:sp>
      <p:sp>
        <p:nvSpPr>
          <p:cNvPr id="56" name="TextBox 55"/>
          <p:cNvSpPr txBox="1"/>
          <p:nvPr/>
        </p:nvSpPr>
        <p:spPr>
          <a:xfrm>
            <a:off x="3009890" y="4942513"/>
            <a:ext cx="2722034" cy="453970"/>
          </a:xfrm>
          <a:prstGeom prst="rect">
            <a:avLst/>
          </a:prstGeom>
          <a:noFill/>
        </p:spPr>
        <p:txBody>
          <a:bodyPr wrap="square" rtlCol="0">
            <a:spAutoFit/>
          </a:bodyPr>
          <a:lstStyle/>
          <a:p>
            <a:pPr algn="ctr">
              <a:lnSpc>
                <a:spcPts val="3000"/>
              </a:lnSpc>
            </a:pPr>
            <a:r>
              <a:rPr lang="en-US" sz="1600" b="1" dirty="0" smtClean="0">
                <a:solidFill>
                  <a:srgbClr val="FFFFFF"/>
                </a:solidFill>
                <a:effectLst>
                  <a:outerShdw blurRad="50800" dist="38100" dir="2700000" algn="tl" rotWithShape="0">
                    <a:srgbClr val="000000">
                      <a:alpha val="43000"/>
                    </a:srgbClr>
                  </a:outerShdw>
                </a:effectLst>
              </a:rPr>
              <a:t>HR (95% CI)</a:t>
            </a:r>
            <a:endParaRPr lang="en-US" sz="1600" b="1" dirty="0">
              <a:solidFill>
                <a:srgbClr val="FFFFFF"/>
              </a:solidFill>
              <a:effectLst>
                <a:outerShdw blurRad="50800" dist="38100" dir="2700000" algn="tl" rotWithShape="0">
                  <a:srgbClr val="000000">
                    <a:alpha val="43000"/>
                  </a:srgbClr>
                </a:outerShdw>
              </a:effectLst>
            </a:endParaRPr>
          </a:p>
        </p:txBody>
      </p:sp>
      <p:sp>
        <p:nvSpPr>
          <p:cNvPr id="57" name="TextBox 56"/>
          <p:cNvSpPr txBox="1"/>
          <p:nvPr/>
        </p:nvSpPr>
        <p:spPr>
          <a:xfrm>
            <a:off x="6719150" y="4565486"/>
            <a:ext cx="1198033" cy="830997"/>
          </a:xfrm>
          <a:prstGeom prst="rect">
            <a:avLst/>
          </a:prstGeom>
          <a:noFill/>
        </p:spPr>
        <p:txBody>
          <a:bodyPr wrap="square" rtlCol="0">
            <a:spAutoFit/>
          </a:bodyPr>
          <a:lstStyle/>
          <a:p>
            <a:pPr algn="ctr"/>
            <a:r>
              <a:rPr lang="en-US" sz="1600" b="1" dirty="0" smtClean="0">
                <a:solidFill>
                  <a:srgbClr val="FFFFFF"/>
                </a:solidFill>
                <a:effectLst>
                  <a:outerShdw blurRad="50800" dist="38100" dir="2700000" algn="tl" rotWithShape="0">
                    <a:srgbClr val="000000">
                      <a:alpha val="43000"/>
                    </a:srgbClr>
                  </a:outerShdw>
                </a:effectLst>
              </a:rPr>
              <a:t>Ibuprofen</a:t>
            </a:r>
          </a:p>
          <a:p>
            <a:pPr algn="ctr"/>
            <a:r>
              <a:rPr lang="en-US" sz="1600" b="1" dirty="0" smtClean="0">
                <a:solidFill>
                  <a:srgbClr val="FFFFFF"/>
                </a:solidFill>
                <a:effectLst>
                  <a:outerShdw blurRad="50800" dist="38100" dir="2700000" algn="tl" rotWithShape="0">
                    <a:srgbClr val="000000">
                      <a:alpha val="43000"/>
                    </a:srgbClr>
                  </a:outerShdw>
                </a:effectLst>
              </a:rPr>
              <a:t>N=7990</a:t>
            </a:r>
          </a:p>
          <a:p>
            <a:pPr algn="ctr"/>
            <a:r>
              <a:rPr lang="en-US" sz="1600" b="1" dirty="0">
                <a:solidFill>
                  <a:srgbClr val="FFFFFF"/>
                </a:solidFill>
                <a:effectLst>
                  <a:outerShdw blurRad="50800" dist="38100" dir="2700000" algn="tl" rotWithShape="0">
                    <a:srgbClr val="000000">
                      <a:alpha val="43000"/>
                    </a:srgbClr>
                  </a:outerShdw>
                </a:effectLst>
              </a:rPr>
              <a:t>N</a:t>
            </a:r>
          </a:p>
        </p:txBody>
      </p:sp>
      <p:sp>
        <p:nvSpPr>
          <p:cNvPr id="58" name="TextBox 57"/>
          <p:cNvSpPr txBox="1"/>
          <p:nvPr/>
        </p:nvSpPr>
        <p:spPr>
          <a:xfrm>
            <a:off x="7835898" y="4565486"/>
            <a:ext cx="1198033" cy="830997"/>
          </a:xfrm>
          <a:prstGeom prst="rect">
            <a:avLst/>
          </a:prstGeom>
          <a:noFill/>
        </p:spPr>
        <p:txBody>
          <a:bodyPr wrap="square" rtlCol="0">
            <a:spAutoFit/>
          </a:bodyPr>
          <a:lstStyle/>
          <a:p>
            <a:pPr algn="ctr"/>
            <a:r>
              <a:rPr lang="en-US" sz="1600" b="1" dirty="0" smtClean="0">
                <a:solidFill>
                  <a:srgbClr val="FFFFFF"/>
                </a:solidFill>
                <a:effectLst>
                  <a:outerShdw blurRad="50800" dist="38100" dir="2700000" algn="tl" rotWithShape="0">
                    <a:srgbClr val="000000">
                      <a:alpha val="43000"/>
                    </a:srgbClr>
                  </a:outerShdw>
                </a:effectLst>
              </a:rPr>
              <a:t>Naproxen</a:t>
            </a:r>
          </a:p>
          <a:p>
            <a:pPr algn="ctr"/>
            <a:r>
              <a:rPr lang="en-US" sz="1600" b="1" dirty="0" smtClean="0">
                <a:solidFill>
                  <a:srgbClr val="FFFFFF"/>
                </a:solidFill>
                <a:effectLst>
                  <a:outerShdw blurRad="50800" dist="38100" dir="2700000" algn="tl" rotWithShape="0">
                    <a:srgbClr val="000000">
                      <a:alpha val="43000"/>
                    </a:srgbClr>
                  </a:outerShdw>
                </a:effectLst>
              </a:rPr>
              <a:t>N=7933</a:t>
            </a:r>
          </a:p>
          <a:p>
            <a:pPr algn="ctr"/>
            <a:r>
              <a:rPr lang="en-US" sz="1600" b="1" dirty="0">
                <a:solidFill>
                  <a:srgbClr val="FFFFFF"/>
                </a:solidFill>
                <a:effectLst>
                  <a:outerShdw blurRad="50800" dist="38100" dir="2700000" algn="tl" rotWithShape="0">
                    <a:srgbClr val="000000">
                      <a:alpha val="43000"/>
                    </a:srgbClr>
                  </a:outerShdw>
                </a:effectLst>
              </a:rPr>
              <a:t>N</a:t>
            </a:r>
          </a:p>
        </p:txBody>
      </p:sp>
      <p:sp>
        <p:nvSpPr>
          <p:cNvPr id="60" name="Rectangle 59"/>
          <p:cNvSpPr/>
          <p:nvPr/>
        </p:nvSpPr>
        <p:spPr bwMode="auto">
          <a:xfrm>
            <a:off x="4402669" y="5545927"/>
            <a:ext cx="172720" cy="172720"/>
          </a:xfrm>
          <a:prstGeom prst="rect">
            <a:avLst/>
          </a:prstGeom>
          <a:solidFill>
            <a:srgbClr val="FFC950"/>
          </a:solidFill>
          <a:ln w="127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a:solidFill>
                <a:srgbClr val="000000"/>
              </a:solidFill>
              <a:latin typeface="Arial" charset="0"/>
            </a:endParaRPr>
          </a:p>
        </p:txBody>
      </p:sp>
      <p:cxnSp>
        <p:nvCxnSpPr>
          <p:cNvPr id="62" name="Straight Connector 61"/>
          <p:cNvCxnSpPr/>
          <p:nvPr/>
        </p:nvCxnSpPr>
        <p:spPr bwMode="auto">
          <a:xfrm>
            <a:off x="4004746" y="5632287"/>
            <a:ext cx="1094304" cy="0"/>
          </a:xfrm>
          <a:prstGeom prst="line">
            <a:avLst/>
          </a:prstGeom>
          <a:solidFill>
            <a:schemeClr val="accent1"/>
          </a:solidFill>
          <a:ln w="38100" cap="flat" cmpd="sng" algn="ctr">
            <a:solidFill>
              <a:srgbClr val="FFC950"/>
            </a:solidFill>
            <a:prstDash val="solid"/>
            <a:round/>
            <a:headEnd type="none" w="med" len="med"/>
            <a:tailEnd type="none" w="med" len="med"/>
          </a:ln>
          <a:effectLst/>
        </p:spPr>
      </p:cxnSp>
      <p:cxnSp>
        <p:nvCxnSpPr>
          <p:cNvPr id="63" name="Straight Connector 62"/>
          <p:cNvCxnSpPr/>
          <p:nvPr/>
        </p:nvCxnSpPr>
        <p:spPr bwMode="auto">
          <a:xfrm>
            <a:off x="4013467" y="5570904"/>
            <a:ext cx="0" cy="122767"/>
          </a:xfrm>
          <a:prstGeom prst="line">
            <a:avLst/>
          </a:prstGeom>
          <a:solidFill>
            <a:schemeClr val="accent1"/>
          </a:solidFill>
          <a:ln w="38100" cap="flat" cmpd="sng" algn="ctr">
            <a:solidFill>
              <a:srgbClr val="FFC950"/>
            </a:solidFill>
            <a:prstDash val="solid"/>
            <a:round/>
            <a:headEnd type="none" w="med" len="med"/>
            <a:tailEnd type="none" w="med" len="med"/>
          </a:ln>
          <a:effectLst/>
        </p:spPr>
      </p:cxnSp>
      <p:cxnSp>
        <p:nvCxnSpPr>
          <p:cNvPr id="64" name="Straight Connector 63"/>
          <p:cNvCxnSpPr/>
          <p:nvPr/>
        </p:nvCxnSpPr>
        <p:spPr bwMode="auto">
          <a:xfrm>
            <a:off x="5098682" y="5570904"/>
            <a:ext cx="0" cy="122767"/>
          </a:xfrm>
          <a:prstGeom prst="line">
            <a:avLst/>
          </a:prstGeom>
          <a:solidFill>
            <a:schemeClr val="accent1"/>
          </a:solidFill>
          <a:ln w="38100" cap="flat" cmpd="sng" algn="ctr">
            <a:solidFill>
              <a:srgbClr val="FFC950"/>
            </a:solidFill>
            <a:prstDash val="solid"/>
            <a:round/>
            <a:headEnd type="none" w="med" len="med"/>
            <a:tailEnd type="none" w="med" len="med"/>
          </a:ln>
          <a:effectLst/>
        </p:spPr>
      </p:cxnSp>
      <p:sp>
        <p:nvSpPr>
          <p:cNvPr id="65" name="Rectangle 64"/>
          <p:cNvSpPr/>
          <p:nvPr/>
        </p:nvSpPr>
        <p:spPr bwMode="auto">
          <a:xfrm>
            <a:off x="4428915" y="5893061"/>
            <a:ext cx="172720" cy="172720"/>
          </a:xfrm>
          <a:prstGeom prst="rect">
            <a:avLst/>
          </a:prstGeom>
          <a:solidFill>
            <a:srgbClr val="C8C7FF"/>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a:solidFill>
                <a:srgbClr val="000000"/>
              </a:solidFill>
              <a:latin typeface="Arial" charset="0"/>
            </a:endParaRPr>
          </a:p>
        </p:txBody>
      </p:sp>
      <p:cxnSp>
        <p:nvCxnSpPr>
          <p:cNvPr id="67" name="Straight Connector 66"/>
          <p:cNvCxnSpPr/>
          <p:nvPr/>
        </p:nvCxnSpPr>
        <p:spPr bwMode="auto">
          <a:xfrm>
            <a:off x="4055548" y="5979421"/>
            <a:ext cx="1075252" cy="0"/>
          </a:xfrm>
          <a:prstGeom prst="line">
            <a:avLst/>
          </a:prstGeom>
          <a:solidFill>
            <a:schemeClr val="accent1"/>
          </a:solidFill>
          <a:ln w="38100" cap="flat" cmpd="sng" algn="ctr">
            <a:solidFill>
              <a:srgbClr val="C8C7FF"/>
            </a:solidFill>
            <a:prstDash val="solid"/>
            <a:round/>
            <a:headEnd type="none" w="med" len="med"/>
            <a:tailEnd type="none" w="med" len="med"/>
          </a:ln>
          <a:effectLst/>
        </p:spPr>
      </p:cxnSp>
      <p:cxnSp>
        <p:nvCxnSpPr>
          <p:cNvPr id="68" name="Straight Connector 67"/>
          <p:cNvCxnSpPr/>
          <p:nvPr/>
        </p:nvCxnSpPr>
        <p:spPr bwMode="auto">
          <a:xfrm>
            <a:off x="4063381" y="5918038"/>
            <a:ext cx="0" cy="122767"/>
          </a:xfrm>
          <a:prstGeom prst="line">
            <a:avLst/>
          </a:prstGeom>
          <a:solidFill>
            <a:schemeClr val="accent1"/>
          </a:solidFill>
          <a:ln w="38100" cap="flat" cmpd="sng" algn="ctr">
            <a:solidFill>
              <a:srgbClr val="C8C7FF"/>
            </a:solidFill>
            <a:prstDash val="solid"/>
            <a:round/>
            <a:headEnd type="none" w="med" len="med"/>
            <a:tailEnd type="none" w="med" len="med"/>
          </a:ln>
          <a:effectLst/>
        </p:spPr>
      </p:cxnSp>
      <p:cxnSp>
        <p:nvCxnSpPr>
          <p:cNvPr id="69" name="Straight Connector 68"/>
          <p:cNvCxnSpPr/>
          <p:nvPr/>
        </p:nvCxnSpPr>
        <p:spPr bwMode="auto">
          <a:xfrm>
            <a:off x="5129648" y="5918038"/>
            <a:ext cx="0" cy="122767"/>
          </a:xfrm>
          <a:prstGeom prst="line">
            <a:avLst/>
          </a:prstGeom>
          <a:solidFill>
            <a:schemeClr val="accent1"/>
          </a:solidFill>
          <a:ln w="38100" cap="flat" cmpd="sng" algn="ctr">
            <a:solidFill>
              <a:srgbClr val="C8C7FF"/>
            </a:solidFill>
            <a:prstDash val="solid"/>
            <a:round/>
            <a:headEnd type="none" w="med" len="med"/>
            <a:tailEnd type="none" w="med" len="med"/>
          </a:ln>
          <a:effectLst/>
        </p:spPr>
      </p:cxnSp>
      <p:sp>
        <p:nvSpPr>
          <p:cNvPr id="71" name="TextBox 70"/>
          <p:cNvSpPr txBox="1"/>
          <p:nvPr/>
        </p:nvSpPr>
        <p:spPr>
          <a:xfrm>
            <a:off x="5306059" y="5327480"/>
            <a:ext cx="1670474" cy="815180"/>
          </a:xfrm>
          <a:prstGeom prst="rect">
            <a:avLst/>
          </a:prstGeom>
          <a:noFill/>
        </p:spPr>
        <p:txBody>
          <a:bodyPr wrap="square" rtlCol="0">
            <a:spAutoFit/>
          </a:bodyPr>
          <a:lstStyle/>
          <a:p>
            <a:pPr>
              <a:lnSpc>
                <a:spcPts val="2900"/>
              </a:lnSpc>
            </a:pPr>
            <a:r>
              <a:rPr lang="en-US" sz="1600" dirty="0" smtClean="0">
                <a:solidFill>
                  <a:srgbClr val="FFFFFF"/>
                </a:solidFill>
                <a:effectLst>
                  <a:outerShdw blurRad="50800" dist="38100" dir="2700000" algn="tl" rotWithShape="0">
                    <a:srgbClr val="000000">
                      <a:alpha val="43000"/>
                    </a:srgbClr>
                  </a:outerShdw>
                </a:effectLst>
              </a:rPr>
              <a:t>1.06 (0.80, 1.40)</a:t>
            </a:r>
          </a:p>
          <a:p>
            <a:pPr>
              <a:lnSpc>
                <a:spcPts val="2900"/>
              </a:lnSpc>
            </a:pPr>
            <a:r>
              <a:rPr lang="en-US" sz="1600" dirty="0" smtClean="0">
                <a:solidFill>
                  <a:srgbClr val="FFFFFF"/>
                </a:solidFill>
                <a:effectLst>
                  <a:outerShdw blurRad="50800" dist="38100" dir="2700000" algn="tl" rotWithShape="0">
                    <a:srgbClr val="000000">
                      <a:alpha val="43000"/>
                    </a:srgbClr>
                  </a:outerShdw>
                </a:effectLst>
              </a:rPr>
              <a:t>1.09 (0.86, 1.45)</a:t>
            </a:r>
            <a:endParaRPr lang="en-US" sz="1600" dirty="0">
              <a:solidFill>
                <a:srgbClr val="FFFFFF"/>
              </a:solidFill>
              <a:effectLst>
                <a:outerShdw blurRad="50800" dist="38100" dir="2700000" algn="tl" rotWithShape="0">
                  <a:srgbClr val="000000">
                    <a:alpha val="43000"/>
                  </a:srgbClr>
                </a:outerShdw>
              </a:effectLst>
            </a:endParaRPr>
          </a:p>
        </p:txBody>
      </p:sp>
      <p:sp>
        <p:nvSpPr>
          <p:cNvPr id="72" name="TextBox 71"/>
          <p:cNvSpPr txBox="1"/>
          <p:nvPr/>
        </p:nvSpPr>
        <p:spPr>
          <a:xfrm>
            <a:off x="7088294" y="5327480"/>
            <a:ext cx="599434" cy="815180"/>
          </a:xfrm>
          <a:prstGeom prst="rect">
            <a:avLst/>
          </a:prstGeom>
          <a:noFill/>
        </p:spPr>
        <p:txBody>
          <a:bodyPr wrap="square" rtlCol="0">
            <a:spAutoFit/>
          </a:bodyPr>
          <a:lstStyle/>
          <a:p>
            <a:pPr>
              <a:lnSpc>
                <a:spcPts val="2900"/>
              </a:lnSpc>
            </a:pPr>
            <a:r>
              <a:rPr lang="en-US" sz="1600" dirty="0" smtClean="0">
                <a:solidFill>
                  <a:srgbClr val="FFFFFF"/>
                </a:solidFill>
                <a:effectLst>
                  <a:outerShdw blurRad="50800" dist="38100" dir="2700000" algn="tl" rotWithShape="0">
                    <a:srgbClr val="000000">
                      <a:alpha val="43000"/>
                    </a:srgbClr>
                  </a:outerShdw>
                </a:effectLst>
              </a:rPr>
              <a:t>102</a:t>
            </a:r>
          </a:p>
          <a:p>
            <a:pPr>
              <a:lnSpc>
                <a:spcPts val="2900"/>
              </a:lnSpc>
            </a:pPr>
            <a:r>
              <a:rPr lang="en-US" sz="1600" dirty="0" smtClean="0">
                <a:solidFill>
                  <a:srgbClr val="FFFFFF"/>
                </a:solidFill>
                <a:effectLst>
                  <a:outerShdw blurRad="50800" dist="38100" dir="2700000" algn="tl" rotWithShape="0">
                    <a:srgbClr val="000000">
                      <a:alpha val="43000"/>
                    </a:srgbClr>
                  </a:outerShdw>
                </a:effectLst>
              </a:rPr>
              <a:t>116</a:t>
            </a:r>
            <a:endParaRPr lang="en-US" sz="1600" dirty="0">
              <a:solidFill>
                <a:srgbClr val="FFFFFF"/>
              </a:solidFill>
              <a:effectLst>
                <a:outerShdw blurRad="50800" dist="38100" dir="2700000" algn="tl" rotWithShape="0">
                  <a:srgbClr val="000000">
                    <a:alpha val="43000"/>
                  </a:srgbClr>
                </a:outerShdw>
              </a:effectLst>
            </a:endParaRPr>
          </a:p>
        </p:txBody>
      </p:sp>
      <p:sp>
        <p:nvSpPr>
          <p:cNvPr id="73" name="TextBox 72"/>
          <p:cNvSpPr txBox="1"/>
          <p:nvPr/>
        </p:nvSpPr>
        <p:spPr>
          <a:xfrm>
            <a:off x="8205041" y="5327480"/>
            <a:ext cx="608751" cy="815180"/>
          </a:xfrm>
          <a:prstGeom prst="rect">
            <a:avLst/>
          </a:prstGeom>
          <a:noFill/>
        </p:spPr>
        <p:txBody>
          <a:bodyPr wrap="square" rtlCol="0">
            <a:spAutoFit/>
          </a:bodyPr>
          <a:lstStyle/>
          <a:p>
            <a:pPr>
              <a:lnSpc>
                <a:spcPts val="2900"/>
              </a:lnSpc>
            </a:pPr>
            <a:r>
              <a:rPr lang="en-US" sz="1600" dirty="0" smtClean="0">
                <a:solidFill>
                  <a:srgbClr val="FFFFFF"/>
                </a:solidFill>
                <a:effectLst>
                  <a:outerShdw blurRad="50800" dist="38100" dir="2700000" algn="tl" rotWithShape="0">
                    <a:srgbClr val="000000">
                      <a:alpha val="43000"/>
                    </a:srgbClr>
                  </a:outerShdw>
                </a:effectLst>
              </a:rPr>
              <a:t>97</a:t>
            </a:r>
          </a:p>
          <a:p>
            <a:pPr>
              <a:lnSpc>
                <a:spcPts val="2900"/>
              </a:lnSpc>
            </a:pPr>
            <a:r>
              <a:rPr lang="en-US" sz="1600" dirty="0" smtClean="0">
                <a:solidFill>
                  <a:srgbClr val="FFFFFF"/>
                </a:solidFill>
                <a:effectLst>
                  <a:outerShdw blurRad="50800" dist="38100" dir="2700000" algn="tl" rotWithShape="0">
                    <a:srgbClr val="000000">
                      <a:alpha val="43000"/>
                    </a:srgbClr>
                  </a:outerShdw>
                </a:effectLst>
              </a:rPr>
              <a:t>104</a:t>
            </a:r>
            <a:endParaRPr lang="en-US" sz="1600" dirty="0">
              <a:solidFill>
                <a:srgbClr val="FFFFFF"/>
              </a:solidFill>
              <a:effectLst>
                <a:outerShdw blurRad="50800" dist="38100" dir="2700000" algn="tl" rotWithShape="0">
                  <a:srgbClr val="000000">
                    <a:alpha val="43000"/>
                  </a:srgbClr>
                </a:outerShdw>
              </a:effectLst>
            </a:endParaRPr>
          </a:p>
        </p:txBody>
      </p:sp>
      <p:sp>
        <p:nvSpPr>
          <p:cNvPr id="74" name="TextBox 73"/>
          <p:cNvSpPr txBox="1"/>
          <p:nvPr/>
        </p:nvSpPr>
        <p:spPr>
          <a:xfrm>
            <a:off x="9256603" y="5611648"/>
            <a:ext cx="642623" cy="369332"/>
          </a:xfrm>
          <a:prstGeom prst="rect">
            <a:avLst/>
          </a:prstGeom>
          <a:noFill/>
        </p:spPr>
        <p:txBody>
          <a:bodyPr wrap="square" rtlCol="0">
            <a:spAutoFit/>
          </a:bodyPr>
          <a:lstStyle/>
          <a:p>
            <a:r>
              <a:rPr lang="en-US" sz="1800" b="1" dirty="0" smtClean="0">
                <a:solidFill>
                  <a:srgbClr val="FFFFFF"/>
                </a:solidFill>
              </a:rPr>
              <a:t>0.80</a:t>
            </a:r>
            <a:endParaRPr lang="en-US" sz="1800" b="1" dirty="0">
              <a:solidFill>
                <a:srgbClr val="FFFFFF"/>
              </a:solidFill>
            </a:endParaRPr>
          </a:p>
        </p:txBody>
      </p:sp>
      <p:sp>
        <p:nvSpPr>
          <p:cNvPr id="11" name="TextBox 10"/>
          <p:cNvSpPr txBox="1"/>
          <p:nvPr/>
        </p:nvSpPr>
        <p:spPr>
          <a:xfrm>
            <a:off x="2988733" y="2573857"/>
            <a:ext cx="1389341" cy="292388"/>
          </a:xfrm>
          <a:prstGeom prst="rect">
            <a:avLst/>
          </a:prstGeom>
          <a:noFill/>
        </p:spPr>
        <p:txBody>
          <a:bodyPr wrap="none" rtlCol="0">
            <a:spAutoFit/>
          </a:bodyPr>
          <a:lstStyle/>
          <a:p>
            <a:r>
              <a:rPr lang="en-US" sz="1300" dirty="0" smtClean="0">
                <a:solidFill>
                  <a:srgbClr val="FFFFFF"/>
                </a:solidFill>
              </a:rPr>
              <a:t>Celecoxib better</a:t>
            </a:r>
            <a:endParaRPr lang="en-US" sz="1300" dirty="0">
              <a:solidFill>
                <a:srgbClr val="FFFFFF"/>
              </a:solidFill>
            </a:endParaRPr>
          </a:p>
        </p:txBody>
      </p:sp>
      <p:sp>
        <p:nvSpPr>
          <p:cNvPr id="75" name="TextBox 74"/>
          <p:cNvSpPr txBox="1"/>
          <p:nvPr/>
        </p:nvSpPr>
        <p:spPr>
          <a:xfrm>
            <a:off x="3022600" y="4419594"/>
            <a:ext cx="1389341" cy="292388"/>
          </a:xfrm>
          <a:prstGeom prst="rect">
            <a:avLst/>
          </a:prstGeom>
          <a:noFill/>
        </p:spPr>
        <p:txBody>
          <a:bodyPr wrap="none" rtlCol="0">
            <a:spAutoFit/>
          </a:bodyPr>
          <a:lstStyle/>
          <a:p>
            <a:r>
              <a:rPr lang="en-US" sz="1300" dirty="0" smtClean="0">
                <a:solidFill>
                  <a:srgbClr val="FFFFFF"/>
                </a:solidFill>
              </a:rPr>
              <a:t>Celecoxib better</a:t>
            </a:r>
            <a:endParaRPr lang="en-US" sz="1300" dirty="0">
              <a:solidFill>
                <a:srgbClr val="FFFFFF"/>
              </a:solidFill>
            </a:endParaRPr>
          </a:p>
        </p:txBody>
      </p:sp>
      <p:sp>
        <p:nvSpPr>
          <p:cNvPr id="76" name="TextBox 75"/>
          <p:cNvSpPr txBox="1"/>
          <p:nvPr/>
        </p:nvSpPr>
        <p:spPr>
          <a:xfrm>
            <a:off x="4504267" y="2573857"/>
            <a:ext cx="1361746" cy="292388"/>
          </a:xfrm>
          <a:prstGeom prst="rect">
            <a:avLst/>
          </a:prstGeom>
          <a:noFill/>
        </p:spPr>
        <p:txBody>
          <a:bodyPr wrap="none" rtlCol="0">
            <a:spAutoFit/>
          </a:bodyPr>
          <a:lstStyle/>
          <a:p>
            <a:r>
              <a:rPr lang="en-US" sz="1300" dirty="0" smtClean="0">
                <a:solidFill>
                  <a:srgbClr val="FFFFFF"/>
                </a:solidFill>
              </a:rPr>
              <a:t>Ibuprofen better</a:t>
            </a:r>
            <a:endParaRPr lang="en-US" sz="1300" dirty="0">
              <a:solidFill>
                <a:srgbClr val="FFFFFF"/>
              </a:solidFill>
            </a:endParaRPr>
          </a:p>
        </p:txBody>
      </p:sp>
      <p:sp>
        <p:nvSpPr>
          <p:cNvPr id="77" name="TextBox 76"/>
          <p:cNvSpPr txBox="1"/>
          <p:nvPr/>
        </p:nvSpPr>
        <p:spPr>
          <a:xfrm>
            <a:off x="3048001" y="6222993"/>
            <a:ext cx="1361746" cy="292388"/>
          </a:xfrm>
          <a:prstGeom prst="rect">
            <a:avLst/>
          </a:prstGeom>
          <a:noFill/>
        </p:spPr>
        <p:txBody>
          <a:bodyPr wrap="none" rtlCol="0">
            <a:spAutoFit/>
          </a:bodyPr>
          <a:lstStyle/>
          <a:p>
            <a:r>
              <a:rPr lang="en-US" sz="1300" dirty="0" smtClean="0">
                <a:solidFill>
                  <a:srgbClr val="FFFFFF"/>
                </a:solidFill>
              </a:rPr>
              <a:t>Ibuprofen better</a:t>
            </a:r>
            <a:endParaRPr lang="en-US" sz="1300" dirty="0">
              <a:solidFill>
                <a:srgbClr val="FFFFFF"/>
              </a:solidFill>
            </a:endParaRPr>
          </a:p>
        </p:txBody>
      </p:sp>
      <p:sp>
        <p:nvSpPr>
          <p:cNvPr id="78" name="TextBox 77"/>
          <p:cNvSpPr txBox="1"/>
          <p:nvPr/>
        </p:nvSpPr>
        <p:spPr>
          <a:xfrm>
            <a:off x="4419601" y="6239926"/>
            <a:ext cx="1380143" cy="292388"/>
          </a:xfrm>
          <a:prstGeom prst="rect">
            <a:avLst/>
          </a:prstGeom>
          <a:noFill/>
        </p:spPr>
        <p:txBody>
          <a:bodyPr wrap="none" rtlCol="0">
            <a:spAutoFit/>
          </a:bodyPr>
          <a:lstStyle/>
          <a:p>
            <a:r>
              <a:rPr lang="en-US" sz="1300" dirty="0" smtClean="0">
                <a:solidFill>
                  <a:srgbClr val="FFFFFF"/>
                </a:solidFill>
              </a:rPr>
              <a:t>Naproxen better</a:t>
            </a:r>
            <a:endParaRPr lang="en-US" sz="1300" dirty="0">
              <a:solidFill>
                <a:srgbClr val="FFFFFF"/>
              </a:solidFill>
            </a:endParaRPr>
          </a:p>
        </p:txBody>
      </p:sp>
      <p:sp>
        <p:nvSpPr>
          <p:cNvPr id="79" name="TextBox 78"/>
          <p:cNvSpPr txBox="1"/>
          <p:nvPr/>
        </p:nvSpPr>
        <p:spPr>
          <a:xfrm>
            <a:off x="4478867" y="4419594"/>
            <a:ext cx="1380143" cy="292388"/>
          </a:xfrm>
          <a:prstGeom prst="rect">
            <a:avLst/>
          </a:prstGeom>
          <a:noFill/>
        </p:spPr>
        <p:txBody>
          <a:bodyPr wrap="none" rtlCol="0">
            <a:spAutoFit/>
          </a:bodyPr>
          <a:lstStyle/>
          <a:p>
            <a:r>
              <a:rPr lang="en-US" sz="1300" dirty="0" smtClean="0">
                <a:solidFill>
                  <a:srgbClr val="FFFFFF"/>
                </a:solidFill>
              </a:rPr>
              <a:t>Naproxen better</a:t>
            </a:r>
            <a:endParaRPr lang="en-US" sz="1300" dirty="0">
              <a:solidFill>
                <a:srgbClr val="FFFFFF"/>
              </a:solidFill>
            </a:endParaRPr>
          </a:p>
        </p:txBody>
      </p:sp>
      <p:cxnSp>
        <p:nvCxnSpPr>
          <p:cNvPr id="6" name="Straight Connector 5"/>
          <p:cNvCxnSpPr/>
          <p:nvPr/>
        </p:nvCxnSpPr>
        <p:spPr bwMode="auto">
          <a:xfrm>
            <a:off x="3649116" y="2565393"/>
            <a:ext cx="1463040" cy="0"/>
          </a:xfrm>
          <a:prstGeom prst="line">
            <a:avLst/>
          </a:prstGeom>
          <a:solidFill>
            <a:schemeClr val="accent1"/>
          </a:solidFill>
          <a:ln w="15875" cap="flat" cmpd="sng" algn="ctr">
            <a:solidFill>
              <a:schemeClr val="bg1"/>
            </a:solidFill>
            <a:prstDash val="solid"/>
            <a:round/>
            <a:headEnd type="none" w="med" len="med"/>
            <a:tailEnd type="none" w="med" len="med"/>
          </a:ln>
          <a:effectLst/>
        </p:spPr>
      </p:cxnSp>
      <p:cxnSp>
        <p:nvCxnSpPr>
          <p:cNvPr id="80" name="Straight Connector 79"/>
          <p:cNvCxnSpPr/>
          <p:nvPr/>
        </p:nvCxnSpPr>
        <p:spPr bwMode="auto">
          <a:xfrm>
            <a:off x="3649116" y="4377258"/>
            <a:ext cx="1463040" cy="0"/>
          </a:xfrm>
          <a:prstGeom prst="line">
            <a:avLst/>
          </a:prstGeom>
          <a:solidFill>
            <a:schemeClr val="accent1"/>
          </a:solidFill>
          <a:ln w="15875" cap="flat" cmpd="sng" algn="ctr">
            <a:solidFill>
              <a:schemeClr val="bg1"/>
            </a:solidFill>
            <a:prstDash val="solid"/>
            <a:round/>
            <a:headEnd type="none" w="med" len="med"/>
            <a:tailEnd type="none" w="med" len="med"/>
          </a:ln>
          <a:effectLst/>
        </p:spPr>
      </p:cxnSp>
      <p:cxnSp>
        <p:nvCxnSpPr>
          <p:cNvPr id="81" name="Straight Connector 80"/>
          <p:cNvCxnSpPr/>
          <p:nvPr/>
        </p:nvCxnSpPr>
        <p:spPr bwMode="auto">
          <a:xfrm>
            <a:off x="3649116" y="6231458"/>
            <a:ext cx="1463040" cy="0"/>
          </a:xfrm>
          <a:prstGeom prst="line">
            <a:avLst/>
          </a:prstGeom>
          <a:solidFill>
            <a:schemeClr val="accent1"/>
          </a:solidFill>
          <a:ln w="15875" cap="flat" cmpd="sng" algn="ctr">
            <a:solidFill>
              <a:schemeClr val="bg1"/>
            </a:solidFill>
            <a:prstDash val="solid"/>
            <a:round/>
            <a:headEnd type="none" w="med" len="med"/>
            <a:tailEnd type="none" w="med" len="med"/>
          </a:ln>
          <a:effectLst/>
        </p:spPr>
      </p:cxnSp>
      <p:sp>
        <p:nvSpPr>
          <p:cNvPr id="43" name="Rectangle 42"/>
          <p:cNvSpPr/>
          <p:nvPr/>
        </p:nvSpPr>
        <p:spPr bwMode="auto">
          <a:xfrm>
            <a:off x="4314602" y="4036170"/>
            <a:ext cx="172720" cy="172720"/>
          </a:xfrm>
          <a:prstGeom prst="rect">
            <a:avLst/>
          </a:prstGeom>
          <a:solidFill>
            <a:srgbClr val="C8C7FF"/>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a:solidFill>
                <a:srgbClr val="000000"/>
              </a:solidFill>
              <a:latin typeface="Arial" charset="0"/>
            </a:endParaRPr>
          </a:p>
        </p:txBody>
      </p:sp>
      <p:cxnSp>
        <p:nvCxnSpPr>
          <p:cNvPr id="45" name="Straight Connector 44"/>
          <p:cNvCxnSpPr/>
          <p:nvPr/>
        </p:nvCxnSpPr>
        <p:spPr bwMode="auto">
          <a:xfrm>
            <a:off x="3820584" y="4122530"/>
            <a:ext cx="1246716" cy="0"/>
          </a:xfrm>
          <a:prstGeom prst="line">
            <a:avLst/>
          </a:prstGeom>
          <a:solidFill>
            <a:schemeClr val="accent1"/>
          </a:solidFill>
          <a:ln w="38100" cap="flat" cmpd="sng" algn="ctr">
            <a:solidFill>
              <a:srgbClr val="C8C7FF"/>
            </a:solidFill>
            <a:prstDash val="solid"/>
            <a:round/>
            <a:headEnd type="none" w="med" len="med"/>
            <a:tailEnd type="none" w="med" len="med"/>
          </a:ln>
          <a:effectLst/>
        </p:spPr>
      </p:cxnSp>
      <p:cxnSp>
        <p:nvCxnSpPr>
          <p:cNvPr id="46" name="Straight Connector 45"/>
          <p:cNvCxnSpPr/>
          <p:nvPr/>
        </p:nvCxnSpPr>
        <p:spPr bwMode="auto">
          <a:xfrm>
            <a:off x="3843781" y="4061147"/>
            <a:ext cx="0" cy="122767"/>
          </a:xfrm>
          <a:prstGeom prst="line">
            <a:avLst/>
          </a:prstGeom>
          <a:solidFill>
            <a:schemeClr val="accent1"/>
          </a:solidFill>
          <a:ln w="38100" cap="flat" cmpd="sng" algn="ctr">
            <a:solidFill>
              <a:srgbClr val="C8C7FF"/>
            </a:solidFill>
            <a:prstDash val="solid"/>
            <a:round/>
            <a:headEnd type="none" w="med" len="med"/>
            <a:tailEnd type="none" w="med" len="med"/>
          </a:ln>
          <a:effectLst/>
        </p:spPr>
      </p:cxnSp>
      <p:cxnSp>
        <p:nvCxnSpPr>
          <p:cNvPr id="47" name="Straight Connector 46"/>
          <p:cNvCxnSpPr/>
          <p:nvPr/>
        </p:nvCxnSpPr>
        <p:spPr bwMode="auto">
          <a:xfrm>
            <a:off x="5072723" y="4061147"/>
            <a:ext cx="0" cy="122767"/>
          </a:xfrm>
          <a:prstGeom prst="line">
            <a:avLst/>
          </a:prstGeom>
          <a:solidFill>
            <a:schemeClr val="accent1"/>
          </a:solidFill>
          <a:ln w="38100" cap="flat" cmpd="sng" algn="ctr">
            <a:solidFill>
              <a:srgbClr val="C8C7FF"/>
            </a:solidFill>
            <a:prstDash val="solid"/>
            <a:round/>
            <a:headEnd type="none" w="med" len="med"/>
            <a:tailEnd type="none" w="med" len="med"/>
          </a:ln>
          <a:effectLst/>
        </p:spPr>
      </p:cxnSp>
    </p:spTree>
    <p:extLst>
      <p:ext uri="{BB962C8B-B14F-4D97-AF65-F5344CB8AC3E}">
        <p14:creationId xmlns:p14="http://schemas.microsoft.com/office/powerpoint/2010/main" val="1928949388"/>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992" y="38100"/>
            <a:ext cx="8743950" cy="795867"/>
          </a:xfrm>
        </p:spPr>
        <p:txBody>
          <a:bodyPr/>
          <a:lstStyle/>
          <a:p>
            <a:r>
              <a:rPr lang="en-US" sz="3800" dirty="0" smtClean="0">
                <a:effectLst/>
              </a:rPr>
              <a:t>Background</a:t>
            </a:r>
            <a:endParaRPr lang="en-US" sz="3800" dirty="0">
              <a:effectLst/>
            </a:endParaRPr>
          </a:p>
        </p:txBody>
      </p:sp>
      <p:sp>
        <p:nvSpPr>
          <p:cNvPr id="3" name="Content Placeholder 2"/>
          <p:cNvSpPr>
            <a:spLocks noGrp="1"/>
          </p:cNvSpPr>
          <p:nvPr>
            <p:ph idx="1"/>
          </p:nvPr>
        </p:nvSpPr>
        <p:spPr>
          <a:xfrm>
            <a:off x="110068" y="1117605"/>
            <a:ext cx="10109196" cy="5321834"/>
          </a:xfrm>
        </p:spPr>
        <p:txBody>
          <a:bodyPr/>
          <a:lstStyle/>
          <a:p>
            <a:pPr>
              <a:lnSpc>
                <a:spcPct val="108000"/>
              </a:lnSpc>
              <a:spcBef>
                <a:spcPts val="0"/>
              </a:spcBef>
              <a:spcAft>
                <a:spcPts val="3500"/>
              </a:spcAft>
            </a:pPr>
            <a:r>
              <a:rPr lang="en-US" sz="2900" dirty="0">
                <a:effectLst/>
              </a:rPr>
              <a:t>Non-steroidal anti-inflammatory drugs (NSAIDs) </a:t>
            </a:r>
            <a:r>
              <a:rPr lang="en-US" sz="2900" dirty="0" smtClean="0">
                <a:effectLst/>
              </a:rPr>
              <a:t>are amongst the </a:t>
            </a:r>
            <a:r>
              <a:rPr lang="en-US" sz="2900" dirty="0">
                <a:effectLst/>
              </a:rPr>
              <a:t>most widely prescribed class of drugs in the </a:t>
            </a:r>
            <a:r>
              <a:rPr lang="en-US" sz="2900" dirty="0" smtClean="0">
                <a:effectLst/>
              </a:rPr>
              <a:t>world with 100 </a:t>
            </a:r>
            <a:r>
              <a:rPr lang="en-US" sz="2900" smtClean="0">
                <a:effectLst/>
              </a:rPr>
              <a:t>million prescriptions </a:t>
            </a:r>
            <a:r>
              <a:rPr lang="en-US" sz="2900" dirty="0" smtClean="0">
                <a:effectLst/>
              </a:rPr>
              <a:t>in the US in 2013.</a:t>
            </a:r>
          </a:p>
          <a:p>
            <a:pPr>
              <a:lnSpc>
                <a:spcPct val="108000"/>
              </a:lnSpc>
              <a:spcBef>
                <a:spcPts val="0"/>
              </a:spcBef>
              <a:spcAft>
                <a:spcPts val="3500"/>
              </a:spcAft>
            </a:pPr>
            <a:r>
              <a:rPr lang="en-US" sz="2900" dirty="0" smtClean="0">
                <a:effectLst/>
              </a:rPr>
              <a:t>NSAIDs </a:t>
            </a:r>
            <a:r>
              <a:rPr lang="en-US" sz="2900" dirty="0">
                <a:effectLst/>
              </a:rPr>
              <a:t>inhibit cyclooxygenase (COX), which reduces pain and inflammation through inhibition </a:t>
            </a:r>
            <a:r>
              <a:rPr lang="en-US" sz="2900" dirty="0" smtClean="0">
                <a:effectLst/>
              </a:rPr>
              <a:t>of prostaglandins, but also has important vascular effects. </a:t>
            </a:r>
          </a:p>
          <a:p>
            <a:pPr>
              <a:lnSpc>
                <a:spcPct val="108000"/>
              </a:lnSpc>
              <a:spcBef>
                <a:spcPts val="0"/>
              </a:spcBef>
              <a:spcAft>
                <a:spcPts val="3500"/>
              </a:spcAft>
            </a:pPr>
            <a:r>
              <a:rPr lang="en-US" sz="2900" dirty="0" smtClean="0">
                <a:effectLst/>
              </a:rPr>
              <a:t>The withdrawal of the selective COX-2 inhibitor, rofecoxib, raised questions about CV safety of these drugs, including the sole remaining COX-2 inhibitor in USA, celecoxib. </a:t>
            </a:r>
            <a:endParaRPr lang="en-US" sz="2900" dirty="0">
              <a:effectLst/>
            </a:endParaRPr>
          </a:p>
        </p:txBody>
      </p:sp>
    </p:spTree>
    <p:extLst>
      <p:ext uri="{BB962C8B-B14F-4D97-AF65-F5344CB8AC3E}">
        <p14:creationId xmlns:p14="http://schemas.microsoft.com/office/powerpoint/2010/main" val="34548313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795867"/>
          </a:xfrm>
        </p:spPr>
        <p:txBody>
          <a:bodyPr/>
          <a:lstStyle/>
          <a:p>
            <a:r>
              <a:rPr lang="en-US" sz="3500" dirty="0" smtClean="0">
                <a:effectLst/>
              </a:rPr>
              <a:t>Selected Investigator-Reported Adverse Effects</a:t>
            </a:r>
            <a:endParaRPr lang="en-US" sz="3500" dirty="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8417239"/>
              </p:ext>
            </p:extLst>
          </p:nvPr>
        </p:nvGraphicFramePr>
        <p:xfrm>
          <a:off x="321733" y="863602"/>
          <a:ext cx="9702805" cy="5339632"/>
        </p:xfrm>
        <a:graphic>
          <a:graphicData uri="http://schemas.openxmlformats.org/drawingml/2006/table">
            <a:tbl>
              <a:tblPr firstRow="1" bandRow="1">
                <a:tableStyleId>{5C22544A-7EE6-4342-B048-85BDC9FD1C3A}</a:tableStyleId>
              </a:tblPr>
              <a:tblGrid>
                <a:gridCol w="2344231"/>
                <a:gridCol w="1226429"/>
                <a:gridCol w="1226429"/>
                <a:gridCol w="1226429"/>
                <a:gridCol w="1226429"/>
                <a:gridCol w="1226429"/>
                <a:gridCol w="1226429"/>
              </a:tblGrid>
              <a:tr h="1218648">
                <a:tc>
                  <a:txBody>
                    <a:bodyPr/>
                    <a:lstStyle/>
                    <a:p>
                      <a:pPr algn="ctr"/>
                      <a:r>
                        <a:rPr lang="en-US" sz="2000" b="0" dirty="0" smtClean="0">
                          <a:solidFill>
                            <a:srgbClr val="FFFFFF"/>
                          </a:solidFill>
                          <a:latin typeface="Arial Narrow"/>
                          <a:cs typeface="Arial Narrow"/>
                        </a:rPr>
                        <a:t>Characteristic</a:t>
                      </a:r>
                      <a:endParaRPr lang="en-US" sz="2000" b="0" dirty="0">
                        <a:solidFill>
                          <a:srgbClr val="FFFFFF"/>
                        </a:solidFill>
                        <a:latin typeface="Arial Narrow"/>
                        <a:cs typeface="Arial Narrow"/>
                      </a:endParaRPr>
                    </a:p>
                  </a:txBody>
                  <a:tcPr anchor="ctr">
                    <a:lnR w="1270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rgbClr val="000078"/>
                    </a:solidFill>
                  </a:tcPr>
                </a:tc>
                <a:tc>
                  <a:txBody>
                    <a:bodyPr/>
                    <a:lstStyle/>
                    <a:p>
                      <a:pPr algn="ctr">
                        <a:lnSpc>
                          <a:spcPct val="120000"/>
                        </a:lnSpc>
                      </a:pPr>
                      <a:r>
                        <a:rPr lang="en-US" sz="2000" b="0" dirty="0" err="1" smtClean="0">
                          <a:solidFill>
                            <a:srgbClr val="FFFFFF"/>
                          </a:solidFill>
                          <a:latin typeface="Arial Narrow"/>
                          <a:cs typeface="Arial Narrow"/>
                        </a:rPr>
                        <a:t>Celecoxib</a:t>
                      </a:r>
                      <a:endParaRPr lang="en-US" sz="2000" b="0" dirty="0" smtClean="0">
                        <a:solidFill>
                          <a:srgbClr val="FFFFFF"/>
                        </a:solidFill>
                        <a:latin typeface="Arial Narrow"/>
                        <a:cs typeface="Arial Narrow"/>
                      </a:endParaRPr>
                    </a:p>
                    <a:p>
                      <a:pPr algn="ctr">
                        <a:lnSpc>
                          <a:spcPct val="120000"/>
                        </a:lnSpc>
                      </a:pPr>
                      <a:r>
                        <a:rPr lang="en-US" sz="2000" b="0" dirty="0" smtClean="0">
                          <a:solidFill>
                            <a:srgbClr val="FFFFFF"/>
                          </a:solidFill>
                          <a:latin typeface="Arial Narrow"/>
                          <a:cs typeface="Arial Narrow"/>
                        </a:rPr>
                        <a:t>N=8030	</a:t>
                      </a:r>
                    </a:p>
                  </a:txBody>
                  <a:tcPr anchor="ctr">
                    <a:lnL w="12700" cap="flat" cmpd="sng" algn="ctr">
                      <a:solidFill>
                        <a:srgbClr val="FFFFFF"/>
                      </a:solidFill>
                      <a:prstDash val="solid"/>
                      <a:round/>
                      <a:headEnd type="none" w="med" len="med"/>
                      <a:tailEnd type="none" w="med" len="med"/>
                    </a:lnL>
                    <a:lnB w="19050" cap="flat" cmpd="sng" algn="ctr">
                      <a:solidFill>
                        <a:srgbClr val="FFFFFF"/>
                      </a:solidFill>
                      <a:prstDash val="solid"/>
                      <a:round/>
                      <a:headEnd type="none" w="med" len="med"/>
                      <a:tailEnd type="none" w="med" len="med"/>
                    </a:lnB>
                    <a:solidFill>
                      <a:srgbClr val="000078"/>
                    </a:solidFill>
                  </a:tcPr>
                </a:tc>
                <a:tc>
                  <a:txBody>
                    <a:bodyPr/>
                    <a:lstStyle/>
                    <a:p>
                      <a:pPr marL="0" indent="0" algn="ctr">
                        <a:lnSpc>
                          <a:spcPct val="120000"/>
                        </a:lnSpc>
                      </a:pPr>
                      <a:r>
                        <a:rPr lang="en-US" sz="2000" b="0" dirty="0" smtClean="0">
                          <a:solidFill>
                            <a:srgbClr val="FFFFFF"/>
                          </a:solidFill>
                          <a:latin typeface="Arial Narrow"/>
                          <a:cs typeface="Arial Narrow"/>
                        </a:rPr>
                        <a:t>Ibuprofen </a:t>
                      </a:r>
                    </a:p>
                    <a:p>
                      <a:pPr marL="0" indent="0" algn="ctr">
                        <a:lnSpc>
                          <a:spcPct val="120000"/>
                        </a:lnSpc>
                      </a:pPr>
                      <a:r>
                        <a:rPr lang="en-US" sz="2000" b="0" dirty="0" smtClean="0">
                          <a:solidFill>
                            <a:srgbClr val="FFFFFF"/>
                          </a:solidFill>
                          <a:latin typeface="Arial Narrow"/>
                          <a:cs typeface="Arial Narrow"/>
                        </a:rPr>
                        <a:t>N=7992</a:t>
                      </a:r>
                    </a:p>
                  </a:txBody>
                  <a:tcPr anchor="ctr">
                    <a:lnB w="19050" cap="flat" cmpd="sng" algn="ctr">
                      <a:solidFill>
                        <a:srgbClr val="FFFFFF"/>
                      </a:solidFill>
                      <a:prstDash val="solid"/>
                      <a:round/>
                      <a:headEnd type="none" w="med" len="med"/>
                      <a:tailEnd type="none" w="med" len="med"/>
                    </a:lnB>
                    <a:solidFill>
                      <a:srgbClr val="000078"/>
                    </a:solidFill>
                  </a:tcPr>
                </a:tc>
                <a:tc>
                  <a:txBody>
                    <a:bodyPr/>
                    <a:lstStyle/>
                    <a:p>
                      <a:pPr algn="ctr">
                        <a:lnSpc>
                          <a:spcPct val="120000"/>
                        </a:lnSpc>
                      </a:pPr>
                      <a:r>
                        <a:rPr lang="en-US" sz="2000" b="0" dirty="0" smtClean="0">
                          <a:solidFill>
                            <a:srgbClr val="FFFFFF"/>
                          </a:solidFill>
                          <a:latin typeface="Arial Narrow"/>
                          <a:cs typeface="Arial Narrow"/>
                        </a:rPr>
                        <a:t>Naproxen</a:t>
                      </a:r>
                      <a:br>
                        <a:rPr lang="en-US" sz="2000" b="0" dirty="0" smtClean="0">
                          <a:solidFill>
                            <a:srgbClr val="FFFFFF"/>
                          </a:solidFill>
                          <a:latin typeface="Arial Narrow"/>
                          <a:cs typeface="Arial Narrow"/>
                        </a:rPr>
                      </a:br>
                      <a:r>
                        <a:rPr lang="en-US" sz="2000" b="0" dirty="0" smtClean="0">
                          <a:solidFill>
                            <a:srgbClr val="FFFFFF"/>
                          </a:solidFill>
                          <a:latin typeface="Arial Narrow"/>
                          <a:cs typeface="Arial Narrow"/>
                        </a:rPr>
                        <a:t>N=7933</a:t>
                      </a:r>
                    </a:p>
                  </a:txBody>
                  <a:tcPr anchor="ctr">
                    <a:lnB w="19050" cap="flat" cmpd="sng" algn="ctr">
                      <a:solidFill>
                        <a:srgbClr val="FFFFFF"/>
                      </a:solidFill>
                      <a:prstDash val="solid"/>
                      <a:round/>
                      <a:headEnd type="none" w="med" len="med"/>
                      <a:tailEnd type="none" w="med" len="med"/>
                    </a:lnB>
                    <a:solidFill>
                      <a:srgbClr val="000078"/>
                    </a:solidFill>
                  </a:tcPr>
                </a:tc>
                <a:tc>
                  <a:txBody>
                    <a:bodyPr/>
                    <a:lstStyle/>
                    <a:p>
                      <a:pPr marL="0" marR="0" indent="0" algn="ctr" defTabSz="457039" rtl="0" eaLnBrk="1" fontAlgn="auto" latinLnBrk="0" hangingPunct="1">
                        <a:lnSpc>
                          <a:spcPct val="95000"/>
                        </a:lnSpc>
                        <a:spcBef>
                          <a:spcPts val="0"/>
                        </a:spcBef>
                        <a:spcAft>
                          <a:spcPts val="0"/>
                        </a:spcAft>
                        <a:buClrTx/>
                        <a:buSzTx/>
                        <a:buFontTx/>
                        <a:buNone/>
                        <a:tabLst/>
                        <a:defRPr/>
                      </a:pPr>
                      <a:r>
                        <a:rPr lang="en-US" sz="2000" b="0" dirty="0" err="1" smtClean="0">
                          <a:solidFill>
                            <a:srgbClr val="FFFFFF"/>
                          </a:solidFill>
                          <a:latin typeface="Arial Narrow"/>
                          <a:cs typeface="Arial Narrow"/>
                        </a:rPr>
                        <a:t>Celecoxib</a:t>
                      </a:r>
                      <a:endParaRPr lang="en-US" sz="2000" b="0" dirty="0" smtClean="0">
                        <a:solidFill>
                          <a:srgbClr val="FFFFFF"/>
                        </a:solidFill>
                        <a:latin typeface="Arial Narrow"/>
                        <a:cs typeface="Arial Narrow"/>
                      </a:endParaRPr>
                    </a:p>
                    <a:p>
                      <a:pPr marL="0" marR="0" indent="0" algn="ctr" defTabSz="457039" rtl="0" eaLnBrk="1" fontAlgn="auto" latinLnBrk="0" hangingPunct="1">
                        <a:lnSpc>
                          <a:spcPct val="95000"/>
                        </a:lnSpc>
                        <a:spcBef>
                          <a:spcPts val="0"/>
                        </a:spcBef>
                        <a:spcAft>
                          <a:spcPts val="0"/>
                        </a:spcAft>
                        <a:buClrTx/>
                        <a:buSzTx/>
                        <a:buFontTx/>
                        <a:buNone/>
                        <a:tabLst/>
                        <a:defRPr/>
                      </a:pPr>
                      <a:r>
                        <a:rPr lang="en-US" sz="2000" b="0" dirty="0" smtClean="0">
                          <a:solidFill>
                            <a:srgbClr val="FFFFFF"/>
                          </a:solidFill>
                          <a:latin typeface="Arial Narrow"/>
                          <a:cs typeface="Arial Narrow"/>
                        </a:rPr>
                        <a:t>vs.</a:t>
                      </a:r>
                    </a:p>
                    <a:p>
                      <a:pPr algn="ctr">
                        <a:lnSpc>
                          <a:spcPct val="95000"/>
                        </a:lnSpc>
                        <a:spcAft>
                          <a:spcPts val="0"/>
                        </a:spcAft>
                      </a:pPr>
                      <a:r>
                        <a:rPr lang="en-US" sz="2000" b="0" dirty="0" smtClean="0">
                          <a:solidFill>
                            <a:srgbClr val="FFFFFF"/>
                          </a:solidFill>
                          <a:latin typeface="Arial Narrow"/>
                          <a:cs typeface="Arial Narrow"/>
                        </a:rPr>
                        <a:t>Ibuprofen</a:t>
                      </a:r>
                      <a:br>
                        <a:rPr lang="en-US" sz="2000" b="0" dirty="0" smtClean="0">
                          <a:solidFill>
                            <a:srgbClr val="FFFFFF"/>
                          </a:solidFill>
                          <a:latin typeface="Arial Narrow"/>
                          <a:cs typeface="Arial Narrow"/>
                        </a:rPr>
                      </a:br>
                      <a:r>
                        <a:rPr lang="en-US" sz="2000" b="0" i="1" dirty="0" smtClean="0">
                          <a:solidFill>
                            <a:srgbClr val="FFFFFF"/>
                          </a:solidFill>
                          <a:latin typeface="Arial Narrow"/>
                          <a:cs typeface="Arial Narrow"/>
                        </a:rPr>
                        <a:t>P</a:t>
                      </a:r>
                      <a:r>
                        <a:rPr lang="en-US" sz="2000" b="0" dirty="0" smtClean="0">
                          <a:solidFill>
                            <a:srgbClr val="FFFFFF"/>
                          </a:solidFill>
                          <a:latin typeface="Arial Narrow"/>
                          <a:cs typeface="Arial Narrow"/>
                        </a:rPr>
                        <a:t> value</a:t>
                      </a:r>
                    </a:p>
                  </a:txBody>
                  <a:tcPr anchor="ctr">
                    <a:lnB w="19050" cap="flat" cmpd="sng" algn="ctr">
                      <a:solidFill>
                        <a:srgbClr val="FFFFFF"/>
                      </a:solidFill>
                      <a:prstDash val="solid"/>
                      <a:round/>
                      <a:headEnd type="none" w="med" len="med"/>
                      <a:tailEnd type="none" w="med" len="med"/>
                    </a:lnB>
                    <a:solidFill>
                      <a:srgbClr val="000078"/>
                    </a:solidFill>
                  </a:tcPr>
                </a:tc>
                <a:tc>
                  <a:txBody>
                    <a:bodyPr/>
                    <a:lstStyle/>
                    <a:p>
                      <a:pPr marL="0" marR="0" indent="0" algn="ctr" defTabSz="457039" rtl="0" eaLnBrk="1" fontAlgn="auto" latinLnBrk="0" hangingPunct="1">
                        <a:lnSpc>
                          <a:spcPct val="95000"/>
                        </a:lnSpc>
                        <a:spcBef>
                          <a:spcPts val="0"/>
                        </a:spcBef>
                        <a:spcAft>
                          <a:spcPts val="0"/>
                        </a:spcAft>
                        <a:buClrTx/>
                        <a:buSzTx/>
                        <a:buFontTx/>
                        <a:buNone/>
                        <a:tabLst/>
                        <a:defRPr/>
                      </a:pPr>
                      <a:r>
                        <a:rPr lang="en-US" sz="2000" b="0" dirty="0" err="1" smtClean="0">
                          <a:solidFill>
                            <a:srgbClr val="FFFFFF"/>
                          </a:solidFill>
                          <a:latin typeface="Arial Narrow"/>
                          <a:cs typeface="Arial Narrow"/>
                        </a:rPr>
                        <a:t>Celecoxib</a:t>
                      </a:r>
                      <a:endParaRPr lang="en-US" sz="2000" b="0" dirty="0" smtClean="0">
                        <a:solidFill>
                          <a:srgbClr val="FFFFFF"/>
                        </a:solidFill>
                        <a:latin typeface="Arial Narrow"/>
                        <a:cs typeface="Arial Narrow"/>
                      </a:endParaRPr>
                    </a:p>
                    <a:p>
                      <a:pPr marL="0" marR="0" indent="0" algn="ctr" defTabSz="457039" rtl="0" eaLnBrk="1" fontAlgn="auto" latinLnBrk="0" hangingPunct="1">
                        <a:lnSpc>
                          <a:spcPct val="95000"/>
                        </a:lnSpc>
                        <a:spcBef>
                          <a:spcPts val="0"/>
                        </a:spcBef>
                        <a:spcAft>
                          <a:spcPts val="0"/>
                        </a:spcAft>
                        <a:buClrTx/>
                        <a:buSzTx/>
                        <a:buFontTx/>
                        <a:buNone/>
                        <a:tabLst/>
                        <a:defRPr/>
                      </a:pPr>
                      <a:r>
                        <a:rPr lang="en-US" sz="2000" b="0" dirty="0" smtClean="0">
                          <a:solidFill>
                            <a:srgbClr val="FFFFFF"/>
                          </a:solidFill>
                          <a:latin typeface="Arial Narrow"/>
                          <a:cs typeface="Arial Narrow"/>
                        </a:rPr>
                        <a:t>vs.</a:t>
                      </a:r>
                    </a:p>
                    <a:p>
                      <a:pPr algn="ctr">
                        <a:lnSpc>
                          <a:spcPct val="95000"/>
                        </a:lnSpc>
                        <a:spcAft>
                          <a:spcPts val="0"/>
                        </a:spcAft>
                      </a:pPr>
                      <a:r>
                        <a:rPr lang="en-US" sz="2000" b="0" smtClean="0">
                          <a:solidFill>
                            <a:srgbClr val="FFFFFF"/>
                          </a:solidFill>
                          <a:latin typeface="Arial Narrow"/>
                          <a:cs typeface="Arial Narrow"/>
                        </a:rPr>
                        <a:t>Naproxen</a:t>
                      </a:r>
                    </a:p>
                    <a:p>
                      <a:pPr algn="ctr">
                        <a:lnSpc>
                          <a:spcPct val="95000"/>
                        </a:lnSpc>
                        <a:spcAft>
                          <a:spcPts val="0"/>
                        </a:spcAft>
                      </a:pPr>
                      <a:r>
                        <a:rPr lang="en-US" sz="2000" b="0" i="1" smtClean="0">
                          <a:solidFill>
                            <a:srgbClr val="FFFFFF"/>
                          </a:solidFill>
                          <a:latin typeface="Arial Narrow"/>
                          <a:cs typeface="Arial Narrow"/>
                        </a:rPr>
                        <a:t>P</a:t>
                      </a:r>
                      <a:r>
                        <a:rPr lang="en-US" sz="2000" b="0" smtClean="0">
                          <a:solidFill>
                            <a:srgbClr val="FFFFFF"/>
                          </a:solidFill>
                          <a:latin typeface="Arial Narrow"/>
                          <a:cs typeface="Arial Narrow"/>
                        </a:rPr>
                        <a:t> value</a:t>
                      </a:r>
                      <a:endParaRPr lang="en-US" sz="2000" b="0" dirty="0" smtClean="0">
                        <a:solidFill>
                          <a:srgbClr val="FFFFFF"/>
                        </a:solidFill>
                        <a:latin typeface="Arial Narrow"/>
                        <a:cs typeface="Arial Narrow"/>
                      </a:endParaRPr>
                    </a:p>
                  </a:txBody>
                  <a:tcPr anchor="ctr">
                    <a:lnB w="19050" cap="flat" cmpd="sng" algn="ctr">
                      <a:solidFill>
                        <a:srgbClr val="FFFFFF"/>
                      </a:solidFill>
                      <a:prstDash val="solid"/>
                      <a:round/>
                      <a:headEnd type="none" w="med" len="med"/>
                      <a:tailEnd type="none" w="med" len="med"/>
                    </a:lnB>
                    <a:solidFill>
                      <a:srgbClr val="000078"/>
                    </a:solidFill>
                  </a:tcPr>
                </a:tc>
                <a:tc>
                  <a:txBody>
                    <a:bodyPr/>
                    <a:lstStyle/>
                    <a:p>
                      <a:pPr algn="ctr">
                        <a:lnSpc>
                          <a:spcPct val="95000"/>
                        </a:lnSpc>
                        <a:spcAft>
                          <a:spcPts val="0"/>
                        </a:spcAft>
                      </a:pPr>
                      <a:r>
                        <a:rPr lang="en-US" sz="2000" b="0" dirty="0" smtClean="0">
                          <a:solidFill>
                            <a:srgbClr val="FFFFFF"/>
                          </a:solidFill>
                          <a:latin typeface="Arial Narrow"/>
                          <a:cs typeface="Arial Narrow"/>
                        </a:rPr>
                        <a:t>Ibuprofen</a:t>
                      </a:r>
                    </a:p>
                    <a:p>
                      <a:pPr marL="0" marR="0" indent="0" algn="ctr" defTabSz="457039" rtl="0" eaLnBrk="1" fontAlgn="auto" latinLnBrk="0" hangingPunct="1">
                        <a:lnSpc>
                          <a:spcPct val="95000"/>
                        </a:lnSpc>
                        <a:spcBef>
                          <a:spcPts val="0"/>
                        </a:spcBef>
                        <a:spcAft>
                          <a:spcPts val="0"/>
                        </a:spcAft>
                        <a:buClrTx/>
                        <a:buSzTx/>
                        <a:buFontTx/>
                        <a:buNone/>
                        <a:tabLst/>
                        <a:defRPr/>
                      </a:pPr>
                      <a:r>
                        <a:rPr lang="en-US" sz="2000" b="0" dirty="0" smtClean="0">
                          <a:solidFill>
                            <a:srgbClr val="FFFFFF"/>
                          </a:solidFill>
                          <a:latin typeface="Arial Narrow"/>
                          <a:cs typeface="Arial Narrow"/>
                        </a:rPr>
                        <a:t>vs.</a:t>
                      </a:r>
                    </a:p>
                    <a:p>
                      <a:pPr algn="ctr">
                        <a:lnSpc>
                          <a:spcPct val="95000"/>
                        </a:lnSpc>
                        <a:spcAft>
                          <a:spcPts val="0"/>
                        </a:spcAft>
                      </a:pPr>
                      <a:r>
                        <a:rPr lang="en-US" sz="2000" b="0" dirty="0" smtClean="0">
                          <a:solidFill>
                            <a:srgbClr val="FFFFFF"/>
                          </a:solidFill>
                          <a:latin typeface="Arial Narrow"/>
                          <a:cs typeface="Arial Narrow"/>
                        </a:rPr>
                        <a:t>Naproxen</a:t>
                      </a:r>
                    </a:p>
                    <a:p>
                      <a:pPr algn="ctr">
                        <a:lnSpc>
                          <a:spcPct val="95000"/>
                        </a:lnSpc>
                        <a:spcAft>
                          <a:spcPts val="0"/>
                        </a:spcAft>
                      </a:pPr>
                      <a:r>
                        <a:rPr lang="en-US" sz="2000" b="0" i="1" dirty="0" smtClean="0">
                          <a:solidFill>
                            <a:srgbClr val="FFFFFF"/>
                          </a:solidFill>
                          <a:latin typeface="Arial Narrow"/>
                          <a:cs typeface="Arial Narrow"/>
                        </a:rPr>
                        <a:t>P</a:t>
                      </a:r>
                      <a:r>
                        <a:rPr lang="en-US" sz="2000" b="0" baseline="0" dirty="0" smtClean="0">
                          <a:solidFill>
                            <a:srgbClr val="FFFFFF"/>
                          </a:solidFill>
                          <a:latin typeface="Arial Narrow"/>
                          <a:cs typeface="Arial Narrow"/>
                        </a:rPr>
                        <a:t> value</a:t>
                      </a:r>
                      <a:endParaRPr lang="en-US" sz="2000" b="0" dirty="0" smtClean="0">
                        <a:solidFill>
                          <a:srgbClr val="FFFFFF"/>
                        </a:solidFill>
                        <a:latin typeface="Arial Narrow"/>
                        <a:cs typeface="Arial Narrow"/>
                      </a:endParaRPr>
                    </a:p>
                  </a:txBody>
                  <a:tcPr anchor="ctr">
                    <a:lnB w="19050" cap="flat" cmpd="sng" algn="ctr">
                      <a:solidFill>
                        <a:srgbClr val="FFFFFF"/>
                      </a:solidFill>
                      <a:prstDash val="solid"/>
                      <a:round/>
                      <a:headEnd type="none" w="med" len="med"/>
                      <a:tailEnd type="none" w="med" len="med"/>
                    </a:lnB>
                    <a:solidFill>
                      <a:srgbClr val="000078"/>
                    </a:solidFill>
                  </a:tcPr>
                </a:tc>
              </a:tr>
              <a:tr h="511244">
                <a:tc>
                  <a:txBody>
                    <a:bodyPr/>
                    <a:lstStyle/>
                    <a:p>
                      <a:r>
                        <a:rPr lang="en-US" sz="1800" dirty="0" smtClean="0">
                          <a:solidFill>
                            <a:srgbClr val="FFFFFF"/>
                          </a:solidFill>
                        </a:rPr>
                        <a:t>Anemia</a:t>
                      </a:r>
                      <a:endParaRPr lang="en-US" sz="1800" dirty="0">
                        <a:solidFill>
                          <a:srgbClr val="FFFFFF"/>
                        </a:solidFill>
                      </a:endParaRPr>
                    </a:p>
                  </a:txBody>
                  <a:tcPr anchor="ctr">
                    <a:lnT w="19050" cap="flat" cmpd="sng" algn="ctr">
                      <a:solidFill>
                        <a:srgbClr val="FFFFFF"/>
                      </a:solidFill>
                      <a:prstDash val="solid"/>
                      <a:round/>
                      <a:headEnd type="none" w="med" len="med"/>
                      <a:tailEnd type="none" w="med" len="med"/>
                    </a:lnT>
                    <a:solidFill>
                      <a:srgbClr val="000090"/>
                    </a:solidFill>
                  </a:tcPr>
                </a:tc>
                <a:tc>
                  <a:txBody>
                    <a:bodyPr/>
                    <a:lstStyle/>
                    <a:p>
                      <a:pPr marL="0" marR="0" algn="ctr">
                        <a:spcBef>
                          <a:spcPts val="0"/>
                        </a:spcBef>
                        <a:spcAft>
                          <a:spcPts val="0"/>
                        </a:spcAft>
                      </a:pPr>
                      <a:r>
                        <a:rPr lang="en-US" sz="1800" dirty="0" smtClean="0">
                          <a:solidFill>
                            <a:srgbClr val="FFFFFF"/>
                          </a:solidFill>
                          <a:effectLst/>
                          <a:latin typeface="+mn-lt"/>
                          <a:ea typeface="Cambria"/>
                          <a:cs typeface="Arial"/>
                        </a:rPr>
                        <a:t>2.8%</a:t>
                      </a:r>
                      <a:endParaRPr lang="en-US" sz="1800" dirty="0">
                        <a:solidFill>
                          <a:srgbClr val="FFFFFF"/>
                        </a:solidFill>
                        <a:effectLst/>
                        <a:latin typeface="+mn-lt"/>
                        <a:ea typeface="ＭＳ 明朝"/>
                        <a:cs typeface="Times New Roman"/>
                      </a:endParaRPr>
                    </a:p>
                  </a:txBody>
                  <a:tcPr marL="45720" marR="45720" marT="0" marB="0" anchor="ctr">
                    <a:lnT w="19050" cap="flat" cmpd="sng" algn="ctr">
                      <a:solidFill>
                        <a:srgbClr val="FFFFFF"/>
                      </a:solidFill>
                      <a:prstDash val="solid"/>
                      <a:round/>
                      <a:headEnd type="none" w="med" len="med"/>
                      <a:tailEnd type="none" w="med" len="med"/>
                    </a:lnT>
                    <a:solidFill>
                      <a:srgbClr val="000090"/>
                    </a:solidFill>
                  </a:tcPr>
                </a:tc>
                <a:tc>
                  <a:txBody>
                    <a:bodyPr/>
                    <a:lstStyle/>
                    <a:p>
                      <a:pPr marL="0" marR="0" algn="ctr">
                        <a:spcBef>
                          <a:spcPts val="0"/>
                        </a:spcBef>
                        <a:spcAft>
                          <a:spcPts val="0"/>
                        </a:spcAft>
                      </a:pPr>
                      <a:r>
                        <a:rPr lang="en-US" sz="1800" dirty="0" smtClean="0">
                          <a:solidFill>
                            <a:srgbClr val="FFC950"/>
                          </a:solidFill>
                          <a:effectLst/>
                          <a:latin typeface="+mn-lt"/>
                          <a:ea typeface="Cambria"/>
                          <a:cs typeface="Arial"/>
                        </a:rPr>
                        <a:t>5.5%</a:t>
                      </a:r>
                      <a:endParaRPr lang="en-US" sz="1800" dirty="0">
                        <a:solidFill>
                          <a:srgbClr val="FFC950"/>
                        </a:solidFill>
                        <a:effectLst/>
                        <a:latin typeface="+mn-lt"/>
                        <a:ea typeface="ＭＳ 明朝"/>
                        <a:cs typeface="Times New Roman"/>
                      </a:endParaRPr>
                    </a:p>
                  </a:txBody>
                  <a:tcPr marL="45720" marR="45720" marT="0" marB="0" anchor="ctr">
                    <a:lnT w="19050" cap="flat" cmpd="sng" algn="ctr">
                      <a:solidFill>
                        <a:srgbClr val="FFFFFF"/>
                      </a:solidFill>
                      <a:prstDash val="solid"/>
                      <a:round/>
                      <a:headEnd type="none" w="med" len="med"/>
                      <a:tailEnd type="none" w="med" len="med"/>
                    </a:lnT>
                    <a:solidFill>
                      <a:srgbClr val="000090"/>
                    </a:solidFill>
                  </a:tcPr>
                </a:tc>
                <a:tc>
                  <a:txBody>
                    <a:bodyPr/>
                    <a:lstStyle/>
                    <a:p>
                      <a:pPr marL="0" marR="0" algn="ctr">
                        <a:spcBef>
                          <a:spcPts val="0"/>
                        </a:spcBef>
                        <a:spcAft>
                          <a:spcPts val="0"/>
                        </a:spcAft>
                      </a:pPr>
                      <a:r>
                        <a:rPr lang="en-US" sz="1800" dirty="0" smtClean="0">
                          <a:solidFill>
                            <a:srgbClr val="FFC950"/>
                          </a:solidFill>
                          <a:effectLst/>
                          <a:latin typeface="+mn-lt"/>
                          <a:ea typeface="Cambria"/>
                          <a:cs typeface="Arial"/>
                        </a:rPr>
                        <a:t>4.2%</a:t>
                      </a:r>
                      <a:endParaRPr lang="en-US" sz="1800" dirty="0">
                        <a:solidFill>
                          <a:srgbClr val="FFC950"/>
                        </a:solidFill>
                        <a:effectLst/>
                        <a:latin typeface="+mn-lt"/>
                        <a:ea typeface="ＭＳ 明朝"/>
                        <a:cs typeface="Times New Roman"/>
                      </a:endParaRPr>
                    </a:p>
                  </a:txBody>
                  <a:tcPr marL="45720" marR="45720" marT="0" marB="0" anchor="ctr">
                    <a:lnT w="19050" cap="flat" cmpd="sng" algn="ctr">
                      <a:solidFill>
                        <a:srgbClr val="FFFFFF"/>
                      </a:solidFill>
                      <a:prstDash val="solid"/>
                      <a:round/>
                      <a:headEnd type="none" w="med" len="med"/>
                      <a:tailEnd type="none" w="med" len="med"/>
                    </a:lnT>
                    <a:solidFill>
                      <a:srgbClr val="000090"/>
                    </a:solidFill>
                  </a:tcPr>
                </a:tc>
                <a:tc>
                  <a:txBody>
                    <a:bodyPr/>
                    <a:lstStyle/>
                    <a:p>
                      <a:pPr marL="0" marR="0" indent="0" algn="ctr" defTabSz="457039" rtl="0" eaLnBrk="1" fontAlgn="auto" latinLnBrk="0" hangingPunct="1">
                        <a:lnSpc>
                          <a:spcPct val="100000"/>
                        </a:lnSpc>
                        <a:spcBef>
                          <a:spcPts val="0"/>
                        </a:spcBef>
                        <a:spcAft>
                          <a:spcPts val="0"/>
                        </a:spcAft>
                        <a:buClrTx/>
                        <a:buSzTx/>
                        <a:buFontTx/>
                        <a:buNone/>
                        <a:tabLst/>
                        <a:defRPr/>
                      </a:pPr>
                      <a:r>
                        <a:rPr lang="en-US" sz="1800" dirty="0" smtClean="0">
                          <a:solidFill>
                            <a:srgbClr val="FFFFFF"/>
                          </a:solidFill>
                          <a:effectLst/>
                          <a:latin typeface="+mn-lt"/>
                          <a:ea typeface="ＭＳ 明朝"/>
                          <a:cs typeface="Times New Roman"/>
                        </a:rPr>
                        <a:t>&lt;0.001</a:t>
                      </a:r>
                    </a:p>
                  </a:txBody>
                  <a:tcPr marL="45720" marR="45720" marT="0" marB="0" anchor="ctr">
                    <a:lnT w="19050" cap="flat" cmpd="sng" algn="ctr">
                      <a:solidFill>
                        <a:srgbClr val="FFFFFF"/>
                      </a:solidFill>
                      <a:prstDash val="solid"/>
                      <a:round/>
                      <a:headEnd type="none" w="med" len="med"/>
                      <a:tailEnd type="none" w="med" len="med"/>
                    </a:lnT>
                    <a:solidFill>
                      <a:srgbClr val="000090"/>
                    </a:solidFill>
                  </a:tcPr>
                </a:tc>
                <a:tc>
                  <a:txBody>
                    <a:bodyPr/>
                    <a:lstStyle/>
                    <a:p>
                      <a:pPr marL="0" marR="0" indent="0" algn="ctr" defTabSz="457039" rtl="0" eaLnBrk="1" fontAlgn="auto" latinLnBrk="0" hangingPunct="1">
                        <a:lnSpc>
                          <a:spcPct val="100000"/>
                        </a:lnSpc>
                        <a:spcBef>
                          <a:spcPts val="0"/>
                        </a:spcBef>
                        <a:spcAft>
                          <a:spcPts val="0"/>
                        </a:spcAft>
                        <a:buClrTx/>
                        <a:buSzTx/>
                        <a:buFontTx/>
                        <a:buNone/>
                        <a:tabLst/>
                        <a:defRPr/>
                      </a:pPr>
                      <a:r>
                        <a:rPr lang="en-US" sz="1800" dirty="0" smtClean="0">
                          <a:solidFill>
                            <a:srgbClr val="FFFFFF"/>
                          </a:solidFill>
                          <a:effectLst/>
                          <a:latin typeface="+mn-lt"/>
                          <a:ea typeface="ＭＳ 明朝"/>
                          <a:cs typeface="Times New Roman"/>
                        </a:rPr>
                        <a:t>&lt;0.001</a:t>
                      </a:r>
                    </a:p>
                  </a:txBody>
                  <a:tcPr marL="45720" marR="45720" marT="0" marB="0" anchor="ctr">
                    <a:lnT w="19050" cap="flat" cmpd="sng" algn="ctr">
                      <a:solidFill>
                        <a:srgbClr val="FFFFFF"/>
                      </a:solidFill>
                      <a:prstDash val="solid"/>
                      <a:round/>
                      <a:headEnd type="none" w="med" len="med"/>
                      <a:tailEnd type="none" w="med" len="med"/>
                    </a:lnT>
                    <a:solidFill>
                      <a:srgbClr val="000090"/>
                    </a:solidFill>
                  </a:tcPr>
                </a:tc>
                <a:tc>
                  <a:txBody>
                    <a:bodyPr/>
                    <a:lstStyle/>
                    <a:p>
                      <a:pPr marL="0" marR="0" indent="0" algn="ctr" defTabSz="457039" rtl="0" eaLnBrk="1" fontAlgn="auto" latinLnBrk="0" hangingPunct="1">
                        <a:lnSpc>
                          <a:spcPct val="100000"/>
                        </a:lnSpc>
                        <a:spcBef>
                          <a:spcPts val="0"/>
                        </a:spcBef>
                        <a:spcAft>
                          <a:spcPts val="0"/>
                        </a:spcAft>
                        <a:buClrTx/>
                        <a:buSzTx/>
                        <a:buFontTx/>
                        <a:buNone/>
                        <a:tabLst/>
                        <a:defRPr/>
                      </a:pPr>
                      <a:r>
                        <a:rPr lang="en-US" sz="1800" dirty="0" smtClean="0">
                          <a:solidFill>
                            <a:srgbClr val="FFFFFF"/>
                          </a:solidFill>
                          <a:effectLst/>
                          <a:latin typeface="+mn-lt"/>
                          <a:ea typeface="ＭＳ 明朝"/>
                          <a:cs typeface="Times New Roman"/>
                        </a:rPr>
                        <a:t>&lt;0.001</a:t>
                      </a:r>
                    </a:p>
                  </a:txBody>
                  <a:tcPr marL="45720" marR="45720" marT="0" marB="0" anchor="ctr">
                    <a:lnT w="19050" cap="flat" cmpd="sng" algn="ctr">
                      <a:solidFill>
                        <a:srgbClr val="FFFFFF"/>
                      </a:solidFill>
                      <a:prstDash val="solid"/>
                      <a:round/>
                      <a:headEnd type="none" w="med" len="med"/>
                      <a:tailEnd type="none" w="med" len="med"/>
                    </a:lnT>
                    <a:solidFill>
                      <a:srgbClr val="000090"/>
                    </a:solidFill>
                  </a:tcPr>
                </a:tc>
              </a:tr>
              <a:tr h="511244">
                <a:tc>
                  <a:txBody>
                    <a:bodyPr/>
                    <a:lstStyle/>
                    <a:p>
                      <a:r>
                        <a:rPr lang="en-US" sz="1800" dirty="0" smtClean="0">
                          <a:solidFill>
                            <a:srgbClr val="FFFFFF"/>
                          </a:solidFill>
                        </a:rPr>
                        <a:t>Increased BP</a:t>
                      </a:r>
                      <a:endParaRPr lang="en-US" sz="1800" dirty="0">
                        <a:solidFill>
                          <a:srgbClr val="FFFFFF"/>
                        </a:solidFill>
                      </a:endParaRPr>
                    </a:p>
                  </a:txBody>
                  <a:tcPr anchor="ctr">
                    <a:solidFill>
                      <a:srgbClr val="000090"/>
                    </a:solidFill>
                  </a:tcPr>
                </a:tc>
                <a:tc>
                  <a:txBody>
                    <a:bodyPr/>
                    <a:lstStyle/>
                    <a:p>
                      <a:pPr algn="ctr"/>
                      <a:r>
                        <a:rPr lang="en-US" sz="1800" dirty="0" smtClean="0">
                          <a:solidFill>
                            <a:srgbClr val="FFFFFF"/>
                          </a:solidFill>
                        </a:rPr>
                        <a:t>2.3%</a:t>
                      </a:r>
                      <a:endParaRPr lang="en-US" sz="1800" dirty="0">
                        <a:solidFill>
                          <a:srgbClr val="FFFFFF"/>
                        </a:solidFill>
                      </a:endParaRPr>
                    </a:p>
                  </a:txBody>
                  <a:tcPr anchor="ctr">
                    <a:solidFill>
                      <a:srgbClr val="000090"/>
                    </a:solidFill>
                  </a:tcPr>
                </a:tc>
                <a:tc>
                  <a:txBody>
                    <a:bodyPr/>
                    <a:lstStyle/>
                    <a:p>
                      <a:pPr algn="ctr"/>
                      <a:r>
                        <a:rPr lang="en-US" sz="1800" dirty="0" smtClean="0">
                          <a:solidFill>
                            <a:srgbClr val="FFC950"/>
                          </a:solidFill>
                        </a:rPr>
                        <a:t>3.1%</a:t>
                      </a:r>
                      <a:endParaRPr lang="en-US" sz="1800" dirty="0">
                        <a:solidFill>
                          <a:srgbClr val="FFC950"/>
                        </a:solidFill>
                      </a:endParaRPr>
                    </a:p>
                  </a:txBody>
                  <a:tcPr anchor="ctr">
                    <a:solidFill>
                      <a:srgbClr val="000090"/>
                    </a:solidFill>
                  </a:tcPr>
                </a:tc>
                <a:tc>
                  <a:txBody>
                    <a:bodyPr/>
                    <a:lstStyle/>
                    <a:p>
                      <a:pPr algn="ctr"/>
                      <a:r>
                        <a:rPr lang="en-US" sz="1800" dirty="0" smtClean="0">
                          <a:solidFill>
                            <a:srgbClr val="FFFFFF"/>
                          </a:solidFill>
                        </a:rPr>
                        <a:t>2.5%</a:t>
                      </a:r>
                      <a:endParaRPr lang="en-US" sz="1800" dirty="0">
                        <a:solidFill>
                          <a:srgbClr val="FFFFFF"/>
                        </a:solidFill>
                      </a:endParaRPr>
                    </a:p>
                  </a:txBody>
                  <a:tcPr anchor="ctr">
                    <a:solidFill>
                      <a:srgbClr val="000090"/>
                    </a:solidFill>
                  </a:tcPr>
                </a:tc>
                <a:tc>
                  <a:txBody>
                    <a:bodyPr/>
                    <a:lstStyle/>
                    <a:p>
                      <a:pPr marL="0" marR="0" indent="0" algn="ctr" defTabSz="457039" rtl="0" eaLnBrk="1" fontAlgn="auto" latinLnBrk="0" hangingPunct="1">
                        <a:lnSpc>
                          <a:spcPct val="100000"/>
                        </a:lnSpc>
                        <a:spcBef>
                          <a:spcPts val="0"/>
                        </a:spcBef>
                        <a:spcAft>
                          <a:spcPts val="0"/>
                        </a:spcAft>
                        <a:buClrTx/>
                        <a:buSzTx/>
                        <a:buFontTx/>
                        <a:buNone/>
                        <a:tabLst/>
                        <a:defRPr/>
                      </a:pPr>
                      <a:r>
                        <a:rPr lang="en-US" sz="1800" dirty="0" smtClean="0">
                          <a:solidFill>
                            <a:srgbClr val="FFFFFF"/>
                          </a:solidFill>
                          <a:effectLst/>
                          <a:latin typeface="+mn-lt"/>
                          <a:ea typeface="ＭＳ 明朝"/>
                          <a:cs typeface="Times New Roman"/>
                        </a:rPr>
                        <a:t>0.001</a:t>
                      </a:r>
                    </a:p>
                  </a:txBody>
                  <a:tcPr anchor="ctr">
                    <a:solidFill>
                      <a:srgbClr val="000090"/>
                    </a:solidFill>
                  </a:tcPr>
                </a:tc>
                <a:tc>
                  <a:txBody>
                    <a:bodyPr/>
                    <a:lstStyle/>
                    <a:p>
                      <a:pPr algn="ctr"/>
                      <a:r>
                        <a:rPr lang="en-US" sz="1800" dirty="0" smtClean="0">
                          <a:solidFill>
                            <a:srgbClr val="FFFFFF"/>
                          </a:solidFill>
                        </a:rPr>
                        <a:t>0.29</a:t>
                      </a:r>
                      <a:endParaRPr lang="en-US" sz="1800" dirty="0">
                        <a:solidFill>
                          <a:srgbClr val="FFFFFF"/>
                        </a:solidFill>
                      </a:endParaRPr>
                    </a:p>
                  </a:txBody>
                  <a:tcPr anchor="ctr">
                    <a:solidFill>
                      <a:srgbClr val="000090"/>
                    </a:solidFill>
                  </a:tcPr>
                </a:tc>
                <a:tc>
                  <a:txBody>
                    <a:bodyPr/>
                    <a:lstStyle/>
                    <a:p>
                      <a:pPr marL="0" marR="0" indent="0" algn="ctr" defTabSz="457039" rtl="0" eaLnBrk="1" fontAlgn="auto" latinLnBrk="0" hangingPunct="1">
                        <a:lnSpc>
                          <a:spcPct val="100000"/>
                        </a:lnSpc>
                        <a:spcBef>
                          <a:spcPts val="0"/>
                        </a:spcBef>
                        <a:spcAft>
                          <a:spcPts val="0"/>
                        </a:spcAft>
                        <a:buClrTx/>
                        <a:buSzTx/>
                        <a:buFontTx/>
                        <a:buNone/>
                        <a:tabLst/>
                        <a:defRPr/>
                      </a:pPr>
                      <a:r>
                        <a:rPr lang="en-US" sz="1800" dirty="0" smtClean="0">
                          <a:solidFill>
                            <a:srgbClr val="FFFFFF"/>
                          </a:solidFill>
                          <a:effectLst/>
                          <a:latin typeface="+mn-lt"/>
                          <a:ea typeface="ＭＳ 明朝"/>
                          <a:cs typeface="Times New Roman"/>
                        </a:rPr>
                        <a:t>0.03</a:t>
                      </a:r>
                    </a:p>
                  </a:txBody>
                  <a:tcPr anchor="ctr">
                    <a:solidFill>
                      <a:srgbClr val="000090"/>
                    </a:solidFill>
                  </a:tcPr>
                </a:tc>
              </a:tr>
              <a:tr h="511244">
                <a:tc>
                  <a:txBody>
                    <a:bodyPr/>
                    <a:lstStyle/>
                    <a:p>
                      <a:pPr marL="0" marR="0" indent="0" algn="l" defTabSz="457039" rtl="0" eaLnBrk="1" fontAlgn="auto" latinLnBrk="0" hangingPunct="1">
                        <a:lnSpc>
                          <a:spcPct val="100000"/>
                        </a:lnSpc>
                        <a:spcBef>
                          <a:spcPts val="0"/>
                        </a:spcBef>
                        <a:spcAft>
                          <a:spcPts val="0"/>
                        </a:spcAft>
                        <a:buClrTx/>
                        <a:buSzTx/>
                        <a:buFontTx/>
                        <a:buNone/>
                        <a:tabLst/>
                        <a:defRPr/>
                      </a:pPr>
                      <a:r>
                        <a:rPr lang="en-US" sz="1800" dirty="0" smtClean="0">
                          <a:solidFill>
                            <a:srgbClr val="FFFFFF"/>
                          </a:solidFill>
                        </a:rPr>
                        <a:t>Hypertension</a:t>
                      </a:r>
                    </a:p>
                  </a:txBody>
                  <a:tcPr anchor="ctr">
                    <a:solidFill>
                      <a:srgbClr val="000090"/>
                    </a:solidFill>
                  </a:tcPr>
                </a:tc>
                <a:tc>
                  <a:txBody>
                    <a:bodyPr/>
                    <a:lstStyle/>
                    <a:p>
                      <a:pPr algn="ctr"/>
                      <a:r>
                        <a:rPr lang="en-US" sz="1800" dirty="0" smtClean="0">
                          <a:solidFill>
                            <a:srgbClr val="FFFFFF"/>
                          </a:solidFill>
                        </a:rPr>
                        <a:t>9.7%</a:t>
                      </a:r>
                      <a:endParaRPr lang="en-US" sz="1800" dirty="0">
                        <a:solidFill>
                          <a:srgbClr val="FFFFFF"/>
                        </a:solidFill>
                      </a:endParaRPr>
                    </a:p>
                  </a:txBody>
                  <a:tcPr anchor="ctr">
                    <a:solidFill>
                      <a:srgbClr val="000090"/>
                    </a:solidFill>
                  </a:tcPr>
                </a:tc>
                <a:tc>
                  <a:txBody>
                    <a:bodyPr/>
                    <a:lstStyle/>
                    <a:p>
                      <a:pPr marL="0" marR="0" indent="0" algn="ctr" defTabSz="457039" rtl="0" eaLnBrk="1" fontAlgn="auto" latinLnBrk="0" hangingPunct="1">
                        <a:lnSpc>
                          <a:spcPct val="100000"/>
                        </a:lnSpc>
                        <a:spcBef>
                          <a:spcPts val="0"/>
                        </a:spcBef>
                        <a:spcAft>
                          <a:spcPts val="0"/>
                        </a:spcAft>
                        <a:buClrTx/>
                        <a:buSzTx/>
                        <a:buFontTx/>
                        <a:buNone/>
                        <a:tabLst/>
                        <a:defRPr/>
                      </a:pPr>
                      <a:r>
                        <a:rPr lang="en-US" sz="1800" dirty="0" smtClean="0">
                          <a:solidFill>
                            <a:srgbClr val="FFC950"/>
                          </a:solidFill>
                        </a:rPr>
                        <a:t>13.0%</a:t>
                      </a:r>
                    </a:p>
                  </a:txBody>
                  <a:tcPr anchor="ctr">
                    <a:solidFill>
                      <a:srgbClr val="000090"/>
                    </a:solidFill>
                  </a:tcPr>
                </a:tc>
                <a:tc>
                  <a:txBody>
                    <a:bodyPr/>
                    <a:lstStyle/>
                    <a:p>
                      <a:pPr marL="0" marR="0" indent="0" algn="ctr" defTabSz="457039" rtl="0" eaLnBrk="1" fontAlgn="auto" latinLnBrk="0" hangingPunct="1">
                        <a:lnSpc>
                          <a:spcPct val="100000"/>
                        </a:lnSpc>
                        <a:spcBef>
                          <a:spcPts val="0"/>
                        </a:spcBef>
                        <a:spcAft>
                          <a:spcPts val="0"/>
                        </a:spcAft>
                        <a:buClrTx/>
                        <a:buSzTx/>
                        <a:buFontTx/>
                        <a:buNone/>
                        <a:tabLst/>
                        <a:defRPr/>
                      </a:pPr>
                      <a:r>
                        <a:rPr lang="en-US" sz="1800" dirty="0" smtClean="0">
                          <a:solidFill>
                            <a:srgbClr val="FFC950"/>
                          </a:solidFill>
                        </a:rPr>
                        <a:t>11.0%</a:t>
                      </a:r>
                    </a:p>
                  </a:txBody>
                  <a:tcPr anchor="ctr">
                    <a:solidFill>
                      <a:srgbClr val="000090"/>
                    </a:solidFill>
                  </a:tcPr>
                </a:tc>
                <a:tc>
                  <a:txBody>
                    <a:bodyPr/>
                    <a:lstStyle/>
                    <a:p>
                      <a:pPr marL="0" marR="0" indent="0" algn="ctr" defTabSz="457039" rtl="0" eaLnBrk="1" fontAlgn="auto" latinLnBrk="0" hangingPunct="1">
                        <a:lnSpc>
                          <a:spcPct val="100000"/>
                        </a:lnSpc>
                        <a:spcBef>
                          <a:spcPts val="0"/>
                        </a:spcBef>
                        <a:spcAft>
                          <a:spcPts val="0"/>
                        </a:spcAft>
                        <a:buClrTx/>
                        <a:buSzTx/>
                        <a:buFontTx/>
                        <a:buNone/>
                        <a:tabLst/>
                        <a:defRPr/>
                      </a:pPr>
                      <a:r>
                        <a:rPr lang="en-US" sz="1800" dirty="0" smtClean="0">
                          <a:solidFill>
                            <a:srgbClr val="FFFFFF"/>
                          </a:solidFill>
                          <a:effectLst/>
                          <a:latin typeface="+mn-lt"/>
                          <a:ea typeface="ＭＳ 明朝"/>
                          <a:cs typeface="Times New Roman"/>
                        </a:rPr>
                        <a:t>&lt;0.001</a:t>
                      </a:r>
                    </a:p>
                  </a:txBody>
                  <a:tcPr anchor="ctr">
                    <a:solidFill>
                      <a:srgbClr val="000090"/>
                    </a:solidFill>
                  </a:tcPr>
                </a:tc>
                <a:tc>
                  <a:txBody>
                    <a:bodyPr/>
                    <a:lstStyle/>
                    <a:p>
                      <a:pPr marL="0" marR="0" indent="0" algn="ctr" defTabSz="457039" rtl="0" eaLnBrk="1" fontAlgn="auto" latinLnBrk="0" hangingPunct="1">
                        <a:lnSpc>
                          <a:spcPct val="100000"/>
                        </a:lnSpc>
                        <a:spcBef>
                          <a:spcPts val="0"/>
                        </a:spcBef>
                        <a:spcAft>
                          <a:spcPts val="0"/>
                        </a:spcAft>
                        <a:buClrTx/>
                        <a:buSzTx/>
                        <a:buFontTx/>
                        <a:buNone/>
                        <a:tabLst/>
                        <a:defRPr/>
                      </a:pPr>
                      <a:r>
                        <a:rPr lang="en-US" sz="1800" dirty="0" smtClean="0">
                          <a:solidFill>
                            <a:srgbClr val="FFFFFF"/>
                          </a:solidFill>
                        </a:rPr>
                        <a:t>0.006</a:t>
                      </a:r>
                    </a:p>
                  </a:txBody>
                  <a:tcPr anchor="ctr">
                    <a:solidFill>
                      <a:srgbClr val="000090"/>
                    </a:solidFill>
                  </a:tcPr>
                </a:tc>
                <a:tc>
                  <a:txBody>
                    <a:bodyPr/>
                    <a:lstStyle/>
                    <a:p>
                      <a:pPr marL="0" marR="0" indent="0" algn="ctr" defTabSz="457039" rtl="0" eaLnBrk="1" fontAlgn="auto" latinLnBrk="0" hangingPunct="1">
                        <a:lnSpc>
                          <a:spcPct val="100000"/>
                        </a:lnSpc>
                        <a:spcBef>
                          <a:spcPts val="0"/>
                        </a:spcBef>
                        <a:spcAft>
                          <a:spcPts val="0"/>
                        </a:spcAft>
                        <a:buClrTx/>
                        <a:buSzTx/>
                        <a:buFontTx/>
                        <a:buNone/>
                        <a:tabLst/>
                        <a:defRPr/>
                      </a:pPr>
                      <a:r>
                        <a:rPr lang="en-US" sz="1800" dirty="0" smtClean="0">
                          <a:solidFill>
                            <a:srgbClr val="FFFFFF"/>
                          </a:solidFill>
                          <a:effectLst/>
                          <a:latin typeface="+mn-lt"/>
                          <a:ea typeface="ＭＳ 明朝"/>
                          <a:cs typeface="Times New Roman"/>
                        </a:rPr>
                        <a:t>&lt;0.001</a:t>
                      </a:r>
                    </a:p>
                  </a:txBody>
                  <a:tcPr anchor="ctr">
                    <a:solidFill>
                      <a:srgbClr val="000090"/>
                    </a:solidFill>
                  </a:tcPr>
                </a:tc>
              </a:tr>
              <a:tr h="511244">
                <a:tc>
                  <a:txBody>
                    <a:bodyPr/>
                    <a:lstStyle/>
                    <a:p>
                      <a:r>
                        <a:rPr lang="en-US" sz="1800" dirty="0" smtClean="0">
                          <a:solidFill>
                            <a:srgbClr val="FFFFFF"/>
                          </a:solidFill>
                        </a:rPr>
                        <a:t>Increased </a:t>
                      </a:r>
                      <a:r>
                        <a:rPr lang="en-US" sz="1800" dirty="0" err="1" smtClean="0">
                          <a:solidFill>
                            <a:srgbClr val="FFFFFF"/>
                          </a:solidFill>
                        </a:rPr>
                        <a:t>creatinine</a:t>
                      </a:r>
                      <a:endParaRPr lang="en-US" sz="1800" dirty="0">
                        <a:solidFill>
                          <a:srgbClr val="FFFFFF"/>
                        </a:solidFill>
                      </a:endParaRPr>
                    </a:p>
                  </a:txBody>
                  <a:tcPr anchor="ctr">
                    <a:solidFill>
                      <a:srgbClr val="000090"/>
                    </a:solidFill>
                  </a:tcPr>
                </a:tc>
                <a:tc>
                  <a:txBody>
                    <a:bodyPr/>
                    <a:lstStyle/>
                    <a:p>
                      <a:pPr algn="ctr"/>
                      <a:r>
                        <a:rPr lang="en-US" sz="1800" dirty="0" smtClean="0">
                          <a:solidFill>
                            <a:srgbClr val="FFFFFF"/>
                          </a:solidFill>
                        </a:rPr>
                        <a:t>1.8%</a:t>
                      </a:r>
                      <a:endParaRPr lang="en-US" sz="1800" dirty="0">
                        <a:solidFill>
                          <a:srgbClr val="FFFFFF"/>
                        </a:solidFill>
                      </a:endParaRPr>
                    </a:p>
                  </a:txBody>
                  <a:tcPr anchor="ctr">
                    <a:solidFill>
                      <a:srgbClr val="000090"/>
                    </a:solidFill>
                  </a:tcPr>
                </a:tc>
                <a:tc>
                  <a:txBody>
                    <a:bodyPr/>
                    <a:lstStyle/>
                    <a:p>
                      <a:pPr algn="ctr"/>
                      <a:r>
                        <a:rPr lang="en-US" sz="1800" dirty="0" smtClean="0">
                          <a:solidFill>
                            <a:srgbClr val="FFC950"/>
                          </a:solidFill>
                        </a:rPr>
                        <a:t>3.4%</a:t>
                      </a:r>
                      <a:endParaRPr lang="en-US" sz="1800" dirty="0">
                        <a:solidFill>
                          <a:srgbClr val="FFC950"/>
                        </a:solidFill>
                      </a:endParaRPr>
                    </a:p>
                  </a:txBody>
                  <a:tcPr anchor="ctr">
                    <a:solidFill>
                      <a:srgbClr val="000090"/>
                    </a:solidFill>
                  </a:tcPr>
                </a:tc>
                <a:tc>
                  <a:txBody>
                    <a:bodyPr/>
                    <a:lstStyle/>
                    <a:p>
                      <a:pPr algn="ctr"/>
                      <a:r>
                        <a:rPr lang="en-US" sz="1800" dirty="0" smtClean="0">
                          <a:solidFill>
                            <a:srgbClr val="FFFFFF"/>
                          </a:solidFill>
                        </a:rPr>
                        <a:t>1.9%</a:t>
                      </a:r>
                      <a:endParaRPr lang="en-US" sz="1800" dirty="0">
                        <a:solidFill>
                          <a:srgbClr val="FFFFFF"/>
                        </a:solidFill>
                      </a:endParaRPr>
                    </a:p>
                  </a:txBody>
                  <a:tcPr anchor="ctr">
                    <a:solidFill>
                      <a:srgbClr val="000090"/>
                    </a:solidFill>
                  </a:tcPr>
                </a:tc>
                <a:tc>
                  <a:txBody>
                    <a:bodyPr/>
                    <a:lstStyle/>
                    <a:p>
                      <a:pPr marL="0" marR="0" indent="0" algn="ctr" defTabSz="457039" rtl="0" eaLnBrk="1" fontAlgn="auto" latinLnBrk="0" hangingPunct="1">
                        <a:lnSpc>
                          <a:spcPct val="100000"/>
                        </a:lnSpc>
                        <a:spcBef>
                          <a:spcPts val="0"/>
                        </a:spcBef>
                        <a:spcAft>
                          <a:spcPts val="0"/>
                        </a:spcAft>
                        <a:buClrTx/>
                        <a:buSzTx/>
                        <a:buFontTx/>
                        <a:buNone/>
                        <a:tabLst/>
                        <a:defRPr/>
                      </a:pPr>
                      <a:r>
                        <a:rPr lang="en-US" sz="1800" dirty="0" smtClean="0">
                          <a:solidFill>
                            <a:srgbClr val="FFFFFF"/>
                          </a:solidFill>
                          <a:effectLst/>
                          <a:latin typeface="+mn-lt"/>
                          <a:ea typeface="ＭＳ 明朝"/>
                          <a:cs typeface="Times New Roman"/>
                        </a:rPr>
                        <a:t>&lt;0.001</a:t>
                      </a:r>
                    </a:p>
                  </a:txBody>
                  <a:tcPr anchor="ctr">
                    <a:solidFill>
                      <a:srgbClr val="000090"/>
                    </a:solidFill>
                  </a:tcPr>
                </a:tc>
                <a:tc>
                  <a:txBody>
                    <a:bodyPr/>
                    <a:lstStyle/>
                    <a:p>
                      <a:pPr algn="ctr"/>
                      <a:r>
                        <a:rPr lang="en-US" sz="1800" dirty="0" smtClean="0">
                          <a:solidFill>
                            <a:srgbClr val="FFFFFF"/>
                          </a:solidFill>
                        </a:rPr>
                        <a:t>0.65</a:t>
                      </a:r>
                      <a:endParaRPr lang="en-US" sz="1800" dirty="0">
                        <a:solidFill>
                          <a:srgbClr val="FFFFFF"/>
                        </a:solidFill>
                      </a:endParaRPr>
                    </a:p>
                  </a:txBody>
                  <a:tcPr anchor="ctr">
                    <a:solidFill>
                      <a:srgbClr val="000090"/>
                    </a:solidFill>
                  </a:tcPr>
                </a:tc>
                <a:tc>
                  <a:txBody>
                    <a:bodyPr/>
                    <a:lstStyle/>
                    <a:p>
                      <a:pPr marL="0" marR="0" indent="0" algn="ctr" defTabSz="457039" rtl="0" eaLnBrk="1" fontAlgn="auto" latinLnBrk="0" hangingPunct="1">
                        <a:lnSpc>
                          <a:spcPct val="100000"/>
                        </a:lnSpc>
                        <a:spcBef>
                          <a:spcPts val="0"/>
                        </a:spcBef>
                        <a:spcAft>
                          <a:spcPts val="0"/>
                        </a:spcAft>
                        <a:buClrTx/>
                        <a:buSzTx/>
                        <a:buFontTx/>
                        <a:buNone/>
                        <a:tabLst/>
                        <a:defRPr/>
                      </a:pPr>
                      <a:r>
                        <a:rPr lang="en-US" sz="1800" dirty="0" smtClean="0">
                          <a:solidFill>
                            <a:srgbClr val="FFFFFF"/>
                          </a:solidFill>
                          <a:effectLst/>
                          <a:latin typeface="+mn-lt"/>
                          <a:ea typeface="ＭＳ 明朝"/>
                          <a:cs typeface="Times New Roman"/>
                        </a:rPr>
                        <a:t>&lt;0.001</a:t>
                      </a:r>
                    </a:p>
                  </a:txBody>
                  <a:tcPr anchor="ctr">
                    <a:solidFill>
                      <a:srgbClr val="000090"/>
                    </a:solidFill>
                  </a:tcPr>
                </a:tc>
              </a:tr>
              <a:tr h="511244">
                <a:tc>
                  <a:txBody>
                    <a:bodyPr/>
                    <a:lstStyle/>
                    <a:p>
                      <a:r>
                        <a:rPr lang="en-US" sz="1800" dirty="0" smtClean="0">
                          <a:solidFill>
                            <a:srgbClr val="FFFFFF"/>
                          </a:solidFill>
                        </a:rPr>
                        <a:t>Constipation</a:t>
                      </a:r>
                      <a:endParaRPr lang="en-US" sz="1800" dirty="0">
                        <a:solidFill>
                          <a:srgbClr val="FFFFFF"/>
                        </a:solidFill>
                      </a:endParaRPr>
                    </a:p>
                  </a:txBody>
                  <a:tcPr anchor="ctr">
                    <a:solidFill>
                      <a:srgbClr val="000090"/>
                    </a:solidFill>
                  </a:tcPr>
                </a:tc>
                <a:tc>
                  <a:txBody>
                    <a:bodyPr/>
                    <a:lstStyle/>
                    <a:p>
                      <a:pPr algn="ctr"/>
                      <a:r>
                        <a:rPr lang="en-US" sz="1800" dirty="0" smtClean="0">
                          <a:solidFill>
                            <a:srgbClr val="FFFFFF"/>
                          </a:solidFill>
                        </a:rPr>
                        <a:t>3.4%</a:t>
                      </a:r>
                      <a:endParaRPr lang="en-US" sz="1800" dirty="0">
                        <a:solidFill>
                          <a:srgbClr val="FFFFFF"/>
                        </a:solidFill>
                      </a:endParaRPr>
                    </a:p>
                  </a:txBody>
                  <a:tcPr anchor="ctr">
                    <a:solidFill>
                      <a:srgbClr val="000090"/>
                    </a:solidFill>
                  </a:tcPr>
                </a:tc>
                <a:tc>
                  <a:txBody>
                    <a:bodyPr/>
                    <a:lstStyle/>
                    <a:p>
                      <a:pPr algn="ctr"/>
                      <a:r>
                        <a:rPr lang="en-US" sz="1800" dirty="0" smtClean="0">
                          <a:solidFill>
                            <a:srgbClr val="FFFFFF"/>
                          </a:solidFill>
                        </a:rPr>
                        <a:t>4.3%</a:t>
                      </a:r>
                      <a:endParaRPr lang="en-US" sz="1800" dirty="0">
                        <a:solidFill>
                          <a:srgbClr val="FFFFFF"/>
                        </a:solidFill>
                      </a:endParaRPr>
                    </a:p>
                  </a:txBody>
                  <a:tcPr anchor="ctr">
                    <a:solidFill>
                      <a:srgbClr val="000090"/>
                    </a:solidFill>
                  </a:tcPr>
                </a:tc>
                <a:tc>
                  <a:txBody>
                    <a:bodyPr/>
                    <a:lstStyle/>
                    <a:p>
                      <a:pPr algn="ctr"/>
                      <a:r>
                        <a:rPr lang="en-US" sz="1800" dirty="0" smtClean="0">
                          <a:solidFill>
                            <a:srgbClr val="FFFFFF"/>
                          </a:solidFill>
                        </a:rPr>
                        <a:t>5.2%</a:t>
                      </a:r>
                      <a:endParaRPr lang="en-US" sz="1800" dirty="0">
                        <a:solidFill>
                          <a:srgbClr val="FFFFFF"/>
                        </a:solidFill>
                      </a:endParaRPr>
                    </a:p>
                  </a:txBody>
                  <a:tcPr anchor="ctr">
                    <a:solidFill>
                      <a:srgbClr val="000090"/>
                    </a:solidFill>
                  </a:tcPr>
                </a:tc>
                <a:tc>
                  <a:txBody>
                    <a:bodyPr/>
                    <a:lstStyle/>
                    <a:p>
                      <a:pPr algn="ctr"/>
                      <a:r>
                        <a:rPr lang="en-US" sz="1800" dirty="0" smtClean="0">
                          <a:solidFill>
                            <a:srgbClr val="FFFFFF"/>
                          </a:solidFill>
                        </a:rPr>
                        <a:t>0.003</a:t>
                      </a:r>
                      <a:endParaRPr lang="en-US" sz="1800" dirty="0">
                        <a:solidFill>
                          <a:srgbClr val="FFFFFF"/>
                        </a:solidFill>
                      </a:endParaRPr>
                    </a:p>
                  </a:txBody>
                  <a:tcPr anchor="ctr">
                    <a:solidFill>
                      <a:srgbClr val="000090"/>
                    </a:solidFill>
                  </a:tcPr>
                </a:tc>
                <a:tc>
                  <a:txBody>
                    <a:bodyPr/>
                    <a:lstStyle/>
                    <a:p>
                      <a:pPr marL="0" marR="0" indent="0" algn="ctr" defTabSz="457039" rtl="0" eaLnBrk="1" fontAlgn="auto" latinLnBrk="0" hangingPunct="1">
                        <a:lnSpc>
                          <a:spcPct val="100000"/>
                        </a:lnSpc>
                        <a:spcBef>
                          <a:spcPts val="0"/>
                        </a:spcBef>
                        <a:spcAft>
                          <a:spcPts val="0"/>
                        </a:spcAft>
                        <a:buClrTx/>
                        <a:buSzTx/>
                        <a:buFontTx/>
                        <a:buNone/>
                        <a:tabLst/>
                        <a:defRPr/>
                      </a:pPr>
                      <a:r>
                        <a:rPr lang="en-US" sz="1800" dirty="0" smtClean="0">
                          <a:solidFill>
                            <a:srgbClr val="FFFFFF"/>
                          </a:solidFill>
                          <a:effectLst/>
                          <a:latin typeface="+mn-lt"/>
                          <a:ea typeface="ＭＳ 明朝"/>
                          <a:cs typeface="Times New Roman"/>
                        </a:rPr>
                        <a:t>&lt;0.001</a:t>
                      </a:r>
                    </a:p>
                  </a:txBody>
                  <a:tcPr anchor="ctr">
                    <a:solidFill>
                      <a:srgbClr val="000090"/>
                    </a:solidFill>
                  </a:tcPr>
                </a:tc>
                <a:tc>
                  <a:txBody>
                    <a:bodyPr/>
                    <a:lstStyle/>
                    <a:p>
                      <a:pPr algn="ctr"/>
                      <a:r>
                        <a:rPr lang="en-US" sz="1800" dirty="0" smtClean="0">
                          <a:solidFill>
                            <a:srgbClr val="FFFFFF"/>
                          </a:solidFill>
                        </a:rPr>
                        <a:t>0.02</a:t>
                      </a:r>
                      <a:endParaRPr lang="en-US" sz="1800" dirty="0">
                        <a:solidFill>
                          <a:srgbClr val="FFFFFF"/>
                        </a:solidFill>
                      </a:endParaRPr>
                    </a:p>
                  </a:txBody>
                  <a:tcPr anchor="ctr">
                    <a:solidFill>
                      <a:srgbClr val="000090"/>
                    </a:solidFill>
                  </a:tcPr>
                </a:tc>
              </a:tr>
              <a:tr h="511244">
                <a:tc>
                  <a:txBody>
                    <a:bodyPr/>
                    <a:lstStyle/>
                    <a:p>
                      <a:r>
                        <a:rPr lang="en-US" sz="1800" dirty="0" smtClean="0">
                          <a:solidFill>
                            <a:srgbClr val="FFFFFF"/>
                          </a:solidFill>
                        </a:rPr>
                        <a:t>Diarrhea</a:t>
                      </a:r>
                      <a:endParaRPr lang="en-US" sz="1800" dirty="0">
                        <a:solidFill>
                          <a:srgbClr val="FFFFFF"/>
                        </a:solidFill>
                      </a:endParaRPr>
                    </a:p>
                  </a:txBody>
                  <a:tcPr anchor="ctr">
                    <a:solidFill>
                      <a:srgbClr val="000090"/>
                    </a:solidFill>
                  </a:tcPr>
                </a:tc>
                <a:tc>
                  <a:txBody>
                    <a:bodyPr/>
                    <a:lstStyle/>
                    <a:p>
                      <a:pPr algn="ctr"/>
                      <a:r>
                        <a:rPr lang="en-US" sz="1800" dirty="0" smtClean="0">
                          <a:solidFill>
                            <a:srgbClr val="FFFFFF"/>
                          </a:solidFill>
                        </a:rPr>
                        <a:t>8.0%</a:t>
                      </a:r>
                      <a:endParaRPr lang="en-US" sz="1800" dirty="0">
                        <a:solidFill>
                          <a:srgbClr val="FFFFFF"/>
                        </a:solidFill>
                      </a:endParaRPr>
                    </a:p>
                  </a:txBody>
                  <a:tcPr anchor="ctr">
                    <a:solidFill>
                      <a:srgbClr val="000090"/>
                    </a:solidFill>
                  </a:tcPr>
                </a:tc>
                <a:tc>
                  <a:txBody>
                    <a:bodyPr/>
                    <a:lstStyle/>
                    <a:p>
                      <a:pPr algn="ctr"/>
                      <a:r>
                        <a:rPr lang="en-US" sz="1800" dirty="0" smtClean="0">
                          <a:solidFill>
                            <a:srgbClr val="FFFFFF"/>
                          </a:solidFill>
                        </a:rPr>
                        <a:t>6.8%</a:t>
                      </a:r>
                      <a:endParaRPr lang="en-US" sz="1800" dirty="0">
                        <a:solidFill>
                          <a:srgbClr val="FFFFFF"/>
                        </a:solidFill>
                      </a:endParaRPr>
                    </a:p>
                  </a:txBody>
                  <a:tcPr anchor="ctr">
                    <a:solidFill>
                      <a:srgbClr val="000090"/>
                    </a:solidFill>
                  </a:tcPr>
                </a:tc>
                <a:tc>
                  <a:txBody>
                    <a:bodyPr/>
                    <a:lstStyle/>
                    <a:p>
                      <a:pPr algn="ctr"/>
                      <a:r>
                        <a:rPr lang="en-US" sz="1800" dirty="0" smtClean="0">
                          <a:solidFill>
                            <a:srgbClr val="FFFFFF"/>
                          </a:solidFill>
                        </a:rPr>
                        <a:t>7.2%</a:t>
                      </a:r>
                      <a:endParaRPr lang="en-US" sz="1800" dirty="0">
                        <a:solidFill>
                          <a:srgbClr val="FFFFFF"/>
                        </a:solidFill>
                      </a:endParaRPr>
                    </a:p>
                  </a:txBody>
                  <a:tcPr anchor="ctr">
                    <a:solidFill>
                      <a:srgbClr val="000090"/>
                    </a:solidFill>
                  </a:tcPr>
                </a:tc>
                <a:tc>
                  <a:txBody>
                    <a:bodyPr/>
                    <a:lstStyle/>
                    <a:p>
                      <a:pPr algn="ctr"/>
                      <a:r>
                        <a:rPr lang="en-US" sz="1800" dirty="0" smtClean="0">
                          <a:solidFill>
                            <a:srgbClr val="FFFFFF"/>
                          </a:solidFill>
                        </a:rPr>
                        <a:t>0.004</a:t>
                      </a:r>
                      <a:endParaRPr lang="en-US" sz="1800" dirty="0">
                        <a:solidFill>
                          <a:srgbClr val="FFFFFF"/>
                        </a:solidFill>
                      </a:endParaRPr>
                    </a:p>
                  </a:txBody>
                  <a:tcPr anchor="ctr">
                    <a:solidFill>
                      <a:srgbClr val="000090"/>
                    </a:solidFill>
                  </a:tcPr>
                </a:tc>
                <a:tc>
                  <a:txBody>
                    <a:bodyPr/>
                    <a:lstStyle/>
                    <a:p>
                      <a:pPr algn="ctr"/>
                      <a:r>
                        <a:rPr lang="en-US" sz="1800" dirty="0" smtClean="0">
                          <a:solidFill>
                            <a:srgbClr val="FFFFFF"/>
                          </a:solidFill>
                        </a:rPr>
                        <a:t>0.05</a:t>
                      </a:r>
                      <a:endParaRPr lang="en-US" sz="1800" dirty="0">
                        <a:solidFill>
                          <a:srgbClr val="FFFFFF"/>
                        </a:solidFill>
                      </a:endParaRPr>
                    </a:p>
                  </a:txBody>
                  <a:tcPr anchor="ctr">
                    <a:solidFill>
                      <a:srgbClr val="000090"/>
                    </a:solidFill>
                  </a:tcPr>
                </a:tc>
                <a:tc>
                  <a:txBody>
                    <a:bodyPr/>
                    <a:lstStyle/>
                    <a:p>
                      <a:pPr algn="ctr"/>
                      <a:r>
                        <a:rPr lang="en-US" sz="1800" dirty="0" smtClean="0">
                          <a:solidFill>
                            <a:srgbClr val="FFFFFF"/>
                          </a:solidFill>
                        </a:rPr>
                        <a:t>0.38</a:t>
                      </a:r>
                      <a:endParaRPr lang="en-US" sz="1800" dirty="0">
                        <a:solidFill>
                          <a:srgbClr val="FFFFFF"/>
                        </a:solidFill>
                      </a:endParaRPr>
                    </a:p>
                  </a:txBody>
                  <a:tcPr anchor="ctr">
                    <a:solidFill>
                      <a:srgbClr val="000090"/>
                    </a:solidFill>
                  </a:tcPr>
                </a:tc>
              </a:tr>
              <a:tr h="511244">
                <a:tc>
                  <a:txBody>
                    <a:bodyPr/>
                    <a:lstStyle/>
                    <a:p>
                      <a:r>
                        <a:rPr lang="en-US" sz="1800" dirty="0" smtClean="0">
                          <a:solidFill>
                            <a:schemeClr val="bg1"/>
                          </a:solidFill>
                        </a:rPr>
                        <a:t>Psychiatric disorders</a:t>
                      </a:r>
                      <a:endParaRPr lang="en-US" sz="1800" dirty="0">
                        <a:solidFill>
                          <a:schemeClr val="bg1"/>
                        </a:solidFill>
                      </a:endParaRPr>
                    </a:p>
                  </a:txBody>
                  <a:tcPr anchor="ctr">
                    <a:solidFill>
                      <a:srgbClr val="000090"/>
                    </a:solidFill>
                  </a:tcPr>
                </a:tc>
                <a:tc>
                  <a:txBody>
                    <a:bodyPr/>
                    <a:lstStyle/>
                    <a:p>
                      <a:pPr algn="ctr"/>
                      <a:r>
                        <a:rPr lang="en-US" sz="1800" dirty="0" smtClean="0">
                          <a:solidFill>
                            <a:schemeClr val="bg1"/>
                          </a:solidFill>
                        </a:rPr>
                        <a:t>3.6%</a:t>
                      </a:r>
                      <a:endParaRPr lang="en-US" sz="1800" dirty="0">
                        <a:solidFill>
                          <a:schemeClr val="bg1"/>
                        </a:solidFill>
                      </a:endParaRPr>
                    </a:p>
                  </a:txBody>
                  <a:tcPr anchor="ctr">
                    <a:solidFill>
                      <a:srgbClr val="000090"/>
                    </a:solidFill>
                  </a:tcPr>
                </a:tc>
                <a:tc>
                  <a:txBody>
                    <a:bodyPr/>
                    <a:lstStyle/>
                    <a:p>
                      <a:pPr algn="ctr"/>
                      <a:r>
                        <a:rPr lang="en-US" sz="1800" dirty="0" smtClean="0">
                          <a:solidFill>
                            <a:schemeClr val="bg1"/>
                          </a:solidFill>
                        </a:rPr>
                        <a:t>3.4%</a:t>
                      </a:r>
                      <a:endParaRPr lang="en-US" sz="1800" dirty="0">
                        <a:solidFill>
                          <a:schemeClr val="bg1"/>
                        </a:solidFill>
                      </a:endParaRPr>
                    </a:p>
                  </a:txBody>
                  <a:tcPr anchor="ctr">
                    <a:solidFill>
                      <a:srgbClr val="000090"/>
                    </a:solidFill>
                  </a:tcPr>
                </a:tc>
                <a:tc>
                  <a:txBody>
                    <a:bodyPr/>
                    <a:lstStyle/>
                    <a:p>
                      <a:pPr marL="0" marR="0" indent="0" algn="ctr" defTabSz="457039"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2.8%</a:t>
                      </a:r>
                    </a:p>
                  </a:txBody>
                  <a:tcPr anchor="ctr">
                    <a:solidFill>
                      <a:srgbClr val="000090"/>
                    </a:solidFill>
                  </a:tcPr>
                </a:tc>
                <a:tc>
                  <a:txBody>
                    <a:bodyPr/>
                    <a:lstStyle/>
                    <a:p>
                      <a:pPr marL="0" marR="0" indent="0" algn="ctr" defTabSz="457039"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0.45</a:t>
                      </a:r>
                    </a:p>
                  </a:txBody>
                  <a:tcPr anchor="ctr">
                    <a:solidFill>
                      <a:srgbClr val="000090"/>
                    </a:solidFill>
                  </a:tcPr>
                </a:tc>
                <a:tc>
                  <a:txBody>
                    <a:bodyPr/>
                    <a:lstStyle/>
                    <a:p>
                      <a:pPr marL="0" marR="0" indent="0" algn="ctr" defTabSz="457039"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0.006</a:t>
                      </a:r>
                    </a:p>
                  </a:txBody>
                  <a:tcPr anchor="ctr">
                    <a:solidFill>
                      <a:srgbClr val="000090"/>
                    </a:solidFill>
                  </a:tcPr>
                </a:tc>
                <a:tc>
                  <a:txBody>
                    <a:bodyPr/>
                    <a:lstStyle/>
                    <a:p>
                      <a:pPr marL="0" marR="0" indent="0" algn="ctr" defTabSz="457039"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0.04</a:t>
                      </a:r>
                    </a:p>
                  </a:txBody>
                  <a:tcPr anchor="ctr">
                    <a:solidFill>
                      <a:srgbClr val="000090"/>
                    </a:solidFill>
                  </a:tcPr>
                </a:tc>
              </a:tr>
              <a:tr h="511244">
                <a:tc>
                  <a:txBody>
                    <a:bodyPr/>
                    <a:lstStyle/>
                    <a:p>
                      <a:r>
                        <a:rPr lang="en-US" sz="1800" dirty="0" smtClean="0">
                          <a:solidFill>
                            <a:srgbClr val="FFFFFF"/>
                          </a:solidFill>
                        </a:rPr>
                        <a:t>Dyspnea</a:t>
                      </a:r>
                      <a:endParaRPr lang="en-US" sz="1800" dirty="0">
                        <a:solidFill>
                          <a:srgbClr val="FFFFFF"/>
                        </a:solidFill>
                      </a:endParaRPr>
                    </a:p>
                  </a:txBody>
                  <a:tcPr anchor="ctr">
                    <a:solidFill>
                      <a:srgbClr val="000090"/>
                    </a:solidFill>
                  </a:tcPr>
                </a:tc>
                <a:tc>
                  <a:txBody>
                    <a:bodyPr/>
                    <a:lstStyle/>
                    <a:p>
                      <a:pPr algn="ctr"/>
                      <a:r>
                        <a:rPr lang="en-US" sz="1800" dirty="0" smtClean="0">
                          <a:solidFill>
                            <a:srgbClr val="FFFFFF"/>
                          </a:solidFill>
                        </a:rPr>
                        <a:t>2.4%</a:t>
                      </a:r>
                      <a:endParaRPr lang="en-US" sz="1800" dirty="0">
                        <a:solidFill>
                          <a:srgbClr val="FFFFFF"/>
                        </a:solidFill>
                      </a:endParaRPr>
                    </a:p>
                  </a:txBody>
                  <a:tcPr anchor="ctr">
                    <a:solidFill>
                      <a:srgbClr val="000090"/>
                    </a:solidFill>
                  </a:tcPr>
                </a:tc>
                <a:tc>
                  <a:txBody>
                    <a:bodyPr/>
                    <a:lstStyle/>
                    <a:p>
                      <a:pPr marL="0" marR="0" indent="0" algn="ctr" defTabSz="457039" rtl="0" eaLnBrk="1" fontAlgn="auto" latinLnBrk="0" hangingPunct="1">
                        <a:lnSpc>
                          <a:spcPct val="100000"/>
                        </a:lnSpc>
                        <a:spcBef>
                          <a:spcPts val="0"/>
                        </a:spcBef>
                        <a:spcAft>
                          <a:spcPts val="0"/>
                        </a:spcAft>
                        <a:buClrTx/>
                        <a:buSzTx/>
                        <a:buFontTx/>
                        <a:buNone/>
                        <a:tabLst/>
                        <a:defRPr/>
                      </a:pPr>
                      <a:r>
                        <a:rPr lang="en-US" sz="1800" dirty="0" smtClean="0">
                          <a:solidFill>
                            <a:srgbClr val="FFFFFF"/>
                          </a:solidFill>
                        </a:rPr>
                        <a:t>3.2%</a:t>
                      </a:r>
                    </a:p>
                  </a:txBody>
                  <a:tcPr anchor="ctr">
                    <a:solidFill>
                      <a:srgbClr val="000090"/>
                    </a:solidFill>
                  </a:tcPr>
                </a:tc>
                <a:tc>
                  <a:txBody>
                    <a:bodyPr/>
                    <a:lstStyle/>
                    <a:p>
                      <a:pPr marL="0" marR="0" indent="0" algn="ctr" defTabSz="457039" rtl="0" eaLnBrk="1" fontAlgn="auto" latinLnBrk="0" hangingPunct="1">
                        <a:lnSpc>
                          <a:spcPct val="100000"/>
                        </a:lnSpc>
                        <a:spcBef>
                          <a:spcPts val="0"/>
                        </a:spcBef>
                        <a:spcAft>
                          <a:spcPts val="0"/>
                        </a:spcAft>
                        <a:buClrTx/>
                        <a:buSzTx/>
                        <a:buFontTx/>
                        <a:buNone/>
                        <a:tabLst/>
                        <a:defRPr/>
                      </a:pPr>
                      <a:r>
                        <a:rPr lang="en-US" sz="1800" dirty="0" smtClean="0">
                          <a:solidFill>
                            <a:srgbClr val="FFFFFF"/>
                          </a:solidFill>
                        </a:rPr>
                        <a:t>3.0%</a:t>
                      </a:r>
                    </a:p>
                  </a:txBody>
                  <a:tcPr anchor="ctr">
                    <a:solidFill>
                      <a:srgbClr val="000090"/>
                    </a:solidFill>
                  </a:tcPr>
                </a:tc>
                <a:tc>
                  <a:txBody>
                    <a:bodyPr/>
                    <a:lstStyle/>
                    <a:p>
                      <a:pPr marL="0" marR="0" indent="0" algn="ctr" defTabSz="457039" rtl="0" eaLnBrk="1" fontAlgn="auto" latinLnBrk="0" hangingPunct="1">
                        <a:lnSpc>
                          <a:spcPct val="100000"/>
                        </a:lnSpc>
                        <a:spcBef>
                          <a:spcPts val="0"/>
                        </a:spcBef>
                        <a:spcAft>
                          <a:spcPts val="0"/>
                        </a:spcAft>
                        <a:buClrTx/>
                        <a:buSzTx/>
                        <a:buFontTx/>
                        <a:buNone/>
                        <a:tabLst/>
                        <a:defRPr/>
                      </a:pPr>
                      <a:r>
                        <a:rPr lang="en-US" sz="1800" dirty="0" smtClean="0">
                          <a:solidFill>
                            <a:srgbClr val="FFFFFF"/>
                          </a:solidFill>
                        </a:rPr>
                        <a:t>0.003</a:t>
                      </a:r>
                    </a:p>
                  </a:txBody>
                  <a:tcPr anchor="ctr">
                    <a:solidFill>
                      <a:srgbClr val="000090"/>
                    </a:solidFill>
                  </a:tcPr>
                </a:tc>
                <a:tc>
                  <a:txBody>
                    <a:bodyPr/>
                    <a:lstStyle/>
                    <a:p>
                      <a:pPr marL="0" marR="0" indent="0" algn="ctr" defTabSz="457039" rtl="0" eaLnBrk="1" fontAlgn="auto" latinLnBrk="0" hangingPunct="1">
                        <a:lnSpc>
                          <a:spcPct val="100000"/>
                        </a:lnSpc>
                        <a:spcBef>
                          <a:spcPts val="0"/>
                        </a:spcBef>
                        <a:spcAft>
                          <a:spcPts val="0"/>
                        </a:spcAft>
                        <a:buClrTx/>
                        <a:buSzTx/>
                        <a:buFontTx/>
                        <a:buNone/>
                        <a:tabLst/>
                        <a:defRPr/>
                      </a:pPr>
                      <a:r>
                        <a:rPr lang="en-US" sz="1800" dirty="0" smtClean="0">
                          <a:solidFill>
                            <a:srgbClr val="FFFFFF"/>
                          </a:solidFill>
                        </a:rPr>
                        <a:t>0.01</a:t>
                      </a:r>
                    </a:p>
                  </a:txBody>
                  <a:tcPr anchor="ctr">
                    <a:solidFill>
                      <a:srgbClr val="000090"/>
                    </a:solidFill>
                  </a:tcPr>
                </a:tc>
                <a:tc>
                  <a:txBody>
                    <a:bodyPr/>
                    <a:lstStyle/>
                    <a:p>
                      <a:pPr marL="0" marR="0" indent="0" algn="ctr" defTabSz="457039" rtl="0" eaLnBrk="1" fontAlgn="auto" latinLnBrk="0" hangingPunct="1">
                        <a:lnSpc>
                          <a:spcPct val="100000"/>
                        </a:lnSpc>
                        <a:spcBef>
                          <a:spcPts val="0"/>
                        </a:spcBef>
                        <a:spcAft>
                          <a:spcPts val="0"/>
                        </a:spcAft>
                        <a:buClrTx/>
                        <a:buSzTx/>
                        <a:buFontTx/>
                        <a:buNone/>
                        <a:tabLst/>
                        <a:defRPr/>
                      </a:pPr>
                      <a:r>
                        <a:rPr lang="en-US" sz="1800" dirty="0" smtClean="0">
                          <a:solidFill>
                            <a:srgbClr val="FFFFFF"/>
                          </a:solidFill>
                        </a:rPr>
                        <a:t>0.64</a:t>
                      </a:r>
                    </a:p>
                  </a:txBody>
                  <a:tcPr anchor="ctr">
                    <a:solidFill>
                      <a:srgbClr val="000090"/>
                    </a:solidFill>
                  </a:tcPr>
                </a:tc>
              </a:tr>
            </a:tbl>
          </a:graphicData>
        </a:graphic>
      </p:graphicFrame>
      <p:sp>
        <p:nvSpPr>
          <p:cNvPr id="5" name="TextBox 4"/>
          <p:cNvSpPr txBox="1"/>
          <p:nvPr/>
        </p:nvSpPr>
        <p:spPr>
          <a:xfrm>
            <a:off x="1" y="6358465"/>
            <a:ext cx="10321378" cy="369332"/>
          </a:xfrm>
          <a:prstGeom prst="rect">
            <a:avLst/>
          </a:prstGeom>
          <a:noFill/>
        </p:spPr>
        <p:txBody>
          <a:bodyPr wrap="square" rtlCol="0">
            <a:spAutoFit/>
          </a:bodyPr>
          <a:lstStyle/>
          <a:p>
            <a:pPr algn="ctr"/>
            <a:r>
              <a:rPr lang="en-US" sz="1800" dirty="0" smtClean="0">
                <a:solidFill>
                  <a:srgbClr val="FFFFFF"/>
                </a:solidFill>
              </a:rPr>
              <a:t>Adjudicated hospitalization for hypertension, celecoxib vs. ibuprofen HR 0.60 (0.36-0.99), </a:t>
            </a:r>
            <a:r>
              <a:rPr lang="en-US" sz="1800" i="1" dirty="0" smtClean="0">
                <a:solidFill>
                  <a:srgbClr val="FFFFFF"/>
                </a:solidFill>
              </a:rPr>
              <a:t>P</a:t>
            </a:r>
            <a:r>
              <a:rPr lang="en-US" sz="1800" dirty="0" smtClean="0">
                <a:solidFill>
                  <a:srgbClr val="FFFFFF"/>
                </a:solidFill>
              </a:rPr>
              <a:t>=0.04</a:t>
            </a:r>
            <a:endParaRPr lang="en-US" sz="1800" dirty="0">
              <a:solidFill>
                <a:srgbClr val="FFFFFF"/>
              </a:solidFill>
            </a:endParaRPr>
          </a:p>
        </p:txBody>
      </p:sp>
    </p:spTree>
    <p:extLst>
      <p:ext uri="{BB962C8B-B14F-4D97-AF65-F5344CB8AC3E}">
        <p14:creationId xmlns:p14="http://schemas.microsoft.com/office/powerpoint/2010/main" val="601181856"/>
      </p:ext>
    </p:extLst>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06992" y="63500"/>
            <a:ext cx="8743950" cy="876300"/>
          </a:xfrm>
        </p:spPr>
        <p:txBody>
          <a:bodyPr/>
          <a:lstStyle/>
          <a:p>
            <a:r>
              <a:rPr lang="en-US" sz="3800" dirty="0" smtClean="0">
                <a:effectLst/>
              </a:rPr>
              <a:t>Limitations-1</a:t>
            </a:r>
            <a:endParaRPr lang="en-US" sz="3800" dirty="0">
              <a:effectLst/>
            </a:endParaRPr>
          </a:p>
        </p:txBody>
      </p:sp>
      <p:sp>
        <p:nvSpPr>
          <p:cNvPr id="6" name="Content Placeholder 5"/>
          <p:cNvSpPr>
            <a:spLocks noGrp="1"/>
          </p:cNvSpPr>
          <p:nvPr>
            <p:ph idx="1"/>
          </p:nvPr>
        </p:nvSpPr>
        <p:spPr>
          <a:xfrm>
            <a:off x="156633" y="1029229"/>
            <a:ext cx="9918699" cy="5484989"/>
          </a:xfrm>
        </p:spPr>
        <p:txBody>
          <a:bodyPr/>
          <a:lstStyle/>
          <a:p>
            <a:pPr>
              <a:lnSpc>
                <a:spcPct val="108000"/>
              </a:lnSpc>
              <a:spcBef>
                <a:spcPts val="0"/>
              </a:spcBef>
              <a:spcAft>
                <a:spcPts val="2800"/>
              </a:spcAft>
            </a:pPr>
            <a:r>
              <a:rPr lang="en-US" sz="3000" dirty="0">
                <a:effectLst/>
              </a:rPr>
              <a:t>A</a:t>
            </a:r>
            <a:r>
              <a:rPr lang="en-US" sz="3000" dirty="0" smtClean="0">
                <a:effectLst/>
              </a:rPr>
              <a:t>dherence and retention were lower than most CV outcome trials (although similar to other pain studies):</a:t>
            </a:r>
          </a:p>
          <a:p>
            <a:pPr lvl="1">
              <a:lnSpc>
                <a:spcPct val="108000"/>
              </a:lnSpc>
              <a:spcBef>
                <a:spcPts val="0"/>
              </a:spcBef>
              <a:spcAft>
                <a:spcPts val="2800"/>
              </a:spcAft>
            </a:pPr>
            <a:r>
              <a:rPr lang="en-US" dirty="0" smtClean="0">
                <a:effectLst/>
              </a:rPr>
              <a:t>Patients with chronic painful conditions frequently </a:t>
            </a:r>
            <a:r>
              <a:rPr lang="en-US" dirty="0">
                <a:effectLst/>
              </a:rPr>
              <a:t>experience </a:t>
            </a:r>
            <a:r>
              <a:rPr lang="en-US" dirty="0" smtClean="0">
                <a:effectLst/>
              </a:rPr>
              <a:t>unrelieved </a:t>
            </a:r>
            <a:r>
              <a:rPr lang="en-US" dirty="0">
                <a:effectLst/>
              </a:rPr>
              <a:t>symptoms and switch </a:t>
            </a:r>
            <a:r>
              <a:rPr lang="en-US" dirty="0" smtClean="0">
                <a:effectLst/>
              </a:rPr>
              <a:t>therapies</a:t>
            </a:r>
            <a:br>
              <a:rPr lang="en-US" dirty="0" smtClean="0">
                <a:effectLst/>
              </a:rPr>
            </a:br>
            <a:r>
              <a:rPr lang="en-US" dirty="0" smtClean="0">
                <a:effectLst/>
              </a:rPr>
              <a:t>or </a:t>
            </a:r>
            <a:r>
              <a:rPr lang="en-US" dirty="0">
                <a:effectLst/>
              </a:rPr>
              <a:t>leave the </a:t>
            </a:r>
            <a:r>
              <a:rPr lang="en-US" dirty="0" smtClean="0">
                <a:effectLst/>
              </a:rPr>
              <a:t>trial.</a:t>
            </a:r>
          </a:p>
          <a:p>
            <a:pPr>
              <a:lnSpc>
                <a:spcPct val="108000"/>
              </a:lnSpc>
              <a:spcBef>
                <a:spcPts val="0"/>
              </a:spcBef>
              <a:spcAft>
                <a:spcPts val="2800"/>
              </a:spcAft>
            </a:pPr>
            <a:r>
              <a:rPr lang="en-US" sz="3000" dirty="0" smtClean="0">
                <a:effectLst/>
              </a:rPr>
              <a:t>The dose of celecoxib was moderate (100 mg twice daily). </a:t>
            </a:r>
          </a:p>
          <a:p>
            <a:pPr lvl="1">
              <a:lnSpc>
                <a:spcPct val="108000"/>
              </a:lnSpc>
              <a:spcBef>
                <a:spcPts val="0"/>
              </a:spcBef>
              <a:spcAft>
                <a:spcPts val="2800"/>
              </a:spcAft>
            </a:pPr>
            <a:r>
              <a:rPr lang="en-US" dirty="0" smtClean="0">
                <a:effectLst/>
              </a:rPr>
              <a:t>The trials that provided signals suggesting harm studied </a:t>
            </a:r>
            <a:r>
              <a:rPr lang="en-US" dirty="0" err="1" smtClean="0">
                <a:effectLst/>
              </a:rPr>
              <a:t>supratherapeutic</a:t>
            </a:r>
            <a:r>
              <a:rPr lang="en-US" dirty="0" smtClean="0">
                <a:effectLst/>
              </a:rPr>
              <a:t> doses of celecoxib (up to 800 mg daily) </a:t>
            </a:r>
          </a:p>
        </p:txBody>
      </p:sp>
    </p:spTree>
    <p:extLst>
      <p:ext uri="{BB962C8B-B14F-4D97-AF65-F5344CB8AC3E}">
        <p14:creationId xmlns:p14="http://schemas.microsoft.com/office/powerpoint/2010/main" val="3433395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rug_DC .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832" y="1366148"/>
            <a:ext cx="4462149" cy="4936777"/>
          </a:xfrm>
          <a:prstGeom prst="rect">
            <a:avLst/>
          </a:prstGeom>
        </p:spPr>
      </p:pic>
      <p:pic>
        <p:nvPicPr>
          <p:cNvPr id="4" name="Picture 3" descr="study_DC .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5297" y="1366148"/>
            <a:ext cx="4449234" cy="4936777"/>
          </a:xfrm>
          <a:prstGeom prst="rect">
            <a:avLst/>
          </a:prstGeom>
        </p:spPr>
      </p:pic>
      <p:sp>
        <p:nvSpPr>
          <p:cNvPr id="2" name="Title 1"/>
          <p:cNvSpPr>
            <a:spLocks noGrp="1"/>
          </p:cNvSpPr>
          <p:nvPr>
            <p:ph type="title"/>
          </p:nvPr>
        </p:nvSpPr>
        <p:spPr>
          <a:xfrm>
            <a:off x="0" y="67733"/>
            <a:ext cx="10287000" cy="804333"/>
          </a:xfrm>
        </p:spPr>
        <p:txBody>
          <a:bodyPr/>
          <a:lstStyle/>
          <a:p>
            <a:r>
              <a:rPr lang="en-US" sz="3500" dirty="0" smtClean="0">
                <a:effectLst/>
              </a:rPr>
              <a:t>Rates of Drug Discontinuation and Non-Retention</a:t>
            </a:r>
            <a:endParaRPr lang="en-US" sz="3500" dirty="0">
              <a:effectLst/>
            </a:endParaRPr>
          </a:p>
        </p:txBody>
      </p:sp>
      <p:sp>
        <p:nvSpPr>
          <p:cNvPr id="15" name="TextBox 14"/>
          <p:cNvSpPr txBox="1"/>
          <p:nvPr/>
        </p:nvSpPr>
        <p:spPr>
          <a:xfrm>
            <a:off x="1117605" y="6305035"/>
            <a:ext cx="3793066" cy="369332"/>
          </a:xfrm>
          <a:prstGeom prst="rect">
            <a:avLst/>
          </a:prstGeom>
          <a:noFill/>
        </p:spPr>
        <p:txBody>
          <a:bodyPr wrap="square" rtlCol="0">
            <a:spAutoFit/>
          </a:bodyPr>
          <a:lstStyle/>
          <a:p>
            <a:pPr algn="ctr"/>
            <a:r>
              <a:rPr lang="en-US" sz="1800" dirty="0" smtClean="0">
                <a:solidFill>
                  <a:srgbClr val="FFFFFF"/>
                </a:solidFill>
              </a:rPr>
              <a:t>Months Since Randomization</a:t>
            </a:r>
            <a:endParaRPr lang="en-US" sz="1800" dirty="0">
              <a:solidFill>
                <a:srgbClr val="FFFFFF"/>
              </a:solidFill>
            </a:endParaRPr>
          </a:p>
        </p:txBody>
      </p:sp>
      <p:sp>
        <p:nvSpPr>
          <p:cNvPr id="22" name="TextBox 21"/>
          <p:cNvSpPr txBox="1"/>
          <p:nvPr/>
        </p:nvSpPr>
        <p:spPr>
          <a:xfrm>
            <a:off x="6096002" y="6305035"/>
            <a:ext cx="3793066" cy="369332"/>
          </a:xfrm>
          <a:prstGeom prst="rect">
            <a:avLst/>
          </a:prstGeom>
          <a:noFill/>
        </p:spPr>
        <p:txBody>
          <a:bodyPr wrap="square" rtlCol="0">
            <a:spAutoFit/>
          </a:bodyPr>
          <a:lstStyle/>
          <a:p>
            <a:pPr algn="ctr"/>
            <a:r>
              <a:rPr lang="en-US" sz="1800" dirty="0" smtClean="0">
                <a:solidFill>
                  <a:srgbClr val="FFFFFF"/>
                </a:solidFill>
              </a:rPr>
              <a:t>Months Since Randomization</a:t>
            </a:r>
            <a:endParaRPr lang="en-US" sz="1800" dirty="0">
              <a:solidFill>
                <a:srgbClr val="FFFFFF"/>
              </a:solidFill>
            </a:endParaRPr>
          </a:p>
        </p:txBody>
      </p:sp>
      <p:sp>
        <p:nvSpPr>
          <p:cNvPr id="25" name="TextBox 24"/>
          <p:cNvSpPr txBox="1"/>
          <p:nvPr/>
        </p:nvSpPr>
        <p:spPr>
          <a:xfrm rot="16200000">
            <a:off x="-1804090" y="3553371"/>
            <a:ext cx="4191002" cy="369332"/>
          </a:xfrm>
          <a:prstGeom prst="rect">
            <a:avLst/>
          </a:prstGeom>
          <a:noFill/>
        </p:spPr>
        <p:txBody>
          <a:bodyPr wrap="square" rtlCol="0">
            <a:spAutoFit/>
          </a:bodyPr>
          <a:lstStyle/>
          <a:p>
            <a:pPr algn="ctr"/>
            <a:r>
              <a:rPr lang="en-US" sz="1800" dirty="0" smtClean="0">
                <a:solidFill>
                  <a:srgbClr val="FFFFFF"/>
                </a:solidFill>
              </a:rPr>
              <a:t> Percentage of Patients (%)</a:t>
            </a:r>
            <a:endParaRPr lang="en-US" sz="1800" dirty="0">
              <a:solidFill>
                <a:srgbClr val="FFFFFF"/>
              </a:solidFill>
            </a:endParaRPr>
          </a:p>
        </p:txBody>
      </p:sp>
      <p:sp>
        <p:nvSpPr>
          <p:cNvPr id="34" name="TextBox 33"/>
          <p:cNvSpPr txBox="1"/>
          <p:nvPr/>
        </p:nvSpPr>
        <p:spPr>
          <a:xfrm>
            <a:off x="372533" y="825498"/>
            <a:ext cx="4749800" cy="461665"/>
          </a:xfrm>
          <a:prstGeom prst="rect">
            <a:avLst/>
          </a:prstGeom>
          <a:noFill/>
          <a:effectLst>
            <a:outerShdw blurRad="50800" dist="38100" dir="2700000">
              <a:srgbClr val="000000">
                <a:alpha val="43000"/>
              </a:srgbClr>
            </a:outerShdw>
          </a:effectLst>
        </p:spPr>
        <p:txBody>
          <a:bodyPr wrap="square">
            <a:prstTxWarp prst="textNoShape">
              <a:avLst/>
            </a:prstTxWarp>
            <a:spAutoFit/>
          </a:bodyPr>
          <a:lstStyle/>
          <a:p>
            <a:pPr algn="ctr" eaLnBrk="0" hangingPunct="0">
              <a:defRPr/>
            </a:pPr>
            <a:r>
              <a:rPr lang="en-US" sz="2400" dirty="0" smtClean="0">
                <a:solidFill>
                  <a:srgbClr val="FFFFFF"/>
                </a:solidFill>
                <a:latin typeface="Arial" pitchFamily="-111" charset="0"/>
                <a:ea typeface="Arial" pitchFamily="-111" charset="0"/>
                <a:cs typeface="Arial" pitchFamily="-111" charset="0"/>
              </a:rPr>
              <a:t>Patients Discontinuing Treatment</a:t>
            </a:r>
            <a:endParaRPr lang="en-US" sz="2400" dirty="0">
              <a:solidFill>
                <a:srgbClr val="FFFFFF"/>
              </a:solidFill>
              <a:latin typeface="Arial" pitchFamily="-111" charset="0"/>
              <a:ea typeface="Arial" pitchFamily="-111" charset="0"/>
              <a:cs typeface="Arial" pitchFamily="-111" charset="0"/>
            </a:endParaRPr>
          </a:p>
        </p:txBody>
      </p:sp>
      <p:sp>
        <p:nvSpPr>
          <p:cNvPr id="35" name="TextBox 34"/>
          <p:cNvSpPr txBox="1"/>
          <p:nvPr/>
        </p:nvSpPr>
        <p:spPr>
          <a:xfrm>
            <a:off x="5410200" y="825498"/>
            <a:ext cx="4749800" cy="461665"/>
          </a:xfrm>
          <a:prstGeom prst="rect">
            <a:avLst/>
          </a:prstGeom>
          <a:noFill/>
          <a:effectLst>
            <a:outerShdw blurRad="50800" dist="38100" dir="2700000">
              <a:srgbClr val="000000">
                <a:alpha val="43000"/>
              </a:srgbClr>
            </a:outerShdw>
          </a:effectLst>
        </p:spPr>
        <p:txBody>
          <a:bodyPr wrap="square">
            <a:prstTxWarp prst="textNoShape">
              <a:avLst/>
            </a:prstTxWarp>
            <a:spAutoFit/>
          </a:bodyPr>
          <a:lstStyle/>
          <a:p>
            <a:pPr algn="ctr" eaLnBrk="0" hangingPunct="0">
              <a:defRPr/>
            </a:pPr>
            <a:r>
              <a:rPr lang="en-US" sz="2400" dirty="0" smtClean="0">
                <a:solidFill>
                  <a:srgbClr val="FFFFFF"/>
                </a:solidFill>
                <a:latin typeface="Arial" pitchFamily="-111" charset="0"/>
                <a:ea typeface="Arial" pitchFamily="-111" charset="0"/>
                <a:cs typeface="Arial" pitchFamily="-111" charset="0"/>
              </a:rPr>
              <a:t>Patients Discontinuing Follow up</a:t>
            </a:r>
            <a:endParaRPr lang="en-US" sz="2400" dirty="0">
              <a:solidFill>
                <a:srgbClr val="FFFFFF"/>
              </a:solidFill>
              <a:latin typeface="Arial" pitchFamily="-111" charset="0"/>
              <a:ea typeface="Arial" pitchFamily="-111" charset="0"/>
              <a:cs typeface="Arial" pitchFamily="-111" charset="0"/>
            </a:endParaRPr>
          </a:p>
        </p:txBody>
      </p:sp>
      <p:sp>
        <p:nvSpPr>
          <p:cNvPr id="36" name="TextBox 35"/>
          <p:cNvSpPr txBox="1"/>
          <p:nvPr/>
        </p:nvSpPr>
        <p:spPr>
          <a:xfrm rot="16200000">
            <a:off x="3233575" y="3595704"/>
            <a:ext cx="4191002" cy="369332"/>
          </a:xfrm>
          <a:prstGeom prst="rect">
            <a:avLst/>
          </a:prstGeom>
          <a:noFill/>
        </p:spPr>
        <p:txBody>
          <a:bodyPr wrap="square" rtlCol="0">
            <a:spAutoFit/>
          </a:bodyPr>
          <a:lstStyle/>
          <a:p>
            <a:pPr algn="ctr"/>
            <a:r>
              <a:rPr lang="en-US" sz="1800" dirty="0" smtClean="0">
                <a:solidFill>
                  <a:srgbClr val="FFFFFF"/>
                </a:solidFill>
              </a:rPr>
              <a:t> Percentage of Patients (%)</a:t>
            </a:r>
            <a:endParaRPr lang="en-US" sz="1800" dirty="0">
              <a:solidFill>
                <a:srgbClr val="FFFFFF"/>
              </a:solidFill>
            </a:endParaRPr>
          </a:p>
        </p:txBody>
      </p:sp>
      <p:grpSp>
        <p:nvGrpSpPr>
          <p:cNvPr id="37" name="Group 36"/>
          <p:cNvGrpSpPr/>
          <p:nvPr/>
        </p:nvGrpSpPr>
        <p:grpSpPr>
          <a:xfrm>
            <a:off x="1388547" y="1777998"/>
            <a:ext cx="1473200" cy="882293"/>
            <a:chOff x="3242735" y="4859863"/>
            <a:chExt cx="1473200" cy="882293"/>
          </a:xfrm>
        </p:grpSpPr>
        <p:sp>
          <p:nvSpPr>
            <p:cNvPr id="38" name="TextBox 37"/>
            <p:cNvSpPr txBox="1"/>
            <p:nvPr/>
          </p:nvSpPr>
          <p:spPr>
            <a:xfrm>
              <a:off x="3242735" y="4859863"/>
              <a:ext cx="1473200" cy="882293"/>
            </a:xfrm>
            <a:prstGeom prst="rect">
              <a:avLst/>
            </a:prstGeom>
            <a:solidFill>
              <a:srgbClr val="0000B5"/>
            </a:solidFill>
            <a:ln>
              <a:solidFill>
                <a:srgbClr val="FFFFFF"/>
              </a:solidFill>
            </a:ln>
          </p:spPr>
          <p:txBody>
            <a:bodyPr wrap="square" rtlCol="0">
              <a:spAutoFit/>
            </a:bodyPr>
            <a:lstStyle/>
            <a:p>
              <a:pPr>
                <a:spcBef>
                  <a:spcPts val="100"/>
                </a:spcBef>
                <a:spcAft>
                  <a:spcPts val="100"/>
                </a:spcAft>
                <a:tabLst>
                  <a:tab pos="347663" algn="l"/>
                </a:tabLst>
              </a:pPr>
              <a:r>
                <a:rPr lang="en-US" sz="1600" dirty="0" smtClean="0">
                  <a:solidFill>
                    <a:srgbClr val="FFFFFF"/>
                  </a:solidFill>
                  <a:latin typeface="Arial"/>
                </a:rPr>
                <a:t>	Ibuprofen</a:t>
              </a:r>
            </a:p>
            <a:p>
              <a:pPr>
                <a:spcBef>
                  <a:spcPts val="100"/>
                </a:spcBef>
                <a:spcAft>
                  <a:spcPts val="100"/>
                </a:spcAft>
                <a:tabLst>
                  <a:tab pos="347663" algn="l"/>
                </a:tabLst>
              </a:pPr>
              <a:r>
                <a:rPr lang="en-US" sz="1600" dirty="0" smtClean="0">
                  <a:solidFill>
                    <a:srgbClr val="FFFFFF"/>
                  </a:solidFill>
                  <a:latin typeface="Arial"/>
                </a:rPr>
                <a:t>	Naproxen</a:t>
              </a:r>
            </a:p>
            <a:p>
              <a:pPr>
                <a:spcBef>
                  <a:spcPts val="100"/>
                </a:spcBef>
                <a:spcAft>
                  <a:spcPts val="100"/>
                </a:spcAft>
                <a:tabLst>
                  <a:tab pos="347663" algn="l"/>
                </a:tabLst>
              </a:pPr>
              <a:r>
                <a:rPr lang="en-US" sz="1600" dirty="0" smtClean="0">
                  <a:solidFill>
                    <a:srgbClr val="FFFFFF"/>
                  </a:solidFill>
                  <a:latin typeface="Arial"/>
                </a:rPr>
                <a:t>	</a:t>
              </a:r>
              <a:r>
                <a:rPr lang="en-US" sz="1600" dirty="0" err="1" smtClean="0">
                  <a:solidFill>
                    <a:srgbClr val="FFFFFF"/>
                  </a:solidFill>
                  <a:latin typeface="Arial"/>
                </a:rPr>
                <a:t>Celecoxib</a:t>
              </a:r>
              <a:endParaRPr lang="en-US" sz="1600" dirty="0">
                <a:solidFill>
                  <a:srgbClr val="FFFFFF"/>
                </a:solidFill>
                <a:latin typeface="Arial"/>
              </a:endParaRPr>
            </a:p>
          </p:txBody>
        </p:sp>
        <p:grpSp>
          <p:nvGrpSpPr>
            <p:cNvPr id="39" name="Group 38"/>
            <p:cNvGrpSpPr/>
            <p:nvPr/>
          </p:nvGrpSpPr>
          <p:grpSpPr>
            <a:xfrm>
              <a:off x="3327399" y="5037664"/>
              <a:ext cx="287867" cy="567270"/>
              <a:chOff x="3301999" y="4868333"/>
              <a:chExt cx="287867" cy="660400"/>
            </a:xfrm>
          </p:grpSpPr>
          <p:cxnSp>
            <p:nvCxnSpPr>
              <p:cNvPr id="40" name="Straight Connector 39"/>
              <p:cNvCxnSpPr/>
              <p:nvPr/>
            </p:nvCxnSpPr>
            <p:spPr bwMode="auto">
              <a:xfrm flipH="1">
                <a:off x="3301999" y="5528733"/>
                <a:ext cx="287867" cy="0"/>
              </a:xfrm>
              <a:prstGeom prst="line">
                <a:avLst/>
              </a:prstGeom>
              <a:solidFill>
                <a:schemeClr val="accent1"/>
              </a:solidFill>
              <a:ln w="38100" cap="flat" cmpd="sng" algn="ctr">
                <a:solidFill>
                  <a:srgbClr val="FFC850"/>
                </a:solidFill>
                <a:prstDash val="solid"/>
                <a:round/>
                <a:headEnd type="none" w="med" len="med"/>
                <a:tailEnd type="none" w="med" len="med"/>
              </a:ln>
              <a:effectLst/>
            </p:spPr>
          </p:cxnSp>
          <p:cxnSp>
            <p:nvCxnSpPr>
              <p:cNvPr id="41" name="Straight Connector 40"/>
              <p:cNvCxnSpPr/>
              <p:nvPr/>
            </p:nvCxnSpPr>
            <p:spPr bwMode="auto">
              <a:xfrm flipH="1">
                <a:off x="3301999" y="5198533"/>
                <a:ext cx="287867" cy="0"/>
              </a:xfrm>
              <a:prstGeom prst="line">
                <a:avLst/>
              </a:prstGeom>
              <a:solidFill>
                <a:schemeClr val="accent1"/>
              </a:solidFill>
              <a:ln w="38100" cap="flat" cmpd="sng" algn="ctr">
                <a:solidFill>
                  <a:srgbClr val="D1D1F0"/>
                </a:solidFill>
                <a:prstDash val="solid"/>
                <a:round/>
                <a:headEnd type="none" w="med" len="med"/>
                <a:tailEnd type="none" w="med" len="med"/>
              </a:ln>
              <a:effectLst/>
            </p:spPr>
          </p:cxnSp>
          <p:cxnSp>
            <p:nvCxnSpPr>
              <p:cNvPr id="42" name="Straight Connector 41"/>
              <p:cNvCxnSpPr/>
              <p:nvPr/>
            </p:nvCxnSpPr>
            <p:spPr bwMode="auto">
              <a:xfrm flipH="1">
                <a:off x="3301999" y="4868333"/>
                <a:ext cx="287867" cy="0"/>
              </a:xfrm>
              <a:prstGeom prst="line">
                <a:avLst/>
              </a:prstGeom>
              <a:solidFill>
                <a:schemeClr val="accent1"/>
              </a:solidFill>
              <a:ln w="38100" cap="flat" cmpd="sng" algn="ctr">
                <a:solidFill>
                  <a:srgbClr val="FF6600"/>
                </a:solidFill>
                <a:prstDash val="solid"/>
                <a:round/>
                <a:headEnd type="none" w="med" len="med"/>
                <a:tailEnd type="none" w="med" len="med"/>
              </a:ln>
              <a:effectLst/>
            </p:spPr>
          </p:cxnSp>
        </p:grpSp>
      </p:grpSp>
      <p:grpSp>
        <p:nvGrpSpPr>
          <p:cNvPr id="43" name="Group 42"/>
          <p:cNvGrpSpPr/>
          <p:nvPr/>
        </p:nvGrpSpPr>
        <p:grpSpPr>
          <a:xfrm>
            <a:off x="6358471" y="1777998"/>
            <a:ext cx="1473200" cy="882293"/>
            <a:chOff x="8305802" y="4910663"/>
            <a:chExt cx="1473200" cy="882293"/>
          </a:xfrm>
        </p:grpSpPr>
        <p:sp>
          <p:nvSpPr>
            <p:cNvPr id="44" name="TextBox 43"/>
            <p:cNvSpPr txBox="1"/>
            <p:nvPr/>
          </p:nvSpPr>
          <p:spPr>
            <a:xfrm>
              <a:off x="8305802" y="4910663"/>
              <a:ext cx="1473200" cy="882293"/>
            </a:xfrm>
            <a:prstGeom prst="rect">
              <a:avLst/>
            </a:prstGeom>
            <a:solidFill>
              <a:srgbClr val="0000B5"/>
            </a:solidFill>
            <a:ln>
              <a:solidFill>
                <a:srgbClr val="FFFFFF"/>
              </a:solidFill>
            </a:ln>
          </p:spPr>
          <p:txBody>
            <a:bodyPr wrap="square" rtlCol="0">
              <a:spAutoFit/>
            </a:bodyPr>
            <a:lstStyle/>
            <a:p>
              <a:pPr>
                <a:spcBef>
                  <a:spcPts val="100"/>
                </a:spcBef>
                <a:spcAft>
                  <a:spcPts val="100"/>
                </a:spcAft>
                <a:tabLst>
                  <a:tab pos="347663" algn="l"/>
                </a:tabLst>
              </a:pPr>
              <a:r>
                <a:rPr lang="en-US" sz="1600" dirty="0" smtClean="0">
                  <a:solidFill>
                    <a:srgbClr val="FFFFFF"/>
                  </a:solidFill>
                  <a:latin typeface="Arial"/>
                </a:rPr>
                <a:t>	Ibuprofen</a:t>
              </a:r>
            </a:p>
            <a:p>
              <a:pPr>
                <a:spcBef>
                  <a:spcPts val="100"/>
                </a:spcBef>
                <a:spcAft>
                  <a:spcPts val="100"/>
                </a:spcAft>
                <a:tabLst>
                  <a:tab pos="347663" algn="l"/>
                </a:tabLst>
              </a:pPr>
              <a:r>
                <a:rPr lang="en-US" sz="1600" dirty="0" smtClean="0">
                  <a:solidFill>
                    <a:srgbClr val="FFFFFF"/>
                  </a:solidFill>
                  <a:latin typeface="Arial"/>
                </a:rPr>
                <a:t>	Naproxen</a:t>
              </a:r>
            </a:p>
            <a:p>
              <a:pPr>
                <a:spcBef>
                  <a:spcPts val="100"/>
                </a:spcBef>
                <a:spcAft>
                  <a:spcPts val="100"/>
                </a:spcAft>
                <a:tabLst>
                  <a:tab pos="347663" algn="l"/>
                </a:tabLst>
              </a:pPr>
              <a:r>
                <a:rPr lang="en-US" sz="1600" dirty="0" smtClean="0">
                  <a:solidFill>
                    <a:srgbClr val="FFFFFF"/>
                  </a:solidFill>
                  <a:latin typeface="Arial"/>
                </a:rPr>
                <a:t>	</a:t>
              </a:r>
              <a:r>
                <a:rPr lang="en-US" sz="1600" dirty="0" err="1" smtClean="0">
                  <a:solidFill>
                    <a:srgbClr val="FFFFFF"/>
                  </a:solidFill>
                  <a:latin typeface="Arial"/>
                </a:rPr>
                <a:t>Celecoxib</a:t>
              </a:r>
              <a:endParaRPr lang="en-US" sz="1600" dirty="0">
                <a:solidFill>
                  <a:srgbClr val="FFFFFF"/>
                </a:solidFill>
                <a:latin typeface="Arial"/>
              </a:endParaRPr>
            </a:p>
          </p:txBody>
        </p:sp>
        <p:grpSp>
          <p:nvGrpSpPr>
            <p:cNvPr id="45" name="Group 44"/>
            <p:cNvGrpSpPr/>
            <p:nvPr/>
          </p:nvGrpSpPr>
          <p:grpSpPr>
            <a:xfrm>
              <a:off x="8390466" y="5088464"/>
              <a:ext cx="287867" cy="567270"/>
              <a:chOff x="3301999" y="4868333"/>
              <a:chExt cx="287867" cy="660400"/>
            </a:xfrm>
          </p:grpSpPr>
          <p:cxnSp>
            <p:nvCxnSpPr>
              <p:cNvPr id="46" name="Straight Connector 45"/>
              <p:cNvCxnSpPr/>
              <p:nvPr/>
            </p:nvCxnSpPr>
            <p:spPr bwMode="auto">
              <a:xfrm flipH="1">
                <a:off x="3301999" y="5528733"/>
                <a:ext cx="287867" cy="0"/>
              </a:xfrm>
              <a:prstGeom prst="line">
                <a:avLst/>
              </a:prstGeom>
              <a:solidFill>
                <a:schemeClr val="accent1"/>
              </a:solidFill>
              <a:ln w="38100" cap="flat" cmpd="sng" algn="ctr">
                <a:solidFill>
                  <a:srgbClr val="FFC850"/>
                </a:solidFill>
                <a:prstDash val="solid"/>
                <a:round/>
                <a:headEnd type="none" w="med" len="med"/>
                <a:tailEnd type="none" w="med" len="med"/>
              </a:ln>
              <a:effectLst/>
            </p:spPr>
          </p:cxnSp>
          <p:cxnSp>
            <p:nvCxnSpPr>
              <p:cNvPr id="47" name="Straight Connector 46"/>
              <p:cNvCxnSpPr/>
              <p:nvPr/>
            </p:nvCxnSpPr>
            <p:spPr bwMode="auto">
              <a:xfrm flipH="1">
                <a:off x="3301999" y="5198533"/>
                <a:ext cx="287867" cy="0"/>
              </a:xfrm>
              <a:prstGeom prst="line">
                <a:avLst/>
              </a:prstGeom>
              <a:solidFill>
                <a:schemeClr val="accent1"/>
              </a:solidFill>
              <a:ln w="38100" cap="flat" cmpd="sng" algn="ctr">
                <a:solidFill>
                  <a:srgbClr val="D1D1F0"/>
                </a:solidFill>
                <a:prstDash val="solid"/>
                <a:round/>
                <a:headEnd type="none" w="med" len="med"/>
                <a:tailEnd type="none" w="med" len="med"/>
              </a:ln>
              <a:effectLst/>
            </p:spPr>
          </p:cxnSp>
          <p:cxnSp>
            <p:nvCxnSpPr>
              <p:cNvPr id="48" name="Straight Connector 47"/>
              <p:cNvCxnSpPr/>
              <p:nvPr/>
            </p:nvCxnSpPr>
            <p:spPr bwMode="auto">
              <a:xfrm flipH="1">
                <a:off x="3301999" y="4868333"/>
                <a:ext cx="287867" cy="0"/>
              </a:xfrm>
              <a:prstGeom prst="line">
                <a:avLst/>
              </a:prstGeom>
              <a:solidFill>
                <a:schemeClr val="accent1"/>
              </a:solidFill>
              <a:ln w="38100" cap="flat" cmpd="sng" algn="ctr">
                <a:solidFill>
                  <a:srgbClr val="FF6600"/>
                </a:solidFill>
                <a:prstDash val="solid"/>
                <a:round/>
                <a:headEnd type="none" w="med" len="med"/>
                <a:tailEnd type="none" w="med" len="med"/>
              </a:ln>
              <a:effectLst/>
            </p:spPr>
          </p:cxnSp>
        </p:grpSp>
      </p:grpSp>
      <p:sp>
        <p:nvSpPr>
          <p:cNvPr id="5" name="TextBox 4"/>
          <p:cNvSpPr txBox="1"/>
          <p:nvPr/>
        </p:nvSpPr>
        <p:spPr>
          <a:xfrm>
            <a:off x="8775700" y="4165600"/>
            <a:ext cx="1057351" cy="461665"/>
          </a:xfrm>
          <a:prstGeom prst="rect">
            <a:avLst/>
          </a:prstGeom>
          <a:noFill/>
        </p:spPr>
        <p:txBody>
          <a:bodyPr wrap="none" rtlCol="0">
            <a:spAutoFit/>
          </a:bodyPr>
          <a:lstStyle/>
          <a:p>
            <a:r>
              <a:rPr lang="en-US" sz="2400" dirty="0" smtClean="0">
                <a:solidFill>
                  <a:schemeClr val="bg1"/>
                </a:solidFill>
              </a:rPr>
              <a:t>27.4%</a:t>
            </a:r>
            <a:endParaRPr lang="en-US" sz="2400" dirty="0">
              <a:solidFill>
                <a:schemeClr val="bg1"/>
              </a:solidFill>
            </a:endParaRPr>
          </a:p>
        </p:txBody>
      </p:sp>
      <p:sp>
        <p:nvSpPr>
          <p:cNvPr id="6" name="TextBox 5"/>
          <p:cNvSpPr txBox="1"/>
          <p:nvPr/>
        </p:nvSpPr>
        <p:spPr>
          <a:xfrm>
            <a:off x="3835400" y="2209800"/>
            <a:ext cx="1057351" cy="461665"/>
          </a:xfrm>
          <a:prstGeom prst="rect">
            <a:avLst/>
          </a:prstGeom>
          <a:noFill/>
        </p:spPr>
        <p:txBody>
          <a:bodyPr wrap="none" rtlCol="0">
            <a:spAutoFit/>
          </a:bodyPr>
          <a:lstStyle/>
          <a:p>
            <a:r>
              <a:rPr lang="en-US" sz="2400" dirty="0" smtClean="0">
                <a:solidFill>
                  <a:schemeClr val="bg1"/>
                </a:solidFill>
              </a:rPr>
              <a:t>68.8%</a:t>
            </a:r>
            <a:endParaRPr lang="en-US" sz="2400" dirty="0">
              <a:solidFill>
                <a:schemeClr val="bg1"/>
              </a:solidFill>
            </a:endParaRPr>
          </a:p>
        </p:txBody>
      </p:sp>
    </p:spTree>
    <p:extLst>
      <p:ext uri="{BB962C8B-B14F-4D97-AF65-F5344CB8AC3E}">
        <p14:creationId xmlns:p14="http://schemas.microsoft.com/office/powerpoint/2010/main" val="42285056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06992" y="105835"/>
            <a:ext cx="8743950" cy="876300"/>
          </a:xfrm>
        </p:spPr>
        <p:txBody>
          <a:bodyPr/>
          <a:lstStyle/>
          <a:p>
            <a:r>
              <a:rPr lang="en-US" sz="3800" dirty="0" smtClean="0">
                <a:effectLst/>
              </a:rPr>
              <a:t>Limitations-2</a:t>
            </a:r>
            <a:endParaRPr lang="en-US" sz="3800" dirty="0">
              <a:effectLst/>
            </a:endParaRPr>
          </a:p>
        </p:txBody>
      </p:sp>
      <p:sp>
        <p:nvSpPr>
          <p:cNvPr id="6" name="Content Placeholder 5"/>
          <p:cNvSpPr>
            <a:spLocks noGrp="1"/>
          </p:cNvSpPr>
          <p:nvPr>
            <p:ph idx="1"/>
          </p:nvPr>
        </p:nvSpPr>
        <p:spPr>
          <a:xfrm>
            <a:off x="173566" y="1291697"/>
            <a:ext cx="9918699" cy="4935453"/>
          </a:xfrm>
        </p:spPr>
        <p:txBody>
          <a:bodyPr/>
          <a:lstStyle/>
          <a:p>
            <a:pPr>
              <a:lnSpc>
                <a:spcPct val="110000"/>
              </a:lnSpc>
              <a:spcBef>
                <a:spcPts val="0"/>
              </a:spcBef>
              <a:spcAft>
                <a:spcPts val="3600"/>
              </a:spcAft>
            </a:pPr>
            <a:r>
              <a:rPr lang="en-US" sz="2900" dirty="0">
                <a:effectLst/>
              </a:rPr>
              <a:t>The results reflect the relative safety of these 3 </a:t>
            </a:r>
            <a:r>
              <a:rPr lang="en-US" sz="2900" dirty="0" smtClean="0">
                <a:effectLst/>
              </a:rPr>
              <a:t>drugs</a:t>
            </a:r>
            <a:br>
              <a:rPr lang="en-US" sz="2900" dirty="0" smtClean="0">
                <a:effectLst/>
              </a:rPr>
            </a:br>
            <a:r>
              <a:rPr lang="en-US" sz="2900" dirty="0" smtClean="0">
                <a:effectLst/>
              </a:rPr>
              <a:t>and </a:t>
            </a:r>
            <a:r>
              <a:rPr lang="en-US" sz="2900" dirty="0">
                <a:effectLst/>
              </a:rPr>
              <a:t>not the more than 20 other currently-marketed </a:t>
            </a:r>
            <a:r>
              <a:rPr lang="en-US" sz="2900" dirty="0" smtClean="0">
                <a:effectLst/>
              </a:rPr>
              <a:t>NSAIDs.</a:t>
            </a:r>
          </a:p>
          <a:p>
            <a:pPr>
              <a:lnSpc>
                <a:spcPct val="110000"/>
              </a:lnSpc>
              <a:spcBef>
                <a:spcPts val="0"/>
              </a:spcBef>
              <a:spcAft>
                <a:spcPts val="3600"/>
              </a:spcAft>
            </a:pPr>
            <a:r>
              <a:rPr lang="en-US" sz="2900" dirty="0" smtClean="0">
                <a:effectLst/>
              </a:rPr>
              <a:t>No direct </a:t>
            </a:r>
            <a:r>
              <a:rPr lang="en-US" sz="2900" dirty="0">
                <a:effectLst/>
              </a:rPr>
              <a:t>inferences are possible regarding the </a:t>
            </a:r>
            <a:r>
              <a:rPr lang="en-US" sz="2900" dirty="0" smtClean="0">
                <a:effectLst/>
              </a:rPr>
              <a:t>effects</a:t>
            </a:r>
            <a:br>
              <a:rPr lang="en-US" sz="2900" dirty="0" smtClean="0">
                <a:effectLst/>
              </a:rPr>
            </a:br>
            <a:r>
              <a:rPr lang="en-US" sz="2900" dirty="0" smtClean="0">
                <a:effectLst/>
              </a:rPr>
              <a:t>of </a:t>
            </a:r>
            <a:r>
              <a:rPr lang="en-US" sz="2900" dirty="0">
                <a:effectLst/>
              </a:rPr>
              <a:t>NSAIDs compared with </a:t>
            </a:r>
            <a:r>
              <a:rPr lang="en-US" sz="2900" dirty="0" smtClean="0">
                <a:effectLst/>
              </a:rPr>
              <a:t>placebo.</a:t>
            </a:r>
          </a:p>
          <a:p>
            <a:pPr>
              <a:lnSpc>
                <a:spcPct val="110000"/>
              </a:lnSpc>
              <a:spcBef>
                <a:spcPts val="0"/>
              </a:spcBef>
              <a:spcAft>
                <a:spcPts val="3600"/>
              </a:spcAft>
            </a:pPr>
            <a:r>
              <a:rPr lang="en-US" sz="2900" dirty="0" smtClean="0">
                <a:effectLst/>
              </a:rPr>
              <a:t>These data do not provide conclusive evidence regarding the </a:t>
            </a:r>
            <a:r>
              <a:rPr lang="en-US" sz="2900" dirty="0">
                <a:effectLst/>
              </a:rPr>
              <a:t>safety of intermittent treatment </a:t>
            </a:r>
            <a:r>
              <a:rPr lang="en-US" sz="2900" dirty="0" smtClean="0">
                <a:effectLst/>
              </a:rPr>
              <a:t>or use of low</a:t>
            </a:r>
            <a:r>
              <a:rPr lang="en-US" sz="2900" dirty="0">
                <a:effectLst/>
              </a:rPr>
              <a:t>-dose over-the-counter preparations. </a:t>
            </a:r>
          </a:p>
        </p:txBody>
      </p:sp>
    </p:spTree>
    <p:extLst>
      <p:ext uri="{BB962C8B-B14F-4D97-AF65-F5344CB8AC3E}">
        <p14:creationId xmlns:p14="http://schemas.microsoft.com/office/powerpoint/2010/main" val="4064037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06992" y="63500"/>
            <a:ext cx="8743950" cy="740833"/>
          </a:xfrm>
        </p:spPr>
        <p:txBody>
          <a:bodyPr/>
          <a:lstStyle/>
          <a:p>
            <a:r>
              <a:rPr lang="en-US" sz="3600" dirty="0" smtClean="0">
                <a:effectLst/>
              </a:rPr>
              <a:t>Conclusions: </a:t>
            </a:r>
            <a:r>
              <a:rPr lang="en-US" sz="3600" dirty="0" err="1" smtClean="0">
                <a:effectLst/>
              </a:rPr>
              <a:t>Celecoxib</a:t>
            </a:r>
            <a:r>
              <a:rPr lang="en-US" sz="3600" dirty="0" smtClean="0">
                <a:effectLst/>
              </a:rPr>
              <a:t> vs. Naproxen</a:t>
            </a:r>
            <a:endParaRPr lang="en-US" sz="3600" dirty="0">
              <a:effectLst/>
            </a:endParaRPr>
          </a:p>
        </p:txBody>
      </p:sp>
      <p:sp>
        <p:nvSpPr>
          <p:cNvPr id="6" name="Content Placeholder 5"/>
          <p:cNvSpPr>
            <a:spLocks noGrp="1"/>
          </p:cNvSpPr>
          <p:nvPr>
            <p:ph idx="1"/>
          </p:nvPr>
        </p:nvSpPr>
        <p:spPr>
          <a:xfrm>
            <a:off x="71963" y="966918"/>
            <a:ext cx="10121899" cy="5498941"/>
          </a:xfrm>
        </p:spPr>
        <p:txBody>
          <a:bodyPr/>
          <a:lstStyle/>
          <a:p>
            <a:pPr>
              <a:spcBef>
                <a:spcPts val="0"/>
              </a:spcBef>
              <a:spcAft>
                <a:spcPts val="3200"/>
              </a:spcAft>
            </a:pPr>
            <a:r>
              <a:rPr lang="en-US" sz="2800" dirty="0" smtClean="0">
                <a:effectLst/>
              </a:rPr>
              <a:t>Numerically fewer APTC events occurred with celecoxib than naproxen, meeting all 4 noninferiority criteria (</a:t>
            </a:r>
            <a:r>
              <a:rPr lang="en-US" sz="2800" i="1" dirty="0" smtClean="0">
                <a:effectLst/>
              </a:rPr>
              <a:t>P</a:t>
            </a:r>
            <a:r>
              <a:rPr lang="en-US" sz="2800" dirty="0" smtClean="0">
                <a:effectLst/>
              </a:rPr>
              <a:t>&lt;0.001)</a:t>
            </a:r>
          </a:p>
          <a:p>
            <a:pPr>
              <a:spcBef>
                <a:spcPts val="0"/>
              </a:spcBef>
              <a:spcAft>
                <a:spcPts val="3200"/>
              </a:spcAft>
            </a:pPr>
            <a:r>
              <a:rPr lang="en-US" sz="2800" dirty="0" smtClean="0">
                <a:effectLst/>
              </a:rPr>
              <a:t>In ITT analyses, </a:t>
            </a:r>
            <a:r>
              <a:rPr lang="en-US" sz="2800" dirty="0">
                <a:effectLst/>
              </a:rPr>
              <a:t>chronic treatment with prescription </a:t>
            </a:r>
            <a:r>
              <a:rPr lang="en-US" sz="2800" dirty="0" smtClean="0">
                <a:effectLst/>
              </a:rPr>
              <a:t>doses</a:t>
            </a:r>
            <a:br>
              <a:rPr lang="en-US" sz="2800" dirty="0" smtClean="0">
                <a:effectLst/>
              </a:rPr>
            </a:br>
            <a:r>
              <a:rPr lang="en-US" sz="2800" dirty="0" smtClean="0">
                <a:effectLst/>
              </a:rPr>
              <a:t> </a:t>
            </a:r>
            <a:r>
              <a:rPr lang="en-US" sz="2800" dirty="0">
                <a:effectLst/>
              </a:rPr>
              <a:t>of </a:t>
            </a:r>
            <a:r>
              <a:rPr lang="en-US" sz="2800" dirty="0" smtClean="0">
                <a:solidFill>
                  <a:srgbClr val="FFC950"/>
                </a:solidFill>
                <a:effectLst/>
              </a:rPr>
              <a:t>naproxen, </a:t>
            </a:r>
            <a:r>
              <a:rPr lang="en-US" sz="2800" dirty="0" smtClean="0">
                <a:effectLst/>
              </a:rPr>
              <a:t>compared with celecoxib, was associated with:</a:t>
            </a:r>
            <a:endParaRPr lang="en-US" sz="2800" dirty="0">
              <a:effectLst/>
            </a:endParaRPr>
          </a:p>
          <a:p>
            <a:pPr lvl="1">
              <a:spcBef>
                <a:spcPts val="0"/>
              </a:spcBef>
              <a:spcAft>
                <a:spcPts val="3200"/>
              </a:spcAft>
            </a:pPr>
            <a:r>
              <a:rPr lang="en-US" sz="2700" dirty="0">
                <a:effectLst/>
              </a:rPr>
              <a:t>Higher rates of </a:t>
            </a:r>
            <a:r>
              <a:rPr lang="en-US" sz="2700" dirty="0" smtClean="0">
                <a:effectLst/>
              </a:rPr>
              <a:t>gastrointestinal </a:t>
            </a:r>
            <a:r>
              <a:rPr lang="en-US" sz="2700" dirty="0">
                <a:effectLst/>
              </a:rPr>
              <a:t>adverse </a:t>
            </a:r>
            <a:r>
              <a:rPr lang="en-US" sz="2700" dirty="0" smtClean="0">
                <a:effectLst/>
              </a:rPr>
              <a:t>events</a:t>
            </a:r>
            <a:br>
              <a:rPr lang="en-US" sz="2700" dirty="0" smtClean="0">
                <a:effectLst/>
              </a:rPr>
            </a:br>
            <a:r>
              <a:rPr lang="en-US" sz="2700" dirty="0" smtClean="0">
                <a:effectLst/>
              </a:rPr>
              <a:t>and a borderline significant increase in all-cause mortality.</a:t>
            </a:r>
          </a:p>
          <a:p>
            <a:pPr>
              <a:spcBef>
                <a:spcPts val="0"/>
              </a:spcBef>
              <a:spcAft>
                <a:spcPts val="3200"/>
              </a:spcAft>
            </a:pPr>
            <a:r>
              <a:rPr lang="en-US" sz="2800" dirty="0">
                <a:effectLst/>
              </a:rPr>
              <a:t>In the on-treatment </a:t>
            </a:r>
            <a:r>
              <a:rPr lang="en-US" sz="2800" i="1" dirty="0">
                <a:effectLst/>
              </a:rPr>
              <a:t>sensitivity</a:t>
            </a:r>
            <a:r>
              <a:rPr lang="en-US" sz="2800" dirty="0">
                <a:effectLst/>
              </a:rPr>
              <a:t> analysis, </a:t>
            </a:r>
            <a:r>
              <a:rPr lang="en-US" sz="2800" dirty="0" smtClean="0">
                <a:effectLst/>
              </a:rPr>
              <a:t>naproxen showed</a:t>
            </a:r>
            <a:r>
              <a:rPr lang="en-US" sz="2800" dirty="0">
                <a:effectLst/>
              </a:rPr>
              <a:t>:</a:t>
            </a:r>
          </a:p>
          <a:p>
            <a:pPr lvl="1">
              <a:spcBef>
                <a:spcPts val="0"/>
              </a:spcBef>
              <a:spcAft>
                <a:spcPts val="3200"/>
              </a:spcAft>
            </a:pPr>
            <a:r>
              <a:rPr lang="en-US" sz="2700" dirty="0" smtClean="0">
                <a:effectLst/>
              </a:rPr>
              <a:t>Higher rates of all-cause mortality and major gastrointestinal and renal events. </a:t>
            </a:r>
          </a:p>
        </p:txBody>
      </p:sp>
    </p:spTree>
    <p:extLst>
      <p:ext uri="{BB962C8B-B14F-4D97-AF65-F5344CB8AC3E}">
        <p14:creationId xmlns:p14="http://schemas.microsoft.com/office/powerpoint/2010/main" val="2841881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06992" y="63500"/>
            <a:ext cx="8743950" cy="740833"/>
          </a:xfrm>
        </p:spPr>
        <p:txBody>
          <a:bodyPr/>
          <a:lstStyle/>
          <a:p>
            <a:r>
              <a:rPr lang="en-US" sz="3600" dirty="0" smtClean="0">
                <a:effectLst/>
              </a:rPr>
              <a:t>Conclusions: </a:t>
            </a:r>
            <a:r>
              <a:rPr lang="en-US" sz="3600" dirty="0" err="1" smtClean="0">
                <a:effectLst/>
              </a:rPr>
              <a:t>Celecoxib</a:t>
            </a:r>
            <a:r>
              <a:rPr lang="en-US" sz="3600" dirty="0" smtClean="0">
                <a:effectLst/>
              </a:rPr>
              <a:t> vs. Ibuprofen</a:t>
            </a:r>
            <a:endParaRPr lang="en-US" sz="3600" dirty="0">
              <a:effectLst/>
            </a:endParaRPr>
          </a:p>
        </p:txBody>
      </p:sp>
      <p:sp>
        <p:nvSpPr>
          <p:cNvPr id="6" name="Content Placeholder 5"/>
          <p:cNvSpPr>
            <a:spLocks noGrp="1"/>
          </p:cNvSpPr>
          <p:nvPr>
            <p:ph idx="1"/>
          </p:nvPr>
        </p:nvSpPr>
        <p:spPr>
          <a:xfrm>
            <a:off x="88901" y="982662"/>
            <a:ext cx="10138832" cy="5386090"/>
          </a:xfrm>
        </p:spPr>
        <p:txBody>
          <a:bodyPr/>
          <a:lstStyle/>
          <a:p>
            <a:pPr>
              <a:spcBef>
                <a:spcPts val="0"/>
              </a:spcBef>
              <a:spcAft>
                <a:spcPts val="3600"/>
              </a:spcAft>
            </a:pPr>
            <a:r>
              <a:rPr lang="en-US" sz="2800" dirty="0" smtClean="0">
                <a:effectLst/>
              </a:rPr>
              <a:t>Numerically fewer APTC events occurred with celecoxib</a:t>
            </a:r>
            <a:br>
              <a:rPr lang="en-US" sz="2800" dirty="0" smtClean="0">
                <a:effectLst/>
              </a:rPr>
            </a:br>
            <a:r>
              <a:rPr lang="en-US" sz="2800" dirty="0" smtClean="0">
                <a:effectLst/>
              </a:rPr>
              <a:t>than ibuprofen, meeting all 4 noninferiority criteria (</a:t>
            </a:r>
            <a:r>
              <a:rPr lang="en-US" sz="2800" i="1" dirty="0" smtClean="0">
                <a:effectLst/>
              </a:rPr>
              <a:t>P</a:t>
            </a:r>
            <a:r>
              <a:rPr lang="en-US" sz="2800" dirty="0" smtClean="0">
                <a:effectLst/>
              </a:rPr>
              <a:t>&lt;0.001)</a:t>
            </a:r>
          </a:p>
          <a:p>
            <a:pPr>
              <a:spcBef>
                <a:spcPts val="0"/>
              </a:spcBef>
              <a:spcAft>
                <a:spcPts val="3600"/>
              </a:spcAft>
            </a:pPr>
            <a:r>
              <a:rPr lang="en-US" sz="2800" dirty="0" smtClean="0">
                <a:effectLst/>
              </a:rPr>
              <a:t>In ITT analyses, </a:t>
            </a:r>
            <a:r>
              <a:rPr lang="en-US" sz="2800" dirty="0">
                <a:effectLst/>
              </a:rPr>
              <a:t>chronic treatment with prescription </a:t>
            </a:r>
            <a:r>
              <a:rPr lang="en-US" sz="2800" dirty="0" smtClean="0">
                <a:effectLst/>
              </a:rPr>
              <a:t>doses</a:t>
            </a:r>
            <a:br>
              <a:rPr lang="en-US" sz="2800" dirty="0" smtClean="0">
                <a:effectLst/>
              </a:rPr>
            </a:br>
            <a:r>
              <a:rPr lang="en-US" sz="2800" dirty="0" smtClean="0">
                <a:effectLst/>
              </a:rPr>
              <a:t>of </a:t>
            </a:r>
            <a:r>
              <a:rPr lang="en-US" sz="2800" dirty="0" smtClean="0">
                <a:solidFill>
                  <a:srgbClr val="FFC950"/>
                </a:solidFill>
                <a:effectLst/>
              </a:rPr>
              <a:t>ibuprofen, </a:t>
            </a:r>
            <a:r>
              <a:rPr lang="en-US" sz="2800" dirty="0" smtClean="0">
                <a:effectLst/>
              </a:rPr>
              <a:t>compared with celecoxib, was associated with:</a:t>
            </a:r>
            <a:endParaRPr lang="en-US" sz="2800" dirty="0">
              <a:effectLst/>
            </a:endParaRPr>
          </a:p>
          <a:p>
            <a:pPr lvl="1">
              <a:spcBef>
                <a:spcPts val="0"/>
              </a:spcBef>
              <a:spcAft>
                <a:spcPts val="3600"/>
              </a:spcAft>
            </a:pPr>
            <a:r>
              <a:rPr lang="en-US" dirty="0">
                <a:effectLst/>
              </a:rPr>
              <a:t>Higher rates of gastrointestinal and renal adverse </a:t>
            </a:r>
            <a:r>
              <a:rPr lang="en-US" dirty="0" smtClean="0">
                <a:effectLst/>
              </a:rPr>
              <a:t>events</a:t>
            </a:r>
          </a:p>
          <a:p>
            <a:pPr>
              <a:spcBef>
                <a:spcPts val="0"/>
              </a:spcBef>
              <a:spcAft>
                <a:spcPts val="3600"/>
              </a:spcAft>
            </a:pPr>
            <a:r>
              <a:rPr lang="en-US" sz="2800" dirty="0" smtClean="0">
                <a:effectLst/>
              </a:rPr>
              <a:t>In the on-treatment </a:t>
            </a:r>
            <a:r>
              <a:rPr lang="en-US" sz="2800" i="1" dirty="0" smtClean="0">
                <a:effectLst/>
              </a:rPr>
              <a:t>sensitivity</a:t>
            </a:r>
            <a:r>
              <a:rPr lang="en-US" sz="2800" dirty="0" smtClean="0">
                <a:effectLst/>
              </a:rPr>
              <a:t> analysis, ibuprofen showed:</a:t>
            </a:r>
            <a:endParaRPr lang="en-US" sz="2800" dirty="0">
              <a:effectLst/>
            </a:endParaRPr>
          </a:p>
          <a:p>
            <a:pPr lvl="1">
              <a:spcBef>
                <a:spcPts val="0"/>
              </a:spcBef>
              <a:spcAft>
                <a:spcPts val="3600"/>
              </a:spcAft>
            </a:pPr>
            <a:r>
              <a:rPr lang="en-US" dirty="0">
                <a:effectLst/>
              </a:rPr>
              <a:t>H</a:t>
            </a:r>
            <a:r>
              <a:rPr lang="en-US" dirty="0" smtClean="0">
                <a:effectLst/>
              </a:rPr>
              <a:t>igher rates of MACE, cardiovascular death, all-cause mortality and major gastrointestinal and renal events. </a:t>
            </a:r>
          </a:p>
        </p:txBody>
      </p:sp>
    </p:spTree>
    <p:extLst>
      <p:ext uri="{BB962C8B-B14F-4D97-AF65-F5344CB8AC3E}">
        <p14:creationId xmlns:p14="http://schemas.microsoft.com/office/powerpoint/2010/main" val="336043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06992" y="97368"/>
            <a:ext cx="8743950" cy="740833"/>
          </a:xfrm>
        </p:spPr>
        <p:txBody>
          <a:bodyPr/>
          <a:lstStyle/>
          <a:p>
            <a:r>
              <a:rPr lang="en-US" sz="3600" dirty="0" smtClean="0">
                <a:effectLst/>
              </a:rPr>
              <a:t>Additional Conclusions</a:t>
            </a:r>
            <a:endParaRPr lang="en-US" sz="3600" dirty="0">
              <a:effectLst/>
            </a:endParaRPr>
          </a:p>
        </p:txBody>
      </p:sp>
      <p:sp>
        <p:nvSpPr>
          <p:cNvPr id="6" name="Content Placeholder 5"/>
          <p:cNvSpPr>
            <a:spLocks noGrp="1"/>
          </p:cNvSpPr>
          <p:nvPr>
            <p:ph idx="1"/>
          </p:nvPr>
        </p:nvSpPr>
        <p:spPr>
          <a:xfrm>
            <a:off x="135468" y="918310"/>
            <a:ext cx="9948332" cy="5714386"/>
          </a:xfrm>
        </p:spPr>
        <p:txBody>
          <a:bodyPr/>
          <a:lstStyle/>
          <a:p>
            <a:pPr>
              <a:lnSpc>
                <a:spcPct val="95000"/>
              </a:lnSpc>
              <a:spcBef>
                <a:spcPts val="0"/>
              </a:spcBef>
              <a:spcAft>
                <a:spcPts val="2900"/>
              </a:spcAft>
            </a:pPr>
            <a:r>
              <a:rPr lang="en-US" sz="2800" dirty="0" smtClean="0">
                <a:effectLst/>
              </a:rPr>
              <a:t>These findings challenge the widely-held view that naproxen provides superior cardiovascular safety.</a:t>
            </a:r>
          </a:p>
          <a:p>
            <a:pPr>
              <a:lnSpc>
                <a:spcPct val="95000"/>
              </a:lnSpc>
              <a:spcBef>
                <a:spcPts val="0"/>
              </a:spcBef>
              <a:spcAft>
                <a:spcPts val="2900"/>
              </a:spcAft>
            </a:pPr>
            <a:r>
              <a:rPr lang="en-US" sz="2800" dirty="0" smtClean="0">
                <a:effectLst/>
              </a:rPr>
              <a:t>Results were consistent regardless of baseline administration of aspirin. </a:t>
            </a:r>
            <a:r>
              <a:rPr lang="en-US" sz="2800" dirty="0">
                <a:effectLst/>
              </a:rPr>
              <a:t>G</a:t>
            </a:r>
            <a:r>
              <a:rPr lang="en-US" sz="2800" dirty="0" smtClean="0">
                <a:effectLst/>
              </a:rPr>
              <a:t>astrointestinal safety</a:t>
            </a:r>
            <a:r>
              <a:rPr lang="en-US" sz="2800" dirty="0">
                <a:effectLst/>
              </a:rPr>
              <a:t> </a:t>
            </a:r>
            <a:r>
              <a:rPr lang="en-US" sz="2800" dirty="0" smtClean="0">
                <a:effectLst/>
              </a:rPr>
              <a:t>differences were evident despite prophylactic use of esomeprazole.</a:t>
            </a:r>
          </a:p>
          <a:p>
            <a:pPr>
              <a:lnSpc>
                <a:spcPct val="95000"/>
              </a:lnSpc>
              <a:spcBef>
                <a:spcPts val="0"/>
              </a:spcBef>
              <a:spcAft>
                <a:spcPts val="2900"/>
              </a:spcAft>
            </a:pPr>
            <a:r>
              <a:rPr lang="en-US" sz="2800" dirty="0" smtClean="0">
                <a:effectLst/>
              </a:rPr>
              <a:t>Between drug differences should be viewed as hypothesis-generating, rather than conclusive, given multiplicity issues</a:t>
            </a:r>
            <a:br>
              <a:rPr lang="en-US" sz="2800" dirty="0" smtClean="0">
                <a:effectLst/>
              </a:rPr>
            </a:br>
            <a:r>
              <a:rPr lang="en-US" sz="2800" dirty="0" smtClean="0">
                <a:effectLst/>
              </a:rPr>
              <a:t>and the challenges of adherence and retention in the trial.</a:t>
            </a:r>
          </a:p>
          <a:p>
            <a:pPr>
              <a:lnSpc>
                <a:spcPct val="95000"/>
              </a:lnSpc>
              <a:spcBef>
                <a:spcPts val="0"/>
              </a:spcBef>
              <a:spcAft>
                <a:spcPts val="2900"/>
              </a:spcAft>
            </a:pPr>
            <a:r>
              <a:rPr lang="en-US" sz="2800" dirty="0" smtClean="0">
                <a:effectLst/>
              </a:rPr>
              <a:t>These findings will require careful review by global health authorities to determine what changes in labeling or regulatory status of these drugs are warranted.</a:t>
            </a:r>
          </a:p>
        </p:txBody>
      </p:sp>
    </p:spTree>
    <p:extLst>
      <p:ext uri="{BB962C8B-B14F-4D97-AF65-F5344CB8AC3E}">
        <p14:creationId xmlns:p14="http://schemas.microsoft.com/office/powerpoint/2010/main" val="3319734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JM.jpg"/>
          <p:cNvPicPr>
            <a:picLocks noChangeAspect="1"/>
          </p:cNvPicPr>
          <p:nvPr/>
        </p:nvPicPr>
        <p:blipFill rotWithShape="1">
          <a:blip r:embed="rId3">
            <a:extLst>
              <a:ext uri="{28A0092B-C50C-407E-A947-70E740481C1C}">
                <a14:useLocalDpi xmlns:a14="http://schemas.microsoft.com/office/drawing/2010/main" val="0"/>
              </a:ext>
            </a:extLst>
          </a:blip>
          <a:srcRect t="2665" b="1332"/>
          <a:stretch/>
        </p:blipFill>
        <p:spPr>
          <a:xfrm>
            <a:off x="152401" y="115147"/>
            <a:ext cx="9978390" cy="6622901"/>
          </a:xfrm>
          <a:prstGeom prst="rect">
            <a:avLst/>
          </a:prstGeom>
        </p:spPr>
      </p:pic>
    </p:spTree>
    <p:extLst>
      <p:ext uri="{BB962C8B-B14F-4D97-AF65-F5344CB8AC3E}">
        <p14:creationId xmlns:p14="http://schemas.microsoft.com/office/powerpoint/2010/main" val="357015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884" y="79904"/>
            <a:ext cx="9258300" cy="834496"/>
          </a:xfrm>
        </p:spPr>
        <p:txBody>
          <a:bodyPr/>
          <a:lstStyle/>
          <a:p>
            <a:r>
              <a:rPr lang="en-US" sz="4000" dirty="0" smtClean="0"/>
              <a:t>A Final Thought</a:t>
            </a:r>
            <a:endParaRPr lang="en-US" sz="4000" dirty="0"/>
          </a:p>
        </p:txBody>
      </p:sp>
      <p:sp>
        <p:nvSpPr>
          <p:cNvPr id="3" name="Content Placeholder 2"/>
          <p:cNvSpPr>
            <a:spLocks noGrp="1"/>
          </p:cNvSpPr>
          <p:nvPr>
            <p:ph idx="1"/>
          </p:nvPr>
        </p:nvSpPr>
        <p:spPr>
          <a:xfrm>
            <a:off x="414872" y="872073"/>
            <a:ext cx="9685866" cy="5587994"/>
          </a:xfrm>
        </p:spPr>
        <p:txBody>
          <a:bodyPr/>
          <a:lstStyle/>
          <a:p>
            <a:pPr marL="0" indent="0">
              <a:lnSpc>
                <a:spcPct val="120000"/>
              </a:lnSpc>
              <a:buNone/>
            </a:pPr>
            <a:r>
              <a:rPr lang="en-US" sz="2900" dirty="0" smtClean="0"/>
              <a:t>	</a:t>
            </a:r>
            <a:endParaRPr lang="en-US" sz="2900" dirty="0"/>
          </a:p>
        </p:txBody>
      </p:sp>
      <p:sp>
        <p:nvSpPr>
          <p:cNvPr id="4" name="TextBox 3"/>
          <p:cNvSpPr txBox="1"/>
          <p:nvPr/>
        </p:nvSpPr>
        <p:spPr>
          <a:xfrm>
            <a:off x="393698" y="914399"/>
            <a:ext cx="9677402" cy="5721873"/>
          </a:xfrm>
          <a:prstGeom prst="rect">
            <a:avLst/>
          </a:prstGeom>
          <a:noFill/>
        </p:spPr>
        <p:txBody>
          <a:bodyPr wrap="square" rtlCol="0">
            <a:spAutoFit/>
          </a:bodyPr>
          <a:lstStyle/>
          <a:p>
            <a:pPr indent="347663">
              <a:lnSpc>
                <a:spcPct val="109000"/>
              </a:lnSpc>
            </a:pPr>
            <a:r>
              <a:rPr lang="en-US" sz="2800" dirty="0" smtClean="0">
                <a:solidFill>
                  <a:schemeClr val="bg1"/>
                </a:solidFill>
              </a:rPr>
              <a:t>After the withdrawal of </a:t>
            </a:r>
            <a:r>
              <a:rPr lang="en-US" sz="2800" dirty="0" err="1" smtClean="0">
                <a:solidFill>
                  <a:schemeClr val="bg1"/>
                </a:solidFill>
              </a:rPr>
              <a:t>rofecoxib</a:t>
            </a:r>
            <a:r>
              <a:rPr lang="en-US" sz="2800" dirty="0" smtClean="0">
                <a:solidFill>
                  <a:schemeClr val="bg1"/>
                </a:solidFill>
              </a:rPr>
              <a:t>, there ensued a rush</a:t>
            </a:r>
            <a:br>
              <a:rPr lang="en-US" sz="2800" dirty="0" smtClean="0">
                <a:solidFill>
                  <a:schemeClr val="bg1"/>
                </a:solidFill>
              </a:rPr>
            </a:br>
            <a:r>
              <a:rPr lang="en-US" sz="2800" dirty="0" smtClean="0">
                <a:solidFill>
                  <a:schemeClr val="bg1"/>
                </a:solidFill>
              </a:rPr>
              <a:t>to judgment about the cardiovascular safety of COX-2 inhibitors. Fueled by the controversy, investigators and some expert commentary used observational data, small RCTs and theoretical concerns to “confirm” what they expected. The PRECISION trial demonstrates the hazards inherent in prejudgment about the risks and benefits of therapies based upon expectations and indirect methods. These findings serve as an important warning to the medical community that we may arrive at erroneous conclusions when we fail to follow a systematic and unbiased approach to scientific and public health questions. </a:t>
            </a:r>
            <a:endParaRPr lang="en-US" sz="2800" dirty="0">
              <a:solidFill>
                <a:schemeClr val="bg1"/>
              </a:solidFill>
            </a:endParaRPr>
          </a:p>
        </p:txBody>
      </p:sp>
    </p:spTree>
    <p:extLst>
      <p:ext uri="{BB962C8B-B14F-4D97-AF65-F5344CB8AC3E}">
        <p14:creationId xmlns:p14="http://schemas.microsoft.com/office/powerpoint/2010/main" val="2052245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17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87000" cy="1143000"/>
          </a:xfrm>
        </p:spPr>
        <p:txBody>
          <a:bodyPr/>
          <a:lstStyle/>
          <a:p>
            <a:r>
              <a:rPr lang="en-US" sz="3800" dirty="0" smtClean="0">
                <a:effectLst/>
              </a:rPr>
              <a:t>Objectives of the PRECISION Trial</a:t>
            </a:r>
            <a:endParaRPr lang="en-US" sz="3800" dirty="0">
              <a:effectLst/>
            </a:endParaRPr>
          </a:p>
        </p:txBody>
      </p:sp>
      <p:sp>
        <p:nvSpPr>
          <p:cNvPr id="3" name="Content Placeholder 2"/>
          <p:cNvSpPr>
            <a:spLocks noGrp="1"/>
          </p:cNvSpPr>
          <p:nvPr>
            <p:ph idx="1"/>
          </p:nvPr>
        </p:nvSpPr>
        <p:spPr>
          <a:xfrm>
            <a:off x="200518" y="1633487"/>
            <a:ext cx="9900585" cy="4126097"/>
          </a:xfrm>
        </p:spPr>
        <p:txBody>
          <a:bodyPr/>
          <a:lstStyle/>
          <a:p>
            <a:pPr>
              <a:lnSpc>
                <a:spcPct val="105000"/>
              </a:lnSpc>
              <a:spcAft>
                <a:spcPts val="3400"/>
              </a:spcAft>
            </a:pPr>
            <a:r>
              <a:rPr lang="en-US" sz="3100" dirty="0" smtClean="0">
                <a:effectLst/>
              </a:rPr>
              <a:t>The </a:t>
            </a:r>
            <a:r>
              <a:rPr lang="en-US" sz="3100" dirty="0">
                <a:effectLst/>
              </a:rPr>
              <a:t>primary objective </a:t>
            </a:r>
            <a:r>
              <a:rPr lang="en-US" sz="3100" dirty="0" smtClean="0">
                <a:effectLst/>
              </a:rPr>
              <a:t>was </a:t>
            </a:r>
            <a:r>
              <a:rPr lang="en-US" sz="3100" i="1" dirty="0" smtClean="0">
                <a:effectLst/>
              </a:rPr>
              <a:t>non-inferiority </a:t>
            </a:r>
            <a:r>
              <a:rPr lang="en-US" sz="3100" dirty="0" smtClean="0">
                <a:effectLst/>
              </a:rPr>
              <a:t>assessment of </a:t>
            </a:r>
            <a:r>
              <a:rPr lang="en-US" sz="3100" dirty="0">
                <a:effectLst/>
              </a:rPr>
              <a:t>the </a:t>
            </a:r>
            <a:r>
              <a:rPr lang="en-US" sz="3100" dirty="0" smtClean="0">
                <a:effectLst/>
              </a:rPr>
              <a:t>cardiovascular risk of celecoxib vs</a:t>
            </a:r>
            <a:r>
              <a:rPr lang="en-US" sz="3100" dirty="0">
                <a:effectLst/>
              </a:rPr>
              <a:t>. </a:t>
            </a:r>
            <a:r>
              <a:rPr lang="en-US" sz="3100" dirty="0" smtClean="0">
                <a:effectLst/>
              </a:rPr>
              <a:t>two </a:t>
            </a:r>
            <a:r>
              <a:rPr lang="en-US" sz="3100" dirty="0">
                <a:effectLst/>
              </a:rPr>
              <a:t>widely used non-selective </a:t>
            </a:r>
            <a:r>
              <a:rPr lang="en-US" sz="3100" dirty="0" smtClean="0">
                <a:effectLst/>
              </a:rPr>
              <a:t>NSAIDs, naproxen and ibuprofen,</a:t>
            </a:r>
            <a:br>
              <a:rPr lang="en-US" sz="3100" dirty="0" smtClean="0">
                <a:effectLst/>
              </a:rPr>
            </a:br>
            <a:r>
              <a:rPr lang="en-US" sz="3100" dirty="0" smtClean="0">
                <a:effectLst/>
              </a:rPr>
              <a:t>in osteoarthritis and rheumatoid arthritis patients.</a:t>
            </a:r>
          </a:p>
          <a:p>
            <a:pPr>
              <a:lnSpc>
                <a:spcPct val="105000"/>
              </a:lnSpc>
              <a:spcAft>
                <a:spcPts val="3400"/>
              </a:spcAft>
            </a:pPr>
            <a:r>
              <a:rPr lang="en-US" sz="3100" dirty="0" smtClean="0">
                <a:effectLst/>
              </a:rPr>
              <a:t>Other objectives included comparative safety</a:t>
            </a:r>
            <a:br>
              <a:rPr lang="en-US" sz="3100" dirty="0" smtClean="0">
                <a:effectLst/>
              </a:rPr>
            </a:br>
            <a:r>
              <a:rPr lang="en-US" sz="3100" dirty="0" smtClean="0">
                <a:effectLst/>
              </a:rPr>
              <a:t>of </a:t>
            </a:r>
            <a:r>
              <a:rPr lang="en-US" sz="3100" dirty="0">
                <a:effectLst/>
              </a:rPr>
              <a:t>celecoxib </a:t>
            </a:r>
            <a:r>
              <a:rPr lang="en-US" sz="3100" dirty="0" smtClean="0">
                <a:effectLst/>
              </a:rPr>
              <a:t>vs. these </a:t>
            </a:r>
            <a:r>
              <a:rPr lang="en-US" sz="3100" dirty="0">
                <a:effectLst/>
              </a:rPr>
              <a:t>two </a:t>
            </a:r>
            <a:r>
              <a:rPr lang="en-US" sz="3100" dirty="0" smtClean="0">
                <a:effectLst/>
              </a:rPr>
              <a:t>NSAIDs for all-cause mortality, gastrointestinal and </a:t>
            </a:r>
            <a:r>
              <a:rPr lang="en-US" sz="3100" dirty="0">
                <a:effectLst/>
              </a:rPr>
              <a:t>renal </a:t>
            </a:r>
            <a:r>
              <a:rPr lang="en-US" sz="3100" dirty="0" smtClean="0">
                <a:effectLst/>
              </a:rPr>
              <a:t>adverse events</a:t>
            </a:r>
          </a:p>
        </p:txBody>
      </p:sp>
    </p:spTree>
    <p:extLst>
      <p:ext uri="{BB962C8B-B14F-4D97-AF65-F5344CB8AC3E}">
        <p14:creationId xmlns:p14="http://schemas.microsoft.com/office/powerpoint/2010/main" val="2003415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992" y="110066"/>
            <a:ext cx="8743950" cy="728134"/>
          </a:xfrm>
        </p:spPr>
        <p:txBody>
          <a:bodyPr/>
          <a:lstStyle/>
          <a:p>
            <a:r>
              <a:rPr lang="en-US" sz="3600" dirty="0" smtClean="0">
                <a:effectLst/>
              </a:rPr>
              <a:t>Executive Committee</a:t>
            </a:r>
            <a:endParaRPr lang="en-US" sz="3600" dirty="0">
              <a:effectLst/>
            </a:endParaRPr>
          </a:p>
        </p:txBody>
      </p:sp>
      <p:sp>
        <p:nvSpPr>
          <p:cNvPr id="6" name="TextBox 5"/>
          <p:cNvSpPr txBox="1"/>
          <p:nvPr/>
        </p:nvSpPr>
        <p:spPr>
          <a:xfrm>
            <a:off x="1134533" y="939789"/>
            <a:ext cx="8153400" cy="4771391"/>
          </a:xfrm>
          <a:prstGeom prst="rect">
            <a:avLst/>
          </a:prstGeom>
          <a:noFill/>
        </p:spPr>
        <p:txBody>
          <a:bodyPr wrap="square" rtlCol="0">
            <a:spAutoFit/>
          </a:bodyPr>
          <a:lstStyle/>
          <a:p>
            <a:pPr>
              <a:lnSpc>
                <a:spcPts val="3200"/>
              </a:lnSpc>
              <a:spcAft>
                <a:spcPts val="400"/>
              </a:spcAft>
              <a:tabLst>
                <a:tab pos="4402138" algn="l"/>
              </a:tabLst>
            </a:pPr>
            <a:r>
              <a:rPr lang="en-US" sz="2500" dirty="0">
                <a:solidFill>
                  <a:srgbClr val="FFFFFF"/>
                </a:solidFill>
              </a:rPr>
              <a:t>Steven E. Nissen </a:t>
            </a:r>
            <a:r>
              <a:rPr lang="en-US" sz="2500" dirty="0" smtClean="0">
                <a:solidFill>
                  <a:srgbClr val="FFFFFF"/>
                </a:solidFill>
              </a:rPr>
              <a:t>MD  	Cardiology (</a:t>
            </a:r>
            <a:r>
              <a:rPr lang="en-US" sz="2500" dirty="0">
                <a:solidFill>
                  <a:srgbClr val="FFFFFF"/>
                </a:solidFill>
              </a:rPr>
              <a:t>S</a:t>
            </a:r>
            <a:r>
              <a:rPr lang="en-US" sz="2500" dirty="0" smtClean="0">
                <a:solidFill>
                  <a:srgbClr val="FFFFFF"/>
                </a:solidFill>
              </a:rPr>
              <a:t>tudy Chair)</a:t>
            </a:r>
          </a:p>
          <a:p>
            <a:pPr>
              <a:lnSpc>
                <a:spcPts val="3200"/>
              </a:lnSpc>
              <a:spcAft>
                <a:spcPts val="400"/>
              </a:spcAft>
              <a:tabLst>
                <a:tab pos="4402138" algn="l"/>
              </a:tabLst>
            </a:pPr>
            <a:r>
              <a:rPr lang="en-US" sz="2500" dirty="0" smtClean="0">
                <a:solidFill>
                  <a:schemeClr val="bg1"/>
                </a:solidFill>
              </a:rPr>
              <a:t>Jeffrey Borer MD 	Cardiology</a:t>
            </a:r>
          </a:p>
          <a:p>
            <a:pPr>
              <a:lnSpc>
                <a:spcPts val="3200"/>
              </a:lnSpc>
              <a:spcAft>
                <a:spcPts val="400"/>
              </a:spcAft>
              <a:tabLst>
                <a:tab pos="4402138" algn="l"/>
              </a:tabLst>
            </a:pPr>
            <a:r>
              <a:rPr lang="en-US" sz="2500" dirty="0" smtClean="0">
                <a:solidFill>
                  <a:schemeClr val="bg1"/>
                </a:solidFill>
              </a:rPr>
              <a:t>David Y. Graham MD 	Gastroenterology </a:t>
            </a:r>
          </a:p>
          <a:p>
            <a:pPr>
              <a:lnSpc>
                <a:spcPts val="3200"/>
              </a:lnSpc>
              <a:spcAft>
                <a:spcPts val="400"/>
              </a:spcAft>
              <a:tabLst>
                <a:tab pos="4402138" algn="l"/>
              </a:tabLst>
            </a:pPr>
            <a:r>
              <a:rPr lang="en-US" sz="2500" dirty="0" smtClean="0">
                <a:solidFill>
                  <a:schemeClr val="bg1"/>
                </a:solidFill>
              </a:rPr>
              <a:t>M. Elaine </a:t>
            </a:r>
            <a:r>
              <a:rPr lang="en-US" sz="2500" dirty="0" err="1" smtClean="0">
                <a:solidFill>
                  <a:schemeClr val="bg1"/>
                </a:solidFill>
              </a:rPr>
              <a:t>Husni</a:t>
            </a:r>
            <a:r>
              <a:rPr lang="en-US" sz="2500" dirty="0" smtClean="0">
                <a:solidFill>
                  <a:schemeClr val="bg1"/>
                </a:solidFill>
              </a:rPr>
              <a:t> MD MPH 	Rheumatology</a:t>
            </a:r>
          </a:p>
          <a:p>
            <a:pPr>
              <a:lnSpc>
                <a:spcPts val="3200"/>
              </a:lnSpc>
              <a:spcAft>
                <a:spcPts val="400"/>
              </a:spcAft>
              <a:tabLst>
                <a:tab pos="4402138" algn="l"/>
              </a:tabLst>
            </a:pPr>
            <a:r>
              <a:rPr lang="en-US" sz="2500" dirty="0" smtClean="0">
                <a:solidFill>
                  <a:schemeClr val="bg1"/>
                </a:solidFill>
              </a:rPr>
              <a:t>Peter Libby MD 	Cardiology</a:t>
            </a:r>
          </a:p>
          <a:p>
            <a:pPr marL="514350" indent="-514350">
              <a:lnSpc>
                <a:spcPts val="3200"/>
              </a:lnSpc>
              <a:spcAft>
                <a:spcPts val="400"/>
              </a:spcAft>
              <a:buAutoNum type="alphaUcPeriod"/>
              <a:tabLst>
                <a:tab pos="4402138" algn="l"/>
              </a:tabLst>
            </a:pPr>
            <a:r>
              <a:rPr lang="en-US" sz="2500" dirty="0" smtClean="0">
                <a:solidFill>
                  <a:schemeClr val="bg1"/>
                </a:solidFill>
              </a:rPr>
              <a:t>Michael </a:t>
            </a:r>
            <a:r>
              <a:rPr lang="en-US" sz="2500" dirty="0" err="1" smtClean="0">
                <a:solidFill>
                  <a:schemeClr val="bg1"/>
                </a:solidFill>
              </a:rPr>
              <a:t>Lincoff</a:t>
            </a:r>
            <a:r>
              <a:rPr lang="en-US" sz="2500" dirty="0" smtClean="0">
                <a:solidFill>
                  <a:schemeClr val="bg1"/>
                </a:solidFill>
              </a:rPr>
              <a:t> MD 	Cardiology</a:t>
            </a:r>
          </a:p>
          <a:p>
            <a:pPr>
              <a:lnSpc>
                <a:spcPts val="3200"/>
              </a:lnSpc>
              <a:spcAft>
                <a:spcPts val="400"/>
              </a:spcAft>
              <a:tabLst>
                <a:tab pos="4402138" algn="l"/>
              </a:tabLst>
            </a:pPr>
            <a:r>
              <a:rPr lang="en-US" sz="2500" dirty="0" smtClean="0">
                <a:solidFill>
                  <a:schemeClr val="bg1"/>
                </a:solidFill>
              </a:rPr>
              <a:t>Thomas F. Lüscher MD	Cardiology</a:t>
            </a:r>
          </a:p>
          <a:p>
            <a:pPr>
              <a:lnSpc>
                <a:spcPts val="3200"/>
              </a:lnSpc>
              <a:spcAft>
                <a:spcPts val="400"/>
              </a:spcAft>
              <a:tabLst>
                <a:tab pos="4402138" algn="l"/>
              </a:tabLst>
            </a:pPr>
            <a:r>
              <a:rPr lang="en-US" sz="2500" dirty="0" smtClean="0">
                <a:solidFill>
                  <a:schemeClr val="bg1"/>
                </a:solidFill>
              </a:rPr>
              <a:t>Daniel H. Solomon MD MPH 	Rheumatology</a:t>
            </a:r>
          </a:p>
          <a:p>
            <a:pPr>
              <a:lnSpc>
                <a:spcPts val="3200"/>
              </a:lnSpc>
              <a:spcAft>
                <a:spcPts val="400"/>
              </a:spcAft>
              <a:tabLst>
                <a:tab pos="4402138" algn="l"/>
              </a:tabLst>
            </a:pPr>
            <a:r>
              <a:rPr lang="en-US" sz="2500" dirty="0" smtClean="0">
                <a:solidFill>
                  <a:schemeClr val="bg1"/>
                </a:solidFill>
              </a:rPr>
              <a:t>Neville D. </a:t>
            </a:r>
            <a:r>
              <a:rPr lang="en-US" sz="2500" dirty="0" err="1" smtClean="0">
                <a:solidFill>
                  <a:schemeClr val="bg1"/>
                </a:solidFill>
              </a:rPr>
              <a:t>Yeomans</a:t>
            </a:r>
            <a:r>
              <a:rPr lang="en-US" sz="2500" dirty="0" smtClean="0">
                <a:solidFill>
                  <a:schemeClr val="bg1"/>
                </a:solidFill>
              </a:rPr>
              <a:t> MD 	Gastroenterology </a:t>
            </a:r>
          </a:p>
          <a:p>
            <a:pPr>
              <a:lnSpc>
                <a:spcPts val="3200"/>
              </a:lnSpc>
              <a:spcAft>
                <a:spcPts val="400"/>
              </a:spcAft>
              <a:tabLst>
                <a:tab pos="4402138" algn="l"/>
              </a:tabLst>
            </a:pPr>
            <a:r>
              <a:rPr lang="en-US" sz="2500" dirty="0" smtClean="0">
                <a:solidFill>
                  <a:schemeClr val="bg1"/>
                </a:solidFill>
              </a:rPr>
              <a:t>Michael Gaffney PhD	Sponsor (non-voting)</a:t>
            </a:r>
          </a:p>
        </p:txBody>
      </p:sp>
      <p:sp>
        <p:nvSpPr>
          <p:cNvPr id="9" name="TextBox 8"/>
          <p:cNvSpPr txBox="1"/>
          <p:nvPr/>
        </p:nvSpPr>
        <p:spPr>
          <a:xfrm>
            <a:off x="237066" y="5746042"/>
            <a:ext cx="9736667" cy="923330"/>
          </a:xfrm>
          <a:prstGeom prst="rect">
            <a:avLst/>
          </a:prstGeom>
          <a:solidFill>
            <a:srgbClr val="000090"/>
          </a:solidFill>
          <a:ln w="15875">
            <a:solidFill>
              <a:schemeClr val="bg1"/>
            </a:solidFill>
          </a:ln>
        </p:spPr>
        <p:txBody>
          <a:bodyPr wrap="square" lIns="91440" tIns="91440" bIns="91440" rtlCol="0">
            <a:spAutoFit/>
          </a:bodyPr>
          <a:lstStyle/>
          <a:p>
            <a:pPr algn="ctr">
              <a:spcBef>
                <a:spcPts val="300"/>
              </a:spcBef>
              <a:spcAft>
                <a:spcPts val="300"/>
              </a:spcAft>
            </a:pPr>
            <a:r>
              <a:rPr lang="en-US" sz="2400" dirty="0" smtClean="0">
                <a:solidFill>
                  <a:srgbClr val="FFFFFF"/>
                </a:solidFill>
              </a:rPr>
              <a:t>All members of the Executive Committee agreed not to accept payments for related work on NSAIDs from any maker of these drugs</a:t>
            </a:r>
            <a:endParaRPr lang="en-US" sz="2400" dirty="0">
              <a:solidFill>
                <a:srgbClr val="FFFFFF"/>
              </a:solidFill>
            </a:endParaRPr>
          </a:p>
        </p:txBody>
      </p:sp>
    </p:spTree>
    <p:extLst>
      <p:ext uri="{BB962C8B-B14F-4D97-AF65-F5344CB8AC3E}">
        <p14:creationId xmlns:p14="http://schemas.microsoft.com/office/powerpoint/2010/main" val="3325399241"/>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Arrow Connector 37"/>
          <p:cNvCxnSpPr/>
          <p:nvPr/>
        </p:nvCxnSpPr>
        <p:spPr bwMode="auto">
          <a:xfrm>
            <a:off x="5173133" y="5240879"/>
            <a:ext cx="0" cy="603504"/>
          </a:xfrm>
          <a:prstGeom prst="straightConnector1">
            <a:avLst/>
          </a:prstGeom>
          <a:solidFill>
            <a:schemeClr val="accent1"/>
          </a:solidFill>
          <a:ln w="50800" cap="flat" cmpd="sng" algn="ctr">
            <a:solidFill>
              <a:schemeClr val="bg1"/>
            </a:solidFill>
            <a:prstDash val="solid"/>
            <a:round/>
            <a:headEnd type="none" w="med" len="med"/>
            <a:tailEnd type="stealth" w="lg" len="lg"/>
          </a:ln>
          <a:effectLst/>
        </p:spPr>
      </p:cxnSp>
      <p:sp>
        <p:nvSpPr>
          <p:cNvPr id="9" name="Rounded Rectangle 8"/>
          <p:cNvSpPr/>
          <p:nvPr/>
        </p:nvSpPr>
        <p:spPr bwMode="auto">
          <a:xfrm>
            <a:off x="6954920" y="2437315"/>
            <a:ext cx="3108960" cy="493776"/>
          </a:xfrm>
          <a:prstGeom prst="roundRect">
            <a:avLst/>
          </a:prstGeom>
          <a:solidFill>
            <a:srgbClr val="000090"/>
          </a:solidFill>
          <a:ln w="19050" cap="flat" cmpd="sng" algn="ctr">
            <a:solidFill>
              <a:schemeClr val="bg1"/>
            </a:solidFill>
            <a:prstDash val="solid"/>
            <a:round/>
            <a:headEnd type="none" w="med" len="med"/>
            <a:tailEnd type="none" w="med" len="med"/>
          </a:ln>
          <a:effectLst/>
        </p:spPr>
        <p:txBody>
          <a:bodyPr anchor="ctr"/>
          <a:lstStyle/>
          <a:p>
            <a:pPr algn="ctr" fontAlgn="auto">
              <a:spcBef>
                <a:spcPts val="0"/>
              </a:spcBef>
              <a:spcAft>
                <a:spcPts val="0"/>
              </a:spcAft>
              <a:defRPr/>
            </a:pPr>
            <a:r>
              <a:rPr lang="en-US" sz="2100" kern="0" dirty="0" smtClean="0">
                <a:solidFill>
                  <a:srgbClr val="FFFFFF"/>
                </a:solidFill>
                <a:cs typeface="Arial" pitchFamily="34" charset="0"/>
              </a:rPr>
              <a:t>Naproxen 375 mg </a:t>
            </a:r>
            <a:r>
              <a:rPr lang="en-US" sz="2100" kern="0" dirty="0" err="1" smtClean="0">
                <a:solidFill>
                  <a:srgbClr val="FFFFFF"/>
                </a:solidFill>
                <a:cs typeface="Arial" pitchFamily="34" charset="0"/>
              </a:rPr>
              <a:t>b.i.d</a:t>
            </a:r>
            <a:r>
              <a:rPr lang="en-US" sz="2100" kern="0" dirty="0" smtClean="0">
                <a:solidFill>
                  <a:srgbClr val="FFFFFF"/>
                </a:solidFill>
                <a:cs typeface="Arial" pitchFamily="34" charset="0"/>
              </a:rPr>
              <a:t>.</a:t>
            </a:r>
            <a:endParaRPr lang="en-NZ" sz="2100" kern="0" dirty="0">
              <a:solidFill>
                <a:srgbClr val="FFFFFF"/>
              </a:solidFill>
              <a:cs typeface="Arial" pitchFamily="34" charset="0"/>
            </a:endParaRPr>
          </a:p>
        </p:txBody>
      </p:sp>
      <p:sp>
        <p:nvSpPr>
          <p:cNvPr id="2" name="Title 1"/>
          <p:cNvSpPr>
            <a:spLocks noGrp="1"/>
          </p:cNvSpPr>
          <p:nvPr>
            <p:ph type="title"/>
          </p:nvPr>
        </p:nvSpPr>
        <p:spPr>
          <a:xfrm>
            <a:off x="819150" y="59298"/>
            <a:ext cx="8743950" cy="618067"/>
          </a:xfrm>
        </p:spPr>
        <p:txBody>
          <a:bodyPr/>
          <a:lstStyle/>
          <a:p>
            <a:r>
              <a:rPr lang="en-US" sz="3600" dirty="0" smtClean="0">
                <a:effectLst/>
              </a:rPr>
              <a:t>PRECISION Trial Design</a:t>
            </a:r>
            <a:endParaRPr lang="en-US" sz="3600" dirty="0">
              <a:effectLst/>
            </a:endParaRPr>
          </a:p>
        </p:txBody>
      </p:sp>
      <p:sp>
        <p:nvSpPr>
          <p:cNvPr id="6" name="Rounded Rectangle 11"/>
          <p:cNvSpPr>
            <a:spLocks noChangeArrowheads="1"/>
          </p:cNvSpPr>
          <p:nvPr/>
        </p:nvSpPr>
        <p:spPr bwMode="auto">
          <a:xfrm>
            <a:off x="1363123" y="5867399"/>
            <a:ext cx="7636933" cy="618066"/>
          </a:xfrm>
          <a:prstGeom prst="roundRect">
            <a:avLst>
              <a:gd name="adj" fmla="val 16667"/>
            </a:avLst>
          </a:prstGeom>
          <a:solidFill>
            <a:srgbClr val="000090"/>
          </a:solidFill>
          <a:ln w="19050" algn="ctr">
            <a:solidFill>
              <a:schemeClr val="bg1"/>
            </a:solidFill>
            <a:round/>
            <a:headEnd/>
            <a:tailEnd/>
          </a:ln>
        </p:spPr>
        <p:txBody>
          <a:bodyPr lIns="182880" tIns="0" rIns="182880" anchor="ctr"/>
          <a:lstStyle/>
          <a:p>
            <a:pPr algn="ctr" fontAlgn="auto">
              <a:spcBef>
                <a:spcPts val="0"/>
              </a:spcBef>
              <a:spcAft>
                <a:spcPts val="0"/>
              </a:spcAft>
              <a:defRPr/>
            </a:pPr>
            <a:r>
              <a:rPr lang="en-US" sz="2200" kern="0" dirty="0" smtClean="0">
                <a:solidFill>
                  <a:srgbClr val="FFFFFF"/>
                </a:solidFill>
                <a:cs typeface="Arial" pitchFamily="34" charset="0"/>
              </a:rPr>
              <a:t>Event driven trial with a minimum </a:t>
            </a:r>
            <a:r>
              <a:rPr lang="en-US" sz="2200" kern="0" dirty="0">
                <a:solidFill>
                  <a:srgbClr val="FFFFFF"/>
                </a:solidFill>
                <a:cs typeface="Arial" pitchFamily="34" charset="0"/>
              </a:rPr>
              <a:t>follow up </a:t>
            </a:r>
            <a:r>
              <a:rPr lang="en-US" sz="2200" kern="0" dirty="0" smtClean="0">
                <a:solidFill>
                  <a:srgbClr val="FFFFFF"/>
                </a:solidFill>
                <a:cs typeface="Arial" pitchFamily="34" charset="0"/>
              </a:rPr>
              <a:t>of 18 months</a:t>
            </a:r>
            <a:endParaRPr lang="en-US" sz="2200" kern="0" dirty="0">
              <a:solidFill>
                <a:srgbClr val="FFFFFF"/>
              </a:solidFill>
              <a:cs typeface="Arial" pitchFamily="34" charset="0"/>
            </a:endParaRPr>
          </a:p>
        </p:txBody>
      </p:sp>
      <p:sp>
        <p:nvSpPr>
          <p:cNvPr id="24" name="Rounded Rectangle 6"/>
          <p:cNvSpPr>
            <a:spLocks noChangeArrowheads="1"/>
          </p:cNvSpPr>
          <p:nvPr/>
        </p:nvSpPr>
        <p:spPr bwMode="auto">
          <a:xfrm>
            <a:off x="516465" y="4292599"/>
            <a:ext cx="9364133" cy="948271"/>
          </a:xfrm>
          <a:prstGeom prst="roundRect">
            <a:avLst>
              <a:gd name="adj" fmla="val 16667"/>
            </a:avLst>
          </a:prstGeom>
          <a:solidFill>
            <a:srgbClr val="000090"/>
          </a:solidFill>
          <a:ln w="19050" algn="ctr">
            <a:solidFill>
              <a:schemeClr val="bg1"/>
            </a:solidFill>
            <a:round/>
            <a:headEnd/>
            <a:tailEnd/>
          </a:ln>
        </p:spPr>
        <p:txBody>
          <a:bodyPr tIns="0" bIns="73152" anchor="ctr"/>
          <a:lstStyle/>
          <a:p>
            <a:pPr algn="ctr" fontAlgn="auto">
              <a:spcBef>
                <a:spcPts val="0"/>
              </a:spcBef>
              <a:spcAft>
                <a:spcPts val="0"/>
              </a:spcAft>
              <a:defRPr/>
            </a:pPr>
            <a:r>
              <a:rPr lang="en-US" sz="2200" kern="0" dirty="0" smtClean="0">
                <a:solidFill>
                  <a:srgbClr val="FFFFFF"/>
                </a:solidFill>
                <a:cs typeface="Arial" pitchFamily="34" charset="0"/>
              </a:rPr>
              <a:t>Option to increase dosage for unrelieved symptoms to the maximum approved by local regulatory authorities</a:t>
            </a:r>
            <a:endParaRPr lang="en-NZ" sz="2200" kern="0" dirty="0">
              <a:solidFill>
                <a:srgbClr val="FFFFFF"/>
              </a:solidFill>
              <a:cs typeface="Arial" pitchFamily="34" charset="0"/>
            </a:endParaRPr>
          </a:p>
        </p:txBody>
      </p:sp>
      <p:cxnSp>
        <p:nvCxnSpPr>
          <p:cNvPr id="11" name="Elbow Connector 15"/>
          <p:cNvCxnSpPr>
            <a:cxnSpLocks noChangeShapeType="1"/>
          </p:cNvCxnSpPr>
          <p:nvPr/>
        </p:nvCxnSpPr>
        <p:spPr bwMode="auto">
          <a:xfrm rot="16200000" flipH="1">
            <a:off x="6479515" y="413663"/>
            <a:ext cx="682181" cy="3355848"/>
          </a:xfrm>
          <a:prstGeom prst="bentConnector3">
            <a:avLst>
              <a:gd name="adj1" fmla="val 50000"/>
            </a:avLst>
          </a:prstGeom>
          <a:noFill/>
          <a:ln w="50800" algn="ctr">
            <a:solidFill>
              <a:schemeClr val="bg1"/>
            </a:solidFill>
            <a:round/>
            <a:headEnd/>
            <a:tailEnd type="stealth" w="lg" len="lg"/>
          </a:ln>
        </p:spPr>
      </p:cxnSp>
      <p:cxnSp>
        <p:nvCxnSpPr>
          <p:cNvPr id="15" name="Elbow Connector 15"/>
          <p:cNvCxnSpPr>
            <a:cxnSpLocks noChangeShapeType="1"/>
          </p:cNvCxnSpPr>
          <p:nvPr/>
        </p:nvCxnSpPr>
        <p:spPr bwMode="auto">
          <a:xfrm rot="5400000">
            <a:off x="3121635" y="413663"/>
            <a:ext cx="682181" cy="3355848"/>
          </a:xfrm>
          <a:prstGeom prst="bentConnector3">
            <a:avLst>
              <a:gd name="adj1" fmla="val 50000"/>
            </a:avLst>
          </a:prstGeom>
          <a:noFill/>
          <a:ln w="50800" algn="ctr">
            <a:solidFill>
              <a:schemeClr val="bg1"/>
            </a:solidFill>
            <a:round/>
            <a:headEnd/>
            <a:tailEnd type="stealth" w="lg" len="lg"/>
          </a:ln>
        </p:spPr>
      </p:cxnSp>
      <p:cxnSp>
        <p:nvCxnSpPr>
          <p:cNvPr id="28" name="Straight Arrow Connector 27"/>
          <p:cNvCxnSpPr/>
          <p:nvPr/>
        </p:nvCxnSpPr>
        <p:spPr bwMode="auto">
          <a:xfrm>
            <a:off x="5147733" y="2040466"/>
            <a:ext cx="0" cy="423333"/>
          </a:xfrm>
          <a:prstGeom prst="straightConnector1">
            <a:avLst/>
          </a:prstGeom>
          <a:solidFill>
            <a:schemeClr val="accent1"/>
          </a:solidFill>
          <a:ln w="50800" cap="flat" cmpd="sng" algn="ctr">
            <a:solidFill>
              <a:schemeClr val="bg1"/>
            </a:solidFill>
            <a:prstDash val="solid"/>
            <a:round/>
            <a:headEnd type="none" w="med" len="med"/>
            <a:tailEnd type="stealth" w="lg" len="lg"/>
          </a:ln>
          <a:effectLst/>
        </p:spPr>
      </p:cxnSp>
      <p:cxnSp>
        <p:nvCxnSpPr>
          <p:cNvPr id="35" name="Elbow Connector 15"/>
          <p:cNvCxnSpPr>
            <a:cxnSpLocks noChangeShapeType="1"/>
          </p:cNvCxnSpPr>
          <p:nvPr/>
        </p:nvCxnSpPr>
        <p:spPr bwMode="auto">
          <a:xfrm rot="5400000" flipH="1" flipV="1">
            <a:off x="6354092" y="1772461"/>
            <a:ext cx="1051560" cy="3355848"/>
          </a:xfrm>
          <a:prstGeom prst="bentConnector3">
            <a:avLst>
              <a:gd name="adj1" fmla="val 50000"/>
            </a:avLst>
          </a:prstGeom>
          <a:noFill/>
          <a:ln w="50800" algn="ctr">
            <a:solidFill>
              <a:schemeClr val="bg1"/>
            </a:solidFill>
            <a:round/>
            <a:headEnd/>
            <a:tailEnd type="none" w="lg" len="lg"/>
          </a:ln>
        </p:spPr>
      </p:cxnSp>
      <p:cxnSp>
        <p:nvCxnSpPr>
          <p:cNvPr id="36" name="Elbow Connector 15"/>
          <p:cNvCxnSpPr>
            <a:cxnSpLocks noChangeShapeType="1"/>
          </p:cNvCxnSpPr>
          <p:nvPr/>
        </p:nvCxnSpPr>
        <p:spPr bwMode="auto">
          <a:xfrm rot="16200000" flipV="1">
            <a:off x="2996212" y="1767164"/>
            <a:ext cx="1051560" cy="3355848"/>
          </a:xfrm>
          <a:prstGeom prst="bentConnector3">
            <a:avLst>
              <a:gd name="adj1" fmla="val 50000"/>
            </a:avLst>
          </a:prstGeom>
          <a:noFill/>
          <a:ln w="50800" algn="ctr">
            <a:solidFill>
              <a:schemeClr val="bg1"/>
            </a:solidFill>
            <a:round/>
            <a:headEnd type="none" w="lg" len="lg"/>
            <a:tailEnd type="none" w="lg" len="lg"/>
          </a:ln>
        </p:spPr>
      </p:cxnSp>
      <p:cxnSp>
        <p:nvCxnSpPr>
          <p:cNvPr id="37" name="Straight Arrow Connector 36"/>
          <p:cNvCxnSpPr/>
          <p:nvPr/>
        </p:nvCxnSpPr>
        <p:spPr bwMode="auto">
          <a:xfrm flipV="1">
            <a:off x="5206999" y="2918889"/>
            <a:ext cx="0" cy="512064"/>
          </a:xfrm>
          <a:prstGeom prst="straightConnector1">
            <a:avLst/>
          </a:prstGeom>
          <a:solidFill>
            <a:schemeClr val="accent1"/>
          </a:solidFill>
          <a:ln w="50800" cap="flat" cmpd="sng" algn="ctr">
            <a:solidFill>
              <a:schemeClr val="bg1"/>
            </a:solidFill>
            <a:prstDash val="solid"/>
            <a:round/>
            <a:headEnd type="none" w="med" len="med"/>
            <a:tailEnd type="none" w="lg" len="lg"/>
          </a:ln>
          <a:effectLst/>
        </p:spPr>
      </p:cxnSp>
      <p:cxnSp>
        <p:nvCxnSpPr>
          <p:cNvPr id="19" name="Straight Arrow Connector 18"/>
          <p:cNvCxnSpPr>
            <a:endCxn id="24" idx="0"/>
          </p:cNvCxnSpPr>
          <p:nvPr/>
        </p:nvCxnSpPr>
        <p:spPr bwMode="auto">
          <a:xfrm flipH="1">
            <a:off x="5198532" y="3733801"/>
            <a:ext cx="8468" cy="558798"/>
          </a:xfrm>
          <a:prstGeom prst="straightConnector1">
            <a:avLst/>
          </a:prstGeom>
          <a:solidFill>
            <a:schemeClr val="accent1"/>
          </a:solidFill>
          <a:ln w="50800" cap="flat" cmpd="sng" algn="ctr">
            <a:solidFill>
              <a:schemeClr val="bg1"/>
            </a:solidFill>
            <a:prstDash val="solid"/>
            <a:round/>
            <a:headEnd type="none" w="med" len="med"/>
            <a:tailEnd type="stealth" w="lg" len="lg"/>
          </a:ln>
          <a:effectLst/>
        </p:spPr>
      </p:cxnSp>
      <p:sp>
        <p:nvSpPr>
          <p:cNvPr id="17" name="Rounded Rectangle 6"/>
          <p:cNvSpPr>
            <a:spLocks noChangeArrowheads="1"/>
          </p:cNvSpPr>
          <p:nvPr/>
        </p:nvSpPr>
        <p:spPr bwMode="auto">
          <a:xfrm>
            <a:off x="3754962" y="3292440"/>
            <a:ext cx="2899838" cy="365760"/>
          </a:xfrm>
          <a:prstGeom prst="roundRect">
            <a:avLst>
              <a:gd name="adj" fmla="val 16667"/>
            </a:avLst>
          </a:prstGeom>
          <a:solidFill>
            <a:srgbClr val="000090"/>
          </a:solidFill>
          <a:ln w="19050" algn="ctr">
            <a:solidFill>
              <a:schemeClr val="bg1"/>
            </a:solidFill>
            <a:round/>
            <a:headEnd/>
            <a:tailEnd/>
          </a:ln>
        </p:spPr>
        <p:txBody>
          <a:bodyPr anchor="ctr"/>
          <a:lstStyle/>
          <a:p>
            <a:pPr algn="ctr" fontAlgn="auto">
              <a:spcBef>
                <a:spcPts val="0"/>
              </a:spcBef>
              <a:spcAft>
                <a:spcPts val="0"/>
              </a:spcAft>
              <a:defRPr/>
            </a:pPr>
            <a:r>
              <a:rPr lang="en-US" sz="1900" kern="0" dirty="0" smtClean="0">
                <a:solidFill>
                  <a:srgbClr val="FFFFFF"/>
                </a:solidFill>
                <a:cs typeface="Arial" pitchFamily="34" charset="0"/>
              </a:rPr>
              <a:t>Esomeprazole 20-40 mg</a:t>
            </a:r>
            <a:endParaRPr lang="en-NZ" sz="1900" kern="0" dirty="0">
              <a:solidFill>
                <a:srgbClr val="FFFFFF"/>
              </a:solidFill>
              <a:cs typeface="Arial" pitchFamily="34" charset="0"/>
            </a:endParaRPr>
          </a:p>
        </p:txBody>
      </p:sp>
      <p:sp>
        <p:nvSpPr>
          <p:cNvPr id="5" name="Rounded Rectangle 5"/>
          <p:cNvSpPr>
            <a:spLocks noChangeArrowheads="1"/>
          </p:cNvSpPr>
          <p:nvPr/>
        </p:nvSpPr>
        <p:spPr bwMode="auto">
          <a:xfrm>
            <a:off x="235034" y="855133"/>
            <a:ext cx="9758361" cy="905941"/>
          </a:xfrm>
          <a:prstGeom prst="roundRect">
            <a:avLst>
              <a:gd name="adj" fmla="val 16667"/>
            </a:avLst>
          </a:prstGeom>
          <a:solidFill>
            <a:srgbClr val="000090"/>
          </a:solidFill>
          <a:ln w="19050" algn="ctr">
            <a:solidFill>
              <a:schemeClr val="bg1"/>
            </a:solidFill>
            <a:round/>
            <a:headEnd/>
            <a:tailEnd/>
          </a:ln>
        </p:spPr>
        <p:txBody>
          <a:bodyPr tIns="0" anchor="ctr"/>
          <a:lstStyle/>
          <a:p>
            <a:pPr algn="ctr">
              <a:lnSpc>
                <a:spcPts val="2700"/>
              </a:lnSpc>
              <a:spcAft>
                <a:spcPts val="0"/>
              </a:spcAft>
              <a:buClr>
                <a:srgbClr val="F7A800"/>
              </a:buClr>
              <a:buSzPct val="100000"/>
              <a:defRPr/>
            </a:pPr>
            <a:r>
              <a:rPr lang="en-US" sz="2200" kern="0" dirty="0">
                <a:solidFill>
                  <a:srgbClr val="FFFFFF"/>
                </a:solidFill>
                <a:cs typeface="Arial" pitchFamily="34" charset="0"/>
              </a:rPr>
              <a:t>O</a:t>
            </a:r>
            <a:r>
              <a:rPr lang="en-US" sz="2200" kern="0" dirty="0" smtClean="0">
                <a:solidFill>
                  <a:srgbClr val="FFFFFF"/>
                </a:solidFill>
                <a:cs typeface="Arial" pitchFamily="34" charset="0"/>
              </a:rPr>
              <a:t>steoarthritis or rheumatoid arthritis patients with established </a:t>
            </a:r>
            <a:r>
              <a:rPr lang="en-US" sz="2200" kern="0" dirty="0">
                <a:solidFill>
                  <a:srgbClr val="FFFFFF"/>
                </a:solidFill>
                <a:cs typeface="Arial" pitchFamily="34" charset="0"/>
              </a:rPr>
              <a:t>CV </a:t>
            </a:r>
            <a:r>
              <a:rPr lang="en-US" sz="2200" kern="0" dirty="0" smtClean="0">
                <a:solidFill>
                  <a:srgbClr val="FFFFFF"/>
                </a:solidFill>
                <a:cs typeface="Arial" pitchFamily="34" charset="0"/>
              </a:rPr>
              <a:t>disease</a:t>
            </a:r>
            <a:br>
              <a:rPr lang="en-US" sz="2200" kern="0" dirty="0" smtClean="0">
                <a:solidFill>
                  <a:srgbClr val="FFFFFF"/>
                </a:solidFill>
                <a:cs typeface="Arial" pitchFamily="34" charset="0"/>
              </a:rPr>
            </a:br>
            <a:r>
              <a:rPr lang="en-US" sz="2200" kern="0" dirty="0" smtClean="0">
                <a:solidFill>
                  <a:srgbClr val="FFFFFF"/>
                </a:solidFill>
                <a:cs typeface="Arial" pitchFamily="34" charset="0"/>
              </a:rPr>
              <a:t>or increased risk who </a:t>
            </a:r>
            <a:r>
              <a:rPr lang="en-US" sz="2200" kern="0" dirty="0">
                <a:solidFill>
                  <a:srgbClr val="FFFFFF"/>
                </a:solidFill>
                <a:cs typeface="Arial" pitchFamily="34" charset="0"/>
              </a:rPr>
              <a:t>required </a:t>
            </a:r>
            <a:r>
              <a:rPr lang="en-US" sz="2200" kern="0" dirty="0" smtClean="0">
                <a:solidFill>
                  <a:srgbClr val="FFFFFF"/>
                </a:solidFill>
                <a:cs typeface="Arial" pitchFamily="34" charset="0"/>
              </a:rPr>
              <a:t>NSAIDs for ≥ 6 months for symptom relief</a:t>
            </a:r>
          </a:p>
        </p:txBody>
      </p:sp>
      <p:sp>
        <p:nvSpPr>
          <p:cNvPr id="8" name="Rounded Rectangle 6"/>
          <p:cNvSpPr>
            <a:spLocks noChangeArrowheads="1"/>
          </p:cNvSpPr>
          <p:nvPr/>
        </p:nvSpPr>
        <p:spPr bwMode="auto">
          <a:xfrm>
            <a:off x="259813" y="2437315"/>
            <a:ext cx="3108960" cy="493776"/>
          </a:xfrm>
          <a:prstGeom prst="roundRect">
            <a:avLst>
              <a:gd name="adj" fmla="val 16667"/>
            </a:avLst>
          </a:prstGeom>
          <a:solidFill>
            <a:srgbClr val="000090"/>
          </a:solidFill>
          <a:ln w="19050" algn="ctr">
            <a:solidFill>
              <a:schemeClr val="bg1"/>
            </a:solidFill>
            <a:round/>
            <a:headEnd/>
            <a:tailEnd/>
          </a:ln>
        </p:spPr>
        <p:txBody>
          <a:bodyPr anchor="ctr"/>
          <a:lstStyle/>
          <a:p>
            <a:pPr algn="ctr" fontAlgn="auto">
              <a:spcBef>
                <a:spcPts val="0"/>
              </a:spcBef>
              <a:spcAft>
                <a:spcPts val="0"/>
              </a:spcAft>
              <a:defRPr/>
            </a:pPr>
            <a:r>
              <a:rPr lang="en-US" sz="2100" kern="0" dirty="0" err="1" smtClean="0">
                <a:solidFill>
                  <a:srgbClr val="FFFFFF"/>
                </a:solidFill>
                <a:cs typeface="Arial" pitchFamily="34" charset="0"/>
              </a:rPr>
              <a:t>Celecoxib</a:t>
            </a:r>
            <a:r>
              <a:rPr lang="en-US" sz="2100" kern="0" dirty="0">
                <a:solidFill>
                  <a:srgbClr val="FFFFFF"/>
                </a:solidFill>
                <a:cs typeface="Arial" pitchFamily="34" charset="0"/>
              </a:rPr>
              <a:t> </a:t>
            </a:r>
            <a:r>
              <a:rPr lang="en-US" sz="2100" kern="0" dirty="0" smtClean="0">
                <a:solidFill>
                  <a:srgbClr val="FFFFFF"/>
                </a:solidFill>
                <a:cs typeface="Arial" pitchFamily="34" charset="0"/>
              </a:rPr>
              <a:t>100 mg </a:t>
            </a:r>
            <a:r>
              <a:rPr lang="en-US" sz="2100" kern="0" dirty="0" err="1" smtClean="0">
                <a:solidFill>
                  <a:srgbClr val="FFFFFF"/>
                </a:solidFill>
                <a:cs typeface="Arial" pitchFamily="34" charset="0"/>
              </a:rPr>
              <a:t>b.i.d</a:t>
            </a:r>
            <a:endParaRPr lang="en-NZ" sz="2100" kern="0" dirty="0">
              <a:solidFill>
                <a:srgbClr val="FFFFFF"/>
              </a:solidFill>
              <a:cs typeface="Arial" pitchFamily="34" charset="0"/>
            </a:endParaRPr>
          </a:p>
        </p:txBody>
      </p:sp>
      <p:sp>
        <p:nvSpPr>
          <p:cNvPr id="14" name="Rounded Rectangle 6"/>
          <p:cNvSpPr>
            <a:spLocks noChangeArrowheads="1"/>
          </p:cNvSpPr>
          <p:nvPr/>
        </p:nvSpPr>
        <p:spPr bwMode="auto">
          <a:xfrm>
            <a:off x="3621119" y="2437315"/>
            <a:ext cx="3108960" cy="493776"/>
          </a:xfrm>
          <a:prstGeom prst="roundRect">
            <a:avLst>
              <a:gd name="adj" fmla="val 16667"/>
            </a:avLst>
          </a:prstGeom>
          <a:solidFill>
            <a:srgbClr val="000090"/>
          </a:solidFill>
          <a:ln w="19050" algn="ctr">
            <a:solidFill>
              <a:schemeClr val="bg1"/>
            </a:solidFill>
            <a:round/>
            <a:headEnd/>
            <a:tailEnd/>
          </a:ln>
        </p:spPr>
        <p:txBody>
          <a:bodyPr anchor="ctr"/>
          <a:lstStyle/>
          <a:p>
            <a:pPr algn="ctr" fontAlgn="auto">
              <a:spcBef>
                <a:spcPts val="0"/>
              </a:spcBef>
              <a:spcAft>
                <a:spcPts val="0"/>
              </a:spcAft>
              <a:defRPr/>
            </a:pPr>
            <a:r>
              <a:rPr lang="en-US" sz="2100" kern="0" dirty="0" smtClean="0">
                <a:solidFill>
                  <a:srgbClr val="FFFFFF"/>
                </a:solidFill>
                <a:cs typeface="Arial" pitchFamily="34" charset="0"/>
              </a:rPr>
              <a:t>Ibuprofen 600 mg </a:t>
            </a:r>
            <a:r>
              <a:rPr lang="en-US" sz="2100" kern="0" dirty="0" err="1" smtClean="0">
                <a:solidFill>
                  <a:srgbClr val="FFFFFF"/>
                </a:solidFill>
                <a:cs typeface="Arial" pitchFamily="34" charset="0"/>
              </a:rPr>
              <a:t>t.i.d</a:t>
            </a:r>
            <a:endParaRPr lang="en-NZ" sz="2100" kern="0" dirty="0">
              <a:solidFill>
                <a:srgbClr val="FFFFFF"/>
              </a:solidFill>
              <a:cs typeface="Arial" pitchFamily="34" charset="0"/>
            </a:endParaRPr>
          </a:p>
        </p:txBody>
      </p:sp>
    </p:spTree>
    <p:extLst>
      <p:ext uri="{BB962C8B-B14F-4D97-AF65-F5344CB8AC3E}">
        <p14:creationId xmlns:p14="http://schemas.microsoft.com/office/powerpoint/2010/main" val="80247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90" y="156634"/>
            <a:ext cx="9515475" cy="554567"/>
          </a:xfrm>
        </p:spPr>
        <p:txBody>
          <a:bodyPr/>
          <a:lstStyle/>
          <a:p>
            <a:r>
              <a:rPr lang="en-US" sz="3800" dirty="0" smtClean="0">
                <a:effectLst/>
              </a:rPr>
              <a:t>Adjudicated Endpoints</a:t>
            </a:r>
            <a:endParaRPr lang="en-US" sz="3800" dirty="0">
              <a:effectLst/>
            </a:endParaRPr>
          </a:p>
        </p:txBody>
      </p:sp>
      <p:sp>
        <p:nvSpPr>
          <p:cNvPr id="3" name="Content Placeholder 2"/>
          <p:cNvSpPr>
            <a:spLocks noGrp="1"/>
          </p:cNvSpPr>
          <p:nvPr>
            <p:ph idx="1"/>
          </p:nvPr>
        </p:nvSpPr>
        <p:spPr>
          <a:xfrm>
            <a:off x="93133" y="915813"/>
            <a:ext cx="10109200" cy="5755390"/>
          </a:xfrm>
        </p:spPr>
        <p:txBody>
          <a:bodyPr/>
          <a:lstStyle/>
          <a:p>
            <a:pPr>
              <a:spcBef>
                <a:spcPts val="0"/>
              </a:spcBef>
              <a:spcAft>
                <a:spcPts val="2400"/>
              </a:spcAft>
            </a:pPr>
            <a:r>
              <a:rPr lang="en-US" sz="2800" dirty="0" smtClean="0">
                <a:effectLst/>
              </a:rPr>
              <a:t>For </a:t>
            </a:r>
            <a:r>
              <a:rPr lang="en-US" sz="2800" i="1" dirty="0" smtClean="0">
                <a:effectLst/>
              </a:rPr>
              <a:t>noninferiority</a:t>
            </a:r>
            <a:r>
              <a:rPr lang="en-US" sz="2800" dirty="0" smtClean="0">
                <a:effectLst/>
              </a:rPr>
              <a:t>, the primary </a:t>
            </a:r>
            <a:r>
              <a:rPr lang="en-US" sz="2800" dirty="0">
                <a:effectLst/>
              </a:rPr>
              <a:t>analyses</a:t>
            </a:r>
            <a:r>
              <a:rPr lang="en-US" sz="2800" dirty="0" smtClean="0">
                <a:effectLst/>
              </a:rPr>
              <a:t> used the APTC endpoint: cardiovascular death, including hemorrhagic death; nonfatal myocardial infarction or nonfatal stroke.</a:t>
            </a:r>
          </a:p>
          <a:p>
            <a:pPr>
              <a:spcBef>
                <a:spcPts val="0"/>
              </a:spcBef>
              <a:spcAft>
                <a:spcPts val="2400"/>
              </a:spcAft>
            </a:pPr>
            <a:r>
              <a:rPr lang="en-US" sz="2800" dirty="0" smtClean="0">
                <a:effectLst/>
              </a:rPr>
              <a:t>Superiority comparisons: </a:t>
            </a:r>
          </a:p>
          <a:p>
            <a:pPr lvl="1">
              <a:spcBef>
                <a:spcPts val="0"/>
              </a:spcBef>
              <a:spcAft>
                <a:spcPts val="2400"/>
              </a:spcAft>
            </a:pPr>
            <a:r>
              <a:rPr lang="en-US" sz="2600" dirty="0">
                <a:effectLst/>
              </a:rPr>
              <a:t>M</a:t>
            </a:r>
            <a:r>
              <a:rPr lang="en-US" sz="2600" dirty="0" smtClean="0">
                <a:effectLst/>
              </a:rPr>
              <a:t>ajor adverse cardiovascular events –APTC endpoint plus revascularization, hospitalization for unstable angina or TIA.</a:t>
            </a:r>
          </a:p>
          <a:p>
            <a:pPr lvl="1">
              <a:spcBef>
                <a:spcPts val="0"/>
              </a:spcBef>
              <a:spcAft>
                <a:spcPts val="2400"/>
              </a:spcAft>
            </a:pPr>
            <a:r>
              <a:rPr lang="en-US" sz="2600" dirty="0" smtClean="0">
                <a:effectLst/>
              </a:rPr>
              <a:t>Major gastrointestinal events, including iron deficiency anemia of GI origin (HCT drop &gt;10%, </a:t>
            </a:r>
            <a:r>
              <a:rPr lang="en-US" sz="2600" dirty="0" err="1" smtClean="0">
                <a:effectLst/>
              </a:rPr>
              <a:t>Hgb</a:t>
            </a:r>
            <a:r>
              <a:rPr lang="en-US" sz="2600" dirty="0" smtClean="0">
                <a:effectLst/>
              </a:rPr>
              <a:t> &gt; 2 </a:t>
            </a:r>
            <a:r>
              <a:rPr lang="en-US" sz="2600" dirty="0" err="1" smtClean="0">
                <a:effectLst/>
              </a:rPr>
              <a:t>gms</a:t>
            </a:r>
            <a:r>
              <a:rPr lang="en-US" sz="2600" dirty="0" smtClean="0">
                <a:effectLst/>
              </a:rPr>
              <a:t>).</a:t>
            </a:r>
          </a:p>
          <a:p>
            <a:pPr lvl="1">
              <a:spcBef>
                <a:spcPts val="0"/>
              </a:spcBef>
              <a:spcAft>
                <a:spcPts val="2400"/>
              </a:spcAft>
            </a:pPr>
            <a:r>
              <a:rPr lang="en-US" sz="2600" dirty="0" smtClean="0">
                <a:effectLst/>
              </a:rPr>
              <a:t>Major renal events (including hospitalization for renal failure).</a:t>
            </a:r>
          </a:p>
          <a:p>
            <a:pPr lvl="1">
              <a:spcBef>
                <a:spcPts val="0"/>
              </a:spcBef>
              <a:spcAft>
                <a:spcPts val="2400"/>
              </a:spcAft>
            </a:pPr>
            <a:r>
              <a:rPr lang="en-US" sz="2600" dirty="0">
                <a:effectLst/>
              </a:rPr>
              <a:t>Hospitalization for hypertension or </a:t>
            </a:r>
            <a:r>
              <a:rPr lang="en-US" sz="2600" dirty="0" smtClean="0">
                <a:effectLst/>
              </a:rPr>
              <a:t>CHF</a:t>
            </a:r>
            <a:endParaRPr lang="en-US" sz="2600" dirty="0">
              <a:effectLst/>
            </a:endParaRPr>
          </a:p>
        </p:txBody>
      </p:sp>
    </p:spTree>
    <p:extLst>
      <p:ext uri="{BB962C8B-B14F-4D97-AF65-F5344CB8AC3E}">
        <p14:creationId xmlns:p14="http://schemas.microsoft.com/office/powerpoint/2010/main" val="1796771377"/>
      </p:ext>
    </p:extLst>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19267" cy="922867"/>
          </a:xfrm>
        </p:spPr>
        <p:txBody>
          <a:bodyPr/>
          <a:lstStyle/>
          <a:p>
            <a:r>
              <a:rPr lang="en-US" sz="3600" dirty="0" smtClean="0">
                <a:effectLst/>
              </a:rPr>
              <a:t>Study Milestones and Drug Exposure</a:t>
            </a:r>
            <a:endParaRPr lang="en-US" sz="3600" dirty="0">
              <a:effectLst/>
            </a:endParaRPr>
          </a:p>
        </p:txBody>
      </p:sp>
      <p:sp>
        <p:nvSpPr>
          <p:cNvPr id="3" name="Content Placeholder 2"/>
          <p:cNvSpPr>
            <a:spLocks noGrp="1"/>
          </p:cNvSpPr>
          <p:nvPr>
            <p:ph idx="1"/>
          </p:nvPr>
        </p:nvSpPr>
        <p:spPr>
          <a:xfrm>
            <a:off x="282222" y="1028790"/>
            <a:ext cx="9606845" cy="5416835"/>
          </a:xfrm>
        </p:spPr>
        <p:txBody>
          <a:bodyPr/>
          <a:lstStyle/>
          <a:p>
            <a:pPr>
              <a:spcBef>
                <a:spcPts val="0"/>
              </a:spcBef>
              <a:spcAft>
                <a:spcPts val="3000"/>
              </a:spcAft>
            </a:pPr>
            <a:r>
              <a:rPr lang="en-US" sz="2800" dirty="0" smtClean="0">
                <a:effectLst/>
              </a:rPr>
              <a:t>31,857 patients screened and 24,081 randomized at 926 global centers beginning October 23, 2006</a:t>
            </a:r>
          </a:p>
          <a:p>
            <a:pPr>
              <a:spcBef>
                <a:spcPts val="0"/>
              </a:spcBef>
              <a:spcAft>
                <a:spcPts val="3000"/>
              </a:spcAft>
            </a:pPr>
            <a:r>
              <a:rPr lang="en-US" sz="2800" dirty="0" smtClean="0">
                <a:effectLst/>
              </a:rPr>
              <a:t>Drug exposure (all now generic in USA):</a:t>
            </a:r>
          </a:p>
          <a:p>
            <a:pPr lvl="1">
              <a:spcBef>
                <a:spcPts val="0"/>
              </a:spcBef>
              <a:spcAft>
                <a:spcPts val="3000"/>
              </a:spcAft>
            </a:pPr>
            <a:r>
              <a:rPr lang="en-US" sz="2700" dirty="0" smtClean="0">
                <a:effectLst/>
              </a:rPr>
              <a:t>Celecoxib mean daily dose, 104 mg </a:t>
            </a:r>
            <a:r>
              <a:rPr lang="en-US" sz="2700" dirty="0" err="1" smtClean="0">
                <a:effectLst/>
              </a:rPr>
              <a:t>b.i.d</a:t>
            </a:r>
            <a:r>
              <a:rPr lang="en-US" sz="2700" dirty="0" smtClean="0">
                <a:effectLst/>
              </a:rPr>
              <a:t>. </a:t>
            </a:r>
          </a:p>
          <a:p>
            <a:pPr lvl="1">
              <a:spcBef>
                <a:spcPts val="0"/>
              </a:spcBef>
              <a:spcAft>
                <a:spcPts val="3000"/>
              </a:spcAft>
            </a:pPr>
            <a:r>
              <a:rPr lang="en-US" sz="2700" dirty="0" smtClean="0">
                <a:effectLst/>
              </a:rPr>
              <a:t>Ibuprofen </a:t>
            </a:r>
            <a:r>
              <a:rPr lang="en-US" sz="2700" dirty="0">
                <a:effectLst/>
              </a:rPr>
              <a:t>mean daily </a:t>
            </a:r>
            <a:r>
              <a:rPr lang="en-US" sz="2700" dirty="0" smtClean="0">
                <a:effectLst/>
              </a:rPr>
              <a:t>dose, 681 mg </a:t>
            </a:r>
            <a:r>
              <a:rPr lang="en-US" sz="2700" dirty="0" err="1" smtClean="0">
                <a:effectLst/>
              </a:rPr>
              <a:t>t.i.d</a:t>
            </a:r>
            <a:r>
              <a:rPr lang="en-US" sz="2700" dirty="0" smtClean="0">
                <a:effectLst/>
              </a:rPr>
              <a:t>.</a:t>
            </a:r>
            <a:endParaRPr lang="en-US" sz="2700" dirty="0">
              <a:effectLst/>
            </a:endParaRPr>
          </a:p>
          <a:p>
            <a:pPr lvl="1">
              <a:spcBef>
                <a:spcPts val="0"/>
              </a:spcBef>
              <a:spcAft>
                <a:spcPts val="3000"/>
              </a:spcAft>
            </a:pPr>
            <a:r>
              <a:rPr lang="en-US" sz="2700" dirty="0" smtClean="0">
                <a:effectLst/>
              </a:rPr>
              <a:t>Naproxen </a:t>
            </a:r>
            <a:r>
              <a:rPr lang="en-US" sz="2700" dirty="0">
                <a:effectLst/>
              </a:rPr>
              <a:t>mean daily </a:t>
            </a:r>
            <a:r>
              <a:rPr lang="en-US" sz="2700" dirty="0" smtClean="0">
                <a:effectLst/>
              </a:rPr>
              <a:t>dose, 426 mg </a:t>
            </a:r>
            <a:r>
              <a:rPr lang="en-US" sz="2700" dirty="0" err="1" smtClean="0">
                <a:effectLst/>
              </a:rPr>
              <a:t>b.i.d</a:t>
            </a:r>
            <a:r>
              <a:rPr lang="en-US" sz="2700" dirty="0" smtClean="0">
                <a:effectLst/>
              </a:rPr>
              <a:t>.</a:t>
            </a:r>
          </a:p>
          <a:p>
            <a:pPr>
              <a:spcBef>
                <a:spcPts val="0"/>
              </a:spcBef>
              <a:spcAft>
                <a:spcPts val="3000"/>
              </a:spcAft>
            </a:pPr>
            <a:r>
              <a:rPr lang="en-US" sz="2800" dirty="0" smtClean="0">
                <a:effectLst/>
              </a:rPr>
              <a:t>Mean drug exposure 20.3 months and mean follow up 34.1 months.</a:t>
            </a:r>
            <a:endParaRPr lang="en-US" sz="2800" dirty="0">
              <a:effectLst/>
            </a:endParaRPr>
          </a:p>
        </p:txBody>
      </p:sp>
    </p:spTree>
    <p:extLst>
      <p:ext uri="{BB962C8B-B14F-4D97-AF65-F5344CB8AC3E}">
        <p14:creationId xmlns:p14="http://schemas.microsoft.com/office/powerpoint/2010/main" val="77967525"/>
      </p:ext>
    </p:extLst>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523" y="207434"/>
            <a:ext cx="9515475" cy="554567"/>
          </a:xfrm>
        </p:spPr>
        <p:txBody>
          <a:bodyPr/>
          <a:lstStyle/>
          <a:p>
            <a:r>
              <a:rPr lang="en-US" sz="3600" dirty="0" err="1" smtClean="0">
                <a:effectLst/>
              </a:rPr>
              <a:t>Noninferiority</a:t>
            </a:r>
            <a:r>
              <a:rPr lang="en-US" sz="3600" dirty="0" smtClean="0">
                <a:effectLst/>
              </a:rPr>
              <a:t> Criteria</a:t>
            </a:r>
            <a:endParaRPr lang="en-US" sz="3600" dirty="0">
              <a:effectLst/>
            </a:endParaRPr>
          </a:p>
        </p:txBody>
      </p:sp>
      <p:sp>
        <p:nvSpPr>
          <p:cNvPr id="3" name="Content Placeholder 2"/>
          <p:cNvSpPr>
            <a:spLocks noGrp="1"/>
          </p:cNvSpPr>
          <p:nvPr>
            <p:ph idx="1"/>
          </p:nvPr>
        </p:nvSpPr>
        <p:spPr>
          <a:xfrm>
            <a:off x="165102" y="1011767"/>
            <a:ext cx="9876366" cy="5295776"/>
          </a:xfrm>
        </p:spPr>
        <p:txBody>
          <a:bodyPr/>
          <a:lstStyle/>
          <a:p>
            <a:pPr>
              <a:lnSpc>
                <a:spcPct val="110000"/>
              </a:lnSpc>
              <a:spcBef>
                <a:spcPts val="0"/>
              </a:spcBef>
              <a:spcAft>
                <a:spcPts val="3600"/>
              </a:spcAft>
            </a:pPr>
            <a:r>
              <a:rPr lang="en-US" sz="2900" dirty="0" smtClean="0">
                <a:effectLst/>
              </a:rPr>
              <a:t>To establish noninferiority, the trial design required pairwise comparison of the drugs to meet four criteria:</a:t>
            </a:r>
          </a:p>
          <a:p>
            <a:pPr lvl="1">
              <a:lnSpc>
                <a:spcPct val="110000"/>
              </a:lnSpc>
              <a:spcBef>
                <a:spcPts val="0"/>
              </a:spcBef>
              <a:spcAft>
                <a:spcPts val="3600"/>
              </a:spcAft>
            </a:pPr>
            <a:r>
              <a:rPr lang="en-US" dirty="0" smtClean="0">
                <a:effectLst/>
              </a:rPr>
              <a:t>An upper 97.5% confidence interval (CI) ≤1.33</a:t>
            </a:r>
            <a:br>
              <a:rPr lang="en-US" dirty="0" smtClean="0">
                <a:effectLst/>
              </a:rPr>
            </a:br>
            <a:r>
              <a:rPr lang="en-US" dirty="0" smtClean="0">
                <a:effectLst/>
              </a:rPr>
              <a:t>for intention-to-treat (ITT) analysis</a:t>
            </a:r>
          </a:p>
          <a:p>
            <a:pPr lvl="1">
              <a:lnSpc>
                <a:spcPct val="110000"/>
              </a:lnSpc>
              <a:spcBef>
                <a:spcPts val="0"/>
              </a:spcBef>
              <a:spcAft>
                <a:spcPts val="3600"/>
              </a:spcAft>
            </a:pPr>
            <a:r>
              <a:rPr lang="en-US" dirty="0" smtClean="0">
                <a:effectLst/>
              </a:rPr>
              <a:t>An upper 97.5% CI ≤ 1.40 for on-treatment analysis (defined as events occurring while the patient taking study drug and 30 days thereafter)</a:t>
            </a:r>
          </a:p>
          <a:p>
            <a:pPr lvl="1">
              <a:lnSpc>
                <a:spcPct val="110000"/>
              </a:lnSpc>
              <a:spcBef>
                <a:spcPts val="0"/>
              </a:spcBef>
              <a:spcAft>
                <a:spcPts val="3600"/>
              </a:spcAft>
            </a:pPr>
            <a:r>
              <a:rPr lang="en-US" dirty="0" smtClean="0">
                <a:effectLst/>
              </a:rPr>
              <a:t>A HR ≤ 1.12 for both ITT and on-treatment populations</a:t>
            </a:r>
          </a:p>
        </p:txBody>
      </p:sp>
    </p:spTree>
    <p:extLst>
      <p:ext uri="{BB962C8B-B14F-4D97-AF65-F5344CB8AC3E}">
        <p14:creationId xmlns:p14="http://schemas.microsoft.com/office/powerpoint/2010/main" val="1179532959"/>
      </p:ext>
    </p:extLst>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267"/>
            <a:ext cx="10287000" cy="812801"/>
          </a:xfrm>
        </p:spPr>
        <p:txBody>
          <a:bodyPr/>
          <a:lstStyle/>
          <a:p>
            <a:r>
              <a:rPr lang="en-US" sz="3600" dirty="0" smtClean="0">
                <a:effectLst/>
              </a:rPr>
              <a:t>Rationale for ITT and On-Treatment Analyses</a:t>
            </a:r>
            <a:endParaRPr lang="en-US" sz="3600" dirty="0">
              <a:effectLst/>
            </a:endParaRPr>
          </a:p>
        </p:txBody>
      </p:sp>
      <p:sp>
        <p:nvSpPr>
          <p:cNvPr id="3" name="Content Placeholder 2"/>
          <p:cNvSpPr>
            <a:spLocks noGrp="1"/>
          </p:cNvSpPr>
          <p:nvPr>
            <p:ph idx="1"/>
          </p:nvPr>
        </p:nvSpPr>
        <p:spPr>
          <a:xfrm>
            <a:off x="220133" y="957263"/>
            <a:ext cx="9863665" cy="5632279"/>
          </a:xfrm>
        </p:spPr>
        <p:txBody>
          <a:bodyPr/>
          <a:lstStyle/>
          <a:p>
            <a:pPr>
              <a:spcBef>
                <a:spcPts val="0"/>
              </a:spcBef>
              <a:spcAft>
                <a:spcPts val="3200"/>
              </a:spcAft>
            </a:pPr>
            <a:r>
              <a:rPr lang="en-US" sz="2800" dirty="0" smtClean="0">
                <a:effectLst/>
              </a:rPr>
              <a:t>Intention-to-treat (ITT) analysis is preferred in efficacy studies because it preserves the integrity of randomization</a:t>
            </a:r>
            <a:br>
              <a:rPr lang="en-US" sz="2800" dirty="0" smtClean="0">
                <a:effectLst/>
              </a:rPr>
            </a:br>
            <a:r>
              <a:rPr lang="en-US" sz="2800" dirty="0" smtClean="0">
                <a:effectLst/>
              </a:rPr>
              <a:t>and represents a conservative assessment of benefits.</a:t>
            </a:r>
          </a:p>
          <a:p>
            <a:pPr>
              <a:spcBef>
                <a:spcPts val="0"/>
              </a:spcBef>
              <a:spcAft>
                <a:spcPts val="3200"/>
              </a:spcAft>
            </a:pPr>
            <a:r>
              <a:rPr lang="en-US" sz="2800" dirty="0" smtClean="0">
                <a:effectLst/>
              </a:rPr>
              <a:t>However, ITT analysis can dilute safety signals by including events occurring after patients stop the therapy.</a:t>
            </a:r>
          </a:p>
          <a:p>
            <a:pPr>
              <a:spcBef>
                <a:spcPts val="0"/>
              </a:spcBef>
              <a:spcAft>
                <a:spcPts val="3200"/>
              </a:spcAft>
            </a:pPr>
            <a:r>
              <a:rPr lang="en-US" sz="2800" dirty="0">
                <a:effectLst/>
              </a:rPr>
              <a:t>O</a:t>
            </a:r>
            <a:r>
              <a:rPr lang="en-US" sz="2800" dirty="0" smtClean="0">
                <a:effectLst/>
              </a:rPr>
              <a:t>n-treatment analysis offers complementary insights</a:t>
            </a:r>
            <a:br>
              <a:rPr lang="en-US" sz="2800" dirty="0" smtClean="0">
                <a:effectLst/>
              </a:rPr>
            </a:br>
            <a:r>
              <a:rPr lang="en-US" sz="2800" dirty="0" smtClean="0">
                <a:effectLst/>
              </a:rPr>
              <a:t>in safety studies because it includes events occurring only while patients are actually taking study drugs.</a:t>
            </a:r>
          </a:p>
          <a:p>
            <a:pPr>
              <a:spcBef>
                <a:spcPts val="0"/>
              </a:spcBef>
              <a:spcAft>
                <a:spcPts val="3200"/>
              </a:spcAft>
            </a:pPr>
            <a:r>
              <a:rPr lang="en-US" sz="2800" dirty="0" smtClean="0">
                <a:effectLst/>
              </a:rPr>
              <a:t>To ensure a rigorous safety assessment, we prespecified achieving noninferiority using both approaches.</a:t>
            </a:r>
            <a:endParaRPr lang="en-US" sz="2800" dirty="0">
              <a:effectLst/>
            </a:endParaRPr>
          </a:p>
        </p:txBody>
      </p:sp>
    </p:spTree>
    <p:extLst>
      <p:ext uri="{BB962C8B-B14F-4D97-AF65-F5344CB8AC3E}">
        <p14:creationId xmlns:p14="http://schemas.microsoft.com/office/powerpoint/2010/main" val="1875638502"/>
      </p:ext>
    </p:extLst>
  </p:cSld>
  <p:clrMapOvr>
    <a:masterClrMapping/>
  </p:clrMapOvr>
  <p:transition xmlns:p14="http://schemas.microsoft.com/office/powerpoint/2010/mai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Helvetica"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Helvetica"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ERISCOPE_Theme">
  <a:themeElements>
    <a:clrScheme name="Nissen's Theme">
      <a:dk1>
        <a:srgbClr val="000080"/>
      </a:dk1>
      <a:lt1>
        <a:sysClr val="window" lastClr="FFFFFF"/>
      </a:lt1>
      <a:dk2>
        <a:srgbClr val="000090"/>
      </a:dk2>
      <a:lt2>
        <a:srgbClr val="D2D2D2"/>
      </a:lt2>
      <a:accent1>
        <a:srgbClr val="FFC850"/>
      </a:accent1>
      <a:accent2>
        <a:srgbClr val="C8C8FF"/>
      </a:accent2>
      <a:accent3>
        <a:srgbClr val="FF8000"/>
      </a:accent3>
      <a:accent4>
        <a:srgbClr val="0000FF"/>
      </a:accent4>
      <a:accent5>
        <a:srgbClr val="FF0000"/>
      </a:accent5>
      <a:accent6>
        <a:srgbClr val="8080FF"/>
      </a:accent6>
      <a:hlink>
        <a:srgbClr val="C8C8C8"/>
      </a:hlink>
      <a:folHlink>
        <a:srgbClr val="64646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System 2 GB:Apps:Microsoft Office 98:Templates:Presentation Designs:•FIN Template (best)</Template>
  <TotalTime>39434</TotalTime>
  <Pages>1</Pages>
  <Words>1575</Words>
  <Application>Microsoft Macintosh PowerPoint</Application>
  <PresentationFormat>35mm Slides</PresentationFormat>
  <Paragraphs>390</Paragraphs>
  <Slides>29</Slides>
  <Notes>23</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Blank Presentation</vt:lpstr>
      <vt:lpstr>PERISCOPE_Theme</vt:lpstr>
      <vt:lpstr>8_Blank Presentation</vt:lpstr>
      <vt:lpstr>The PRECISION Trial</vt:lpstr>
      <vt:lpstr>Background</vt:lpstr>
      <vt:lpstr>Objectives of the PRECISION Trial</vt:lpstr>
      <vt:lpstr>Executive Committee</vt:lpstr>
      <vt:lpstr>PRECISION Trial Design</vt:lpstr>
      <vt:lpstr>Adjudicated Endpoints</vt:lpstr>
      <vt:lpstr>Study Milestones and Drug Exposure</vt:lpstr>
      <vt:lpstr>Noninferiority Criteria</vt:lpstr>
      <vt:lpstr>Rationale for ITT and On-Treatment Analyses</vt:lpstr>
      <vt:lpstr>Selected Baseline Characteristics</vt:lpstr>
      <vt:lpstr>Noninferiority Analysis for Primary APTC Endpoint</vt:lpstr>
      <vt:lpstr>Superiority Analyses of Secondary Endpoints</vt:lpstr>
      <vt:lpstr>Time-to-Major Adverse Cardiovascular Event</vt:lpstr>
      <vt:lpstr>Time-to-Death from Cardiovascular Causes</vt:lpstr>
      <vt:lpstr>Time from Randomization to All-Cause Mortality</vt:lpstr>
      <vt:lpstr>Time-to-Major Gastrointestinal Event</vt:lpstr>
      <vt:lpstr>Time from Randomization to Serious Renal Event</vt:lpstr>
      <vt:lpstr>Post Hoc: Any Adjudicated CV, GI or Renal Event</vt:lpstr>
      <vt:lpstr>APTC Endpoint: Aspirin Subgroup ITT Population</vt:lpstr>
      <vt:lpstr>Selected Investigator-Reported Adverse Effects</vt:lpstr>
      <vt:lpstr>Limitations-1</vt:lpstr>
      <vt:lpstr>Rates of Drug Discontinuation and Non-Retention</vt:lpstr>
      <vt:lpstr>Limitations-2</vt:lpstr>
      <vt:lpstr>Conclusions: Celecoxib vs. Naproxen</vt:lpstr>
      <vt:lpstr>Conclusions: Celecoxib vs. Ibuprofen</vt:lpstr>
      <vt:lpstr>Additional Conclusions</vt:lpstr>
      <vt:lpstr>PowerPoint Presentation</vt:lpstr>
      <vt:lpstr>A Final Thought</vt:lpstr>
      <vt:lpstr>PowerPoint Presentation</vt:lpstr>
    </vt:vector>
  </TitlesOfParts>
  <Manager/>
  <Company>Cleveland Clinic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Steven E. Nissen MD</dc:creator>
  <cp:keywords/>
  <dc:description/>
  <cp:lastModifiedBy>Steven E. Nissen MD</cp:lastModifiedBy>
  <cp:revision>1851</cp:revision>
  <cp:lastPrinted>2003-10-08T13:56:33Z</cp:lastPrinted>
  <dcterms:created xsi:type="dcterms:W3CDTF">2010-05-14T19:32:20Z</dcterms:created>
  <dcterms:modified xsi:type="dcterms:W3CDTF">2016-11-13T19:01:21Z</dcterms:modified>
  <cp:category/>
</cp:coreProperties>
</file>