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23" r:id="rId2"/>
    <p:sldId id="422" r:id="rId3"/>
    <p:sldId id="424" r:id="rId4"/>
    <p:sldId id="425" r:id="rId5"/>
    <p:sldId id="426" r:id="rId6"/>
    <p:sldId id="429" r:id="rId7"/>
    <p:sldId id="430" r:id="rId8"/>
    <p:sldId id="431" r:id="rId9"/>
    <p:sldId id="432" r:id="rId10"/>
    <p:sldId id="433" r:id="rId11"/>
    <p:sldId id="435" r:id="rId12"/>
    <p:sldId id="437" r:id="rId13"/>
    <p:sldId id="440" r:id="rId14"/>
    <p:sldId id="420" r:id="rId15"/>
    <p:sldId id="316" r:id="rId16"/>
    <p:sldId id="333" r:id="rId17"/>
    <p:sldId id="439" r:id="rId18"/>
    <p:sldId id="436" r:id="rId19"/>
    <p:sldId id="438" r:id="rId20"/>
    <p:sldId id="434" r:id="rId21"/>
    <p:sldId id="427" r:id="rId22"/>
    <p:sldId id="42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  <a:srgbClr val="0000FF"/>
    <a:srgbClr val="00FFCC"/>
    <a:srgbClr val="990000"/>
    <a:srgbClr val="FF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91" d="100"/>
          <a:sy n="91" d="100"/>
        </p:scale>
        <p:origin x="77" y="1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E3A4A-3103-4766-8F56-98971C7CF53A}" type="datetimeFigureOut">
              <a:rPr lang="en-US" smtClean="0"/>
              <a:t>3/3/2018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5650A-5CCF-467F-A2FE-8FFD83A07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8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5314-AE22-4C43-BA65-B74B0D9992A8}" type="datetimeFigureOut">
              <a:rPr lang="en-US" smtClean="0"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16E57-B55C-40A9-9B9F-942BB168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473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5314-AE22-4C43-BA65-B74B0D9992A8}" type="datetimeFigureOut">
              <a:rPr lang="en-US" smtClean="0"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16E57-B55C-40A9-9B9F-942BB168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21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5314-AE22-4C43-BA65-B74B0D9992A8}" type="datetimeFigureOut">
              <a:rPr lang="en-US" smtClean="0"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16E57-B55C-40A9-9B9F-942BB168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07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7EEA7-B138-4A18-9737-BF49DBB24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4045595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5314-AE22-4C43-BA65-B74B0D9992A8}" type="datetimeFigureOut">
              <a:rPr lang="en-US" smtClean="0"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16E57-B55C-40A9-9B9F-942BB168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0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5314-AE22-4C43-BA65-B74B0D9992A8}" type="datetimeFigureOut">
              <a:rPr lang="en-US" smtClean="0"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16E57-B55C-40A9-9B9F-942BB168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06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5314-AE22-4C43-BA65-B74B0D9992A8}" type="datetimeFigureOut">
              <a:rPr lang="en-US" smtClean="0"/>
              <a:t>3/3/2018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16E57-B55C-40A9-9B9F-942BB168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5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5314-AE22-4C43-BA65-B74B0D9992A8}" type="datetimeFigureOut">
              <a:rPr lang="en-US" smtClean="0"/>
              <a:t>3/3/2018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16E57-B55C-40A9-9B9F-942BB168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8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5314-AE22-4C43-BA65-B74B0D9992A8}" type="datetimeFigureOut">
              <a:rPr lang="en-US" smtClean="0"/>
              <a:t>3/3/2018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16E57-B55C-40A9-9B9F-942BB168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44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5314-AE22-4C43-BA65-B74B0D9992A8}" type="datetimeFigureOut">
              <a:rPr lang="en-US" smtClean="0"/>
              <a:t>3/3/2018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16E57-B55C-40A9-9B9F-942BB168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5314-AE22-4C43-BA65-B74B0D9992A8}" type="datetimeFigureOut">
              <a:rPr lang="en-US" smtClean="0"/>
              <a:t>3/3/2018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16E57-B55C-40A9-9B9F-942BB168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5314-AE22-4C43-BA65-B74B0D9992A8}" type="datetimeFigureOut">
              <a:rPr lang="en-US" smtClean="0"/>
              <a:t>3/3/2018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16E57-B55C-40A9-9B9F-942BB168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6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15314-AE22-4C43-BA65-B74B0D9992A8}" type="datetimeFigureOut">
              <a:rPr lang="en-US" smtClean="0"/>
              <a:t>3/3/2018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16E57-B55C-40A9-9B9F-942BB168F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08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696" y="282640"/>
            <a:ext cx="11730607" cy="139515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Development of the Closer™ VSS, a Novel Resorbable Transfemoral Vascular Access Sealing System: Results of The CLOSER Trial &amp; What’s Next?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892" y="2123226"/>
            <a:ext cx="11368216" cy="2646511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Chiu Wong MD</a:t>
            </a:r>
          </a:p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Professor of Medicine</a:t>
            </a:r>
          </a:p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Weill Cornell Medicine</a:t>
            </a:r>
          </a:p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Director, Cardiac Catheterization Laboratories</a:t>
            </a:r>
          </a:p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 Presbyterian Hospital – Cornell Campus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491" y="6092231"/>
            <a:ext cx="1609483" cy="3718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67837" y="5474032"/>
            <a:ext cx="7039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CRT 2018 March 3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2:35PM – 2:45 PM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Omni Sheraton Washington DC</a:t>
            </a:r>
          </a:p>
        </p:txBody>
      </p:sp>
    </p:spTree>
    <p:extLst>
      <p:ext uri="{BB962C8B-B14F-4D97-AF65-F5344CB8AC3E}">
        <p14:creationId xmlns:p14="http://schemas.microsoft.com/office/powerpoint/2010/main" val="352832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9753"/>
            <a:ext cx="12192000" cy="120732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CLOSER Trial – US Multicenter Experience on the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Closer™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VSS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(5): Other Key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15" y="1644977"/>
            <a:ext cx="11299970" cy="3568046"/>
          </a:xfr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80.5% of ITT subjects, immediate hemostasis [median TTH time = 0 minutes] was achieved. Thirty-day follow-up was completed on 219 subjects (99.5%).  There were no major access site closure-related complications. The overall procedure success was 100%, and device success was 99.1% in diagnostic and 97.2% in interventional subjects. The 5- 7 Fr Closer™ VSS received FDA approval in 2016.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491" y="6092231"/>
            <a:ext cx="1609483" cy="3718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4A62B7A-F22D-48FB-BB2B-C981AB7CFAFE}"/>
              </a:ext>
            </a:extLst>
          </p:cNvPr>
          <p:cNvSpPr/>
          <p:nvPr/>
        </p:nvSpPr>
        <p:spPr>
          <a:xfrm>
            <a:off x="3613224" y="6094787"/>
            <a:ext cx="659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Wong SC et al Catheter Cardiovasc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2017 Nov 1;90(5):798-805</a:t>
            </a:r>
          </a:p>
        </p:txBody>
      </p:sp>
    </p:spTree>
    <p:extLst>
      <p:ext uri="{BB962C8B-B14F-4D97-AF65-F5344CB8AC3E}">
        <p14:creationId xmlns:p14="http://schemas.microsoft.com/office/powerpoint/2010/main" val="10968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D9FFD54-2338-458A-93BE-8C4E5141E1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874" y="1013842"/>
            <a:ext cx="4036657" cy="2326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BD183F-FB87-454E-8871-4212856EAD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21" y="3340268"/>
            <a:ext cx="4122410" cy="2541938"/>
          </a:xfrm>
          <a:prstGeom prst="rect">
            <a:avLst/>
          </a:prstGeom>
        </p:spPr>
      </p:pic>
      <p:sp>
        <p:nvSpPr>
          <p:cNvPr id="69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5468" y="1013840"/>
            <a:ext cx="7968297" cy="4868365"/>
          </a:xfr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Aft>
                <a:spcPts val="800"/>
              </a:spcAft>
              <a:buSzPct val="100000"/>
              <a:buNone/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Develop Larger Bore Closer™ VSS identical in  functionality to PMA approved small bore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800"/>
              </a:spcAft>
              <a:buSzPct val="100000"/>
              <a:buFont typeface="Wingdings" charset="0"/>
              <a:buChar char="Ø"/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Closer™ 5Fr – 7Fr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SzPct val="100000"/>
              <a:defRPr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8.6mm x 3.0mm x 1.2mm Patch / 2.3mm Spheres</a:t>
            </a:r>
          </a:p>
          <a:p>
            <a:pPr>
              <a:spcBef>
                <a:spcPts val="0"/>
              </a:spcBef>
              <a:spcAft>
                <a:spcPts val="800"/>
              </a:spcAft>
              <a:buSzPct val="100000"/>
              <a:buFont typeface="Wingdings" charset="0"/>
              <a:buChar char="Ø"/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Large Bore Closer™ 10Fr - 16Fr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SzPct val="100000"/>
              <a:defRPr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15mm x 5.6mm x 1.7mm Patch / 3.8mm Spheres</a:t>
            </a:r>
          </a:p>
          <a:p>
            <a:pPr>
              <a:spcBef>
                <a:spcPts val="0"/>
              </a:spcBef>
              <a:spcAft>
                <a:spcPts val="800"/>
              </a:spcAft>
              <a:buSzPct val="100000"/>
              <a:buFont typeface="Wingdings" charset="0"/>
              <a:buChar char="Ø"/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Large Bore Closer™ 18Fr - 20Fr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SzPct val="100000"/>
              <a:defRPr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16mm x 6.4mm x 1.7mm Patch / 3.8mm Spheres</a:t>
            </a:r>
          </a:p>
          <a:p>
            <a:pPr>
              <a:spcBef>
                <a:spcPts val="0"/>
              </a:spcBef>
              <a:spcAft>
                <a:spcPts val="800"/>
              </a:spcAft>
              <a:buSzPct val="100000"/>
              <a:buFont typeface="Wingdings" charset="0"/>
              <a:buChar char="Ø"/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Delivery System Components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buSzPct val="100000"/>
              <a:defRPr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Each Closer™ Delivery System has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its own dedicated delivery sheath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073321" y="6311900"/>
            <a:ext cx="3860800" cy="476251"/>
          </a:xfrm>
          <a:noFill/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Proprietary &amp; Confidential</a:t>
            </a:r>
          </a:p>
        </p:txBody>
      </p:sp>
      <p:sp>
        <p:nvSpPr>
          <p:cNvPr id="9" name="Rectangle 32"/>
          <p:cNvSpPr txBox="1">
            <a:spLocks noRot="1" noChangeArrowheads="1"/>
          </p:cNvSpPr>
          <p:nvPr/>
        </p:nvSpPr>
        <p:spPr bwMode="auto">
          <a:xfrm>
            <a:off x="135468" y="69849"/>
            <a:ext cx="11921063" cy="76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3200" b="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What’s Next? Large Bore Closer™ VSS</a:t>
            </a:r>
          </a:p>
          <a:p>
            <a:pPr eaLnBrk="1" hangingPunct="1">
              <a:defRPr/>
            </a:pPr>
            <a:r>
              <a:rPr lang="en-US" sz="3200" b="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Large Bore Closer™ VSS Construct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2BD773F-659F-4475-A35F-55865F63B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8491" y="6092231"/>
            <a:ext cx="1609483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02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70CD7AE-AB42-4ADE-9CA2-419369E65D67}"/>
              </a:ext>
            </a:extLst>
          </p:cNvPr>
          <p:cNvSpPr/>
          <p:nvPr/>
        </p:nvSpPr>
        <p:spPr>
          <a:xfrm>
            <a:off x="338340" y="934838"/>
            <a:ext cx="11340051" cy="5088035"/>
          </a:xfrm>
          <a:prstGeom prst="rect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901745"/>
            <a:ext cx="3352801" cy="711200"/>
          </a:xfrm>
        </p:spPr>
        <p:txBody>
          <a:bodyPr>
            <a:normAutofit/>
          </a:bodyPr>
          <a:lstStyle/>
          <a:p>
            <a:pPr marL="0" indent="0" algn="ctr">
              <a:buSzPct val="100000"/>
              <a:buNone/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ATTACH </a:t>
            </a:r>
          </a:p>
          <a:p>
            <a:pPr lvl="1">
              <a:buFont typeface="Wingdings" panose="05000000000000000000" pitchFamily="2" charset="2"/>
              <a:buNone/>
              <a:defRPr/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4" descr="Step 2 - attach device to sheath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4" r="10427"/>
          <a:stretch/>
        </p:blipFill>
        <p:spPr bwMode="auto">
          <a:xfrm>
            <a:off x="638333" y="1324482"/>
            <a:ext cx="3222468" cy="297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165599" y="6191942"/>
            <a:ext cx="3860800" cy="476251"/>
          </a:xfrm>
          <a:noFill/>
        </p:spPr>
        <p:txBody>
          <a:bodyPr/>
          <a:lstStyle/>
          <a:p>
            <a:pPr algn="ctr"/>
            <a:r>
              <a:rPr lang="en-US" dirty="0"/>
              <a:t>Proprietary &amp; Confidential</a:t>
            </a:r>
          </a:p>
        </p:txBody>
      </p:sp>
      <p:pic>
        <p:nvPicPr>
          <p:cNvPr id="11" name="Picture 5" descr="step 3 - plunge.jpg">
            <a:extLst>
              <a:ext uri="{FF2B5EF4-FFF2-40B4-BE49-F238E27FC236}">
                <a16:creationId xmlns:a16="http://schemas.microsoft.com/office/drawing/2014/main" xmlns="" id="{367F814D-DCAB-45E2-BA9F-EE08FB300C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286" y="1324482"/>
            <a:ext cx="2965746" cy="297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step 4 - pull.jpg">
            <a:extLst>
              <a:ext uri="{FF2B5EF4-FFF2-40B4-BE49-F238E27FC236}">
                <a16:creationId xmlns:a16="http://schemas.microsoft.com/office/drawing/2014/main" xmlns="" id="{95A560A3-03CA-449D-8A4A-ED56217D00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7"/>
          <a:stretch/>
        </p:blipFill>
        <p:spPr bwMode="auto">
          <a:xfrm>
            <a:off x="8229600" y="1324483"/>
            <a:ext cx="3096280" cy="297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C8392D7D-C720-464C-8043-83B87984FB34}"/>
              </a:ext>
            </a:extLst>
          </p:cNvPr>
          <p:cNvSpPr txBox="1">
            <a:spLocks/>
          </p:cNvSpPr>
          <p:nvPr/>
        </p:nvSpPr>
        <p:spPr bwMode="auto">
          <a:xfrm>
            <a:off x="4581285" y="872247"/>
            <a:ext cx="3029429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ADADA"/>
              </a:buClr>
              <a:buSzPct val="70000"/>
              <a:buFont typeface="Wingdings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ADADA"/>
              </a:buClr>
              <a:buSzPct val="70000"/>
              <a:buFont typeface="Wingdings" pitchFamily="2" charset="2"/>
              <a:buChar char="Ø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ADADA"/>
              </a:buClr>
              <a:buSzPct val="70000"/>
              <a:buFont typeface="Wingdings" pitchFamily="2" charset="2"/>
              <a:buChar char="Ø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ADADA"/>
              </a:buClr>
              <a:buSzPct val="70000"/>
              <a:buFont typeface="Wingdings" pitchFamily="2" charset="2"/>
              <a:buChar char="Ø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ADADA"/>
              </a:buClr>
              <a:buSzPct val="70000"/>
              <a:buFont typeface="Wingdings" pitchFamily="2" charset="2"/>
              <a:buChar char="Ø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 algn="ctr">
              <a:buClrTx/>
              <a:buSzPct val="100000"/>
              <a:buNone/>
              <a:defRPr/>
            </a:pPr>
            <a:r>
              <a:rPr lang="en-US" sz="28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PLUNGE </a:t>
            </a:r>
          </a:p>
          <a:p>
            <a:pPr lvl="1">
              <a:buFont typeface="Wingdings" pitchFamily="2" charset="2"/>
              <a:buNone/>
              <a:defRPr/>
            </a:pPr>
            <a:endParaRPr lang="en-US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53F48252-8384-4F3C-BF97-57BEC45E0E27}"/>
              </a:ext>
            </a:extLst>
          </p:cNvPr>
          <p:cNvSpPr txBox="1">
            <a:spLocks/>
          </p:cNvSpPr>
          <p:nvPr/>
        </p:nvSpPr>
        <p:spPr bwMode="auto">
          <a:xfrm>
            <a:off x="8229600" y="973934"/>
            <a:ext cx="3279132" cy="42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ADADA"/>
              </a:buClr>
              <a:buSzPct val="70000"/>
              <a:buFont typeface="Wingdings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ADADA"/>
              </a:buClr>
              <a:buSzPct val="70000"/>
              <a:buFont typeface="Wingdings" pitchFamily="2" charset="2"/>
              <a:buChar char="Ø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ADADA"/>
              </a:buClr>
              <a:buSzPct val="70000"/>
              <a:buFont typeface="Wingdings" pitchFamily="2" charset="2"/>
              <a:buChar char="Ø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ADADA"/>
              </a:buClr>
              <a:buSzPct val="70000"/>
              <a:buFont typeface="Wingdings" pitchFamily="2" charset="2"/>
              <a:buChar char="Ø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ADADA"/>
              </a:buClr>
              <a:buSzPct val="70000"/>
              <a:buFont typeface="Wingdings" pitchFamily="2" charset="2"/>
              <a:buChar char="Ø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 algn="ctr">
              <a:buClrTx/>
              <a:buSzPct val="100000"/>
              <a:buNone/>
              <a:defRPr/>
            </a:pPr>
            <a:r>
              <a:rPr lang="en-US" sz="28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PULL </a:t>
            </a:r>
          </a:p>
          <a:p>
            <a:pPr lvl="1">
              <a:buFont typeface="Wingdings" pitchFamily="2" charset="2"/>
              <a:buNone/>
              <a:defRPr/>
            </a:pPr>
            <a:endParaRPr lang="en-US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7F6B08A-9FF1-4317-8C57-9C5F63D4D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8491" y="6092231"/>
            <a:ext cx="1609483" cy="371888"/>
          </a:xfrm>
          <a:prstGeom prst="rect">
            <a:avLst/>
          </a:prstGeom>
        </p:spPr>
      </p:pic>
      <p:sp>
        <p:nvSpPr>
          <p:cNvPr id="16" name="Rectangle 32">
            <a:extLst>
              <a:ext uri="{FF2B5EF4-FFF2-40B4-BE49-F238E27FC236}">
                <a16:creationId xmlns:a16="http://schemas.microsoft.com/office/drawing/2014/main" xmlns="" id="{671A0821-CF72-4254-B886-F65C96EA0E31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464302" y="83176"/>
            <a:ext cx="9263396" cy="68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3200" b="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Large Bore Closer™ VSS</a:t>
            </a:r>
          </a:p>
          <a:p>
            <a:pPr eaLnBrk="1" hangingPunct="1">
              <a:defRPr/>
            </a:pPr>
            <a:r>
              <a:rPr lang="en-US" sz="3200" b="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Deployment Steps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D4F3B65-AF15-4F1A-9E75-C07E7E5C5519}"/>
              </a:ext>
            </a:extLst>
          </p:cNvPr>
          <p:cNvSpPr/>
          <p:nvPr/>
        </p:nvSpPr>
        <p:spPr>
          <a:xfrm>
            <a:off x="537665" y="4248950"/>
            <a:ext cx="111796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large bore Closer™ VSS deployment steps are identical to the 5-7Fr system except that 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5 - 7 Fr Closer™ sheath is included with large bore Closer™ VSS device for determining the femoral artery entry depth at the beginning of the procedure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 to large index procedural sheath placement.</a:t>
            </a:r>
          </a:p>
        </p:txBody>
      </p:sp>
    </p:spTree>
    <p:extLst>
      <p:ext uri="{BB962C8B-B14F-4D97-AF65-F5344CB8AC3E}">
        <p14:creationId xmlns:p14="http://schemas.microsoft.com/office/powerpoint/2010/main" val="1895632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1"/>
          </a:xfrm>
          <a:noFill/>
        </p:spPr>
        <p:txBody>
          <a:bodyPr/>
          <a:lstStyle/>
          <a:p>
            <a:r>
              <a:rPr lang="en-US" dirty="0"/>
              <a:t>Proprietary &amp; Confidential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6B10DB5-CD3C-4EC9-B9C4-32198AE91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6512" y="6248400"/>
            <a:ext cx="1609483" cy="371888"/>
          </a:xfrm>
          <a:prstGeom prst="rect">
            <a:avLst/>
          </a:prstGeom>
        </p:spPr>
      </p:pic>
      <p:sp>
        <p:nvSpPr>
          <p:cNvPr id="10" name="Rectangle 32">
            <a:extLst>
              <a:ext uri="{FF2B5EF4-FFF2-40B4-BE49-F238E27FC236}">
                <a16:creationId xmlns:a16="http://schemas.microsoft.com/office/drawing/2014/main" xmlns="" id="{76A0A167-7F54-48F0-B303-CE61837B5D0C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-121716" y="228879"/>
            <a:ext cx="12192000" cy="29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200" b="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Large Bore Closer™ VSS</a:t>
            </a:r>
            <a:br>
              <a:rPr lang="en-US" sz="3200" b="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GLP Animal Study (10-16Fr Closer™ VSS)</a:t>
            </a:r>
            <a:endParaRPr lang="en-US" sz="2800" b="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loserLB GLP">
            <a:hlinkClick r:id="" action="ppaction://media"/>
            <a:extLst>
              <a:ext uri="{FF2B5EF4-FFF2-40B4-BE49-F238E27FC236}">
                <a16:creationId xmlns:a16="http://schemas.microsoft.com/office/drawing/2014/main" xmlns="" id="{D5F56811-08A7-41E1-8748-76388ACEEC4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366"/>
                </p14:media>
              </p:ext>
            </p:extLst>
          </p:nvPr>
        </p:nvPicPr>
        <p:blipFill rotWithShape="1">
          <a:blip r:embed="rId5"/>
          <a:srcRect t="446" b="446"/>
          <a:stretch>
            <a:fillRect/>
          </a:stretch>
        </p:blipFill>
        <p:spPr>
          <a:xfrm>
            <a:off x="153799" y="927843"/>
            <a:ext cx="6465115" cy="52629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ED66669-CCCC-4D20-A763-68B091CE4BA8}"/>
              </a:ext>
            </a:extLst>
          </p:cNvPr>
          <p:cNvSpPr/>
          <p:nvPr/>
        </p:nvSpPr>
        <p:spPr>
          <a:xfrm>
            <a:off x="5184397" y="927842"/>
            <a:ext cx="6885888" cy="5262979"/>
          </a:xfrm>
          <a:prstGeom prst="rect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GLP study on 26 sheep on 12/19/2017, all pre-treated with 50 units/kg Heparin following access site entry &amp; pre-dilated with an 18Fr dilator: 14 sheep received 16 large bore 16 Fr devices (6 with 30-day &amp; 8 with 90-day F/U. 2 of the 8 animals for 90-day FU had 2 large bore devices implanted, 1 in each femoral artery). Two 6Fr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Perclose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Proglide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® devices were used for access site closure as control for 12 sheep (6 @ 30-day &amp; 6 @ 90-day FU). All implants were successful and no complication was noted @ 30-day. The 90-day FU is scheduled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3/18/2018. Of the 16 large bore Closer™ implants, 11 achieved instant hemostasis vs. 2 in 12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Perclose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cases. The mean TTH was 4.69 minutes compared to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Perclose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TTH of 5.33 minutes 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7026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66105" y="2967335"/>
            <a:ext cx="6259792" cy="1446550"/>
          </a:xfrm>
          <a:prstGeom prst="rect">
            <a:avLst/>
          </a:prstGeom>
          <a:noFill/>
          <a:scene3d>
            <a:camera prst="orthographicFront"/>
            <a:lightRig rig="soft" dir="t">
              <a:rot lat="0" lon="0" rev="15600000"/>
            </a:lightRig>
          </a:scene3d>
          <a:sp3d>
            <a:bevelT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You!!</a:t>
            </a:r>
            <a:endParaRPr lang="en-US" sz="88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491" y="6092231"/>
            <a:ext cx="1609483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68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273"/>
            <a:ext cx="12192000" cy="9483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CLOSER Trial – US Multicenter Experience on the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Closer™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VSS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Turi</a:t>
            </a:r>
            <a:r>
              <a:rPr lang="en-US" sz="3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Classification of Current VCDs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34506" y="6184557"/>
            <a:ext cx="8692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Turi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 G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April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2005 ENDOVASCULAR TODAY, Cardiac Intervention Today July/August 2008</a:t>
            </a:r>
          </a:p>
        </p:txBody>
      </p:sp>
      <p:sp>
        <p:nvSpPr>
          <p:cNvPr id="7" name="Rectangle 6"/>
          <p:cNvSpPr/>
          <p:nvPr/>
        </p:nvSpPr>
        <p:spPr>
          <a:xfrm>
            <a:off x="102635" y="1074814"/>
            <a:ext cx="4161452" cy="5016758"/>
          </a:xfrm>
          <a:prstGeom prst="rect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Invasive (I)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noninvasive (N); devices placed inside tissue track are invasive.</a:t>
            </a: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approximation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or passive (P); devices are active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approximators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if  they mechanically approximate the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arteriotomy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edges, or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sandwich holding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arteriotomy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edges together.</a:t>
            </a: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3.Within the active approximation subgroup: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intraluminal (IL)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extraluminal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(E) refers to the presence of a foreign body w/in the artery</a:t>
            </a: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Clot inducing (C), sealant (S), or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neither (0) </a:t>
            </a: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Permanent (P),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temporary (T),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no foreign body (0)</a:t>
            </a:r>
            <a:endParaRPr lang="en-US" sz="200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873516"/>
              </p:ext>
            </p:extLst>
          </p:nvPr>
        </p:nvGraphicFramePr>
        <p:xfrm>
          <a:off x="4264087" y="1074812"/>
          <a:ext cx="7810274" cy="5016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45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607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704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2207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0683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536650">
                <a:tc>
                  <a:txBody>
                    <a:bodyPr/>
                    <a:lstStyle/>
                    <a:p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Invasive/ Non- invasive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Active/ Passive</a:t>
                      </a:r>
                    </a:p>
                    <a:p>
                      <a:pPr algn="ctr"/>
                      <a:r>
                        <a:rPr lang="en-US" sz="1600" b="0" i="0" u="none" strike="noStrike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Approximation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Intraluminal/</a:t>
                      </a:r>
                    </a:p>
                    <a:p>
                      <a:pPr algn="ctr"/>
                      <a:r>
                        <a:rPr lang="en-US" sz="1800" b="0" i="0" u="none" strike="noStrike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Extraluminal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Thrombosing /Sealing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Temporary/ Permanent or no</a:t>
                      </a:r>
                    </a:p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Foreign Body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2424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AngioSeal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Invasive 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Active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Intraluminal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Thrombosing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Temporary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2948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Perclose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Invasive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Active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Intraluminal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Permanant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2948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StarClose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Invasive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Active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Extraluminal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Permanant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2948">
                <a:tc>
                  <a:txBody>
                    <a:bodyPr/>
                    <a:lstStyle/>
                    <a:p>
                      <a:r>
                        <a:rPr lang="en-US" sz="1800" b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Vascade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Invasive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Passive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Thrombosing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Temproary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2948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Mynx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Invasive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Passive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Sealing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Temporary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2948">
                <a:tc>
                  <a:txBody>
                    <a:bodyPr/>
                    <a:lstStyle/>
                    <a:p>
                      <a:r>
                        <a:rPr lang="en-US" sz="1800" b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ExoSeal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Invasive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Passive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Sealing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Temporay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82948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FemoSeal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Invasive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Intraluminal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Temporary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491" y="6208220"/>
            <a:ext cx="1609483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61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143" y="1600572"/>
            <a:ext cx="10885714" cy="3734826"/>
          </a:xfr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Despite the continued increase in radial approach in PCIs, femoral access still dominates in US</a:t>
            </a:r>
            <a:r>
              <a:rPr lang="en-US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Data from ACC NCDR registry reported over 1.4 million invasive coronary procedures of which 71.1% were transfemoral and 28.5% transradial in 2014. In the transfemoral patients, majority (57%) of femoral access sites were still managed with either manual or mechanical compression and about a third femoral access sites were managed with closure devices</a:t>
            </a:r>
            <a:r>
              <a:rPr lang="en-US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60510"/>
            <a:ext cx="12192000" cy="119678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CLOSER Trial – US Multicenter Experience on the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Closer™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VSS</a:t>
            </a:r>
            <a:b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Access Site and VCD Landscape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491" y="6092231"/>
            <a:ext cx="1609483" cy="3718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2637" y="6092231"/>
            <a:ext cx="10039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Feldman DN et al Circulation 2013;127:2295-2306</a:t>
            </a:r>
          </a:p>
          <a:p>
            <a:pPr algn="r"/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ACC NCDR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CathPCI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Registry Outcomes Report. https://www.ncdr.com/WebNCDR. Accessed November 30</a:t>
            </a:r>
            <a:r>
              <a:rPr lang="en-US" sz="16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2015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993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1"/>
          </a:xfrm>
          <a:noFill/>
        </p:spPr>
        <p:txBody>
          <a:bodyPr/>
          <a:lstStyle/>
          <a:p>
            <a:r>
              <a:rPr lang="en-US" dirty="0"/>
              <a:t>Proprietary &amp; Confidential</a:t>
            </a:r>
          </a:p>
        </p:txBody>
      </p:sp>
      <p:pic>
        <p:nvPicPr>
          <p:cNvPr id="2" name="CloserLB GLP">
            <a:hlinkClick r:id="" action="ppaction://media"/>
            <a:extLst>
              <a:ext uri="{FF2B5EF4-FFF2-40B4-BE49-F238E27FC236}">
                <a16:creationId xmlns:a16="http://schemas.microsoft.com/office/drawing/2014/main" xmlns="" id="{D0BF3F66-43E1-4294-B6F6-B477D4ED7E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688" y="1446400"/>
            <a:ext cx="6983176" cy="4297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6B10DB5-CD3C-4EC9-B9C4-32198AE91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8491" y="6092231"/>
            <a:ext cx="1609483" cy="371888"/>
          </a:xfrm>
          <a:prstGeom prst="rect">
            <a:avLst/>
          </a:prstGeom>
        </p:spPr>
      </p:pic>
      <p:sp>
        <p:nvSpPr>
          <p:cNvPr id="10" name="Rectangle 32">
            <a:extLst>
              <a:ext uri="{FF2B5EF4-FFF2-40B4-BE49-F238E27FC236}">
                <a16:creationId xmlns:a16="http://schemas.microsoft.com/office/drawing/2014/main" xmlns="" id="{76A0A167-7F54-48F0-B303-CE61837B5D0C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0" y="-6059"/>
            <a:ext cx="12192000" cy="10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3200" b="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Large Bore Closer™ VSS</a:t>
            </a:r>
          </a:p>
          <a:p>
            <a:pPr eaLnBrk="1" hangingPunct="1">
              <a:defRPr/>
            </a:pPr>
            <a:r>
              <a:rPr lang="en-US" sz="32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GLP Animal Study (16Fr)</a:t>
            </a:r>
            <a:endParaRPr lang="en-US" sz="2400" b="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ED66669-CCCC-4D20-A763-68B091CE4BA8}"/>
              </a:ext>
            </a:extLst>
          </p:cNvPr>
          <p:cNvSpPr/>
          <p:nvPr/>
        </p:nvSpPr>
        <p:spPr>
          <a:xfrm>
            <a:off x="7139031" y="1446401"/>
            <a:ext cx="4899171" cy="4247317"/>
          </a:xfrm>
          <a:prstGeom prst="rect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sheep : 6 with 30 day f/u and 8 with 90 day f/u. The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Perclose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device was used as a control for 12 sheep (6 at 30d and 6 at 90d). The other 2 animals at 90d have 2 Large Bore devices, one implanted in each femoral artery. We used PMI in San Carlos for the study.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 midterm results or these are all acute animal studies?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GLP was successfully performed at Day 0 (implantation) and the follow up at Day 30. The 90d follow up is scheduled for next month. Of the 16 Large Bore Closer deployments, 11 achieved instant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hemostatis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the average TTH was 4.69 minutes compared to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Perclose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TTH of 5.33 minutes.</a:t>
            </a:r>
            <a:endParaRPr lang="en-US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3969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8172" y="1115969"/>
            <a:ext cx="7865065" cy="4898937"/>
          </a:xfr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>
            <a:noAutofit/>
          </a:bodyPr>
          <a:lstStyle/>
          <a:p>
            <a:pPr marL="0" indent="0" defTabSz="457200">
              <a:buSzPct val="100000"/>
              <a:buNone/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Vessel Sealing Patch</a:t>
            </a:r>
          </a:p>
          <a:p>
            <a:pPr marL="457200" indent="0" defTabSz="457200">
              <a:lnSpc>
                <a:spcPct val="100000"/>
              </a:lnSpc>
              <a:spcBef>
                <a:spcPts val="600"/>
              </a:spcBef>
              <a:buSzPct val="100000"/>
              <a:buFontTx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Self aligning</a:t>
            </a:r>
          </a:p>
          <a:p>
            <a:pPr marL="457200" indent="0" defTabSz="457200">
              <a:spcBef>
                <a:spcPts val="600"/>
              </a:spcBef>
              <a:buSzPct val="100000"/>
              <a:buFontTx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Fully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resorbable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(poly-lactic-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-glycolic acid)</a:t>
            </a:r>
          </a:p>
          <a:p>
            <a:pPr marL="457200" indent="0" defTabSz="457200">
              <a:spcBef>
                <a:spcPts val="600"/>
              </a:spcBef>
              <a:buSzPct val="100000"/>
              <a:buFontTx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Intravascular sealing mechanism</a:t>
            </a:r>
          </a:p>
          <a:p>
            <a:pPr marL="0" indent="0">
              <a:buSzPct val="100000"/>
              <a:buNone/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Retention Spheres</a:t>
            </a:r>
          </a:p>
          <a:p>
            <a:pPr marL="457200" lvl="1" indent="0">
              <a:lnSpc>
                <a:spcPct val="100000"/>
              </a:lnSpc>
              <a:buSzPct val="100000"/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Spheres are attached to the patch via suture</a:t>
            </a:r>
          </a:p>
          <a:p>
            <a:pPr marL="457200" lvl="1" indent="0">
              <a:lnSpc>
                <a:spcPct val="100000"/>
              </a:lnSpc>
              <a:buSzPct val="100000"/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Fully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resorbable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(poly-lactic-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-glycolic acid)</a:t>
            </a:r>
          </a:p>
          <a:p>
            <a:pPr marL="457200" lvl="1" indent="0">
              <a:lnSpc>
                <a:spcPct val="100000"/>
              </a:lnSpc>
              <a:buSzPct val="100000"/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Low extravascular profile</a:t>
            </a:r>
          </a:p>
          <a:p>
            <a:pPr marL="0" indent="0">
              <a:buSzPct val="100000"/>
              <a:buNone/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Suture</a:t>
            </a:r>
          </a:p>
          <a:p>
            <a:pPr marL="457200" lvl="1" indent="-457200">
              <a:lnSpc>
                <a:spcPct val="50000"/>
              </a:lnSpc>
              <a:spcBef>
                <a:spcPts val="600"/>
              </a:spcBef>
              <a:buSzPct val="100000"/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Fully resorbable (poly dioxanone) monofilament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9" name="Content Placeholder 8" descr="detail_2 copy.jpg"/>
          <p:cNvPicPr>
            <a:picLocks noGrp="1" noChangeAspect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1779" y="3437328"/>
            <a:ext cx="3358919" cy="2585502"/>
          </a:xfrm>
        </p:spPr>
      </p:pic>
      <p:pic>
        <p:nvPicPr>
          <p:cNvPr id="11271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779" y="1115969"/>
            <a:ext cx="3358919" cy="258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1"/>
          </a:xfrm>
          <a:noFill/>
        </p:spPr>
        <p:txBody>
          <a:bodyPr/>
          <a:lstStyle/>
          <a:p>
            <a:r>
              <a:rPr lang="en-US" dirty="0"/>
              <a:t>Proprietary &amp; Confidential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C6C0029-D95F-4256-9891-921D3E100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8491" y="6092231"/>
            <a:ext cx="1609483" cy="371888"/>
          </a:xfrm>
          <a:prstGeom prst="rect">
            <a:avLst/>
          </a:prstGeom>
        </p:spPr>
      </p:pic>
      <p:sp>
        <p:nvSpPr>
          <p:cNvPr id="13" name="Rectangle 32">
            <a:extLst>
              <a:ext uri="{FF2B5EF4-FFF2-40B4-BE49-F238E27FC236}">
                <a16:creationId xmlns:a16="http://schemas.microsoft.com/office/drawing/2014/main" xmlns="" id="{8834419C-8F35-4107-A2D6-7E15D7C6777A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464302" y="83176"/>
            <a:ext cx="9263396" cy="798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3200" b="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Large Bore Closer™ VSS</a:t>
            </a:r>
          </a:p>
          <a:p>
            <a:pPr eaLnBrk="1" hangingPunct="1">
              <a:defRPr/>
            </a:pPr>
            <a:r>
              <a:rPr lang="en-US" sz="3200" b="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Device Construct (2)</a:t>
            </a:r>
          </a:p>
        </p:txBody>
      </p:sp>
    </p:spTree>
    <p:extLst>
      <p:ext uri="{BB962C8B-B14F-4D97-AF65-F5344CB8AC3E}">
        <p14:creationId xmlns:p14="http://schemas.microsoft.com/office/powerpoint/2010/main" val="352427583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1"/>
          </a:xfrm>
          <a:noFill/>
        </p:spPr>
        <p:txBody>
          <a:bodyPr/>
          <a:lstStyle/>
          <a:p>
            <a:r>
              <a:rPr lang="en-US" dirty="0"/>
              <a:t>Proprietary &amp; Confidential</a:t>
            </a:r>
          </a:p>
        </p:txBody>
      </p:sp>
      <p:pic>
        <p:nvPicPr>
          <p:cNvPr id="2" name="Closer Animation-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1690" y="969696"/>
            <a:ext cx="8996769" cy="4918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FD61193-C6F3-4508-8A89-FBD0F9CBC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8491" y="6092231"/>
            <a:ext cx="1609483" cy="371888"/>
          </a:xfrm>
          <a:prstGeom prst="rect">
            <a:avLst/>
          </a:prstGeom>
        </p:spPr>
      </p:pic>
      <p:sp>
        <p:nvSpPr>
          <p:cNvPr id="9" name="Rectangle 32">
            <a:extLst>
              <a:ext uri="{FF2B5EF4-FFF2-40B4-BE49-F238E27FC236}">
                <a16:creationId xmlns:a16="http://schemas.microsoft.com/office/drawing/2014/main" xmlns="" id="{733D0487-977D-44FC-BA1B-352B1E6CD5F5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464302" y="83176"/>
            <a:ext cx="9263396" cy="798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3200" b="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Large Bore Closer™ VSS</a:t>
            </a:r>
          </a:p>
          <a:p>
            <a:pPr eaLnBrk="1" hangingPunct="1">
              <a:defRPr/>
            </a:pPr>
            <a:r>
              <a:rPr lang="en-US" sz="3200" b="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Deployment Animation</a:t>
            </a:r>
          </a:p>
        </p:txBody>
      </p:sp>
    </p:spTree>
    <p:extLst>
      <p:ext uri="{BB962C8B-B14F-4D97-AF65-F5344CB8AC3E}">
        <p14:creationId xmlns:p14="http://schemas.microsoft.com/office/powerpoint/2010/main" val="2418730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7746" y="2383770"/>
            <a:ext cx="9645841" cy="1530606"/>
          </a:xfr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>
            <a:noAutofit/>
          </a:bodyPr>
          <a:lstStyle/>
          <a:p>
            <a:pPr>
              <a:buNone/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Chiu Wong MD:</a:t>
            </a:r>
          </a:p>
          <a:p>
            <a:pPr>
              <a:buNone/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Institutional Research Grant from Rex Medical LP</a:t>
            </a:r>
            <a:b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491" y="6092231"/>
            <a:ext cx="1609483" cy="37188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219" y="243282"/>
            <a:ext cx="12185781" cy="1493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CLOSER Trial – US Multicenter Experience on the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Closer™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VSS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Disclosure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3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4758"/>
            <a:ext cx="12192000" cy="930876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CLOSER Trial – US Multicenter Experience on the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Closer™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VSS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543" y="1372543"/>
            <a:ext cx="10768914" cy="4426895"/>
          </a:xfr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this multicenter single arm study on Closer™ VSS in access site sealing following 5-7 Fr transfemoral invasive procedures:</a:t>
            </a:r>
          </a:p>
          <a:p>
            <a:pPr marL="457200" indent="-457200">
              <a:buAutoNum type="arabicParenR"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PGs for the primary and key secondary effectiveness endpoints were met. </a:t>
            </a:r>
          </a:p>
          <a:p>
            <a:pPr marL="457200" indent="-457200">
              <a:buAutoNum type="arabicParenR"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the primary and secondary safety endpoints of access site closure-related major and minor complications with pre-determined clinically acceptable levels, were achieved.</a:t>
            </a:r>
          </a:p>
          <a:p>
            <a:pPr marL="457200" indent="-457200">
              <a:buAutoNum type="arabicParenR"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Immediate hemostasis was achieved in the majority of patients without major complication.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491" y="6092231"/>
            <a:ext cx="1609483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30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4465"/>
            <a:ext cx="12192000" cy="961167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CLOSER Trial – US Multicenter Experience on the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Closer™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VSS</a:t>
            </a:r>
            <a:b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 (2): Inclusion &amp; Exclusion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346" y="1218184"/>
            <a:ext cx="11583308" cy="4751495"/>
          </a:xfr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Inclusion:</a:t>
            </a:r>
          </a:p>
          <a:p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Patients from 18 and 80 years of age undergoing a non-urgent 5-7 Fr diagnostic or interventional transfemoral procedures.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Exclusion:</a:t>
            </a:r>
          </a:p>
          <a:p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Femoral artery access site &lt; 5mm in diameter, previous surgical repair, VCD use within the past 90 days, or if significant (&gt; 50%) stenosis, severe calcification, implanted stent, or vessel morphological abnormalities at the access site. </a:t>
            </a:r>
          </a:p>
          <a:p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Patients with active systemic infection or immunodeficiency disorder, pregnancy, morbid obesity (BMI &gt; 45 kg/m2), and known allergies to PLGA or PDO polymers.</a:t>
            </a:r>
          </a:p>
          <a:p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Previous lower extremity amputation or inability to ambulate, and severe peripheral vascular disease or existing nerve damage in the index leg.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491" y="6092231"/>
            <a:ext cx="1609483" cy="3718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6CF5DA6-8099-4E7E-A54A-3BA6B8E8C0CA}"/>
              </a:ext>
            </a:extLst>
          </p:cNvPr>
          <p:cNvSpPr/>
          <p:nvPr/>
        </p:nvSpPr>
        <p:spPr>
          <a:xfrm>
            <a:off x="3613224" y="6094787"/>
            <a:ext cx="659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Wong SC et al Catheter Cardiovasc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2017 Nov 1;90(5):798-805</a:t>
            </a:r>
          </a:p>
        </p:txBody>
      </p:sp>
    </p:spTree>
    <p:extLst>
      <p:ext uri="{BB962C8B-B14F-4D97-AF65-F5344CB8AC3E}">
        <p14:creationId xmlns:p14="http://schemas.microsoft.com/office/powerpoint/2010/main" val="213585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4465"/>
            <a:ext cx="12192000" cy="961167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CLOSER Trial – US Multicenter Experience on the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Closer™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VSS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 (3): Inclusion &amp; Exclusion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99" y="1095632"/>
            <a:ext cx="12038201" cy="4818607"/>
          </a:xfr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Exclusion (cont’d):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Procedural complications, contamination at the access site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Sheath placement at or distal to the femoral artery bifurcation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Bleeding diathesis or coagulopathy 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Administration of low molecular weight heparin within past 8 hours, or ACT &gt; 350 seconds in subjects receiving unfractionated heparin or &gt; 250 seconds in subjects receiving adjunct GP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IIb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inhibitors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Systolic BP &gt; 180 mmHg or &lt; 90 mmHg at time of sheath removal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Planned endovascular or surgical procedure within next 30 days, or an ipsilateral femoral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arteriotomy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within the past 30 days or planned within the next 90 days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491" y="6092231"/>
            <a:ext cx="1609483" cy="3718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9F542E6-D688-4AC7-AD21-73B0878D0BE1}"/>
              </a:ext>
            </a:extLst>
          </p:cNvPr>
          <p:cNvSpPr/>
          <p:nvPr/>
        </p:nvSpPr>
        <p:spPr>
          <a:xfrm>
            <a:off x="3613224" y="6094787"/>
            <a:ext cx="659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Wong SC et al Catheter Cardiovasc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2017 Nov 1;90(5):798-805</a:t>
            </a:r>
          </a:p>
        </p:txBody>
      </p:sp>
    </p:spTree>
    <p:extLst>
      <p:ext uri="{BB962C8B-B14F-4D97-AF65-F5344CB8AC3E}">
        <p14:creationId xmlns:p14="http://schemas.microsoft.com/office/powerpoint/2010/main" val="1852422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0231" y="1166559"/>
            <a:ext cx="6744749" cy="4630232"/>
          </a:xfr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Compared to manual compression, the inconsistent safety outcomes, learning curve and costs following VCD implantations, particularly with early generation devices, have hampered their use as a default management strategy following trans-femoral invasive procedures. The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Closer</a:t>
            </a:r>
            <a:r>
              <a:rPr lang="en-US" baseline="30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VSS (Rex Medical, LP; Conshohocken, PA) was developed to address these deficiencies by providing consistent, reliable and easy to use invasive active intraluminal arterial closure in a novel All synthetic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rebsorbable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platform.</a:t>
            </a:r>
          </a:p>
        </p:txBody>
      </p:sp>
      <p:sp>
        <p:nvSpPr>
          <p:cNvPr id="5" name="Rectangle 4"/>
          <p:cNvSpPr/>
          <p:nvPr/>
        </p:nvSpPr>
        <p:spPr>
          <a:xfrm>
            <a:off x="172985" y="93235"/>
            <a:ext cx="1181881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CLOSER Trial – US Multicenter Experience on the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Closer™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VSS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 (1)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491" y="6092231"/>
            <a:ext cx="1609483" cy="3718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FBE0CD2-EC18-40F5-8EC7-597E18D6F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2" y="1166559"/>
            <a:ext cx="5195969" cy="46302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E0D3105-0AAE-4823-8357-0EDF6583B82D}"/>
              </a:ext>
            </a:extLst>
          </p:cNvPr>
          <p:cNvSpPr/>
          <p:nvPr/>
        </p:nvSpPr>
        <p:spPr>
          <a:xfrm>
            <a:off x="5518436" y="5780013"/>
            <a:ext cx="659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Wong SC et al Catheter Cardiovasc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2017 Nov 1;90(5):798-805</a:t>
            </a:r>
          </a:p>
        </p:txBody>
      </p:sp>
    </p:spTree>
    <p:extLst>
      <p:ext uri="{BB962C8B-B14F-4D97-AF65-F5344CB8AC3E}">
        <p14:creationId xmlns:p14="http://schemas.microsoft.com/office/powerpoint/2010/main" val="2498027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724"/>
            <a:ext cx="12191999" cy="945655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CLOSER Trial – US Multicenter Experience on the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Closer™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VSS</a:t>
            </a:r>
            <a:b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 (2)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54" r="760" b="1"/>
          <a:stretch/>
        </p:blipFill>
        <p:spPr>
          <a:xfrm>
            <a:off x="191609" y="1214049"/>
            <a:ext cx="7668875" cy="45404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08" y="4773976"/>
            <a:ext cx="7842607" cy="1160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8491" y="6092231"/>
            <a:ext cx="1609483" cy="3718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3648" y="1214050"/>
            <a:ext cx="4360161" cy="4720194"/>
          </a:xfr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Closer™ VSS device consists of a  8.6 x 3 x 1.2 mm resorbable poly lactic-co-glycolic acid [PLGA]  intraluminal patch &amp; the two resorbable 2.3mm extravascular PLGA spheres, joined via two resorbable sutures composed of polydioxanone. All components are fully resorbable.</a:t>
            </a:r>
          </a:p>
        </p:txBody>
      </p:sp>
      <p:sp>
        <p:nvSpPr>
          <p:cNvPr id="7" name="Oval 6"/>
          <p:cNvSpPr/>
          <p:nvPr/>
        </p:nvSpPr>
        <p:spPr>
          <a:xfrm>
            <a:off x="3136233" y="3665620"/>
            <a:ext cx="689810" cy="11341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88632" y="3320716"/>
            <a:ext cx="521369" cy="24865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549316" y="2519006"/>
            <a:ext cx="1664367" cy="110129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783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5083"/>
            <a:ext cx="12191999" cy="98588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CLOSER Trial – US Multicenter Experience on the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Closer™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VSS</a:t>
            </a:r>
            <a:b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 (1): Trial Design &amp; Study Endpoints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874" y="1210963"/>
            <a:ext cx="11392249" cy="4745220"/>
          </a:xfr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CLOSER Trial was a prospective single-arm, US multicenter, non-blinded study compared the clinical outcomes in patients undergoing 5-7 Fr transfemoral diagnostic or interventional procedures with their access sites managed with Closer™ VSS against pre-specified performance goals derived from published data on the manual compression arms of 6 previous vascular closure device IDE studies. </a:t>
            </a:r>
          </a:p>
          <a:p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primary endpoints were time to hemostasis (TTH) and major access site closure-related complications; secondary endpoints included time to ambulation (TTA), time to discharge eligibility (TTDE), time to discharge (TTD), minor access site closure-related complications, procedure success and device success.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491" y="6092231"/>
            <a:ext cx="1609483" cy="3718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35674F6-8EEF-4883-98E7-9CE0B437C154}"/>
              </a:ext>
            </a:extLst>
          </p:cNvPr>
          <p:cNvSpPr/>
          <p:nvPr/>
        </p:nvSpPr>
        <p:spPr>
          <a:xfrm>
            <a:off x="3613224" y="6094787"/>
            <a:ext cx="659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Wong SC et al Catheter Cardiovasc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2017 Nov 1;90(5):798-805</a:t>
            </a:r>
          </a:p>
        </p:txBody>
      </p:sp>
    </p:spTree>
    <p:extLst>
      <p:ext uri="{BB962C8B-B14F-4D97-AF65-F5344CB8AC3E}">
        <p14:creationId xmlns:p14="http://schemas.microsoft.com/office/powerpoint/2010/main" val="172316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486989"/>
              </p:ext>
            </p:extLst>
          </p:nvPr>
        </p:nvGraphicFramePr>
        <p:xfrm>
          <a:off x="520118" y="1381734"/>
          <a:ext cx="11165746" cy="4754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648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80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57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8605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6746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661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6746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539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Diagnostic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Interventional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/ %</a:t>
                      </a:r>
                      <a:endParaRPr lang="en-US" sz="24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39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(%)</a:t>
                      </a: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3957">
                <a:tc gridSpan="7"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Demographics</a:t>
                      </a: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3957">
                <a:tc>
                  <a:txBody>
                    <a:bodyPr/>
                    <a:lstStyle/>
                    <a:p>
                      <a:pPr marL="9144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Age,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yrs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63.2±10.3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64.7±8.7</a:t>
                      </a:r>
                      <a:endParaRPr lang="en-US" sz="24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63.9±9.5</a:t>
                      </a:r>
                      <a:endParaRPr lang="en-US" sz="24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3957">
                <a:tc>
                  <a:txBody>
                    <a:bodyPr/>
                    <a:lstStyle/>
                    <a:p>
                      <a:pPr marL="9144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Body mass index (kg/m2)</a:t>
                      </a: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30.8±5.7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29.8±4.9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30.3±5.3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3957">
                <a:tc>
                  <a:txBody>
                    <a:bodyPr/>
                    <a:lstStyle/>
                    <a:p>
                      <a:pPr marL="9144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Women</a:t>
                      </a:r>
                      <a:endParaRPr lang="en-US" sz="2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2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40.5%</a:t>
                      </a:r>
                      <a:endParaRPr lang="en-US" sz="2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2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22.9%</a:t>
                      </a:r>
                      <a:endParaRPr lang="en-US" sz="2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2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31.8%</a:t>
                      </a:r>
                      <a:endParaRPr lang="en-US" sz="2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3957">
                <a:tc gridSpan="7"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Medical history</a:t>
                      </a: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3957">
                <a:tc>
                  <a:txBody>
                    <a:bodyPr/>
                    <a:lstStyle/>
                    <a:p>
                      <a:pPr marL="9144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  <a:tab pos="45720" algn="l"/>
                        </a:tabLs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Hypertension</a:t>
                      </a: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79.3%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77.1%</a:t>
                      </a:r>
                      <a:endParaRPr lang="en-US" sz="24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</a:t>
                      </a:r>
                      <a:endParaRPr lang="en-US" sz="24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78.2%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3957">
                <a:tc>
                  <a:txBody>
                    <a:bodyPr/>
                    <a:lstStyle/>
                    <a:p>
                      <a:pPr marL="9144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  <a:tab pos="45720" algn="l"/>
                        </a:tabLs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Atherosclerotic disease</a:t>
                      </a: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US" sz="24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56.8%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83.5%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endParaRPr lang="en-US" sz="24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70.0%</a:t>
                      </a:r>
                      <a:endParaRPr lang="en-US" sz="24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3957">
                <a:tc>
                  <a:txBody>
                    <a:bodyPr/>
                    <a:lstStyle/>
                    <a:p>
                      <a:pPr marL="10033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Coronary artery disease</a:t>
                      </a: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en-US" sz="24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51.4%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65.1%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  <a:endParaRPr lang="en-US" sz="24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58.2%</a:t>
                      </a:r>
                      <a:endParaRPr lang="en-US" sz="24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53957">
                <a:tc>
                  <a:txBody>
                    <a:bodyPr/>
                    <a:lstStyle/>
                    <a:p>
                      <a:pPr marL="10033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Peripheral vascular disease</a:t>
                      </a: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4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10.8%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22.9%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16.8%</a:t>
                      </a:r>
                      <a:endParaRPr lang="en-US" sz="24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53957">
                <a:tc>
                  <a:txBody>
                    <a:bodyPr/>
                    <a:lstStyle/>
                    <a:p>
                      <a:pPr marL="10033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Carotid disease</a:t>
                      </a: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4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9.0%</a:t>
                      </a:r>
                      <a:endParaRPr lang="en-US" sz="24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15.6%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12.3%</a:t>
                      </a:r>
                      <a:endParaRPr lang="en-US" sz="24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53957">
                <a:tc>
                  <a:txBody>
                    <a:bodyPr/>
                    <a:lstStyle/>
                    <a:p>
                      <a:pPr marL="10033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Diabetes mellitus</a:t>
                      </a:r>
                      <a:endParaRPr lang="en-US" sz="2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2400" b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31.5%</a:t>
                      </a:r>
                      <a:endParaRPr lang="en-US" sz="2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2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33.9%</a:t>
                      </a:r>
                      <a:endParaRPr lang="en-US" sz="2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en-US" sz="2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4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32.7%</a:t>
                      </a:r>
                      <a:endParaRPr lang="en-US" sz="24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7025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CLOSER Trial – US Multicenter Experience on the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Closer™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VSS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Results(1) Patient Characteristics </a:t>
            </a:r>
          </a:p>
        </p:txBody>
      </p:sp>
      <p:sp>
        <p:nvSpPr>
          <p:cNvPr id="7" name="Rectangle 6"/>
          <p:cNvSpPr/>
          <p:nvPr/>
        </p:nvSpPr>
        <p:spPr>
          <a:xfrm>
            <a:off x="520118" y="907246"/>
            <a:ext cx="10387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total of 220 subjects (49.5% interventional) were enrolled at 11 sites.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26503" y="947351"/>
            <a:ext cx="11820088" cy="0"/>
          </a:xfrm>
          <a:prstGeom prst="line">
            <a:avLst/>
          </a:prstGeom>
          <a:ln w="28575">
            <a:solidFill>
              <a:srgbClr val="0000F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491" y="6159343"/>
            <a:ext cx="1609483" cy="3718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AB9291A-69C4-4CEC-8F3E-6E6887FD078D}"/>
              </a:ext>
            </a:extLst>
          </p:cNvPr>
          <p:cNvSpPr/>
          <p:nvPr/>
        </p:nvSpPr>
        <p:spPr>
          <a:xfrm>
            <a:off x="3672858" y="6222780"/>
            <a:ext cx="659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Wong SC et al Catheter Cardiovasc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2017 Nov 1;90(5):798-805</a:t>
            </a:r>
          </a:p>
        </p:txBody>
      </p:sp>
    </p:spTree>
    <p:extLst>
      <p:ext uri="{BB962C8B-B14F-4D97-AF65-F5344CB8AC3E}">
        <p14:creationId xmlns:p14="http://schemas.microsoft.com/office/powerpoint/2010/main" val="274560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2858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CLOSER Trial – US Multicenter Experience on the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Closer™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VSS </a:t>
            </a:r>
            <a:b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(2): Procedural Findings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046458"/>
              </p:ext>
            </p:extLst>
          </p:nvPr>
        </p:nvGraphicFramePr>
        <p:xfrm>
          <a:off x="318782" y="828584"/>
          <a:ext cx="10967055" cy="5181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753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54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507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30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1269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492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53039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6471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Diagnostic/</a:t>
                      </a:r>
                      <a:r>
                        <a:rPr lang="en-US" sz="2000" b="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Interventional/%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/ %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471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4717">
                <a:tc>
                  <a:txBody>
                    <a:bodyPr/>
                    <a:lstStyle/>
                    <a:p>
                      <a:pPr marL="9144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Procedure type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4717">
                <a:tc>
                  <a:txBody>
                    <a:bodyPr/>
                    <a:lstStyle/>
                    <a:p>
                      <a:pPr marL="9144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Coronary</a:t>
                      </a:r>
                      <a:endParaRPr lang="en-US" sz="20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en-US" sz="20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84.7</a:t>
                      </a:r>
                      <a:endParaRPr lang="en-US" sz="20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en-US" sz="20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72.5</a:t>
                      </a:r>
                      <a:endParaRPr lang="en-US" sz="20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</a:t>
                      </a:r>
                      <a:endParaRPr lang="en-US" sz="20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78.6%</a:t>
                      </a:r>
                      <a:endParaRPr lang="en-US" sz="20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4717">
                <a:tc>
                  <a:txBody>
                    <a:bodyPr/>
                    <a:lstStyle/>
                    <a:p>
                      <a:pPr marL="9144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Peripheral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21.1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13.2%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4717">
                <a:tc>
                  <a:txBody>
                    <a:bodyPr/>
                    <a:lstStyle/>
                    <a:p>
                      <a:pPr marL="9144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Other</a:t>
                      </a:r>
                      <a:r>
                        <a:rPr lang="en-US" sz="2000" b="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9.9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8.2%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4717">
                <a:tc>
                  <a:txBody>
                    <a:bodyPr/>
                    <a:lstStyle/>
                    <a:p>
                      <a:pPr marL="9144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Sheath size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4717">
                <a:tc>
                  <a:txBody>
                    <a:bodyPr/>
                    <a:lstStyle/>
                    <a:p>
                      <a:pPr marL="9144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5 Fr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20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54.1</a:t>
                      </a:r>
                      <a:endParaRPr lang="en-US" sz="20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27.7%</a:t>
                      </a:r>
                      <a:endParaRPr lang="en-US" sz="20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4717">
                <a:tc>
                  <a:txBody>
                    <a:bodyPr/>
                    <a:lstStyle/>
                    <a:p>
                      <a:pPr marL="9144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6 Fr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44.1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en-US" sz="20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62.4</a:t>
                      </a:r>
                      <a:endParaRPr lang="en-US" sz="20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53.2%</a:t>
                      </a:r>
                      <a:endParaRPr lang="en-US" sz="20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4717">
                <a:tc>
                  <a:txBody>
                    <a:bodyPr/>
                    <a:lstStyle/>
                    <a:p>
                      <a:pPr marL="9144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7 Fr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36.7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19.1%</a:t>
                      </a:r>
                      <a:endParaRPr lang="en-US" sz="20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471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Anti-platelet, anti-coagulation agents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4717">
                <a:tc>
                  <a:txBody>
                    <a:bodyPr/>
                    <a:lstStyle/>
                    <a:p>
                      <a:pPr marL="10033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Any oral anti-platelet medication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91.0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99.1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95.0%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4717">
                <a:tc>
                  <a:txBody>
                    <a:bodyPr/>
                    <a:lstStyle/>
                    <a:p>
                      <a:pPr marL="27432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Aspirin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88.3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99.1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93.6%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64717">
                <a:tc>
                  <a:txBody>
                    <a:bodyPr/>
                    <a:lstStyle/>
                    <a:p>
                      <a:pPr marL="27432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oral anti-platelet agents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19.8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83.5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51.4%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64717">
                <a:tc>
                  <a:txBody>
                    <a:bodyPr/>
                    <a:lstStyle/>
                    <a:p>
                      <a:pPr marL="27432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Bivalirudin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Angiomax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65.1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33.2%</a:t>
                      </a:r>
                      <a:endParaRPr lang="en-US" sz="20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64717">
                <a:tc>
                  <a:txBody>
                    <a:bodyPr/>
                    <a:lstStyle/>
                    <a:p>
                      <a:pPr marL="27432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Any GP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IIb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IIIa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inhibitors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0.5%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64717">
                <a:tc>
                  <a:txBody>
                    <a:bodyPr/>
                    <a:lstStyle/>
                    <a:p>
                      <a:pPr marL="50292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 (seconds, n, mean, ±SD )</a:t>
                      </a:r>
                      <a:r>
                        <a:rPr lang="en-US" sz="2000" b="0" baseline="30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211.6 ±51.4</a:t>
                      </a:r>
                      <a:endParaRPr lang="en-US" sz="20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20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249.1 ±34.1</a:t>
                      </a:r>
                      <a:endParaRPr lang="en-US" sz="20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en-US" sz="20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242.3 ±39.9</a:t>
                      </a:r>
                      <a:endParaRPr lang="en-US" sz="20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779" marR="5177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18782" y="5939621"/>
            <a:ext cx="107256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Other include neuro, carotid and subclavian procedure. 2 ACT in subjects receiving unfractionated heparin only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491" y="6092231"/>
            <a:ext cx="1609483" cy="3718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FF26B77-81F3-4F54-9051-CD139AAC40D8}"/>
              </a:ext>
            </a:extLst>
          </p:cNvPr>
          <p:cNvSpPr/>
          <p:nvPr/>
        </p:nvSpPr>
        <p:spPr>
          <a:xfrm>
            <a:off x="3554501" y="6186481"/>
            <a:ext cx="659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Wong SC et al Catheter Cardiovasc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2017 Nov 1;90(5):798-805</a:t>
            </a:r>
          </a:p>
        </p:txBody>
      </p:sp>
    </p:spTree>
    <p:extLst>
      <p:ext uri="{BB962C8B-B14F-4D97-AF65-F5344CB8AC3E}">
        <p14:creationId xmlns:p14="http://schemas.microsoft.com/office/powerpoint/2010/main" val="3284560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5261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CLOSER Trial – US Multicenter Experience on the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Closer™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VSS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(3): Primary Effectiveness Endpoint [ITT]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568252"/>
              </p:ext>
            </p:extLst>
          </p:nvPr>
        </p:nvGraphicFramePr>
        <p:xfrm>
          <a:off x="198541" y="1018996"/>
          <a:ext cx="11761362" cy="4521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721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85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482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3024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9751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 to Hemostasis (minutes)</a:t>
                      </a:r>
                      <a:endParaRPr lang="en-US" sz="2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Diagnostic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 = 111)</a:t>
                      </a:r>
                      <a:endParaRPr lang="en-US" sz="2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Interventional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 = 109)</a:t>
                      </a:r>
                      <a:endParaRPr lang="en-US" sz="28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 = 220)</a:t>
                      </a:r>
                      <a:endParaRPr lang="en-US" sz="28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751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 ± Standard Dev</a:t>
                      </a:r>
                    </a:p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(95% C.I.)</a:t>
                      </a:r>
                      <a:endParaRPr lang="en-US" sz="2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0.58 ± 2.94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(0.03, 1.13)</a:t>
                      </a:r>
                      <a:endParaRPr lang="en-US" sz="2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3.01 ± 10.58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(1.00, 5.01)</a:t>
                      </a:r>
                      <a:endParaRPr lang="en-US" sz="2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1.78  ± 7.81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(0.74, 2.82)</a:t>
                      </a:r>
                      <a:endParaRPr lang="en-US" sz="2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9751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Median</a:t>
                      </a:r>
                    </a:p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(95% C.I.)</a:t>
                      </a:r>
                      <a:endParaRPr lang="en-US" sz="2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(0.00, 0.00)</a:t>
                      </a:r>
                      <a:endParaRPr lang="en-US" sz="2800" b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(0.00, 0.00)</a:t>
                      </a:r>
                      <a:endParaRPr lang="en-US" sz="2800" b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(0.00, 0.00)</a:t>
                      </a:r>
                      <a:endParaRPr lang="en-US" sz="2800" b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354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Range (Min, Max)</a:t>
                      </a:r>
                      <a:endParaRPr lang="en-US" sz="2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(0.00, 28.32)</a:t>
                      </a:r>
                      <a:endParaRPr lang="en-US" sz="2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(0.00, 85.28</a:t>
                      </a:r>
                      <a:r>
                        <a:rPr lang="en-US" sz="2800" b="0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(0.00, 85.28</a:t>
                      </a:r>
                      <a:r>
                        <a:rPr lang="en-US" sz="2800" b="0" baseline="300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7148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Performance Goal - minutes</a:t>
                      </a:r>
                    </a:p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(p-value)</a:t>
                      </a:r>
                      <a:endParaRPr lang="en-US" sz="2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(&lt; 0.0001)</a:t>
                      </a:r>
                      <a:endParaRPr lang="en-US" sz="28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(&lt; 0.0001)</a:t>
                      </a:r>
                      <a:endParaRPr lang="en-US" sz="2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diagnostic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interventional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(Stratified p&lt; 0.0001)</a:t>
                      </a:r>
                      <a:endParaRPr lang="en-US" sz="2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30827" y="5506818"/>
            <a:ext cx="11530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The outlier TTH of 85 minutes was experienced by an interventional subject who did not have the patch deployed due to user error. The mean TTH was 0.98 min ± 3.71 min. in the PP cohort.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491" y="6092231"/>
            <a:ext cx="1609483" cy="3718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4215B22-BEC0-4401-810A-E7B2F2D16C65}"/>
              </a:ext>
            </a:extLst>
          </p:cNvPr>
          <p:cNvSpPr/>
          <p:nvPr/>
        </p:nvSpPr>
        <p:spPr>
          <a:xfrm>
            <a:off x="3613224" y="6094787"/>
            <a:ext cx="659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Wong SC et al Catheter Cardiovasc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2017 Nov 1;90(5):798-805</a:t>
            </a:r>
          </a:p>
        </p:txBody>
      </p:sp>
    </p:spTree>
    <p:extLst>
      <p:ext uri="{BB962C8B-B14F-4D97-AF65-F5344CB8AC3E}">
        <p14:creationId xmlns:p14="http://schemas.microsoft.com/office/powerpoint/2010/main" val="534059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79"/>
            <a:ext cx="12192000" cy="790832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CLOSER Trial – US Multicenter Experience on the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Closer™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VSS </a:t>
            </a:r>
            <a:b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(4): Key Secondary Effectiveness Endpoints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771155"/>
              </p:ext>
            </p:extLst>
          </p:nvPr>
        </p:nvGraphicFramePr>
        <p:xfrm>
          <a:off x="399536" y="854041"/>
          <a:ext cx="11392928" cy="5191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745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136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761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285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 to Ambulation (hours)</a:t>
                      </a:r>
                      <a:endParaRPr lang="en-US" sz="18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Diagnostic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 = 111)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Interventional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 = 109)</a:t>
                      </a:r>
                      <a:endParaRPr lang="en-US" sz="18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 = 220)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 ± Standard Dev</a:t>
                      </a:r>
                    </a:p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(95% C.I.)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1.92 ± 0.67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(1.80, 2.05)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3.09 ± 1.05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(2.89, 3.29)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2.50  ± 1.05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(2.36, 2.64)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Median</a:t>
                      </a:r>
                      <a:r>
                        <a:rPr lang="en-US" sz="1800" b="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(95% C.I.)</a:t>
                      </a:r>
                      <a:endParaRPr lang="en-US" sz="18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1.95</a:t>
                      </a:r>
                      <a:r>
                        <a:rPr lang="en-US" sz="1800" b="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(1.80, 2.00)</a:t>
                      </a:r>
                      <a:endParaRPr lang="en-US" sz="18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2.90</a:t>
                      </a:r>
                      <a:r>
                        <a:rPr lang="en-US" sz="1800" b="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(2.80, 3.01)</a:t>
                      </a:r>
                      <a:endParaRPr lang="en-US" sz="18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2.24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(2.14, 2.49)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Range (Min, Max)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(1.01, 6.02)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(1.99, 8.08)</a:t>
                      </a:r>
                      <a:endParaRPr lang="en-US" sz="18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(1.01, 8.08)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Performance Goal</a:t>
                      </a:r>
                      <a:r>
                        <a:rPr lang="en-US" sz="18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(hours) </a:t>
                      </a:r>
                    </a:p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(p-value)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800" b="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(&lt; 0.0001)</a:t>
                      </a:r>
                      <a:endParaRPr lang="en-US" sz="18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en-US" sz="1800" b="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(&lt; 0.0001)</a:t>
                      </a:r>
                      <a:endParaRPr lang="en-US" sz="18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diagnostic,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interventional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(Stratified p&lt; 0.0001)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 to Discharge Eligibility</a:t>
                      </a:r>
                      <a:r>
                        <a:rPr lang="en-US" sz="1800" b="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(hours)</a:t>
                      </a:r>
                      <a:endParaRPr lang="en-US" sz="18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  <a:tab pos="45720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Diagnostic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 = 111)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Interventional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 = 109)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 = 220)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 ± Standard Dev</a:t>
                      </a:r>
                    </a:p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(95% C.I.)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2.17 ± 0.67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(2.04, 2.29)</a:t>
                      </a:r>
                      <a:endParaRPr lang="en-US" sz="18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3.50 ± 1.86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(3.15, 3.85)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2.83 ± 1.54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(2.62, 3.03)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Median</a:t>
                      </a:r>
                      <a:r>
                        <a:rPr lang="en-US" sz="1800" b="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(95% C.I.)</a:t>
                      </a:r>
                      <a:endParaRPr lang="en-US" sz="18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2.16</a:t>
                      </a:r>
                      <a:r>
                        <a:rPr lang="en-US" sz="1800" b="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(1.97, 2.25)</a:t>
                      </a:r>
                      <a:endParaRPr lang="en-US" sz="18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3.19</a:t>
                      </a:r>
                      <a:r>
                        <a:rPr lang="en-US" sz="1800" b="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(3.01, 3.29)</a:t>
                      </a:r>
                      <a:endParaRPr lang="en-US" sz="18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2.51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(2.42, 2.75)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Range (Min, Max)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(1.22, 6.05)</a:t>
                      </a:r>
                      <a:endParaRPr lang="en-US" sz="18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(2.24, 19.32)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(1.22, 19.32)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 to Discharge (hours)</a:t>
                      </a:r>
                      <a:endParaRPr lang="en-US" sz="18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  <a:tab pos="45720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Diagnostic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 = 111)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Interventional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 = 109)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 = 220)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 ± Standard Dev</a:t>
                      </a:r>
                      <a:r>
                        <a:rPr lang="en-US" sz="18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(95% C.I.)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4.57 ± 6.35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(3.38, 5.77)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21.83 ± 18.93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(18.24, 25.43)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13.12 ± 16.49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(10.93, 15.32)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Median</a:t>
                      </a:r>
                      <a:r>
                        <a:rPr lang="en-US" sz="1800" b="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(95% C.I.)</a:t>
                      </a:r>
                      <a:endParaRPr lang="en-US" sz="18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2.97</a:t>
                      </a:r>
                      <a:r>
                        <a:rPr lang="en-US" sz="1800" b="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(2.65, 3.36)</a:t>
                      </a:r>
                      <a:endParaRPr lang="en-US" sz="18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22.66</a:t>
                      </a:r>
                      <a:r>
                        <a:rPr lang="en-US" sz="1800" b="0" baseline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(20.86, 23.59)</a:t>
                      </a:r>
                      <a:endParaRPr lang="en-US" sz="18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4.74</a:t>
                      </a:r>
                      <a:r>
                        <a:rPr lang="en-US" sz="1800" b="0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(4.04, 6.64)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Range (Min, Max)</a:t>
                      </a:r>
                      <a:endParaRPr lang="en-US" sz="18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(1.44, 53.01)</a:t>
                      </a:r>
                      <a:endParaRPr lang="en-US" sz="1800" b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(2.29, 122.01)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(1.44, 122.01)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491" y="6092231"/>
            <a:ext cx="1609483" cy="3718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A87BB89-454E-425C-A5FF-CEB8102A0547}"/>
              </a:ext>
            </a:extLst>
          </p:cNvPr>
          <p:cNvSpPr/>
          <p:nvPr/>
        </p:nvSpPr>
        <p:spPr>
          <a:xfrm>
            <a:off x="3613224" y="6094787"/>
            <a:ext cx="659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Wong SC et al Catheter Cardiovasc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2017 Nov 1;90(5):798-805</a:t>
            </a:r>
          </a:p>
        </p:txBody>
      </p:sp>
    </p:spTree>
    <p:extLst>
      <p:ext uri="{BB962C8B-B14F-4D97-AF65-F5344CB8AC3E}">
        <p14:creationId xmlns:p14="http://schemas.microsoft.com/office/powerpoint/2010/main" val="328221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2797</TotalTime>
  <Words>2612</Words>
  <Application>Microsoft Office PowerPoint</Application>
  <PresentationFormat>Widescreen</PresentationFormat>
  <Paragraphs>451</Paragraphs>
  <Slides>22</Slides>
  <Notes>0</Notes>
  <HiddenSlides>8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ＭＳ Ｐゴシック</vt:lpstr>
      <vt:lpstr>ＭＳ Ｐゴシック</vt:lpstr>
      <vt:lpstr>Arial</vt:lpstr>
      <vt:lpstr>Calibri</vt:lpstr>
      <vt:lpstr>Calibri Light</vt:lpstr>
      <vt:lpstr>Times New Roman</vt:lpstr>
      <vt:lpstr>Wingdings</vt:lpstr>
      <vt:lpstr>Office Theme</vt:lpstr>
      <vt:lpstr>Future Development of the Closer™ VSS, a Novel Resorbable Transfemoral Vascular Access Sealing System: Results of The CLOSER Trial &amp; What’s Next?</vt:lpstr>
      <vt:lpstr>PowerPoint Presentation</vt:lpstr>
      <vt:lpstr>PowerPoint Presentation</vt:lpstr>
      <vt:lpstr>The CLOSER Trial – US Multicenter Experience on the Closer™ VSS BACKGROUND (2)</vt:lpstr>
      <vt:lpstr>The CLOSER Trial – US Multicenter Experience on the Closer™ VSS METHODS (1): Trial Design &amp; Study Endpoints</vt:lpstr>
      <vt:lpstr>The CLOSER Trial – US Multicenter Experience on the Closer™ VSS Results(1) Patient Characteristics </vt:lpstr>
      <vt:lpstr>The CLOSER Trial – US Multicenter Experience on the Closer™ VSS  Results (2): Procedural Findings </vt:lpstr>
      <vt:lpstr>The CLOSER Trial – US Multicenter Experience on the Closer™ VSS Results (3): Primary Effectiveness Endpoint [ITT]</vt:lpstr>
      <vt:lpstr>The CLOSER Trial – US Multicenter Experience on the Closer™ VSS  Results (4): Key Secondary Effectiveness Endpoints</vt:lpstr>
      <vt:lpstr>The CLOSER Trial – US Multicenter Experience on the Closer™ VSS RESULTS (5): Other Key Findings</vt:lpstr>
      <vt:lpstr>PowerPoint Presentation</vt:lpstr>
      <vt:lpstr>PowerPoint Presentation</vt:lpstr>
      <vt:lpstr>PowerPoint Presentation</vt:lpstr>
      <vt:lpstr>PowerPoint Presentation</vt:lpstr>
      <vt:lpstr>The CLOSER Trial – US Multicenter Experience on the Closer™ VSS Turi Classification of Current VCDs</vt:lpstr>
      <vt:lpstr>The CLOSER Trial – US Multicenter Experience on the Closer™ VSS Access Site and VCD Landscape</vt:lpstr>
      <vt:lpstr>PowerPoint Presentation</vt:lpstr>
      <vt:lpstr>PowerPoint Presentation</vt:lpstr>
      <vt:lpstr>PowerPoint Presentation</vt:lpstr>
      <vt:lpstr>The CLOSER Trial – US Multicenter Experience on the Closer™ VSS CONCLUSIONS </vt:lpstr>
      <vt:lpstr>The CLOSER Trial – US Multicenter Experience on the Closer™ VSS METHODS (2): Inclusion &amp; Exclusion Criteria</vt:lpstr>
      <vt:lpstr>The CLOSER Trial – US Multicenter Experience on the Closer™ VSS METHODS (3): Inclusion &amp; Exclusion Criteria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Chiu Wong</dc:creator>
  <cp:lastModifiedBy>Checkin 011</cp:lastModifiedBy>
  <cp:revision>314</cp:revision>
  <dcterms:created xsi:type="dcterms:W3CDTF">2015-11-27T06:21:46Z</dcterms:created>
  <dcterms:modified xsi:type="dcterms:W3CDTF">2018-03-03T18:56:30Z</dcterms:modified>
</cp:coreProperties>
</file>