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95" r:id="rId3"/>
    <p:sldId id="259" r:id="rId4"/>
    <p:sldId id="261" r:id="rId5"/>
    <p:sldId id="286" r:id="rId6"/>
    <p:sldId id="283" r:id="rId7"/>
    <p:sldId id="269" r:id="rId8"/>
    <p:sldId id="273" r:id="rId9"/>
    <p:sldId id="275" r:id="rId10"/>
    <p:sldId id="266" r:id="rId11"/>
    <p:sldId id="280" r:id="rId12"/>
    <p:sldId id="264" r:id="rId13"/>
    <p:sldId id="285" r:id="rId14"/>
    <p:sldId id="272" r:id="rId15"/>
    <p:sldId id="263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6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B96E5-3C91-AF4E-9F78-332870CAD3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33FA-E40F-FB46-8055-7906F3198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 Biologic Approach for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Myocardial Regeneration and Cardiac Recovery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3100" dirty="0" smtClean="0">
                <a:solidFill>
                  <a:schemeClr val="bg2"/>
                </a:solidFill>
              </a:rPr>
              <a:t>Leslie Miller, MD</a:t>
            </a:r>
            <a:br>
              <a:rPr lang="en-US" sz="3100" dirty="0" smtClean="0">
                <a:solidFill>
                  <a:schemeClr val="bg2"/>
                </a:solidFill>
              </a:rPr>
            </a:br>
            <a:r>
              <a:rPr lang="en-US" sz="3100" dirty="0" err="1" smtClean="0">
                <a:solidFill>
                  <a:schemeClr val="bg2"/>
                </a:solidFill>
              </a:rPr>
              <a:t>Leonhardt</a:t>
            </a:r>
            <a:r>
              <a:rPr lang="en-US" sz="3100" dirty="0" smtClean="0">
                <a:solidFill>
                  <a:schemeClr val="bg2"/>
                </a:solidFill>
              </a:rPr>
              <a:t> Launchpad, Utah</a:t>
            </a:r>
            <a:r>
              <a:rPr lang="en-US" sz="3100" dirty="0" smtClean="0"/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2267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Bioelectric Stimulator for 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Cardiac (Organ) Regeneration</a:t>
            </a:r>
            <a:br>
              <a:rPr lang="en-US" dirty="0" smtClean="0">
                <a:solidFill>
                  <a:srgbClr val="EEECE1"/>
                </a:solidFill>
              </a:rPr>
            </a:b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13" name="Picture 1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8" y="2362724"/>
            <a:ext cx="4944532" cy="19050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0" y="1780624"/>
            <a:ext cx="933642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Miniaturized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Implantable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Years of Battery Life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Programmable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Precise </a:t>
            </a:r>
            <a:r>
              <a:rPr lang="en-US" sz="3600" dirty="0" err="1" smtClean="0">
                <a:solidFill>
                  <a:srgbClr val="FFFFFF"/>
                </a:solidFill>
              </a:rPr>
              <a:t>Signalling</a:t>
            </a:r>
            <a:endParaRPr lang="en-US" sz="3600" dirty="0" smtClean="0">
              <a:solidFill>
                <a:srgbClr val="FFFFFF"/>
              </a:solidFill>
            </a:endParaRPr>
          </a:p>
          <a:p>
            <a:r>
              <a:rPr lang="en-US" sz="3600" dirty="0" smtClean="0">
                <a:solidFill>
                  <a:srgbClr val="FFFFFF"/>
                </a:solidFill>
              </a:rPr>
              <a:t>Controls release of SDF-1, IGF, EGF, HGF, PDGF, </a:t>
            </a:r>
            <a:r>
              <a:rPr lang="en-US" sz="3600" dirty="0" err="1" smtClean="0">
                <a:solidFill>
                  <a:srgbClr val="FFFFFF"/>
                </a:solidFill>
              </a:rPr>
              <a:t>VEGF,Activin</a:t>
            </a:r>
            <a:r>
              <a:rPr lang="en-US" sz="3600" dirty="0" smtClean="0">
                <a:solidFill>
                  <a:srgbClr val="FFFFFF"/>
                </a:solidFill>
              </a:rPr>
              <a:t>, </a:t>
            </a:r>
            <a:r>
              <a:rPr lang="en-US" sz="3600" dirty="0" err="1" smtClean="0">
                <a:solidFill>
                  <a:srgbClr val="FFFFFF"/>
                </a:solidFill>
              </a:rPr>
              <a:t>eNOS</a:t>
            </a:r>
            <a:r>
              <a:rPr lang="en-US" sz="3600" dirty="0" smtClean="0">
                <a:solidFill>
                  <a:srgbClr val="FFFFFF"/>
                </a:solidFill>
              </a:rPr>
              <a:t>, VEGF, </a:t>
            </a:r>
            <a:r>
              <a:rPr lang="en-US" sz="3600" dirty="0" err="1" smtClean="0">
                <a:solidFill>
                  <a:srgbClr val="FFFFFF"/>
                </a:solidFill>
              </a:rPr>
              <a:t>Follistatin</a:t>
            </a:r>
            <a:r>
              <a:rPr lang="en-US" sz="3600" dirty="0" smtClean="0">
                <a:solidFill>
                  <a:srgbClr val="FFFFFF"/>
                </a:solidFill>
              </a:rPr>
              <a:t>, </a:t>
            </a:r>
            <a:r>
              <a:rPr lang="en-US" sz="3600" dirty="0" err="1" smtClean="0">
                <a:solidFill>
                  <a:srgbClr val="FFFFFF"/>
                </a:solidFill>
              </a:rPr>
              <a:t>Tropoelastin</a:t>
            </a:r>
            <a:r>
              <a:rPr lang="en-US" sz="36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Electrical signal delivered via pacing catheter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Limitation of Stem Cell Therapy: Single Administration Incremental Benefit with Number of Cell Therapy Delivery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166" y="6485854"/>
            <a:ext cx="29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 Prosper et al </a:t>
            </a:r>
            <a:r>
              <a:rPr lang="en-US" dirty="0" err="1" smtClean="0">
                <a:solidFill>
                  <a:srgbClr val="FFFFFF"/>
                </a:solidFill>
              </a:rPr>
              <a:t>Eur</a:t>
            </a:r>
            <a:r>
              <a:rPr lang="en-US" dirty="0" smtClean="0">
                <a:solidFill>
                  <a:srgbClr val="FFFFFF"/>
                </a:solidFill>
              </a:rPr>
              <a:t> H J 2010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 descr="4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6024"/>
          <a:stretch>
            <a:fillRect/>
          </a:stretch>
        </p:blipFill>
        <p:spPr>
          <a:xfrm>
            <a:off x="0" y="940796"/>
            <a:ext cx="9144000" cy="5545058"/>
          </a:xfrm>
        </p:spPr>
      </p:pic>
      <p:sp>
        <p:nvSpPr>
          <p:cNvPr id="4" name="TextBox 3"/>
          <p:cNvSpPr txBox="1"/>
          <p:nvPr/>
        </p:nvSpPr>
        <p:spPr>
          <a:xfrm>
            <a:off x="3919417" y="5299809"/>
            <a:ext cx="9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Inject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9894" y="5299809"/>
            <a:ext cx="98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Inject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7665" y="5280636"/>
            <a:ext cx="103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3777" y="4627357"/>
            <a:ext cx="109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Programmable Micro-infusion Pump for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 Organ Regeneration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79733" cy="5257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EEECE1"/>
                </a:solidFill>
              </a:rPr>
              <a:t>S</a:t>
            </a:r>
            <a:r>
              <a:rPr lang="en-US" sz="3600" dirty="0" smtClean="0">
                <a:solidFill>
                  <a:srgbClr val="EEECE1"/>
                </a:solidFill>
              </a:rPr>
              <a:t>mall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Implantable 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Refillable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Programmable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Delivers micro </a:t>
            </a:r>
            <a:r>
              <a:rPr lang="en-US" sz="3600" dirty="0" err="1" smtClean="0">
                <a:solidFill>
                  <a:srgbClr val="EEECE1"/>
                </a:solidFill>
              </a:rPr>
              <a:t>amts</a:t>
            </a:r>
            <a:endParaRPr lang="en-US" sz="3600" dirty="0" smtClean="0">
              <a:solidFill>
                <a:srgbClr val="EEECE1"/>
              </a:solidFill>
            </a:endParaRPr>
          </a:p>
          <a:p>
            <a:r>
              <a:rPr lang="en-US" sz="3600" dirty="0" smtClean="0">
                <a:solidFill>
                  <a:srgbClr val="EEECE1"/>
                </a:solidFill>
              </a:rPr>
              <a:t>Corkscrew </a:t>
            </a:r>
            <a:r>
              <a:rPr lang="en-US" sz="3600" dirty="0" err="1" smtClean="0">
                <a:solidFill>
                  <a:srgbClr val="EEECE1"/>
                </a:solidFill>
              </a:rPr>
              <a:t>Endocard</a:t>
            </a:r>
            <a:r>
              <a:rPr lang="en-US" sz="3600" dirty="0" smtClean="0">
                <a:solidFill>
                  <a:srgbClr val="EEECE1"/>
                </a:solidFill>
              </a:rPr>
              <a:t> Delivery 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Catheter anchored into</a:t>
            </a:r>
          </a:p>
          <a:p>
            <a:r>
              <a:rPr lang="en-US" sz="3600" dirty="0" smtClean="0">
                <a:solidFill>
                  <a:srgbClr val="EEECE1"/>
                </a:solidFill>
              </a:rPr>
              <a:t>endocardium</a:t>
            </a:r>
          </a:p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7732" y="5232400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05" y="1600200"/>
            <a:ext cx="1900894" cy="2462591"/>
          </a:xfrm>
          <a:prstGeom prst="rect">
            <a:avLst/>
          </a:prstGeom>
        </p:spPr>
      </p:pic>
      <p:pic>
        <p:nvPicPr>
          <p:cNvPr id="14" name="Picture 13" descr="88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7" y="1506356"/>
            <a:ext cx="2811236" cy="3433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6715" y="2853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5412" y="4049059"/>
            <a:ext cx="118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pum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32" y="4062791"/>
            <a:ext cx="1692835" cy="15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DF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10511"/>
          <a:stretch>
            <a:fillRect/>
          </a:stretch>
        </p:blipFill>
        <p:spPr>
          <a:xfrm>
            <a:off x="-554181" y="0"/>
            <a:ext cx="10183091" cy="6858000"/>
          </a:xfrm>
        </p:spPr>
      </p:pic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45" y="2958353"/>
            <a:ext cx="2676754" cy="15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thete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r="907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CHANGE IN POLARITY OF STIMULATOR CHANGES EFFECT TO CELL DIFFERENTIATION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411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Multicomponent Regimen for 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Organ Regeneration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(Each have been of proven benefit)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8782"/>
            <a:ext cx="9312535" cy="5520267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>
                <a:solidFill>
                  <a:srgbClr val="EEECE1"/>
                </a:solidFill>
              </a:rPr>
              <a:t>STEM CELLS: </a:t>
            </a:r>
            <a:r>
              <a:rPr lang="en-US" sz="3900" dirty="0">
                <a:solidFill>
                  <a:srgbClr val="EEECE1"/>
                </a:solidFill>
              </a:rPr>
              <a:t>Card </a:t>
            </a:r>
            <a:r>
              <a:rPr lang="en-US" sz="3900" dirty="0" err="1" smtClean="0">
                <a:solidFill>
                  <a:srgbClr val="EEECE1"/>
                </a:solidFill>
              </a:rPr>
              <a:t>Progen</a:t>
            </a:r>
            <a:r>
              <a:rPr lang="en-US" sz="3900" dirty="0" smtClean="0">
                <a:solidFill>
                  <a:srgbClr val="EEECE1"/>
                </a:solidFill>
              </a:rPr>
              <a:t>*, </a:t>
            </a:r>
            <a:r>
              <a:rPr lang="en-US" sz="3900" dirty="0" err="1" smtClean="0">
                <a:solidFill>
                  <a:srgbClr val="EEECE1"/>
                </a:solidFill>
              </a:rPr>
              <a:t>iPSCs</a:t>
            </a:r>
            <a:r>
              <a:rPr lang="en-US" sz="3900" dirty="0" smtClean="0">
                <a:solidFill>
                  <a:srgbClr val="EEECE1"/>
                </a:solidFill>
              </a:rPr>
              <a:t>*, UC MSC, ADRC,SKMB 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MATRIX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EXOSOMES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mRNA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HYDROGELS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STEM CELL HOMING:  SDF-1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GROWTH FACTORS: VEGF, IGF, HGF, PDGF, EGF</a:t>
            </a:r>
          </a:p>
          <a:p>
            <a:r>
              <a:rPr lang="en-US" sz="3900" dirty="0" smtClean="0">
                <a:solidFill>
                  <a:srgbClr val="EEECE1"/>
                </a:solidFill>
              </a:rPr>
              <a:t> FOLLISTATIN, </a:t>
            </a:r>
            <a:r>
              <a:rPr lang="en-US" sz="3900" dirty="0" err="1" smtClean="0">
                <a:solidFill>
                  <a:srgbClr val="EEECE1"/>
                </a:solidFill>
              </a:rPr>
              <a:t>eNOS</a:t>
            </a:r>
            <a:r>
              <a:rPr lang="en-US" sz="3900" dirty="0" smtClean="0">
                <a:solidFill>
                  <a:srgbClr val="EEECE1"/>
                </a:solidFill>
              </a:rPr>
              <a:t>, TROPOELASTIN, ACTIVIN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EEECE1"/>
                </a:solidFill>
              </a:rPr>
              <a:t> </a:t>
            </a:r>
            <a:r>
              <a:rPr lang="en-US" sz="3900" dirty="0" smtClean="0">
                <a:solidFill>
                  <a:srgbClr val="EEECE1"/>
                </a:solidFill>
              </a:rPr>
              <a:t>  *Card </a:t>
            </a:r>
            <a:r>
              <a:rPr lang="en-US" sz="3900" dirty="0" err="1" smtClean="0">
                <a:solidFill>
                  <a:srgbClr val="EEECE1"/>
                </a:solidFill>
              </a:rPr>
              <a:t>Progen</a:t>
            </a:r>
            <a:r>
              <a:rPr lang="en-US" sz="3900" dirty="0" smtClean="0">
                <a:solidFill>
                  <a:srgbClr val="EEECE1"/>
                </a:solidFill>
              </a:rPr>
              <a:t>, </a:t>
            </a:r>
            <a:r>
              <a:rPr lang="en-US" sz="3900" dirty="0" err="1" smtClean="0">
                <a:solidFill>
                  <a:srgbClr val="EEECE1"/>
                </a:solidFill>
              </a:rPr>
              <a:t>iPCs</a:t>
            </a:r>
            <a:r>
              <a:rPr lang="en-US" sz="3900" dirty="0" smtClean="0">
                <a:solidFill>
                  <a:srgbClr val="EEECE1"/>
                </a:solidFill>
              </a:rPr>
              <a:t> have both shown 25% reduction in 	FIBROSIS; NIH trial using Allogeneic MSCs in LVAD </a:t>
            </a:r>
            <a:r>
              <a:rPr lang="en-US" sz="3900" dirty="0" err="1" smtClean="0">
                <a:solidFill>
                  <a:srgbClr val="EEECE1"/>
                </a:solidFill>
              </a:rPr>
              <a:t>pts</a:t>
            </a:r>
            <a:endParaRPr lang="en-US" sz="3900" dirty="0" smtClean="0">
              <a:solidFill>
                <a:srgbClr val="EEECE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/>
            </a:r>
            <a:br>
              <a:rPr lang="en-US" dirty="0" smtClean="0">
                <a:solidFill>
                  <a:srgbClr val="EEECE1"/>
                </a:solidFill>
              </a:rPr>
            </a:b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r="2986"/>
          <a:stretch>
            <a:fillRect/>
          </a:stretch>
        </p:blipFill>
        <p:spPr>
          <a:xfrm>
            <a:off x="0" y="0"/>
            <a:ext cx="6081059" cy="6858000"/>
          </a:xfrm>
        </p:spPr>
      </p:pic>
      <p:sp>
        <p:nvSpPr>
          <p:cNvPr id="2" name="TextBox 1"/>
          <p:cNvSpPr txBox="1"/>
          <p:nvPr/>
        </p:nvSpPr>
        <p:spPr>
          <a:xfrm>
            <a:off x="6081059" y="732118"/>
            <a:ext cx="3062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Single </a:t>
            </a:r>
            <a:r>
              <a:rPr lang="en-US" sz="2000" dirty="0" err="1" smtClean="0">
                <a:solidFill>
                  <a:srgbClr val="FFFFFF"/>
                </a:solidFill>
              </a:rPr>
              <a:t>Delilvery</a:t>
            </a:r>
            <a:r>
              <a:rPr lang="en-US" sz="2000" dirty="0" smtClean="0">
                <a:solidFill>
                  <a:srgbClr val="FFFFFF"/>
                </a:solidFill>
              </a:rPr>
              <a:t> of ADRCs by needle in calf-severe CLI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Saved amputation in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12/16 patients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New trial with addition of Bioelectric Stimulation upcoming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0588" y="179294"/>
            <a:ext cx="252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ADRCs in CLI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706" y="1210235"/>
            <a:ext cx="122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2824" y="1314824"/>
            <a:ext cx="103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Mo Post ADRC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1059" y="6465332"/>
            <a:ext cx="283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Prochazka</a:t>
            </a:r>
            <a:r>
              <a:rPr lang="en-US" dirty="0" smtClean="0">
                <a:solidFill>
                  <a:srgbClr val="FFFFFF"/>
                </a:solidFill>
              </a:rPr>
              <a:t> et al Cell </a:t>
            </a:r>
            <a:r>
              <a:rPr lang="en-US" dirty="0" err="1" smtClean="0">
                <a:solidFill>
                  <a:srgbClr val="FFFFFF"/>
                </a:solidFill>
              </a:rPr>
              <a:t>Tx</a:t>
            </a:r>
            <a:r>
              <a:rPr lang="en-US" dirty="0" smtClean="0">
                <a:solidFill>
                  <a:srgbClr val="FFFFFF"/>
                </a:solidFill>
              </a:rPr>
              <a:t>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4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Advantages of Combinatorial  Approach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973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Maintains </a:t>
            </a:r>
            <a:r>
              <a:rPr lang="en-US" u="sng" dirty="0">
                <a:solidFill>
                  <a:srgbClr val="FFFF00"/>
                </a:solidFill>
              </a:rPr>
              <a:t>O</a:t>
            </a:r>
            <a:r>
              <a:rPr lang="en-US" u="sng" dirty="0" smtClean="0">
                <a:solidFill>
                  <a:srgbClr val="FFFF00"/>
                </a:solidFill>
              </a:rPr>
              <a:t>ptimized </a:t>
            </a:r>
            <a:r>
              <a:rPr lang="en-US" u="sng" dirty="0">
                <a:solidFill>
                  <a:srgbClr val="FFFF00"/>
                </a:solidFill>
              </a:rPr>
              <a:t>M</a:t>
            </a:r>
            <a:r>
              <a:rPr lang="en-US" u="sng" dirty="0" smtClean="0">
                <a:solidFill>
                  <a:srgbClr val="FFFF00"/>
                </a:solidFill>
              </a:rPr>
              <a:t>icroenvironment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Recapitulates Native </a:t>
            </a:r>
            <a:r>
              <a:rPr lang="en-US" dirty="0" smtClean="0">
                <a:solidFill>
                  <a:srgbClr val="FFFFFF"/>
                </a:solidFill>
              </a:rPr>
              <a:t>Regeneration components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Continuous Delivery </a:t>
            </a:r>
            <a:r>
              <a:rPr lang="en-US" dirty="0" smtClean="0">
                <a:solidFill>
                  <a:srgbClr val="FFFFFF"/>
                </a:solidFill>
              </a:rPr>
              <a:t>into the myocardium minimizes/eliminates cell loss or death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Cyclic </a:t>
            </a:r>
            <a:r>
              <a:rPr lang="en-US" dirty="0" smtClean="0">
                <a:solidFill>
                  <a:srgbClr val="FFFF00"/>
                </a:solidFill>
              </a:rPr>
              <a:t>Rounds of Cells and Agents </a:t>
            </a:r>
            <a:r>
              <a:rPr lang="en-US" dirty="0" smtClean="0">
                <a:solidFill>
                  <a:srgbClr val="FFFFFF"/>
                </a:solidFill>
              </a:rPr>
              <a:t>allows ongoing </a:t>
            </a:r>
            <a:r>
              <a:rPr lang="en-US" dirty="0" err="1" smtClean="0">
                <a:solidFill>
                  <a:srgbClr val="FFFFFF"/>
                </a:solidFill>
              </a:rPr>
              <a:t>vasculogenesis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err="1" smtClean="0">
                <a:solidFill>
                  <a:srgbClr val="FFFFFF"/>
                </a:solidFill>
              </a:rPr>
              <a:t>myogenesis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Multiple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nti-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ibrotic </a:t>
            </a:r>
            <a:r>
              <a:rPr lang="en-US" dirty="0" smtClean="0">
                <a:solidFill>
                  <a:srgbClr val="FFFFFF"/>
                </a:solidFill>
              </a:rPr>
              <a:t>components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Potential for breakthrough for a  New Era in </a:t>
            </a:r>
          </a:p>
          <a:p>
            <a:r>
              <a:rPr lang="en-US" sz="3500" b="1" dirty="0" smtClean="0">
                <a:solidFill>
                  <a:srgbClr val="FFFF00"/>
                </a:solidFill>
              </a:rPr>
              <a:t>Biologic Intervention for Regenerative Medicine</a:t>
            </a: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Disclosures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the Chief Medical Officer for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 err="1" smtClean="0">
                <a:solidFill>
                  <a:schemeClr val="bg1"/>
                </a:solidFill>
              </a:rPr>
              <a:t>Leonhardt</a:t>
            </a:r>
            <a:r>
              <a:rPr lang="en-US" dirty="0" smtClean="0">
                <a:solidFill>
                  <a:schemeClr val="bg1"/>
                </a:solidFill>
              </a:rPr>
              <a:t> Ventures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173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Limitations of Current Approaches to 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Cell Therapy/Organ Regeneration</a:t>
            </a:r>
            <a:br>
              <a:rPr lang="en-US" dirty="0" smtClean="0">
                <a:solidFill>
                  <a:srgbClr val="EEECE1"/>
                </a:solidFill>
              </a:rPr>
            </a:b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7734"/>
            <a:ext cx="9144000" cy="55202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Results of stem cell therapy for cardiac regeneration to date have shown modest benefit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Native organ and tissue repair involves a </a:t>
            </a:r>
            <a:r>
              <a:rPr lang="en-US" b="1" dirty="0" smtClean="0">
                <a:solidFill>
                  <a:srgbClr val="EEECE1"/>
                </a:solidFill>
              </a:rPr>
              <a:t>complex</a:t>
            </a:r>
            <a:r>
              <a:rPr lang="en-US" dirty="0" smtClean="0">
                <a:solidFill>
                  <a:srgbClr val="EEECE1"/>
                </a:solidFill>
              </a:rPr>
              <a:t> interaction of </a:t>
            </a:r>
            <a:r>
              <a:rPr lang="en-US" b="1" dirty="0" smtClean="0">
                <a:solidFill>
                  <a:srgbClr val="EEECE1"/>
                </a:solidFill>
              </a:rPr>
              <a:t>many</a:t>
            </a:r>
            <a:r>
              <a:rPr lang="en-US" dirty="0" smtClean="0">
                <a:solidFill>
                  <a:srgbClr val="EEECE1"/>
                </a:solidFill>
              </a:rPr>
              <a:t> cofactors (matrix, mRNA, </a:t>
            </a:r>
            <a:r>
              <a:rPr lang="en-US" dirty="0" err="1" smtClean="0">
                <a:solidFill>
                  <a:srgbClr val="EEECE1"/>
                </a:solidFill>
              </a:rPr>
              <a:t>etc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1.  </a:t>
            </a:r>
            <a:r>
              <a:rPr lang="en-US" dirty="0" smtClean="0">
                <a:solidFill>
                  <a:srgbClr val="FFFF00"/>
                </a:solidFill>
              </a:rPr>
              <a:t>Single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ell type or agent studied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2. 	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ingle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elivery </a:t>
            </a:r>
            <a:r>
              <a:rPr lang="en-US" dirty="0" smtClean="0">
                <a:solidFill>
                  <a:srgbClr val="EEECE1"/>
                </a:solidFill>
              </a:rPr>
              <a:t>of the cell/gene/agent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     Multiple deliveries shown to have additive benefit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Hypothesis:   Continuous infusion of multiple agents </a:t>
            </a:r>
            <a:r>
              <a:rPr lang="en-US" dirty="0" smtClean="0">
                <a:solidFill>
                  <a:srgbClr val="EEECE1"/>
                </a:solidFill>
              </a:rPr>
              <a:t>may be the most effective strategy</a:t>
            </a:r>
          </a:p>
        </p:txBody>
      </p:sp>
    </p:spTree>
    <p:extLst>
      <p:ext uri="{BB962C8B-B14F-4D97-AF65-F5344CB8AC3E}">
        <p14:creationId xmlns:p14="http://schemas.microsoft.com/office/powerpoint/2010/main" val="8832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670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EECE1"/>
                </a:solidFill>
              </a:rPr>
              <a:t> </a:t>
            </a:r>
            <a:r>
              <a:rPr lang="en-US" dirty="0" smtClean="0">
                <a:solidFill>
                  <a:srgbClr val="EEECE1"/>
                </a:solidFill>
              </a:rPr>
              <a:t>NOVEL 3 Component Strategy for </a:t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Optimizing Organ Regeneration</a:t>
            </a:r>
            <a:br>
              <a:rPr lang="en-US" dirty="0" smtClean="0">
                <a:solidFill>
                  <a:srgbClr val="EEECE1"/>
                </a:solidFill>
              </a:rPr>
            </a:b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64733"/>
            <a:ext cx="9144000" cy="602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1.  </a:t>
            </a:r>
            <a:r>
              <a:rPr lang="en-US" sz="3600" dirty="0" smtClean="0">
                <a:solidFill>
                  <a:schemeClr val="bg1"/>
                </a:solidFill>
              </a:rPr>
              <a:t>Programmable</a:t>
            </a:r>
            <a:r>
              <a:rPr lang="en-US" sz="3600" dirty="0" smtClean="0">
                <a:solidFill>
                  <a:srgbClr val="FFFF00"/>
                </a:solidFill>
              </a:rPr>
              <a:t> BIOELECTRIC STIMULATOR	   	</a:t>
            </a:r>
            <a:r>
              <a:rPr lang="en-US" sz="3600" dirty="0" smtClean="0">
                <a:solidFill>
                  <a:schemeClr val="bg1"/>
                </a:solidFill>
              </a:rPr>
              <a:t>precise signal for local protein expression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2.  Programmable</a:t>
            </a:r>
            <a:r>
              <a:rPr lang="en-US" sz="3600" dirty="0" smtClean="0">
                <a:solidFill>
                  <a:srgbClr val="FFFF00"/>
                </a:solidFill>
              </a:rPr>
              <a:t> MICROINFUSION PUMP</a:t>
            </a:r>
            <a:r>
              <a:rPr lang="en-US" sz="3600" dirty="0" smtClean="0">
                <a:solidFill>
                  <a:srgbClr val="EEECE1"/>
                </a:solidFill>
              </a:rPr>
              <a:t>   		 	delivery of </a:t>
            </a:r>
            <a:r>
              <a:rPr lang="en-US" sz="3600" dirty="0" smtClean="0">
                <a:solidFill>
                  <a:srgbClr val="FFFF00"/>
                </a:solidFill>
              </a:rPr>
              <a:t>Continuous</a:t>
            </a:r>
            <a:r>
              <a:rPr lang="en-US" sz="3600" dirty="0" smtClean="0">
                <a:solidFill>
                  <a:srgbClr val="EEECE1"/>
                </a:solidFill>
              </a:rPr>
              <a:t> Infusion of Regimen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3. </a:t>
            </a:r>
            <a:r>
              <a:rPr lang="en-US" sz="3600" dirty="0" smtClean="0">
                <a:solidFill>
                  <a:srgbClr val="FFFF00"/>
                </a:solidFill>
              </a:rPr>
              <a:t>Multi-component REGENERATIVE REGIMEN	</a:t>
            </a:r>
            <a:r>
              <a:rPr lang="en-US" sz="3600" dirty="0" smtClean="0">
                <a:solidFill>
                  <a:srgbClr val="EEECE1"/>
                </a:solidFill>
              </a:rPr>
              <a:t>including:  Stem Cells, Matrix, mRNA,  	</a:t>
            </a:r>
            <a:r>
              <a:rPr lang="en-US" sz="3600" dirty="0" err="1" smtClean="0">
                <a:solidFill>
                  <a:srgbClr val="EEECE1"/>
                </a:solidFill>
              </a:rPr>
              <a:t>Exosomes</a:t>
            </a:r>
            <a:r>
              <a:rPr lang="en-US" sz="3600" dirty="0" smtClean="0">
                <a:solidFill>
                  <a:srgbClr val="EEECE1"/>
                </a:solidFill>
              </a:rPr>
              <a:t>, and 10 pro-</a:t>
            </a:r>
            <a:r>
              <a:rPr lang="en-US" sz="3600" dirty="0" err="1" smtClean="0">
                <a:solidFill>
                  <a:srgbClr val="EEECE1"/>
                </a:solidFill>
              </a:rPr>
              <a:t>angiogenic</a:t>
            </a:r>
            <a:r>
              <a:rPr lang="en-US" sz="3600" dirty="0" smtClean="0">
                <a:solidFill>
                  <a:srgbClr val="EEECE1"/>
                </a:solidFill>
              </a:rPr>
              <a:t> or 	myogenic proteins</a:t>
            </a:r>
          </a:p>
        </p:txBody>
      </p:sp>
    </p:spTree>
    <p:extLst>
      <p:ext uri="{BB962C8B-B14F-4D97-AF65-F5344CB8AC3E}">
        <p14:creationId xmlns:p14="http://schemas.microsoft.com/office/powerpoint/2010/main" val="314788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Bioelectric Stimulation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to Alter Electrical Fields for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Metastatic Brain Cancer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411"/>
            <a:ext cx="5065059" cy="4226865"/>
          </a:xfrm>
          <a:prstGeom prst="rect">
            <a:avLst/>
          </a:prstGeom>
        </p:spPr>
      </p:pic>
      <p:pic>
        <p:nvPicPr>
          <p:cNvPr id="6" name="Content Placeholder 3" descr="novoc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>
          <a:xfrm>
            <a:off x="5074024" y="2435412"/>
            <a:ext cx="4069975" cy="42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Bioelectric Stimulation for Release of Targeted Proteins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Many </a:t>
            </a:r>
            <a:r>
              <a:rPr lang="en-US" dirty="0" smtClean="0">
                <a:solidFill>
                  <a:srgbClr val="FFFF00"/>
                </a:solidFill>
              </a:rPr>
              <a:t>Electrical 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ields </a:t>
            </a:r>
            <a:r>
              <a:rPr lang="en-US" dirty="0" smtClean="0">
                <a:solidFill>
                  <a:srgbClr val="FFFFFF"/>
                </a:solidFill>
              </a:rPr>
              <a:t>in body (EKG); stem cells are particularly sensitive to alterations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30 </a:t>
            </a:r>
            <a:r>
              <a:rPr lang="en-US" dirty="0" err="1" smtClean="0">
                <a:solidFill>
                  <a:srgbClr val="FFFFFF"/>
                </a:solidFill>
              </a:rPr>
              <a:t>yrs</a:t>
            </a:r>
            <a:r>
              <a:rPr lang="en-US" dirty="0" smtClean="0">
                <a:solidFill>
                  <a:srgbClr val="FFFFFF"/>
                </a:solidFill>
              </a:rPr>
              <a:t> of research defining the precise </a:t>
            </a:r>
            <a:r>
              <a:rPr lang="en-US" dirty="0" err="1" smtClean="0">
                <a:solidFill>
                  <a:srgbClr val="FFFFFF"/>
                </a:solidFill>
              </a:rPr>
              <a:t>microcurrent</a:t>
            </a:r>
            <a:r>
              <a:rPr lang="en-US" dirty="0" smtClean="0">
                <a:solidFill>
                  <a:srgbClr val="FFFFFF"/>
                </a:solidFill>
              </a:rPr>
              <a:t>  voltage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that induces local </a:t>
            </a:r>
            <a:r>
              <a:rPr lang="en-US" dirty="0" err="1" smtClean="0">
                <a:solidFill>
                  <a:srgbClr val="FFFFFF"/>
                </a:solidFill>
              </a:rPr>
              <a:t>upregulation</a:t>
            </a:r>
            <a:r>
              <a:rPr lang="en-US" dirty="0" smtClean="0">
                <a:solidFill>
                  <a:srgbClr val="FFFFFF"/>
                </a:solidFill>
              </a:rPr>
              <a:t> of specific targeted proteins-  (</a:t>
            </a:r>
            <a:r>
              <a:rPr lang="en-US" dirty="0" smtClean="0">
                <a:solidFill>
                  <a:srgbClr val="FFFF00"/>
                </a:solidFill>
              </a:rPr>
              <a:t>Tuning a RADIO</a:t>
            </a:r>
            <a:r>
              <a:rPr lang="en-US" dirty="0" smtClean="0">
                <a:solidFill>
                  <a:srgbClr val="FFFFFF"/>
                </a:solidFill>
              </a:rPr>
              <a:t>)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Model: Fresh animal tissues are harvested; obtain baseline greatest protein expression (QPCR)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Currently confirmed signal for 14 proteins each documented to have significant benefit organ/tissue </a:t>
            </a:r>
            <a:r>
              <a:rPr lang="en-US" dirty="0" smtClean="0">
                <a:solidFill>
                  <a:srgbClr val="FFFFFF"/>
                </a:solidFill>
              </a:rPr>
              <a:t>regeneration </a:t>
            </a:r>
            <a:r>
              <a:rPr lang="en-US" dirty="0" err="1" smtClean="0">
                <a:solidFill>
                  <a:srgbClr val="FFFFFF"/>
                </a:solidFill>
              </a:rPr>
              <a:t>e.g.,SDF</a:t>
            </a:r>
            <a:r>
              <a:rPr lang="en-US" dirty="0" smtClean="0">
                <a:solidFill>
                  <a:srgbClr val="FFFFFF"/>
                </a:solidFill>
              </a:rPr>
              <a:t>, VEGF, IGF, HGF, </a:t>
            </a:r>
            <a:r>
              <a:rPr lang="en-US" dirty="0" err="1" smtClean="0">
                <a:solidFill>
                  <a:srgbClr val="FFFFFF"/>
                </a:solidFill>
              </a:rPr>
              <a:t>Follistatin</a:t>
            </a:r>
            <a:r>
              <a:rPr lang="en-US" dirty="0" smtClean="0">
                <a:solidFill>
                  <a:srgbClr val="FFFFFF"/>
                </a:solidFill>
              </a:rPr>
              <a:t>, plus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Stem Cell Differentiation signal*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Change in EF:   SDF </a:t>
            </a:r>
            <a:r>
              <a:rPr lang="en-US" dirty="0" err="1" smtClean="0">
                <a:solidFill>
                  <a:srgbClr val="FFFFFF"/>
                </a:solidFill>
              </a:rPr>
              <a:t>vs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Biostimulation</a:t>
            </a:r>
            <a:r>
              <a:rPr lang="en-US" dirty="0" smtClean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73" y="1197791"/>
            <a:ext cx="9144000" cy="5832048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err="1">
                <a:solidFill>
                  <a:srgbClr val="FFFFFF"/>
                </a:solidFill>
              </a:rPr>
              <a:t>Biostimulation</a:t>
            </a:r>
            <a:r>
              <a:rPr lang="en-US" sz="3900" dirty="0">
                <a:solidFill>
                  <a:srgbClr val="FFFFFF"/>
                </a:solidFill>
              </a:rPr>
              <a:t> alone in animal model resulted in</a:t>
            </a:r>
          </a:p>
          <a:p>
            <a:r>
              <a:rPr lang="en-US" sz="3900" dirty="0">
                <a:solidFill>
                  <a:srgbClr val="FFFFFF"/>
                </a:solidFill>
              </a:rPr>
              <a:t>17 fold increase in SDF Expression** </a:t>
            </a:r>
            <a:endParaRPr lang="en-US" sz="3900" dirty="0" smtClean="0">
              <a:solidFill>
                <a:srgbClr val="FFFFFF"/>
              </a:solidFill>
            </a:endParaRPr>
          </a:p>
          <a:p>
            <a:endParaRPr lang="en-US" sz="3900" dirty="0">
              <a:solidFill>
                <a:srgbClr val="FFFFFF"/>
              </a:solidFill>
            </a:endParaRPr>
          </a:p>
          <a:p>
            <a:r>
              <a:rPr lang="en-US" sz="3900" dirty="0" smtClean="0">
                <a:solidFill>
                  <a:srgbClr val="FFFFFF"/>
                </a:solidFill>
              </a:rPr>
              <a:t>Preclinical mouse model of AMI*</a:t>
            </a:r>
          </a:p>
          <a:p>
            <a:r>
              <a:rPr lang="en-US" sz="3900" dirty="0" smtClean="0">
                <a:solidFill>
                  <a:srgbClr val="FFFFFF"/>
                </a:solidFill>
              </a:rPr>
              <a:t>Experimental Group:  </a:t>
            </a:r>
          </a:p>
          <a:p>
            <a:r>
              <a:rPr lang="en-US" sz="3900" dirty="0">
                <a:solidFill>
                  <a:srgbClr val="FFFFFF"/>
                </a:solidFill>
              </a:rPr>
              <a:t> </a:t>
            </a:r>
            <a:r>
              <a:rPr lang="en-US" sz="3900" dirty="0" smtClean="0">
                <a:solidFill>
                  <a:srgbClr val="FFFFFF"/>
                </a:solidFill>
              </a:rPr>
              <a:t>                                         Change in EF</a:t>
            </a:r>
            <a:endParaRPr lang="en-US" sz="3900" dirty="0">
              <a:solidFill>
                <a:srgbClr val="FFFFFF"/>
              </a:solidFill>
            </a:endParaRPr>
          </a:p>
          <a:p>
            <a:r>
              <a:rPr lang="en-US" sz="3900" dirty="0" smtClean="0">
                <a:solidFill>
                  <a:srgbClr val="FFFFFF"/>
                </a:solidFill>
              </a:rPr>
              <a:t>Sham                                      - 10 %</a:t>
            </a:r>
          </a:p>
          <a:p>
            <a:r>
              <a:rPr lang="en-US" sz="3900" dirty="0" smtClean="0">
                <a:solidFill>
                  <a:srgbClr val="FFFFFF"/>
                </a:solidFill>
              </a:rPr>
              <a:t>Myoblasts alone                 + 27 %</a:t>
            </a:r>
          </a:p>
          <a:p>
            <a:r>
              <a:rPr lang="en-US" sz="3900" dirty="0" smtClean="0">
                <a:solidFill>
                  <a:srgbClr val="FFFFFF"/>
                </a:solidFill>
              </a:rPr>
              <a:t>SDF transfect </a:t>
            </a:r>
            <a:r>
              <a:rPr lang="en-US" sz="3900" dirty="0" err="1" smtClean="0">
                <a:solidFill>
                  <a:srgbClr val="FFFFFF"/>
                </a:solidFill>
              </a:rPr>
              <a:t>Myobl</a:t>
            </a:r>
            <a:r>
              <a:rPr lang="en-US" sz="3900" dirty="0" smtClean="0">
                <a:solidFill>
                  <a:srgbClr val="FFFFFF"/>
                </a:solidFill>
              </a:rPr>
              <a:t>           + 54 %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sz="2400" dirty="0" smtClean="0">
                <a:solidFill>
                  <a:schemeClr val="bg1"/>
                </a:solidFill>
              </a:rPr>
              <a:t>   *Penn et al  2008 SMRI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											</a:t>
            </a:r>
            <a:r>
              <a:rPr lang="en-US" sz="2400" dirty="0" smtClean="0">
                <a:solidFill>
                  <a:srgbClr val="FFFFFF"/>
                </a:solidFill>
              </a:rPr>
              <a:t> ** Penn et al JCR </a:t>
            </a:r>
            <a:r>
              <a:rPr lang="en-US" sz="2400" dirty="0" err="1" smtClean="0">
                <a:solidFill>
                  <a:srgbClr val="FFFFFF"/>
                </a:solidFill>
              </a:rPr>
              <a:t>Surg</a:t>
            </a:r>
            <a:r>
              <a:rPr lang="en-US" sz="2400" dirty="0" smtClean="0">
                <a:solidFill>
                  <a:srgbClr val="FFFFFF"/>
                </a:solidFill>
              </a:rPr>
              <a:t> 2012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2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r="8619"/>
          <a:stretch>
            <a:fillRect/>
          </a:stretch>
        </p:blipFill>
        <p:spPr>
          <a:xfrm>
            <a:off x="0" y="883599"/>
            <a:ext cx="9144000" cy="5974405"/>
          </a:xfrm>
        </p:spPr>
      </p:pic>
      <p:sp>
        <p:nvSpPr>
          <p:cNvPr id="15" name="TextBox 14"/>
          <p:cNvSpPr txBox="1"/>
          <p:nvPr/>
        </p:nvSpPr>
        <p:spPr>
          <a:xfrm>
            <a:off x="0" y="19423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Change in Capillary Density with Electrical Stimulation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614"/>
            <a:ext cx="9144000" cy="95410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VEGF mRNA Expression increased 480 % in Skeletal Muscle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705132"/>
            <a:ext cx="9144000" cy="36933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4559" y="6639625"/>
            <a:ext cx="279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Circ</a:t>
            </a:r>
            <a:r>
              <a:rPr lang="en-US" dirty="0" smtClean="0">
                <a:solidFill>
                  <a:srgbClr val="FFFFFF"/>
                </a:solidFill>
              </a:rPr>
              <a:t> 1999 99:2682-91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0470" y="1792941"/>
            <a:ext cx="17331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230 % Increase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9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Effect of Surface Bioelectric Stimulation on Non-healing Ulcers-CLI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3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r="383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5987863"/>
            <a:ext cx="822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7441" y="6507162"/>
            <a:ext cx="360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International Wound Journal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9714" y="2351992"/>
            <a:ext cx="145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N=47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8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499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 Biologic Approach for  Myocardial Regeneration and Cardiac Recovery    Leslie Miller, MD Leonhardt Launchpad, Utah </vt:lpstr>
      <vt:lpstr>Disclosures</vt:lpstr>
      <vt:lpstr>Limitations of Current Approaches to  Cell Therapy/Organ Regeneration </vt:lpstr>
      <vt:lpstr> NOVEL 3 Component Strategy for  Optimizing Organ Regeneration </vt:lpstr>
      <vt:lpstr>Bioelectric Stimulation to Alter Electrical Fields for  Metastatic Brain Cancer</vt:lpstr>
      <vt:lpstr>Bioelectric Stimulation for Release of Targeted Proteins</vt:lpstr>
      <vt:lpstr>Change in EF:   SDF vs Biostimulation*</vt:lpstr>
      <vt:lpstr>PowerPoint Presentation</vt:lpstr>
      <vt:lpstr>Effect of Surface Bioelectric Stimulation on Non-healing Ulcers-CLI</vt:lpstr>
      <vt:lpstr>Bioelectric Stimulator for  Cardiac (Organ) Regeneration </vt:lpstr>
      <vt:lpstr>PowerPoint Presentation</vt:lpstr>
      <vt:lpstr>Programmable Micro-infusion Pump for  Organ Regeneration</vt:lpstr>
      <vt:lpstr>PowerPoint Presentation</vt:lpstr>
      <vt:lpstr>PowerPoint Presentation</vt:lpstr>
      <vt:lpstr>Multicomponent Regimen for  Organ Regeneration (Each have been of proven benefit)</vt:lpstr>
      <vt:lpstr>PowerPoint Presentation</vt:lpstr>
      <vt:lpstr>SUMMARY Advantages of Combinatorial 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Miller</dc:creator>
  <cp:lastModifiedBy>Checkin 015</cp:lastModifiedBy>
  <cp:revision>67</cp:revision>
  <dcterms:created xsi:type="dcterms:W3CDTF">2017-01-09T04:45:29Z</dcterms:created>
  <dcterms:modified xsi:type="dcterms:W3CDTF">2017-02-21T11:36:57Z</dcterms:modified>
</cp:coreProperties>
</file>