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Evanston</a:t>
            </a:r>
            <a:r>
              <a:rPr dirty="0" spc="-35"/>
              <a:t> </a:t>
            </a:r>
            <a:r>
              <a:rPr dirty="0" spc="-5"/>
              <a:t>Hospital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339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4066B3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Evanston</a:t>
            </a:r>
            <a:r>
              <a:rPr dirty="0" spc="-35"/>
              <a:t> </a:t>
            </a:r>
            <a:r>
              <a:rPr dirty="0" spc="-5"/>
              <a:t>Hospital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339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Evanston</a:t>
            </a:r>
            <a:r>
              <a:rPr dirty="0" spc="-35"/>
              <a:t> </a:t>
            </a:r>
            <a:r>
              <a:rPr dirty="0" spc="-5"/>
              <a:t>Hospital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339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Evanston</a:t>
            </a:r>
            <a:r>
              <a:rPr dirty="0" spc="-35"/>
              <a:t> </a:t>
            </a:r>
            <a:r>
              <a:rPr dirty="0" spc="-5"/>
              <a:t>Hospital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99803" y="1424127"/>
            <a:ext cx="8844196" cy="37102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990600" y="626363"/>
            <a:ext cx="3429000" cy="10713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696967" y="597408"/>
            <a:ext cx="3428999" cy="1143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Evanston</a:t>
            </a:r>
            <a:r>
              <a:rPr dirty="0" spc="-35"/>
              <a:t> </a:t>
            </a:r>
            <a:r>
              <a:rPr dirty="0" spc="-5"/>
              <a:t>Hospital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65135" y="4634484"/>
            <a:ext cx="1449324" cy="3352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4096" y="501357"/>
            <a:ext cx="8315807" cy="1562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0339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2755" y="1300429"/>
            <a:ext cx="8238489" cy="2586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4066B3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7831963" y="4943202"/>
            <a:ext cx="948054" cy="15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Evanston</a:t>
            </a:r>
            <a:r>
              <a:rPr dirty="0" spc="-35"/>
              <a:t> </a:t>
            </a:r>
            <a:r>
              <a:rPr dirty="0" spc="-5"/>
              <a:t>Hospital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image" Target="../media/image7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0.jp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image" Target="../media/image31.png"/><Relationship Id="rId9" Type="http://schemas.openxmlformats.org/officeDocument/2006/relationships/image" Target="../media/image32.png"/><Relationship Id="rId10" Type="http://schemas.openxmlformats.org/officeDocument/2006/relationships/image" Target="../media/image33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mayraguerrero@me.com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hyperlink" Target="http://www.tvtregistry.org/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4663" y="4955902"/>
            <a:ext cx="922655" cy="128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94"/>
              </a:lnSpc>
            </a:pPr>
            <a:r>
              <a:rPr dirty="0" sz="900" spc="-5">
                <a:solidFill>
                  <a:srgbClr val="404040"/>
                </a:solidFill>
                <a:latin typeface="Arial"/>
                <a:cs typeface="Arial"/>
              </a:rPr>
              <a:t>Evanston</a:t>
            </a:r>
            <a:r>
              <a:rPr dirty="0" sz="900" spc="-4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404040"/>
                </a:solidFill>
                <a:latin typeface="Arial"/>
                <a:cs typeface="Arial"/>
              </a:rPr>
              <a:t>Hospital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565135" y="4634484"/>
            <a:ext cx="1449324" cy="3301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51343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 marL="21590" marR="5080" indent="4445">
              <a:lnSpc>
                <a:spcPct val="120000"/>
              </a:lnSpc>
              <a:spcBef>
                <a:spcPts val="105"/>
              </a:spcBef>
            </a:pPr>
            <a:r>
              <a:rPr dirty="0" spc="-5"/>
              <a:t>30-day Outcomes of </a:t>
            </a:r>
            <a:r>
              <a:rPr dirty="0" spc="-10"/>
              <a:t>Transcatheter </a:t>
            </a:r>
            <a:r>
              <a:rPr dirty="0" spc="-5"/>
              <a:t>Mitral </a:t>
            </a:r>
            <a:r>
              <a:rPr dirty="0" spc="-10"/>
              <a:t>Valve  </a:t>
            </a:r>
            <a:r>
              <a:rPr dirty="0" spc="-5"/>
              <a:t>Replacement in </a:t>
            </a:r>
            <a:r>
              <a:rPr dirty="0" spc="-10"/>
              <a:t>Native Mitral Valve Disease with </a:t>
            </a:r>
            <a:r>
              <a:rPr dirty="0" spc="-5"/>
              <a:t>Severe  Mitral Annular </a:t>
            </a:r>
            <a:r>
              <a:rPr dirty="0" spc="-10"/>
              <a:t>Calcification </a:t>
            </a:r>
            <a:r>
              <a:rPr dirty="0" spc="-5"/>
              <a:t>in the United</a:t>
            </a:r>
            <a:r>
              <a:rPr dirty="0" spc="135"/>
              <a:t> </a:t>
            </a:r>
            <a:r>
              <a:rPr dirty="0" spc="-5"/>
              <a:t>States: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865502" y="2201036"/>
            <a:ext cx="542861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 b="1">
                <a:solidFill>
                  <a:srgbClr val="003399"/>
                </a:solidFill>
                <a:latin typeface="Calibri"/>
                <a:cs typeface="Calibri"/>
              </a:rPr>
              <a:t>Data from </a:t>
            </a:r>
            <a:r>
              <a:rPr dirty="0" sz="2800" spc="-5" b="1">
                <a:solidFill>
                  <a:srgbClr val="003399"/>
                </a:solidFill>
                <a:latin typeface="Calibri"/>
                <a:cs typeface="Calibri"/>
              </a:rPr>
              <a:t>the STS/ACC/TVT</a:t>
            </a:r>
            <a:r>
              <a:rPr dirty="0" sz="2800" spc="75" b="1">
                <a:solidFill>
                  <a:srgbClr val="003399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003399"/>
                </a:solidFill>
                <a:latin typeface="Calibri"/>
                <a:cs typeface="Calibri"/>
              </a:rPr>
              <a:t>Registry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36595" y="3085592"/>
            <a:ext cx="3671570" cy="18008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Arial"/>
                <a:cs typeface="Arial"/>
              </a:rPr>
              <a:t>Mayra </a:t>
            </a:r>
            <a:r>
              <a:rPr dirty="0" sz="1800" spc="-5">
                <a:latin typeface="Arial"/>
                <a:cs typeface="Arial"/>
              </a:rPr>
              <a:t>Guerrero, </a:t>
            </a:r>
            <a:r>
              <a:rPr dirty="0" sz="1800">
                <a:latin typeface="Arial"/>
                <a:cs typeface="Arial"/>
              </a:rPr>
              <a:t>MD, FACC,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FSCAI  </a:t>
            </a:r>
            <a:r>
              <a:rPr dirty="0" sz="1800" spc="-5">
                <a:latin typeface="Arial"/>
                <a:cs typeface="Arial"/>
              </a:rPr>
              <a:t>Evanston</a:t>
            </a:r>
            <a:r>
              <a:rPr dirty="0" sz="180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Hospital</a:t>
            </a:r>
            <a:endParaRPr sz="1800">
              <a:latin typeface="Arial"/>
              <a:cs typeface="Arial"/>
            </a:endParaRPr>
          </a:p>
          <a:p>
            <a:pPr marL="32639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On </a:t>
            </a:r>
            <a:r>
              <a:rPr dirty="0" sz="1800" spc="-5">
                <a:latin typeface="Arial"/>
                <a:cs typeface="Arial"/>
              </a:rPr>
              <a:t>behalf </a:t>
            </a:r>
            <a:r>
              <a:rPr dirty="0" sz="1800">
                <a:latin typeface="Arial"/>
                <a:cs typeface="Arial"/>
              </a:rPr>
              <a:t>of the TVT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Registry</a:t>
            </a:r>
            <a:endParaRPr sz="1800">
              <a:latin typeface="Arial"/>
              <a:cs typeface="Arial"/>
            </a:endParaRPr>
          </a:p>
          <a:p>
            <a:pPr marL="1136650">
              <a:lnSpc>
                <a:spcPct val="100000"/>
              </a:lnSpc>
              <a:spcBef>
                <a:spcPts val="1739"/>
              </a:spcBef>
            </a:pPr>
            <a:r>
              <a:rPr dirty="0" sz="1600" spc="-5" b="1" i="1">
                <a:solidFill>
                  <a:srgbClr val="4066B3"/>
                </a:solidFill>
                <a:latin typeface="Arial"/>
                <a:cs typeface="Arial"/>
              </a:rPr>
              <a:t>EuroPCR</a:t>
            </a:r>
            <a:r>
              <a:rPr dirty="0" sz="1600" spc="-75" b="1" i="1">
                <a:solidFill>
                  <a:srgbClr val="4066B3"/>
                </a:solidFill>
                <a:latin typeface="Arial"/>
                <a:cs typeface="Arial"/>
              </a:rPr>
              <a:t> </a:t>
            </a:r>
            <a:r>
              <a:rPr dirty="0" sz="1600" spc="-5" b="1" i="1">
                <a:solidFill>
                  <a:srgbClr val="4066B3"/>
                </a:solidFill>
                <a:latin typeface="Arial"/>
                <a:cs typeface="Arial"/>
              </a:rPr>
              <a:t>2018</a:t>
            </a:r>
            <a:endParaRPr sz="1600">
              <a:latin typeface="Arial"/>
              <a:cs typeface="Arial"/>
            </a:endParaRPr>
          </a:p>
          <a:p>
            <a:pPr algn="ctr" marL="1150620" marR="1142365" indent="-635">
              <a:lnSpc>
                <a:spcPct val="100000"/>
              </a:lnSpc>
            </a:pPr>
            <a:r>
              <a:rPr dirty="0" sz="1600" spc="-5" b="1" i="1">
                <a:solidFill>
                  <a:srgbClr val="4066B3"/>
                </a:solidFill>
                <a:latin typeface="Arial"/>
                <a:cs typeface="Arial"/>
              </a:rPr>
              <a:t>Paris, France  </a:t>
            </a:r>
            <a:r>
              <a:rPr dirty="0" sz="1600" spc="-10" b="1" i="1">
                <a:solidFill>
                  <a:srgbClr val="4066B3"/>
                </a:solidFill>
                <a:latin typeface="Arial"/>
                <a:cs typeface="Arial"/>
              </a:rPr>
              <a:t>May </a:t>
            </a:r>
            <a:r>
              <a:rPr dirty="0" sz="1600" b="1" i="1">
                <a:solidFill>
                  <a:srgbClr val="4066B3"/>
                </a:solidFill>
                <a:latin typeface="Arial"/>
                <a:cs typeface="Arial"/>
              </a:rPr>
              <a:t>23</a:t>
            </a:r>
            <a:r>
              <a:rPr dirty="0" baseline="26455" sz="1575" b="1" i="1">
                <a:solidFill>
                  <a:srgbClr val="4066B3"/>
                </a:solidFill>
                <a:latin typeface="Arial"/>
                <a:cs typeface="Arial"/>
              </a:rPr>
              <a:t>th</a:t>
            </a:r>
            <a:r>
              <a:rPr dirty="0" sz="1600" b="1" i="1">
                <a:solidFill>
                  <a:srgbClr val="4066B3"/>
                </a:solidFill>
                <a:latin typeface="Arial"/>
                <a:cs typeface="Arial"/>
              </a:rPr>
              <a:t>,</a:t>
            </a:r>
            <a:r>
              <a:rPr dirty="0" sz="1600" spc="-45" b="1" i="1">
                <a:solidFill>
                  <a:srgbClr val="4066B3"/>
                </a:solidFill>
                <a:latin typeface="Arial"/>
                <a:cs typeface="Arial"/>
              </a:rPr>
              <a:t> </a:t>
            </a:r>
            <a:r>
              <a:rPr dirty="0" sz="1600" spc="-5" b="1" i="1">
                <a:solidFill>
                  <a:srgbClr val="4066B3"/>
                </a:solidFill>
                <a:latin typeface="Arial"/>
                <a:cs typeface="Arial"/>
              </a:rPr>
              <a:t>2018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383" y="0"/>
            <a:ext cx="1196340" cy="6172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4804" y="366141"/>
            <a:ext cx="451231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>
                <a:latin typeface="Arial"/>
                <a:cs typeface="Arial"/>
              </a:rPr>
              <a:t>Adverse Events at 30</a:t>
            </a:r>
            <a:r>
              <a:rPr dirty="0" spc="40">
                <a:latin typeface="Arial"/>
                <a:cs typeface="Arial"/>
              </a:rPr>
              <a:t> </a:t>
            </a:r>
            <a:r>
              <a:rPr dirty="0" spc="-15">
                <a:latin typeface="Arial"/>
                <a:cs typeface="Arial"/>
              </a:rPr>
              <a:t>days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Evanston</a:t>
            </a:r>
            <a:r>
              <a:rPr dirty="0" spc="-35"/>
              <a:t> </a:t>
            </a:r>
            <a:r>
              <a:rPr dirty="0" spc="-5"/>
              <a:t>Hospital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23468" y="1063116"/>
          <a:ext cx="7876540" cy="2663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44235"/>
                <a:gridCol w="1912619"/>
              </a:tblGrid>
              <a:tr h="563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n=72*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555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399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Valve embolization (3 index procedure, 1 additional at 30</a:t>
                      </a:r>
                      <a:r>
                        <a:rPr dirty="0" sz="1600" spc="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days)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Helvetica"/>
                          <a:cs typeface="Helvetica"/>
                        </a:rPr>
                        <a:t>4/72 (5.5%)</a:t>
                      </a:r>
                      <a:endParaRPr sz="1600">
                        <a:latin typeface="Helvetica"/>
                        <a:cs typeface="Helvetica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Mitral valve reintervention (all during index</a:t>
                      </a:r>
                      <a:r>
                        <a:rPr dirty="0" sz="1600" spc="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hospitalization)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Helvetica"/>
                          <a:cs typeface="Helvetica"/>
                        </a:rPr>
                        <a:t>4/72</a:t>
                      </a:r>
                      <a:r>
                        <a:rPr dirty="0" sz="1600">
                          <a:latin typeface="Helvetica"/>
                          <a:cs typeface="Helvetica"/>
                        </a:rPr>
                        <a:t> </a:t>
                      </a:r>
                      <a:r>
                        <a:rPr dirty="0" sz="1600" spc="-5">
                          <a:latin typeface="Helvetica"/>
                          <a:cs typeface="Helvetica"/>
                        </a:rPr>
                        <a:t>(5.5%)</a:t>
                      </a:r>
                      <a:endParaRPr sz="1600">
                        <a:latin typeface="Helvetica"/>
                        <a:cs typeface="Helvetica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Ischemic stroke (all during index</a:t>
                      </a:r>
                      <a:r>
                        <a:rPr dirty="0" sz="16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hospitalization)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Helvetica"/>
                          <a:cs typeface="Helvetica"/>
                        </a:rPr>
                        <a:t>4/72</a:t>
                      </a:r>
                      <a:r>
                        <a:rPr dirty="0" sz="1600">
                          <a:latin typeface="Helvetica"/>
                          <a:cs typeface="Helvetica"/>
                        </a:rPr>
                        <a:t> </a:t>
                      </a:r>
                      <a:r>
                        <a:rPr dirty="0" sz="1600" spc="-5">
                          <a:latin typeface="Helvetica"/>
                          <a:cs typeface="Helvetica"/>
                        </a:rPr>
                        <a:t>(5.5%)</a:t>
                      </a:r>
                      <a:endParaRPr sz="1600">
                        <a:latin typeface="Helvetica"/>
                        <a:cs typeface="Helvetica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Myocardial</a:t>
                      </a:r>
                      <a:r>
                        <a:rPr dirty="0" sz="16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infarction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latin typeface="Helvetica"/>
                          <a:cs typeface="Helvetica"/>
                        </a:rPr>
                        <a:t>0</a:t>
                      </a:r>
                      <a:endParaRPr sz="1600">
                        <a:latin typeface="Helvetica"/>
                        <a:cs typeface="Helvetica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Valve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thrombosis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latin typeface="Helvetica"/>
                          <a:cs typeface="Helvetica"/>
                        </a:rPr>
                        <a:t>0</a:t>
                      </a:r>
                      <a:endParaRPr sz="1600">
                        <a:latin typeface="Helvetica"/>
                        <a:cs typeface="Helvetica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  <a:tr h="410209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Intracranial</a:t>
                      </a:r>
                      <a:r>
                        <a:rPr dirty="0" sz="16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hemorrhage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600">
                          <a:latin typeface="Helvetica"/>
                          <a:cs typeface="Helvetica"/>
                        </a:rPr>
                        <a:t>0</a:t>
                      </a:r>
                      <a:endParaRPr sz="1600">
                        <a:latin typeface="Helvetica"/>
                        <a:cs typeface="Helvetica"/>
                      </a:endParaRPr>
                    </a:p>
                  </a:txBody>
                  <a:tcPr marL="0" marR="0" marB="0" marT="787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08761" y="3824427"/>
            <a:ext cx="4236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* Total 100 (20 deaths + 8 missing data= 72 </a:t>
            </a:r>
            <a:r>
              <a:rPr dirty="0" sz="1000" spc="-10">
                <a:latin typeface="Arial"/>
                <a:cs typeface="Arial"/>
              </a:rPr>
              <a:t>with </a:t>
            </a:r>
            <a:r>
              <a:rPr dirty="0" sz="1000" spc="-5">
                <a:latin typeface="Arial"/>
                <a:cs typeface="Arial"/>
              </a:rPr>
              <a:t>data </a:t>
            </a:r>
            <a:r>
              <a:rPr dirty="0" sz="1000" spc="-10">
                <a:latin typeface="Arial"/>
                <a:cs typeface="Arial"/>
              </a:rPr>
              <a:t>available </a:t>
            </a:r>
            <a:r>
              <a:rPr dirty="0" sz="1000" spc="-5">
                <a:latin typeface="Arial"/>
                <a:cs typeface="Arial"/>
              </a:rPr>
              <a:t>at 30</a:t>
            </a:r>
            <a:r>
              <a:rPr dirty="0" sz="1000" spc="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days).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5251" y="267080"/>
            <a:ext cx="464756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>
                <a:latin typeface="Arial"/>
                <a:cs typeface="Arial"/>
              </a:rPr>
              <a:t>Echocardiogram at 30</a:t>
            </a:r>
            <a:r>
              <a:rPr dirty="0" spc="25">
                <a:latin typeface="Arial"/>
                <a:cs typeface="Arial"/>
              </a:rPr>
              <a:t> </a:t>
            </a:r>
            <a:r>
              <a:rPr dirty="0" spc="-15">
                <a:latin typeface="Arial"/>
                <a:cs typeface="Arial"/>
              </a:rPr>
              <a:t>days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727454" y="914527"/>
          <a:ext cx="5489575" cy="3499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60775"/>
                <a:gridCol w="1809750"/>
              </a:tblGrid>
              <a:tr h="4908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n=100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187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399"/>
                    </a:solidFill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550" spc="-5">
                          <a:latin typeface="Arial"/>
                          <a:cs typeface="Arial"/>
                        </a:rPr>
                        <a:t>Ejection Fraction</a:t>
                      </a:r>
                      <a:r>
                        <a:rPr dirty="0" sz="155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5">
                          <a:latin typeface="Arial"/>
                          <a:cs typeface="Arial"/>
                        </a:rPr>
                        <a:t>(%)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550" spc="-5">
                          <a:latin typeface="Arial"/>
                          <a:cs typeface="Arial"/>
                        </a:rPr>
                        <a:t>58</a:t>
                      </a:r>
                      <a:r>
                        <a:rPr dirty="0" sz="15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5">
                          <a:latin typeface="Arial"/>
                          <a:cs typeface="Arial"/>
                        </a:rPr>
                        <a:t>(53-67)</a:t>
                      </a:r>
                      <a:endParaRPr sz="1550">
                        <a:latin typeface="Arial"/>
                        <a:cs typeface="Arial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50" spc="-5" i="1">
                          <a:latin typeface="Arial"/>
                          <a:cs typeface="Arial"/>
                        </a:rPr>
                        <a:t>missing</a:t>
                      </a:r>
                      <a:r>
                        <a:rPr dirty="0" sz="1050" i="1">
                          <a:latin typeface="Arial"/>
                          <a:cs typeface="Arial"/>
                        </a:rPr>
                        <a:t> 21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550" spc="-5">
                          <a:latin typeface="Arial"/>
                          <a:cs typeface="Arial"/>
                        </a:rPr>
                        <a:t>Mean MVG</a:t>
                      </a:r>
                      <a:r>
                        <a:rPr dirty="0" sz="155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5">
                          <a:latin typeface="Arial"/>
                          <a:cs typeface="Arial"/>
                        </a:rPr>
                        <a:t>(mmHg)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550" spc="-5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5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5">
                          <a:latin typeface="Arial"/>
                          <a:cs typeface="Arial"/>
                        </a:rPr>
                        <a:t>(4-8)</a:t>
                      </a:r>
                      <a:endParaRPr sz="1550">
                        <a:latin typeface="Arial"/>
                        <a:cs typeface="Arial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50" spc="-5" i="1">
                          <a:latin typeface="Arial"/>
                          <a:cs typeface="Arial"/>
                        </a:rPr>
                        <a:t>missing</a:t>
                      </a:r>
                      <a:r>
                        <a:rPr dirty="0" sz="1050" i="1">
                          <a:latin typeface="Arial"/>
                          <a:cs typeface="Arial"/>
                        </a:rPr>
                        <a:t> 23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</a:tr>
              <a:tr h="497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550" spc="-5">
                          <a:latin typeface="Arial"/>
                          <a:cs typeface="Arial"/>
                        </a:rPr>
                        <a:t>MVA</a:t>
                      </a:r>
                      <a:r>
                        <a:rPr dirty="0" sz="1550">
                          <a:latin typeface="Arial"/>
                          <a:cs typeface="Arial"/>
                        </a:rPr>
                        <a:t> (cm2)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550" spc="-5">
                          <a:latin typeface="Arial"/>
                          <a:cs typeface="Arial"/>
                        </a:rPr>
                        <a:t>1.9</a:t>
                      </a:r>
                      <a:r>
                        <a:rPr dirty="0" sz="15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5">
                          <a:latin typeface="Arial"/>
                          <a:cs typeface="Arial"/>
                        </a:rPr>
                        <a:t>(1.4-2.5)</a:t>
                      </a:r>
                      <a:endParaRPr sz="1550">
                        <a:latin typeface="Arial"/>
                        <a:cs typeface="Arial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-5" i="1">
                          <a:latin typeface="Arial"/>
                          <a:cs typeface="Arial"/>
                        </a:rPr>
                        <a:t>missing</a:t>
                      </a:r>
                      <a:r>
                        <a:rPr dirty="0" sz="1050" i="1">
                          <a:latin typeface="Arial"/>
                          <a:cs typeface="Arial"/>
                        </a:rPr>
                        <a:t> 44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550" spc="-5">
                          <a:latin typeface="Arial"/>
                          <a:cs typeface="Arial"/>
                        </a:rPr>
                        <a:t>Mitral</a:t>
                      </a:r>
                      <a:r>
                        <a:rPr dirty="0" sz="155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5">
                          <a:latin typeface="Arial"/>
                          <a:cs typeface="Arial"/>
                        </a:rPr>
                        <a:t>Regurgitation</a:t>
                      </a:r>
                      <a:endParaRPr sz="1550">
                        <a:latin typeface="Arial"/>
                        <a:cs typeface="Arial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-5" i="1">
                          <a:latin typeface="Arial"/>
                          <a:cs typeface="Arial"/>
                        </a:rPr>
                        <a:t>(missing</a:t>
                      </a:r>
                      <a:r>
                        <a:rPr dirty="0" sz="1050" i="1">
                          <a:latin typeface="Arial"/>
                          <a:cs typeface="Arial"/>
                        </a:rPr>
                        <a:t> 20)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</a:tr>
              <a:tr h="337185">
                <a:tc>
                  <a:txBody>
                    <a:bodyPr/>
                    <a:lstStyle/>
                    <a:p>
                      <a:pPr marL="36766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550" spc="-5">
                          <a:latin typeface="Arial"/>
                          <a:cs typeface="Arial"/>
                        </a:rPr>
                        <a:t>None or</a:t>
                      </a:r>
                      <a:r>
                        <a:rPr dirty="0" sz="155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5">
                          <a:latin typeface="Arial"/>
                          <a:cs typeface="Arial"/>
                        </a:rPr>
                        <a:t>Trace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550" spc="-5">
                          <a:latin typeface="Arial"/>
                          <a:cs typeface="Arial"/>
                        </a:rPr>
                        <a:t>35</a:t>
                      </a:r>
                      <a:r>
                        <a:rPr dirty="0" sz="15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5">
                          <a:latin typeface="Arial"/>
                          <a:cs typeface="Arial"/>
                        </a:rPr>
                        <a:t>(69.2%)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marL="36766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550" spc="-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55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5">
                          <a:latin typeface="Arial"/>
                          <a:cs typeface="Arial"/>
                        </a:rPr>
                        <a:t>(+)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550" spc="-5">
                          <a:latin typeface="Arial"/>
                          <a:cs typeface="Arial"/>
                        </a:rPr>
                        <a:t>13</a:t>
                      </a:r>
                      <a:r>
                        <a:rPr dirty="0" sz="15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5">
                          <a:latin typeface="Arial"/>
                          <a:cs typeface="Arial"/>
                        </a:rPr>
                        <a:t>(25)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marL="36766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550" spc="-5">
                          <a:latin typeface="Arial"/>
                          <a:cs typeface="Arial"/>
                        </a:rPr>
                        <a:t>2(+) or</a:t>
                      </a:r>
                      <a:r>
                        <a:rPr dirty="0" sz="15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5">
                          <a:latin typeface="Arial"/>
                          <a:cs typeface="Arial"/>
                        </a:rPr>
                        <a:t>greater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550" spc="-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5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5">
                          <a:latin typeface="Arial"/>
                          <a:cs typeface="Arial"/>
                        </a:rPr>
                        <a:t>(5.8)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5642609" y="3313938"/>
            <a:ext cx="1390015" cy="525780"/>
          </a:xfrm>
          <a:custGeom>
            <a:avLst/>
            <a:gdLst/>
            <a:ahLst/>
            <a:cxnLst/>
            <a:rect l="l" t="t" r="r" b="b"/>
            <a:pathLst>
              <a:path w="1390015" h="525779">
                <a:moveTo>
                  <a:pt x="0" y="262890"/>
                </a:moveTo>
                <a:lnTo>
                  <a:pt x="12531" y="212942"/>
                </a:lnTo>
                <a:lnTo>
                  <a:pt x="48571" y="166155"/>
                </a:lnTo>
                <a:lnTo>
                  <a:pt x="105791" y="123411"/>
                </a:lnTo>
                <a:lnTo>
                  <a:pt x="141615" y="103830"/>
                </a:lnTo>
                <a:lnTo>
                  <a:pt x="181860" y="85591"/>
                </a:lnTo>
                <a:lnTo>
                  <a:pt x="226234" y="68804"/>
                </a:lnTo>
                <a:lnTo>
                  <a:pt x="274447" y="53578"/>
                </a:lnTo>
                <a:lnTo>
                  <a:pt x="326207" y="40025"/>
                </a:lnTo>
                <a:lnTo>
                  <a:pt x="381222" y="28255"/>
                </a:lnTo>
                <a:lnTo>
                  <a:pt x="439202" y="18377"/>
                </a:lnTo>
                <a:lnTo>
                  <a:pt x="499856" y="10502"/>
                </a:lnTo>
                <a:lnTo>
                  <a:pt x="562892" y="4741"/>
                </a:lnTo>
                <a:lnTo>
                  <a:pt x="628018" y="1203"/>
                </a:lnTo>
                <a:lnTo>
                  <a:pt x="694943" y="0"/>
                </a:lnTo>
                <a:lnTo>
                  <a:pt x="761869" y="1203"/>
                </a:lnTo>
                <a:lnTo>
                  <a:pt x="826995" y="4741"/>
                </a:lnTo>
                <a:lnTo>
                  <a:pt x="890031" y="10502"/>
                </a:lnTo>
                <a:lnTo>
                  <a:pt x="950685" y="18377"/>
                </a:lnTo>
                <a:lnTo>
                  <a:pt x="1008665" y="28255"/>
                </a:lnTo>
                <a:lnTo>
                  <a:pt x="1063680" y="40025"/>
                </a:lnTo>
                <a:lnTo>
                  <a:pt x="1115440" y="53578"/>
                </a:lnTo>
                <a:lnTo>
                  <a:pt x="1163653" y="68804"/>
                </a:lnTo>
                <a:lnTo>
                  <a:pt x="1208027" y="85591"/>
                </a:lnTo>
                <a:lnTo>
                  <a:pt x="1248272" y="103830"/>
                </a:lnTo>
                <a:lnTo>
                  <a:pt x="1284096" y="123411"/>
                </a:lnTo>
                <a:lnTo>
                  <a:pt x="1341316" y="166155"/>
                </a:lnTo>
                <a:lnTo>
                  <a:pt x="1377356" y="212942"/>
                </a:lnTo>
                <a:lnTo>
                  <a:pt x="1389888" y="262890"/>
                </a:lnTo>
                <a:lnTo>
                  <a:pt x="1386706" y="288203"/>
                </a:lnTo>
                <a:lnTo>
                  <a:pt x="1362129" y="336680"/>
                </a:lnTo>
                <a:lnTo>
                  <a:pt x="1315207" y="381556"/>
                </a:lnTo>
                <a:lnTo>
                  <a:pt x="1248272" y="421949"/>
                </a:lnTo>
                <a:lnTo>
                  <a:pt x="1208027" y="440188"/>
                </a:lnTo>
                <a:lnTo>
                  <a:pt x="1163653" y="456975"/>
                </a:lnTo>
                <a:lnTo>
                  <a:pt x="1115440" y="472201"/>
                </a:lnTo>
                <a:lnTo>
                  <a:pt x="1063680" y="485754"/>
                </a:lnTo>
                <a:lnTo>
                  <a:pt x="1008665" y="497524"/>
                </a:lnTo>
                <a:lnTo>
                  <a:pt x="950685" y="507402"/>
                </a:lnTo>
                <a:lnTo>
                  <a:pt x="890031" y="515277"/>
                </a:lnTo>
                <a:lnTo>
                  <a:pt x="826995" y="521038"/>
                </a:lnTo>
                <a:lnTo>
                  <a:pt x="761869" y="524576"/>
                </a:lnTo>
                <a:lnTo>
                  <a:pt x="694943" y="525780"/>
                </a:lnTo>
                <a:lnTo>
                  <a:pt x="628018" y="524576"/>
                </a:lnTo>
                <a:lnTo>
                  <a:pt x="562892" y="521038"/>
                </a:lnTo>
                <a:lnTo>
                  <a:pt x="499856" y="515277"/>
                </a:lnTo>
                <a:lnTo>
                  <a:pt x="439202" y="507402"/>
                </a:lnTo>
                <a:lnTo>
                  <a:pt x="381222" y="497524"/>
                </a:lnTo>
                <a:lnTo>
                  <a:pt x="326207" y="485754"/>
                </a:lnTo>
                <a:lnTo>
                  <a:pt x="274447" y="472201"/>
                </a:lnTo>
                <a:lnTo>
                  <a:pt x="226234" y="456975"/>
                </a:lnTo>
                <a:lnTo>
                  <a:pt x="181860" y="440188"/>
                </a:lnTo>
                <a:lnTo>
                  <a:pt x="141615" y="421949"/>
                </a:lnTo>
                <a:lnTo>
                  <a:pt x="105791" y="402368"/>
                </a:lnTo>
                <a:lnTo>
                  <a:pt x="48571" y="359624"/>
                </a:lnTo>
                <a:lnTo>
                  <a:pt x="12531" y="312837"/>
                </a:lnTo>
                <a:lnTo>
                  <a:pt x="0" y="262890"/>
                </a:lnTo>
                <a:close/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Evanston</a:t>
            </a:r>
            <a:r>
              <a:rPr dirty="0" spc="-35"/>
              <a:t> </a:t>
            </a:r>
            <a:r>
              <a:rPr dirty="0" spc="-5"/>
              <a:t>Hospital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6426" y="117729"/>
            <a:ext cx="389699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>
                <a:latin typeface="Arial"/>
                <a:cs typeface="Arial"/>
              </a:rPr>
              <a:t>NYHA </a:t>
            </a:r>
            <a:r>
              <a:rPr dirty="0" spc="-5">
                <a:latin typeface="Arial"/>
                <a:cs typeface="Arial"/>
              </a:rPr>
              <a:t>Class at 30</a:t>
            </a:r>
            <a:r>
              <a:rPr dirty="0" spc="25">
                <a:latin typeface="Arial"/>
                <a:cs typeface="Arial"/>
              </a:rPr>
              <a:t> </a:t>
            </a:r>
            <a:r>
              <a:rPr dirty="0" spc="-15">
                <a:latin typeface="Arial"/>
                <a:cs typeface="Arial"/>
              </a:rPr>
              <a:t>days</a:t>
            </a:r>
          </a:p>
        </p:txBody>
      </p:sp>
      <p:sp>
        <p:nvSpPr>
          <p:cNvPr id="3" name="object 3"/>
          <p:cNvSpPr/>
          <p:nvPr/>
        </p:nvSpPr>
        <p:spPr>
          <a:xfrm>
            <a:off x="6208776" y="3518915"/>
            <a:ext cx="661670" cy="0"/>
          </a:xfrm>
          <a:custGeom>
            <a:avLst/>
            <a:gdLst/>
            <a:ahLst/>
            <a:cxnLst/>
            <a:rect l="l" t="t" r="r" b="b"/>
            <a:pathLst>
              <a:path w="661670" h="0">
                <a:moveTo>
                  <a:pt x="0" y="0"/>
                </a:moveTo>
                <a:lnTo>
                  <a:pt x="661416" y="0"/>
                </a:lnTo>
              </a:path>
            </a:pathLst>
          </a:custGeom>
          <a:ln w="12192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006596" y="3518915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 h="0">
                <a:moveTo>
                  <a:pt x="0" y="0"/>
                </a:moveTo>
                <a:lnTo>
                  <a:pt x="1321307" y="0"/>
                </a:lnTo>
              </a:path>
            </a:pathLst>
          </a:custGeom>
          <a:ln w="12192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464307" y="3518915"/>
            <a:ext cx="661670" cy="0"/>
          </a:xfrm>
          <a:custGeom>
            <a:avLst/>
            <a:gdLst/>
            <a:ahLst/>
            <a:cxnLst/>
            <a:rect l="l" t="t" r="r" b="b"/>
            <a:pathLst>
              <a:path w="661669" h="0">
                <a:moveTo>
                  <a:pt x="0" y="0"/>
                </a:moveTo>
                <a:lnTo>
                  <a:pt x="661416" y="0"/>
                </a:lnTo>
              </a:path>
            </a:pathLst>
          </a:custGeom>
          <a:ln w="12192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208776" y="2865120"/>
            <a:ext cx="661670" cy="0"/>
          </a:xfrm>
          <a:custGeom>
            <a:avLst/>
            <a:gdLst/>
            <a:ahLst/>
            <a:cxnLst/>
            <a:rect l="l" t="t" r="r" b="b"/>
            <a:pathLst>
              <a:path w="661670" h="0">
                <a:moveTo>
                  <a:pt x="0" y="0"/>
                </a:moveTo>
                <a:lnTo>
                  <a:pt x="661416" y="0"/>
                </a:lnTo>
              </a:path>
            </a:pathLst>
          </a:custGeom>
          <a:ln w="12191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006596" y="2865120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 h="0">
                <a:moveTo>
                  <a:pt x="0" y="0"/>
                </a:moveTo>
                <a:lnTo>
                  <a:pt x="1321307" y="0"/>
                </a:lnTo>
              </a:path>
            </a:pathLst>
          </a:custGeom>
          <a:ln w="12191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64307" y="2865120"/>
            <a:ext cx="661670" cy="0"/>
          </a:xfrm>
          <a:custGeom>
            <a:avLst/>
            <a:gdLst/>
            <a:ahLst/>
            <a:cxnLst/>
            <a:rect l="l" t="t" r="r" b="b"/>
            <a:pathLst>
              <a:path w="661669" h="0">
                <a:moveTo>
                  <a:pt x="0" y="0"/>
                </a:moveTo>
                <a:lnTo>
                  <a:pt x="661416" y="0"/>
                </a:lnTo>
              </a:path>
            </a:pathLst>
          </a:custGeom>
          <a:ln w="12191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208776" y="2211323"/>
            <a:ext cx="661670" cy="0"/>
          </a:xfrm>
          <a:custGeom>
            <a:avLst/>
            <a:gdLst/>
            <a:ahLst/>
            <a:cxnLst/>
            <a:rect l="l" t="t" r="r" b="b"/>
            <a:pathLst>
              <a:path w="661670" h="0">
                <a:moveTo>
                  <a:pt x="0" y="0"/>
                </a:moveTo>
                <a:lnTo>
                  <a:pt x="661416" y="0"/>
                </a:lnTo>
              </a:path>
            </a:pathLst>
          </a:custGeom>
          <a:ln w="12191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006596" y="2211323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 h="0">
                <a:moveTo>
                  <a:pt x="0" y="0"/>
                </a:moveTo>
                <a:lnTo>
                  <a:pt x="1321307" y="0"/>
                </a:lnTo>
              </a:path>
            </a:pathLst>
          </a:custGeom>
          <a:ln w="12191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464307" y="2211323"/>
            <a:ext cx="661670" cy="0"/>
          </a:xfrm>
          <a:custGeom>
            <a:avLst/>
            <a:gdLst/>
            <a:ahLst/>
            <a:cxnLst/>
            <a:rect l="l" t="t" r="r" b="b"/>
            <a:pathLst>
              <a:path w="661669" h="0">
                <a:moveTo>
                  <a:pt x="0" y="0"/>
                </a:moveTo>
                <a:lnTo>
                  <a:pt x="661416" y="0"/>
                </a:lnTo>
              </a:path>
            </a:pathLst>
          </a:custGeom>
          <a:ln w="12191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208776" y="1557527"/>
            <a:ext cx="661670" cy="0"/>
          </a:xfrm>
          <a:custGeom>
            <a:avLst/>
            <a:gdLst/>
            <a:ahLst/>
            <a:cxnLst/>
            <a:rect l="l" t="t" r="r" b="b"/>
            <a:pathLst>
              <a:path w="661670" h="0">
                <a:moveTo>
                  <a:pt x="0" y="0"/>
                </a:moveTo>
                <a:lnTo>
                  <a:pt x="661416" y="0"/>
                </a:lnTo>
              </a:path>
            </a:pathLst>
          </a:custGeom>
          <a:ln w="12192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006596" y="1557527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 h="0">
                <a:moveTo>
                  <a:pt x="0" y="0"/>
                </a:moveTo>
                <a:lnTo>
                  <a:pt x="1321307" y="0"/>
                </a:lnTo>
              </a:path>
            </a:pathLst>
          </a:custGeom>
          <a:ln w="12192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64307" y="1557527"/>
            <a:ext cx="661670" cy="0"/>
          </a:xfrm>
          <a:custGeom>
            <a:avLst/>
            <a:gdLst/>
            <a:ahLst/>
            <a:cxnLst/>
            <a:rect l="l" t="t" r="r" b="b"/>
            <a:pathLst>
              <a:path w="661669" h="0">
                <a:moveTo>
                  <a:pt x="0" y="0"/>
                </a:moveTo>
                <a:lnTo>
                  <a:pt x="661416" y="0"/>
                </a:lnTo>
              </a:path>
            </a:pathLst>
          </a:custGeom>
          <a:ln w="12192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64307" y="90525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 h="0">
                <a:moveTo>
                  <a:pt x="0" y="0"/>
                </a:moveTo>
                <a:lnTo>
                  <a:pt x="4405884" y="0"/>
                </a:lnTo>
              </a:path>
            </a:pathLst>
          </a:custGeom>
          <a:ln w="12192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81527" y="3451859"/>
            <a:ext cx="3166872" cy="7284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81527" y="2058923"/>
            <a:ext cx="3166872" cy="20421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81527" y="1155191"/>
            <a:ext cx="3166872" cy="26151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81527" y="903732"/>
            <a:ext cx="3166872" cy="9189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25723" y="4041647"/>
            <a:ext cx="881380" cy="129539"/>
          </a:xfrm>
          <a:custGeom>
            <a:avLst/>
            <a:gdLst/>
            <a:ahLst/>
            <a:cxnLst/>
            <a:rect l="l" t="t" r="r" b="b"/>
            <a:pathLst>
              <a:path w="881379" h="129539">
                <a:moveTo>
                  <a:pt x="880872" y="0"/>
                </a:moveTo>
                <a:lnTo>
                  <a:pt x="0" y="0"/>
                </a:lnTo>
                <a:lnTo>
                  <a:pt x="0" y="129539"/>
                </a:lnTo>
                <a:lnTo>
                  <a:pt x="880872" y="129539"/>
                </a:lnTo>
                <a:lnTo>
                  <a:pt x="880872" y="0"/>
                </a:lnTo>
                <a:close/>
              </a:path>
            </a:pathLst>
          </a:custGeom>
          <a:solidFill>
            <a:srgbClr val="00B9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327903" y="3476244"/>
            <a:ext cx="881380" cy="695325"/>
          </a:xfrm>
          <a:custGeom>
            <a:avLst/>
            <a:gdLst/>
            <a:ahLst/>
            <a:cxnLst/>
            <a:rect l="l" t="t" r="r" b="b"/>
            <a:pathLst>
              <a:path w="881379" h="695325">
                <a:moveTo>
                  <a:pt x="880872" y="0"/>
                </a:moveTo>
                <a:lnTo>
                  <a:pt x="0" y="0"/>
                </a:lnTo>
                <a:lnTo>
                  <a:pt x="0" y="694943"/>
                </a:lnTo>
                <a:lnTo>
                  <a:pt x="880872" y="694943"/>
                </a:lnTo>
                <a:lnTo>
                  <a:pt x="880872" y="0"/>
                </a:lnTo>
                <a:close/>
              </a:path>
            </a:pathLst>
          </a:custGeom>
          <a:solidFill>
            <a:srgbClr val="00B9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125723" y="4041647"/>
            <a:ext cx="881380" cy="129539"/>
          </a:xfrm>
          <a:custGeom>
            <a:avLst/>
            <a:gdLst/>
            <a:ahLst/>
            <a:cxnLst/>
            <a:rect l="l" t="t" r="r" b="b"/>
            <a:pathLst>
              <a:path w="881379" h="129539">
                <a:moveTo>
                  <a:pt x="0" y="0"/>
                </a:moveTo>
                <a:lnTo>
                  <a:pt x="880872" y="0"/>
                </a:lnTo>
                <a:lnTo>
                  <a:pt x="880872" y="129539"/>
                </a:lnTo>
                <a:lnTo>
                  <a:pt x="0" y="129539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327903" y="3476244"/>
            <a:ext cx="881380" cy="695325"/>
          </a:xfrm>
          <a:custGeom>
            <a:avLst/>
            <a:gdLst/>
            <a:ahLst/>
            <a:cxnLst/>
            <a:rect l="l" t="t" r="r" b="b"/>
            <a:pathLst>
              <a:path w="881379" h="695325">
                <a:moveTo>
                  <a:pt x="0" y="0"/>
                </a:moveTo>
                <a:lnTo>
                  <a:pt x="880872" y="0"/>
                </a:lnTo>
                <a:lnTo>
                  <a:pt x="880872" y="694943"/>
                </a:lnTo>
                <a:lnTo>
                  <a:pt x="0" y="694943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125723" y="3710940"/>
            <a:ext cx="881380" cy="330835"/>
          </a:xfrm>
          <a:custGeom>
            <a:avLst/>
            <a:gdLst/>
            <a:ahLst/>
            <a:cxnLst/>
            <a:rect l="l" t="t" r="r" b="b"/>
            <a:pathLst>
              <a:path w="881379" h="330835">
                <a:moveTo>
                  <a:pt x="880872" y="0"/>
                </a:moveTo>
                <a:lnTo>
                  <a:pt x="0" y="0"/>
                </a:lnTo>
                <a:lnTo>
                  <a:pt x="0" y="330708"/>
                </a:lnTo>
                <a:lnTo>
                  <a:pt x="880872" y="330708"/>
                </a:lnTo>
                <a:lnTo>
                  <a:pt x="880872" y="0"/>
                </a:lnTo>
                <a:close/>
              </a:path>
            </a:pathLst>
          </a:custGeom>
          <a:solidFill>
            <a:srgbClr val="FFF11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327903" y="2083307"/>
            <a:ext cx="881380" cy="1393190"/>
          </a:xfrm>
          <a:custGeom>
            <a:avLst/>
            <a:gdLst/>
            <a:ahLst/>
            <a:cxnLst/>
            <a:rect l="l" t="t" r="r" b="b"/>
            <a:pathLst>
              <a:path w="881379" h="1393189">
                <a:moveTo>
                  <a:pt x="880872" y="0"/>
                </a:moveTo>
                <a:lnTo>
                  <a:pt x="0" y="0"/>
                </a:lnTo>
                <a:lnTo>
                  <a:pt x="0" y="1392936"/>
                </a:lnTo>
                <a:lnTo>
                  <a:pt x="880872" y="1392936"/>
                </a:lnTo>
                <a:lnTo>
                  <a:pt x="880872" y="0"/>
                </a:lnTo>
                <a:close/>
              </a:path>
            </a:pathLst>
          </a:custGeom>
          <a:solidFill>
            <a:srgbClr val="FFF11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125723" y="3710940"/>
            <a:ext cx="881380" cy="330835"/>
          </a:xfrm>
          <a:custGeom>
            <a:avLst/>
            <a:gdLst/>
            <a:ahLst/>
            <a:cxnLst/>
            <a:rect l="l" t="t" r="r" b="b"/>
            <a:pathLst>
              <a:path w="881379" h="330835">
                <a:moveTo>
                  <a:pt x="0" y="0"/>
                </a:moveTo>
                <a:lnTo>
                  <a:pt x="880872" y="0"/>
                </a:lnTo>
                <a:lnTo>
                  <a:pt x="880872" y="330708"/>
                </a:lnTo>
                <a:lnTo>
                  <a:pt x="0" y="330708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327903" y="2083307"/>
            <a:ext cx="881380" cy="1393190"/>
          </a:xfrm>
          <a:custGeom>
            <a:avLst/>
            <a:gdLst/>
            <a:ahLst/>
            <a:cxnLst/>
            <a:rect l="l" t="t" r="r" b="b"/>
            <a:pathLst>
              <a:path w="881379" h="1393189">
                <a:moveTo>
                  <a:pt x="0" y="0"/>
                </a:moveTo>
                <a:lnTo>
                  <a:pt x="880872" y="0"/>
                </a:lnTo>
                <a:lnTo>
                  <a:pt x="880872" y="1392936"/>
                </a:lnTo>
                <a:lnTo>
                  <a:pt x="0" y="1392936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125723" y="1763267"/>
            <a:ext cx="881380" cy="1948180"/>
          </a:xfrm>
          <a:custGeom>
            <a:avLst/>
            <a:gdLst/>
            <a:ahLst/>
            <a:cxnLst/>
            <a:rect l="l" t="t" r="r" b="b"/>
            <a:pathLst>
              <a:path w="881379" h="1948179">
                <a:moveTo>
                  <a:pt x="880872" y="0"/>
                </a:moveTo>
                <a:lnTo>
                  <a:pt x="0" y="0"/>
                </a:lnTo>
                <a:lnTo>
                  <a:pt x="0" y="1947672"/>
                </a:lnTo>
                <a:lnTo>
                  <a:pt x="880872" y="1947672"/>
                </a:lnTo>
                <a:lnTo>
                  <a:pt x="880872" y="0"/>
                </a:lnTo>
                <a:close/>
              </a:path>
            </a:pathLst>
          </a:custGeom>
          <a:solidFill>
            <a:srgbClr val="FF9D0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327903" y="1179575"/>
            <a:ext cx="881380" cy="904240"/>
          </a:xfrm>
          <a:custGeom>
            <a:avLst/>
            <a:gdLst/>
            <a:ahLst/>
            <a:cxnLst/>
            <a:rect l="l" t="t" r="r" b="b"/>
            <a:pathLst>
              <a:path w="881379" h="904239">
                <a:moveTo>
                  <a:pt x="880872" y="0"/>
                </a:moveTo>
                <a:lnTo>
                  <a:pt x="0" y="0"/>
                </a:lnTo>
                <a:lnTo>
                  <a:pt x="0" y="903732"/>
                </a:lnTo>
                <a:lnTo>
                  <a:pt x="880872" y="903732"/>
                </a:lnTo>
                <a:lnTo>
                  <a:pt x="880872" y="0"/>
                </a:lnTo>
                <a:close/>
              </a:path>
            </a:pathLst>
          </a:custGeom>
          <a:solidFill>
            <a:srgbClr val="FF9D0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125723" y="1763267"/>
            <a:ext cx="881380" cy="1948180"/>
          </a:xfrm>
          <a:custGeom>
            <a:avLst/>
            <a:gdLst/>
            <a:ahLst/>
            <a:cxnLst/>
            <a:rect l="l" t="t" r="r" b="b"/>
            <a:pathLst>
              <a:path w="881379" h="1948179">
                <a:moveTo>
                  <a:pt x="0" y="0"/>
                </a:moveTo>
                <a:lnTo>
                  <a:pt x="880872" y="0"/>
                </a:lnTo>
                <a:lnTo>
                  <a:pt x="880872" y="1947672"/>
                </a:lnTo>
                <a:lnTo>
                  <a:pt x="0" y="1947672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327903" y="1179575"/>
            <a:ext cx="881380" cy="904240"/>
          </a:xfrm>
          <a:custGeom>
            <a:avLst/>
            <a:gdLst/>
            <a:ahLst/>
            <a:cxnLst/>
            <a:rect l="l" t="t" r="r" b="b"/>
            <a:pathLst>
              <a:path w="881379" h="904239">
                <a:moveTo>
                  <a:pt x="0" y="0"/>
                </a:moveTo>
                <a:lnTo>
                  <a:pt x="880872" y="0"/>
                </a:lnTo>
                <a:lnTo>
                  <a:pt x="880872" y="903732"/>
                </a:lnTo>
                <a:lnTo>
                  <a:pt x="0" y="903732"/>
                </a:lnTo>
                <a:lnTo>
                  <a:pt x="0" y="0"/>
                </a:lnTo>
                <a:close/>
              </a:path>
            </a:pathLst>
          </a:custGeom>
          <a:ln w="9143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125723" y="905255"/>
            <a:ext cx="881380" cy="858519"/>
          </a:xfrm>
          <a:custGeom>
            <a:avLst/>
            <a:gdLst/>
            <a:ahLst/>
            <a:cxnLst/>
            <a:rect l="l" t="t" r="r" b="b"/>
            <a:pathLst>
              <a:path w="881379" h="858519">
                <a:moveTo>
                  <a:pt x="880872" y="0"/>
                </a:moveTo>
                <a:lnTo>
                  <a:pt x="0" y="0"/>
                </a:lnTo>
                <a:lnTo>
                  <a:pt x="0" y="858012"/>
                </a:lnTo>
                <a:lnTo>
                  <a:pt x="880872" y="858012"/>
                </a:lnTo>
                <a:lnTo>
                  <a:pt x="880872" y="0"/>
                </a:lnTo>
                <a:close/>
              </a:path>
            </a:pathLst>
          </a:custGeom>
          <a:solidFill>
            <a:srgbClr val="BB1B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327903" y="903732"/>
            <a:ext cx="881380" cy="276225"/>
          </a:xfrm>
          <a:custGeom>
            <a:avLst/>
            <a:gdLst/>
            <a:ahLst/>
            <a:cxnLst/>
            <a:rect l="l" t="t" r="r" b="b"/>
            <a:pathLst>
              <a:path w="881379" h="276225">
                <a:moveTo>
                  <a:pt x="880872" y="0"/>
                </a:moveTo>
                <a:lnTo>
                  <a:pt x="0" y="0"/>
                </a:lnTo>
                <a:lnTo>
                  <a:pt x="0" y="275844"/>
                </a:lnTo>
                <a:lnTo>
                  <a:pt x="880872" y="275844"/>
                </a:lnTo>
                <a:lnTo>
                  <a:pt x="880872" y="0"/>
                </a:lnTo>
                <a:close/>
              </a:path>
            </a:pathLst>
          </a:custGeom>
          <a:solidFill>
            <a:srgbClr val="BB1B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125723" y="905255"/>
            <a:ext cx="881380" cy="858519"/>
          </a:xfrm>
          <a:custGeom>
            <a:avLst/>
            <a:gdLst/>
            <a:ahLst/>
            <a:cxnLst/>
            <a:rect l="l" t="t" r="r" b="b"/>
            <a:pathLst>
              <a:path w="881379" h="858519">
                <a:moveTo>
                  <a:pt x="0" y="0"/>
                </a:moveTo>
                <a:lnTo>
                  <a:pt x="880872" y="0"/>
                </a:lnTo>
                <a:lnTo>
                  <a:pt x="880872" y="858012"/>
                </a:lnTo>
                <a:lnTo>
                  <a:pt x="0" y="858012"/>
                </a:lnTo>
                <a:lnTo>
                  <a:pt x="0" y="0"/>
                </a:lnTo>
              </a:path>
            </a:pathLst>
          </a:custGeom>
          <a:ln w="9144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327903" y="903732"/>
            <a:ext cx="881380" cy="276225"/>
          </a:xfrm>
          <a:custGeom>
            <a:avLst/>
            <a:gdLst/>
            <a:ahLst/>
            <a:cxnLst/>
            <a:rect l="l" t="t" r="r" b="b"/>
            <a:pathLst>
              <a:path w="881379" h="276225">
                <a:moveTo>
                  <a:pt x="880872" y="0"/>
                </a:moveTo>
                <a:lnTo>
                  <a:pt x="880872" y="275844"/>
                </a:lnTo>
                <a:lnTo>
                  <a:pt x="0" y="275844"/>
                </a:lnTo>
                <a:lnTo>
                  <a:pt x="0" y="0"/>
                </a:lnTo>
              </a:path>
            </a:pathLst>
          </a:custGeom>
          <a:ln w="9143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464307" y="905255"/>
            <a:ext cx="0" cy="3266440"/>
          </a:xfrm>
          <a:custGeom>
            <a:avLst/>
            <a:gdLst/>
            <a:ahLst/>
            <a:cxnLst/>
            <a:rect l="l" t="t" r="r" b="b"/>
            <a:pathLst>
              <a:path w="0" h="3266440">
                <a:moveTo>
                  <a:pt x="0" y="3265932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392679" y="4171188"/>
            <a:ext cx="71755" cy="0"/>
          </a:xfrm>
          <a:custGeom>
            <a:avLst/>
            <a:gdLst/>
            <a:ahLst/>
            <a:cxnLst/>
            <a:rect l="l" t="t" r="r" b="b"/>
            <a:pathLst>
              <a:path w="71755" h="0">
                <a:moveTo>
                  <a:pt x="0" y="0"/>
                </a:moveTo>
                <a:lnTo>
                  <a:pt x="7162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392679" y="3518915"/>
            <a:ext cx="71755" cy="0"/>
          </a:xfrm>
          <a:custGeom>
            <a:avLst/>
            <a:gdLst/>
            <a:ahLst/>
            <a:cxnLst/>
            <a:rect l="l" t="t" r="r" b="b"/>
            <a:pathLst>
              <a:path w="71755" h="0">
                <a:moveTo>
                  <a:pt x="0" y="0"/>
                </a:moveTo>
                <a:lnTo>
                  <a:pt x="7162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392679" y="2865120"/>
            <a:ext cx="71755" cy="0"/>
          </a:xfrm>
          <a:custGeom>
            <a:avLst/>
            <a:gdLst/>
            <a:ahLst/>
            <a:cxnLst/>
            <a:rect l="l" t="t" r="r" b="b"/>
            <a:pathLst>
              <a:path w="71755" h="0">
                <a:moveTo>
                  <a:pt x="0" y="0"/>
                </a:moveTo>
                <a:lnTo>
                  <a:pt x="7162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392679" y="2211323"/>
            <a:ext cx="71755" cy="0"/>
          </a:xfrm>
          <a:custGeom>
            <a:avLst/>
            <a:gdLst/>
            <a:ahLst/>
            <a:cxnLst/>
            <a:rect l="l" t="t" r="r" b="b"/>
            <a:pathLst>
              <a:path w="71755" h="0">
                <a:moveTo>
                  <a:pt x="0" y="0"/>
                </a:moveTo>
                <a:lnTo>
                  <a:pt x="7162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392679" y="1557527"/>
            <a:ext cx="71755" cy="0"/>
          </a:xfrm>
          <a:custGeom>
            <a:avLst/>
            <a:gdLst/>
            <a:ahLst/>
            <a:cxnLst/>
            <a:rect l="l" t="t" r="r" b="b"/>
            <a:pathLst>
              <a:path w="71755" h="0">
                <a:moveTo>
                  <a:pt x="0" y="0"/>
                </a:moveTo>
                <a:lnTo>
                  <a:pt x="7162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392679" y="905255"/>
            <a:ext cx="71755" cy="0"/>
          </a:xfrm>
          <a:custGeom>
            <a:avLst/>
            <a:gdLst/>
            <a:ahLst/>
            <a:cxnLst/>
            <a:rect l="l" t="t" r="r" b="b"/>
            <a:pathLst>
              <a:path w="71755" h="0">
                <a:moveTo>
                  <a:pt x="0" y="0"/>
                </a:moveTo>
                <a:lnTo>
                  <a:pt x="7162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464307" y="4171188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 h="0">
                <a:moveTo>
                  <a:pt x="0" y="0"/>
                </a:moveTo>
                <a:lnTo>
                  <a:pt x="44058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464307" y="4171188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666488" y="4171188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870192" y="4171188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2124201" y="3997248"/>
            <a:ext cx="1416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008377" y="1383029"/>
            <a:ext cx="257175" cy="2261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80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-5">
                <a:latin typeface="Calibri"/>
                <a:cs typeface="Calibri"/>
              </a:rPr>
              <a:t>60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-5">
                <a:latin typeface="Calibri"/>
                <a:cs typeface="Calibri"/>
              </a:rPr>
              <a:t>40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-5">
                <a:latin typeface="Calibri"/>
                <a:cs typeface="Calibri"/>
              </a:rPr>
              <a:t>20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892554" y="728929"/>
            <a:ext cx="37338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100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181727" y="4280408"/>
            <a:ext cx="11741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30 Day</a:t>
            </a:r>
            <a:r>
              <a:rPr dirty="0" sz="1600" spc="-6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(n=47)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845307" y="4794503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492"/>
                </a:moveTo>
                <a:lnTo>
                  <a:pt x="126492" y="126492"/>
                </a:lnTo>
                <a:lnTo>
                  <a:pt x="126492" y="0"/>
                </a:lnTo>
                <a:lnTo>
                  <a:pt x="0" y="0"/>
                </a:lnTo>
                <a:lnTo>
                  <a:pt x="0" y="126492"/>
                </a:lnTo>
                <a:close/>
              </a:path>
            </a:pathLst>
          </a:custGeom>
          <a:solidFill>
            <a:srgbClr val="00B9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845307" y="4794503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492"/>
                </a:moveTo>
                <a:lnTo>
                  <a:pt x="126492" y="126492"/>
                </a:lnTo>
                <a:lnTo>
                  <a:pt x="126492" y="0"/>
                </a:lnTo>
                <a:lnTo>
                  <a:pt x="0" y="0"/>
                </a:lnTo>
                <a:lnTo>
                  <a:pt x="0" y="126492"/>
                </a:lnTo>
                <a:close/>
              </a:path>
            </a:pathLst>
          </a:custGeom>
          <a:ln w="9144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744467" y="4794503"/>
            <a:ext cx="125095" cy="127000"/>
          </a:xfrm>
          <a:custGeom>
            <a:avLst/>
            <a:gdLst/>
            <a:ahLst/>
            <a:cxnLst/>
            <a:rect l="l" t="t" r="r" b="b"/>
            <a:pathLst>
              <a:path w="125095" h="127000">
                <a:moveTo>
                  <a:pt x="0" y="126492"/>
                </a:moveTo>
                <a:lnTo>
                  <a:pt x="124967" y="126492"/>
                </a:lnTo>
                <a:lnTo>
                  <a:pt x="124967" y="0"/>
                </a:lnTo>
                <a:lnTo>
                  <a:pt x="0" y="0"/>
                </a:lnTo>
                <a:lnTo>
                  <a:pt x="0" y="126492"/>
                </a:lnTo>
                <a:close/>
              </a:path>
            </a:pathLst>
          </a:custGeom>
          <a:solidFill>
            <a:srgbClr val="FFF11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744467" y="4794503"/>
            <a:ext cx="125095" cy="127000"/>
          </a:xfrm>
          <a:custGeom>
            <a:avLst/>
            <a:gdLst/>
            <a:ahLst/>
            <a:cxnLst/>
            <a:rect l="l" t="t" r="r" b="b"/>
            <a:pathLst>
              <a:path w="125095" h="127000">
                <a:moveTo>
                  <a:pt x="0" y="126492"/>
                </a:moveTo>
                <a:lnTo>
                  <a:pt x="124967" y="126492"/>
                </a:lnTo>
                <a:lnTo>
                  <a:pt x="124967" y="0"/>
                </a:lnTo>
                <a:lnTo>
                  <a:pt x="0" y="0"/>
                </a:lnTo>
                <a:lnTo>
                  <a:pt x="0" y="126492"/>
                </a:lnTo>
                <a:close/>
              </a:path>
            </a:pathLst>
          </a:custGeom>
          <a:ln w="9144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2917317" y="4138253"/>
            <a:ext cx="1297305" cy="845819"/>
          </a:xfrm>
          <a:prstGeom prst="rect">
            <a:avLst/>
          </a:prstGeom>
        </p:spPr>
        <p:txBody>
          <a:bodyPr wrap="square" lIns="0" tIns="15430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215"/>
              </a:spcBef>
            </a:pPr>
            <a:r>
              <a:rPr dirty="0" sz="1600" spc="-5">
                <a:latin typeface="Calibri"/>
                <a:cs typeface="Calibri"/>
              </a:rPr>
              <a:t>Baseline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(n=99)</a:t>
            </a:r>
            <a:endParaRPr sz="1600">
              <a:latin typeface="Calibri"/>
              <a:cs typeface="Calibri"/>
            </a:endParaRPr>
          </a:p>
          <a:p>
            <a:pPr algn="ctr" marR="50165">
              <a:lnSpc>
                <a:spcPct val="100000"/>
              </a:lnSpc>
              <a:spcBef>
                <a:spcPts val="1260"/>
              </a:spcBef>
              <a:tabLst>
                <a:tab pos="897890" algn="l"/>
              </a:tabLst>
            </a:pPr>
            <a:r>
              <a:rPr dirty="0" sz="1800">
                <a:latin typeface="Calibri"/>
                <a:cs typeface="Calibri"/>
              </a:rPr>
              <a:t>I	II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700015" y="4794503"/>
            <a:ext cx="125095" cy="127000"/>
          </a:xfrm>
          <a:custGeom>
            <a:avLst/>
            <a:gdLst/>
            <a:ahLst/>
            <a:cxnLst/>
            <a:rect l="l" t="t" r="r" b="b"/>
            <a:pathLst>
              <a:path w="125095" h="127000">
                <a:moveTo>
                  <a:pt x="0" y="126492"/>
                </a:moveTo>
                <a:lnTo>
                  <a:pt x="124967" y="126492"/>
                </a:lnTo>
                <a:lnTo>
                  <a:pt x="124967" y="0"/>
                </a:lnTo>
                <a:lnTo>
                  <a:pt x="0" y="0"/>
                </a:lnTo>
                <a:lnTo>
                  <a:pt x="0" y="126492"/>
                </a:lnTo>
                <a:close/>
              </a:path>
            </a:pathLst>
          </a:custGeom>
          <a:solidFill>
            <a:srgbClr val="FF9D0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700015" y="4794503"/>
            <a:ext cx="125095" cy="127000"/>
          </a:xfrm>
          <a:custGeom>
            <a:avLst/>
            <a:gdLst/>
            <a:ahLst/>
            <a:cxnLst/>
            <a:rect l="l" t="t" r="r" b="b"/>
            <a:pathLst>
              <a:path w="125095" h="127000">
                <a:moveTo>
                  <a:pt x="0" y="126492"/>
                </a:moveTo>
                <a:lnTo>
                  <a:pt x="124967" y="126492"/>
                </a:lnTo>
                <a:lnTo>
                  <a:pt x="124967" y="0"/>
                </a:lnTo>
                <a:lnTo>
                  <a:pt x="0" y="0"/>
                </a:lnTo>
                <a:lnTo>
                  <a:pt x="0" y="126492"/>
                </a:lnTo>
                <a:close/>
              </a:path>
            </a:pathLst>
          </a:custGeom>
          <a:ln w="9144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4871465" y="4683963"/>
            <a:ext cx="1993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III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5713476" y="4794503"/>
            <a:ext cx="125095" cy="127000"/>
          </a:xfrm>
          <a:custGeom>
            <a:avLst/>
            <a:gdLst/>
            <a:ahLst/>
            <a:cxnLst/>
            <a:rect l="l" t="t" r="r" b="b"/>
            <a:pathLst>
              <a:path w="125095" h="127000">
                <a:moveTo>
                  <a:pt x="0" y="126492"/>
                </a:moveTo>
                <a:lnTo>
                  <a:pt x="124967" y="126492"/>
                </a:lnTo>
                <a:lnTo>
                  <a:pt x="124967" y="0"/>
                </a:lnTo>
                <a:lnTo>
                  <a:pt x="0" y="0"/>
                </a:lnTo>
                <a:lnTo>
                  <a:pt x="0" y="126492"/>
                </a:lnTo>
                <a:close/>
              </a:path>
            </a:pathLst>
          </a:custGeom>
          <a:solidFill>
            <a:srgbClr val="BB1B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713476" y="4794503"/>
            <a:ext cx="125095" cy="127000"/>
          </a:xfrm>
          <a:custGeom>
            <a:avLst/>
            <a:gdLst/>
            <a:ahLst/>
            <a:cxnLst/>
            <a:rect l="l" t="t" r="r" b="b"/>
            <a:pathLst>
              <a:path w="125095" h="127000">
                <a:moveTo>
                  <a:pt x="0" y="126492"/>
                </a:moveTo>
                <a:lnTo>
                  <a:pt x="124967" y="126492"/>
                </a:lnTo>
                <a:lnTo>
                  <a:pt x="124967" y="0"/>
                </a:lnTo>
                <a:lnTo>
                  <a:pt x="0" y="0"/>
                </a:lnTo>
                <a:lnTo>
                  <a:pt x="0" y="126492"/>
                </a:lnTo>
                <a:close/>
              </a:path>
            </a:pathLst>
          </a:custGeom>
          <a:ln w="9144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5885179" y="4683963"/>
            <a:ext cx="2133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IV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3" name="object 6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Evanston</a:t>
            </a:r>
            <a:r>
              <a:rPr dirty="0" spc="-35"/>
              <a:t> </a:t>
            </a:r>
            <a:r>
              <a:rPr dirty="0" spc="-5"/>
              <a:t>Hospital</a:t>
            </a:r>
          </a:p>
        </p:txBody>
      </p:sp>
      <p:sp>
        <p:nvSpPr>
          <p:cNvPr id="62" name="object 62"/>
          <p:cNvSpPr txBox="1"/>
          <p:nvPr/>
        </p:nvSpPr>
        <p:spPr>
          <a:xfrm>
            <a:off x="4011167" y="1063497"/>
            <a:ext cx="131254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527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Helvetica"/>
                <a:cs typeface="Helvetica"/>
              </a:rPr>
              <a:t>* </a:t>
            </a:r>
            <a:r>
              <a:rPr dirty="0" sz="900" i="1">
                <a:latin typeface="Helvetica"/>
                <a:cs typeface="Helvetica"/>
              </a:rPr>
              <a:t>p</a:t>
            </a:r>
            <a:r>
              <a:rPr dirty="0" sz="900" spc="-20" i="1">
                <a:latin typeface="Helvetica"/>
                <a:cs typeface="Helvetica"/>
              </a:rPr>
              <a:t> </a:t>
            </a:r>
            <a:r>
              <a:rPr dirty="0" sz="900" spc="-5">
                <a:latin typeface="Helvetica"/>
                <a:cs typeface="Helvetica"/>
              </a:rPr>
              <a:t>&lt;0.001</a:t>
            </a:r>
            <a:endParaRPr sz="90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31963" y="4932375"/>
            <a:ext cx="94805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404040"/>
                </a:solidFill>
                <a:latin typeface="Arial"/>
                <a:cs typeface="Arial"/>
              </a:rPr>
              <a:t>Evanston</a:t>
            </a:r>
            <a:r>
              <a:rPr dirty="0" sz="900" spc="-3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404040"/>
                </a:solidFill>
                <a:latin typeface="Arial"/>
                <a:cs typeface="Arial"/>
              </a:rPr>
              <a:t>Hospital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565135" y="4634484"/>
            <a:ext cx="1449324" cy="335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55239" y="43053"/>
            <a:ext cx="3980179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>
                <a:latin typeface="Arial"/>
                <a:cs typeface="Arial"/>
              </a:rPr>
              <a:t>ViMAC 30-day</a:t>
            </a:r>
            <a:r>
              <a:rPr dirty="0" spc="5">
                <a:latin typeface="Arial"/>
                <a:cs typeface="Arial"/>
              </a:rPr>
              <a:t> </a:t>
            </a:r>
            <a:r>
              <a:rPr dirty="0" spc="-5">
                <a:latin typeface="Arial"/>
                <a:cs typeface="Arial"/>
              </a:rPr>
              <a:t>Mortality</a:t>
            </a:r>
          </a:p>
        </p:txBody>
      </p:sp>
      <p:sp>
        <p:nvSpPr>
          <p:cNvPr id="5" name="object 5"/>
          <p:cNvSpPr/>
          <p:nvPr/>
        </p:nvSpPr>
        <p:spPr>
          <a:xfrm>
            <a:off x="4640579" y="3372611"/>
            <a:ext cx="2330450" cy="0"/>
          </a:xfrm>
          <a:custGeom>
            <a:avLst/>
            <a:gdLst/>
            <a:ahLst/>
            <a:cxnLst/>
            <a:rect l="l" t="t" r="r" b="b"/>
            <a:pathLst>
              <a:path w="2330450" h="0">
                <a:moveTo>
                  <a:pt x="0" y="0"/>
                </a:moveTo>
                <a:lnTo>
                  <a:pt x="2330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721864" y="3372611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 h="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214627" y="3372611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 h="0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721864" y="2839211"/>
            <a:ext cx="4249420" cy="0"/>
          </a:xfrm>
          <a:custGeom>
            <a:avLst/>
            <a:gdLst/>
            <a:ahLst/>
            <a:cxnLst/>
            <a:rect l="l" t="t" r="r" b="b"/>
            <a:pathLst>
              <a:path w="4249420" h="0">
                <a:moveTo>
                  <a:pt x="0" y="0"/>
                </a:moveTo>
                <a:lnTo>
                  <a:pt x="42489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214627" y="2839211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 h="0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214627" y="2304288"/>
            <a:ext cx="5756275" cy="0"/>
          </a:xfrm>
          <a:custGeom>
            <a:avLst/>
            <a:gdLst/>
            <a:ahLst/>
            <a:cxnLst/>
            <a:rect l="l" t="t" r="r" b="b"/>
            <a:pathLst>
              <a:path w="5756275" h="0">
                <a:moveTo>
                  <a:pt x="0" y="0"/>
                </a:moveTo>
                <a:lnTo>
                  <a:pt x="5756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214627" y="1769364"/>
            <a:ext cx="5756275" cy="0"/>
          </a:xfrm>
          <a:custGeom>
            <a:avLst/>
            <a:gdLst/>
            <a:ahLst/>
            <a:cxnLst/>
            <a:rect l="l" t="t" r="r" b="b"/>
            <a:pathLst>
              <a:path w="5756275" h="0">
                <a:moveTo>
                  <a:pt x="0" y="0"/>
                </a:moveTo>
                <a:lnTo>
                  <a:pt x="5756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14627" y="1235963"/>
            <a:ext cx="5756275" cy="0"/>
          </a:xfrm>
          <a:custGeom>
            <a:avLst/>
            <a:gdLst/>
            <a:ahLst/>
            <a:cxnLst/>
            <a:rect l="l" t="t" r="r" b="b"/>
            <a:pathLst>
              <a:path w="5756275" h="0">
                <a:moveTo>
                  <a:pt x="0" y="0"/>
                </a:moveTo>
                <a:lnTo>
                  <a:pt x="5756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14627" y="701040"/>
            <a:ext cx="5756275" cy="0"/>
          </a:xfrm>
          <a:custGeom>
            <a:avLst/>
            <a:gdLst/>
            <a:ahLst/>
            <a:cxnLst/>
            <a:rect l="l" t="t" r="r" b="b"/>
            <a:pathLst>
              <a:path w="5756275" h="0">
                <a:moveTo>
                  <a:pt x="0" y="0"/>
                </a:moveTo>
                <a:lnTo>
                  <a:pt x="5756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626107" y="1235963"/>
            <a:ext cx="548640" cy="26715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544823" y="1662683"/>
            <a:ext cx="548639" cy="22448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463540" y="2133600"/>
            <a:ext cx="548639" cy="17739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74748" y="2517648"/>
            <a:ext cx="547370" cy="1390015"/>
          </a:xfrm>
          <a:custGeom>
            <a:avLst/>
            <a:gdLst/>
            <a:ahLst/>
            <a:cxnLst/>
            <a:rect l="l" t="t" r="r" b="b"/>
            <a:pathLst>
              <a:path w="547369" h="1390014">
                <a:moveTo>
                  <a:pt x="547115" y="0"/>
                </a:moveTo>
                <a:lnTo>
                  <a:pt x="0" y="0"/>
                </a:lnTo>
                <a:lnTo>
                  <a:pt x="0" y="1389888"/>
                </a:lnTo>
                <a:lnTo>
                  <a:pt x="547115" y="1389888"/>
                </a:lnTo>
                <a:lnTo>
                  <a:pt x="54711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093464" y="2839211"/>
            <a:ext cx="547370" cy="1068705"/>
          </a:xfrm>
          <a:custGeom>
            <a:avLst/>
            <a:gdLst/>
            <a:ahLst/>
            <a:cxnLst/>
            <a:rect l="l" t="t" r="r" b="b"/>
            <a:pathLst>
              <a:path w="547370" h="1068704">
                <a:moveTo>
                  <a:pt x="547115" y="0"/>
                </a:moveTo>
                <a:lnTo>
                  <a:pt x="0" y="0"/>
                </a:lnTo>
                <a:lnTo>
                  <a:pt x="0" y="1068324"/>
                </a:lnTo>
                <a:lnTo>
                  <a:pt x="547115" y="1068324"/>
                </a:lnTo>
                <a:lnTo>
                  <a:pt x="54711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12179" y="3555491"/>
            <a:ext cx="547370" cy="352425"/>
          </a:xfrm>
          <a:custGeom>
            <a:avLst/>
            <a:gdLst/>
            <a:ahLst/>
            <a:cxnLst/>
            <a:rect l="l" t="t" r="r" b="b"/>
            <a:pathLst>
              <a:path w="547370" h="352425">
                <a:moveTo>
                  <a:pt x="547116" y="0"/>
                </a:moveTo>
                <a:lnTo>
                  <a:pt x="0" y="0"/>
                </a:lnTo>
                <a:lnTo>
                  <a:pt x="0" y="352044"/>
                </a:lnTo>
                <a:lnTo>
                  <a:pt x="547116" y="352044"/>
                </a:lnTo>
                <a:lnTo>
                  <a:pt x="54711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214627" y="701040"/>
            <a:ext cx="0" cy="3206750"/>
          </a:xfrm>
          <a:custGeom>
            <a:avLst/>
            <a:gdLst/>
            <a:ahLst/>
            <a:cxnLst/>
            <a:rect l="l" t="t" r="r" b="b"/>
            <a:pathLst>
              <a:path w="0" h="3206750">
                <a:moveTo>
                  <a:pt x="0" y="3206496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146047" y="3907535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146047" y="3372611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146047" y="2839211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146047" y="2304288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146047" y="1769364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146047" y="1235963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146047" y="701040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214627" y="3907535"/>
            <a:ext cx="5756275" cy="0"/>
          </a:xfrm>
          <a:custGeom>
            <a:avLst/>
            <a:gdLst/>
            <a:ahLst/>
            <a:cxnLst/>
            <a:rect l="l" t="t" r="r" b="b"/>
            <a:pathLst>
              <a:path w="5756275" h="0">
                <a:moveTo>
                  <a:pt x="0" y="0"/>
                </a:moveTo>
                <a:lnTo>
                  <a:pt x="5756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214627" y="3907535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133344" y="3907535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052059" y="3907535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970776" y="3907535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761235" y="888949"/>
            <a:ext cx="27876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Helvetica"/>
                <a:cs typeface="Helvetica"/>
              </a:rPr>
              <a:t>25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680205" y="1317116"/>
            <a:ext cx="2787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Helvetica"/>
                <a:cs typeface="Helvetica"/>
              </a:rPr>
              <a:t>21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503290" y="1787093"/>
            <a:ext cx="46990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Helvetica"/>
                <a:cs typeface="Helvetica"/>
              </a:rPr>
              <a:t>16</a:t>
            </a:r>
            <a:r>
              <a:rPr dirty="0" sz="1800">
                <a:latin typeface="Helvetica"/>
                <a:cs typeface="Helvetica"/>
              </a:rPr>
              <a:t>,6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174748" y="2172157"/>
            <a:ext cx="137033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732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Helvetica"/>
                <a:cs typeface="Helvetica"/>
              </a:rPr>
              <a:t>13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093464" y="2493391"/>
            <a:ext cx="13703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732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Helvetica"/>
                <a:cs typeface="Helvetica"/>
              </a:rPr>
              <a:t>10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115558" y="3209366"/>
            <a:ext cx="34290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Helvetica"/>
                <a:cs typeface="Helvetica"/>
              </a:rPr>
              <a:t>3</a:t>
            </a:r>
            <a:r>
              <a:rPr dirty="0" sz="1800">
                <a:latin typeface="Helvetica"/>
                <a:cs typeface="Helvetica"/>
              </a:rPr>
              <a:t>,3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78535" y="3740302"/>
            <a:ext cx="15303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Helvetica"/>
                <a:cs typeface="Helvetica"/>
              </a:rPr>
              <a:t>0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78535" y="3205988"/>
            <a:ext cx="1530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Helvetica"/>
                <a:cs typeface="Helvetica"/>
              </a:rPr>
              <a:t>5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51433" y="2671317"/>
            <a:ext cx="2787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Helvetica"/>
                <a:cs typeface="Helvetica"/>
              </a:rPr>
              <a:t>10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1433" y="2136775"/>
            <a:ext cx="2787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Helvetica"/>
                <a:cs typeface="Helvetica"/>
              </a:rPr>
              <a:t>15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51433" y="1602104"/>
            <a:ext cx="2787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Helvetica"/>
                <a:cs typeface="Helvetica"/>
              </a:rPr>
              <a:t>20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51433" y="1067561"/>
            <a:ext cx="2787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Helvetica"/>
                <a:cs typeface="Helvetica"/>
              </a:rPr>
              <a:t>25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51433" y="532891"/>
            <a:ext cx="2787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Helvetica"/>
                <a:cs typeface="Helvetica"/>
              </a:rPr>
              <a:t>30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888994" y="4000906"/>
            <a:ext cx="4083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Helvetica"/>
                <a:cs typeface="Helvetica"/>
              </a:rPr>
              <a:t>TVT</a:t>
            </a:r>
            <a:endParaRPr sz="1600">
              <a:latin typeface="Helvetica"/>
              <a:cs typeface="Helvetic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361813" y="4000906"/>
            <a:ext cx="13004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Helvetica"/>
                <a:cs typeface="Helvetica"/>
              </a:rPr>
              <a:t>MITRAL</a:t>
            </a:r>
            <a:r>
              <a:rPr dirty="0" sz="1600" spc="-60">
                <a:latin typeface="Helvetica"/>
                <a:cs typeface="Helvetica"/>
              </a:rPr>
              <a:t> </a:t>
            </a:r>
            <a:r>
              <a:rPr dirty="0" sz="1600" spc="-5">
                <a:latin typeface="Helvetica"/>
                <a:cs typeface="Helvetica"/>
              </a:rPr>
              <a:t>Trial*</a:t>
            </a:r>
            <a:endParaRPr sz="1600">
              <a:latin typeface="Helvetica"/>
              <a:cs typeface="Helvetica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196328" y="2319527"/>
            <a:ext cx="115824" cy="1158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7196328" y="2648711"/>
            <a:ext cx="116205" cy="114300"/>
          </a:xfrm>
          <a:custGeom>
            <a:avLst/>
            <a:gdLst/>
            <a:ahLst/>
            <a:cxnLst/>
            <a:rect l="l" t="t" r="r" b="b"/>
            <a:pathLst>
              <a:path w="116204" h="114300">
                <a:moveTo>
                  <a:pt x="0" y="114300"/>
                </a:moveTo>
                <a:lnTo>
                  <a:pt x="115824" y="114300"/>
                </a:lnTo>
                <a:lnTo>
                  <a:pt x="11582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7352792" y="2154682"/>
            <a:ext cx="1550035" cy="6838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dirty="0" sz="1800" spc="-5">
                <a:latin typeface="Helvetica"/>
                <a:cs typeface="Helvetica"/>
              </a:rPr>
              <a:t>All-cause  </a:t>
            </a:r>
            <a:r>
              <a:rPr dirty="0" sz="1800" spc="-5">
                <a:latin typeface="Helvetica"/>
                <a:cs typeface="Helvetica"/>
              </a:rPr>
              <a:t>Cardiovascular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7228" y="4970170"/>
            <a:ext cx="317436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Arial"/>
                <a:cs typeface="Arial"/>
              </a:rPr>
              <a:t>* Data monitoring not yet complete, may be subject </a:t>
            </a:r>
            <a:r>
              <a:rPr dirty="0" sz="900">
                <a:latin typeface="Arial"/>
                <a:cs typeface="Arial"/>
              </a:rPr>
              <a:t>to</a:t>
            </a:r>
            <a:r>
              <a:rPr dirty="0" sz="900" spc="3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change.</a:t>
            </a:r>
            <a:endParaRPr sz="9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544439" y="4466640"/>
            <a:ext cx="855344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Helvetica"/>
                <a:cs typeface="Helvetica"/>
              </a:rPr>
              <a:t>(201</a:t>
            </a:r>
            <a:r>
              <a:rPr dirty="0" sz="1200">
                <a:latin typeface="Helvetica"/>
                <a:cs typeface="Helvetica"/>
              </a:rPr>
              <a:t>5</a:t>
            </a:r>
            <a:r>
              <a:rPr dirty="0" sz="1200" spc="-10">
                <a:latin typeface="Helvetica"/>
                <a:cs typeface="Helvetica"/>
              </a:rPr>
              <a:t>-</a:t>
            </a:r>
            <a:r>
              <a:rPr dirty="0" sz="1200" spc="-5">
                <a:latin typeface="Helvetica"/>
                <a:cs typeface="Helvetica"/>
              </a:rPr>
              <a:t>2</a:t>
            </a:r>
            <a:r>
              <a:rPr dirty="0" sz="1200" spc="-15">
                <a:latin typeface="Helvetica"/>
                <a:cs typeface="Helvetica"/>
              </a:rPr>
              <a:t>017</a:t>
            </a:r>
            <a:r>
              <a:rPr dirty="0" sz="1200" spc="-5">
                <a:latin typeface="Helvetica"/>
                <a:cs typeface="Helvetica"/>
              </a:rPr>
              <a:t>)</a:t>
            </a:r>
            <a:endParaRPr sz="1200">
              <a:latin typeface="Helvetica"/>
              <a:cs typeface="Helvetica"/>
            </a:endParaRPr>
          </a:p>
          <a:p>
            <a:pPr algn="ctr">
              <a:lnSpc>
                <a:spcPct val="100000"/>
              </a:lnSpc>
            </a:pPr>
            <a:r>
              <a:rPr dirty="0" sz="1200">
                <a:latin typeface="Helvetica"/>
                <a:cs typeface="Helvetica"/>
              </a:rPr>
              <a:t>n=30</a:t>
            </a:r>
            <a:endParaRPr sz="1200">
              <a:latin typeface="Helvetica"/>
              <a:cs typeface="Helvetic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694938" y="4459935"/>
            <a:ext cx="855344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2090" marR="5080" indent="-20002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Helvetica"/>
                <a:cs typeface="Helvetica"/>
              </a:rPr>
              <a:t>(201</a:t>
            </a:r>
            <a:r>
              <a:rPr dirty="0" sz="1200">
                <a:latin typeface="Helvetica"/>
                <a:cs typeface="Helvetica"/>
              </a:rPr>
              <a:t>3</a:t>
            </a:r>
            <a:r>
              <a:rPr dirty="0" sz="1200" spc="-10">
                <a:latin typeface="Helvetica"/>
                <a:cs typeface="Helvetica"/>
              </a:rPr>
              <a:t>-</a:t>
            </a:r>
            <a:r>
              <a:rPr dirty="0" sz="1200" spc="-5">
                <a:latin typeface="Helvetica"/>
                <a:cs typeface="Helvetica"/>
              </a:rPr>
              <a:t>2</a:t>
            </a:r>
            <a:r>
              <a:rPr dirty="0" sz="1200" spc="-15">
                <a:latin typeface="Helvetica"/>
                <a:cs typeface="Helvetica"/>
              </a:rPr>
              <a:t>017</a:t>
            </a:r>
            <a:r>
              <a:rPr dirty="0" sz="1200" spc="-5">
                <a:latin typeface="Helvetica"/>
                <a:cs typeface="Helvetica"/>
              </a:rPr>
              <a:t>)  </a:t>
            </a:r>
            <a:r>
              <a:rPr dirty="0" sz="1200" spc="-5">
                <a:latin typeface="Helvetica"/>
                <a:cs typeface="Helvetica"/>
              </a:rPr>
              <a:t>n=100</a:t>
            </a:r>
            <a:endParaRPr sz="1200">
              <a:latin typeface="Helvetica"/>
              <a:cs typeface="Helvetic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467103" y="4000906"/>
            <a:ext cx="1414145" cy="8496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905">
              <a:lnSpc>
                <a:spcPts val="1880"/>
              </a:lnSpc>
              <a:spcBef>
                <a:spcPts val="95"/>
              </a:spcBef>
            </a:pPr>
            <a:r>
              <a:rPr dirty="0" sz="1600" spc="-5">
                <a:latin typeface="Helvetica"/>
                <a:cs typeface="Helvetica"/>
              </a:rPr>
              <a:t>TMVR </a:t>
            </a:r>
            <a:r>
              <a:rPr dirty="0" sz="1600" spc="-10">
                <a:latin typeface="Helvetica"/>
                <a:cs typeface="Helvetica"/>
              </a:rPr>
              <a:t>in</a:t>
            </a:r>
            <a:r>
              <a:rPr dirty="0" sz="1600" spc="-30">
                <a:latin typeface="Helvetica"/>
                <a:cs typeface="Helvetica"/>
              </a:rPr>
              <a:t> </a:t>
            </a:r>
            <a:r>
              <a:rPr dirty="0" sz="1600" spc="-5">
                <a:latin typeface="Helvetica"/>
                <a:cs typeface="Helvetica"/>
              </a:rPr>
              <a:t>MAC</a:t>
            </a:r>
            <a:endParaRPr sz="1600">
              <a:latin typeface="Helvetica"/>
              <a:cs typeface="Helvetica"/>
            </a:endParaRPr>
          </a:p>
          <a:p>
            <a:pPr algn="ctr">
              <a:lnSpc>
                <a:spcPts val="1805"/>
              </a:lnSpc>
            </a:pPr>
            <a:r>
              <a:rPr dirty="0" sz="1600" spc="-5">
                <a:latin typeface="Helvetica"/>
                <a:cs typeface="Helvetica"/>
              </a:rPr>
              <a:t>Global</a:t>
            </a:r>
            <a:r>
              <a:rPr dirty="0" sz="1600" spc="-50">
                <a:latin typeface="Helvetica"/>
                <a:cs typeface="Helvetica"/>
              </a:rPr>
              <a:t> </a:t>
            </a:r>
            <a:r>
              <a:rPr dirty="0" sz="1600" spc="-5">
                <a:latin typeface="Helvetica"/>
                <a:cs typeface="Helvetica"/>
              </a:rPr>
              <a:t>Registry</a:t>
            </a:r>
            <a:endParaRPr sz="1600">
              <a:latin typeface="Helvetica"/>
              <a:cs typeface="Helvetica"/>
            </a:endParaRPr>
          </a:p>
          <a:p>
            <a:pPr algn="ctr" marL="68580">
              <a:lnSpc>
                <a:spcPts val="1365"/>
              </a:lnSpc>
            </a:pPr>
            <a:r>
              <a:rPr dirty="0" sz="1200" spc="-5">
                <a:latin typeface="Helvetica"/>
                <a:cs typeface="Helvetica"/>
              </a:rPr>
              <a:t>(2012-2017)</a:t>
            </a:r>
            <a:endParaRPr sz="1200">
              <a:latin typeface="Helvetica"/>
              <a:cs typeface="Helvetica"/>
            </a:endParaRPr>
          </a:p>
          <a:p>
            <a:pPr algn="ctr" marL="66040">
              <a:lnSpc>
                <a:spcPct val="100000"/>
              </a:lnSpc>
            </a:pPr>
            <a:r>
              <a:rPr dirty="0" sz="1200" spc="-5">
                <a:latin typeface="Helvetica"/>
                <a:cs typeface="Helvetica"/>
              </a:rPr>
              <a:t>n=116</a:t>
            </a:r>
            <a:endParaRPr sz="120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31963" y="4932375"/>
            <a:ext cx="94805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404040"/>
                </a:solidFill>
                <a:latin typeface="Arial"/>
                <a:cs typeface="Arial"/>
              </a:rPr>
              <a:t>Evanston</a:t>
            </a:r>
            <a:r>
              <a:rPr dirty="0" sz="900" spc="-3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404040"/>
                </a:solidFill>
                <a:latin typeface="Arial"/>
                <a:cs typeface="Arial"/>
              </a:rPr>
              <a:t>Hospital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565135" y="4634484"/>
            <a:ext cx="1449324" cy="335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261486" y="71119"/>
            <a:ext cx="252158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0"/>
              <a:t>Conclusions</a:t>
            </a:r>
            <a:endParaRPr sz="4000"/>
          </a:p>
        </p:txBody>
      </p:sp>
      <p:sp>
        <p:nvSpPr>
          <p:cNvPr id="5" name="object 5"/>
          <p:cNvSpPr/>
          <p:nvPr/>
        </p:nvSpPr>
        <p:spPr>
          <a:xfrm>
            <a:off x="373176" y="1017269"/>
            <a:ext cx="140208" cy="1402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73176" y="1626870"/>
            <a:ext cx="140208" cy="1402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73176" y="2236470"/>
            <a:ext cx="140208" cy="1402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73176" y="2846070"/>
            <a:ext cx="140208" cy="1402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73176" y="3455670"/>
            <a:ext cx="140208" cy="1402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73176" y="4065282"/>
            <a:ext cx="140208" cy="1402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59383" y="889253"/>
            <a:ext cx="8417560" cy="398970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000090"/>
                </a:solidFill>
                <a:latin typeface="Arial"/>
                <a:cs typeface="Arial"/>
              </a:rPr>
              <a:t>TMVR with balloon expandable aortic THVs is feasible in severe</a:t>
            </a:r>
            <a:r>
              <a:rPr dirty="0" sz="2000" spc="-165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00090"/>
                </a:solidFill>
                <a:latin typeface="Arial"/>
                <a:cs typeface="Arial"/>
              </a:rPr>
              <a:t>MAC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ts val="4800"/>
              </a:lnSpc>
              <a:spcBef>
                <a:spcPts val="560"/>
              </a:spcBef>
            </a:pPr>
            <a:r>
              <a:rPr dirty="0" sz="2000">
                <a:solidFill>
                  <a:srgbClr val="000090"/>
                </a:solidFill>
                <a:latin typeface="Arial"/>
                <a:cs typeface="Arial"/>
              </a:rPr>
              <a:t>It is a challenging procedure associated with complications and mortality  Patients who survive the procedure, experience improvement of</a:t>
            </a:r>
            <a:r>
              <a:rPr dirty="0" sz="2000" spc="-19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00090"/>
                </a:solidFill>
                <a:latin typeface="Arial"/>
                <a:cs typeface="Arial"/>
              </a:rPr>
              <a:t>symptoms  </a:t>
            </a:r>
            <a:r>
              <a:rPr dirty="0" sz="2000" spc="-30">
                <a:solidFill>
                  <a:srgbClr val="000090"/>
                </a:solidFill>
                <a:latin typeface="Arial"/>
                <a:cs typeface="Arial"/>
              </a:rPr>
              <a:t>Valve </a:t>
            </a:r>
            <a:r>
              <a:rPr dirty="0" sz="2000">
                <a:solidFill>
                  <a:srgbClr val="000090"/>
                </a:solidFill>
                <a:latin typeface="Arial"/>
                <a:cs typeface="Arial"/>
              </a:rPr>
              <a:t>function was maintained at 30 days in </a:t>
            </a:r>
            <a:r>
              <a:rPr dirty="0" sz="2000" spc="-5">
                <a:solidFill>
                  <a:srgbClr val="000090"/>
                </a:solidFill>
                <a:latin typeface="Arial"/>
                <a:cs typeface="Arial"/>
              </a:rPr>
              <a:t>this </a:t>
            </a:r>
            <a:r>
              <a:rPr dirty="0" sz="2000">
                <a:solidFill>
                  <a:srgbClr val="000090"/>
                </a:solidFill>
                <a:latin typeface="Arial"/>
                <a:cs typeface="Arial"/>
              </a:rPr>
              <a:t>early</a:t>
            </a:r>
            <a:r>
              <a:rPr dirty="0" sz="2000" spc="-105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00090"/>
                </a:solidFill>
                <a:latin typeface="Arial"/>
                <a:cs typeface="Arial"/>
              </a:rPr>
              <a:t>experience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39"/>
              </a:spcBef>
            </a:pPr>
            <a:r>
              <a:rPr dirty="0" sz="2000">
                <a:solidFill>
                  <a:srgbClr val="000090"/>
                </a:solidFill>
                <a:latin typeface="Arial"/>
                <a:cs typeface="Arial"/>
              </a:rPr>
              <a:t>Outcomes are improving with better patient selection and</a:t>
            </a:r>
            <a:r>
              <a:rPr dirty="0" sz="2000" spc="-185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00090"/>
                </a:solidFill>
                <a:latin typeface="Arial"/>
                <a:cs typeface="Arial"/>
              </a:rPr>
              <a:t>techniques</a:t>
            </a:r>
            <a:endParaRPr sz="2000">
              <a:latin typeface="Arial"/>
              <a:cs typeface="Arial"/>
            </a:endParaRPr>
          </a:p>
          <a:p>
            <a:pPr marL="12700" marR="1956435">
              <a:lnSpc>
                <a:spcPct val="200100"/>
              </a:lnSpc>
            </a:pPr>
            <a:r>
              <a:rPr dirty="0" sz="2000">
                <a:solidFill>
                  <a:srgbClr val="000090"/>
                </a:solidFill>
                <a:latin typeface="Arial"/>
                <a:cs typeface="Arial"/>
              </a:rPr>
              <a:t>Further </a:t>
            </a:r>
            <a:r>
              <a:rPr dirty="0" sz="2000" spc="-5">
                <a:solidFill>
                  <a:srgbClr val="000090"/>
                </a:solidFill>
                <a:latin typeface="Arial"/>
                <a:cs typeface="Arial"/>
              </a:rPr>
              <a:t>efforts </a:t>
            </a:r>
            <a:r>
              <a:rPr dirty="0" sz="2000">
                <a:solidFill>
                  <a:srgbClr val="000090"/>
                </a:solidFill>
                <a:latin typeface="Arial"/>
                <a:cs typeface="Arial"/>
              </a:rPr>
              <a:t>are needed to improve overall outcomes  The long term </a:t>
            </a:r>
            <a:r>
              <a:rPr dirty="0" sz="2000" spc="-10">
                <a:solidFill>
                  <a:srgbClr val="000090"/>
                </a:solidFill>
                <a:latin typeface="Arial"/>
                <a:cs typeface="Arial"/>
              </a:rPr>
              <a:t>effect </a:t>
            </a:r>
            <a:r>
              <a:rPr dirty="0" sz="2000">
                <a:solidFill>
                  <a:srgbClr val="000090"/>
                </a:solidFill>
                <a:latin typeface="Arial"/>
                <a:cs typeface="Arial"/>
              </a:rPr>
              <a:t>is not known and requires</a:t>
            </a:r>
            <a:r>
              <a:rPr dirty="0" sz="2000" spc="-165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00090"/>
                </a:solidFill>
                <a:latin typeface="Arial"/>
                <a:cs typeface="Arial"/>
              </a:rPr>
              <a:t>evaluation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73176" y="4674882"/>
            <a:ext cx="140208" cy="14020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461" y="45460"/>
            <a:ext cx="2273084" cy="63644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99586" y="2368118"/>
            <a:ext cx="224091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003399"/>
                </a:solidFill>
                <a:latin typeface="Calibri"/>
                <a:cs typeface="Calibri"/>
              </a:rPr>
              <a:t>Thank</a:t>
            </a:r>
            <a:r>
              <a:rPr dirty="0" sz="4000" spc="-85" b="1">
                <a:solidFill>
                  <a:srgbClr val="003399"/>
                </a:solidFill>
                <a:latin typeface="Calibri"/>
                <a:cs typeface="Calibri"/>
              </a:rPr>
              <a:t> </a:t>
            </a:r>
            <a:r>
              <a:rPr dirty="0" sz="4000" spc="-5" b="1">
                <a:solidFill>
                  <a:srgbClr val="003399"/>
                </a:solidFill>
                <a:latin typeface="Calibri"/>
                <a:cs typeface="Calibri"/>
              </a:rPr>
              <a:t>You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54782" y="3114878"/>
            <a:ext cx="2854325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heavy" sz="20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mayraguerrero@me.com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9803" y="1424127"/>
            <a:ext cx="8844196" cy="37102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07235" y="414908"/>
            <a:ext cx="5128260" cy="42227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600">
                <a:solidFill>
                  <a:srgbClr val="000000"/>
                </a:solidFill>
                <a:latin typeface="Arial"/>
                <a:cs typeface="Arial"/>
              </a:rPr>
              <a:t>Funding </a:t>
            </a:r>
            <a:r>
              <a:rPr dirty="0" sz="2600" spc="-5">
                <a:solidFill>
                  <a:srgbClr val="000000"/>
                </a:solidFill>
                <a:latin typeface="Arial"/>
                <a:cs typeface="Arial"/>
              </a:rPr>
              <a:t>Support </a:t>
            </a:r>
            <a:r>
              <a:rPr dirty="0" sz="2600">
                <a:solidFill>
                  <a:srgbClr val="000000"/>
                </a:solidFill>
                <a:latin typeface="Arial"/>
                <a:cs typeface="Arial"/>
              </a:rPr>
              <a:t>and</a:t>
            </a:r>
            <a:r>
              <a:rPr dirty="0" sz="2600" spc="-65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000000"/>
                </a:solidFill>
                <a:latin typeface="Arial"/>
                <a:cs typeface="Arial"/>
              </a:rPr>
              <a:t>Disclaimer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6364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This research was </a:t>
            </a:r>
            <a:r>
              <a:rPr dirty="0"/>
              <a:t>supported </a:t>
            </a:r>
            <a:r>
              <a:rPr dirty="0" spc="-5"/>
              <a:t>by the American College </a:t>
            </a:r>
            <a:r>
              <a:rPr dirty="0"/>
              <a:t>of  </a:t>
            </a:r>
            <a:r>
              <a:rPr dirty="0" spc="-5"/>
              <a:t>Cardiology </a:t>
            </a:r>
            <a:r>
              <a:rPr dirty="0"/>
              <a:t>Foundation</a:t>
            </a:r>
            <a:r>
              <a:rPr dirty="0">
                <a:latin typeface="MS PGothic"/>
                <a:cs typeface="MS PGothic"/>
              </a:rPr>
              <a:t>’</a:t>
            </a:r>
            <a:r>
              <a:rPr dirty="0"/>
              <a:t>s </a:t>
            </a:r>
            <a:r>
              <a:rPr dirty="0" spc="-5"/>
              <a:t>National Cardiovascular </a:t>
            </a:r>
            <a:r>
              <a:rPr dirty="0"/>
              <a:t>Data Registry  </a:t>
            </a:r>
            <a:r>
              <a:rPr dirty="0" spc="-5"/>
              <a:t>(NCDR) </a:t>
            </a:r>
            <a:r>
              <a:rPr dirty="0"/>
              <a:t>and </a:t>
            </a:r>
            <a:r>
              <a:rPr dirty="0" spc="-5"/>
              <a:t>The Society </a:t>
            </a:r>
            <a:r>
              <a:rPr dirty="0"/>
              <a:t>of </a:t>
            </a:r>
            <a:r>
              <a:rPr dirty="0" spc="-5"/>
              <a:t>Thoracic Surgeons National  </a:t>
            </a:r>
            <a:r>
              <a:rPr dirty="0"/>
              <a:t>Database. </a:t>
            </a:r>
            <a:r>
              <a:rPr dirty="0" spc="-5"/>
              <a:t>The views </a:t>
            </a:r>
            <a:r>
              <a:rPr dirty="0"/>
              <a:t>expressed </a:t>
            </a:r>
            <a:r>
              <a:rPr dirty="0" spc="-5"/>
              <a:t>in </a:t>
            </a:r>
            <a:r>
              <a:rPr dirty="0"/>
              <a:t>this </a:t>
            </a:r>
            <a:r>
              <a:rPr dirty="0" spc="-5"/>
              <a:t>presentation represent  </a:t>
            </a:r>
            <a:r>
              <a:rPr dirty="0"/>
              <a:t>those of the </a:t>
            </a:r>
            <a:r>
              <a:rPr dirty="0" spc="-5"/>
              <a:t>author(s), and </a:t>
            </a:r>
            <a:r>
              <a:rPr dirty="0"/>
              <a:t>do not </a:t>
            </a:r>
            <a:r>
              <a:rPr dirty="0" spc="-5"/>
              <a:t>necessarily </a:t>
            </a:r>
            <a:r>
              <a:rPr dirty="0"/>
              <a:t>represent the  official </a:t>
            </a:r>
            <a:r>
              <a:rPr dirty="0" spc="-5"/>
              <a:t>views </a:t>
            </a:r>
            <a:r>
              <a:rPr dirty="0"/>
              <a:t>of either </a:t>
            </a:r>
            <a:r>
              <a:rPr dirty="0" spc="-5"/>
              <a:t>organization. </a:t>
            </a:r>
            <a:r>
              <a:rPr dirty="0"/>
              <a:t>Learn more about the  </a:t>
            </a:r>
            <a:r>
              <a:rPr dirty="0" spc="-5"/>
              <a:t>STS/ACC TVT </a:t>
            </a:r>
            <a:r>
              <a:rPr dirty="0"/>
              <a:t>Registry at</a:t>
            </a:r>
            <a:r>
              <a:rPr dirty="0" spc="-10"/>
              <a:t> </a:t>
            </a:r>
            <a:r>
              <a:rPr dirty="0" spc="-5" i="1">
                <a:latin typeface="Franklin Gothic Book"/>
                <a:cs typeface="Franklin Gothic Book"/>
                <a:hlinkClick r:id="rId3"/>
              </a:rPr>
              <a:t>www.tvtregistry.org.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1460" y="256793"/>
            <a:ext cx="712343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>
                <a:solidFill>
                  <a:srgbClr val="000000"/>
                </a:solidFill>
                <a:latin typeface="Arial"/>
                <a:cs typeface="Arial"/>
              </a:rPr>
              <a:t>Disclosure Statement of Financial</a:t>
            </a:r>
            <a:r>
              <a:rPr dirty="0" spc="1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pc="-5">
                <a:solidFill>
                  <a:srgbClr val="000000"/>
                </a:solidFill>
                <a:latin typeface="Arial"/>
                <a:cs typeface="Arial"/>
              </a:rPr>
              <a:t>Interest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Evanston</a:t>
            </a:r>
            <a:r>
              <a:rPr dirty="0" spc="-35"/>
              <a:t> </a:t>
            </a:r>
            <a:r>
              <a:rPr dirty="0" spc="-5"/>
              <a:t>Hospital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6672" y="1000760"/>
            <a:ext cx="7600950" cy="604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-5">
                <a:latin typeface="Arial"/>
                <a:cs typeface="Arial"/>
              </a:rPr>
              <a:t>Within the past 12 months, I or my spouse/partner have had a</a:t>
            </a:r>
            <a:r>
              <a:rPr dirty="0" sz="1900" spc="365">
                <a:latin typeface="Arial"/>
                <a:cs typeface="Arial"/>
              </a:rPr>
              <a:t> </a:t>
            </a:r>
            <a:r>
              <a:rPr dirty="0" sz="1900" spc="-5">
                <a:latin typeface="Arial"/>
                <a:cs typeface="Arial"/>
              </a:rPr>
              <a:t>financial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900" spc="-5">
                <a:latin typeface="Arial"/>
                <a:cs typeface="Arial"/>
              </a:rPr>
              <a:t>interest/arrangement or affiliation with the organization(s) listed</a:t>
            </a:r>
            <a:r>
              <a:rPr dirty="0" sz="1900" spc="430">
                <a:latin typeface="Arial"/>
                <a:cs typeface="Arial"/>
              </a:rPr>
              <a:t> </a:t>
            </a:r>
            <a:r>
              <a:rPr dirty="0" sz="1900" spc="-5">
                <a:latin typeface="Arial"/>
                <a:cs typeface="Arial"/>
              </a:rPr>
              <a:t>below.</a:t>
            </a:r>
            <a:endParaRPr sz="1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3410" y="1875789"/>
            <a:ext cx="3783965" cy="1415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 spc="-5">
                <a:solidFill>
                  <a:srgbClr val="003399"/>
                </a:solidFill>
                <a:latin typeface="Arial"/>
                <a:cs typeface="Arial"/>
              </a:rPr>
              <a:t>Affiliation/Financial</a:t>
            </a:r>
            <a:r>
              <a:rPr dirty="0" sz="2100" spc="-10">
                <a:solidFill>
                  <a:srgbClr val="003399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003399"/>
                </a:solidFill>
                <a:latin typeface="Arial"/>
                <a:cs typeface="Arial"/>
              </a:rPr>
              <a:t>Relationship</a:t>
            </a:r>
            <a:endParaRPr sz="2100">
              <a:latin typeface="Arial"/>
              <a:cs typeface="Arial"/>
            </a:endParaRPr>
          </a:p>
          <a:p>
            <a:pPr marL="217804" indent="-199390">
              <a:lnSpc>
                <a:spcPct val="100000"/>
              </a:lnSpc>
              <a:spcBef>
                <a:spcPts val="1340"/>
              </a:spcBef>
              <a:buChar char="•"/>
              <a:tabLst>
                <a:tab pos="218440" algn="l"/>
              </a:tabLst>
            </a:pPr>
            <a:r>
              <a:rPr dirty="0" sz="1800" spc="-5">
                <a:latin typeface="Arial"/>
                <a:cs typeface="Arial"/>
              </a:rPr>
              <a:t>Research Grant Support,</a:t>
            </a:r>
            <a:r>
              <a:rPr dirty="0" sz="180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Proctor</a:t>
            </a:r>
            <a:endParaRPr sz="1800">
              <a:latin typeface="Arial"/>
              <a:cs typeface="Arial"/>
            </a:endParaRPr>
          </a:p>
          <a:p>
            <a:pPr marL="217804" indent="-199390">
              <a:lnSpc>
                <a:spcPct val="100000"/>
              </a:lnSpc>
              <a:spcBef>
                <a:spcPts val="300"/>
              </a:spcBef>
              <a:buChar char="•"/>
              <a:tabLst>
                <a:tab pos="218440" algn="l"/>
              </a:tabLst>
            </a:pPr>
            <a:r>
              <a:rPr dirty="0" sz="1800" spc="-10">
                <a:latin typeface="Arial"/>
                <a:cs typeface="Arial"/>
              </a:rPr>
              <a:t>Consultant, </a:t>
            </a:r>
            <a:r>
              <a:rPr dirty="0" sz="1800" spc="-5">
                <a:latin typeface="Arial"/>
                <a:cs typeface="Arial"/>
              </a:rPr>
              <a:t>Speaker’s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Bureau</a:t>
            </a:r>
            <a:endParaRPr sz="1800">
              <a:latin typeface="Arial"/>
              <a:cs typeface="Arial"/>
            </a:endParaRPr>
          </a:p>
          <a:p>
            <a:pPr marL="217804" indent="-199390">
              <a:lnSpc>
                <a:spcPct val="100000"/>
              </a:lnSpc>
              <a:spcBef>
                <a:spcPts val="300"/>
              </a:spcBef>
              <a:buChar char="•"/>
              <a:tabLst>
                <a:tab pos="218440" algn="l"/>
              </a:tabLst>
            </a:pPr>
            <a:r>
              <a:rPr dirty="0" sz="1800" spc="-5">
                <a:latin typeface="Arial"/>
                <a:cs typeface="Arial"/>
              </a:rPr>
              <a:t>Research</a:t>
            </a:r>
            <a:r>
              <a:rPr dirty="0" sz="180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Grant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69229" y="1875789"/>
            <a:ext cx="2707005" cy="1415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59205">
              <a:lnSpc>
                <a:spcPct val="100000"/>
              </a:lnSpc>
              <a:spcBef>
                <a:spcPts val="100"/>
              </a:spcBef>
            </a:pPr>
            <a:r>
              <a:rPr dirty="0" sz="2100" spc="-5">
                <a:solidFill>
                  <a:srgbClr val="003399"/>
                </a:solidFill>
                <a:latin typeface="Arial"/>
                <a:cs typeface="Arial"/>
              </a:rPr>
              <a:t>Company</a:t>
            </a:r>
            <a:endParaRPr sz="2100">
              <a:latin typeface="Arial"/>
              <a:cs typeface="Arial"/>
            </a:endParaRPr>
          </a:p>
          <a:p>
            <a:pPr marL="212090" indent="-199390">
              <a:lnSpc>
                <a:spcPct val="100000"/>
              </a:lnSpc>
              <a:spcBef>
                <a:spcPts val="1340"/>
              </a:spcBef>
              <a:buChar char="•"/>
              <a:tabLst>
                <a:tab pos="212725" algn="l"/>
              </a:tabLst>
            </a:pPr>
            <a:r>
              <a:rPr dirty="0" sz="1800" spc="-10">
                <a:latin typeface="Arial"/>
                <a:cs typeface="Arial"/>
              </a:rPr>
              <a:t>Edwards</a:t>
            </a:r>
            <a:r>
              <a:rPr dirty="0" sz="1800" spc="3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Lifesciences</a:t>
            </a:r>
            <a:endParaRPr sz="1800">
              <a:latin typeface="Arial"/>
              <a:cs typeface="Arial"/>
            </a:endParaRPr>
          </a:p>
          <a:p>
            <a:pPr marL="212090" indent="-199390">
              <a:lnSpc>
                <a:spcPct val="100000"/>
              </a:lnSpc>
              <a:spcBef>
                <a:spcPts val="300"/>
              </a:spcBef>
              <a:buChar char="•"/>
              <a:tabLst>
                <a:tab pos="212725" algn="l"/>
              </a:tabLst>
            </a:pPr>
            <a:r>
              <a:rPr dirty="0" sz="1800" spc="-5">
                <a:latin typeface="Arial"/>
                <a:cs typeface="Arial"/>
              </a:rPr>
              <a:t>Abbott, </a:t>
            </a:r>
            <a:r>
              <a:rPr dirty="0" sz="1800">
                <a:latin typeface="Arial"/>
                <a:cs typeface="Arial"/>
              </a:rPr>
              <a:t>Boston </a:t>
            </a:r>
            <a:r>
              <a:rPr dirty="0" sz="1800" spc="-5">
                <a:latin typeface="Arial"/>
                <a:cs typeface="Arial"/>
              </a:rPr>
              <a:t>Scientific</a:t>
            </a:r>
            <a:endParaRPr sz="1800">
              <a:latin typeface="Arial"/>
              <a:cs typeface="Arial"/>
            </a:endParaRPr>
          </a:p>
          <a:p>
            <a:pPr marL="212090" indent="-199390">
              <a:lnSpc>
                <a:spcPct val="100000"/>
              </a:lnSpc>
              <a:spcBef>
                <a:spcPts val="300"/>
              </a:spcBef>
              <a:buChar char="•"/>
              <a:tabLst>
                <a:tab pos="212725" algn="l"/>
              </a:tabLst>
            </a:pPr>
            <a:r>
              <a:rPr dirty="0" sz="1800">
                <a:latin typeface="Arial"/>
                <a:cs typeface="Arial"/>
              </a:rPr>
              <a:t>ACC/STS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NCDR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74239" y="4182567"/>
            <a:ext cx="483298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33425" marR="5080" indent="-721360">
              <a:lnSpc>
                <a:spcPct val="100000"/>
              </a:lnSpc>
              <a:spcBef>
                <a:spcPts val="100"/>
              </a:spcBef>
            </a:pPr>
            <a:r>
              <a:rPr dirty="0" sz="1800" spc="-5" i="1">
                <a:solidFill>
                  <a:srgbClr val="808080"/>
                </a:solidFill>
                <a:latin typeface="Calibri"/>
                <a:cs typeface="Calibri"/>
              </a:rPr>
              <a:t>Off label use of products and </a:t>
            </a:r>
            <a:r>
              <a:rPr dirty="0" sz="1800" spc="-10" i="1">
                <a:solidFill>
                  <a:srgbClr val="808080"/>
                </a:solidFill>
                <a:latin typeface="Calibri"/>
                <a:cs typeface="Calibri"/>
              </a:rPr>
              <a:t>investigational </a:t>
            </a:r>
            <a:r>
              <a:rPr dirty="0" sz="1800" spc="-5" i="1">
                <a:solidFill>
                  <a:srgbClr val="808080"/>
                </a:solidFill>
                <a:latin typeface="Calibri"/>
                <a:cs typeface="Calibri"/>
              </a:rPr>
              <a:t>devices  </a:t>
            </a:r>
            <a:r>
              <a:rPr dirty="0" sz="1800" spc="-5" i="1">
                <a:solidFill>
                  <a:srgbClr val="808080"/>
                </a:solidFill>
                <a:latin typeface="Calibri"/>
                <a:cs typeface="Calibri"/>
              </a:rPr>
              <a:t>will be </a:t>
            </a:r>
            <a:r>
              <a:rPr dirty="0" sz="1800" spc="-10" i="1">
                <a:solidFill>
                  <a:srgbClr val="808080"/>
                </a:solidFill>
                <a:latin typeface="Calibri"/>
                <a:cs typeface="Calibri"/>
              </a:rPr>
              <a:t>discussed </a:t>
            </a:r>
            <a:r>
              <a:rPr dirty="0" sz="1800" spc="-5" i="1">
                <a:solidFill>
                  <a:srgbClr val="808080"/>
                </a:solidFill>
                <a:latin typeface="Calibri"/>
                <a:cs typeface="Calibri"/>
              </a:rPr>
              <a:t>in this</a:t>
            </a:r>
            <a:r>
              <a:rPr dirty="0" sz="1800" spc="85" i="1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800" spc="-5" i="1">
                <a:solidFill>
                  <a:srgbClr val="808080"/>
                </a:solidFill>
                <a:latin typeface="Calibri"/>
                <a:cs typeface="Calibri"/>
              </a:rPr>
              <a:t>presentation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695195" y="619759"/>
          <a:ext cx="5641340" cy="4463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0785"/>
                <a:gridCol w="3151505"/>
              </a:tblGrid>
              <a:tr h="467359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Patient</a:t>
                      </a:r>
                      <a:r>
                        <a:rPr dirty="0" sz="14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Characteristics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19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2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MAC</a:t>
                      </a:r>
                      <a:r>
                        <a:rPr dirty="0" sz="1200" spc="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n=100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 marL="15875">
                        <a:lnSpc>
                          <a:spcPct val="100000"/>
                        </a:lnSpc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n(%), or median</a:t>
                      </a:r>
                      <a:r>
                        <a:rPr dirty="0" sz="12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(q25-a75)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399"/>
                    </a:solidFill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Age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77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(65-82.5)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Female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69</a:t>
                      </a:r>
                      <a:r>
                        <a:rPr dirty="0" sz="12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(69%)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NYHA (n=99)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marL="3981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(4%)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II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(10%)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marL="3124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III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59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(59.6%)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marL="3124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IV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26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(26.3%)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Diabetes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42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(42%)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Home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Oxygen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23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(23%)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Atrial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Fibrillation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51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(51%)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Renal</a:t>
                      </a:r>
                      <a:r>
                        <a:rPr dirty="0" sz="12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Failure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64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(64%)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Prior CABG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31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(31%)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Prior AVR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(50%)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STS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score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10.3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(6.8-17.3)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Evanston</a:t>
            </a:r>
            <a:r>
              <a:rPr dirty="0" spc="-35"/>
              <a:t> </a:t>
            </a:r>
            <a:r>
              <a:rPr dirty="0" spc="-5"/>
              <a:t>Hospital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2702" y="93090"/>
            <a:ext cx="902017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325880" marR="5080" indent="-1313815">
              <a:lnSpc>
                <a:spcPct val="100000"/>
              </a:lnSpc>
              <a:spcBef>
                <a:spcPts val="100"/>
              </a:spcBef>
            </a:pPr>
            <a:r>
              <a:rPr dirty="0" sz="1500" spc="-5">
                <a:solidFill>
                  <a:srgbClr val="000000"/>
                </a:solidFill>
                <a:latin typeface="Arial"/>
                <a:cs typeface="Arial"/>
              </a:rPr>
              <a:t>903 patients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underwent </a:t>
            </a:r>
            <a:r>
              <a:rPr dirty="0" sz="1500" spc="-15">
                <a:solidFill>
                  <a:srgbClr val="000000"/>
                </a:solidFill>
                <a:latin typeface="Arial"/>
                <a:cs typeface="Arial"/>
              </a:rPr>
              <a:t>TMVR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between </a:t>
            </a:r>
            <a:r>
              <a:rPr dirty="0" sz="1500" spc="-5">
                <a:solidFill>
                  <a:srgbClr val="000000"/>
                </a:solidFill>
                <a:latin typeface="Arial"/>
                <a:cs typeface="Arial"/>
              </a:rPr>
              <a:t>March 1</a:t>
            </a:r>
            <a:r>
              <a:rPr dirty="0" baseline="25000" sz="1500" spc="-7">
                <a:solidFill>
                  <a:srgbClr val="000000"/>
                </a:solidFill>
                <a:latin typeface="Arial"/>
                <a:cs typeface="Arial"/>
              </a:rPr>
              <a:t>st </a:t>
            </a:r>
            <a:r>
              <a:rPr dirty="0" sz="1500" spc="-5">
                <a:solidFill>
                  <a:srgbClr val="000000"/>
                </a:solidFill>
                <a:latin typeface="Arial"/>
                <a:cs typeface="Arial"/>
              </a:rPr>
              <a:t>2013 and June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30</a:t>
            </a:r>
            <a:r>
              <a:rPr dirty="0" baseline="25000" sz="1500">
                <a:solidFill>
                  <a:srgbClr val="000000"/>
                </a:solidFill>
                <a:latin typeface="Arial"/>
                <a:cs typeface="Arial"/>
              </a:rPr>
              <a:t>th </a:t>
            </a:r>
            <a:r>
              <a:rPr dirty="0" sz="1500" spc="-5">
                <a:solidFill>
                  <a:srgbClr val="000000"/>
                </a:solidFill>
                <a:latin typeface="Arial"/>
                <a:cs typeface="Arial"/>
              </a:rPr>
              <a:t>2017 at 172 hospitals </a:t>
            </a:r>
            <a:r>
              <a:rPr dirty="0" sz="1500">
                <a:solidFill>
                  <a:srgbClr val="000000"/>
                </a:solidFill>
                <a:latin typeface="Arial"/>
                <a:cs typeface="Arial"/>
              </a:rPr>
              <a:t>in </a:t>
            </a:r>
            <a:r>
              <a:rPr dirty="0" sz="1500" spc="-5">
                <a:solidFill>
                  <a:srgbClr val="000000"/>
                </a:solidFill>
                <a:latin typeface="Arial"/>
                <a:cs typeface="Arial"/>
              </a:rPr>
              <a:t>the </a:t>
            </a:r>
            <a:r>
              <a:rPr dirty="0" sz="1500" spc="-10">
                <a:solidFill>
                  <a:srgbClr val="000000"/>
                </a:solidFill>
                <a:latin typeface="Arial"/>
                <a:cs typeface="Arial"/>
              </a:rPr>
              <a:t>US  Valve-in-Valve </a:t>
            </a:r>
            <a:r>
              <a:rPr dirty="0" sz="1500" spc="-5">
                <a:solidFill>
                  <a:srgbClr val="000000"/>
                </a:solidFill>
                <a:latin typeface="Arial"/>
                <a:cs typeface="Arial"/>
              </a:rPr>
              <a:t>(n=680), Valve-in-Ring (n=123) or </a:t>
            </a:r>
            <a:r>
              <a:rPr dirty="0" sz="1500" spc="-10">
                <a:solidFill>
                  <a:srgbClr val="0000FF"/>
                </a:solidFill>
                <a:latin typeface="Arial"/>
                <a:cs typeface="Arial"/>
              </a:rPr>
              <a:t>Valve-in-MAC</a:t>
            </a:r>
            <a:r>
              <a:rPr dirty="0" sz="1500" spc="9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500" spc="-5">
                <a:solidFill>
                  <a:srgbClr val="0000FF"/>
                </a:solidFill>
                <a:latin typeface="Arial"/>
                <a:cs typeface="Arial"/>
              </a:rPr>
              <a:t>(n=100)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7151" y="160731"/>
            <a:ext cx="439102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>
                <a:latin typeface="Arial"/>
                <a:cs typeface="Arial"/>
              </a:rPr>
              <a:t>Baseline</a:t>
            </a:r>
            <a:r>
              <a:rPr dirty="0" spc="-20">
                <a:latin typeface="Arial"/>
                <a:cs typeface="Arial"/>
              </a:rPr>
              <a:t> </a:t>
            </a:r>
            <a:r>
              <a:rPr dirty="0" spc="-5">
                <a:latin typeface="Arial"/>
                <a:cs typeface="Arial"/>
              </a:rPr>
              <a:t>Echocardiogram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Evanston</a:t>
            </a:r>
            <a:r>
              <a:rPr dirty="0" spc="-35"/>
              <a:t> </a:t>
            </a:r>
            <a:r>
              <a:rPr dirty="0" spc="-5"/>
              <a:t>Hospital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51280" y="790066"/>
          <a:ext cx="5986780" cy="3868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98875"/>
                <a:gridCol w="2268220"/>
              </a:tblGrid>
              <a:tr h="5022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14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(%),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median</a:t>
                      </a:r>
                      <a:r>
                        <a:rPr dirty="0" sz="14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SD)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399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Ejection fraction</a:t>
                      </a:r>
                      <a:r>
                        <a:rPr dirty="0" sz="14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(%)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14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(55-65)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Mean MVG</a:t>
                      </a:r>
                      <a:r>
                        <a:rPr dirty="0" sz="14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(mmHg)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400" spc="-40" b="1">
                          <a:latin typeface="Arial"/>
                          <a:cs typeface="Arial"/>
                        </a:rPr>
                        <a:t>11</a:t>
                      </a:r>
                      <a:r>
                        <a:rPr dirty="0" sz="14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(7.5-13.5)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MVA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(cm2)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1.5</a:t>
                      </a:r>
                      <a:r>
                        <a:rPr dirty="0" sz="14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(1-2.5)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Pulmonary artery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systolic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pressure</a:t>
                      </a:r>
                      <a:r>
                        <a:rPr dirty="0" sz="1400" spc="-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(mmHg)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(47.5-72.5)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Mitral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stenosis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75/98</a:t>
                      </a:r>
                      <a:r>
                        <a:rPr dirty="0" sz="14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(76.5)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Severity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mitral regurgitation</a:t>
                      </a:r>
                      <a:r>
                        <a:rPr dirty="0" sz="14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(n=98)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None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4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trace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12</a:t>
                      </a:r>
                      <a:r>
                        <a:rPr dirty="0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(12.2)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(+)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25</a:t>
                      </a:r>
                      <a:r>
                        <a:rPr dirty="0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(25.3)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</a:tr>
              <a:tr h="304165"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(+)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17</a:t>
                      </a:r>
                      <a:r>
                        <a:rPr dirty="0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(17.2)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(+)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9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(9.1)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(+)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36</a:t>
                      </a:r>
                      <a:r>
                        <a:rPr dirty="0" sz="14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(36.4)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1395" y="31749"/>
            <a:ext cx="275082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>
                <a:latin typeface="Arial"/>
                <a:cs typeface="Arial"/>
              </a:rPr>
              <a:t>Procedural</a:t>
            </a:r>
            <a:r>
              <a:rPr dirty="0" spc="-45">
                <a:latin typeface="Arial"/>
                <a:cs typeface="Arial"/>
              </a:rPr>
              <a:t> </a:t>
            </a:r>
            <a:r>
              <a:rPr dirty="0" spc="-5">
                <a:latin typeface="Arial"/>
                <a:cs typeface="Arial"/>
              </a:rPr>
              <a:t>Data</a:t>
            </a:r>
          </a:p>
        </p:txBody>
      </p:sp>
      <p:sp>
        <p:nvSpPr>
          <p:cNvPr id="3" name="object 3"/>
          <p:cNvSpPr/>
          <p:nvPr/>
        </p:nvSpPr>
        <p:spPr>
          <a:xfrm>
            <a:off x="5603747" y="3514344"/>
            <a:ext cx="2673350" cy="0"/>
          </a:xfrm>
          <a:custGeom>
            <a:avLst/>
            <a:gdLst/>
            <a:ahLst/>
            <a:cxnLst/>
            <a:rect l="l" t="t" r="r" b="b"/>
            <a:pathLst>
              <a:path w="2673350" h="0">
                <a:moveTo>
                  <a:pt x="0" y="0"/>
                </a:moveTo>
                <a:lnTo>
                  <a:pt x="26730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603747" y="2958083"/>
            <a:ext cx="2673350" cy="0"/>
          </a:xfrm>
          <a:custGeom>
            <a:avLst/>
            <a:gdLst/>
            <a:ahLst/>
            <a:cxnLst/>
            <a:rect l="l" t="t" r="r" b="b"/>
            <a:pathLst>
              <a:path w="2673350" h="0">
                <a:moveTo>
                  <a:pt x="0" y="0"/>
                </a:moveTo>
                <a:lnTo>
                  <a:pt x="26730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603747" y="2400300"/>
            <a:ext cx="2673350" cy="0"/>
          </a:xfrm>
          <a:custGeom>
            <a:avLst/>
            <a:gdLst/>
            <a:ahLst/>
            <a:cxnLst/>
            <a:rect l="l" t="t" r="r" b="b"/>
            <a:pathLst>
              <a:path w="2673350" h="0">
                <a:moveTo>
                  <a:pt x="0" y="0"/>
                </a:moveTo>
                <a:lnTo>
                  <a:pt x="26730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603747" y="1842516"/>
            <a:ext cx="2673350" cy="0"/>
          </a:xfrm>
          <a:custGeom>
            <a:avLst/>
            <a:gdLst/>
            <a:ahLst/>
            <a:cxnLst/>
            <a:rect l="l" t="t" r="r" b="b"/>
            <a:pathLst>
              <a:path w="2673350" h="0">
                <a:moveTo>
                  <a:pt x="0" y="0"/>
                </a:moveTo>
                <a:lnTo>
                  <a:pt x="26730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603747" y="1286255"/>
            <a:ext cx="2673350" cy="0"/>
          </a:xfrm>
          <a:custGeom>
            <a:avLst/>
            <a:gdLst/>
            <a:ahLst/>
            <a:cxnLst/>
            <a:rect l="l" t="t" r="r" b="b"/>
            <a:pathLst>
              <a:path w="2673350" h="0">
                <a:moveTo>
                  <a:pt x="0" y="0"/>
                </a:moveTo>
                <a:lnTo>
                  <a:pt x="26730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871971" y="3459479"/>
            <a:ext cx="356615" cy="612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761988" y="1871472"/>
            <a:ext cx="356616" cy="22006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653528" y="1313688"/>
            <a:ext cx="355092" cy="27584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603747" y="1286255"/>
            <a:ext cx="0" cy="2786380"/>
          </a:xfrm>
          <a:custGeom>
            <a:avLst/>
            <a:gdLst/>
            <a:ahLst/>
            <a:cxnLst/>
            <a:rect l="l" t="t" r="r" b="b"/>
            <a:pathLst>
              <a:path w="0" h="2786379">
                <a:moveTo>
                  <a:pt x="0" y="2785872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535167" y="4072128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535167" y="3514344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535167" y="2958083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535167" y="2400300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535167" y="1842516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535167" y="1286255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603747" y="4072128"/>
            <a:ext cx="2673350" cy="0"/>
          </a:xfrm>
          <a:custGeom>
            <a:avLst/>
            <a:gdLst/>
            <a:ahLst/>
            <a:cxnLst/>
            <a:rect l="l" t="t" r="r" b="b"/>
            <a:pathLst>
              <a:path w="2673350" h="0">
                <a:moveTo>
                  <a:pt x="0" y="0"/>
                </a:moveTo>
                <a:lnTo>
                  <a:pt x="26730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603747" y="4072128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4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495288" y="4072128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4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385304" y="4072128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4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276843" y="4072128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4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5268848" y="3904894"/>
            <a:ext cx="1530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Helvetica"/>
                <a:cs typeface="Helvetica"/>
              </a:rPr>
              <a:t>0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141721" y="3347161"/>
            <a:ext cx="27876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Helvetica"/>
                <a:cs typeface="Helvetica"/>
              </a:rPr>
              <a:t>10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141721" y="2790189"/>
            <a:ext cx="2787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Helvetica"/>
                <a:cs typeface="Helvetica"/>
              </a:rPr>
              <a:t>20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141721" y="2232786"/>
            <a:ext cx="2787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Helvetica"/>
                <a:cs typeface="Helvetica"/>
              </a:rPr>
              <a:t>30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141721" y="1674952"/>
            <a:ext cx="27876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Helvetica"/>
                <a:cs typeface="Helvetica"/>
              </a:rPr>
              <a:t>40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141721" y="1118108"/>
            <a:ext cx="2787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Helvetica"/>
                <a:cs typeface="Helvetica"/>
              </a:rPr>
              <a:t>50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939154" y="4151172"/>
            <a:ext cx="2235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Helvetica"/>
                <a:cs typeface="Helvetica"/>
              </a:rPr>
              <a:t>23</a:t>
            </a:r>
            <a:endParaRPr sz="1400">
              <a:latin typeface="Helvetica"/>
              <a:cs typeface="Helvetic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720710" y="4151172"/>
            <a:ext cx="2235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Helvetica"/>
                <a:cs typeface="Helvetica"/>
              </a:rPr>
              <a:t>29</a:t>
            </a:r>
            <a:endParaRPr sz="1400">
              <a:latin typeface="Helvetica"/>
              <a:cs typeface="Helvetic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65759" y="574675"/>
            <a:ext cx="79121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Transseptal </a:t>
            </a:r>
            <a:r>
              <a:rPr dirty="0" sz="1800" spc="-10" b="1">
                <a:latin typeface="Arial"/>
                <a:cs typeface="Arial"/>
              </a:rPr>
              <a:t>43%, </a:t>
            </a:r>
            <a:r>
              <a:rPr dirty="0" sz="1800" spc="-5" b="1">
                <a:latin typeface="Arial"/>
                <a:cs typeface="Arial"/>
              </a:rPr>
              <a:t>Transapical </a:t>
            </a:r>
            <a:r>
              <a:rPr dirty="0" sz="1800" spc="-10" b="1">
                <a:latin typeface="Arial"/>
                <a:cs typeface="Arial"/>
              </a:rPr>
              <a:t>42%, </a:t>
            </a:r>
            <a:r>
              <a:rPr dirty="0" sz="1800" spc="-5" b="1">
                <a:latin typeface="Arial"/>
                <a:cs typeface="Arial"/>
              </a:rPr>
              <a:t>Transatrial </a:t>
            </a:r>
            <a:r>
              <a:rPr dirty="0" sz="1800" spc="-10" b="1">
                <a:latin typeface="Arial"/>
                <a:cs typeface="Arial"/>
              </a:rPr>
              <a:t>2%</a:t>
            </a:r>
            <a:r>
              <a:rPr dirty="0" sz="1800" spc="-10">
                <a:latin typeface="Arial"/>
                <a:cs typeface="Arial"/>
              </a:rPr>
              <a:t>, </a:t>
            </a:r>
            <a:r>
              <a:rPr dirty="0" sz="1800" spc="-5">
                <a:latin typeface="Arial"/>
                <a:cs typeface="Arial"/>
              </a:rPr>
              <a:t>other or</a:t>
            </a:r>
            <a:r>
              <a:rPr dirty="0" sz="1800" spc="21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unknown=13%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55904" y="3511296"/>
            <a:ext cx="3744595" cy="0"/>
          </a:xfrm>
          <a:custGeom>
            <a:avLst/>
            <a:gdLst/>
            <a:ahLst/>
            <a:cxnLst/>
            <a:rect l="l" t="t" r="r" b="b"/>
            <a:pathLst>
              <a:path w="3744595" h="0">
                <a:moveTo>
                  <a:pt x="0" y="0"/>
                </a:moveTo>
                <a:lnTo>
                  <a:pt x="37444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55904" y="2994660"/>
            <a:ext cx="3744595" cy="0"/>
          </a:xfrm>
          <a:custGeom>
            <a:avLst/>
            <a:gdLst/>
            <a:ahLst/>
            <a:cxnLst/>
            <a:rect l="l" t="t" r="r" b="b"/>
            <a:pathLst>
              <a:path w="3744595" h="0">
                <a:moveTo>
                  <a:pt x="0" y="0"/>
                </a:moveTo>
                <a:lnTo>
                  <a:pt x="37444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55904" y="2479548"/>
            <a:ext cx="3744595" cy="0"/>
          </a:xfrm>
          <a:custGeom>
            <a:avLst/>
            <a:gdLst/>
            <a:ahLst/>
            <a:cxnLst/>
            <a:rect l="l" t="t" r="r" b="b"/>
            <a:pathLst>
              <a:path w="3744595" h="0">
                <a:moveTo>
                  <a:pt x="0" y="0"/>
                </a:moveTo>
                <a:lnTo>
                  <a:pt x="37444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55904" y="1962911"/>
            <a:ext cx="3744595" cy="0"/>
          </a:xfrm>
          <a:custGeom>
            <a:avLst/>
            <a:gdLst/>
            <a:ahLst/>
            <a:cxnLst/>
            <a:rect l="l" t="t" r="r" b="b"/>
            <a:pathLst>
              <a:path w="3744595" h="0">
                <a:moveTo>
                  <a:pt x="0" y="0"/>
                </a:moveTo>
                <a:lnTo>
                  <a:pt x="37444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55904" y="1446275"/>
            <a:ext cx="3744595" cy="0"/>
          </a:xfrm>
          <a:custGeom>
            <a:avLst/>
            <a:gdLst/>
            <a:ahLst/>
            <a:cxnLst/>
            <a:rect l="l" t="t" r="r" b="b"/>
            <a:pathLst>
              <a:path w="3744595" h="0">
                <a:moveTo>
                  <a:pt x="0" y="0"/>
                </a:moveTo>
                <a:lnTo>
                  <a:pt x="37444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036319" y="3976115"/>
            <a:ext cx="374903" cy="518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972055" y="2840735"/>
            <a:ext cx="374904" cy="11871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907792" y="1446275"/>
            <a:ext cx="374904" cy="25816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845052" y="3666744"/>
            <a:ext cx="373379" cy="3611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55904" y="1446275"/>
            <a:ext cx="0" cy="2581910"/>
          </a:xfrm>
          <a:custGeom>
            <a:avLst/>
            <a:gdLst/>
            <a:ahLst/>
            <a:cxnLst/>
            <a:rect l="l" t="t" r="r" b="b"/>
            <a:pathLst>
              <a:path w="0" h="2581910">
                <a:moveTo>
                  <a:pt x="0" y="2581656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85800" y="4027932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85800" y="3511296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85800" y="2994660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85800" y="2479548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85800" y="1962911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85800" y="1446275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755904" y="4027932"/>
            <a:ext cx="3744595" cy="0"/>
          </a:xfrm>
          <a:custGeom>
            <a:avLst/>
            <a:gdLst/>
            <a:ahLst/>
            <a:cxnLst/>
            <a:rect l="l" t="t" r="r" b="b"/>
            <a:pathLst>
              <a:path w="3744595" h="0">
                <a:moveTo>
                  <a:pt x="0" y="0"/>
                </a:moveTo>
                <a:lnTo>
                  <a:pt x="37444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755904" y="4027932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4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691639" y="4027932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4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627376" y="4027932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4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563111" y="4027932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4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500371" y="4027932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4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418896" y="3860698"/>
            <a:ext cx="1530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Helvetica"/>
                <a:cs typeface="Helvetica"/>
              </a:rPr>
              <a:t>0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64" name="object 6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Evanston</a:t>
            </a:r>
            <a:r>
              <a:rPr dirty="0" spc="-35"/>
              <a:t> </a:t>
            </a:r>
            <a:r>
              <a:rPr dirty="0" spc="-5"/>
              <a:t>Hospital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291795" y="3344417"/>
            <a:ext cx="2787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Helvetica"/>
                <a:cs typeface="Helvetica"/>
              </a:rPr>
              <a:t>10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91795" y="2827782"/>
            <a:ext cx="2787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Helvetica"/>
                <a:cs typeface="Helvetica"/>
              </a:rPr>
              <a:t>20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91795" y="2311400"/>
            <a:ext cx="2787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Helvetica"/>
                <a:cs typeface="Helvetica"/>
              </a:rPr>
              <a:t>30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91795" y="1794459"/>
            <a:ext cx="27876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Helvetica"/>
                <a:cs typeface="Helvetica"/>
              </a:rPr>
              <a:t>40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91795" y="1278382"/>
            <a:ext cx="2787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Helvetica"/>
                <a:cs typeface="Helvetica"/>
              </a:rPr>
              <a:t>50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84936" y="4106976"/>
            <a:ext cx="26244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10260" algn="l"/>
              </a:tabLst>
            </a:pPr>
            <a:r>
              <a:rPr dirty="0" sz="1400">
                <a:latin typeface="Helvetica"/>
                <a:cs typeface="Helvetica"/>
              </a:rPr>
              <a:t>SAPIEN	SAPIEN XT SAPIEN</a:t>
            </a:r>
            <a:r>
              <a:rPr dirty="0" sz="1400" spc="65">
                <a:latin typeface="Helvetica"/>
                <a:cs typeface="Helvetica"/>
              </a:rPr>
              <a:t> </a:t>
            </a:r>
            <a:r>
              <a:rPr dirty="0" sz="1400">
                <a:latin typeface="Helvetica"/>
                <a:cs typeface="Helvetica"/>
              </a:rPr>
              <a:t>3</a:t>
            </a:r>
            <a:endParaRPr sz="1400">
              <a:latin typeface="Helvetica"/>
              <a:cs typeface="Helvetic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663822" y="4106976"/>
            <a:ext cx="739140" cy="44450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 indent="29845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Helvetica"/>
                <a:cs typeface="Helvetica"/>
              </a:rPr>
              <a:t>Other or  </a:t>
            </a:r>
            <a:r>
              <a:rPr dirty="0" sz="1400">
                <a:latin typeface="Helvetica"/>
                <a:cs typeface="Helvetica"/>
              </a:rPr>
              <a:t>unknown</a:t>
            </a:r>
            <a:endParaRPr sz="1400">
              <a:latin typeface="Helvetica"/>
              <a:cs typeface="Helvetic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158745" y="4498035"/>
            <a:ext cx="97599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THV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type</a:t>
            </a:r>
            <a:endParaRPr sz="18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454521" y="4054648"/>
            <a:ext cx="953135" cy="734060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algn="ctr" marL="21590">
              <a:lnSpc>
                <a:spcPct val="100000"/>
              </a:lnSpc>
              <a:spcBef>
                <a:spcPts val="865"/>
              </a:spcBef>
            </a:pPr>
            <a:r>
              <a:rPr dirty="0" sz="1400" spc="-5">
                <a:latin typeface="Helvetica"/>
                <a:cs typeface="Helvetica"/>
              </a:rPr>
              <a:t>26</a:t>
            </a:r>
            <a:endParaRPr sz="1400">
              <a:latin typeface="Helvetica"/>
              <a:cs typeface="Helvetica"/>
            </a:endParaRPr>
          </a:p>
          <a:p>
            <a:pPr algn="ctr">
              <a:lnSpc>
                <a:spcPct val="100000"/>
              </a:lnSpc>
              <a:spcBef>
                <a:spcPts val="975"/>
              </a:spcBef>
            </a:pPr>
            <a:r>
              <a:rPr dirty="0" sz="1800">
                <a:latin typeface="Arial"/>
                <a:cs typeface="Arial"/>
              </a:rPr>
              <a:t>THV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size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8288" y="505205"/>
            <a:ext cx="371792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>
                <a:latin typeface="Arial"/>
                <a:cs typeface="Arial"/>
              </a:rPr>
              <a:t>Procedural</a:t>
            </a:r>
            <a:r>
              <a:rPr dirty="0" spc="-35">
                <a:latin typeface="Arial"/>
                <a:cs typeface="Arial"/>
              </a:rPr>
              <a:t> </a:t>
            </a:r>
            <a:r>
              <a:rPr dirty="0" spc="-5">
                <a:latin typeface="Arial"/>
                <a:cs typeface="Arial"/>
              </a:rPr>
              <a:t>Outcomes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Evanston</a:t>
            </a:r>
            <a:r>
              <a:rPr dirty="0" spc="-35"/>
              <a:t> </a:t>
            </a:r>
            <a:r>
              <a:rPr dirty="0" spc="-5"/>
              <a:t>Hospital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95616" y="1503044"/>
          <a:ext cx="6960870" cy="25063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69895"/>
                <a:gridCol w="1985645"/>
                <a:gridCol w="1985644"/>
              </a:tblGrid>
              <a:tr h="741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Outcomes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708660" marR="454659" indent="-23177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n-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Hos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ital 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n=100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219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155575" marR="134620" indent="46355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30 </a:t>
                      </a:r>
                      <a:r>
                        <a:rPr dirty="0" sz="16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Days 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n=92 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(8 missing data)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219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399"/>
                    </a:solidFill>
                  </a:tcPr>
                </a:tc>
              </a:tr>
              <a:tr h="58356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dirty="0" sz="1600" spc="-10" b="1">
                          <a:latin typeface="Arial"/>
                          <a:cs typeface="Arial"/>
                        </a:rPr>
                        <a:t>All-Cause</a:t>
                      </a:r>
                      <a:r>
                        <a:rPr dirty="0" sz="1600" spc="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Mortality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657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18</a:t>
                      </a:r>
                      <a:r>
                        <a:rPr dirty="0" sz="16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(18%)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657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20</a:t>
                      </a:r>
                      <a:r>
                        <a:rPr dirty="0" sz="16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(21.7%)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657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  <a:tr h="583565">
                <a:tc>
                  <a:txBody>
                    <a:bodyPr/>
                    <a:lstStyle/>
                    <a:p>
                      <a:pPr marL="382905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dirty="0" sz="1600" spc="-10" b="1">
                          <a:latin typeface="Arial"/>
                          <a:cs typeface="Arial"/>
                        </a:rPr>
                        <a:t>Cardiovascular</a:t>
                      </a:r>
                      <a:r>
                        <a:rPr dirty="0" sz="1600" spc="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death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657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(10%)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657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11</a:t>
                      </a:r>
                      <a:r>
                        <a:rPr dirty="0" sz="16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(12%)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657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</a:tr>
              <a:tr h="583565">
                <a:tc>
                  <a:txBody>
                    <a:bodyPr/>
                    <a:lstStyle/>
                    <a:p>
                      <a:pPr marL="382905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dirty="0" sz="1600" spc="-5" b="1">
                          <a:latin typeface="Arial"/>
                          <a:cs typeface="Arial"/>
                        </a:rPr>
                        <a:t>Non-Cardiac</a:t>
                      </a:r>
                      <a:r>
                        <a:rPr dirty="0" sz="1600" spc="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death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66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16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(8%)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66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4604">
                        <a:lnSpc>
                          <a:spcPct val="100000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9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(9.7%)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0545" y="108585"/>
            <a:ext cx="371792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>
                <a:latin typeface="Arial"/>
                <a:cs typeface="Arial"/>
              </a:rPr>
              <a:t>Procedural</a:t>
            </a:r>
            <a:r>
              <a:rPr dirty="0" spc="-35">
                <a:latin typeface="Arial"/>
                <a:cs typeface="Arial"/>
              </a:rPr>
              <a:t> </a:t>
            </a:r>
            <a:r>
              <a:rPr dirty="0" spc="-5">
                <a:latin typeface="Arial"/>
                <a:cs typeface="Arial"/>
              </a:rPr>
              <a:t>Outcomes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Evanston</a:t>
            </a:r>
            <a:r>
              <a:rPr dirty="0" spc="-35"/>
              <a:t> </a:t>
            </a:r>
            <a:r>
              <a:rPr dirty="0" spc="-5"/>
              <a:t>Hospital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11746" y="687831"/>
          <a:ext cx="8110855" cy="3953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94475"/>
                <a:gridCol w="1497329"/>
              </a:tblGrid>
              <a:tr h="3740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n=100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399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Technical success at exit </a:t>
                      </a:r>
                      <a:r>
                        <a:rPr dirty="0" sz="18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from </a:t>
                      </a:r>
                      <a:r>
                        <a:rPr dirty="0" sz="180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Cath</a:t>
                      </a:r>
                      <a:r>
                        <a:rPr dirty="0" sz="1800" spc="2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Lab*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600" spc="-5" b="1">
                          <a:latin typeface="Arial"/>
                          <a:cs typeface="Arial"/>
                        </a:rPr>
                        <a:t>74</a:t>
                      </a:r>
                      <a:r>
                        <a:rPr dirty="0" sz="1600" spc="-15" b="1">
                          <a:latin typeface="Arial"/>
                          <a:cs typeface="Arial"/>
                        </a:rPr>
                        <a:t> (74%)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  <a:tr h="502284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Procedural success at </a:t>
                      </a:r>
                      <a:r>
                        <a:rPr dirty="0" sz="1800" spc="-1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800" spc="2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days*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 b="1">
                          <a:latin typeface="Arial"/>
                          <a:cs typeface="Arial"/>
                        </a:rPr>
                        <a:t>36</a:t>
                      </a:r>
                      <a:r>
                        <a:rPr dirty="0" sz="16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latin typeface="Arial"/>
                          <a:cs typeface="Arial"/>
                        </a:rPr>
                        <a:t>(48.6%)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 i="1">
                          <a:latin typeface="Arial"/>
                          <a:cs typeface="Arial"/>
                        </a:rPr>
                        <a:t>missing</a:t>
                      </a:r>
                      <a:r>
                        <a:rPr dirty="0" sz="1100" spc="-2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latin typeface="Arial"/>
                          <a:cs typeface="Arial"/>
                        </a:rPr>
                        <a:t>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</a:tr>
              <a:tr h="502284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1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Device </a:t>
                      </a:r>
                      <a:r>
                        <a:rPr dirty="0" sz="160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success at 30</a:t>
                      </a:r>
                      <a:r>
                        <a:rPr dirty="0" sz="1600" spc="5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days*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 b="1">
                          <a:latin typeface="Arial"/>
                          <a:cs typeface="Arial"/>
                        </a:rPr>
                        <a:t>41</a:t>
                      </a:r>
                      <a:r>
                        <a:rPr dirty="0" sz="16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latin typeface="Arial"/>
                          <a:cs typeface="Arial"/>
                        </a:rPr>
                        <a:t>(58.6%)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100" spc="-5" i="1">
                          <a:latin typeface="Arial"/>
                          <a:cs typeface="Arial"/>
                        </a:rPr>
                        <a:t>missing</a:t>
                      </a:r>
                      <a:r>
                        <a:rPr dirty="0" sz="1100" spc="-2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latin typeface="Arial"/>
                          <a:cs typeface="Arial"/>
                        </a:rPr>
                        <a:t>21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10">
                          <a:latin typeface="Arial"/>
                          <a:cs typeface="Arial"/>
                        </a:rPr>
                        <a:t>Need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for second</a:t>
                      </a:r>
                      <a:r>
                        <a:rPr dirty="0" sz="16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valve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14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(14%)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LVOT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obstruction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(10%)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Mitral valve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re-intervention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6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(4%)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Valve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embolization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6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(3%)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571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Cardiac</a:t>
                      </a:r>
                      <a:r>
                        <a:rPr dirty="0" sz="1600" spc="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perforation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6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(3%)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571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Conversion to open heart</a:t>
                      </a:r>
                      <a:r>
                        <a:rPr dirty="0" sz="16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surgery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6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(2%)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571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45998" y="4644339"/>
            <a:ext cx="12007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* By </a:t>
            </a:r>
            <a:r>
              <a:rPr dirty="0" sz="1000" spc="-10">
                <a:latin typeface="Arial"/>
                <a:cs typeface="Arial"/>
              </a:rPr>
              <a:t>MVARC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criteria.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7359" y="79374"/>
            <a:ext cx="757428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>
                <a:latin typeface="Arial"/>
                <a:cs typeface="Arial"/>
              </a:rPr>
              <a:t>Intraprocedural or In-Hospital</a:t>
            </a:r>
            <a:r>
              <a:rPr dirty="0" spc="90">
                <a:latin typeface="Arial"/>
                <a:cs typeface="Arial"/>
              </a:rPr>
              <a:t> </a:t>
            </a:r>
            <a:r>
              <a:rPr dirty="0" spc="-5">
                <a:latin typeface="Arial"/>
                <a:cs typeface="Arial"/>
              </a:rPr>
              <a:t>Complications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Evanston</a:t>
            </a:r>
            <a:r>
              <a:rPr dirty="0" spc="-35"/>
              <a:t> </a:t>
            </a:r>
            <a:r>
              <a:rPr dirty="0" spc="-5"/>
              <a:t>Hospital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43559" y="675131"/>
          <a:ext cx="7034530" cy="43478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89245"/>
                <a:gridCol w="1625600"/>
              </a:tblGrid>
              <a:tr h="405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n=100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073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399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LVOT Obstruction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with hemodynamic</a:t>
                      </a:r>
                      <a:r>
                        <a:rPr dirty="0" sz="14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compromise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20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200" spc="-5">
                          <a:latin typeface="Helvetica"/>
                          <a:cs typeface="Helvetica"/>
                        </a:rPr>
                        <a:t>10</a:t>
                      </a:r>
                      <a:r>
                        <a:rPr dirty="0" sz="1200" spc="-15">
                          <a:latin typeface="Helvetica"/>
                          <a:cs typeface="Helvetica"/>
                        </a:rPr>
                        <a:t> </a:t>
                      </a:r>
                      <a:r>
                        <a:rPr dirty="0" sz="1200" spc="-5">
                          <a:latin typeface="Helvetica"/>
                          <a:cs typeface="Helvetica"/>
                        </a:rPr>
                        <a:t>(10%)</a:t>
                      </a:r>
                      <a:endParaRPr sz="1200">
                        <a:latin typeface="Helvetica"/>
                        <a:cs typeface="Helvetica"/>
                      </a:endParaRPr>
                    </a:p>
                  </a:txBody>
                  <a:tcPr marL="0" marR="0" marB="0" marT="679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 embolization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200" spc="-5">
                          <a:latin typeface="Helvetica"/>
                          <a:cs typeface="Helvetica"/>
                        </a:rPr>
                        <a:t>3</a:t>
                      </a:r>
                      <a:r>
                        <a:rPr dirty="0" sz="1200" spc="-15">
                          <a:latin typeface="Helvetica"/>
                          <a:cs typeface="Helvetica"/>
                        </a:rPr>
                        <a:t> </a:t>
                      </a:r>
                      <a:r>
                        <a:rPr dirty="0" sz="1200" spc="-5">
                          <a:latin typeface="Helvetica"/>
                          <a:cs typeface="Helvetica"/>
                        </a:rPr>
                        <a:t>(3%)</a:t>
                      </a:r>
                      <a:endParaRPr sz="1200">
                        <a:latin typeface="Helvetica"/>
                        <a:cs typeface="Helvetica"/>
                      </a:endParaRPr>
                    </a:p>
                  </a:txBody>
                  <a:tcPr marL="0" marR="0" marB="0" marT="679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Cardiac</a:t>
                      </a:r>
                      <a:r>
                        <a:rPr dirty="0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perforation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20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200" spc="-5">
                          <a:latin typeface="Helvetica"/>
                          <a:cs typeface="Helvetica"/>
                        </a:rPr>
                        <a:t>3</a:t>
                      </a:r>
                      <a:r>
                        <a:rPr dirty="0" sz="1200" spc="-15">
                          <a:latin typeface="Helvetica"/>
                          <a:cs typeface="Helvetica"/>
                        </a:rPr>
                        <a:t> </a:t>
                      </a:r>
                      <a:r>
                        <a:rPr dirty="0" sz="1200" spc="-5">
                          <a:latin typeface="Helvetica"/>
                          <a:cs typeface="Helvetica"/>
                        </a:rPr>
                        <a:t>(3%)</a:t>
                      </a:r>
                      <a:endParaRPr sz="1200">
                        <a:latin typeface="Helvetica"/>
                        <a:cs typeface="Helvetica"/>
                      </a:endParaRPr>
                    </a:p>
                  </a:txBody>
                  <a:tcPr marL="0" marR="0" marB="0" marT="679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Mitral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valve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reintervention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20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200" spc="-5">
                          <a:latin typeface="Helvetica"/>
                          <a:cs typeface="Helvetica"/>
                        </a:rPr>
                        <a:t>4</a:t>
                      </a:r>
                      <a:r>
                        <a:rPr dirty="0" sz="1200" spc="-15">
                          <a:latin typeface="Helvetica"/>
                          <a:cs typeface="Helvetica"/>
                        </a:rPr>
                        <a:t> </a:t>
                      </a:r>
                      <a:r>
                        <a:rPr dirty="0" sz="1200" spc="-5">
                          <a:latin typeface="Helvetica"/>
                          <a:cs typeface="Helvetica"/>
                        </a:rPr>
                        <a:t>(4%)</a:t>
                      </a:r>
                      <a:endParaRPr sz="1200">
                        <a:latin typeface="Helvetica"/>
                        <a:cs typeface="Helvetica"/>
                      </a:endParaRPr>
                    </a:p>
                  </a:txBody>
                  <a:tcPr marL="0" marR="0" marB="0" marT="679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Conversion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to open heart</a:t>
                      </a:r>
                      <a:r>
                        <a:rPr dirty="0" sz="14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surgery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20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200" spc="-5">
                          <a:latin typeface="Helvetica"/>
                          <a:cs typeface="Helvetica"/>
                        </a:rPr>
                        <a:t>2</a:t>
                      </a:r>
                      <a:r>
                        <a:rPr dirty="0" sz="1200" spc="-15">
                          <a:latin typeface="Helvetica"/>
                          <a:cs typeface="Helvetica"/>
                        </a:rPr>
                        <a:t> </a:t>
                      </a:r>
                      <a:r>
                        <a:rPr dirty="0" sz="1200" spc="-5">
                          <a:latin typeface="Helvetica"/>
                          <a:cs typeface="Helvetica"/>
                        </a:rPr>
                        <a:t>(2%)</a:t>
                      </a:r>
                      <a:endParaRPr sz="1200">
                        <a:latin typeface="Helvetica"/>
                        <a:cs typeface="Helvetica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Vascular</a:t>
                      </a:r>
                      <a:r>
                        <a:rPr dirty="0" sz="14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complications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20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200" spc="-5">
                          <a:latin typeface="Helvetica"/>
                          <a:cs typeface="Helvetica"/>
                        </a:rPr>
                        <a:t>4</a:t>
                      </a:r>
                      <a:r>
                        <a:rPr dirty="0" sz="1200" spc="-15">
                          <a:latin typeface="Helvetica"/>
                          <a:cs typeface="Helvetica"/>
                        </a:rPr>
                        <a:t> </a:t>
                      </a:r>
                      <a:r>
                        <a:rPr dirty="0" sz="1200" spc="-5">
                          <a:latin typeface="Helvetica"/>
                          <a:cs typeface="Helvetica"/>
                        </a:rPr>
                        <a:t>(4%)</a:t>
                      </a:r>
                      <a:endParaRPr sz="1200">
                        <a:latin typeface="Helvetica"/>
                        <a:cs typeface="Helvetica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Myocardial</a:t>
                      </a:r>
                      <a:r>
                        <a:rPr dirty="0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infarction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270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200">
                          <a:latin typeface="Helvetica"/>
                          <a:cs typeface="Helvetica"/>
                        </a:rPr>
                        <a:t>0</a:t>
                      </a:r>
                      <a:endParaRPr sz="1200">
                        <a:latin typeface="Helvetica"/>
                        <a:cs typeface="Helvetica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Any stroke or</a:t>
                      </a:r>
                      <a:r>
                        <a:rPr dirty="0" sz="14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TIA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20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200" spc="-5">
                          <a:latin typeface="Helvetica"/>
                          <a:cs typeface="Helvetica"/>
                        </a:rPr>
                        <a:t>4</a:t>
                      </a:r>
                      <a:r>
                        <a:rPr dirty="0" sz="1200" spc="-15">
                          <a:latin typeface="Helvetica"/>
                          <a:cs typeface="Helvetica"/>
                        </a:rPr>
                        <a:t> </a:t>
                      </a:r>
                      <a:r>
                        <a:rPr dirty="0" sz="1200" spc="-5">
                          <a:latin typeface="Helvetica"/>
                          <a:cs typeface="Helvetica"/>
                        </a:rPr>
                        <a:t>(4%)</a:t>
                      </a:r>
                      <a:endParaRPr sz="1200">
                        <a:latin typeface="Helvetica"/>
                        <a:cs typeface="Helvetica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New hemodialysis</a:t>
                      </a:r>
                      <a:r>
                        <a:rPr dirty="0" sz="14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requirement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200" spc="-5">
                          <a:latin typeface="Helvetica"/>
                          <a:cs typeface="Helvetica"/>
                        </a:rPr>
                        <a:t>7</a:t>
                      </a:r>
                      <a:r>
                        <a:rPr dirty="0" sz="1200" spc="-15">
                          <a:latin typeface="Helvetica"/>
                          <a:cs typeface="Helvetica"/>
                        </a:rPr>
                        <a:t> </a:t>
                      </a:r>
                      <a:r>
                        <a:rPr dirty="0" sz="1200" spc="-5">
                          <a:latin typeface="Helvetica"/>
                          <a:cs typeface="Helvetica"/>
                        </a:rPr>
                        <a:t>(7%)</a:t>
                      </a:r>
                      <a:endParaRPr sz="1200">
                        <a:latin typeface="Helvetica"/>
                        <a:cs typeface="Helvetica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New pacemaker</a:t>
                      </a:r>
                      <a:r>
                        <a:rPr dirty="0" sz="14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requirement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200" spc="-5">
                          <a:latin typeface="Helvetica"/>
                          <a:cs typeface="Helvetica"/>
                        </a:rPr>
                        <a:t>3</a:t>
                      </a:r>
                      <a:r>
                        <a:rPr dirty="0" sz="1200" spc="-15">
                          <a:latin typeface="Helvetica"/>
                          <a:cs typeface="Helvetica"/>
                        </a:rPr>
                        <a:t> </a:t>
                      </a:r>
                      <a:r>
                        <a:rPr dirty="0" sz="1200" spc="-5">
                          <a:latin typeface="Helvetica"/>
                          <a:cs typeface="Helvetica"/>
                        </a:rPr>
                        <a:t>(3%)</a:t>
                      </a:r>
                      <a:endParaRPr sz="1200">
                        <a:latin typeface="Helvetica"/>
                        <a:cs typeface="Helvetica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Valve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thrombosis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200">
                          <a:latin typeface="Helvetica"/>
                          <a:cs typeface="Helvetica"/>
                        </a:rPr>
                        <a:t>0</a:t>
                      </a:r>
                      <a:endParaRPr sz="1200">
                        <a:latin typeface="Helvetica"/>
                        <a:cs typeface="Helvetica"/>
                      </a:endParaRPr>
                    </a:p>
                  </a:txBody>
                  <a:tcPr marL="0" marR="0" marB="0" marT="692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DDE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Endocarditis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200">
                          <a:latin typeface="Helvetica"/>
                          <a:cs typeface="Helvetica"/>
                        </a:rPr>
                        <a:t>0</a:t>
                      </a:r>
                      <a:endParaRPr sz="1200">
                        <a:latin typeface="Helvetica"/>
                        <a:cs typeface="Helvetica"/>
                      </a:endParaRPr>
                    </a:p>
                  </a:txBody>
                  <a:tcPr marL="0" marR="0" marB="0" marT="692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Administrateur</dc:creator>
  <dc:title>PowerPoint Presentation</dc:title>
  <dcterms:created xsi:type="dcterms:W3CDTF">2018-05-23T15:08:52Z</dcterms:created>
  <dcterms:modified xsi:type="dcterms:W3CDTF">2018-05-23T15:08:52Z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2018-05-22T00:00:00Z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2018-05-23T00:00:00Z</vt:filetime>
  </property>
</Properties>
</file>