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if" ContentType="video/unknown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84" r:id="rId3"/>
    <p:sldId id="271" r:id="rId4"/>
    <p:sldId id="283" r:id="rId5"/>
    <p:sldId id="293" r:id="rId6"/>
    <p:sldId id="278" r:id="rId7"/>
    <p:sldId id="294" r:id="rId8"/>
    <p:sldId id="295" r:id="rId9"/>
    <p:sldId id="296" r:id="rId10"/>
    <p:sldId id="297" r:id="rId11"/>
    <p:sldId id="273" r:id="rId12"/>
    <p:sldId id="298" r:id="rId13"/>
    <p:sldId id="292" r:id="rId14"/>
    <p:sldId id="288" r:id="rId15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orient="horz" pos="528">
          <p15:clr>
            <a:srgbClr val="A4A3A4"/>
          </p15:clr>
        </p15:guide>
        <p15:guide id="3" pos="2880">
          <p15:clr>
            <a:srgbClr val="A4A3A4"/>
          </p15:clr>
        </p15:guide>
        <p15:guide id="4" pos="240">
          <p15:clr>
            <a:srgbClr val="A4A3A4"/>
          </p15:clr>
        </p15:guide>
        <p15:guide id="5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51"/>
    <p:restoredTop sz="94641" autoAdjust="0"/>
  </p:normalViewPr>
  <p:slideViewPr>
    <p:cSldViewPr showGuides="1">
      <p:cViewPr>
        <p:scale>
          <a:sx n="108" d="100"/>
          <a:sy n="108" d="100"/>
        </p:scale>
        <p:origin x="1160" y="1432"/>
      </p:cViewPr>
      <p:guideLst>
        <p:guide orient="horz" pos="4080"/>
        <p:guide orient="horz" pos="528"/>
        <p:guide pos="2880"/>
        <p:guide pos="240"/>
        <p:guide pos="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2940"/>
    </p:cViewPr>
  </p:sorterViewPr>
  <p:notesViewPr>
    <p:cSldViewPr showGuides="1">
      <p:cViewPr varScale="1">
        <p:scale>
          <a:sx n="97" d="100"/>
          <a:sy n="97" d="100"/>
        </p:scale>
        <p:origin x="-3492" y="-9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D7537236-62BE-42FC-9CBE-9D549984C728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15E94041-1AFF-4BFD-8B49-340353AE9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13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DB861-1C53-1C44-B3E5-3766F9B9CCF7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970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67225"/>
            <a:ext cx="5597525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CD299-0AE8-FE42-BAE1-1784690D8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8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CD299-0AE8-FE42-BAE1-1784690D8F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9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6237" y="685800"/>
            <a:ext cx="175152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796" y="2286000"/>
            <a:ext cx="7836408" cy="167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4038600"/>
            <a:ext cx="7848600" cy="990600"/>
          </a:xfrm>
        </p:spPr>
        <p:txBody>
          <a:bodyPr anchor="b"/>
          <a:lstStyle>
            <a:lvl1pPr marL="0" indent="0" algn="ctr">
              <a:lnSpc>
                <a:spcPct val="890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24" y="5181600"/>
            <a:ext cx="7845552" cy="1143000"/>
          </a:xfrm>
        </p:spPr>
        <p:txBody>
          <a:bodyPr/>
          <a:lstStyle>
            <a:lvl1pPr marL="0" indent="0" algn="ctr">
              <a:lnSpc>
                <a:spcPts val="1800"/>
              </a:lnSpc>
              <a:buNone/>
              <a:def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Click to add Institution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1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2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2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6304" y="6477000"/>
            <a:ext cx="8092440" cy="304800"/>
          </a:xfrm>
        </p:spPr>
        <p:txBody>
          <a:bodyPr anchor="b" anchorCtr="0"/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400" i="1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references</a:t>
            </a:r>
          </a:p>
        </p:txBody>
      </p:sp>
      <p:pic>
        <p:nvPicPr>
          <p:cNvPr id="8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5143" y="838200"/>
            <a:ext cx="43434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40943" y="838200"/>
            <a:ext cx="43434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1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6304" y="6477000"/>
            <a:ext cx="8092440" cy="304800"/>
          </a:xfrm>
        </p:spPr>
        <p:txBody>
          <a:bodyPr anchor="b" anchorCtr="0"/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400" i="1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references</a:t>
            </a:r>
          </a:p>
        </p:txBody>
      </p:sp>
      <p:pic>
        <p:nvPicPr>
          <p:cNvPr id="8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45142" y="838200"/>
            <a:ext cx="8846457" cy="4724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" y="5638800"/>
            <a:ext cx="8839200" cy="304800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600"/>
              </a:spcBef>
              <a:buNone/>
              <a:defRPr sz="1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9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6304" y="6477000"/>
            <a:ext cx="8092440" cy="304800"/>
          </a:xfrm>
        </p:spPr>
        <p:txBody>
          <a:bodyPr anchor="b" anchorCtr="0"/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400" i="1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references</a:t>
            </a:r>
          </a:p>
        </p:txBody>
      </p:sp>
      <p:pic>
        <p:nvPicPr>
          <p:cNvPr id="8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46304" y="838200"/>
            <a:ext cx="4343400" cy="4724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8200" y="838200"/>
            <a:ext cx="4343400" cy="4724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" y="5638800"/>
            <a:ext cx="4343400" cy="304800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600"/>
              </a:spcBef>
              <a:buNone/>
              <a:defRPr sz="1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48200" y="5638800"/>
            <a:ext cx="4343400" cy="304800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600"/>
              </a:spcBef>
              <a:buNone/>
              <a:defRPr sz="1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7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6304" y="6477000"/>
            <a:ext cx="8092440" cy="304800"/>
          </a:xfrm>
        </p:spPr>
        <p:txBody>
          <a:bodyPr anchor="b" anchorCtr="0"/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400" i="1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references</a:t>
            </a:r>
          </a:p>
        </p:txBody>
      </p:sp>
      <p:pic>
        <p:nvPicPr>
          <p:cNvPr id="8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46304" y="838200"/>
            <a:ext cx="4343400" cy="5181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8200" y="838200"/>
            <a:ext cx="4343400" cy="5181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6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;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52400" y="838200"/>
            <a:ext cx="4343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6304" y="6477000"/>
            <a:ext cx="8092440" cy="304800"/>
          </a:xfrm>
        </p:spPr>
        <p:txBody>
          <a:bodyPr anchor="b" anchorCtr="0"/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400" i="1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references</a:t>
            </a:r>
          </a:p>
        </p:txBody>
      </p:sp>
      <p:pic>
        <p:nvPicPr>
          <p:cNvPr id="8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8200" y="838200"/>
            <a:ext cx="4343400" cy="4724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48200" y="5638800"/>
            <a:ext cx="4343400" cy="304800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600"/>
              </a:spcBef>
              <a:buNone/>
              <a:defRPr sz="1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4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;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48200" y="838200"/>
            <a:ext cx="4343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6304" y="6477000"/>
            <a:ext cx="8092440" cy="304800"/>
          </a:xfrm>
        </p:spPr>
        <p:txBody>
          <a:bodyPr anchor="b" anchorCtr="0"/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400" i="1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references</a:t>
            </a:r>
          </a:p>
        </p:txBody>
      </p:sp>
      <p:pic>
        <p:nvPicPr>
          <p:cNvPr id="8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52400" y="838200"/>
            <a:ext cx="4343400" cy="4724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5638800"/>
            <a:ext cx="4343400" cy="304800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600"/>
              </a:spcBef>
              <a:buNone/>
              <a:defRPr sz="1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1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6304" y="6477000"/>
            <a:ext cx="8092440" cy="304800"/>
          </a:xfrm>
        </p:spPr>
        <p:txBody>
          <a:bodyPr anchor="b" anchorCtr="0"/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400" i="1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references</a:t>
            </a:r>
          </a:p>
        </p:txBody>
      </p:sp>
      <p:pic>
        <p:nvPicPr>
          <p:cNvPr id="8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46304" y="3574143"/>
            <a:ext cx="4343400" cy="2209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48200" y="3574143"/>
            <a:ext cx="4343400" cy="2209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46304" y="5820228"/>
            <a:ext cx="4343400" cy="304800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600"/>
              </a:spcBef>
              <a:buNone/>
              <a:defRPr sz="1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48200" y="5820228"/>
            <a:ext cx="4343400" cy="304800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600"/>
              </a:spcBef>
              <a:buNone/>
              <a:defRPr sz="1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6304" y="838200"/>
            <a:ext cx="4343400" cy="2209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648200" y="838200"/>
            <a:ext cx="4343400" cy="2209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46304" y="3077028"/>
            <a:ext cx="4343400" cy="304800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600"/>
              </a:spcBef>
              <a:buNone/>
              <a:defRPr sz="1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48200" y="3077028"/>
            <a:ext cx="4343400" cy="304800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600"/>
              </a:spcBef>
              <a:buNone/>
              <a:defRPr sz="1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-squar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280886" y="838200"/>
            <a:ext cx="2560320" cy="25603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80886" y="3429000"/>
            <a:ext cx="2560320" cy="304800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600"/>
              </a:spcBef>
              <a:buNone/>
              <a:defRPr sz="1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280886" y="3886200"/>
            <a:ext cx="2560320" cy="25603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280886" y="6477000"/>
            <a:ext cx="2560320" cy="304800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600"/>
              </a:spcBef>
              <a:buNone/>
              <a:defRPr sz="1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816566" y="838200"/>
            <a:ext cx="2560320" cy="25603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816566" y="3429000"/>
            <a:ext cx="2560320" cy="304800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600"/>
              </a:spcBef>
              <a:buNone/>
              <a:defRPr sz="1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4816566" y="3886200"/>
            <a:ext cx="2560320" cy="25603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816566" y="6477000"/>
            <a:ext cx="2560320" cy="304800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600"/>
              </a:spcBef>
              <a:buNone/>
              <a:defRPr sz="1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9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 center 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6237" y="685800"/>
            <a:ext cx="175152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796" y="2286000"/>
            <a:ext cx="7836408" cy="167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4038600"/>
            <a:ext cx="7848600" cy="990600"/>
          </a:xfrm>
        </p:spPr>
        <p:txBody>
          <a:bodyPr anchor="b"/>
          <a:lstStyle>
            <a:lvl1pPr marL="0" indent="0" algn="ctr">
              <a:lnSpc>
                <a:spcPct val="890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47700" y="5228548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University of Michigan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Department</a:t>
            </a:r>
            <a:r>
              <a:rPr lang="en-US" sz="2400" baseline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of Radiology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974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280886" y="838200"/>
            <a:ext cx="2743200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280886" y="3810000"/>
            <a:ext cx="2743200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816566" y="838200"/>
            <a:ext cx="2743200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4816566" y="3810000"/>
            <a:ext cx="2743200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7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6304" y="6477000"/>
            <a:ext cx="8092440" cy="304800"/>
          </a:xfrm>
        </p:spPr>
        <p:txBody>
          <a:bodyPr anchor="b" anchorCtr="0"/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400" i="1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references</a:t>
            </a:r>
          </a:p>
        </p:txBody>
      </p:sp>
      <p:pic>
        <p:nvPicPr>
          <p:cNvPr id="6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381000" y="838200"/>
            <a:ext cx="8610600" cy="5257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0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-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224" y="2286000"/>
            <a:ext cx="783640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744" y="3886200"/>
            <a:ext cx="63825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4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4048" y="841248"/>
            <a:ext cx="8613648" cy="5635752"/>
          </a:xfrm>
        </p:spPr>
        <p:txBody>
          <a:bodyPr/>
          <a:lstStyle>
            <a:lvl1pPr>
              <a:lnSpc>
                <a:spcPct val="89000"/>
              </a:lnSpc>
              <a:spcBef>
                <a:spcPts val="1100"/>
              </a:spcBef>
              <a:defRPr/>
            </a:lvl1pPr>
            <a:lvl2pPr>
              <a:lnSpc>
                <a:spcPct val="85000"/>
              </a:lnSpc>
              <a:spcBef>
                <a:spcPts val="900"/>
              </a:spcBef>
              <a:defRPr/>
            </a:lvl2pPr>
            <a:lvl3pPr>
              <a:lnSpc>
                <a:spcPct val="85000"/>
              </a:lnSpc>
              <a:spcBef>
                <a:spcPts val="900"/>
              </a:spcBef>
              <a:defRPr/>
            </a:lvl3pPr>
            <a:lvl4pPr>
              <a:lnSpc>
                <a:spcPct val="80000"/>
              </a:lnSpc>
              <a:spcBef>
                <a:spcPts val="700"/>
              </a:spcBef>
              <a:defRPr sz="2600"/>
            </a:lvl4pPr>
            <a:lvl5pPr>
              <a:lnSpc>
                <a:spcPct val="80000"/>
              </a:lnSpc>
              <a:spcBef>
                <a:spcPts val="700"/>
              </a:spcBef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2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- Top;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4048" y="841248"/>
            <a:ext cx="8613648" cy="5635752"/>
          </a:xfrm>
        </p:spPr>
        <p:txBody>
          <a:bodyPr/>
          <a:lstStyle>
            <a:lvl1pPr>
              <a:lnSpc>
                <a:spcPct val="89000"/>
              </a:lnSpc>
              <a:spcBef>
                <a:spcPts val="1100"/>
              </a:spcBef>
              <a:defRPr/>
            </a:lvl1pPr>
            <a:lvl2pPr>
              <a:lnSpc>
                <a:spcPct val="85000"/>
              </a:lnSpc>
              <a:spcBef>
                <a:spcPts val="900"/>
              </a:spcBef>
              <a:defRPr/>
            </a:lvl2pPr>
            <a:lvl3pPr>
              <a:lnSpc>
                <a:spcPct val="85000"/>
              </a:lnSpc>
              <a:spcBef>
                <a:spcPts val="900"/>
              </a:spcBef>
              <a:defRPr/>
            </a:lvl3pPr>
            <a:lvl4pPr>
              <a:lnSpc>
                <a:spcPct val="80000"/>
              </a:lnSpc>
              <a:spcBef>
                <a:spcPts val="700"/>
              </a:spcBef>
              <a:defRPr sz="2600"/>
            </a:lvl4pPr>
            <a:lvl5pPr>
              <a:lnSpc>
                <a:spcPct val="80000"/>
              </a:lnSpc>
              <a:spcBef>
                <a:spcPts val="700"/>
              </a:spcBef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6304" y="6477000"/>
            <a:ext cx="8092440" cy="304800"/>
          </a:xfrm>
        </p:spPr>
        <p:txBody>
          <a:bodyPr anchor="b" anchorCtr="0"/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400" i="1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references</a:t>
            </a:r>
          </a:p>
        </p:txBody>
      </p:sp>
    </p:spTree>
    <p:extLst>
      <p:ext uri="{BB962C8B-B14F-4D97-AF65-F5344CB8AC3E}">
        <p14:creationId xmlns:p14="http://schemas.microsoft.com/office/powerpoint/2010/main" val="104445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6304" y="6477000"/>
            <a:ext cx="8092440" cy="304800"/>
          </a:xfrm>
        </p:spPr>
        <p:txBody>
          <a:bodyPr anchor="b" anchorCtr="0"/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400" i="1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references</a:t>
            </a:r>
          </a:p>
        </p:txBody>
      </p:sp>
      <p:pic>
        <p:nvPicPr>
          <p:cNvPr id="6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1000" y="1981200"/>
            <a:ext cx="8610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7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Midd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6304" y="6477000"/>
            <a:ext cx="8092440" cy="304800"/>
          </a:xfrm>
        </p:spPr>
        <p:txBody>
          <a:bodyPr anchor="b" anchorCtr="0"/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400" i="1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references</a:t>
            </a:r>
          </a:p>
        </p:txBody>
      </p:sp>
      <p:pic>
        <p:nvPicPr>
          <p:cNvPr id="6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1905000"/>
            <a:ext cx="9144000" cy="4114800"/>
          </a:xfr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4048" y="838200"/>
            <a:ext cx="8613648" cy="579120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</a:lstStyle>
          <a:p>
            <a:pPr lvl="0"/>
            <a:r>
              <a:rPr lang="en-US" dirty="0" smtClean="0"/>
              <a:t>Click to edit References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3152"/>
            <a:ext cx="91440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4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1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6304" y="6477000"/>
            <a:ext cx="8092440" cy="304800"/>
          </a:xfrm>
        </p:spPr>
        <p:txBody>
          <a:bodyPr anchor="b" anchorCtr="0"/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400" i="1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references</a:t>
            </a:r>
          </a:p>
        </p:txBody>
      </p:sp>
      <p:pic>
        <p:nvPicPr>
          <p:cNvPr id="5" name="Picture 2" descr="S:\sabate\RadMedia\Posters\umhs--radiology\signature-vertical-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525" y="6172200"/>
            <a:ext cx="879475" cy="5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0027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838200"/>
            <a:ext cx="8613648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6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1" r:id="rId4"/>
    <p:sldLayoutId id="2147483666" r:id="rId5"/>
    <p:sldLayoutId id="2147483652" r:id="rId6"/>
    <p:sldLayoutId id="2147483653" r:id="rId7"/>
    <p:sldLayoutId id="2147483654" r:id="rId8"/>
    <p:sldLayoutId id="2147483655" r:id="rId9"/>
    <p:sldLayoutId id="2147483670" r:id="rId10"/>
    <p:sldLayoutId id="2147483658" r:id="rId11"/>
    <p:sldLayoutId id="2147483656" r:id="rId12"/>
    <p:sldLayoutId id="2147483662" r:id="rId13"/>
    <p:sldLayoutId id="2147483659" r:id="rId14"/>
    <p:sldLayoutId id="2147483669" r:id="rId15"/>
    <p:sldLayoutId id="2147483667" r:id="rId16"/>
    <p:sldLayoutId id="2147483668" r:id="rId17"/>
    <p:sldLayoutId id="2147483661" r:id="rId18"/>
    <p:sldLayoutId id="2147483663" r:id="rId19"/>
    <p:sldLayoutId id="2147483664" r:id="rId20"/>
    <p:sldLayoutId id="2147483660" r:id="rId2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2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9000"/>
        </a:lnSpc>
        <a:spcBef>
          <a:spcPts val="1100"/>
        </a:spcBef>
        <a:buFont typeface="Arial" pitchFamily="34" charset="0"/>
        <a:buChar char="•"/>
        <a:defRPr sz="30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900"/>
        </a:spcBef>
        <a:buFont typeface="Trebuchet MS" pitchFamily="34" charset="0"/>
        <a:buChar char="–"/>
        <a:defRPr sz="28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2pPr>
      <a:lvl3pPr marL="1088136" indent="-228600" algn="l" defTabSz="914400" rtl="0" eaLnBrk="1" latinLnBrk="0" hangingPunct="1">
        <a:lnSpc>
          <a:spcPct val="85000"/>
        </a:lnSpc>
        <a:spcBef>
          <a:spcPts val="900"/>
        </a:spcBef>
        <a:buFont typeface="Arial" pitchFamily="34" charset="0"/>
        <a:buChar char="•"/>
        <a:defRPr sz="28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3pPr>
      <a:lvl4pPr marL="1426464" indent="-228600" algn="l" defTabSz="914400" rtl="0" eaLnBrk="1" latinLnBrk="0" hangingPunct="1">
        <a:lnSpc>
          <a:spcPct val="80000"/>
        </a:lnSpc>
        <a:spcBef>
          <a:spcPts val="700"/>
        </a:spcBef>
        <a:buFont typeface="Trebuchet MS" pitchFamily="34" charset="0"/>
        <a:buChar char="–"/>
        <a:defRPr sz="26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4pPr>
      <a:lvl5pPr marL="1773936" indent="-228600" algn="l" defTabSz="914400" rtl="0" eaLnBrk="1" latinLnBrk="0" hangingPunct="1">
        <a:lnSpc>
          <a:spcPct val="80000"/>
        </a:lnSpc>
        <a:spcBef>
          <a:spcPts val="700"/>
        </a:spcBef>
        <a:buFont typeface="Trebuchet MS" pitchFamily="34" charset="0"/>
        <a:buChar char="»"/>
        <a:defRPr sz="26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image" Target="../media/image9.png"/><Relationship Id="rId1" Type="http://schemas.microsoft.com/office/2007/relationships/media" Target="../media/media1.tif"/><Relationship Id="rId2" Type="http://schemas.openxmlformats.org/officeDocument/2006/relationships/video" Target="../media/media1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292662"/>
          </a:xfrm>
        </p:spPr>
        <p:txBody>
          <a:bodyPr/>
          <a:lstStyle/>
          <a:p>
            <a:r>
              <a:rPr lang="en-US" sz="3900" b="1" dirty="0" smtClean="0"/>
              <a:t>Prone Transradial Access for Multiple Single-Session Procedures</a:t>
            </a:r>
            <a:endParaRPr lang="en-US" sz="39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1000" y="3578662"/>
            <a:ext cx="8382000" cy="16029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Jeffrey Forris Beecham Chick, MD, </a:t>
            </a:r>
            <a:r>
              <a:rPr lang="en-US" sz="1800" dirty="0" smtClean="0"/>
              <a:t>MPH, DABR; Casey Branach, JD, MS;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Bill S. Majdalany, MD; J. Matthew Meadows, MD; Douglas A. Murrey, MD;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Wael A. Saad, MBBCh, FSIR; Minhaj S. Khaja, MD, MBA; Kyle J. Cooper, MD;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Matthew L. Osher, MD; Ravi N. Srinivasa, MD</a:t>
            </a: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Suggested </a:t>
            </a:r>
            <a:r>
              <a:rPr lang="en-US" sz="1800" dirty="0"/>
              <a:t>P</a:t>
            </a:r>
            <a:r>
              <a:rPr lang="en-US" sz="1800" dirty="0" smtClean="0"/>
              <a:t>resenter: </a:t>
            </a:r>
            <a:r>
              <a:rPr lang="en-US" sz="1800" dirty="0"/>
              <a:t>Casey Branach, JD, MS</a:t>
            </a:r>
          </a:p>
        </p:txBody>
      </p:sp>
    </p:spTree>
    <p:extLst>
      <p:ext uri="{BB962C8B-B14F-4D97-AF65-F5344CB8AC3E}">
        <p14:creationId xmlns:p14="http://schemas.microsoft.com/office/powerpoint/2010/main" val="23249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9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00219"/>
          </a:xfrm>
        </p:spPr>
        <p:txBody>
          <a:bodyPr/>
          <a:lstStyle/>
          <a:p>
            <a:r>
              <a:rPr lang="en-US" sz="4600" b="1" dirty="0" smtClean="0"/>
              <a:t>III: Nephrostomy Placement</a:t>
            </a:r>
            <a:endParaRPr lang="en-US" sz="4600" b="1" dirty="0"/>
          </a:p>
        </p:txBody>
      </p:sp>
      <p:sp>
        <p:nvSpPr>
          <p:cNvPr id="16" name="Rectangle 15"/>
          <p:cNvSpPr/>
          <p:nvPr/>
        </p:nvSpPr>
        <p:spPr>
          <a:xfrm>
            <a:off x="457200" y="57150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Due to obstructive nephropathy, a left nephrostomy tube was also able to be successfully placed 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from a prone position without </a:t>
            </a:r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having to reposition the 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patient</a:t>
            </a:r>
            <a:endParaRPr lang="en-US" sz="1600" dirty="0">
              <a:solidFill>
                <a:schemeClr val="bg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" name="Figure 4e-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1143000"/>
            <a:ext cx="6400800" cy="43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4048" y="1066800"/>
            <a:ext cx="8613648" cy="5410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Supine </a:t>
            </a:r>
            <a:r>
              <a:rPr lang="en-US" sz="2400" dirty="0" smtClean="0"/>
              <a:t>transradial access offers </a:t>
            </a:r>
            <a:r>
              <a:rPr lang="en-US" sz="2400" dirty="0"/>
              <a:t>the potential for improved post-procedure hemostasis and patient satisfaction and decreased hemorrhagic complications, sedation requirements, recovery times, and procedure-related </a:t>
            </a:r>
            <a:r>
              <a:rPr lang="en-US" sz="2400" dirty="0" smtClean="0"/>
              <a:t>costs.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Supine </a:t>
            </a:r>
            <a:r>
              <a:rPr lang="en-US" sz="2400" dirty="0" smtClean="0"/>
              <a:t>transradial approaches </a:t>
            </a:r>
            <a:r>
              <a:rPr lang="en-US" sz="2400" dirty="0"/>
              <a:t>are problematic, however, </a:t>
            </a:r>
            <a:r>
              <a:rPr lang="en-US" sz="2400" dirty="0" smtClean="0"/>
              <a:t>when needing to perform additional procedures from a posterior-approach because it require mid-procedure repositioning, leading to increased procedural times and potential for complications.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00219"/>
          </a:xfrm>
        </p:spPr>
        <p:txBody>
          <a:bodyPr/>
          <a:lstStyle/>
          <a:p>
            <a:r>
              <a:rPr lang="en-US" sz="4600" b="1" dirty="0" smtClean="0"/>
              <a:t>Supine Transradial Access</a:t>
            </a:r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2099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4048" y="1066800"/>
            <a:ext cx="8613648" cy="5410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In </a:t>
            </a:r>
            <a:r>
              <a:rPr lang="en-US" sz="2400" dirty="0"/>
              <a:t>addition to decreased hemorrhagic complications and improved patient satisfaction, prone </a:t>
            </a:r>
            <a:r>
              <a:rPr lang="en-US" sz="2400" dirty="0" smtClean="0"/>
              <a:t>transradial access </a:t>
            </a:r>
            <a:r>
              <a:rPr lang="en-US" sz="2400" dirty="0"/>
              <a:t>allow single-session </a:t>
            </a:r>
            <a:r>
              <a:rPr lang="en-US" sz="2400" dirty="0" smtClean="0"/>
              <a:t>embolization, ablation, and completion of genitourinary procedures and others that require prone positioning, with </a:t>
            </a:r>
            <a:r>
              <a:rPr lang="en-US" sz="2400" dirty="0"/>
              <a:t>decreased preparation time (transitioning from a supine to prone position) and overall decreased procedural time. Such a technique may lead to an overall increased procedural efficiency and decreased financial costs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Although additional studies are needed to refine the applicability, technique, and long-term efficacy, prone transradial catheterization provides a rational approach to facilitate combined single-session transarterial </a:t>
            </a:r>
            <a:r>
              <a:rPr lang="en-US" sz="2400" dirty="0" smtClean="0"/>
              <a:t>embolization, ablation, and genitourinary procedures, among others, from </a:t>
            </a:r>
            <a:r>
              <a:rPr lang="en-US" sz="2400" dirty="0"/>
              <a:t>a posterior-approach without repositioning</a:t>
            </a:r>
            <a:r>
              <a:rPr lang="en-US" sz="24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00219"/>
          </a:xfrm>
        </p:spPr>
        <p:txBody>
          <a:bodyPr/>
          <a:lstStyle/>
          <a:p>
            <a:r>
              <a:rPr lang="en-US" sz="4600" b="1" dirty="0" smtClean="0"/>
              <a:t>Prone Transradial Access</a:t>
            </a:r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6676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4048" y="1066800"/>
            <a:ext cx="8613648" cy="54102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900" dirty="0"/>
              <a:t>Fischman AM, Swinburne NC, Patel RS. A Technical Guide Describing the Use of Transradial Access Technique for Endovascular Interventions. Tech </a:t>
            </a:r>
            <a:r>
              <a:rPr lang="en-US" sz="1900" dirty="0" err="1"/>
              <a:t>Vasc</a:t>
            </a:r>
            <a:r>
              <a:rPr lang="en-US" sz="1900" dirty="0"/>
              <a:t> </a:t>
            </a:r>
            <a:r>
              <a:rPr lang="en-US" sz="1900" dirty="0" err="1"/>
              <a:t>Interv</a:t>
            </a:r>
            <a:r>
              <a:rPr lang="en-US" sz="1900" dirty="0"/>
              <a:t> </a:t>
            </a:r>
            <a:r>
              <a:rPr lang="en-US" sz="1900" dirty="0" err="1"/>
              <a:t>Radiol</a:t>
            </a:r>
            <a:r>
              <a:rPr lang="en-US" sz="1900" dirty="0"/>
              <a:t>. 2015 Jun;18(2):58-65</a:t>
            </a:r>
            <a:r>
              <a:rPr lang="en-US" sz="1900" dirty="0" smtClean="0"/>
              <a:t>.</a:t>
            </a:r>
          </a:p>
          <a:p>
            <a:pPr lvl="0">
              <a:spcBef>
                <a:spcPts val="0"/>
              </a:spcBef>
            </a:pPr>
            <a:endParaRPr lang="en-US" sz="1900" dirty="0"/>
          </a:p>
          <a:p>
            <a:pPr lvl="0">
              <a:spcBef>
                <a:spcPts val="0"/>
              </a:spcBef>
            </a:pPr>
            <a:r>
              <a:rPr lang="en-US" sz="1900" dirty="0" err="1"/>
              <a:t>Biederman</a:t>
            </a:r>
            <a:r>
              <a:rPr lang="en-US" sz="1900" dirty="0"/>
              <a:t> DM, </a:t>
            </a:r>
            <a:r>
              <a:rPr lang="en-US" sz="1900" dirty="0" err="1"/>
              <a:t>Marinelli</a:t>
            </a:r>
            <a:r>
              <a:rPr lang="en-US" sz="1900" dirty="0"/>
              <a:t> B, O'Connor PJ, </a:t>
            </a:r>
            <a:r>
              <a:rPr lang="en-US" sz="1900" dirty="0" err="1"/>
              <a:t>Titano</a:t>
            </a:r>
            <a:r>
              <a:rPr lang="en-US" sz="1900" dirty="0"/>
              <a:t> JJ, Patel RS, Kim E, </a:t>
            </a:r>
            <a:r>
              <a:rPr lang="en-US" sz="1900" dirty="0" err="1"/>
              <a:t>Tabori</a:t>
            </a:r>
            <a:r>
              <a:rPr lang="en-US" sz="1900" dirty="0"/>
              <a:t> NE, </a:t>
            </a:r>
            <a:r>
              <a:rPr lang="en-US" sz="1900" dirty="0" err="1"/>
              <a:t>Nowakowski</a:t>
            </a:r>
            <a:r>
              <a:rPr lang="en-US" sz="1900" dirty="0"/>
              <a:t> FS, </a:t>
            </a:r>
            <a:r>
              <a:rPr lang="en-US" sz="1900" dirty="0" err="1"/>
              <a:t>Lookstein</a:t>
            </a:r>
            <a:r>
              <a:rPr lang="en-US" sz="1900" dirty="0"/>
              <a:t> RA, Fischman AM. Transradial access for visceral endovascular interventions in morbidly obese patients: safety and feasibility. J </a:t>
            </a:r>
            <a:r>
              <a:rPr lang="en-US" sz="1900" dirty="0" err="1"/>
              <a:t>Vasc</a:t>
            </a:r>
            <a:r>
              <a:rPr lang="en-US" sz="1900" dirty="0"/>
              <a:t> Access. 2016 May 7;17(3):256-60</a:t>
            </a:r>
            <a:r>
              <a:rPr lang="en-US" sz="1900" dirty="0" smtClean="0"/>
              <a:t>.</a:t>
            </a:r>
          </a:p>
          <a:p>
            <a:pPr lvl="0">
              <a:spcBef>
                <a:spcPts val="0"/>
              </a:spcBef>
            </a:pPr>
            <a:endParaRPr lang="en-US" sz="1900" dirty="0"/>
          </a:p>
          <a:p>
            <a:pPr lvl="0">
              <a:spcBef>
                <a:spcPts val="0"/>
              </a:spcBef>
            </a:pPr>
            <a:r>
              <a:rPr lang="en-US" sz="1900" dirty="0"/>
              <a:t>Roy </a:t>
            </a:r>
            <a:r>
              <a:rPr lang="en-US" sz="1900" dirty="0" smtClean="0"/>
              <a:t>AK</a:t>
            </a:r>
            <a:r>
              <a:rPr lang="en-US" sz="1900" dirty="0"/>
              <a:t>, </a:t>
            </a:r>
            <a:r>
              <a:rPr lang="en-US" sz="1900" dirty="0" err="1"/>
              <a:t>Garot</a:t>
            </a:r>
            <a:r>
              <a:rPr lang="en-US" sz="1900" dirty="0"/>
              <a:t> P, </a:t>
            </a:r>
            <a:r>
              <a:rPr lang="en-US" sz="1900" dirty="0" err="1"/>
              <a:t>Louvard</a:t>
            </a:r>
            <a:r>
              <a:rPr lang="en-US" sz="1900" dirty="0"/>
              <a:t> Y, </a:t>
            </a:r>
            <a:r>
              <a:rPr lang="en-US" sz="1900" dirty="0" err="1"/>
              <a:t>Neylon</a:t>
            </a:r>
            <a:r>
              <a:rPr lang="en-US" sz="1900" dirty="0"/>
              <a:t> A, </a:t>
            </a:r>
            <a:r>
              <a:rPr lang="en-US" sz="1900" dirty="0" err="1"/>
              <a:t>Spaziano</a:t>
            </a:r>
            <a:r>
              <a:rPr lang="en-US" sz="1900" dirty="0"/>
              <a:t> M, </a:t>
            </a:r>
            <a:r>
              <a:rPr lang="en-US" sz="1900" dirty="0" err="1"/>
              <a:t>Sawaya</a:t>
            </a:r>
            <a:r>
              <a:rPr lang="en-US" sz="1900" dirty="0"/>
              <a:t> FJ, Fernandez L, Roux Y, Blanc R, </a:t>
            </a:r>
            <a:r>
              <a:rPr lang="en-US" sz="1900" dirty="0" err="1"/>
              <a:t>Piotin</a:t>
            </a:r>
            <a:r>
              <a:rPr lang="en-US" sz="1900" dirty="0"/>
              <a:t> M, Champagne S, </a:t>
            </a:r>
            <a:r>
              <a:rPr lang="en-US" sz="1900" dirty="0" err="1"/>
              <a:t>Tavolaro</a:t>
            </a:r>
            <a:r>
              <a:rPr lang="en-US" sz="1900" dirty="0"/>
              <a:t> O, </a:t>
            </a:r>
            <a:r>
              <a:rPr lang="en-US" sz="1900" dirty="0" err="1"/>
              <a:t>Benamer</a:t>
            </a:r>
            <a:r>
              <a:rPr lang="en-US" sz="1900" dirty="0"/>
              <a:t> H, </a:t>
            </a:r>
            <a:r>
              <a:rPr lang="en-US" sz="1900" dirty="0" err="1"/>
              <a:t>Hovasse</a:t>
            </a:r>
            <a:r>
              <a:rPr lang="en-US" sz="1900" dirty="0"/>
              <a:t> T, Chevalier B, </a:t>
            </a:r>
            <a:r>
              <a:rPr lang="en-US" sz="1900" dirty="0" err="1"/>
              <a:t>Lefèvre</a:t>
            </a:r>
            <a:r>
              <a:rPr lang="en-US" sz="1900" dirty="0"/>
              <a:t> T, </a:t>
            </a:r>
            <a:r>
              <a:rPr lang="en-US" sz="1900" dirty="0" err="1"/>
              <a:t>Unterseeh</a:t>
            </a:r>
            <a:r>
              <a:rPr lang="en-US" sz="1900" dirty="0"/>
              <a:t> T. Comparison of Transradial vs Transfemoral Access for Aortoiliac and Femoropopliteal Interventions: A Single-Center Experience. J </a:t>
            </a:r>
            <a:r>
              <a:rPr lang="en-US" sz="1900" dirty="0" err="1"/>
              <a:t>Endovasc</a:t>
            </a:r>
            <a:r>
              <a:rPr lang="en-US" sz="1900" dirty="0"/>
              <a:t> </a:t>
            </a:r>
            <a:r>
              <a:rPr lang="en-US" sz="1900" dirty="0" err="1"/>
              <a:t>Ther</a:t>
            </a:r>
            <a:r>
              <a:rPr lang="en-US" sz="1900" dirty="0"/>
              <a:t>. 2016 Aug 24</a:t>
            </a:r>
            <a:r>
              <a:rPr lang="en-US" sz="1900" dirty="0" smtClean="0"/>
              <a:t>.</a:t>
            </a:r>
          </a:p>
          <a:p>
            <a:pPr lvl="0">
              <a:spcBef>
                <a:spcPts val="0"/>
              </a:spcBef>
            </a:pPr>
            <a:endParaRPr lang="en-US" sz="1900" dirty="0"/>
          </a:p>
          <a:p>
            <a:pPr lvl="0">
              <a:spcBef>
                <a:spcPts val="0"/>
              </a:spcBef>
            </a:pPr>
            <a:r>
              <a:rPr lang="en-US" sz="1900" dirty="0" err="1"/>
              <a:t>Bishay</a:t>
            </a:r>
            <a:r>
              <a:rPr lang="en-US" sz="1900" dirty="0"/>
              <a:t> VL, </a:t>
            </a:r>
            <a:r>
              <a:rPr lang="en-US" sz="1900" dirty="0" err="1"/>
              <a:t>Biederman</a:t>
            </a:r>
            <a:r>
              <a:rPr lang="en-US" sz="1900" dirty="0"/>
              <a:t> DM, Ward TJ, van der </a:t>
            </a:r>
            <a:r>
              <a:rPr lang="en-US" sz="1900" dirty="0" err="1"/>
              <a:t>Bom</a:t>
            </a:r>
            <a:r>
              <a:rPr lang="en-US" sz="1900" dirty="0"/>
              <a:t> IM, Patel RS, Kim E, </a:t>
            </a:r>
            <a:r>
              <a:rPr lang="en-US" sz="1900" dirty="0" err="1"/>
              <a:t>Nowakowski</a:t>
            </a:r>
            <a:r>
              <a:rPr lang="en-US" sz="1900" dirty="0"/>
              <a:t> FS, </a:t>
            </a:r>
            <a:r>
              <a:rPr lang="en-US" sz="1900" dirty="0" err="1"/>
              <a:t>Lookstein</a:t>
            </a:r>
            <a:r>
              <a:rPr lang="en-US" sz="1900" dirty="0"/>
              <a:t> RA, Fischman AM. Transradial Approach for Hepatic </a:t>
            </a:r>
            <a:r>
              <a:rPr lang="en-US" sz="1900" dirty="0" err="1"/>
              <a:t>Radioembolization</a:t>
            </a:r>
            <a:r>
              <a:rPr lang="en-US" sz="1900" dirty="0"/>
              <a:t>: Initial Results and Technique. AJR Am J </a:t>
            </a:r>
            <a:r>
              <a:rPr lang="en-US" sz="1900" dirty="0" err="1"/>
              <a:t>Roentgenol</a:t>
            </a:r>
            <a:r>
              <a:rPr lang="en-US" sz="1900" dirty="0"/>
              <a:t>. 2016 Nov;207(5):</a:t>
            </a:r>
            <a:r>
              <a:rPr lang="en-US" sz="1900" dirty="0" smtClean="0"/>
              <a:t>1112-1121</a:t>
            </a:r>
            <a:r>
              <a:rPr lang="en-US" sz="1900" dirty="0"/>
              <a:t>.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00219"/>
          </a:xfrm>
        </p:spPr>
        <p:txBody>
          <a:bodyPr/>
          <a:lstStyle/>
          <a:p>
            <a:r>
              <a:rPr lang="en-US" sz="4600" b="1" dirty="0" smtClean="0"/>
              <a:t>References</a:t>
            </a:r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4093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4048" y="1066800"/>
            <a:ext cx="8378952" cy="5410200"/>
          </a:xfrm>
        </p:spPr>
        <p:txBody>
          <a:bodyPr/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dirty="0" smtClean="0"/>
              <a:t>Jeffrey </a:t>
            </a:r>
            <a:r>
              <a:rPr lang="en-US" dirty="0"/>
              <a:t>Forris Beecham Chick, MD, MPH, DABR</a:t>
            </a:r>
          </a:p>
          <a:p>
            <a:pPr marL="0" indent="0" algn="ctr">
              <a:buNone/>
            </a:pPr>
            <a:r>
              <a:rPr lang="en-US" sz="2400" dirty="0"/>
              <a:t>chickj@med.umich.edu 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200" dirty="0"/>
              <a:t>Casey Branach, JD, MS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2400" dirty="0" err="1"/>
              <a:t>casey.branach@ttuhsc.edu</a:t>
            </a: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dirty="0" smtClean="0"/>
              <a:t>Ravi N. Srinivasa, MD</a:t>
            </a:r>
          </a:p>
          <a:p>
            <a:pPr marL="0" indent="0" algn="ctr">
              <a:buNone/>
            </a:pPr>
            <a:r>
              <a:rPr lang="en-US" sz="2400" dirty="0"/>
              <a:t>rnsriniv@med.umich.edu 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00219"/>
          </a:xfrm>
        </p:spPr>
        <p:txBody>
          <a:bodyPr/>
          <a:lstStyle/>
          <a:p>
            <a:r>
              <a:rPr lang="en-US" sz="4600" b="1" dirty="0" smtClean="0"/>
              <a:t>Thank You</a:t>
            </a:r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19067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4048" y="841248"/>
            <a:ext cx="8455152" cy="5178552"/>
          </a:xfrm>
        </p:spPr>
        <p:txBody>
          <a:bodyPr/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4200" dirty="0" smtClean="0"/>
              <a:t>None</a:t>
            </a:r>
            <a:endParaRPr lang="en-US" sz="4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00219"/>
          </a:xfrm>
        </p:spPr>
        <p:txBody>
          <a:bodyPr/>
          <a:lstStyle/>
          <a:p>
            <a:r>
              <a:rPr lang="en-US" sz="4600" b="1" dirty="0" smtClean="0"/>
              <a:t>Disclosures</a:t>
            </a:r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144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4048" y="1066800"/>
            <a:ext cx="8455152" cy="5334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A 75-year-old male with rectal carcinoma status post abdominoperineal resection and external beam radiation complicated by radiation-associated pelvic sarcomatoid carcinoma presented with pelvic pain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Computed tomography (CT) of </a:t>
            </a:r>
            <a:r>
              <a:rPr lang="en-US" sz="2400" dirty="0"/>
              <a:t>the abdomen and pelvis with contrast demonstrated multiple conglomerate pelvis sidewall masses measuring 1.7 x 3.4 cm, 2.8 x 2.8 cm, and 1.4 x 2.0 cm consistent with known radiation-associated sarcomatoid carcinoma as well as new moderate left </a:t>
            </a:r>
            <a:r>
              <a:rPr lang="en-US" sz="2400" dirty="0" smtClean="0"/>
              <a:t>hydronephrosis.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/>
              <a:t>A decision was made to perform combined </a:t>
            </a:r>
            <a:r>
              <a:rPr lang="en-US" sz="2400" dirty="0" smtClean="0"/>
              <a:t>single-session prone transradial </a:t>
            </a:r>
            <a:r>
              <a:rPr lang="en-US" sz="2400" dirty="0"/>
              <a:t>transarterial </a:t>
            </a:r>
            <a:r>
              <a:rPr lang="en-US" sz="2400" dirty="0" smtClean="0"/>
              <a:t>embolization, cryoablation, and nephrostomy tube placement without repositioning.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00219"/>
          </a:xfrm>
        </p:spPr>
        <p:txBody>
          <a:bodyPr/>
          <a:lstStyle/>
          <a:p>
            <a:r>
              <a:rPr lang="en-US" sz="4600" b="1" dirty="0" smtClean="0"/>
              <a:t>Brief Description</a:t>
            </a:r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17029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4048" y="1066800"/>
            <a:ext cx="8378952" cy="5410200"/>
          </a:xfrm>
        </p:spPr>
        <p:txBody>
          <a:bodyPr/>
          <a:lstStyle/>
          <a:p>
            <a:r>
              <a:rPr lang="en-US" sz="2400" dirty="0"/>
              <a:t>A 75-year-old male with rectal carcinoma status post abdominoperineal resection and external beam radiation complicated by radiation-associated pelvic sarcomatoid carcinoma presented with pelvic pain. </a:t>
            </a:r>
          </a:p>
          <a:p>
            <a:endParaRPr lang="en-US" sz="2400" dirty="0" smtClean="0"/>
          </a:p>
          <a:p>
            <a:r>
              <a:rPr lang="en-US" sz="2400" dirty="0" smtClean="0"/>
              <a:t>CT </a:t>
            </a:r>
            <a:r>
              <a:rPr lang="en-US" sz="2400" dirty="0"/>
              <a:t>of the abdomen and pelvis with contrast demonstrated multiple conglomerate pelvis sidewall masses measuring 1.7 x 3.4 cm, 2.8 x 2.8 cm, and 1.4 x 2.0 cm consistent with known radiation-associated sarcomatoid carcinoma as well as new moderate left </a:t>
            </a:r>
            <a:r>
              <a:rPr lang="en-US" sz="2400" dirty="0" smtClean="0"/>
              <a:t>hydronephrosis.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00219"/>
          </a:xfrm>
        </p:spPr>
        <p:txBody>
          <a:bodyPr/>
          <a:lstStyle/>
          <a:p>
            <a:r>
              <a:rPr lang="en-US" sz="4600" b="1" dirty="0" smtClean="0"/>
              <a:t>History</a:t>
            </a:r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4163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9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00219"/>
          </a:xfrm>
        </p:spPr>
        <p:txBody>
          <a:bodyPr/>
          <a:lstStyle/>
          <a:p>
            <a:r>
              <a:rPr lang="en-US" sz="4600" b="1" dirty="0" smtClean="0"/>
              <a:t>Prone Transradial Access</a:t>
            </a:r>
            <a:endParaRPr lang="en-US" sz="4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42" y="1905000"/>
            <a:ext cx="8739958" cy="26904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5830669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Schematic diagram 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showing prone </a:t>
            </a:r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transradial catheterization for single-session combined transarterial 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embolization, ablation, and nephrostomy placement</a:t>
            </a:r>
            <a:endParaRPr lang="en-US" sz="1600" dirty="0">
              <a:solidFill>
                <a:schemeClr val="bg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9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00219"/>
          </a:xfrm>
        </p:spPr>
        <p:txBody>
          <a:bodyPr/>
          <a:lstStyle/>
          <a:p>
            <a:r>
              <a:rPr lang="en-US" sz="4600" b="1" dirty="0" smtClean="0"/>
              <a:t>Prone Transradial Access</a:t>
            </a:r>
            <a:endParaRPr lang="en-US" sz="4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752599"/>
            <a:ext cx="4411420" cy="3308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821" y="1752646"/>
            <a:ext cx="4414979" cy="331123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00" y="5830669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Use of the prone transradial technique to perform simultaneous 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embolization, ablation, and nephrostomy placement </a:t>
            </a:r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in a hybrid 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CT and </a:t>
            </a:r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angiography 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suite</a:t>
            </a:r>
            <a:endParaRPr lang="en-US" sz="1600" dirty="0">
              <a:solidFill>
                <a:schemeClr val="bg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9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00219"/>
          </a:xfrm>
        </p:spPr>
        <p:txBody>
          <a:bodyPr/>
          <a:lstStyle/>
          <a:p>
            <a:r>
              <a:rPr lang="en-US" sz="4600" b="1" dirty="0" smtClean="0"/>
              <a:t>CT of the Pelvis with Contrast</a:t>
            </a:r>
            <a:endParaRPr lang="en-US" sz="4600" b="1" dirty="0"/>
          </a:p>
        </p:txBody>
      </p:sp>
      <p:sp>
        <p:nvSpPr>
          <p:cNvPr id="16" name="Rectangle 15"/>
          <p:cNvSpPr/>
          <p:nvPr/>
        </p:nvSpPr>
        <p:spPr>
          <a:xfrm>
            <a:off x="1066800" y="5830669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Contrast-enhanced CT demonstrates enhancing tumor within the 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pre-sacral </a:t>
            </a:r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space compatible with sarcomatoid carcinoma (arrows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)</a:t>
            </a:r>
            <a:endParaRPr lang="en-US" sz="1600" dirty="0">
              <a:solidFill>
                <a:schemeClr val="bg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9632"/>
            <a:ext cx="7696200" cy="46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9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00219"/>
          </a:xfrm>
        </p:spPr>
        <p:txBody>
          <a:bodyPr/>
          <a:lstStyle/>
          <a:p>
            <a:r>
              <a:rPr lang="en-US" sz="4600" b="1" dirty="0" smtClean="0"/>
              <a:t>I: Internal Iliac Embolization</a:t>
            </a:r>
            <a:endParaRPr lang="en-US" sz="4600" b="1" dirty="0"/>
          </a:p>
        </p:txBody>
      </p:sp>
      <p:sp>
        <p:nvSpPr>
          <p:cNvPr id="16" name="Rectangle 15"/>
          <p:cNvSpPr/>
          <p:nvPr/>
        </p:nvSpPr>
        <p:spPr>
          <a:xfrm>
            <a:off x="762000" y="58674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Selective left internal iliac arteriography from a prone transradial 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transarterial approach </a:t>
            </a:r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demonstrates tumoral arterial hypervascularity (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arrow); these </a:t>
            </a:r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branches were embolized with 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particles</a:t>
            </a:r>
            <a:endParaRPr lang="en-US" sz="1600" dirty="0">
              <a:solidFill>
                <a:schemeClr val="bg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73100"/>
            <a:ext cx="5198984" cy="49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9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00219"/>
          </a:xfrm>
        </p:spPr>
        <p:txBody>
          <a:bodyPr/>
          <a:lstStyle/>
          <a:p>
            <a:r>
              <a:rPr lang="en-US" sz="4600" b="1" dirty="0" smtClean="0"/>
              <a:t>II: Cryoablation</a:t>
            </a:r>
            <a:endParaRPr lang="en-US" sz="4600" b="1" dirty="0"/>
          </a:p>
        </p:txBody>
      </p:sp>
      <p:sp>
        <p:nvSpPr>
          <p:cNvPr id="16" name="Rectangle 15"/>
          <p:cNvSpPr/>
          <p:nvPr/>
        </p:nvSpPr>
        <p:spPr>
          <a:xfrm>
            <a:off x="228600" y="56388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Fluoroscopic image after positioning of six cryoablation probes within the tumor under 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CT-guidance; cryoablation </a:t>
            </a:r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probes are seen within the tumor during active 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cryoablation; ice-ball </a:t>
            </a:r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is visualized as a hypodense sphere encompassing the 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tumor </a:t>
            </a:r>
            <a:r>
              <a:rPr lang="en-US" sz="1600" dirty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(arrow</a:t>
            </a:r>
            <a:r>
              <a:rPr lang="en-US" sz="16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)</a:t>
            </a:r>
            <a:endParaRPr lang="en-US" sz="1600" dirty="0">
              <a:solidFill>
                <a:schemeClr val="bg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0"/>
          <a:stretch/>
        </p:blipFill>
        <p:spPr>
          <a:xfrm>
            <a:off x="4267200" y="1943100"/>
            <a:ext cx="4800600" cy="295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9"/>
          <a:stretch/>
        </p:blipFill>
        <p:spPr>
          <a:xfrm>
            <a:off x="76200" y="1947058"/>
            <a:ext cx="3995057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ology Template">
  <a:themeElements>
    <a:clrScheme name="UMcolors3">
      <a:dk1>
        <a:srgbClr val="FFFFFF"/>
      </a:dk1>
      <a:lt1>
        <a:srgbClr val="FFFFFF"/>
      </a:lt1>
      <a:dk2>
        <a:srgbClr val="00274C"/>
      </a:dk2>
      <a:lt2>
        <a:srgbClr val="FFCB05"/>
      </a:lt2>
      <a:accent1>
        <a:srgbClr val="FFCB05"/>
      </a:accent1>
      <a:accent2>
        <a:srgbClr val="026EB5"/>
      </a:accent2>
      <a:accent3>
        <a:srgbClr val="E97D1F"/>
      </a:accent3>
      <a:accent4>
        <a:srgbClr val="B7B408"/>
      </a:accent4>
      <a:accent5>
        <a:srgbClr val="E7D4A2"/>
      </a:accent5>
      <a:accent6>
        <a:srgbClr val="00B1AF"/>
      </a:accent6>
      <a:hlink>
        <a:srgbClr val="4E8ABD"/>
      </a:hlink>
      <a:folHlink>
        <a:srgbClr val="AFB0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Radiology Template</Template>
  <TotalTime>320</TotalTime>
  <Words>851</Words>
  <Application>Microsoft Macintosh PowerPoint</Application>
  <PresentationFormat>On-screen Show (4:3)</PresentationFormat>
  <Paragraphs>62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Trebuchet MS</vt:lpstr>
      <vt:lpstr>Arial</vt:lpstr>
      <vt:lpstr>Radiology Template</vt:lpstr>
      <vt:lpstr>Prone Transradial Access for Multiple Single-Session Procedures</vt:lpstr>
      <vt:lpstr>Disclosures</vt:lpstr>
      <vt:lpstr>Brief Description</vt:lpstr>
      <vt:lpstr>History</vt:lpstr>
      <vt:lpstr>Prone Transradial Access</vt:lpstr>
      <vt:lpstr>Prone Transradial Access</vt:lpstr>
      <vt:lpstr>CT of the Pelvis with Contrast</vt:lpstr>
      <vt:lpstr>I: Internal Iliac Embolization</vt:lpstr>
      <vt:lpstr>II: Cryoablation</vt:lpstr>
      <vt:lpstr>III: Nephrostomy Placement</vt:lpstr>
      <vt:lpstr>Supine Transradial Access</vt:lpstr>
      <vt:lpstr>Prone Transradial Access</vt:lpstr>
      <vt:lpstr>References</vt:lpstr>
      <vt:lpstr>Thank You</vt:lpstr>
    </vt:vector>
  </TitlesOfParts>
  <Company>University of Michigan Hospital and Health Systems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Endovascular Retrieval of a CardioMEMS Heart Failure System</dc:title>
  <dc:creator>Mahn, James</dc:creator>
  <cp:lastModifiedBy>Jeffrey Chick</cp:lastModifiedBy>
  <cp:revision>46</cp:revision>
  <cp:lastPrinted>2014-01-27T21:49:17Z</cp:lastPrinted>
  <dcterms:created xsi:type="dcterms:W3CDTF">2016-11-07T13:08:28Z</dcterms:created>
  <dcterms:modified xsi:type="dcterms:W3CDTF">2016-11-13T01:03:19Z</dcterms:modified>
</cp:coreProperties>
</file>