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71A7-52B7-ED01-0537-F3067186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778B6-23DC-74A2-3FBA-4C56319C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246D-A3E4-4A37-85C2-EA5B8B47E4C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CEF9F-4581-B4C0-49B1-0C31A780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F09FE-B0DC-7481-1827-8C2E7B42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4AD-3294-4A20-B81B-25B11A45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DDD6C-DDE1-7053-E382-6880B9A5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F4683-6FF7-4101-E1F9-FFF476AD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8636-683E-D6D4-BFC2-226520E6C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246D-A3E4-4A37-85C2-EA5B8B47E4C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56D14-D699-CDCE-BC09-BF3C0BFB0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CEBA-AD9B-13C3-48D1-C6102E57C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84AD-3294-4A20-B81B-25B11A45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77B8FE-DA9E-2F80-343B-BF51C9FD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/>
              <a:t>Validation of a Speech Analysis Application to Detect Worsening Heart Failure Events in Ambulatory Heart Failure Patients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F64C9-8AE9-B118-D694-CF9F0E882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012AA9-9457-4AF2-9B47-A55B2B05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Aft>
                <a:spcPts val="12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</a:t>
            </a:r>
            <a:r>
              <a:rPr lang="en-US" sz="2200" kern="1200" cap="none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ear</a:t>
            </a: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Community Study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Patient Baseline Characteristics</a:t>
            </a:r>
            <a:endParaRPr lang="en-US" sz="18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38C04-1795-F2E0-CC77-642A6F998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4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B9EB7F-9055-824C-A7A0-C925E864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Patient Adherence to Daily Recordings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533A9-5E3B-877F-EEA9-FDF7AC10C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7326E-E448-00F2-37A9-3494C957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cs typeface="Arial" panose="020B0604020202020204" pitchFamily="34" charset="0"/>
              </a:rPr>
              <a:t>H</a:t>
            </a:r>
            <a:r>
              <a:rPr lang="en-US" sz="2000" cap="none">
                <a:cs typeface="Arial" panose="020B0604020202020204" pitchFamily="34" charset="0"/>
              </a:rPr>
              <a:t>ear</a:t>
            </a:r>
            <a:r>
              <a:rPr lang="en-US" sz="2000">
                <a:cs typeface="Arial" panose="020B0604020202020204" pitchFamily="34" charset="0"/>
              </a:rPr>
              <a:t>O Community Study, DEVELOPMENT Group</a:t>
            </a:r>
            <a:br>
              <a:rPr lang="en-US" sz="2000">
                <a:cs typeface="Arial" panose="020B0604020202020204" pitchFamily="34" charset="0"/>
              </a:rPr>
            </a:br>
            <a:r>
              <a:rPr lang="en-US" sz="1800">
                <a:cs typeface="Arial" panose="020B0604020202020204" pitchFamily="34" charset="0"/>
              </a:rPr>
              <a:t>Digital Speech Technology Can Predict Impending HF Events (HFE</a:t>
            </a:r>
            <a:r>
              <a:rPr lang="en-US" sz="1800" cap="none">
                <a:cs typeface="Arial" panose="020B0604020202020204" pitchFamily="34" charset="0"/>
              </a:rPr>
              <a:t>s</a:t>
            </a:r>
            <a:r>
              <a:rPr lang="en-US" sz="1800">
                <a:cs typeface="Arial" panose="020B0604020202020204" pitchFamily="34" charset="0"/>
              </a:rPr>
              <a:t>) 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5B645-E701-65B4-405B-D1734C0D9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71A663-3A1A-32E0-9C0F-315C9A77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cs typeface="Arial" panose="020B0604020202020204" pitchFamily="34" charset="0"/>
              </a:rPr>
              <a:t>H</a:t>
            </a:r>
            <a:r>
              <a:rPr lang="en-US" sz="2000" cap="none">
                <a:cs typeface="Arial" panose="020B0604020202020204" pitchFamily="34" charset="0"/>
              </a:rPr>
              <a:t>ear</a:t>
            </a:r>
            <a:r>
              <a:rPr lang="en-US" sz="2000">
                <a:cs typeface="Arial" panose="020B0604020202020204" pitchFamily="34" charset="0"/>
              </a:rPr>
              <a:t>O Community Study, Test Group</a:t>
            </a:r>
            <a:br>
              <a:rPr lang="en-US" sz="2000">
                <a:cs typeface="Arial" panose="020B0604020202020204" pitchFamily="34" charset="0"/>
              </a:rPr>
            </a:br>
            <a:r>
              <a:rPr lang="en-US" sz="1800">
                <a:cs typeface="Arial" panose="020B0604020202020204" pitchFamily="34" charset="0"/>
              </a:rPr>
              <a:t>Good Agreement Between the Development and Test Group Observed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48E83-6302-AFE1-2AB2-03A9801C3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929DA3-C936-9904-931C-F54D0138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>
                <a:ea typeface="+mn-ea"/>
                <a:cs typeface="Arial" panose="020B0604020202020204" pitchFamily="34" charset="0"/>
              </a:rPr>
              <a:t>Performance of Weight monitoring</a:t>
            </a:r>
            <a:br>
              <a:rPr lang="en-US" sz="2400">
                <a:ea typeface="+mn-ea"/>
                <a:cs typeface="Arial" panose="020B0604020202020204" pitchFamily="34" charset="0"/>
              </a:rPr>
            </a:br>
            <a:r>
              <a:rPr lang="en-US" sz="2000">
                <a:ea typeface="+mn-ea"/>
                <a:cs typeface="Arial" panose="020B0604020202020204" pitchFamily="34" charset="0"/>
              </a:rPr>
              <a:t>(performed only in DEVELOPMENT group) </a:t>
            </a:r>
            <a:endParaRPr lang="en-US" sz="2000" dirty="0"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260DD-1653-7EB3-B6BB-4AA004CFF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0223E-8906-5164-D802-F2D2A083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cap="none">
                <a:cs typeface="Arial" panose="020B0604020202020204" pitchFamily="34" charset="0"/>
              </a:rPr>
              <a:t>The Cordio HearO Community Study</a:t>
            </a:r>
            <a:br>
              <a:rPr lang="en-US" sz="2400" cap="none">
                <a:cs typeface="Arial" panose="020B0604020202020204" pitchFamily="34" charset="0"/>
              </a:rPr>
            </a:br>
            <a:r>
              <a:rPr lang="en-US" sz="2200" cap="none">
                <a:cs typeface="Arial" panose="020B0604020202020204" pitchFamily="34" charset="0"/>
              </a:rPr>
              <a:t>Conclusions</a:t>
            </a:r>
            <a:endParaRPr lang="en-US" sz="2200" cap="none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86525-E6B5-7383-79F1-B1308E793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5D19A-47A2-97B7-3368-96DE01ED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36D5A-BC46-4544-0CD9-1DC2F0DEE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0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4BF3D1-C449-546C-E287-56EF1A9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Disclosures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465D4-BAAA-3A43-D32C-958817E1A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BCD879-7691-8AD1-A2CD-0F5654F8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Arial" panose="020B0604020202020204" pitchFamily="34" charset="0"/>
              </a:rPr>
              <a:t>Speech Processing Technologies Are Everywhere</a:t>
            </a:r>
            <a:endParaRPr lang="en-US" sz="2400" dirty="0">
              <a:ea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63B3B-786E-E5ED-F4EF-E2DD2AA1F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AC1BE-86BA-7AB3-9613-F74D1851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Arial" panose="020B0604020202020204" pitchFamily="34" charset="0"/>
              </a:rPr>
              <a:t>Speech Production and Effects of Hydration Status</a:t>
            </a:r>
            <a:endParaRPr lang="en-US" sz="2400" b="1" dirty="0">
              <a:ea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7514D-6170-C029-B9F4-468D12A45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0FBBA-9880-D668-21F1-4A37FE84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Arial" panose="020B0604020202020204" pitchFamily="34" charset="0"/>
              </a:rPr>
              <a:t>Speech Processing System to Remotely Detect Lung Fluid Changes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3D9C3-592C-6B53-B850-282B8C86C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3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676B3-53F1-4B46-42C6-802CFDFB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Arial" panose="020B0604020202020204" pitchFamily="34" charset="0"/>
              </a:rPr>
              <a:t>Heart Failure Patient Specific Speech Measures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E037-FDFA-36B5-35E5-7F939E4143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B3D620-63D6-D012-DFD5-BA9FD2C1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DD8DB-560A-3147-37C3-AE0CA02CC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F8E15B-283D-B2FE-5AE5-C3F6ECA7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Arial" panose="020B0604020202020204" pitchFamily="34" charset="0"/>
              </a:rPr>
              <a:t>The H</a:t>
            </a:r>
            <a:r>
              <a:rPr lang="en-US" sz="2400" cap="none">
                <a:cs typeface="Arial" panose="020B0604020202020204" pitchFamily="34" charset="0"/>
              </a:rPr>
              <a:t>ear</a:t>
            </a:r>
            <a:r>
              <a:rPr lang="en-US" sz="2400">
                <a:cs typeface="Arial" panose="020B0604020202020204" pitchFamily="34" charset="0"/>
              </a:rPr>
              <a:t>O Community Study</a:t>
            </a:r>
            <a:br>
              <a:rPr lang="en-US" sz="2400">
                <a:cs typeface="Arial" panose="020B0604020202020204" pitchFamily="34" charset="0"/>
              </a:rPr>
            </a:br>
            <a:r>
              <a:rPr lang="en-US" sz="2000">
                <a:cs typeface="Arial" panose="020B0604020202020204" pitchFamily="34" charset="0"/>
              </a:rPr>
              <a:t>A Multicenter, Non-interventional, Single-arm, Open Clinical Study 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C8FA1-3612-B102-7435-5A66469F8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9968E4-E448-CEA0-BD5D-78DD517F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cs typeface="Arial" panose="020B0604020202020204" pitchFamily="34" charset="0"/>
              </a:rPr>
              <a:t>The H</a:t>
            </a:r>
            <a:r>
              <a:rPr lang="en-US" sz="2400" cap="none">
                <a:cs typeface="Arial" panose="020B0604020202020204" pitchFamily="34" charset="0"/>
              </a:rPr>
              <a:t>ear</a:t>
            </a:r>
            <a:r>
              <a:rPr lang="en-US" sz="2400">
                <a:cs typeface="Arial" panose="020B0604020202020204" pitchFamily="34" charset="0"/>
              </a:rPr>
              <a:t>O Community Study</a:t>
            </a:r>
            <a:br>
              <a:rPr lang="en-US" sz="2400">
                <a:cs typeface="Arial" panose="020B0604020202020204" pitchFamily="34" charset="0"/>
              </a:rPr>
            </a:br>
            <a:r>
              <a:rPr lang="en-US" sz="2000">
                <a:cs typeface="Arial" panose="020B0604020202020204" pitchFamily="34" charset="0"/>
              </a:rPr>
              <a:t>Design and Follow-up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9EC73-1D8B-0ED7-8F11-91F150077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FC81B3-BB52-45B3-97C4-7E39F19A2095}"/>
</file>

<file path=customXml/itemProps2.xml><?xml version="1.0" encoding="utf-8"?>
<ds:datastoreItem xmlns:ds="http://schemas.openxmlformats.org/officeDocument/2006/customXml" ds:itemID="{51068BE2-8C79-4C3C-BA9E-81412DDCC621}"/>
</file>

<file path=customXml/itemProps3.xml><?xml version="1.0" encoding="utf-8"?>
<ds:datastoreItem xmlns:ds="http://schemas.openxmlformats.org/officeDocument/2006/customXml" ds:itemID="{64A3606F-BEAB-4734-A1C1-C81EA958033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Validation of a Speech Analysis Application to Detect Worsening Heart Failure Events in Ambulatory Heart Failure Patients</vt:lpstr>
      <vt:lpstr>Disclosures</vt:lpstr>
      <vt:lpstr>Speech Processing Technologies Are Everywhere</vt:lpstr>
      <vt:lpstr>Speech Production and Effects of Hydration Status</vt:lpstr>
      <vt:lpstr>Speech Processing System to Remotely Detect Lung Fluid Changes</vt:lpstr>
      <vt:lpstr>Heart Failure Patient Specific Speech Measures</vt:lpstr>
      <vt:lpstr>PowerPoint Presentation</vt:lpstr>
      <vt:lpstr>The HearO Community Study A Multicenter, Non-interventional, Single-arm, Open Clinical Study </vt:lpstr>
      <vt:lpstr>The HearO Community Study Design and Follow-up</vt:lpstr>
      <vt:lpstr>The HearO Community Study Patient Baseline Characteristics</vt:lpstr>
      <vt:lpstr>Patient Adherence to Daily Recordings</vt:lpstr>
      <vt:lpstr>HearO Community Study, DEVELOPMENT Group Digital Speech Technology Can Predict Impending HF Events (HFEs) </vt:lpstr>
      <vt:lpstr>HearO Community Study, Test Group Good Agreement Between the Development and Test Group Observed</vt:lpstr>
      <vt:lpstr>Performance of Weight monitoring (performed only in DEVELOPMENT group) </vt:lpstr>
      <vt:lpstr>The Cordio HearO Community Study Conclusions</vt:lpstr>
      <vt:lpstr>THANK YOU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a Speech Analysis Application to Detect Worsening Heart Failure Events in Ambulatory Heart Failure Patients</dc:title>
  <dc:creator>Compton, Thomas A</dc:creator>
  <cp:lastModifiedBy>Compton, Thomas A</cp:lastModifiedBy>
  <cp:revision>1</cp:revision>
  <dcterms:created xsi:type="dcterms:W3CDTF">2023-11-13T17:53:36Z</dcterms:created>
  <dcterms:modified xsi:type="dcterms:W3CDTF">2023-11-13T17:53:36Z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