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86" r:id="rId4"/>
    <p:sldId id="259" r:id="rId5"/>
    <p:sldId id="276" r:id="rId6"/>
    <p:sldId id="261" r:id="rId7"/>
    <p:sldId id="275" r:id="rId8"/>
    <p:sldId id="263" r:id="rId9"/>
    <p:sldId id="274" r:id="rId10"/>
    <p:sldId id="265" r:id="rId11"/>
    <p:sldId id="272" r:id="rId12"/>
    <p:sldId id="267" r:id="rId13"/>
    <p:sldId id="273" r:id="rId14"/>
    <p:sldId id="268" r:id="rId15"/>
    <p:sldId id="269" r:id="rId16"/>
    <p:sldId id="270" r:id="rId17"/>
    <p:sldId id="271" r:id="rId18"/>
    <p:sldId id="282" r:id="rId19"/>
    <p:sldId id="283" r:id="rId20"/>
    <p:sldId id="284" r:id="rId21"/>
    <p:sldId id="285" r:id="rId22"/>
    <p:sldId id="277" r:id="rId23"/>
    <p:sldId id="279" r:id="rId24"/>
    <p:sldId id="260" r:id="rId25"/>
    <p:sldId id="27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28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8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8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0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8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56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49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7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48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1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9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25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0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9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D278-EDF9-427B-9B1D-BA9C413C927F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C771-5DB7-4E73-B785-54E62F62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58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 Versus Right Radial Access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632853"/>
            <a:ext cx="5257800" cy="131445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Ion S Jovin, MD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McGuire VAMC/VCU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Richmond, VA, USA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March 3, 2018</a:t>
            </a:r>
            <a:endParaRPr lang="en-US" sz="2800" dirty="0">
              <a:solidFill>
                <a:schemeClr val="bg2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56447"/>
            <a:ext cx="1525588" cy="11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56447"/>
            <a:ext cx="1525588" cy="11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0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Fluoroscopy Time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L vs R radial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Statistically significant but clinically not relevant difference between left versus right radial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Slightly </a:t>
            </a:r>
            <a:r>
              <a:rPr lang="en-US" dirty="0" smtClean="0">
                <a:solidFill>
                  <a:srgbClr val="FFFF00"/>
                </a:solidFill>
              </a:rPr>
              <a:t>longer fluoroscopy time with </a:t>
            </a:r>
            <a:r>
              <a:rPr lang="en-US" dirty="0">
                <a:solidFill>
                  <a:srgbClr val="FFFF00"/>
                </a:solidFill>
              </a:rPr>
              <a:t>the right radial approach</a:t>
            </a:r>
          </a:p>
        </p:txBody>
      </p:sp>
    </p:spTree>
    <p:extLst>
      <p:ext uri="{BB962C8B-B14F-4D97-AF65-F5344CB8AC3E}">
        <p14:creationId xmlns:p14="http://schemas.microsoft.com/office/powerpoint/2010/main" val="391130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145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Contrast Volume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 vs R radial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4686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Shah R et al. CCI 2016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1"/>
            <a:ext cx="8839200" cy="317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1" y="3543300"/>
            <a:ext cx="8839199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Contrast Volume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L vs R radial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Statistically significant but clinically not relevant difference between left versus right radial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Slightly more contrast used with the right radial approach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9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14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Subclavian Tortuosity, Vascular and Embolic Complications L vs R radial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4686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Shah R et al. CCI 2016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6550"/>
            <a:ext cx="8915400" cy="253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1436550"/>
            <a:ext cx="2133600" cy="2506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145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Subclavian Tortuosity, Vascular and Embolic Complications L vs R radial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4686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Shah R et al. CCI 2016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6550"/>
            <a:ext cx="8915400" cy="253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1449673"/>
            <a:ext cx="2133600" cy="2506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145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Subclavian Tortuosity, Vascular and Embolic Complications L vs R radial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4686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Shah R et al. CCI 2016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6550"/>
            <a:ext cx="8915400" cy="253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7142" y="1449673"/>
            <a:ext cx="2133600" cy="2506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dirty="0">
                <a:solidFill>
                  <a:prstClr val="white"/>
                </a:solidFill>
                <a:ea typeface="+mn-ea"/>
                <a:cs typeface="+mn-cs"/>
              </a:rPr>
              <a:t>Subclavian Tortuosity, Vascular and Embolic Complications</a:t>
            </a:r>
            <a:br>
              <a:rPr lang="en-US" sz="32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3200" dirty="0">
                <a:solidFill>
                  <a:prstClr val="white"/>
                </a:solidFill>
                <a:ea typeface="+mn-ea"/>
                <a:cs typeface="+mn-cs"/>
              </a:rPr>
              <a:t>L vs R radial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944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Significantly more tortuosity of the right versus the left subclavian artery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significant difference in terms of vascular or embolic complications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8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8575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Radiation to the operator L versus R radial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428625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Guzman L et al. JACC </a:t>
            </a:r>
            <a:r>
              <a:rPr lang="en-US" dirty="0" err="1" smtClean="0">
                <a:solidFill>
                  <a:srgbClr val="FF0000"/>
                </a:solidFill>
              </a:rPr>
              <a:t>Cardiovasc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Interv</a:t>
            </a:r>
            <a:r>
              <a:rPr lang="en-US" dirty="0" smtClean="0">
                <a:solidFill>
                  <a:srgbClr val="FF0000"/>
                </a:solidFill>
              </a:rPr>
              <a:t> 2014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493776"/>
            <a:ext cx="4200525" cy="424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9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8575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Radiation to the operator L versus R radial (REVERE)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63249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Pancholy</a:t>
            </a:r>
            <a:r>
              <a:rPr lang="en-US" dirty="0" smtClean="0">
                <a:solidFill>
                  <a:srgbClr val="FF0000"/>
                </a:solidFill>
              </a:rPr>
              <a:t> S et al. JACC </a:t>
            </a:r>
            <a:r>
              <a:rPr lang="en-US" dirty="0" err="1" smtClean="0">
                <a:solidFill>
                  <a:srgbClr val="FF0000"/>
                </a:solidFill>
              </a:rPr>
              <a:t>Cardiovasc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Interv</a:t>
            </a:r>
            <a:r>
              <a:rPr lang="en-US" dirty="0" smtClean="0">
                <a:solidFill>
                  <a:srgbClr val="FF0000"/>
                </a:solidFill>
              </a:rPr>
              <a:t> 2015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ars.els-cdn.com/content/image/1-s2.0-S1936879815007979-gr5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" y="457200"/>
            <a:ext cx="7239000" cy="41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7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8575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Radiation to the operator L versus R radial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63249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Goy JJ et al. Am J </a:t>
            </a:r>
            <a:r>
              <a:rPr lang="en-US" dirty="0" err="1" smtClean="0">
                <a:solidFill>
                  <a:srgbClr val="FF0000"/>
                </a:solidFill>
              </a:rPr>
              <a:t>Cardiol</a:t>
            </a:r>
            <a:r>
              <a:rPr lang="en-US" dirty="0" smtClean="0">
                <a:solidFill>
                  <a:srgbClr val="FF0000"/>
                </a:solidFill>
              </a:rPr>
              <a:t> 2016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ars.els-cdn.com/content/image/1-s2.0-S0002914916305677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3786"/>
            <a:ext cx="7598964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9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Ion S 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Jovin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, MD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relevant financial relationships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9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8575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Radiation to the operator L versus R radial (RAD-Matrix)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77099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Schiahbasi</a:t>
            </a:r>
            <a:r>
              <a:rPr lang="en-US" dirty="0" smtClean="0">
                <a:solidFill>
                  <a:srgbClr val="FF0000"/>
                </a:solidFill>
              </a:rPr>
              <a:t> A et al. JACC 2017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ars.els-cdn.com/content/image/1-s2.0-S0735109717360424-gr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457200"/>
            <a:ext cx="7848600" cy="42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8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>
                <a:solidFill>
                  <a:prstClr val="white"/>
                </a:solidFill>
                <a:ea typeface="+mn-ea"/>
                <a:cs typeface="+mn-cs"/>
              </a:rPr>
              <a:t>Conclusions</a:t>
            </a:r>
            <a:r>
              <a:rPr lang="en-US" sz="32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320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sz="3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Left radial and right radial access for coronary angiography and intervention are both viable alternatives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our meta-analysis there were slight advantages for left radial access but the clinical relevance of the findings is uncertain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Radiation to the operator is probably not significantly different but the jury is </a:t>
            </a:r>
            <a:r>
              <a:rPr lang="en-US" smtClean="0">
                <a:solidFill>
                  <a:srgbClr val="FFFF00"/>
                </a:solidFill>
              </a:rPr>
              <a:t>still out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72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800" dirty="0" smtClean="0">
                <a:solidFill>
                  <a:prstClr val="white"/>
                </a:solidFill>
                <a:ea typeface="+mn-ea"/>
                <a:cs typeface="+mn-cs"/>
              </a:rPr>
              <a:t>Thank you</a:t>
            </a:r>
            <a:endParaRPr lang="en-US" sz="4800" dirty="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55510"/>
            <a:ext cx="8885649" cy="27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5224" y="4573340"/>
            <a:ext cx="42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Xia SL et al. </a:t>
            </a:r>
            <a:r>
              <a:rPr lang="en-US" dirty="0" err="1" smtClean="0">
                <a:solidFill>
                  <a:srgbClr val="FF0000"/>
                </a:solidFill>
              </a:rPr>
              <a:t>Braz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J Med </a:t>
            </a:r>
            <a:r>
              <a:rPr lang="en-US" dirty="0" err="1">
                <a:solidFill>
                  <a:srgbClr val="FF0000"/>
                </a:solidFill>
              </a:rPr>
              <a:t>Biol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Res 2015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5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145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Radiation (DAP)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 vs R radial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4686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C000"/>
                </a:solidFill>
              </a:rPr>
              <a:t>Guo</a:t>
            </a:r>
            <a:r>
              <a:rPr lang="en-US" dirty="0" smtClean="0">
                <a:solidFill>
                  <a:srgbClr val="FFC000"/>
                </a:solidFill>
              </a:rPr>
              <a:t> X et al. </a:t>
            </a:r>
            <a:r>
              <a:rPr lang="en-US" dirty="0" err="1" smtClean="0">
                <a:solidFill>
                  <a:srgbClr val="FFC000"/>
                </a:solidFill>
              </a:rPr>
              <a:t>PLoS</a:t>
            </a:r>
            <a:r>
              <a:rPr lang="en-US" dirty="0" smtClean="0">
                <a:solidFill>
                  <a:srgbClr val="FFC000"/>
                </a:solidFill>
              </a:rPr>
              <a:t> One 2013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099252"/>
            <a:ext cx="7648575" cy="357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5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Transradial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catheterization and intervention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Can be done from both the right and left side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right side is more similar to the traditional </a:t>
            </a:r>
            <a:r>
              <a:rPr lang="en-US" dirty="0" err="1" smtClean="0">
                <a:solidFill>
                  <a:srgbClr val="FFFF00"/>
                </a:solidFill>
              </a:rPr>
              <a:t>transfemoral</a:t>
            </a:r>
            <a:r>
              <a:rPr lang="en-US" dirty="0" smtClean="0">
                <a:solidFill>
                  <a:srgbClr val="FFFF00"/>
                </a:solidFill>
              </a:rPr>
              <a:t> access for the operator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left side is slightly less comfortable for the patient</a:t>
            </a:r>
          </a:p>
        </p:txBody>
      </p:sp>
    </p:spTree>
    <p:extLst>
      <p:ext uri="{BB962C8B-B14F-4D97-AF65-F5344CB8AC3E}">
        <p14:creationId xmlns:p14="http://schemas.microsoft.com/office/powerpoint/2010/main" val="132841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 Versus Right Radial Access: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Meta-Analysis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12 randomized controlled studies; 6450 patients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Endpoints: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Cross over rate or procedure failure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Procedure duration, fluoroscopy time, contrast volume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Subclavian tortuosity and complications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5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145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Cross Over </a:t>
            </a:r>
            <a:r>
              <a:rPr lang="en-US" sz="2800" dirty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ate or Procedure Failure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 vs R radial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" y="998132"/>
            <a:ext cx="8982632" cy="313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4686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Shah R et al. CCI 2016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258" y="3314700"/>
            <a:ext cx="883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Cross Over Rate or Procedure Failure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L vs R radial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No statistically </a:t>
            </a:r>
            <a:r>
              <a:rPr lang="en-US" dirty="0">
                <a:solidFill>
                  <a:srgbClr val="FFFF00"/>
                </a:solidFill>
              </a:rPr>
              <a:t>significant </a:t>
            </a:r>
            <a:r>
              <a:rPr lang="en-US" dirty="0" smtClean="0">
                <a:solidFill>
                  <a:srgbClr val="FFFF00"/>
                </a:solidFill>
              </a:rPr>
              <a:t>difference in cross over rate of procedure failure </a:t>
            </a:r>
            <a:r>
              <a:rPr lang="en-US" dirty="0">
                <a:solidFill>
                  <a:srgbClr val="FFFF00"/>
                </a:solidFill>
              </a:rPr>
              <a:t>between left versus right radial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145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Procedure Duration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L vs R radial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4686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Shah R et al. CCI 2016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8" y="1085850"/>
            <a:ext cx="872826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868" y="3143250"/>
            <a:ext cx="872826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Procedure Duration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L vs R radial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No statistically </a:t>
            </a:r>
            <a:r>
              <a:rPr lang="en-US" dirty="0">
                <a:solidFill>
                  <a:srgbClr val="FFFF00"/>
                </a:solidFill>
              </a:rPr>
              <a:t>significant </a:t>
            </a:r>
            <a:r>
              <a:rPr lang="en-US" dirty="0" smtClean="0">
                <a:solidFill>
                  <a:srgbClr val="FFFF00"/>
                </a:solidFill>
              </a:rPr>
              <a:t>difference </a:t>
            </a:r>
            <a:r>
              <a:rPr lang="en-US" dirty="0">
                <a:solidFill>
                  <a:srgbClr val="FFFF00"/>
                </a:solidFill>
              </a:rPr>
              <a:t>between left versus right radial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Procedure duration about the same with left versus right radial</a:t>
            </a:r>
          </a:p>
        </p:txBody>
      </p:sp>
    </p:spTree>
    <p:extLst>
      <p:ext uri="{BB962C8B-B14F-4D97-AF65-F5344CB8AC3E}">
        <p14:creationId xmlns:p14="http://schemas.microsoft.com/office/powerpoint/2010/main" val="197460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145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Fluoroscopy Time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 vs R radial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4686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Shah R et al. CCI 2016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5851"/>
            <a:ext cx="8915400" cy="32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1" y="3543300"/>
            <a:ext cx="8915399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477</Words>
  <Application>Microsoft Office PowerPoint</Application>
  <PresentationFormat>On-screen Show (16:9)</PresentationFormat>
  <Paragraphs>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TradeGothic</vt:lpstr>
      <vt:lpstr>Office Theme</vt:lpstr>
      <vt:lpstr>Theme1</vt:lpstr>
      <vt:lpstr>Left Versus Right Radial Access </vt:lpstr>
      <vt:lpstr>PowerPoint Presentation</vt:lpstr>
      <vt:lpstr>Transradial catheterization and intervention</vt:lpstr>
      <vt:lpstr>Left Versus Right Radial Access: a Meta-Analysis</vt:lpstr>
      <vt:lpstr>PowerPoint Presentation</vt:lpstr>
      <vt:lpstr>Cross Over Rate or Procedure Failure L vs R radial</vt:lpstr>
      <vt:lpstr>PowerPoint Presentation</vt:lpstr>
      <vt:lpstr>Procedure Duration  L vs R radial</vt:lpstr>
      <vt:lpstr>PowerPoint Presentation</vt:lpstr>
      <vt:lpstr>Fluoroscopy Time L vs R radial</vt:lpstr>
      <vt:lpstr>PowerPoint Presentation</vt:lpstr>
      <vt:lpstr>Contrast Volume L vs R radial</vt:lpstr>
      <vt:lpstr>PowerPoint Presentation</vt:lpstr>
      <vt:lpstr>PowerPoint Presentation</vt:lpstr>
      <vt:lpstr>PowerPoint Presentation</vt:lpstr>
      <vt:lpstr>Subclavian Tortuosity, Vascular and Embolic Complications L vs R radial</vt:lpstr>
      <vt:lpstr>Radiation to the operator L versus R radial</vt:lpstr>
      <vt:lpstr>Radiation to the operator L versus R radial (REVERE)</vt:lpstr>
      <vt:lpstr>Radiation to the operator L versus R radial</vt:lpstr>
      <vt:lpstr>Radiation to the operator L versus R radial (RAD-Matrix)</vt:lpstr>
      <vt:lpstr>Conclusions </vt:lpstr>
      <vt:lpstr>Thank you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Left Versus Right Radial Access Results of a Meta Analysis</dc:title>
  <dc:creator>Department of Veterans Affairs</dc:creator>
  <cp:lastModifiedBy>Checkin 009</cp:lastModifiedBy>
  <cp:revision>35</cp:revision>
  <dcterms:created xsi:type="dcterms:W3CDTF">2016-09-20T15:38:59Z</dcterms:created>
  <dcterms:modified xsi:type="dcterms:W3CDTF">2018-03-03T17:59:01Z</dcterms:modified>
</cp:coreProperties>
</file>