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2.xml" ContentType="application/vnd.ms-office.chartstyle+xml"/>
  <Override PartName="/ppt/authors.xml" ContentType="application/vnd.ms-powerpoint.authors+xml"/>
  <Override PartName="/ppt/charts/colors2.xml" ContentType="application/vnd.ms-office.chartcolorstyle+xml"/>
  <Override PartName="/ppt/charts/style1.xml" ContentType="application/vnd.ms-office.chartstyle+xml"/>
  <Override PartName="/ppt/charts/chart2.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7" r:id="rId3"/>
    <p:sldId id="258" r:id="rId4"/>
    <p:sldId id="263" r:id="rId5"/>
    <p:sldId id="259" r:id="rId6"/>
    <p:sldId id="260" r:id="rId7"/>
    <p:sldId id="261" r:id="rId8"/>
    <p:sldId id="277" r:id="rId9"/>
    <p:sldId id="272" r:id="rId10"/>
    <p:sldId id="262" r:id="rId11"/>
    <p:sldId id="273" r:id="rId12"/>
    <p:sldId id="279" r:id="rId13"/>
    <p:sldId id="264" r:id="rId14"/>
    <p:sldId id="280" r:id="rId15"/>
    <p:sldId id="268" r:id="rId16"/>
    <p:sldId id="269"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9A672-EBA4-C2A2-1D44-1AA6B0F7C54C}" name="Kirsten Dorans" initials="KD" userId="S::kdorans@tulane.edu::dea554f5-9f97-44e0-aa65-cbff4b1ea2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4" autoAdjust="0"/>
    <p:restoredTop sz="84606" autoAdjust="0"/>
  </p:normalViewPr>
  <p:slideViewPr>
    <p:cSldViewPr snapToGrid="0">
      <p:cViewPr varScale="1">
        <p:scale>
          <a:sx n="77" d="100"/>
          <a:sy n="77" d="100"/>
        </p:scale>
        <p:origin x="2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he\Box%20Sync\Projects\CRHC%20Project\Publications\Phase%203%20Paper\AHA%20Abstract\202308%20AH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he\Box%20Sync\Projects\CRHC%20Project\Publications\Phase%203%20Paper\AHA%20Abstract\202308%20AH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Intervention</c:v>
          </c:tx>
          <c:spPr>
            <a:ln w="15875" cap="rnd">
              <a:solidFill>
                <a:srgbClr val="009AD0"/>
              </a:solidFill>
              <a:round/>
            </a:ln>
            <a:effectLst/>
          </c:spPr>
          <c:marker>
            <c:symbol val="circle"/>
            <c:size val="3"/>
            <c:spPr>
              <a:solidFill>
                <a:srgbClr val="009AD0"/>
              </a:solidFill>
              <a:ln w="9525">
                <a:no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C4E8-46F3-ADF1-7A1D8FB1C6B8}"/>
                </c:ext>
              </c:extLst>
            </c:dLbl>
            <c:dLbl>
              <c:idx val="2"/>
              <c:delete val="1"/>
              <c:extLst>
                <c:ext xmlns:c15="http://schemas.microsoft.com/office/drawing/2012/chart" uri="{CE6537A1-D6FC-4f65-9D91-7224C49458BB}"/>
                <c:ext xmlns:c16="http://schemas.microsoft.com/office/drawing/2014/chart" uri="{C3380CC4-5D6E-409C-BE32-E72D297353CC}">
                  <c16:uniqueId val="{0000000B-C4E8-46F3-ADF1-7A1D8FB1C6B8}"/>
                </c:ext>
              </c:extLst>
            </c:dLbl>
            <c:dLbl>
              <c:idx val="3"/>
              <c:delete val="1"/>
              <c:extLst>
                <c:ext xmlns:c15="http://schemas.microsoft.com/office/drawing/2012/chart" uri="{CE6537A1-D6FC-4f65-9D91-7224C49458BB}"/>
                <c:ext xmlns:c16="http://schemas.microsoft.com/office/drawing/2014/chart" uri="{C3380CC4-5D6E-409C-BE32-E72D297353CC}">
                  <c16:uniqueId val="{0000000C-C4E8-46F3-ADF1-7A1D8FB1C6B8}"/>
                </c:ext>
              </c:extLst>
            </c:dLbl>
            <c:dLbl>
              <c:idx val="4"/>
              <c:delete val="1"/>
              <c:extLst>
                <c:ext xmlns:c15="http://schemas.microsoft.com/office/drawing/2012/chart" uri="{CE6537A1-D6FC-4f65-9D91-7224C49458BB}"/>
                <c:ext xmlns:c16="http://schemas.microsoft.com/office/drawing/2014/chart" uri="{C3380CC4-5D6E-409C-BE32-E72D297353CC}">
                  <c16:uniqueId val="{0000000D-C4E8-46F3-ADF1-7A1D8FB1C6B8}"/>
                </c:ext>
              </c:extLst>
            </c:dLbl>
            <c:dLbl>
              <c:idx val="5"/>
              <c:delete val="1"/>
              <c:extLst>
                <c:ext xmlns:c15="http://schemas.microsoft.com/office/drawing/2012/chart" uri="{CE6537A1-D6FC-4f65-9D91-7224C49458BB}"/>
                <c:ext xmlns:c16="http://schemas.microsoft.com/office/drawing/2014/chart" uri="{C3380CC4-5D6E-409C-BE32-E72D297353CC}">
                  <c16:uniqueId val="{0000000E-C4E8-46F3-ADF1-7A1D8FB1C6B8}"/>
                </c:ext>
              </c:extLst>
            </c:dLbl>
            <c:dLbl>
              <c:idx val="6"/>
              <c:delete val="1"/>
              <c:extLst>
                <c:ext xmlns:c15="http://schemas.microsoft.com/office/drawing/2012/chart" uri="{CE6537A1-D6FC-4f65-9D91-7224C49458BB}"/>
                <c:ext xmlns:c16="http://schemas.microsoft.com/office/drawing/2014/chart" uri="{C3380CC4-5D6E-409C-BE32-E72D297353CC}">
                  <c16:uniqueId val="{0000000F-C4E8-46F3-ADF1-7A1D8FB1C6B8}"/>
                </c:ext>
              </c:extLst>
            </c:dLbl>
            <c:dLbl>
              <c:idx val="7"/>
              <c:layout>
                <c:manualLayout>
                  <c:x val="0"/>
                  <c:y val="-4.66392318244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E8-46F3-ADF1-7A1D8FB1C6B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'BP plot'!$D$4:$K$4</c:f>
                <c:numCache>
                  <c:formatCode>General</c:formatCode>
                  <c:ptCount val="8"/>
                  <c:pt idx="0">
                    <c:v>0.7</c:v>
                  </c:pt>
                  <c:pt idx="1">
                    <c:v>0.7</c:v>
                  </c:pt>
                  <c:pt idx="2">
                    <c:v>0.9</c:v>
                  </c:pt>
                  <c:pt idx="3">
                    <c:v>0.6</c:v>
                  </c:pt>
                  <c:pt idx="4">
                    <c:v>0.7</c:v>
                  </c:pt>
                  <c:pt idx="5">
                    <c:v>0.6</c:v>
                  </c:pt>
                  <c:pt idx="6">
                    <c:v>0.4</c:v>
                  </c:pt>
                  <c:pt idx="7">
                    <c:v>0.7</c:v>
                  </c:pt>
                </c:numCache>
              </c:numRef>
            </c:plus>
            <c:minus>
              <c:numRef>
                <c:f>'BP plot'!$D$4:$K$4</c:f>
                <c:numCache>
                  <c:formatCode>General</c:formatCode>
                  <c:ptCount val="8"/>
                  <c:pt idx="0">
                    <c:v>0.7</c:v>
                  </c:pt>
                  <c:pt idx="1">
                    <c:v>0.7</c:v>
                  </c:pt>
                  <c:pt idx="2">
                    <c:v>0.9</c:v>
                  </c:pt>
                  <c:pt idx="3">
                    <c:v>0.6</c:v>
                  </c:pt>
                  <c:pt idx="4">
                    <c:v>0.7</c:v>
                  </c:pt>
                  <c:pt idx="5">
                    <c:v>0.6</c:v>
                  </c:pt>
                  <c:pt idx="6">
                    <c:v>0.4</c:v>
                  </c:pt>
                  <c:pt idx="7">
                    <c:v>0.7</c:v>
                  </c:pt>
                </c:numCache>
              </c:numRef>
            </c:minus>
            <c:spPr>
              <a:noFill/>
              <a:ln w="12700" cap="flat" cmpd="sng" algn="ctr">
                <a:solidFill>
                  <a:srgbClr val="009AD0"/>
                </a:solidFill>
                <a:round/>
              </a:ln>
              <a:effectLst/>
            </c:spPr>
          </c:errBars>
          <c:cat>
            <c:numRef>
              <c:f>'BP plot'!$D$1:$K$1</c:f>
              <c:numCache>
                <c:formatCode>General</c:formatCode>
                <c:ptCount val="8"/>
                <c:pt idx="0">
                  <c:v>0</c:v>
                </c:pt>
                <c:pt idx="1">
                  <c:v>6</c:v>
                </c:pt>
                <c:pt idx="2">
                  <c:v>12</c:v>
                </c:pt>
                <c:pt idx="3">
                  <c:v>18</c:v>
                </c:pt>
                <c:pt idx="4">
                  <c:v>24</c:v>
                </c:pt>
                <c:pt idx="5">
                  <c:v>30</c:v>
                </c:pt>
                <c:pt idx="6">
                  <c:v>36</c:v>
                </c:pt>
                <c:pt idx="7">
                  <c:v>48</c:v>
                </c:pt>
              </c:numCache>
            </c:numRef>
          </c:cat>
          <c:val>
            <c:numRef>
              <c:f>'BP plot'!$D$2:$K$2</c:f>
              <c:numCache>
                <c:formatCode>0.0</c:formatCode>
                <c:ptCount val="8"/>
                <c:pt idx="0">
                  <c:v>157</c:v>
                </c:pt>
                <c:pt idx="1">
                  <c:v>142.80000000000001</c:v>
                </c:pt>
                <c:pt idx="2">
                  <c:v>141.5</c:v>
                </c:pt>
                <c:pt idx="3">
                  <c:v>130.5</c:v>
                </c:pt>
                <c:pt idx="4">
                  <c:v>132.19999999999999</c:v>
                </c:pt>
                <c:pt idx="5">
                  <c:v>131.1</c:v>
                </c:pt>
                <c:pt idx="6">
                  <c:v>126.1</c:v>
                </c:pt>
                <c:pt idx="7">
                  <c:v>127.6</c:v>
                </c:pt>
              </c:numCache>
            </c:numRef>
          </c:val>
          <c:smooth val="0"/>
          <c:extLst>
            <c:ext xmlns:c16="http://schemas.microsoft.com/office/drawing/2014/chart" uri="{C3380CC4-5D6E-409C-BE32-E72D297353CC}">
              <c16:uniqueId val="{00000000-C4E8-46F3-ADF1-7A1D8FB1C6B8}"/>
            </c:ext>
          </c:extLst>
        </c:ser>
        <c:ser>
          <c:idx val="1"/>
          <c:order val="1"/>
          <c:tx>
            <c:v>Usual Care</c:v>
          </c:tx>
          <c:spPr>
            <a:ln w="15875" cap="rnd">
              <a:solidFill>
                <a:srgbClr val="C00000"/>
              </a:solidFill>
              <a:round/>
            </a:ln>
            <a:effectLst/>
          </c:spPr>
          <c:marker>
            <c:symbol val="circle"/>
            <c:size val="3"/>
            <c:spPr>
              <a:solidFill>
                <a:srgbClr val="C00000"/>
              </a:solidFill>
              <a:ln w="9525">
                <a:noFill/>
              </a:ln>
              <a:effectLst/>
            </c:spPr>
          </c:marker>
          <c:dLbls>
            <c:dLbl>
              <c:idx val="0"/>
              <c:layout>
                <c:manualLayout>
                  <c:x val="-5.8633826306846437E-2"/>
                  <c:y val="7.956104252400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E8-46F3-ADF1-7A1D8FB1C6B8}"/>
                </c:ext>
              </c:extLst>
            </c:dLbl>
            <c:dLbl>
              <c:idx val="1"/>
              <c:delete val="1"/>
              <c:extLst>
                <c:ext xmlns:c15="http://schemas.microsoft.com/office/drawing/2012/chart" uri="{CE6537A1-D6FC-4f65-9D91-7224C49458BB}"/>
                <c:ext xmlns:c16="http://schemas.microsoft.com/office/drawing/2014/chart" uri="{C3380CC4-5D6E-409C-BE32-E72D297353CC}">
                  <c16:uniqueId val="{00000003-C4E8-46F3-ADF1-7A1D8FB1C6B8}"/>
                </c:ext>
              </c:extLst>
            </c:dLbl>
            <c:dLbl>
              <c:idx val="2"/>
              <c:delete val="1"/>
              <c:extLst>
                <c:ext xmlns:c15="http://schemas.microsoft.com/office/drawing/2012/chart" uri="{CE6537A1-D6FC-4f65-9D91-7224C49458BB}"/>
                <c:ext xmlns:c16="http://schemas.microsoft.com/office/drawing/2014/chart" uri="{C3380CC4-5D6E-409C-BE32-E72D297353CC}">
                  <c16:uniqueId val="{00000002-C4E8-46F3-ADF1-7A1D8FB1C6B8}"/>
                </c:ext>
              </c:extLst>
            </c:dLbl>
            <c:dLbl>
              <c:idx val="3"/>
              <c:delete val="1"/>
              <c:extLst>
                <c:ext xmlns:c15="http://schemas.microsoft.com/office/drawing/2012/chart" uri="{CE6537A1-D6FC-4f65-9D91-7224C49458BB}"/>
                <c:ext xmlns:c16="http://schemas.microsoft.com/office/drawing/2014/chart" uri="{C3380CC4-5D6E-409C-BE32-E72D297353CC}">
                  <c16:uniqueId val="{00000004-C4E8-46F3-ADF1-7A1D8FB1C6B8}"/>
                </c:ext>
              </c:extLst>
            </c:dLbl>
            <c:dLbl>
              <c:idx val="4"/>
              <c:delete val="1"/>
              <c:extLst>
                <c:ext xmlns:c15="http://schemas.microsoft.com/office/drawing/2012/chart" uri="{CE6537A1-D6FC-4f65-9D91-7224C49458BB}"/>
                <c:ext xmlns:c16="http://schemas.microsoft.com/office/drawing/2014/chart" uri="{C3380CC4-5D6E-409C-BE32-E72D297353CC}">
                  <c16:uniqueId val="{00000005-C4E8-46F3-ADF1-7A1D8FB1C6B8}"/>
                </c:ext>
              </c:extLst>
            </c:dLbl>
            <c:dLbl>
              <c:idx val="5"/>
              <c:delete val="1"/>
              <c:extLst>
                <c:ext xmlns:c15="http://schemas.microsoft.com/office/drawing/2012/chart" uri="{CE6537A1-D6FC-4f65-9D91-7224C49458BB}"/>
                <c:ext xmlns:c16="http://schemas.microsoft.com/office/drawing/2014/chart" uri="{C3380CC4-5D6E-409C-BE32-E72D297353CC}">
                  <c16:uniqueId val="{00000006-C4E8-46F3-ADF1-7A1D8FB1C6B8}"/>
                </c:ext>
              </c:extLst>
            </c:dLbl>
            <c:dLbl>
              <c:idx val="6"/>
              <c:delete val="1"/>
              <c:extLst>
                <c:ext xmlns:c15="http://schemas.microsoft.com/office/drawing/2012/chart" uri="{CE6537A1-D6FC-4f65-9D91-7224C49458BB}"/>
                <c:ext xmlns:c16="http://schemas.microsoft.com/office/drawing/2014/chart" uri="{C3380CC4-5D6E-409C-BE32-E72D297353CC}">
                  <c16:uniqueId val="{00000007-C4E8-46F3-ADF1-7A1D8FB1C6B8}"/>
                </c:ext>
              </c:extLst>
            </c:dLbl>
            <c:dLbl>
              <c:idx val="7"/>
              <c:layout>
                <c:manualLayout>
                  <c:x val="0"/>
                  <c:y val="-4.9382716049382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E8-46F3-ADF1-7A1D8FB1C6B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'BP plot'!$D$5:$K$5</c:f>
                <c:numCache>
                  <c:formatCode>General</c:formatCode>
                  <c:ptCount val="8"/>
                  <c:pt idx="0">
                    <c:v>0.6</c:v>
                  </c:pt>
                  <c:pt idx="1">
                    <c:v>0.8</c:v>
                  </c:pt>
                  <c:pt idx="2">
                    <c:v>0.8</c:v>
                  </c:pt>
                  <c:pt idx="3">
                    <c:v>0.7</c:v>
                  </c:pt>
                  <c:pt idx="4">
                    <c:v>0.9</c:v>
                  </c:pt>
                  <c:pt idx="5">
                    <c:v>0.8</c:v>
                  </c:pt>
                  <c:pt idx="6">
                    <c:v>0.7</c:v>
                  </c:pt>
                  <c:pt idx="7">
                    <c:v>1</c:v>
                  </c:pt>
                </c:numCache>
              </c:numRef>
            </c:plus>
            <c:minus>
              <c:numRef>
                <c:f>'BP plot'!$D$5:$K$5</c:f>
                <c:numCache>
                  <c:formatCode>General</c:formatCode>
                  <c:ptCount val="8"/>
                  <c:pt idx="0">
                    <c:v>0.6</c:v>
                  </c:pt>
                  <c:pt idx="1">
                    <c:v>0.8</c:v>
                  </c:pt>
                  <c:pt idx="2">
                    <c:v>0.8</c:v>
                  </c:pt>
                  <c:pt idx="3">
                    <c:v>0.7</c:v>
                  </c:pt>
                  <c:pt idx="4">
                    <c:v>0.9</c:v>
                  </c:pt>
                  <c:pt idx="5">
                    <c:v>0.8</c:v>
                  </c:pt>
                  <c:pt idx="6">
                    <c:v>0.7</c:v>
                  </c:pt>
                  <c:pt idx="7">
                    <c:v>1</c:v>
                  </c:pt>
                </c:numCache>
              </c:numRef>
            </c:minus>
            <c:spPr>
              <a:noFill/>
              <a:ln w="12700" cap="flat" cmpd="sng" algn="ctr">
                <a:solidFill>
                  <a:srgbClr val="C00000"/>
                </a:solidFill>
                <a:round/>
              </a:ln>
              <a:effectLst/>
            </c:spPr>
          </c:errBars>
          <c:cat>
            <c:numRef>
              <c:f>'BP plot'!$D$1:$K$1</c:f>
              <c:numCache>
                <c:formatCode>General</c:formatCode>
                <c:ptCount val="8"/>
                <c:pt idx="0">
                  <c:v>0</c:v>
                </c:pt>
                <c:pt idx="1">
                  <c:v>6</c:v>
                </c:pt>
                <c:pt idx="2">
                  <c:v>12</c:v>
                </c:pt>
                <c:pt idx="3">
                  <c:v>18</c:v>
                </c:pt>
                <c:pt idx="4">
                  <c:v>24</c:v>
                </c:pt>
                <c:pt idx="5">
                  <c:v>30</c:v>
                </c:pt>
                <c:pt idx="6">
                  <c:v>36</c:v>
                </c:pt>
                <c:pt idx="7">
                  <c:v>48</c:v>
                </c:pt>
              </c:numCache>
            </c:numRef>
          </c:cat>
          <c:val>
            <c:numRef>
              <c:f>'BP plot'!$D$3:$K$3</c:f>
              <c:numCache>
                <c:formatCode>0.0</c:formatCode>
                <c:ptCount val="8"/>
                <c:pt idx="0">
                  <c:v>155.4</c:v>
                </c:pt>
                <c:pt idx="1">
                  <c:v>146.5</c:v>
                </c:pt>
                <c:pt idx="2">
                  <c:v>154.80000000000001</c:v>
                </c:pt>
                <c:pt idx="3">
                  <c:v>143.5</c:v>
                </c:pt>
                <c:pt idx="4">
                  <c:v>149.1</c:v>
                </c:pt>
                <c:pt idx="5">
                  <c:v>152.69999999999999</c:v>
                </c:pt>
                <c:pt idx="6">
                  <c:v>147.6</c:v>
                </c:pt>
                <c:pt idx="7">
                  <c:v>147.69999999999999</c:v>
                </c:pt>
              </c:numCache>
            </c:numRef>
          </c:val>
          <c:smooth val="0"/>
          <c:extLst>
            <c:ext xmlns:c16="http://schemas.microsoft.com/office/drawing/2014/chart" uri="{C3380CC4-5D6E-409C-BE32-E72D297353CC}">
              <c16:uniqueId val="{00000001-C4E8-46F3-ADF1-7A1D8FB1C6B8}"/>
            </c:ext>
          </c:extLst>
        </c:ser>
        <c:dLbls>
          <c:showLegendKey val="0"/>
          <c:showVal val="0"/>
          <c:showCatName val="0"/>
          <c:showSerName val="0"/>
          <c:showPercent val="0"/>
          <c:showBubbleSize val="0"/>
        </c:dLbls>
        <c:marker val="1"/>
        <c:smooth val="0"/>
        <c:axId val="563563695"/>
        <c:axId val="563557455"/>
      </c:lineChart>
      <c:catAx>
        <c:axId val="56356369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Months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563557455"/>
        <c:crosses val="autoZero"/>
        <c:auto val="1"/>
        <c:lblAlgn val="ctr"/>
        <c:lblOffset val="100"/>
        <c:noMultiLvlLbl val="0"/>
      </c:catAx>
      <c:valAx>
        <c:axId val="563557455"/>
        <c:scaling>
          <c:orientation val="minMax"/>
          <c:max val="180"/>
          <c:min val="120"/>
        </c:scaling>
        <c:delete val="0"/>
        <c:axPos val="l"/>
        <c:title>
          <c:tx>
            <c:rich>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Systolic Blood Pressure, mm Hg</a:t>
                </a:r>
              </a:p>
            </c:rich>
          </c:tx>
          <c:layout>
            <c:manualLayout>
              <c:xMode val="edge"/>
              <c:yMode val="edge"/>
              <c:x val="5.9523809523809521E-3"/>
              <c:y val="0.1038292088488938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563563695"/>
        <c:crosses val="autoZero"/>
        <c:crossBetween val="between"/>
        <c:majorUnit val="15"/>
      </c:valAx>
      <c:spPr>
        <a:noFill/>
        <a:ln>
          <a:noFill/>
        </a:ln>
        <a:effectLst/>
      </c:spPr>
    </c:plotArea>
    <c:legend>
      <c:legendPos val="t"/>
      <c:layout>
        <c:manualLayout>
          <c:xMode val="edge"/>
          <c:yMode val="edge"/>
          <c:x val="0.17003218673885676"/>
          <c:y val="4.9774580646554989E-2"/>
          <c:w val="0.33420893180618222"/>
          <c:h val="0.12163852975168229"/>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95000"/>
              <a:lumOff val="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Group 1</c:v>
          </c:tx>
          <c:spPr>
            <a:ln w="15875" cap="rnd">
              <a:solidFill>
                <a:srgbClr val="009AD0"/>
              </a:solidFill>
              <a:round/>
            </a:ln>
            <a:effectLst/>
          </c:spPr>
          <c:marker>
            <c:symbol val="circle"/>
            <c:size val="3"/>
            <c:spPr>
              <a:solidFill>
                <a:srgbClr val="009AD0"/>
              </a:solidFill>
              <a:ln w="9525">
                <a:noFill/>
              </a:ln>
              <a:effectLst/>
            </c:spPr>
          </c:marker>
          <c:dLbls>
            <c:dLbl>
              <c:idx val="0"/>
              <c:layout>
                <c:manualLayout>
                  <c:x val="-5.6288473254572563E-2"/>
                  <c:y val="-4.3895747599451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62-4A36-AF58-AC70EA655CAC}"/>
                </c:ext>
              </c:extLst>
            </c:dLbl>
            <c:dLbl>
              <c:idx val="1"/>
              <c:delete val="1"/>
              <c:extLst>
                <c:ext xmlns:c15="http://schemas.microsoft.com/office/drawing/2012/chart" uri="{CE6537A1-D6FC-4f65-9D91-7224C49458BB}"/>
                <c:ext xmlns:c16="http://schemas.microsoft.com/office/drawing/2014/chart" uri="{C3380CC4-5D6E-409C-BE32-E72D297353CC}">
                  <c16:uniqueId val="{0000000B-A262-4A36-AF58-AC70EA655CAC}"/>
                </c:ext>
              </c:extLst>
            </c:dLbl>
            <c:dLbl>
              <c:idx val="2"/>
              <c:delete val="1"/>
              <c:extLst>
                <c:ext xmlns:c15="http://schemas.microsoft.com/office/drawing/2012/chart" uri="{CE6537A1-D6FC-4f65-9D91-7224C49458BB}"/>
                <c:ext xmlns:c16="http://schemas.microsoft.com/office/drawing/2014/chart" uri="{C3380CC4-5D6E-409C-BE32-E72D297353CC}">
                  <c16:uniqueId val="{0000000C-A262-4A36-AF58-AC70EA655CAC}"/>
                </c:ext>
              </c:extLst>
            </c:dLbl>
            <c:dLbl>
              <c:idx val="3"/>
              <c:delete val="1"/>
              <c:extLst>
                <c:ext xmlns:c15="http://schemas.microsoft.com/office/drawing/2012/chart" uri="{CE6537A1-D6FC-4f65-9D91-7224C49458BB}"/>
                <c:ext xmlns:c16="http://schemas.microsoft.com/office/drawing/2014/chart" uri="{C3380CC4-5D6E-409C-BE32-E72D297353CC}">
                  <c16:uniqueId val="{0000000D-A262-4A36-AF58-AC70EA655CAC}"/>
                </c:ext>
              </c:extLst>
            </c:dLbl>
            <c:dLbl>
              <c:idx val="4"/>
              <c:delete val="1"/>
              <c:extLst>
                <c:ext xmlns:c15="http://schemas.microsoft.com/office/drawing/2012/chart" uri="{CE6537A1-D6FC-4f65-9D91-7224C49458BB}"/>
                <c:ext xmlns:c16="http://schemas.microsoft.com/office/drawing/2014/chart" uri="{C3380CC4-5D6E-409C-BE32-E72D297353CC}">
                  <c16:uniqueId val="{0000000E-A262-4A36-AF58-AC70EA655CAC}"/>
                </c:ext>
              </c:extLst>
            </c:dLbl>
            <c:dLbl>
              <c:idx val="5"/>
              <c:delete val="1"/>
              <c:extLst>
                <c:ext xmlns:c15="http://schemas.microsoft.com/office/drawing/2012/chart" uri="{CE6537A1-D6FC-4f65-9D91-7224C49458BB}"/>
                <c:ext xmlns:c16="http://schemas.microsoft.com/office/drawing/2014/chart" uri="{C3380CC4-5D6E-409C-BE32-E72D297353CC}">
                  <c16:uniqueId val="{0000000F-A262-4A36-AF58-AC70EA655CAC}"/>
                </c:ext>
              </c:extLst>
            </c:dLbl>
            <c:dLbl>
              <c:idx val="6"/>
              <c:delete val="1"/>
              <c:extLst>
                <c:ext xmlns:c15="http://schemas.microsoft.com/office/drawing/2012/chart" uri="{CE6537A1-D6FC-4f65-9D91-7224C49458BB}"/>
                <c:ext xmlns:c16="http://schemas.microsoft.com/office/drawing/2014/chart" uri="{C3380CC4-5D6E-409C-BE32-E72D297353CC}">
                  <c16:uniqueId val="{00000010-A262-4A36-AF58-AC70EA655CAC}"/>
                </c:ext>
              </c:extLst>
            </c:dLbl>
            <c:dLbl>
              <c:idx val="7"/>
              <c:layout>
                <c:manualLayout>
                  <c:x val="0"/>
                  <c:y val="5.7613168724279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62-4A36-AF58-AC70EA655C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'BP plot'!$D$8:$K$8</c:f>
                <c:numCache>
                  <c:formatCode>General</c:formatCode>
                  <c:ptCount val="8"/>
                  <c:pt idx="0">
                    <c:v>0.4</c:v>
                  </c:pt>
                  <c:pt idx="1">
                    <c:v>0.4</c:v>
                  </c:pt>
                  <c:pt idx="2">
                    <c:v>0.5</c:v>
                  </c:pt>
                  <c:pt idx="3">
                    <c:v>0.4</c:v>
                  </c:pt>
                  <c:pt idx="4">
                    <c:v>0.4</c:v>
                  </c:pt>
                  <c:pt idx="5">
                    <c:v>0.4</c:v>
                  </c:pt>
                  <c:pt idx="6">
                    <c:v>0.3</c:v>
                  </c:pt>
                  <c:pt idx="7">
                    <c:v>0.4</c:v>
                  </c:pt>
                </c:numCache>
              </c:numRef>
            </c:plus>
            <c:minus>
              <c:numRef>
                <c:f>'BP plot'!$D$8:$K$8</c:f>
                <c:numCache>
                  <c:formatCode>General</c:formatCode>
                  <c:ptCount val="8"/>
                  <c:pt idx="0">
                    <c:v>0.4</c:v>
                  </c:pt>
                  <c:pt idx="1">
                    <c:v>0.4</c:v>
                  </c:pt>
                  <c:pt idx="2">
                    <c:v>0.5</c:v>
                  </c:pt>
                  <c:pt idx="3">
                    <c:v>0.4</c:v>
                  </c:pt>
                  <c:pt idx="4">
                    <c:v>0.4</c:v>
                  </c:pt>
                  <c:pt idx="5">
                    <c:v>0.4</c:v>
                  </c:pt>
                  <c:pt idx="6">
                    <c:v>0.3</c:v>
                  </c:pt>
                  <c:pt idx="7">
                    <c:v>0.4</c:v>
                  </c:pt>
                </c:numCache>
              </c:numRef>
            </c:minus>
            <c:spPr>
              <a:noFill/>
              <a:ln w="12700" cap="flat" cmpd="sng" algn="ctr">
                <a:solidFill>
                  <a:srgbClr val="009AD0"/>
                </a:solidFill>
                <a:round/>
              </a:ln>
              <a:effectLst/>
            </c:spPr>
          </c:errBars>
          <c:cat>
            <c:numRef>
              <c:f>'BP plot'!$D$1:$K$1</c:f>
              <c:numCache>
                <c:formatCode>General</c:formatCode>
                <c:ptCount val="8"/>
                <c:pt idx="0">
                  <c:v>0</c:v>
                </c:pt>
                <c:pt idx="1">
                  <c:v>6</c:v>
                </c:pt>
                <c:pt idx="2">
                  <c:v>12</c:v>
                </c:pt>
                <c:pt idx="3">
                  <c:v>18</c:v>
                </c:pt>
                <c:pt idx="4">
                  <c:v>24</c:v>
                </c:pt>
                <c:pt idx="5">
                  <c:v>30</c:v>
                </c:pt>
                <c:pt idx="6">
                  <c:v>36</c:v>
                </c:pt>
                <c:pt idx="7">
                  <c:v>48</c:v>
                </c:pt>
              </c:numCache>
            </c:numRef>
          </c:cat>
          <c:val>
            <c:numRef>
              <c:f>'BP plot'!$D$6:$K$6</c:f>
              <c:numCache>
                <c:formatCode>0.0</c:formatCode>
                <c:ptCount val="8"/>
                <c:pt idx="0">
                  <c:v>87.9</c:v>
                </c:pt>
                <c:pt idx="1">
                  <c:v>81</c:v>
                </c:pt>
                <c:pt idx="2">
                  <c:v>78.2</c:v>
                </c:pt>
                <c:pt idx="3">
                  <c:v>73.2</c:v>
                </c:pt>
                <c:pt idx="4">
                  <c:v>73.7</c:v>
                </c:pt>
                <c:pt idx="5">
                  <c:v>73.7</c:v>
                </c:pt>
                <c:pt idx="6">
                  <c:v>73.099999999999994</c:v>
                </c:pt>
                <c:pt idx="7">
                  <c:v>72.599999999999994</c:v>
                </c:pt>
              </c:numCache>
            </c:numRef>
          </c:val>
          <c:smooth val="0"/>
          <c:extLst>
            <c:ext xmlns:c16="http://schemas.microsoft.com/office/drawing/2014/chart" uri="{C3380CC4-5D6E-409C-BE32-E72D297353CC}">
              <c16:uniqueId val="{00000000-A262-4A36-AF58-AC70EA655CAC}"/>
            </c:ext>
          </c:extLst>
        </c:ser>
        <c:ser>
          <c:idx val="1"/>
          <c:order val="1"/>
          <c:tx>
            <c:v>Group 2</c:v>
          </c:tx>
          <c:spPr>
            <a:ln w="15875" cap="rnd">
              <a:solidFill>
                <a:srgbClr val="C00000"/>
              </a:solidFill>
              <a:round/>
            </a:ln>
            <a:effectLst/>
          </c:spPr>
          <c:marker>
            <c:symbol val="circle"/>
            <c:size val="3"/>
            <c:spPr>
              <a:solidFill>
                <a:srgbClr val="C00000"/>
              </a:solidFill>
              <a:ln w="9525">
                <a:noFill/>
              </a:ln>
              <a:effectLst/>
            </c:spPr>
          </c:marker>
          <c:dLbls>
            <c:dLbl>
              <c:idx val="0"/>
              <c:layout>
                <c:manualLayout>
                  <c:x val="-5.1597767150024849E-2"/>
                  <c:y val="6.8587105624142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62-4A36-AF58-AC70EA655CAC}"/>
                </c:ext>
              </c:extLst>
            </c:dLbl>
            <c:dLbl>
              <c:idx val="1"/>
              <c:delete val="1"/>
              <c:extLst>
                <c:ext xmlns:c15="http://schemas.microsoft.com/office/drawing/2012/chart" uri="{CE6537A1-D6FC-4f65-9D91-7224C49458BB}"/>
                <c:ext xmlns:c16="http://schemas.microsoft.com/office/drawing/2014/chart" uri="{C3380CC4-5D6E-409C-BE32-E72D297353CC}">
                  <c16:uniqueId val="{00000002-A262-4A36-AF58-AC70EA655CAC}"/>
                </c:ext>
              </c:extLst>
            </c:dLbl>
            <c:dLbl>
              <c:idx val="2"/>
              <c:delete val="1"/>
              <c:extLst>
                <c:ext xmlns:c15="http://schemas.microsoft.com/office/drawing/2012/chart" uri="{CE6537A1-D6FC-4f65-9D91-7224C49458BB}"/>
                <c:ext xmlns:c16="http://schemas.microsoft.com/office/drawing/2014/chart" uri="{C3380CC4-5D6E-409C-BE32-E72D297353CC}">
                  <c16:uniqueId val="{00000003-A262-4A36-AF58-AC70EA655CAC}"/>
                </c:ext>
              </c:extLst>
            </c:dLbl>
            <c:dLbl>
              <c:idx val="3"/>
              <c:delete val="1"/>
              <c:extLst>
                <c:ext xmlns:c15="http://schemas.microsoft.com/office/drawing/2012/chart" uri="{CE6537A1-D6FC-4f65-9D91-7224C49458BB}"/>
                <c:ext xmlns:c16="http://schemas.microsoft.com/office/drawing/2014/chart" uri="{C3380CC4-5D6E-409C-BE32-E72D297353CC}">
                  <c16:uniqueId val="{00000004-A262-4A36-AF58-AC70EA655CAC}"/>
                </c:ext>
              </c:extLst>
            </c:dLbl>
            <c:dLbl>
              <c:idx val="4"/>
              <c:delete val="1"/>
              <c:extLst>
                <c:ext xmlns:c15="http://schemas.microsoft.com/office/drawing/2012/chart" uri="{CE6537A1-D6FC-4f65-9D91-7224C49458BB}"/>
                <c:ext xmlns:c16="http://schemas.microsoft.com/office/drawing/2014/chart" uri="{C3380CC4-5D6E-409C-BE32-E72D297353CC}">
                  <c16:uniqueId val="{00000005-A262-4A36-AF58-AC70EA655CAC}"/>
                </c:ext>
              </c:extLst>
            </c:dLbl>
            <c:dLbl>
              <c:idx val="5"/>
              <c:delete val="1"/>
              <c:extLst>
                <c:ext xmlns:c15="http://schemas.microsoft.com/office/drawing/2012/chart" uri="{CE6537A1-D6FC-4f65-9D91-7224C49458BB}"/>
                <c:ext xmlns:c16="http://schemas.microsoft.com/office/drawing/2014/chart" uri="{C3380CC4-5D6E-409C-BE32-E72D297353CC}">
                  <c16:uniqueId val="{00000006-A262-4A36-AF58-AC70EA655CAC}"/>
                </c:ext>
              </c:extLst>
            </c:dLbl>
            <c:dLbl>
              <c:idx val="6"/>
              <c:delete val="1"/>
              <c:extLst>
                <c:ext xmlns:c15="http://schemas.microsoft.com/office/drawing/2012/chart" uri="{CE6537A1-D6FC-4f65-9D91-7224C49458BB}"/>
                <c:ext xmlns:c16="http://schemas.microsoft.com/office/drawing/2014/chart" uri="{C3380CC4-5D6E-409C-BE32-E72D297353CC}">
                  <c16:uniqueId val="{00000007-A262-4A36-AF58-AC70EA655CAC}"/>
                </c:ext>
              </c:extLst>
            </c:dLbl>
            <c:dLbl>
              <c:idx val="7"/>
              <c:layout>
                <c:manualLayout>
                  <c:x val="0"/>
                  <c:y val="-5.212620027434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62-4A36-AF58-AC70EA655C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'BP plot'!$D$9:$K$9</c:f>
                <c:numCache>
                  <c:formatCode>General</c:formatCode>
                  <c:ptCount val="8"/>
                  <c:pt idx="0">
                    <c:v>0.4</c:v>
                  </c:pt>
                  <c:pt idx="1">
                    <c:v>0.4</c:v>
                  </c:pt>
                  <c:pt idx="2">
                    <c:v>0.6</c:v>
                  </c:pt>
                  <c:pt idx="3">
                    <c:v>0.4</c:v>
                  </c:pt>
                  <c:pt idx="4">
                    <c:v>0.5</c:v>
                  </c:pt>
                  <c:pt idx="5">
                    <c:v>0.5</c:v>
                  </c:pt>
                  <c:pt idx="6">
                    <c:v>0.4</c:v>
                  </c:pt>
                  <c:pt idx="7">
                    <c:v>0.5</c:v>
                  </c:pt>
                </c:numCache>
              </c:numRef>
            </c:plus>
            <c:minus>
              <c:numRef>
                <c:f>'BP plot'!$D$9:$K$9</c:f>
                <c:numCache>
                  <c:formatCode>General</c:formatCode>
                  <c:ptCount val="8"/>
                  <c:pt idx="0">
                    <c:v>0.4</c:v>
                  </c:pt>
                  <c:pt idx="1">
                    <c:v>0.4</c:v>
                  </c:pt>
                  <c:pt idx="2">
                    <c:v>0.6</c:v>
                  </c:pt>
                  <c:pt idx="3">
                    <c:v>0.4</c:v>
                  </c:pt>
                  <c:pt idx="4">
                    <c:v>0.5</c:v>
                  </c:pt>
                  <c:pt idx="5">
                    <c:v>0.5</c:v>
                  </c:pt>
                  <c:pt idx="6">
                    <c:v>0.4</c:v>
                  </c:pt>
                  <c:pt idx="7">
                    <c:v>0.5</c:v>
                  </c:pt>
                </c:numCache>
              </c:numRef>
            </c:minus>
            <c:spPr>
              <a:noFill/>
              <a:ln w="12700" cap="flat" cmpd="sng" algn="ctr">
                <a:solidFill>
                  <a:srgbClr val="C00000"/>
                </a:solidFill>
                <a:round/>
              </a:ln>
              <a:effectLst/>
            </c:spPr>
          </c:errBars>
          <c:cat>
            <c:numRef>
              <c:f>'BP plot'!$D$1:$K$1</c:f>
              <c:numCache>
                <c:formatCode>General</c:formatCode>
                <c:ptCount val="8"/>
                <c:pt idx="0">
                  <c:v>0</c:v>
                </c:pt>
                <c:pt idx="1">
                  <c:v>6</c:v>
                </c:pt>
                <c:pt idx="2">
                  <c:v>12</c:v>
                </c:pt>
                <c:pt idx="3">
                  <c:v>18</c:v>
                </c:pt>
                <c:pt idx="4">
                  <c:v>24</c:v>
                </c:pt>
                <c:pt idx="5">
                  <c:v>30</c:v>
                </c:pt>
                <c:pt idx="6">
                  <c:v>36</c:v>
                </c:pt>
                <c:pt idx="7">
                  <c:v>48</c:v>
                </c:pt>
              </c:numCache>
            </c:numRef>
          </c:cat>
          <c:val>
            <c:numRef>
              <c:f>'BP plot'!$D$7:$K$7</c:f>
              <c:numCache>
                <c:formatCode>0.0</c:formatCode>
                <c:ptCount val="8"/>
                <c:pt idx="0">
                  <c:v>87.2</c:v>
                </c:pt>
                <c:pt idx="1">
                  <c:v>82.7</c:v>
                </c:pt>
                <c:pt idx="2">
                  <c:v>84.5</c:v>
                </c:pt>
                <c:pt idx="3">
                  <c:v>79.5</c:v>
                </c:pt>
                <c:pt idx="4">
                  <c:v>81.599999999999994</c:v>
                </c:pt>
                <c:pt idx="5">
                  <c:v>83</c:v>
                </c:pt>
                <c:pt idx="6">
                  <c:v>82.3</c:v>
                </c:pt>
                <c:pt idx="7">
                  <c:v>81</c:v>
                </c:pt>
              </c:numCache>
            </c:numRef>
          </c:val>
          <c:smooth val="0"/>
          <c:extLst>
            <c:ext xmlns:c16="http://schemas.microsoft.com/office/drawing/2014/chart" uri="{C3380CC4-5D6E-409C-BE32-E72D297353CC}">
              <c16:uniqueId val="{00000001-A262-4A36-AF58-AC70EA655CAC}"/>
            </c:ext>
          </c:extLst>
        </c:ser>
        <c:dLbls>
          <c:showLegendKey val="0"/>
          <c:showVal val="0"/>
          <c:showCatName val="0"/>
          <c:showSerName val="0"/>
          <c:showPercent val="0"/>
          <c:showBubbleSize val="0"/>
        </c:dLbls>
        <c:marker val="1"/>
        <c:smooth val="0"/>
        <c:axId val="563563695"/>
        <c:axId val="563557455"/>
      </c:lineChart>
      <c:catAx>
        <c:axId val="56356369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Months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out"/>
        <c:tickLblPos val="nextTo"/>
        <c:spPr>
          <a:noFill/>
          <a:ln w="12700" cap="flat" cmpd="sng" algn="ctr">
            <a:solidFill>
              <a:schemeClr val="tx1">
                <a:lumMod val="95000"/>
                <a:lumOff val="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563557455"/>
        <c:crosses val="autoZero"/>
        <c:auto val="1"/>
        <c:lblAlgn val="ctr"/>
        <c:lblOffset val="100"/>
        <c:noMultiLvlLbl val="0"/>
      </c:catAx>
      <c:valAx>
        <c:axId val="563557455"/>
        <c:scaling>
          <c:orientation val="minMax"/>
          <c:max val="100"/>
          <c:min val="60"/>
        </c:scaling>
        <c:delete val="0"/>
        <c:axPos val="l"/>
        <c:title>
          <c:tx>
            <c:rich>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Diastolic Blood Pressure, mm Hg</a:t>
                </a:r>
              </a:p>
            </c:rich>
          </c:tx>
          <c:layout>
            <c:manualLayout>
              <c:xMode val="edge"/>
              <c:yMode val="edge"/>
              <c:x val="1.984126984126984E-3"/>
              <c:y val="0.1137067241594800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tx1">
                <a:lumMod val="95000"/>
                <a:lumOff val="5000"/>
              </a:schemeClr>
            </a:solidFill>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56356369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95000"/>
              <a:lumOff val="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D8DC-3A5F-4DB8-A861-EDE14398B238}" type="datetimeFigureOut">
              <a:rPr lang="en-US" smtClean="0"/>
              <a:t>11/11/2023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E3B56-BB6C-49FE-A3E4-C3BED3F54DAC}" type="slidenum">
              <a:rPr lang="en-US" smtClean="0"/>
              <a:t>‹#›</a:t>
            </a:fld>
            <a:endParaRPr lang="en-US" dirty="0"/>
          </a:p>
        </p:txBody>
      </p:sp>
    </p:spTree>
    <p:extLst>
      <p:ext uri="{BB962C8B-B14F-4D97-AF65-F5344CB8AC3E}">
        <p14:creationId xmlns:p14="http://schemas.microsoft.com/office/powerpoint/2010/main" val="305595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E3B56-BB6C-49FE-A3E4-C3BED3F54DAC}" type="slidenum">
              <a:rPr lang="en-US" smtClean="0"/>
              <a:t>2</a:t>
            </a:fld>
            <a:endParaRPr lang="en-US" dirty="0"/>
          </a:p>
        </p:txBody>
      </p:sp>
    </p:spTree>
    <p:extLst>
      <p:ext uri="{BB962C8B-B14F-4D97-AF65-F5344CB8AC3E}">
        <p14:creationId xmlns:p14="http://schemas.microsoft.com/office/powerpoint/2010/main" val="293694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5174-C029-471B-BA55-65514BB92936}" type="slidenum">
              <a:rPr lang="en-US" smtClean="0"/>
              <a:t>4</a:t>
            </a:fld>
            <a:endParaRPr lang="en-US" dirty="0"/>
          </a:p>
        </p:txBody>
      </p:sp>
    </p:spTree>
    <p:extLst>
      <p:ext uri="{BB962C8B-B14F-4D97-AF65-F5344CB8AC3E}">
        <p14:creationId xmlns:p14="http://schemas.microsoft.com/office/powerpoint/2010/main" val="40372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2114-5780-4553-BC31-59D0F6675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40E5E-4515-4FC2-8B31-F9E1A46E5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4C75AB-8CA9-404F-AC53-FDDA2FDB335D}"/>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F93D7999-E483-4CD9-817C-55A363F504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764DF-245A-4E8D-97A3-992CDFEFB35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23354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0B8F-BC01-4DEC-924C-2C78CB1E6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92E43-DDA3-4051-87BC-3AC6D6FB3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0127-5C9C-49CE-9A17-9DA0BCC8C23E}"/>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09F3A8CF-FFA8-4B79-8D91-A62F216E3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70D3D-E76F-4A78-86E6-AF9A35A2869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428278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AD00F-3208-4FCD-ACEF-B47D16EEB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FBA48C-B881-4C94-A319-FDFB77B55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00FB-8760-43B8-8B8D-B627332FA90E}"/>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3FC86FA5-7FE1-49DA-BD32-635FB99DEC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FC9D0-E9C9-49F4-9F66-CA1AF253640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19042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12705019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30684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5884469" y="4011525"/>
            <a:ext cx="1811964" cy="982084"/>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8292065" y="4415758"/>
            <a:ext cx="1505448" cy="47744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5452534" y="584903"/>
            <a:ext cx="6034017" cy="3139920"/>
          </a:xfrm>
        </p:spPr>
        <p:txBody>
          <a:bodyPr anchor="b">
            <a:noAutofit/>
          </a:bodyPr>
          <a:lstStyle>
            <a:lvl1pPr algn="r">
              <a:lnSpc>
                <a:spcPts val="5333"/>
              </a:lnSpc>
              <a:defRPr sz="64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5892016" y="3815283"/>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7849773" y="8911503"/>
            <a:ext cx="3094827" cy="415639"/>
          </a:xfrm>
          <a:prstGeom prst="rect">
            <a:avLst/>
          </a:prstGeom>
        </p:spPr>
      </p:pic>
    </p:spTree>
    <p:extLst>
      <p:ext uri="{BB962C8B-B14F-4D97-AF65-F5344CB8AC3E}">
        <p14:creationId xmlns:p14="http://schemas.microsoft.com/office/powerpoint/2010/main" val="238412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FAB2-9A1F-40AB-B44B-BFDA62815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1A4E-9572-4F55-A9F0-97FF3F0C5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4E011-787E-4AF6-BBA7-684BD9A3FE05}"/>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1608B3C3-AFEF-4AD6-AF47-9C9E5963F4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352FE1-8A72-41E0-8A9B-F5C4C78DC4C8}"/>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81423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2627-A1A7-4E91-B792-D5FA80E78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11E9D4-357F-467E-8EB1-3A4379265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FD7F8-01B4-4AC1-A9E1-4B1554BB2862}"/>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6777476A-AC08-477A-ABAB-A4321C118E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8784CB-D798-4CA1-B2E9-DD704970FD1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70546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313B-FA19-4EDE-AC04-F6A545507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67EBC-0105-4940-9228-ED726EC10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A3C7B-8487-4140-A857-11112CF47B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04E2F8-F7EA-46E2-A78B-953777341469}"/>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6" name="Footer Placeholder 5">
            <a:extLst>
              <a:ext uri="{FF2B5EF4-FFF2-40B4-BE49-F238E27FC236}">
                <a16:creationId xmlns:a16="http://schemas.microsoft.com/office/drawing/2014/main" id="{884631A0-B271-44AA-8BB0-1F22F2B976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A84DCE-597A-475B-9B38-BD75BD85DD08}"/>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36064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B878-9D45-4F75-AB83-1D80CB2DF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3294D-0947-4A58-A9E8-754D0C37B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A5ABA-B14C-451C-B689-1D089685D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A2A6F-A36F-4FFC-AB05-17DD57D74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E46546-7439-42FA-AAF7-DE2D4C5BC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D5F57-70CA-434E-A235-D51ACF8977C1}"/>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8" name="Footer Placeholder 7">
            <a:extLst>
              <a:ext uri="{FF2B5EF4-FFF2-40B4-BE49-F238E27FC236}">
                <a16:creationId xmlns:a16="http://schemas.microsoft.com/office/drawing/2014/main" id="{AF26C4E8-0352-45F4-9F2E-363F0EC1A4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D0EFD-8791-4045-883A-B84DF5B6B01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5792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5FF0-D618-4ACD-AFC3-3F7EC04E9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8A28FF-E2D4-4003-A72B-595CF9404ADC}"/>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4" name="Footer Placeholder 3">
            <a:extLst>
              <a:ext uri="{FF2B5EF4-FFF2-40B4-BE49-F238E27FC236}">
                <a16:creationId xmlns:a16="http://schemas.microsoft.com/office/drawing/2014/main" id="{11E29CC9-F3F3-4419-8BB4-F07924BF2E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1537BA-E5C1-4559-B6C0-90EDA0A0F29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2892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44388-66A9-4304-9748-218A6903061D}"/>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3" name="Footer Placeholder 2">
            <a:extLst>
              <a:ext uri="{FF2B5EF4-FFF2-40B4-BE49-F238E27FC236}">
                <a16:creationId xmlns:a16="http://schemas.microsoft.com/office/drawing/2014/main" id="{E4EBB08E-57F0-4068-A16C-D9F188F7E8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7B7089-ADDE-4228-A600-F4DB090C4ADA}"/>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8039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A682-110E-4F74-AC8C-445145210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84D8FC-60CE-4F5C-970B-1223943CB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D285D-50C4-4E6B-A107-BA5E37159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9D06C-25E6-4187-BB78-E5F99040D1E5}"/>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6" name="Footer Placeholder 5">
            <a:extLst>
              <a:ext uri="{FF2B5EF4-FFF2-40B4-BE49-F238E27FC236}">
                <a16:creationId xmlns:a16="http://schemas.microsoft.com/office/drawing/2014/main" id="{E23B3E22-2514-4AA8-89A1-C04704BAAB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B4B891-4090-462D-8C94-205A61784E86}"/>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03739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9E05-AE87-489F-8EDE-E9C2A396E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0042B-1DAA-4670-8627-B92FA7A89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18351B-B08B-4E5F-BE9A-1A63DCC91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39C78-0422-4424-B225-BB685D101EFF}"/>
              </a:ext>
            </a:extLst>
          </p:cNvPr>
          <p:cNvSpPr>
            <a:spLocks noGrp="1"/>
          </p:cNvSpPr>
          <p:nvPr>
            <p:ph type="dt" sz="half" idx="10"/>
          </p:nvPr>
        </p:nvSpPr>
        <p:spPr/>
        <p:txBody>
          <a:bodyPr/>
          <a:lstStyle/>
          <a:p>
            <a:fld id="{AEF67814-2985-48AA-A13F-1ADDA3D1241F}" type="datetimeFigureOut">
              <a:rPr lang="en-US" smtClean="0"/>
              <a:t>11/11/2023</a:t>
            </a:fld>
            <a:endParaRPr lang="en-US" dirty="0"/>
          </a:p>
        </p:txBody>
      </p:sp>
      <p:sp>
        <p:nvSpPr>
          <p:cNvPr id="6" name="Footer Placeholder 5">
            <a:extLst>
              <a:ext uri="{FF2B5EF4-FFF2-40B4-BE49-F238E27FC236}">
                <a16:creationId xmlns:a16="http://schemas.microsoft.com/office/drawing/2014/main" id="{130952BE-50D7-439F-B1C2-0F3A40684B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80296A-C463-4D8F-9AE0-8E6EB07E7DC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64765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576CA-DDBC-4131-A340-ECC393290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0AA106-2C32-45C6-B9E0-09DF0A5F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21C02-DB14-4906-8905-47A7C3D48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67814-2985-48AA-A13F-1ADDA3D1241F}" type="datetimeFigureOut">
              <a:rPr lang="en-US" smtClean="0"/>
              <a:t>11/11/2023</a:t>
            </a:fld>
            <a:endParaRPr lang="en-US" dirty="0"/>
          </a:p>
        </p:txBody>
      </p:sp>
      <p:sp>
        <p:nvSpPr>
          <p:cNvPr id="5" name="Footer Placeholder 4">
            <a:extLst>
              <a:ext uri="{FF2B5EF4-FFF2-40B4-BE49-F238E27FC236}">
                <a16:creationId xmlns:a16="http://schemas.microsoft.com/office/drawing/2014/main" id="{56BD0D12-D35B-47AB-BB0D-42A22D318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293AA1-3DF1-4C88-8896-1A556B53E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62BDB-EED7-44A8-8514-2C15735A909D}" type="slidenum">
              <a:rPr lang="en-US" smtClean="0"/>
              <a:t>‹#›</a:t>
            </a:fld>
            <a:endParaRPr lang="en-US" dirty="0"/>
          </a:p>
        </p:txBody>
      </p:sp>
    </p:spTree>
    <p:extLst>
      <p:ext uri="{BB962C8B-B14F-4D97-AF65-F5344CB8AC3E}">
        <p14:creationId xmlns:p14="http://schemas.microsoft.com/office/powerpoint/2010/main" val="5789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rt.org/hear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83489C8-9547-299A-5264-370BAC5099C8}"/>
              </a:ext>
            </a:extLst>
          </p:cNvPr>
          <p:cNvSpPr txBox="1"/>
          <p:nvPr/>
        </p:nvSpPr>
        <p:spPr>
          <a:xfrm>
            <a:off x="3379197" y="882172"/>
            <a:ext cx="8614610" cy="2308324"/>
          </a:xfrm>
          <a:prstGeom prst="rect">
            <a:avLst/>
          </a:prstGeom>
          <a:noFill/>
        </p:spPr>
        <p:txBody>
          <a:bodyPr wrap="square">
            <a:spAutoFit/>
          </a:bodyPr>
          <a:lstStyle/>
          <a:p>
            <a:pPr marL="0" marR="0" algn="ctr">
              <a:spcBef>
                <a:spcPts val="0"/>
              </a:spcBef>
              <a:spcAft>
                <a:spcPts val="0"/>
              </a:spcAf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Effectiveness of Blood Pressure Lowering </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ntervention on Risk of Total Dementia among Patients with Hypertension</a:t>
            </a:r>
          </a:p>
          <a:p>
            <a:pPr marL="0" marR="0" algn="ctr">
              <a:spcBef>
                <a:spcPts val="0"/>
              </a:spcBef>
              <a:spcAft>
                <a:spcPts val="0"/>
              </a:spcAf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 Cluster-Randomized </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ffectiveness </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rial</a:t>
            </a:r>
          </a:p>
        </p:txBody>
      </p:sp>
      <p:sp>
        <p:nvSpPr>
          <p:cNvPr id="12" name="TextBox 11">
            <a:extLst>
              <a:ext uri="{FF2B5EF4-FFF2-40B4-BE49-F238E27FC236}">
                <a16:creationId xmlns:a16="http://schemas.microsoft.com/office/drawing/2014/main" id="{FF12DBD1-1F00-48C6-BE57-CBB107E8380C}"/>
              </a:ext>
            </a:extLst>
          </p:cNvPr>
          <p:cNvSpPr txBox="1"/>
          <p:nvPr/>
        </p:nvSpPr>
        <p:spPr>
          <a:xfrm>
            <a:off x="4186168" y="3354806"/>
            <a:ext cx="7067048" cy="2554545"/>
          </a:xfrm>
          <a:prstGeom prst="rect">
            <a:avLst/>
          </a:prstGeom>
          <a:noFill/>
        </p:spPr>
        <p:txBody>
          <a:bodyPr wrap="square">
            <a:spAutoFit/>
          </a:bodyPr>
          <a:lstStyle/>
          <a:p>
            <a:pPr marL="0" marR="0" algn="ctr">
              <a:spcBef>
                <a:spcPts val="0"/>
              </a:spcBef>
              <a:spcAft>
                <a:spcPts val="0"/>
              </a:spcAft>
            </a:pPr>
            <a:r>
              <a:rPr lang="en-US" sz="2400" dirty="0">
                <a:effectLst/>
                <a:latin typeface="Arial" panose="020B0604020202020204" pitchFamily="34" charset="0"/>
                <a:ea typeface="Calibri" panose="020F0502020204030204" pitchFamily="34" charset="0"/>
              </a:rPr>
              <a:t>Jiang He, </a:t>
            </a:r>
            <a:r>
              <a:rPr lang="en-US" sz="2400" dirty="0" err="1">
                <a:effectLst/>
                <a:latin typeface="Arial" panose="020B0604020202020204" pitchFamily="34" charset="0"/>
                <a:ea typeface="Calibri" panose="020F0502020204030204" pitchFamily="34" charset="0"/>
              </a:rPr>
              <a:t>Chuansheng</a:t>
            </a:r>
            <a:r>
              <a:rPr lang="en-US" sz="2400" dirty="0">
                <a:effectLst/>
                <a:latin typeface="Arial" panose="020B0604020202020204" pitchFamily="34" charset="0"/>
                <a:ea typeface="Calibri" panose="020F0502020204030204" pitchFamily="34" charset="0"/>
              </a:rPr>
              <a:t> Zhao, Shanshan Zhong, </a:t>
            </a:r>
            <a:r>
              <a:rPr lang="en-US" sz="2400" dirty="0" err="1">
                <a:effectLst/>
                <a:latin typeface="Arial" panose="020B0604020202020204" pitchFamily="34" charset="0"/>
                <a:ea typeface="Calibri" panose="020F0502020204030204" pitchFamily="34" charset="0"/>
              </a:rPr>
              <a:t>Nanxiang</a:t>
            </a:r>
            <a:r>
              <a:rPr lang="en-US" sz="2400" dirty="0">
                <a:effectLst/>
                <a:latin typeface="Arial" panose="020B0604020202020204" pitchFamily="34" charset="0"/>
                <a:ea typeface="Calibri" panose="020F0502020204030204" pitchFamily="34" charset="0"/>
              </a:rPr>
              <a:t> Ouyang, </a:t>
            </a:r>
            <a:r>
              <a:rPr lang="en-US" sz="2400" dirty="0" err="1">
                <a:effectLst/>
                <a:latin typeface="Arial" panose="020B0604020202020204" pitchFamily="34" charset="0"/>
                <a:ea typeface="Calibri" panose="020F0502020204030204" pitchFamily="34" charset="0"/>
              </a:rPr>
              <a:t>Lixia</a:t>
            </a:r>
            <a:r>
              <a:rPr lang="en-US" sz="2400" dirty="0">
                <a:effectLst/>
                <a:latin typeface="Arial" panose="020B0604020202020204" pitchFamily="34" charset="0"/>
                <a:ea typeface="Calibri" panose="020F0502020204030204" pitchFamily="34" charset="0"/>
              </a:rPr>
              <a:t> </a:t>
            </a:r>
            <a:r>
              <a:rPr lang="en-US" sz="2400" dirty="0" err="1">
                <a:effectLst/>
                <a:latin typeface="Arial" panose="020B0604020202020204" pitchFamily="34" charset="0"/>
                <a:ea typeface="Calibri" panose="020F0502020204030204" pitchFamily="34" charset="0"/>
              </a:rPr>
              <a:t>Qiao</a:t>
            </a:r>
            <a:r>
              <a:rPr lang="en-US" sz="2400" dirty="0">
                <a:effectLst/>
                <a:latin typeface="Arial" panose="020B0604020202020204" pitchFamily="34" charset="0"/>
                <a:ea typeface="Calibri" panose="020F0502020204030204" pitchFamily="34" charset="0"/>
              </a:rPr>
              <a:t>, </a:t>
            </a:r>
            <a:r>
              <a:rPr lang="en-US" sz="2400" dirty="0" err="1">
                <a:effectLst/>
                <a:latin typeface="Arial" panose="020B0604020202020204" pitchFamily="34" charset="0"/>
                <a:ea typeface="Calibri" panose="020F0502020204030204" pitchFamily="34" charset="0"/>
              </a:rPr>
              <a:t>Ruihai</a:t>
            </a:r>
            <a:r>
              <a:rPr lang="en-US" sz="2400" dirty="0">
                <a:effectLst/>
                <a:latin typeface="Arial" panose="020B0604020202020204" pitchFamily="34" charset="0"/>
                <a:ea typeface="Calibri" panose="020F0502020204030204" pitchFamily="34" charset="0"/>
              </a:rPr>
              <a:t> Yang, </a:t>
            </a:r>
            <a:r>
              <a:rPr lang="en-US" sz="2400" dirty="0" err="1">
                <a:effectLst/>
                <a:latin typeface="Arial" panose="020B0604020202020204" pitchFamily="34" charset="0"/>
                <a:ea typeface="Calibri" panose="020F0502020204030204" pitchFamily="34" charset="0"/>
              </a:rPr>
              <a:t>Chunxia</a:t>
            </a:r>
            <a:r>
              <a:rPr lang="en-US" sz="2400" dirty="0">
                <a:effectLst/>
                <a:latin typeface="Arial" panose="020B0604020202020204" pitchFamily="34" charset="0"/>
                <a:ea typeface="Calibri" panose="020F0502020204030204" pitchFamily="34" charset="0"/>
              </a:rPr>
              <a:t> Zhao, </a:t>
            </a:r>
            <a:r>
              <a:rPr lang="en-US" sz="2400" dirty="0" err="1">
                <a:effectLst/>
                <a:latin typeface="Arial" panose="020B0604020202020204" pitchFamily="34" charset="0"/>
                <a:ea typeface="Calibri" panose="020F0502020204030204" pitchFamily="34" charset="0"/>
              </a:rPr>
              <a:t>Huayan</a:t>
            </a:r>
            <a:r>
              <a:rPr lang="en-US" sz="2400" dirty="0">
                <a:effectLst/>
                <a:latin typeface="Arial" panose="020B0604020202020204" pitchFamily="34" charset="0"/>
                <a:ea typeface="Calibri" panose="020F0502020204030204" pitchFamily="34" charset="0"/>
              </a:rPr>
              <a:t> Liu, </a:t>
            </a:r>
            <a:r>
              <a:rPr lang="en-US" sz="2400" dirty="0" err="1">
                <a:effectLst/>
                <a:latin typeface="Arial" panose="020B0604020202020204" pitchFamily="34" charset="0"/>
                <a:ea typeface="Calibri" panose="020F0502020204030204" pitchFamily="34" charset="0"/>
              </a:rPr>
              <a:t>Weiyu</a:t>
            </a:r>
            <a:r>
              <a:rPr lang="en-US" sz="2400" dirty="0">
                <a:effectLst/>
                <a:latin typeface="Arial" panose="020B0604020202020204" pitchFamily="34" charset="0"/>
                <a:ea typeface="Calibri" panose="020F0502020204030204" pitchFamily="34" charset="0"/>
              </a:rPr>
              <a:t> Teng, Xu Liu, Jessica Spat-Lemus, Chung-Shiuan Chen, Clara Li, Jeff D. Williamson, and Yingxian Sun</a:t>
            </a:r>
          </a:p>
          <a:p>
            <a:pPr marL="0" marR="0" algn="ctr">
              <a:spcBef>
                <a:spcPts val="0"/>
              </a:spcBef>
              <a:spcAft>
                <a:spcPts val="0"/>
              </a:spcAft>
            </a:pPr>
            <a:endParaRPr lang="en-US" sz="2000" dirty="0">
              <a:latin typeface="Arial" panose="020B0604020202020204" pitchFamily="34" charset="0"/>
              <a:ea typeface="Calibri" panose="020F0502020204030204" pitchFamily="34" charset="0"/>
            </a:endParaRPr>
          </a:p>
          <a:p>
            <a:pPr algn="ctr"/>
            <a:r>
              <a:rPr lang="en-US" sz="2000" i="0" dirty="0">
                <a:solidFill>
                  <a:srgbClr val="C00000"/>
                </a:solidFill>
                <a:effectLst/>
                <a:latin typeface="Arial" panose="020B0604020202020204" pitchFamily="34" charset="0"/>
                <a:cs typeface="Arial" panose="020B0604020202020204" pitchFamily="34" charset="0"/>
              </a:rPr>
              <a:t>No conflicts of interest to declare.</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0CBE-8CEF-4B8F-8472-76DC2C4247A5}"/>
              </a:ext>
            </a:extLst>
          </p:cNvPr>
          <p:cNvSpPr>
            <a:spLocks noGrp="1"/>
          </p:cNvSpPr>
          <p:nvPr>
            <p:ph type="title"/>
          </p:nvPr>
        </p:nvSpPr>
        <p:spPr>
          <a:xfrm>
            <a:off x="838200" y="365125"/>
            <a:ext cx="10515600" cy="911225"/>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Baseline Characteristics of Study Participants </a:t>
            </a:r>
          </a:p>
        </p:txBody>
      </p:sp>
      <p:graphicFrame>
        <p:nvGraphicFramePr>
          <p:cNvPr id="4" name="Table 3">
            <a:extLst>
              <a:ext uri="{FF2B5EF4-FFF2-40B4-BE49-F238E27FC236}">
                <a16:creationId xmlns:a16="http://schemas.microsoft.com/office/drawing/2014/main" id="{EADA54D4-3A6B-4E13-BEBE-3F7E616EDD2B}"/>
              </a:ext>
            </a:extLst>
          </p:cNvPr>
          <p:cNvGraphicFramePr>
            <a:graphicFrameLocks noGrp="1"/>
          </p:cNvGraphicFramePr>
          <p:nvPr>
            <p:extLst>
              <p:ext uri="{D42A27DB-BD31-4B8C-83A1-F6EECF244321}">
                <p14:modId xmlns:p14="http://schemas.microsoft.com/office/powerpoint/2010/main" val="3084613024"/>
              </p:ext>
            </p:extLst>
          </p:nvPr>
        </p:nvGraphicFramePr>
        <p:xfrm>
          <a:off x="838200" y="1276350"/>
          <a:ext cx="10515601" cy="4826855"/>
        </p:xfrm>
        <a:graphic>
          <a:graphicData uri="http://schemas.openxmlformats.org/drawingml/2006/table">
            <a:tbl>
              <a:tblPr firstRow="1" firstCol="1" bandRow="1">
                <a:tableStyleId>{5C22544A-7EE6-4342-B048-85BDC9FD1C3A}</a:tableStyleId>
              </a:tblPr>
              <a:tblGrid>
                <a:gridCol w="6268915">
                  <a:extLst>
                    <a:ext uri="{9D8B030D-6E8A-4147-A177-3AD203B41FA5}">
                      <a16:colId xmlns:a16="http://schemas.microsoft.com/office/drawing/2014/main" val="2208229609"/>
                    </a:ext>
                  </a:extLst>
                </a:gridCol>
                <a:gridCol w="2123343">
                  <a:extLst>
                    <a:ext uri="{9D8B030D-6E8A-4147-A177-3AD203B41FA5}">
                      <a16:colId xmlns:a16="http://schemas.microsoft.com/office/drawing/2014/main" val="1999262374"/>
                    </a:ext>
                  </a:extLst>
                </a:gridCol>
                <a:gridCol w="2123343">
                  <a:extLst>
                    <a:ext uri="{9D8B030D-6E8A-4147-A177-3AD203B41FA5}">
                      <a16:colId xmlns:a16="http://schemas.microsoft.com/office/drawing/2014/main" val="1546598655"/>
                    </a:ext>
                  </a:extLst>
                </a:gridCol>
              </a:tblGrid>
              <a:tr h="745525">
                <a:tc>
                  <a:txBody>
                    <a:bodyPr/>
                    <a:lstStyle/>
                    <a:p>
                      <a:pPr marL="0" marR="0" algn="l">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Characteristics</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Intervention</a:t>
                      </a:r>
                    </a:p>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(n=17,407)</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Control</a:t>
                      </a:r>
                    </a:p>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(n=16,588)</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33573"/>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Age, years, mean (SD)</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62.8 (9.3)</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63.3 (9.2)</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890761"/>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Female sex, no. (%)</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10,603 (60.8)</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10,222 (61.6)</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99196"/>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Less than primary school, no. (%)</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 3,617 (21.6)</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3,848 (23.8)</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188470"/>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Current smoking, no. (%)</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3,690 (21.4)</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3,609 (22.0)</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652594"/>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Use of antihypertensive medications, no. (%)</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10,574 (60.4)</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8,990 (54.3)</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727231"/>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Body mass index, kg/m</a:t>
                      </a:r>
                      <a:r>
                        <a:rPr lang="en-US" sz="2000" b="0" baseline="3000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2</a:t>
                      </a:r>
                      <a:r>
                        <a:rPr lang="en-US" sz="2000" b="0" baseline="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 mean (SD)</a:t>
                      </a:r>
                      <a:endParaRPr lang="en-US" sz="2000" b="0" baseline="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26.0 (3.9)</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25.8 (3.9)</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302906"/>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Systolic blood pressure, mmHg, mean (SD)</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157.0 (18.0)</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155.4 (17.4)</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697958"/>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Low-density lipoprotein cholesterol, mg/dL, mean (SD)</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105.4 (31.8)</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104.7 (31.6)</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049643"/>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Plasma glucose, mg/dL, </a:t>
                      </a:r>
                      <a:r>
                        <a:rPr lang="en-US" sz="2000" b="0" baseline="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mean (SD)</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111.3 (37.0)</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110.9 (35.7)</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291128"/>
                  </a:ext>
                </a:extLst>
              </a:tr>
              <a:tr h="408133">
                <a:tc>
                  <a:txBody>
                    <a:bodyPr/>
                    <a:lstStyle/>
                    <a:p>
                      <a:pPr marL="0" marR="0">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10-yr risk for atherosclerotic CVD, %, </a:t>
                      </a:r>
                      <a:r>
                        <a:rPr lang="en-US" sz="2000" b="0" baseline="0" dirty="0">
                          <a:solidFill>
                            <a:schemeClr val="tx1">
                              <a:lumMod val="95000"/>
                              <a:lumOff val="5000"/>
                            </a:schemeClr>
                          </a:solidFill>
                          <a:effectLst/>
                          <a:latin typeface="Arial" panose="020B0604020202020204" pitchFamily="34" charset="0"/>
                          <a:ea typeface="GuardianAgateSans1GR-Regular"/>
                          <a:cs typeface="Arial" panose="020B0604020202020204" pitchFamily="34" charset="0"/>
                        </a:rPr>
                        <a:t>mean (SD)</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14.7 (11.9)</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14.5 (11.6)</a:t>
                      </a:r>
                      <a:endParaRPr lang="en-US" sz="20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719907"/>
                  </a:ext>
                </a:extLst>
              </a:tr>
            </a:tbl>
          </a:graphicData>
        </a:graphic>
      </p:graphicFrame>
    </p:spTree>
    <p:extLst>
      <p:ext uri="{BB962C8B-B14F-4D97-AF65-F5344CB8AC3E}">
        <p14:creationId xmlns:p14="http://schemas.microsoft.com/office/powerpoint/2010/main" val="303447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EB698E5F-AFA1-4ADC-97BC-2ACC04DDF648}"/>
              </a:ext>
            </a:extLst>
          </p:cNvPr>
          <p:cNvGraphicFramePr>
            <a:graphicFrameLocks/>
          </p:cNvGraphicFramePr>
          <p:nvPr>
            <p:extLst>
              <p:ext uri="{D42A27DB-BD31-4B8C-83A1-F6EECF244321}">
                <p14:modId xmlns:p14="http://schemas.microsoft.com/office/powerpoint/2010/main" val="1415895105"/>
              </p:ext>
            </p:extLst>
          </p:nvPr>
        </p:nvGraphicFramePr>
        <p:xfrm>
          <a:off x="640080" y="1554480"/>
          <a:ext cx="5414963" cy="462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31D9885-2F62-41BA-A5C9-A5C3C5FC04D7}"/>
              </a:ext>
            </a:extLst>
          </p:cNvPr>
          <p:cNvGraphicFramePr>
            <a:graphicFrameLocks/>
          </p:cNvGraphicFramePr>
          <p:nvPr>
            <p:extLst>
              <p:ext uri="{D42A27DB-BD31-4B8C-83A1-F6EECF244321}">
                <p14:modId xmlns:p14="http://schemas.microsoft.com/office/powerpoint/2010/main" val="2448795178"/>
              </p:ext>
            </p:extLst>
          </p:nvPr>
        </p:nvGraphicFramePr>
        <p:xfrm>
          <a:off x="6132513" y="1554480"/>
          <a:ext cx="5414963" cy="46291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38F7FCA-AE08-7054-5D30-151CCCF9CC28}"/>
              </a:ext>
            </a:extLst>
          </p:cNvPr>
          <p:cNvSpPr>
            <a:spLocks noGrp="1"/>
          </p:cNvSpPr>
          <p:nvPr>
            <p:ph type="title"/>
          </p:nvPr>
        </p:nvSpPr>
        <p:spPr>
          <a:xfrm>
            <a:off x="838200" y="307047"/>
            <a:ext cx="10515600" cy="942664"/>
          </a:xfrm>
        </p:spPr>
        <p:txBody>
          <a:bodyPr vert="horz" lIns="91440" tIns="45720" rIns="91440" bIns="45720" rtlCol="0" anchor="ctr">
            <a:noAutofit/>
          </a:bodyPr>
          <a:lstStyle/>
          <a:p>
            <a:pPr algn="ctr"/>
            <a:r>
              <a:rPr lang="en-US" sz="3200" kern="1200" dirty="0">
                <a:solidFill>
                  <a:srgbClr val="C00000"/>
                </a:solidFill>
                <a:latin typeface="Times New Roman" panose="02020603050405020304" pitchFamily="18" charset="0"/>
                <a:cs typeface="Times New Roman" panose="02020603050405020304" pitchFamily="18" charset="0"/>
              </a:rPr>
              <a:t>Systolic and Diastolic BP in the Intervention and Usual Care Groups over 48 Months of Follow-up</a:t>
            </a:r>
          </a:p>
        </p:txBody>
      </p:sp>
      <p:cxnSp>
        <p:nvCxnSpPr>
          <p:cNvPr id="5" name="Straight Connector 4">
            <a:extLst>
              <a:ext uri="{FF2B5EF4-FFF2-40B4-BE49-F238E27FC236}">
                <a16:creationId xmlns:a16="http://schemas.microsoft.com/office/drawing/2014/main" id="{C4085E9B-AACE-5C45-8D61-A09282AA3297}"/>
              </a:ext>
            </a:extLst>
          </p:cNvPr>
          <p:cNvCxnSpPr/>
          <p:nvPr/>
        </p:nvCxnSpPr>
        <p:spPr>
          <a:xfrm>
            <a:off x="5222943" y="5310760"/>
            <a:ext cx="182880" cy="18288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623CA9-76B6-3981-A115-DFBB78CE2809}"/>
              </a:ext>
            </a:extLst>
          </p:cNvPr>
          <p:cNvCxnSpPr/>
          <p:nvPr/>
        </p:nvCxnSpPr>
        <p:spPr>
          <a:xfrm>
            <a:off x="5284809" y="5309253"/>
            <a:ext cx="182880" cy="18288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22678D-DFBD-B59A-F6B3-0464E8000B3C}"/>
              </a:ext>
            </a:extLst>
          </p:cNvPr>
          <p:cNvCxnSpPr/>
          <p:nvPr/>
        </p:nvCxnSpPr>
        <p:spPr>
          <a:xfrm>
            <a:off x="10725959" y="5318309"/>
            <a:ext cx="182880" cy="18288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9EFE05-2190-25C1-EA08-EE0E1A8F11F1}"/>
              </a:ext>
            </a:extLst>
          </p:cNvPr>
          <p:cNvCxnSpPr/>
          <p:nvPr/>
        </p:nvCxnSpPr>
        <p:spPr>
          <a:xfrm>
            <a:off x="10787829" y="5307752"/>
            <a:ext cx="182880" cy="18288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7A6EFE-B893-CFDF-172F-E40B498D40C5}"/>
              </a:ext>
            </a:extLst>
          </p:cNvPr>
          <p:cNvSpPr txBox="1"/>
          <p:nvPr/>
        </p:nvSpPr>
        <p:spPr>
          <a:xfrm>
            <a:off x="3012543" y="4948636"/>
            <a:ext cx="2357068" cy="338554"/>
          </a:xfrm>
          <a:prstGeom prst="rect">
            <a:avLst/>
          </a:prstGeom>
          <a:noFill/>
        </p:spPr>
        <p:txBody>
          <a:bodyPr wrap="square">
            <a:spAutoFit/>
          </a:bodyPr>
          <a:lstStyle/>
          <a:p>
            <a:r>
              <a:rPr lang="en-US" sz="1600" kern="0" dirty="0">
                <a:effectLst/>
                <a:latin typeface="Arial" panose="020B0604020202020204" pitchFamily="34" charset="0"/>
                <a:ea typeface="Calibri" panose="020F0502020204030204" pitchFamily="34" charset="0"/>
              </a:rPr>
              <a:t>-29.2 (-30.1, -28.3)</a:t>
            </a:r>
            <a:endParaRPr lang="en-US" sz="1600" dirty="0"/>
          </a:p>
        </p:txBody>
      </p:sp>
      <p:sp>
        <p:nvSpPr>
          <p:cNvPr id="15" name="TextBox 14">
            <a:extLst>
              <a:ext uri="{FF2B5EF4-FFF2-40B4-BE49-F238E27FC236}">
                <a16:creationId xmlns:a16="http://schemas.microsoft.com/office/drawing/2014/main" id="{917BC0C6-27F9-6BB0-CFDB-C06FD3CB99AA}"/>
              </a:ext>
            </a:extLst>
          </p:cNvPr>
          <p:cNvSpPr txBox="1"/>
          <p:nvPr/>
        </p:nvSpPr>
        <p:spPr>
          <a:xfrm>
            <a:off x="3048755" y="2938783"/>
            <a:ext cx="1903491" cy="338554"/>
          </a:xfrm>
          <a:prstGeom prst="rect">
            <a:avLst/>
          </a:prstGeom>
          <a:noFill/>
        </p:spPr>
        <p:txBody>
          <a:bodyPr wrap="square">
            <a:spAutoFit/>
          </a:bodyPr>
          <a:lstStyle/>
          <a:p>
            <a:pPr algn="ctr"/>
            <a:r>
              <a:rPr lang="en-US" sz="1600" kern="0" dirty="0">
                <a:effectLst/>
                <a:latin typeface="Arial" panose="020B0604020202020204" pitchFamily="34" charset="0"/>
                <a:ea typeface="Calibri" panose="020F0502020204030204" pitchFamily="34" charset="0"/>
              </a:rPr>
              <a:t>-7.2 (-8.3, -6.1)</a:t>
            </a:r>
            <a:endParaRPr lang="en-US" sz="1600" dirty="0"/>
          </a:p>
        </p:txBody>
      </p:sp>
      <p:sp>
        <p:nvSpPr>
          <p:cNvPr id="17" name="TextBox 16">
            <a:extLst>
              <a:ext uri="{FF2B5EF4-FFF2-40B4-BE49-F238E27FC236}">
                <a16:creationId xmlns:a16="http://schemas.microsoft.com/office/drawing/2014/main" id="{6CE4E518-E0D0-7DC0-F593-EB942E475E9C}"/>
              </a:ext>
            </a:extLst>
          </p:cNvPr>
          <p:cNvSpPr txBox="1"/>
          <p:nvPr/>
        </p:nvSpPr>
        <p:spPr>
          <a:xfrm>
            <a:off x="8462751" y="4414495"/>
            <a:ext cx="2174188" cy="338554"/>
          </a:xfrm>
          <a:prstGeom prst="rect">
            <a:avLst/>
          </a:prstGeom>
          <a:noFill/>
        </p:spPr>
        <p:txBody>
          <a:bodyPr wrap="square">
            <a:spAutoFit/>
          </a:bodyPr>
          <a:lstStyle/>
          <a:p>
            <a:r>
              <a:rPr lang="en-US" sz="1600" kern="0" dirty="0">
                <a:effectLst/>
                <a:latin typeface="Arial" panose="020B0604020202020204" pitchFamily="34" charset="0"/>
                <a:ea typeface="Calibri" panose="020F0502020204030204" pitchFamily="34" charset="0"/>
              </a:rPr>
              <a:t>-15.4 (-15.9, -15.0)</a:t>
            </a:r>
            <a:endParaRPr lang="en-US" sz="1600" dirty="0"/>
          </a:p>
        </p:txBody>
      </p:sp>
      <p:sp>
        <p:nvSpPr>
          <p:cNvPr id="20" name="TextBox 19">
            <a:extLst>
              <a:ext uri="{FF2B5EF4-FFF2-40B4-BE49-F238E27FC236}">
                <a16:creationId xmlns:a16="http://schemas.microsoft.com/office/drawing/2014/main" id="{64DA103E-82FB-E2B5-4711-258F4E24CBF1}"/>
              </a:ext>
            </a:extLst>
          </p:cNvPr>
          <p:cNvSpPr txBox="1"/>
          <p:nvPr/>
        </p:nvSpPr>
        <p:spPr>
          <a:xfrm>
            <a:off x="8589483" y="2821090"/>
            <a:ext cx="2048346" cy="338554"/>
          </a:xfrm>
          <a:prstGeom prst="rect">
            <a:avLst/>
          </a:prstGeom>
          <a:noFill/>
        </p:spPr>
        <p:txBody>
          <a:bodyPr wrap="square">
            <a:spAutoFit/>
          </a:bodyPr>
          <a:lstStyle/>
          <a:p>
            <a:r>
              <a:rPr lang="en-US" sz="1600" kern="0" dirty="0">
                <a:effectLst/>
                <a:latin typeface="Arial" panose="020B0604020202020204" pitchFamily="34" charset="0"/>
                <a:ea typeface="Calibri" panose="020F0502020204030204" pitchFamily="34" charset="0"/>
              </a:rPr>
              <a:t>-6.1 (-6.6, -5.6)</a:t>
            </a:r>
            <a:endParaRPr lang="en-US" sz="1600" dirty="0"/>
          </a:p>
        </p:txBody>
      </p:sp>
    </p:spTree>
    <p:extLst>
      <p:ext uri="{BB962C8B-B14F-4D97-AF65-F5344CB8AC3E}">
        <p14:creationId xmlns:p14="http://schemas.microsoft.com/office/powerpoint/2010/main" val="179950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FEEC-9BD8-A530-2385-C42DA1D192A1}"/>
              </a:ext>
            </a:extLst>
          </p:cNvPr>
          <p:cNvSpPr>
            <a:spLocks noGrp="1"/>
          </p:cNvSpPr>
          <p:nvPr>
            <p:ph type="title"/>
          </p:nvPr>
        </p:nvSpPr>
        <p:spPr>
          <a:xfrm>
            <a:off x="838199" y="365125"/>
            <a:ext cx="10659701" cy="1325563"/>
          </a:xfrm>
        </p:spPr>
        <p:txBody>
          <a:bodyPr>
            <a:normAutofit/>
          </a:bodyPr>
          <a:lstStyle/>
          <a:p>
            <a:pPr algn="ctr"/>
            <a:r>
              <a:rPr lang="en-US" sz="3600" dirty="0">
                <a:solidFill>
                  <a:srgbClr val="C00000"/>
                </a:solidFill>
                <a:latin typeface="Times New Roman" panose="02020603050405020304" pitchFamily="18" charset="0"/>
                <a:cs typeface="Times New Roman" panose="02020603050405020304" pitchFamily="18" charset="0"/>
              </a:rPr>
              <a:t>Blood Pressure Control and Use of Antihypertensive Medications at 48 Months of Follow-up</a:t>
            </a:r>
          </a:p>
        </p:txBody>
      </p:sp>
      <p:graphicFrame>
        <p:nvGraphicFramePr>
          <p:cNvPr id="4" name="Table 3">
            <a:extLst>
              <a:ext uri="{FF2B5EF4-FFF2-40B4-BE49-F238E27FC236}">
                <a16:creationId xmlns:a16="http://schemas.microsoft.com/office/drawing/2014/main" id="{4D8219EB-82AD-2298-D469-89FF2D65D19F}"/>
              </a:ext>
            </a:extLst>
          </p:cNvPr>
          <p:cNvGraphicFramePr>
            <a:graphicFrameLocks noGrp="1"/>
          </p:cNvGraphicFramePr>
          <p:nvPr>
            <p:extLst>
              <p:ext uri="{D42A27DB-BD31-4B8C-83A1-F6EECF244321}">
                <p14:modId xmlns:p14="http://schemas.microsoft.com/office/powerpoint/2010/main" val="1810918397"/>
              </p:ext>
            </p:extLst>
          </p:nvPr>
        </p:nvGraphicFramePr>
        <p:xfrm>
          <a:off x="932509" y="1689827"/>
          <a:ext cx="10465806" cy="4599882"/>
        </p:xfrm>
        <a:graphic>
          <a:graphicData uri="http://schemas.openxmlformats.org/drawingml/2006/table">
            <a:tbl>
              <a:tblPr firstRow="1" firstCol="1" bandRow="1">
                <a:tableStyleId>{5C22544A-7EE6-4342-B048-85BDC9FD1C3A}</a:tableStyleId>
              </a:tblPr>
              <a:tblGrid>
                <a:gridCol w="3755499">
                  <a:extLst>
                    <a:ext uri="{9D8B030D-6E8A-4147-A177-3AD203B41FA5}">
                      <a16:colId xmlns:a16="http://schemas.microsoft.com/office/drawing/2014/main" val="4064998530"/>
                    </a:ext>
                  </a:extLst>
                </a:gridCol>
                <a:gridCol w="1877364">
                  <a:extLst>
                    <a:ext uri="{9D8B030D-6E8A-4147-A177-3AD203B41FA5}">
                      <a16:colId xmlns:a16="http://schemas.microsoft.com/office/drawing/2014/main" val="1535170369"/>
                    </a:ext>
                  </a:extLst>
                </a:gridCol>
                <a:gridCol w="1877364">
                  <a:extLst>
                    <a:ext uri="{9D8B030D-6E8A-4147-A177-3AD203B41FA5}">
                      <a16:colId xmlns:a16="http://schemas.microsoft.com/office/drawing/2014/main" val="2458048581"/>
                    </a:ext>
                  </a:extLst>
                </a:gridCol>
                <a:gridCol w="1942235">
                  <a:extLst>
                    <a:ext uri="{9D8B030D-6E8A-4147-A177-3AD203B41FA5}">
                      <a16:colId xmlns:a16="http://schemas.microsoft.com/office/drawing/2014/main" val="2560177790"/>
                    </a:ext>
                  </a:extLst>
                </a:gridCol>
                <a:gridCol w="1013344">
                  <a:extLst>
                    <a:ext uri="{9D8B030D-6E8A-4147-A177-3AD203B41FA5}">
                      <a16:colId xmlns:a16="http://schemas.microsoft.com/office/drawing/2014/main" val="1161988273"/>
                    </a:ext>
                  </a:extLst>
                </a:gridCol>
              </a:tblGrid>
              <a:tr h="322629">
                <a:tc rowSpan="2">
                  <a:txBody>
                    <a:bodyPr/>
                    <a:lstStyle/>
                    <a:p>
                      <a:pPr marL="133350" marR="0" algn="ctr">
                        <a:lnSpc>
                          <a:spcPct val="100000"/>
                        </a:lnSpc>
                        <a:spcBef>
                          <a:spcPts val="0"/>
                        </a:spcBef>
                        <a:spcAft>
                          <a:spcPts val="0"/>
                        </a:spcAft>
                      </a:pPr>
                      <a:r>
                        <a:rPr lang="en-US" sz="1800" b="1" kern="12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Mean or proportion (95% CI)</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Net difference</a:t>
                      </a:r>
                    </a:p>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800" b="1" i="1" dirty="0">
                          <a:solidFill>
                            <a:schemeClr val="tx1">
                              <a:lumMod val="95000"/>
                              <a:lumOff val="5000"/>
                            </a:schemeClr>
                          </a:solidFill>
                          <a:effectLst/>
                          <a:latin typeface="Arial" panose="020B0604020202020204" pitchFamily="34" charset="0"/>
                          <a:cs typeface="Arial" panose="020B0604020202020204" pitchFamily="34" charset="0"/>
                        </a:rPr>
                        <a:t>p</a:t>
                      </a:r>
                      <a:r>
                        <a:rPr lang="en-US" sz="1800" b="1" dirty="0">
                          <a:solidFill>
                            <a:schemeClr val="tx1">
                              <a:lumMod val="95000"/>
                              <a:lumOff val="5000"/>
                            </a:schemeClr>
                          </a:solidFill>
                          <a:effectLst/>
                          <a:latin typeface="Arial" panose="020B0604020202020204" pitchFamily="34" charset="0"/>
                          <a:cs typeface="Arial" panose="020B0604020202020204" pitchFamily="34" charset="0"/>
                        </a:rPr>
                        <a:t> value</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212742"/>
                  </a:ext>
                </a:extLst>
              </a:tr>
              <a:tr h="322629">
                <a:tc vMerge="1">
                  <a:txBody>
                    <a:bodyPr/>
                    <a:lstStyle/>
                    <a:p>
                      <a:endParaRPr lang="en-US"/>
                    </a:p>
                  </a:txBody>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Intervention</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Usual care</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3756002"/>
                  </a:ext>
                </a:extLst>
              </a:tr>
              <a:tr h="603890">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Proportion of patients with BP &lt;130/80 mm Hg,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67.7 (65.8, 69.6)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15.0 (13.7, 16.4)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52.7 (50.4, 55.0)</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730517"/>
                  </a:ext>
                </a:extLst>
              </a:tr>
              <a:tr h="603890">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Mean antihypertensive medications, number/patient</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3.0 (3.0, 3.1)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1.2 (1.1, 1.2)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1.9 (1.8, 1.9)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3271804"/>
                  </a:ext>
                </a:extLst>
              </a:tr>
              <a:tr h="322629">
                <a:tc>
                  <a:txBody>
                    <a:bodyPr/>
                    <a:lstStyle/>
                    <a:p>
                      <a:pPr marL="0" marR="0" indent="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Use of angiotensin-converting-enzyme inhibitors,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50.3 (47.4, 53.2)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6.3 (5.5, 7.0)</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44.0 (41.0, 47.1)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174365"/>
                  </a:ext>
                </a:extLst>
              </a:tr>
              <a:tr h="322629">
                <a:tc>
                  <a:txBody>
                    <a:bodyPr/>
                    <a:lstStyle/>
                    <a:p>
                      <a:pPr marL="0" marR="0" indent="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Use of angiotensin II receptor blockers,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30.1 (27.5, 32.7)</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32.3 (30.3, 34.4)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-2.2 (-5.5, 1.1)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0.19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147078"/>
                  </a:ext>
                </a:extLst>
              </a:tr>
              <a:tr h="322629">
                <a:tc>
                  <a:txBody>
                    <a:bodyPr/>
                    <a:lstStyle/>
                    <a:p>
                      <a:pPr marL="0" marR="0" indent="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Use of calcium channel blockers,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86.8 (85.8, 87.9)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53.3 (51.1, 55.4)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33.6 (31.2, 36.0)</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388463"/>
                  </a:ext>
                </a:extLst>
              </a:tr>
              <a:tr h="322629">
                <a:tc>
                  <a:txBody>
                    <a:bodyPr/>
                    <a:lstStyle/>
                    <a:p>
                      <a:pPr marL="0" marR="0" indent="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Use of diuretics,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63.8 (61.7, 65.9)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10.8 (9.6, 12.1)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53.0 (50.5, 55.4)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789815"/>
                  </a:ext>
                </a:extLst>
              </a:tr>
              <a:tr h="603890">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High adherence to antihypertensive medication,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88.0 (86.8, 89.2)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66.4 (64.3, 68.6)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21.6 (19.1, 24.0)</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189" marR="42189" marT="42189" marB="4218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868582"/>
                  </a:ext>
                </a:extLst>
              </a:tr>
            </a:tbl>
          </a:graphicData>
        </a:graphic>
      </p:graphicFrame>
    </p:spTree>
    <p:extLst>
      <p:ext uri="{BB962C8B-B14F-4D97-AF65-F5344CB8AC3E}">
        <p14:creationId xmlns:p14="http://schemas.microsoft.com/office/powerpoint/2010/main" val="137933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C747-6DFE-4266-A477-56F90406500B}"/>
              </a:ext>
            </a:extLst>
          </p:cNvPr>
          <p:cNvSpPr>
            <a:spLocks noGrp="1"/>
          </p:cNvSpPr>
          <p:nvPr>
            <p:ph type="title"/>
          </p:nvPr>
        </p:nvSpPr>
        <p:spPr>
          <a:xfrm>
            <a:off x="838200" y="294990"/>
            <a:ext cx="10515600" cy="1023042"/>
          </a:xfrm>
        </p:spPr>
        <p:txBody>
          <a:bodyPr>
            <a:normAutofit fontScale="90000"/>
          </a:bodyPr>
          <a:lstStyle/>
          <a:p>
            <a:pPr algn="ctr"/>
            <a:r>
              <a:rPr lang="en-US" sz="3600" dirty="0">
                <a:solidFill>
                  <a:srgbClr val="C00000"/>
                </a:solidFill>
                <a:latin typeface="Times New Roman" panose="02020603050405020304" pitchFamily="18" charset="0"/>
                <a:cs typeface="Times New Roman" panose="02020603050405020304" pitchFamily="18" charset="0"/>
              </a:rPr>
              <a:t>Effectiveness of Blood Pressure Lowering on Primary, Secondary, and Safety Outcomes</a:t>
            </a:r>
          </a:p>
        </p:txBody>
      </p:sp>
      <p:graphicFrame>
        <p:nvGraphicFramePr>
          <p:cNvPr id="4" name="Table 3">
            <a:extLst>
              <a:ext uri="{FF2B5EF4-FFF2-40B4-BE49-F238E27FC236}">
                <a16:creationId xmlns:a16="http://schemas.microsoft.com/office/drawing/2014/main" id="{76214CC5-6030-F4B8-2853-337038F471EB}"/>
              </a:ext>
            </a:extLst>
          </p:cNvPr>
          <p:cNvGraphicFramePr>
            <a:graphicFrameLocks noGrp="1"/>
          </p:cNvGraphicFramePr>
          <p:nvPr>
            <p:extLst>
              <p:ext uri="{D42A27DB-BD31-4B8C-83A1-F6EECF244321}">
                <p14:modId xmlns:p14="http://schemas.microsoft.com/office/powerpoint/2010/main" val="3385082135"/>
              </p:ext>
            </p:extLst>
          </p:nvPr>
        </p:nvGraphicFramePr>
        <p:xfrm>
          <a:off x="838200" y="1336140"/>
          <a:ext cx="10515599" cy="5161627"/>
        </p:xfrm>
        <a:graphic>
          <a:graphicData uri="http://schemas.openxmlformats.org/drawingml/2006/table">
            <a:tbl>
              <a:tblPr firstRow="1" firstCol="1" bandRow="1">
                <a:tableStyleId>{5C22544A-7EE6-4342-B048-85BDC9FD1C3A}</a:tableStyleId>
              </a:tblPr>
              <a:tblGrid>
                <a:gridCol w="3562304">
                  <a:extLst>
                    <a:ext uri="{9D8B030D-6E8A-4147-A177-3AD203B41FA5}">
                      <a16:colId xmlns:a16="http://schemas.microsoft.com/office/drawing/2014/main" val="3203425409"/>
                    </a:ext>
                  </a:extLst>
                </a:gridCol>
                <a:gridCol w="913880">
                  <a:extLst>
                    <a:ext uri="{9D8B030D-6E8A-4147-A177-3AD203B41FA5}">
                      <a16:colId xmlns:a16="http://schemas.microsoft.com/office/drawing/2014/main" val="3327603391"/>
                    </a:ext>
                  </a:extLst>
                </a:gridCol>
                <a:gridCol w="1086416">
                  <a:extLst>
                    <a:ext uri="{9D8B030D-6E8A-4147-A177-3AD203B41FA5}">
                      <a16:colId xmlns:a16="http://schemas.microsoft.com/office/drawing/2014/main" val="3185074334"/>
                    </a:ext>
                  </a:extLst>
                </a:gridCol>
                <a:gridCol w="941560">
                  <a:extLst>
                    <a:ext uri="{9D8B030D-6E8A-4147-A177-3AD203B41FA5}">
                      <a16:colId xmlns:a16="http://schemas.microsoft.com/office/drawing/2014/main" val="3553147878"/>
                    </a:ext>
                  </a:extLst>
                </a:gridCol>
                <a:gridCol w="1032095">
                  <a:extLst>
                    <a:ext uri="{9D8B030D-6E8A-4147-A177-3AD203B41FA5}">
                      <a16:colId xmlns:a16="http://schemas.microsoft.com/office/drawing/2014/main" val="857950541"/>
                    </a:ext>
                  </a:extLst>
                </a:gridCol>
                <a:gridCol w="1991763">
                  <a:extLst>
                    <a:ext uri="{9D8B030D-6E8A-4147-A177-3AD203B41FA5}">
                      <a16:colId xmlns:a16="http://schemas.microsoft.com/office/drawing/2014/main" val="3390403288"/>
                    </a:ext>
                  </a:extLst>
                </a:gridCol>
                <a:gridCol w="987581">
                  <a:extLst>
                    <a:ext uri="{9D8B030D-6E8A-4147-A177-3AD203B41FA5}">
                      <a16:colId xmlns:a16="http://schemas.microsoft.com/office/drawing/2014/main" val="1350608739"/>
                    </a:ext>
                  </a:extLst>
                </a:gridCol>
              </a:tblGrid>
              <a:tr h="453799">
                <a:tc rowSpan="2">
                  <a:txBody>
                    <a:bodyPr/>
                    <a:lstStyle/>
                    <a:p>
                      <a:pPr marL="0" marR="0">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Study outcomes</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1800" b="1">
                          <a:solidFill>
                            <a:schemeClr val="tx1">
                              <a:lumMod val="95000"/>
                              <a:lumOff val="5000"/>
                            </a:schemeClr>
                          </a:solidFill>
                          <a:effectLst/>
                          <a:latin typeface="Arial" panose="020B0604020202020204" pitchFamily="34" charset="0"/>
                          <a:cs typeface="Arial" panose="020B0604020202020204" pitchFamily="34" charset="0"/>
                        </a:rPr>
                        <a:t>Intervention</a:t>
                      </a:r>
                      <a:endParaRPr lang="en-US" sz="1800" b="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Usual care</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Relative risk</a:t>
                      </a:r>
                    </a:p>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algn="ctr">
                        <a:lnSpc>
                          <a:spcPct val="100000"/>
                        </a:lnSpc>
                        <a:spcBef>
                          <a:spcPts val="0"/>
                        </a:spcBef>
                        <a:spcAft>
                          <a:spcPts val="0"/>
                        </a:spcAft>
                      </a:pPr>
                      <a:r>
                        <a:rPr lang="en-US" sz="1800" b="1" i="1" dirty="0">
                          <a:solidFill>
                            <a:schemeClr val="tx1">
                              <a:lumMod val="95000"/>
                              <a:lumOff val="5000"/>
                            </a:schemeClr>
                          </a:solidFill>
                          <a:effectLst/>
                          <a:latin typeface="Arial" panose="020B0604020202020204" pitchFamily="34" charset="0"/>
                          <a:cs typeface="Arial" panose="020B0604020202020204" pitchFamily="34" charset="0"/>
                        </a:rPr>
                        <a:t>p</a:t>
                      </a:r>
                      <a:r>
                        <a:rPr lang="en-US" sz="1800" b="1" dirty="0">
                          <a:solidFill>
                            <a:schemeClr val="tx1">
                              <a:lumMod val="95000"/>
                              <a:lumOff val="5000"/>
                            </a:schemeClr>
                          </a:solidFill>
                          <a:effectLst/>
                          <a:latin typeface="Arial" panose="020B0604020202020204" pitchFamily="34" charset="0"/>
                          <a:cs typeface="Arial" panose="020B0604020202020204" pitchFamily="34" charset="0"/>
                        </a:rPr>
                        <a:t> value</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504008"/>
                  </a:ext>
                </a:extLst>
              </a:tr>
              <a:tr h="846132">
                <a:tc vMerge="1">
                  <a:txBody>
                    <a:bodyPr/>
                    <a:lstStyle/>
                    <a:p>
                      <a:endParaRPr lang="en-US"/>
                    </a:p>
                  </a:txBody>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No. of events</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Rate per year, %</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No. of events</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Rate per year, %</a:t>
                      </a:r>
                      <a:endParaRPr lang="en-US" sz="18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8549904"/>
                  </a:ext>
                </a:extLst>
              </a:tr>
              <a:tr h="485364">
                <a:tc>
                  <a:txBody>
                    <a:bodyPr/>
                    <a:lstStyle/>
                    <a:p>
                      <a:pPr marL="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Primary outcome (all cause</a:t>
                      </a:r>
                      <a:r>
                        <a:rPr lang="en-US" sz="1800" b="0" baseline="0" dirty="0">
                          <a:solidFill>
                            <a:schemeClr val="tx1">
                              <a:lumMod val="95000"/>
                              <a:lumOff val="5000"/>
                            </a:schemeClr>
                          </a:solidFill>
                          <a:effectLst/>
                          <a:latin typeface="Arial" panose="020B0604020202020204" pitchFamily="34" charset="0"/>
                          <a:cs typeface="Arial" panose="020B0604020202020204" pitchFamily="34" charset="0"/>
                        </a:rPr>
                        <a:t> dementia)</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668</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1.12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734</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1.31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0.85 (0.76, 0.95)</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0.0035</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956599"/>
                  </a:ext>
                </a:extLst>
              </a:tr>
              <a:tr h="485364">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Cognitive impairment no dementia</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2506</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4.19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2808</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5.02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0.84 (0.80, 0.87)</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9447937"/>
                  </a:ext>
                </a:extLst>
              </a:tr>
              <a:tr h="485364">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Dementia or cognitive impairment</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3174</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5.31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3542</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6.34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0.84 (0.81, 0.87)</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8778353"/>
                  </a:ext>
                </a:extLst>
              </a:tr>
              <a:tr h="485364">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Dementia or deaths</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1908</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3.04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2092</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3.54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0.86 (0.81, 0.92)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&lt;0.0001</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449696"/>
                  </a:ext>
                </a:extLst>
              </a:tr>
              <a:tr h="485364">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Serious adverse event</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6201</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9.16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6329</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9.86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0.94 (0.91, 0.98)</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0.0006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957702"/>
                  </a:ext>
                </a:extLst>
              </a:tr>
              <a:tr h="485364">
                <a:tc>
                  <a:txBody>
                    <a:bodyPr/>
                    <a:lstStyle/>
                    <a:p>
                      <a:pPr marL="0" marR="0">
                        <a:lnSpc>
                          <a:spcPct val="100000"/>
                        </a:lnSpc>
                        <a:spcBef>
                          <a:spcPts val="0"/>
                        </a:spcBef>
                        <a:spcAft>
                          <a:spcPts val="0"/>
                        </a:spcAft>
                      </a:pPr>
                      <a:r>
                        <a:rPr lang="en-US" sz="1800" b="0" kern="1200" dirty="0">
                          <a:solidFill>
                            <a:schemeClr val="tx1">
                              <a:lumMod val="95000"/>
                              <a:lumOff val="5000"/>
                            </a:schemeClr>
                          </a:solidFill>
                          <a:effectLst/>
                          <a:latin typeface="Arial" panose="020B0604020202020204" pitchFamily="34" charset="0"/>
                          <a:cs typeface="Arial" panose="020B0604020202020204" pitchFamily="34" charset="0"/>
                        </a:rPr>
                        <a:t>Injurious falls resulted in seeking medical care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166</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0.25</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157</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0.24</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1.01 (0.80, 1.28)</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0.92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432561"/>
                  </a:ext>
                </a:extLst>
              </a:tr>
              <a:tr h="485364">
                <a:tc>
                  <a:txBody>
                    <a:bodyPr/>
                    <a:lstStyle/>
                    <a:p>
                      <a:pPr marL="0" marR="0" indent="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Syncope resulted in seeking medical care </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127</a:t>
                      </a:r>
                      <a:endParaRPr lang="en-US" sz="18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0.19%</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102</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0.16%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1.20 (0.87, 1.66)</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0.27</a:t>
                      </a:r>
                      <a:endParaRPr lang="en-US" sz="18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623623"/>
                  </a:ext>
                </a:extLst>
              </a:tr>
            </a:tbl>
          </a:graphicData>
        </a:graphic>
      </p:graphicFrame>
    </p:spTree>
    <p:extLst>
      <p:ext uri="{BB962C8B-B14F-4D97-AF65-F5344CB8AC3E}">
        <p14:creationId xmlns:p14="http://schemas.microsoft.com/office/powerpoint/2010/main" val="85817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30B0AEB2-3EEB-87C7-E8D4-900AA87DF6CA}"/>
              </a:ext>
            </a:extLst>
          </p:cNvPr>
          <p:cNvSpPr txBox="1"/>
          <p:nvPr/>
        </p:nvSpPr>
        <p:spPr>
          <a:xfrm>
            <a:off x="5875700" y="6396649"/>
            <a:ext cx="3014808" cy="338554"/>
          </a:xfrm>
          <a:prstGeom prst="rect">
            <a:avLst/>
          </a:prstGeom>
          <a:solidFill>
            <a:schemeClr val="bg1"/>
          </a:solidFill>
          <a:ln>
            <a:noFill/>
          </a:ln>
        </p:spPr>
        <p:txBody>
          <a:bodyPr wrap="square" rtlCol="0">
            <a:spAutoFit/>
          </a:bodyPr>
          <a:lstStyle/>
          <a:p>
            <a:pPr indent="117475">
              <a:spcAft>
                <a:spcPts val="582"/>
              </a:spcAft>
              <a:tabLst>
                <a:tab pos="1882775" algn="ctr"/>
                <a:tab pos="2454275" algn="l"/>
              </a:tabLst>
            </a:pPr>
            <a:r>
              <a:rPr lang="en-US" sz="1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0.5	1.0	1.2</a:t>
            </a:r>
          </a:p>
        </p:txBody>
      </p:sp>
      <p:graphicFrame>
        <p:nvGraphicFramePr>
          <p:cNvPr id="12" name="Table 11">
            <a:extLst>
              <a:ext uri="{FF2B5EF4-FFF2-40B4-BE49-F238E27FC236}">
                <a16:creationId xmlns:a16="http://schemas.microsoft.com/office/drawing/2014/main" id="{AB70F585-EC14-48BC-B378-50FBA59B271D}"/>
              </a:ext>
            </a:extLst>
          </p:cNvPr>
          <p:cNvGraphicFramePr>
            <a:graphicFrameLocks noGrp="1"/>
          </p:cNvGraphicFramePr>
          <p:nvPr>
            <p:extLst>
              <p:ext uri="{D42A27DB-BD31-4B8C-83A1-F6EECF244321}">
                <p14:modId xmlns:p14="http://schemas.microsoft.com/office/powerpoint/2010/main" val="948544083"/>
              </p:ext>
            </p:extLst>
          </p:nvPr>
        </p:nvGraphicFramePr>
        <p:xfrm>
          <a:off x="915553" y="789411"/>
          <a:ext cx="10429588" cy="5438472"/>
        </p:xfrm>
        <a:graphic>
          <a:graphicData uri="http://schemas.openxmlformats.org/drawingml/2006/table">
            <a:tbl>
              <a:tblPr>
                <a:tableStyleId>{5C22544A-7EE6-4342-B048-85BDC9FD1C3A}</a:tableStyleId>
              </a:tblPr>
              <a:tblGrid>
                <a:gridCol w="2508094">
                  <a:extLst>
                    <a:ext uri="{9D8B030D-6E8A-4147-A177-3AD203B41FA5}">
                      <a16:colId xmlns:a16="http://schemas.microsoft.com/office/drawing/2014/main" val="3786055729"/>
                    </a:ext>
                  </a:extLst>
                </a:gridCol>
                <a:gridCol w="1466517">
                  <a:extLst>
                    <a:ext uri="{9D8B030D-6E8A-4147-A177-3AD203B41FA5}">
                      <a16:colId xmlns:a16="http://schemas.microsoft.com/office/drawing/2014/main" val="2689563024"/>
                    </a:ext>
                  </a:extLst>
                </a:gridCol>
                <a:gridCol w="1277371">
                  <a:extLst>
                    <a:ext uri="{9D8B030D-6E8A-4147-A177-3AD203B41FA5}">
                      <a16:colId xmlns:a16="http://schemas.microsoft.com/office/drawing/2014/main" val="1986078849"/>
                    </a:ext>
                  </a:extLst>
                </a:gridCol>
                <a:gridCol w="2295330">
                  <a:extLst>
                    <a:ext uri="{9D8B030D-6E8A-4147-A177-3AD203B41FA5}">
                      <a16:colId xmlns:a16="http://schemas.microsoft.com/office/drawing/2014/main" val="3523332279"/>
                    </a:ext>
                  </a:extLst>
                </a:gridCol>
                <a:gridCol w="1644238">
                  <a:extLst>
                    <a:ext uri="{9D8B030D-6E8A-4147-A177-3AD203B41FA5}">
                      <a16:colId xmlns:a16="http://schemas.microsoft.com/office/drawing/2014/main" val="2030223728"/>
                    </a:ext>
                  </a:extLst>
                </a:gridCol>
                <a:gridCol w="1238038">
                  <a:extLst>
                    <a:ext uri="{9D8B030D-6E8A-4147-A177-3AD203B41FA5}">
                      <a16:colId xmlns:a16="http://schemas.microsoft.com/office/drawing/2014/main" val="2203409995"/>
                    </a:ext>
                  </a:extLst>
                </a:gridCol>
              </a:tblGrid>
              <a:tr h="197666">
                <a:tc>
                  <a:txBody>
                    <a:bodyPr/>
                    <a:lstStyle/>
                    <a:p>
                      <a:pPr>
                        <a:lnSpc>
                          <a:spcPct val="100000"/>
                        </a:lnSpc>
                      </a:pPr>
                      <a:endParaRPr lang="en-US" sz="1400" kern="100" dirty="0">
                        <a:effectLst/>
                        <a:latin typeface="Arial" panose="020B060402020202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00" dirty="0">
                          <a:effectLst/>
                          <a:latin typeface="Arial" panose="020B0604020202020204" pitchFamily="34" charset="0"/>
                          <a:cs typeface="Arial" panose="020B0604020202020204" pitchFamily="34" charset="0"/>
                        </a:rPr>
                        <a:t>Intervention</a:t>
                      </a:r>
                      <a:endParaRPr lang="en-US" dirty="0"/>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Usual care</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marR="0" algn="ctr">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Relative risk (95% CI)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marL="0" marR="0" algn="ctr">
                        <a:lnSpc>
                          <a:spcPct val="100000"/>
                        </a:lnSpc>
                        <a:spcBef>
                          <a:spcPts val="0"/>
                        </a:spcBef>
                        <a:spcAft>
                          <a:spcPts val="0"/>
                        </a:spcAft>
                      </a:pPr>
                      <a:r>
                        <a:rPr lang="en-US" sz="1000" kern="100">
                          <a:effectLst/>
                          <a:latin typeface="Arial" panose="020B0604020202020204" pitchFamily="34" charset="0"/>
                          <a:cs typeface="Arial" panose="020B0604020202020204" pitchFamily="34" charset="0"/>
                        </a:rPr>
                        <a:t> </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b="1" i="1" kern="100" dirty="0">
                          <a:effectLst/>
                          <a:latin typeface="Arial" panose="020B0604020202020204" pitchFamily="34" charset="0"/>
                          <a:cs typeface="Arial" panose="020B0604020202020204" pitchFamily="34" charset="0"/>
                        </a:rPr>
                        <a:t>P</a:t>
                      </a:r>
                      <a:r>
                        <a:rPr lang="en-US" sz="1400" b="1" kern="100" dirty="0">
                          <a:effectLst/>
                          <a:latin typeface="Arial" panose="020B0604020202020204" pitchFamily="34" charset="0"/>
                          <a:cs typeface="Arial" panose="020B0604020202020204" pitchFamily="34" charset="0"/>
                        </a:rPr>
                        <a:t> value for interaction</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1026798"/>
                  </a:ext>
                </a:extLst>
              </a:tr>
              <a:tr h="202054">
                <a:tc gridSpan="3">
                  <a:txBody>
                    <a:bodyPr/>
                    <a:lstStyle/>
                    <a:p>
                      <a:pPr marL="0" marR="0" algn="r">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Number of patients with dementia/total number</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algn="r">
                        <a:lnSpc>
                          <a:spcPct val="100000"/>
                        </a:lnSpc>
                        <a:spcBef>
                          <a:spcPts val="0"/>
                        </a:spcBef>
                        <a:spcAft>
                          <a:spcPts val="0"/>
                        </a:spcAft>
                      </a:pP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gridSpan="2" vMerge="1">
                  <a:txBody>
                    <a:bodyPr/>
                    <a:lstStyle/>
                    <a:p>
                      <a:pPr marL="0" marR="0" algn="ctr">
                        <a:lnSpc>
                          <a:spcPct val="100000"/>
                        </a:lnSpc>
                        <a:spcBef>
                          <a:spcPts val="0"/>
                        </a:spcBef>
                        <a:spcAft>
                          <a:spcPts val="0"/>
                        </a:spcAft>
                      </a:pPr>
                      <a:r>
                        <a:rPr lang="en-US" sz="1000" kern="100" dirty="0">
                          <a:effectLst/>
                          <a:latin typeface="Arial" panose="020B0604020202020204" pitchFamily="34" charset="0"/>
                          <a:cs typeface="Arial" panose="020B0604020202020204" pitchFamily="34" charset="0"/>
                        </a:rPr>
                        <a:t> </a:t>
                      </a:r>
                      <a:endParaRPr lang="en-US" sz="10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0192467"/>
                  </a:ext>
                </a:extLst>
              </a:tr>
              <a:tr h="190882">
                <a:tc>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Overall</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668/14541</a:t>
                      </a:r>
                      <a:endParaRPr lang="en-US"/>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734/13594</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0.85 (0.76, 0.95)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004940"/>
                  </a:ext>
                </a:extLst>
              </a:tr>
              <a:tr h="197666">
                <a:tc>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Age</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kern="100">
                        <a:effectLst/>
                        <a:latin typeface="Arial" panose="020B060402020202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377465441"/>
                  </a:ext>
                </a:extLst>
              </a:tr>
              <a:tr h="190882">
                <a:tc>
                  <a:txBody>
                    <a:bodyPr/>
                    <a:lstStyle/>
                    <a:p>
                      <a:pPr marL="0" marR="0">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≥69 years</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382/ 3670</a:t>
                      </a:r>
                      <a:endParaRPr lang="en-US"/>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390/ 3532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dirty="0">
                          <a:effectLst/>
                          <a:latin typeface="Arial" panose="020B0604020202020204" pitchFamily="34" charset="0"/>
                          <a:cs typeface="Arial" panose="020B0604020202020204" pitchFamily="34" charset="0"/>
                        </a:rPr>
                        <a:t>0.93 (0.80, 1.10)</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0.11</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672645"/>
                  </a:ext>
                </a:extLst>
              </a:tr>
              <a:tr h="190882">
                <a:tc>
                  <a:txBody>
                    <a:bodyPr/>
                    <a:lstStyle/>
                    <a:p>
                      <a:pPr marL="0" marR="0">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&lt;69 years</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286/10871</a:t>
                      </a:r>
                      <a:endParaRPr lang="en-US"/>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344/10062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0.78 (0.65, 0.93)</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3394856868"/>
                  </a:ext>
                </a:extLst>
              </a:tr>
              <a:tr h="197666">
                <a:tc>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Sex</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kern="100">
                        <a:effectLst/>
                        <a:latin typeface="Arial" panose="020B060402020202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598355"/>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Male</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217/ 5508</a:t>
                      </a:r>
                      <a:endParaRPr lang="en-US"/>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253/ 5035</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0.78 (0.67, 0.92)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0.25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708833"/>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Female</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451/ 9033</a:t>
                      </a:r>
                      <a:endParaRPr lang="en-US"/>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481/ 8559</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0.89 (0.78, 1.02)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2307272119"/>
                  </a:ext>
                </a:extLst>
              </a:tr>
              <a:tr h="197666">
                <a:tc>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Education</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kern="100">
                        <a:effectLst/>
                        <a:latin typeface="Arial" panose="020B060402020202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402080"/>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&lt;Primary school</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a:effectLst/>
                          <a:latin typeface="Arial" panose="020B0604020202020204" pitchFamily="34" charset="0"/>
                          <a:cs typeface="Arial" panose="020B0604020202020204" pitchFamily="34" charset="0"/>
                        </a:rPr>
                        <a:t>307/ 2920</a:t>
                      </a:r>
                      <a:endParaRPr lang="en-US"/>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329/ 3059</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0.98 (0.82, 1.18)</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0.09</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100808"/>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≥Primary school</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kern="100" dirty="0">
                          <a:effectLst/>
                          <a:latin typeface="Arial" panose="020B0604020202020204" pitchFamily="34" charset="0"/>
                          <a:cs typeface="Arial" panose="020B0604020202020204" pitchFamily="34" charset="0"/>
                        </a:rPr>
                        <a:t>359/11505</a:t>
                      </a:r>
                      <a:endParaRPr lang="en-US" dirty="0"/>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395/10393</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0.82 (0.70, 0.96)</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3101357597"/>
                  </a:ext>
                </a:extLst>
              </a:tr>
              <a:tr h="190882">
                <a:tc gridSpan="3">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Cigarette smoking</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a:lnSpc>
                          <a:spcPct val="100000"/>
                        </a:lnSpc>
                        <a:spcBef>
                          <a:spcPts val="0"/>
                        </a:spcBef>
                        <a:spcAft>
                          <a:spcPts val="0"/>
                        </a:spcAft>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905569"/>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Current</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130/ 2997</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133/ 2855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0.93 (0.74, 1.17)</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0.44</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988363"/>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Former or never</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535/11444</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590/10600</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0.84 (0.75, 0.95)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778716679"/>
                  </a:ext>
                </a:extLst>
              </a:tr>
              <a:tr h="190882">
                <a:tc gridSpan="3">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Body-mass index, kg/m</a:t>
                      </a:r>
                      <a:r>
                        <a:rPr lang="en-US" sz="1400" b="1" kern="100" baseline="30000" dirty="0">
                          <a:effectLst/>
                          <a:latin typeface="Arial" panose="020B0604020202020204" pitchFamily="34" charset="0"/>
                          <a:cs typeface="Arial" panose="020B0604020202020204" pitchFamily="34" charset="0"/>
                        </a:rPr>
                        <a:t>2</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a:lnSpc>
                          <a:spcPct val="100000"/>
                        </a:lnSpc>
                        <a:spcBef>
                          <a:spcPts val="0"/>
                        </a:spcBef>
                        <a:spcAft>
                          <a:spcPts val="0"/>
                        </a:spcAft>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16948"/>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≥24.6</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329/ 9388</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366/ 8518</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0.83 (0.72, 0.96)</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0.29</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5894830"/>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&lt;24.6</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338/ 5111</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367/ 5046</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0.89 (0.78, 1.02)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89775732"/>
                  </a:ext>
                </a:extLst>
              </a:tr>
              <a:tr h="190882">
                <a:tc gridSpan="3">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Systolic blood pressure, mm Hg</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a:lnSpc>
                          <a:spcPct val="100000"/>
                        </a:lnSpc>
                        <a:spcBef>
                          <a:spcPts val="0"/>
                        </a:spcBef>
                        <a:spcAft>
                          <a:spcPts val="0"/>
                        </a:spcAft>
                      </a:pP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752969"/>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≥157.2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351/ 6135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344/ 5139</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0.84 (0.72, 0.98)</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0.73</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991242"/>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&lt;157.2</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317/ 8406</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390/ 8455</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40489" marR="40489"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dirty="0">
                          <a:effectLst/>
                          <a:latin typeface="Arial" panose="020B0604020202020204" pitchFamily="34" charset="0"/>
                          <a:cs typeface="Arial" panose="020B0604020202020204" pitchFamily="34" charset="0"/>
                        </a:rPr>
                        <a:t>0.83 (0.71, 0.95)</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98805294"/>
                  </a:ext>
                </a:extLst>
              </a:tr>
              <a:tr h="190882">
                <a:tc gridSpan="3">
                  <a:txBody>
                    <a:bodyPr/>
                    <a:lstStyle/>
                    <a:p>
                      <a:pPr marL="0" marR="0">
                        <a:lnSpc>
                          <a:spcPct val="100000"/>
                        </a:lnSpc>
                        <a:spcBef>
                          <a:spcPts val="0"/>
                        </a:spcBef>
                        <a:spcAft>
                          <a:spcPts val="0"/>
                        </a:spcAft>
                      </a:pPr>
                      <a:r>
                        <a:rPr lang="en-US" sz="1400" b="1" kern="100" dirty="0">
                          <a:effectLst/>
                          <a:latin typeface="Arial" panose="020B0604020202020204" pitchFamily="34" charset="0"/>
                          <a:cs typeface="Arial" panose="020B0604020202020204" pitchFamily="34" charset="0"/>
                        </a:rPr>
                        <a:t>Fasting plasma glucose, mg/dL</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a:lnSpc>
                          <a:spcPct val="100000"/>
                        </a:lnSpc>
                        <a:spcBef>
                          <a:spcPts val="0"/>
                        </a:spcBef>
                        <a:spcAft>
                          <a:spcPts val="0"/>
                        </a:spcAft>
                      </a:pP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099127"/>
                  </a:ext>
                </a:extLst>
              </a:tr>
              <a:tr h="190882">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≥101.3</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345/ 7085</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360/ 6589</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a:effectLst/>
                          <a:latin typeface="Arial" panose="020B0604020202020204" pitchFamily="34" charset="0"/>
                          <a:cs typeface="Arial" panose="020B0604020202020204" pitchFamily="34" charset="0"/>
                        </a:rPr>
                        <a:t>0.89 (0.76, 1.03)</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a:t>
                      </a:r>
                    </a:p>
                    <a:p>
                      <a:pPr marL="0" marR="0" algn="ctr">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0.36</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312491"/>
                  </a:ext>
                </a:extLst>
              </a:tr>
              <a:tr h="208838">
                <a:tc>
                  <a:txBody>
                    <a:bodyPr/>
                    <a:lstStyle/>
                    <a:p>
                      <a:pPr marL="0" marR="0">
                        <a:lnSpc>
                          <a:spcPct val="100000"/>
                        </a:lnSpc>
                        <a:spcBef>
                          <a:spcPts val="0"/>
                        </a:spcBef>
                        <a:spcAft>
                          <a:spcPts val="0"/>
                        </a:spcAft>
                      </a:pPr>
                      <a:r>
                        <a:rPr lang="en-US" sz="1400" kern="100">
                          <a:effectLst/>
                          <a:latin typeface="Arial" panose="020B0604020202020204" pitchFamily="34" charset="0"/>
                          <a:cs typeface="Arial" panose="020B0604020202020204" pitchFamily="34" charset="0"/>
                        </a:rPr>
                        <a:t>  &lt;101.3</a:t>
                      </a:r>
                      <a:endParaRPr lang="en-US" sz="1400" kern="10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323/ 7455</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374/ 7002</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5623" marR="5623" marT="56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kern="1200" dirty="0">
                          <a:effectLst/>
                          <a:latin typeface="Arial" panose="020B0604020202020204" pitchFamily="34" charset="0"/>
                          <a:cs typeface="Arial" panose="020B0604020202020204" pitchFamily="34" charset="0"/>
                        </a:rPr>
                        <a:t>0.81 (0.71, 0.93)</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194793675"/>
                  </a:ext>
                </a:extLst>
              </a:tr>
            </a:tbl>
          </a:graphicData>
        </a:graphic>
      </p:graphicFrame>
      <p:sp>
        <p:nvSpPr>
          <p:cNvPr id="3" name="TextBox 2">
            <a:extLst>
              <a:ext uri="{FF2B5EF4-FFF2-40B4-BE49-F238E27FC236}">
                <a16:creationId xmlns:a16="http://schemas.microsoft.com/office/drawing/2014/main" id="{170F8BF0-5982-E872-2617-099A914BF7ED}"/>
              </a:ext>
            </a:extLst>
          </p:cNvPr>
          <p:cNvSpPr txBox="1"/>
          <p:nvPr/>
        </p:nvSpPr>
        <p:spPr>
          <a:xfrm>
            <a:off x="848765" y="204636"/>
            <a:ext cx="10585765" cy="584775"/>
          </a:xfrm>
          <a:prstGeom prst="rect">
            <a:avLst/>
          </a:prstGeom>
          <a:noFill/>
        </p:spPr>
        <p:txBody>
          <a:bodyPr wrap="square">
            <a:spAutoFit/>
          </a:bodyPr>
          <a:lstStyle/>
          <a:p>
            <a:pPr algn="ctr"/>
            <a:r>
              <a:rPr lang="en-US" sz="3200" dirty="0">
                <a:solidFill>
                  <a:srgbClr val="C00000"/>
                </a:solidFill>
                <a:latin typeface="Times New Roman" panose="02020603050405020304" pitchFamily="18" charset="0"/>
                <a:cs typeface="Times New Roman" panose="02020603050405020304" pitchFamily="18" charset="0"/>
              </a:rPr>
              <a:t>Forest Plot of Primary Outcome According to Subgroups</a:t>
            </a:r>
          </a:p>
        </p:txBody>
      </p:sp>
      <p:pic>
        <p:nvPicPr>
          <p:cNvPr id="7" name="Picture 6">
            <a:extLst>
              <a:ext uri="{FF2B5EF4-FFF2-40B4-BE49-F238E27FC236}">
                <a16:creationId xmlns:a16="http://schemas.microsoft.com/office/drawing/2014/main" id="{6CF5043A-2999-689C-D8E7-6CD65F29CCB8}"/>
              </a:ext>
            </a:extLst>
          </p:cNvPr>
          <p:cNvPicPr>
            <a:picLocks noChangeAspect="1"/>
          </p:cNvPicPr>
          <p:nvPr/>
        </p:nvPicPr>
        <p:blipFill>
          <a:blip r:embed="rId2"/>
          <a:stretch>
            <a:fillRect/>
          </a:stretch>
        </p:blipFill>
        <p:spPr>
          <a:xfrm>
            <a:off x="6321060" y="1203663"/>
            <a:ext cx="2171700" cy="5153025"/>
          </a:xfrm>
          <a:prstGeom prst="rect">
            <a:avLst/>
          </a:prstGeom>
        </p:spPr>
      </p:pic>
      <p:cxnSp>
        <p:nvCxnSpPr>
          <p:cNvPr id="9" name="Straight Connector 8">
            <a:extLst>
              <a:ext uri="{FF2B5EF4-FFF2-40B4-BE49-F238E27FC236}">
                <a16:creationId xmlns:a16="http://schemas.microsoft.com/office/drawing/2014/main" id="{9B6EC029-2996-1E06-A3C8-A98BC14DB0F6}"/>
              </a:ext>
            </a:extLst>
          </p:cNvPr>
          <p:cNvCxnSpPr/>
          <p:nvPr/>
        </p:nvCxnSpPr>
        <p:spPr>
          <a:xfrm>
            <a:off x="7430782" y="1331798"/>
            <a:ext cx="0" cy="5029200"/>
          </a:xfrm>
          <a:prstGeom prst="line">
            <a:avLst/>
          </a:prstGeom>
          <a:ln w="158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2D40E85-4FFC-C904-56FB-5EE9263E95BC}"/>
              </a:ext>
            </a:extLst>
          </p:cNvPr>
          <p:cNvPicPr>
            <a:picLocks noChangeAspect="1"/>
          </p:cNvPicPr>
          <p:nvPr/>
        </p:nvPicPr>
        <p:blipFill>
          <a:blip r:embed="rId3"/>
          <a:stretch>
            <a:fillRect/>
          </a:stretch>
        </p:blipFill>
        <p:spPr>
          <a:xfrm>
            <a:off x="6173602" y="6279731"/>
            <a:ext cx="2419815" cy="142178"/>
          </a:xfrm>
          <a:prstGeom prst="rect">
            <a:avLst/>
          </a:prstGeom>
        </p:spPr>
      </p:pic>
    </p:spTree>
    <p:extLst>
      <p:ext uri="{BB962C8B-B14F-4D97-AF65-F5344CB8AC3E}">
        <p14:creationId xmlns:p14="http://schemas.microsoft.com/office/powerpoint/2010/main" val="330341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333500"/>
            <a:ext cx="10515600" cy="4843463"/>
          </a:xfrm>
        </p:spPr>
        <p:txBody>
          <a:bodyPr>
            <a:noAutofit/>
          </a:bodyPr>
          <a:lstStyle/>
          <a:p>
            <a:pPr>
              <a:lnSpc>
                <a:spcPct val="100000"/>
              </a:lnSpc>
              <a:spcBef>
                <a:spcPts val="600"/>
              </a:spcBef>
              <a:spcAft>
                <a:spcPts val="600"/>
              </a:spcAft>
              <a:buClr>
                <a:srgbClr val="C00000"/>
              </a:buClr>
            </a:pPr>
            <a:r>
              <a:rPr lang="en-US" sz="2500" dirty="0">
                <a:latin typeface="Arial" panose="020B0604020202020204" pitchFamily="34" charset="0"/>
                <a:cs typeface="Arial" panose="020B0604020202020204" pitchFamily="34" charset="0"/>
              </a:rPr>
              <a:t>Over 48 months of follow-up, the net group differences in systolic and diastolic BP reduction were 22.0 and 9.3 mmHg (p&lt;0.0001), respectively.</a:t>
            </a:r>
          </a:p>
          <a:p>
            <a:pPr>
              <a:lnSpc>
                <a:spcPct val="100000"/>
              </a:lnSpc>
              <a:spcBef>
                <a:spcPts val="600"/>
              </a:spcBef>
              <a:spcAft>
                <a:spcPts val="600"/>
              </a:spcAft>
              <a:buClr>
                <a:srgbClr val="C00000"/>
              </a:buClr>
            </a:pPr>
            <a:r>
              <a:rPr lang="en-US" sz="2500" dirty="0">
                <a:effectLst/>
                <a:latin typeface="Arial" panose="020B0604020202020204" pitchFamily="34" charset="0"/>
                <a:ea typeface="Calibri" panose="020F0502020204030204" pitchFamily="34" charset="0"/>
                <a:cs typeface="Arial" panose="020B0604020202020204" pitchFamily="34" charset="0"/>
              </a:rPr>
              <a:t>The primary outcome of all-cause dementia was significantly reduced by 15% in the intervention group compared to usual care. The secondary outcome of cognitive impairment no dementia was also significantly reduced by 16% in the intervention compared to usual care. </a:t>
            </a:r>
          </a:p>
          <a:p>
            <a:pPr>
              <a:lnSpc>
                <a:spcPct val="100000"/>
              </a:lnSpc>
              <a:spcBef>
                <a:spcPts val="600"/>
              </a:spcBef>
              <a:spcAft>
                <a:spcPts val="600"/>
              </a:spcAft>
              <a:buClr>
                <a:srgbClr val="C00000"/>
              </a:buClr>
            </a:pPr>
            <a:r>
              <a:rPr lang="en-US" sz="2500" dirty="0">
                <a:effectLst/>
                <a:latin typeface="Arial" panose="020B0604020202020204" pitchFamily="34" charset="0"/>
                <a:ea typeface="Calibri" panose="020F0502020204030204" pitchFamily="34" charset="0"/>
                <a:cs typeface="Arial" panose="020B0604020202020204" pitchFamily="34" charset="0"/>
              </a:rPr>
              <a:t>The effectiveness of BP reduction on all-cause dementia was consistent by subgroups of age, sex, education, cigarette smoking, body mass index, systolic blood pressure, and  fasting plasma glucose at baseline. </a:t>
            </a:r>
            <a:endParaRPr lang="en-US" sz="2500" dirty="0">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7204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47800"/>
            <a:ext cx="10515600" cy="4729163"/>
          </a:xfrm>
        </p:spPr>
        <p:txBody>
          <a:bodyPr>
            <a:noAutofit/>
          </a:bodyPr>
          <a:lstStyle/>
          <a:p>
            <a:pPr>
              <a:lnSpc>
                <a:spcPct val="100000"/>
              </a:lnSpc>
              <a:spcBef>
                <a:spcPts val="600"/>
              </a:spcBef>
              <a:spcAft>
                <a:spcPts val="600"/>
              </a:spcAft>
              <a:buClr>
                <a:srgbClr val="C00000"/>
              </a:buClr>
            </a:pPr>
            <a:r>
              <a:rPr lang="en-US" sz="3200" dirty="0">
                <a:latin typeface="Arial" panose="020B0604020202020204" pitchFamily="34" charset="0"/>
                <a:cs typeface="Arial" panose="020B0604020202020204" pitchFamily="34" charset="0"/>
              </a:rPr>
              <a:t>Blood pressure reduction is effective in reducing the risk of dementia in patients with hypertension. </a:t>
            </a:r>
          </a:p>
          <a:p>
            <a:pPr>
              <a:lnSpc>
                <a:spcPct val="100000"/>
              </a:lnSpc>
              <a:spcBef>
                <a:spcPts val="600"/>
              </a:spcBef>
              <a:spcAft>
                <a:spcPts val="600"/>
              </a:spcAft>
              <a:buClr>
                <a:srgbClr val="C00000"/>
              </a:buClr>
            </a:pPr>
            <a:r>
              <a:rPr lang="en-US" sz="3200" dirty="0">
                <a:latin typeface="Arial" panose="020B0604020202020204" pitchFamily="34" charset="0"/>
                <a:cs typeface="Arial" panose="020B0604020202020204" pitchFamily="34" charset="0"/>
              </a:rPr>
              <a:t>This proven-effective intervention should be widely scaled up to reduce the global burden of dementia.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88137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CD2-F34B-F04E-B4CC-5DA2A631245F}"/>
              </a:ext>
            </a:extLst>
          </p:cNvPr>
          <p:cNvSpPr>
            <a:spLocks noGrp="1"/>
          </p:cNvSpPr>
          <p:nvPr>
            <p:ph type="title"/>
          </p:nvPr>
        </p:nvSpPr>
        <p:spPr>
          <a:xfrm>
            <a:off x="4481454" y="452675"/>
            <a:ext cx="7152249" cy="3494636"/>
          </a:xfrm>
          <a:solidFill>
            <a:schemeClr val="bg1"/>
          </a:solidFill>
        </p:spPr>
        <p:txBody>
          <a:bodyPr lIns="0" tIns="0" rIns="0" bIns="0" anchor="ctr" anchorCtr="0"/>
          <a:lstStyle/>
          <a:p>
            <a:pPr indent="1141413" algn="l">
              <a:lnSpc>
                <a:spcPct val="100000"/>
              </a:lnSpc>
              <a:spcBef>
                <a:spcPts val="1200"/>
              </a:spcBef>
              <a:spcAft>
                <a:spcPts val="1200"/>
              </a:spcAft>
              <a:buClr>
                <a:srgbClr val="C00000"/>
              </a:buClr>
            </a:pPr>
            <a:r>
              <a:rPr lang="en-US" sz="4800" b="0" dirty="0">
                <a:solidFill>
                  <a:srgbClr val="C00000"/>
                </a:solidFill>
                <a:latin typeface="Times New Roman" panose="02020603050405020304" pitchFamily="18" charset="0"/>
                <a:cs typeface="Times New Roman" panose="02020603050405020304" pitchFamily="18" charset="0"/>
              </a:rPr>
              <a:t>Acknowledgements</a:t>
            </a:r>
            <a:br>
              <a:rPr lang="en-US" sz="1200" b="0" dirty="0">
                <a:solidFill>
                  <a:srgbClr val="C00000"/>
                </a:solidFill>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The CRHCP was supported by the Ministry of Science and Technology of China (grant # 2017YFC1307600). The US investigators did not receive any financial support from this study. </a:t>
            </a:r>
            <a:br>
              <a:rPr lang="en-US" sz="2400" b="0" dirty="0">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We thank the CRHCP investigators, staff, primary care providers, village doctors, and patients for their contribution to this work.</a:t>
            </a:r>
            <a:endParaRPr lang="en-US" sz="2400" b="0" dirty="0"/>
          </a:p>
        </p:txBody>
      </p:sp>
    </p:spTree>
    <p:extLst>
      <p:ext uri="{BB962C8B-B14F-4D97-AF65-F5344CB8AC3E}">
        <p14:creationId xmlns:p14="http://schemas.microsoft.com/office/powerpoint/2010/main" val="172657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280328"/>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08688"/>
            <a:ext cx="10515600" cy="4881563"/>
          </a:xfrm>
        </p:spPr>
        <p:txBody>
          <a:bodyPr>
            <a:noAutofit/>
          </a:bodyPr>
          <a:lstStyle/>
          <a:p>
            <a:pPr>
              <a:lnSpc>
                <a:spcPct val="100000"/>
              </a:lnSpc>
              <a:spcBef>
                <a:spcPts val="600"/>
              </a:spcBef>
              <a:spcAft>
                <a:spcPts val="600"/>
              </a:spcAft>
              <a:buClr>
                <a:srgbClr val="C00000"/>
              </a:buClr>
            </a:pPr>
            <a:r>
              <a:rPr lang="en-US" dirty="0">
                <a:solidFill>
                  <a:schemeClr val="tx1">
                    <a:lumMod val="95000"/>
                    <a:lumOff val="5000"/>
                  </a:schemeClr>
                </a:solidFill>
                <a:latin typeface="Arial" panose="020B0604020202020204" pitchFamily="34" charset="0"/>
                <a:cs typeface="Arial" panose="020B0604020202020204" pitchFamily="34" charset="0"/>
              </a:rPr>
              <a:t>It is estimated that the global number of individuals living with dementia would increase from 57.4 million in 2019 to 152.8 million in 2050.</a:t>
            </a:r>
          </a:p>
          <a:p>
            <a:pPr>
              <a:lnSpc>
                <a:spcPct val="100000"/>
              </a:lnSpc>
              <a:spcBef>
                <a:spcPts val="600"/>
              </a:spcBef>
              <a:spcAft>
                <a:spcPts val="600"/>
              </a:spcAft>
              <a:buClr>
                <a:srgbClr val="C00000"/>
              </a:buClr>
            </a:pPr>
            <a:r>
              <a:rPr lang="en-US" dirty="0">
                <a:solidFill>
                  <a:schemeClr val="tx1">
                    <a:lumMod val="95000"/>
                    <a:lumOff val="5000"/>
                  </a:schemeClr>
                </a:solidFill>
                <a:latin typeface="Arial" panose="020B0604020202020204" pitchFamily="34" charset="0"/>
                <a:cs typeface="Arial" panose="020B0604020202020204" pitchFamily="34" charset="0"/>
              </a:rPr>
              <a:t>In the absence of curative treatment, the primary prevention of dementia through risk factor reduction, such as blood pressure lowering, becomes a public health priority. </a:t>
            </a:r>
          </a:p>
          <a:p>
            <a:pPr>
              <a:lnSpc>
                <a:spcPct val="100000"/>
              </a:lnSpc>
              <a:spcBef>
                <a:spcPts val="600"/>
              </a:spcBef>
              <a:spcAft>
                <a:spcPts val="600"/>
              </a:spcAft>
              <a:buClr>
                <a:srgbClr val="C00000"/>
              </a:buClr>
            </a:pPr>
            <a:r>
              <a:rPr lang="en-US" dirty="0">
                <a:solidFill>
                  <a:schemeClr val="tx1">
                    <a:lumMod val="95000"/>
                    <a:lumOff val="5000"/>
                  </a:schemeClr>
                </a:solidFill>
                <a:latin typeface="Arial" panose="020B0604020202020204" pitchFamily="34" charset="0"/>
                <a:cs typeface="Arial" panose="020B0604020202020204" pitchFamily="34" charset="0"/>
              </a:rPr>
              <a:t>Previous randomized controlled trials have lacked sufficient duration or sample size and reported a nonsignificant reduction in dementia associated with antihypertensive treatment in patients with hypertension or a history of stroke.</a:t>
            </a:r>
          </a:p>
        </p:txBody>
      </p:sp>
      <p:pic>
        <p:nvPicPr>
          <p:cNvPr id="4" name="Picture 3">
            <a:hlinkClick r:id="rId3"/>
            <a:extLst>
              <a:ext uri="{FF2B5EF4-FFF2-40B4-BE49-F238E27FC236}">
                <a16:creationId xmlns:a16="http://schemas.microsoft.com/office/drawing/2014/main" id="{65DA1B30-BF74-4F6F-AA7D-4900C2ED833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75670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571625"/>
            <a:ext cx="10515600" cy="4605338"/>
          </a:xfrm>
        </p:spPr>
        <p:txBody>
          <a:bodyPr>
            <a:normAutofit/>
          </a:bodyPr>
          <a:lstStyle/>
          <a:p>
            <a:pPr>
              <a:lnSpc>
                <a:spcPct val="100000"/>
              </a:lnSpc>
              <a:spcBef>
                <a:spcPts val="600"/>
              </a:spcBef>
              <a:spcAft>
                <a:spcPts val="600"/>
              </a:spcAft>
              <a:buClr>
                <a:srgbClr val="C00000"/>
              </a:buClr>
            </a:pPr>
            <a:r>
              <a:rPr lang="en-US" sz="3200" dirty="0">
                <a:solidFill>
                  <a:schemeClr val="tx1">
                    <a:lumMod val="95000"/>
                    <a:lumOff val="5000"/>
                  </a:schemeClr>
                </a:solidFill>
                <a:latin typeface="Arial" panose="020B0604020202020204" pitchFamily="34" charset="0"/>
                <a:cs typeface="Arial" panose="020B0604020202020204" pitchFamily="34" charset="0"/>
              </a:rPr>
              <a:t>To test the effectiveness of intensive blood pressure intervention compared to usual care in reducing the risk of all-cause dementia and cognitive impairment among patients with hypertension over a 48-month intervention period.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31004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217920" y="3652010"/>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solidFill>
                  <a:schemeClr val="tx1">
                    <a:lumMod val="95000"/>
                    <a:lumOff val="5000"/>
                  </a:schemeClr>
                </a:solidFill>
                <a:latin typeface="Arial" pitchFamily="34" charset="0"/>
                <a:cs typeface="Arial" pitchFamily="34" charset="0"/>
              </a:rPr>
              <a:t>163 villages randomized to usual care</a:t>
            </a:r>
          </a:p>
        </p:txBody>
      </p:sp>
      <p:sp>
        <p:nvSpPr>
          <p:cNvPr id="23" name="TextBox 22"/>
          <p:cNvSpPr txBox="1"/>
          <p:nvPr/>
        </p:nvSpPr>
        <p:spPr>
          <a:xfrm>
            <a:off x="457200" y="3652007"/>
            <a:ext cx="5486400" cy="365760"/>
          </a:xfrm>
          <a:prstGeom prst="rect">
            <a:avLst/>
          </a:prstGeom>
          <a:noFill/>
          <a:ln w="6350">
            <a:solidFill>
              <a:schemeClr val="tx1"/>
            </a:solidFill>
          </a:ln>
        </p:spPr>
        <p:txBody>
          <a:bodyPr wrap="square" lIns="40341" rIns="40341" rtlCol="0" anchor="ctr" anchorCtr="0">
            <a:noAutofit/>
          </a:bodyPr>
          <a:lstStyle/>
          <a:p>
            <a:pPr algn="ctr"/>
            <a:r>
              <a:rPr lang="en-US" sz="2000" dirty="0">
                <a:solidFill>
                  <a:schemeClr val="tx1">
                    <a:lumMod val="95000"/>
                    <a:lumOff val="5000"/>
                  </a:schemeClr>
                </a:solidFill>
                <a:latin typeface="Arial" pitchFamily="34" charset="0"/>
                <a:cs typeface="Arial" pitchFamily="34" charset="0"/>
              </a:rPr>
              <a:t>163 villages randomized to intervention</a:t>
            </a:r>
          </a:p>
        </p:txBody>
      </p:sp>
      <p:sp>
        <p:nvSpPr>
          <p:cNvPr id="3" name="TextBox 2"/>
          <p:cNvSpPr txBox="1"/>
          <p:nvPr/>
        </p:nvSpPr>
        <p:spPr>
          <a:xfrm>
            <a:off x="2907792" y="1005840"/>
            <a:ext cx="6400800" cy="365760"/>
          </a:xfrm>
          <a:prstGeom prst="rect">
            <a:avLst/>
          </a:prstGeom>
          <a:noFill/>
          <a:ln w="6350">
            <a:solidFill>
              <a:schemeClr val="tx1">
                <a:lumMod val="95000"/>
                <a:lumOff val="5000"/>
              </a:schemeClr>
            </a:solidFill>
          </a:ln>
        </p:spPr>
        <p:txBody>
          <a:bodyPr wrap="square" rtlCol="0" anchor="ctr" anchorCtr="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326 villages selected from 3 provinces in China</a:t>
            </a:r>
          </a:p>
        </p:txBody>
      </p:sp>
      <p:sp>
        <p:nvSpPr>
          <p:cNvPr id="16" name="TextBox 15">
            <a:extLst>
              <a:ext uri="{FF2B5EF4-FFF2-40B4-BE49-F238E27FC236}">
                <a16:creationId xmlns:a16="http://schemas.microsoft.com/office/drawing/2014/main" id="{3E90C7E2-8C46-470C-941D-E74655D7DC72}"/>
              </a:ext>
            </a:extLst>
          </p:cNvPr>
          <p:cNvSpPr txBox="1"/>
          <p:nvPr/>
        </p:nvSpPr>
        <p:spPr>
          <a:xfrm>
            <a:off x="457200" y="4294886"/>
            <a:ext cx="5486400" cy="365760"/>
          </a:xfrm>
          <a:prstGeom prst="rect">
            <a:avLst/>
          </a:prstGeom>
          <a:noFill/>
          <a:ln w="6350">
            <a:solidFill>
              <a:schemeClr val="tx1"/>
            </a:solidFill>
          </a:ln>
        </p:spPr>
        <p:txBody>
          <a:bodyPr wrap="square" lIns="44375" rIns="44375" rtlCol="0" anchor="ctr" anchorCtr="0">
            <a:noAutofit/>
          </a:bodyPr>
          <a:lstStyle/>
          <a:p>
            <a:pPr algn="ctr"/>
            <a:r>
              <a:rPr lang="en-US" sz="2000" dirty="0">
                <a:latin typeface="Arial" pitchFamily="34" charset="0"/>
                <a:cs typeface="Arial" pitchFamily="34" charset="0"/>
              </a:rPr>
              <a:t>17,407 patients enrolled to intervention</a:t>
            </a:r>
          </a:p>
        </p:txBody>
      </p:sp>
      <p:sp>
        <p:nvSpPr>
          <p:cNvPr id="19" name="TextBox 18">
            <a:extLst>
              <a:ext uri="{FF2B5EF4-FFF2-40B4-BE49-F238E27FC236}">
                <a16:creationId xmlns:a16="http://schemas.microsoft.com/office/drawing/2014/main" id="{7B72E0D2-EE84-467E-A26C-B79B9C9C9D3B}"/>
              </a:ext>
            </a:extLst>
          </p:cNvPr>
          <p:cNvSpPr txBox="1"/>
          <p:nvPr/>
        </p:nvSpPr>
        <p:spPr>
          <a:xfrm>
            <a:off x="6217920" y="4304215"/>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latin typeface="Arial" pitchFamily="34" charset="0"/>
                <a:cs typeface="Arial" pitchFamily="34" charset="0"/>
              </a:rPr>
              <a:t>16,588 patients enrolled to usual care </a:t>
            </a:r>
          </a:p>
        </p:txBody>
      </p:sp>
      <p:sp>
        <p:nvSpPr>
          <p:cNvPr id="20" name="TextBox 19">
            <a:extLst>
              <a:ext uri="{FF2B5EF4-FFF2-40B4-BE49-F238E27FC236}">
                <a16:creationId xmlns:a16="http://schemas.microsoft.com/office/drawing/2014/main" id="{4A8AE5EC-F1D2-41F6-BF32-5855A24DFD44}"/>
              </a:ext>
            </a:extLst>
          </p:cNvPr>
          <p:cNvSpPr txBox="1"/>
          <p:nvPr/>
        </p:nvSpPr>
        <p:spPr>
          <a:xfrm>
            <a:off x="457200" y="5349240"/>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latin typeface="Arial" pitchFamily="34" charset="0"/>
                <a:cs typeface="Arial" pitchFamily="34" charset="0"/>
              </a:rPr>
              <a:t>15,972 completed 48-month follow-up</a:t>
            </a:r>
          </a:p>
        </p:txBody>
      </p:sp>
      <p:sp>
        <p:nvSpPr>
          <p:cNvPr id="24" name="TextBox 23">
            <a:extLst>
              <a:ext uri="{FF2B5EF4-FFF2-40B4-BE49-F238E27FC236}">
                <a16:creationId xmlns:a16="http://schemas.microsoft.com/office/drawing/2014/main" id="{703EE641-7364-4818-B9A6-24674EEE5488}"/>
              </a:ext>
            </a:extLst>
          </p:cNvPr>
          <p:cNvSpPr txBox="1"/>
          <p:nvPr/>
        </p:nvSpPr>
        <p:spPr>
          <a:xfrm>
            <a:off x="457200" y="6035040"/>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latin typeface="Arial" pitchFamily="34" charset="0"/>
                <a:cs typeface="Arial" pitchFamily="34" charset="0"/>
              </a:rPr>
              <a:t>17,407 included in data analysis</a:t>
            </a:r>
          </a:p>
        </p:txBody>
      </p:sp>
      <p:sp>
        <p:nvSpPr>
          <p:cNvPr id="25" name="TextBox 24">
            <a:extLst>
              <a:ext uri="{FF2B5EF4-FFF2-40B4-BE49-F238E27FC236}">
                <a16:creationId xmlns:a16="http://schemas.microsoft.com/office/drawing/2014/main" id="{5DCC2837-0857-4104-AD5B-F000F6AD30CD}"/>
              </a:ext>
            </a:extLst>
          </p:cNvPr>
          <p:cNvSpPr txBox="1"/>
          <p:nvPr/>
        </p:nvSpPr>
        <p:spPr>
          <a:xfrm>
            <a:off x="457198" y="4807136"/>
            <a:ext cx="2560320" cy="369332"/>
          </a:xfrm>
          <a:prstGeom prst="rect">
            <a:avLst/>
          </a:prstGeom>
          <a:noFill/>
          <a:ln w="6350">
            <a:solidFill>
              <a:schemeClr val="tx1">
                <a:lumMod val="95000"/>
                <a:lumOff val="5000"/>
              </a:schemeClr>
            </a:solidFill>
          </a:ln>
        </p:spPr>
        <p:txBody>
          <a:bodyPr wrap="square" rtlCol="0">
            <a:spAutoFit/>
          </a:bodyPr>
          <a:lstStyle/>
          <a:p>
            <a:pPr marL="334374" indent="-334374" algn="ctr"/>
            <a:r>
              <a:rPr lang="en-US" dirty="0">
                <a:latin typeface="Arial" panose="020B0604020202020204" pitchFamily="34" charset="0"/>
                <a:cs typeface="Arial" panose="020B0604020202020204" pitchFamily="34" charset="0"/>
              </a:rPr>
              <a:t>1,435 lost to follow-up</a:t>
            </a:r>
          </a:p>
        </p:txBody>
      </p:sp>
      <p:sp>
        <p:nvSpPr>
          <p:cNvPr id="27" name="TextBox 26">
            <a:extLst>
              <a:ext uri="{FF2B5EF4-FFF2-40B4-BE49-F238E27FC236}">
                <a16:creationId xmlns:a16="http://schemas.microsoft.com/office/drawing/2014/main" id="{E92473D8-9C62-4627-AF79-E38681378AFC}"/>
              </a:ext>
            </a:extLst>
          </p:cNvPr>
          <p:cNvSpPr txBox="1"/>
          <p:nvPr/>
        </p:nvSpPr>
        <p:spPr>
          <a:xfrm>
            <a:off x="9144000" y="4807136"/>
            <a:ext cx="2560320" cy="365760"/>
          </a:xfrm>
          <a:prstGeom prst="rect">
            <a:avLst/>
          </a:prstGeom>
          <a:noFill/>
          <a:ln w="6350">
            <a:solidFill>
              <a:schemeClr val="tx1">
                <a:lumMod val="95000"/>
                <a:lumOff val="5000"/>
              </a:schemeClr>
            </a:solidFill>
          </a:ln>
        </p:spPr>
        <p:txBody>
          <a:bodyPr wrap="square" rtlCol="0">
            <a:spAutoFit/>
          </a:bodyPr>
          <a:lstStyle/>
          <a:p>
            <a:pPr marL="334374" indent="-334374" algn="ctr"/>
            <a:r>
              <a:rPr lang="en-US" dirty="0">
                <a:latin typeface="Arial" panose="020B0604020202020204" pitchFamily="34" charset="0"/>
                <a:cs typeface="Arial" panose="020B0604020202020204" pitchFamily="34" charset="0"/>
              </a:rPr>
              <a:t>1,516  lost to follow-up</a:t>
            </a:r>
          </a:p>
        </p:txBody>
      </p:sp>
      <p:sp>
        <p:nvSpPr>
          <p:cNvPr id="28" name="TextBox 27">
            <a:extLst>
              <a:ext uri="{FF2B5EF4-FFF2-40B4-BE49-F238E27FC236}">
                <a16:creationId xmlns:a16="http://schemas.microsoft.com/office/drawing/2014/main" id="{798CF834-8F56-42F8-A313-E30662E6A4ED}"/>
              </a:ext>
            </a:extLst>
          </p:cNvPr>
          <p:cNvSpPr txBox="1"/>
          <p:nvPr/>
        </p:nvSpPr>
        <p:spPr>
          <a:xfrm>
            <a:off x="6217920" y="5349240"/>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latin typeface="Arial" pitchFamily="34" charset="0"/>
                <a:cs typeface="Arial" pitchFamily="34" charset="0"/>
              </a:rPr>
              <a:t>15,072 completed 48-month follow-up</a:t>
            </a:r>
          </a:p>
        </p:txBody>
      </p:sp>
      <p:sp>
        <p:nvSpPr>
          <p:cNvPr id="29" name="TextBox 28">
            <a:extLst>
              <a:ext uri="{FF2B5EF4-FFF2-40B4-BE49-F238E27FC236}">
                <a16:creationId xmlns:a16="http://schemas.microsoft.com/office/drawing/2014/main" id="{05DE03C9-88C8-46AE-9C23-B9E9C7AB1CB9}"/>
              </a:ext>
            </a:extLst>
          </p:cNvPr>
          <p:cNvSpPr txBox="1"/>
          <p:nvPr/>
        </p:nvSpPr>
        <p:spPr>
          <a:xfrm>
            <a:off x="6217920" y="6035040"/>
            <a:ext cx="5486400" cy="365760"/>
          </a:xfrm>
          <a:prstGeom prst="rect">
            <a:avLst/>
          </a:prstGeom>
          <a:noFill/>
          <a:ln w="6350">
            <a:solidFill>
              <a:schemeClr val="tx1"/>
            </a:solidFill>
          </a:ln>
        </p:spPr>
        <p:txBody>
          <a:bodyPr wrap="square" lIns="0" rIns="0" rtlCol="0" anchor="ctr" anchorCtr="0">
            <a:noAutofit/>
          </a:bodyPr>
          <a:lstStyle/>
          <a:p>
            <a:pPr algn="ctr"/>
            <a:r>
              <a:rPr lang="en-US" sz="2000" dirty="0">
                <a:latin typeface="Arial" pitchFamily="34" charset="0"/>
                <a:cs typeface="Arial" pitchFamily="34" charset="0"/>
              </a:rPr>
              <a:t>16,588 included in data analysis</a:t>
            </a:r>
          </a:p>
        </p:txBody>
      </p:sp>
      <p:sp>
        <p:nvSpPr>
          <p:cNvPr id="36" name="Oval 35">
            <a:extLst>
              <a:ext uri="{FF2B5EF4-FFF2-40B4-BE49-F238E27FC236}">
                <a16:creationId xmlns:a16="http://schemas.microsoft.com/office/drawing/2014/main" id="{D0268ED9-B7D6-4F0B-BD8F-7C661D07712F}"/>
              </a:ext>
            </a:extLst>
          </p:cNvPr>
          <p:cNvSpPr/>
          <p:nvPr/>
        </p:nvSpPr>
        <p:spPr>
          <a:xfrm>
            <a:off x="3867150" y="2991158"/>
            <a:ext cx="4485715" cy="443753"/>
          </a:xfrm>
          <a:prstGeom prst="ellipse">
            <a:avLst/>
          </a:prstGeom>
          <a:solidFill>
            <a:schemeClr val="bg1"/>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326 villages randomized</a:t>
            </a:r>
          </a:p>
        </p:txBody>
      </p:sp>
      <p:sp>
        <p:nvSpPr>
          <p:cNvPr id="72" name="TextBox 71">
            <a:extLst>
              <a:ext uri="{FF2B5EF4-FFF2-40B4-BE49-F238E27FC236}">
                <a16:creationId xmlns:a16="http://schemas.microsoft.com/office/drawing/2014/main" id="{6095D0AA-9E52-4D19-B4C9-421D0E6DEE6E}"/>
              </a:ext>
            </a:extLst>
          </p:cNvPr>
          <p:cNvSpPr txBox="1"/>
          <p:nvPr/>
        </p:nvSpPr>
        <p:spPr>
          <a:xfrm>
            <a:off x="1971675" y="252158"/>
            <a:ext cx="8250977" cy="646331"/>
          </a:xfrm>
          <a:prstGeom prst="rect">
            <a:avLst/>
          </a:prstGeom>
          <a:noFill/>
        </p:spPr>
        <p:txBody>
          <a:bodyPr wrap="none" rtlCol="0">
            <a:spAutoFit/>
          </a:bodyPr>
          <a:lstStyle/>
          <a:p>
            <a:r>
              <a:rPr lang="en-US" sz="3600" dirty="0">
                <a:solidFill>
                  <a:srgbClr val="C00000"/>
                </a:solidFill>
                <a:latin typeface="Times New Roman" panose="02020603050405020304" pitchFamily="18" charset="0"/>
                <a:cs typeface="Times New Roman" panose="02020603050405020304" pitchFamily="18" charset="0"/>
              </a:rPr>
              <a:t>Enrollment, Randomization, and Follow-up</a:t>
            </a:r>
          </a:p>
        </p:txBody>
      </p:sp>
      <p:cxnSp>
        <p:nvCxnSpPr>
          <p:cNvPr id="76" name="Straight Connector 75">
            <a:extLst>
              <a:ext uri="{FF2B5EF4-FFF2-40B4-BE49-F238E27FC236}">
                <a16:creationId xmlns:a16="http://schemas.microsoft.com/office/drawing/2014/main" id="{9628C5EF-362E-4E08-B746-BEBF8EBA50E3}"/>
              </a:ext>
            </a:extLst>
          </p:cNvPr>
          <p:cNvCxnSpPr>
            <a:stCxn id="23" idx="0"/>
            <a:endCxn id="36" idx="3"/>
          </p:cNvCxnSpPr>
          <p:nvPr/>
        </p:nvCxnSpPr>
        <p:spPr>
          <a:xfrm flipV="1">
            <a:off x="3200400" y="3369925"/>
            <a:ext cx="1323668" cy="28208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50EC8D9-4E1D-41D4-B7E4-53548AA10651}"/>
              </a:ext>
            </a:extLst>
          </p:cNvPr>
          <p:cNvCxnSpPr>
            <a:stCxn id="36" idx="5"/>
            <a:endCxn id="22" idx="0"/>
          </p:cNvCxnSpPr>
          <p:nvPr/>
        </p:nvCxnSpPr>
        <p:spPr>
          <a:xfrm>
            <a:off x="7695947" y="3369925"/>
            <a:ext cx="1265173" cy="28208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59FC282-1DAB-4793-8B5F-AE686AF49807}"/>
              </a:ext>
            </a:extLst>
          </p:cNvPr>
          <p:cNvCxnSpPr>
            <a:cxnSpLocks/>
            <a:stCxn id="23" idx="2"/>
          </p:cNvCxnSpPr>
          <p:nvPr/>
        </p:nvCxnSpPr>
        <p:spPr>
          <a:xfrm>
            <a:off x="3200400" y="4017767"/>
            <a:ext cx="0" cy="27432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513A5BB-6D78-40A3-A956-C4832F4FFA39}"/>
              </a:ext>
            </a:extLst>
          </p:cNvPr>
          <p:cNvCxnSpPr>
            <a:stCxn id="16" idx="2"/>
            <a:endCxn id="20" idx="0"/>
          </p:cNvCxnSpPr>
          <p:nvPr/>
        </p:nvCxnSpPr>
        <p:spPr>
          <a:xfrm>
            <a:off x="3200400" y="4660646"/>
            <a:ext cx="0" cy="688594"/>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AA5DEB3-E0ED-43E5-B1B3-CBD3C980091B}"/>
              </a:ext>
            </a:extLst>
          </p:cNvPr>
          <p:cNvCxnSpPr>
            <a:stCxn id="20" idx="2"/>
            <a:endCxn id="24" idx="0"/>
          </p:cNvCxnSpPr>
          <p:nvPr/>
        </p:nvCxnSpPr>
        <p:spPr>
          <a:xfrm>
            <a:off x="3200400" y="5715000"/>
            <a:ext cx="0" cy="32004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3604BFC-3F96-4A6C-8B21-F0668633A456}"/>
              </a:ext>
            </a:extLst>
          </p:cNvPr>
          <p:cNvCxnSpPr>
            <a:cxnSpLocks/>
            <a:stCxn id="22" idx="2"/>
          </p:cNvCxnSpPr>
          <p:nvPr/>
        </p:nvCxnSpPr>
        <p:spPr>
          <a:xfrm>
            <a:off x="8961120" y="4017770"/>
            <a:ext cx="0" cy="27432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FB2D0CBF-05DA-4983-85FF-4290BE7E2C07}"/>
              </a:ext>
            </a:extLst>
          </p:cNvPr>
          <p:cNvCxnSpPr>
            <a:cxnSpLocks/>
            <a:stCxn id="19" idx="2"/>
            <a:endCxn id="28" idx="0"/>
          </p:cNvCxnSpPr>
          <p:nvPr/>
        </p:nvCxnSpPr>
        <p:spPr>
          <a:xfrm>
            <a:off x="8961120" y="4669975"/>
            <a:ext cx="0" cy="679265"/>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47DD3CB-A69C-4558-8F11-B07EDFCAB545}"/>
              </a:ext>
            </a:extLst>
          </p:cNvPr>
          <p:cNvCxnSpPr>
            <a:stCxn id="28" idx="2"/>
            <a:endCxn id="29" idx="0"/>
          </p:cNvCxnSpPr>
          <p:nvPr/>
        </p:nvCxnSpPr>
        <p:spPr>
          <a:xfrm>
            <a:off x="8961120" y="5715000"/>
            <a:ext cx="0" cy="32004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F1F9EB-34E8-4CAD-9187-90E38C761B95}"/>
              </a:ext>
            </a:extLst>
          </p:cNvPr>
          <p:cNvCxnSpPr/>
          <p:nvPr/>
        </p:nvCxnSpPr>
        <p:spPr>
          <a:xfrm>
            <a:off x="3015924" y="5004531"/>
            <a:ext cx="182880" cy="0"/>
          </a:xfrm>
          <a:prstGeom prst="line">
            <a:avLst/>
          </a:prstGeom>
          <a:ln w="12700">
            <a:solidFill>
              <a:schemeClr val="tx1">
                <a:lumMod val="95000"/>
                <a:lumOff val="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4B779C-E6C2-4909-A1C9-E40EF51AD379}"/>
              </a:ext>
            </a:extLst>
          </p:cNvPr>
          <p:cNvCxnSpPr/>
          <p:nvPr/>
        </p:nvCxnSpPr>
        <p:spPr>
          <a:xfrm flipH="1">
            <a:off x="8961316" y="5003509"/>
            <a:ext cx="182880" cy="0"/>
          </a:xfrm>
          <a:prstGeom prst="line">
            <a:avLst/>
          </a:prstGeom>
          <a:ln w="12700">
            <a:solidFill>
              <a:schemeClr val="tx1">
                <a:lumMod val="95000"/>
                <a:lumOff val="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B966CD5-131A-7EE5-6C81-7E515C4B50D9}"/>
              </a:ext>
            </a:extLst>
          </p:cNvPr>
          <p:cNvSpPr txBox="1"/>
          <p:nvPr/>
        </p:nvSpPr>
        <p:spPr>
          <a:xfrm>
            <a:off x="2911146" y="1558009"/>
            <a:ext cx="6400800" cy="365760"/>
          </a:xfrm>
          <a:prstGeom prst="rect">
            <a:avLst/>
          </a:prstGeom>
          <a:noFill/>
          <a:ln w="6350">
            <a:solidFill>
              <a:schemeClr val="tx1"/>
            </a:solidFill>
          </a:ln>
        </p:spPr>
        <p:txBody>
          <a:bodyPr wrap="square" rtlCol="0" anchor="ctr" anchorCtr="0">
            <a:noAutofit/>
          </a:bodyPr>
          <a:lstStyle/>
          <a:p>
            <a:pPr algn="ctr"/>
            <a:r>
              <a:rPr lang="en-US" sz="2000" dirty="0">
                <a:solidFill>
                  <a:schemeClr val="tx1">
                    <a:lumMod val="95000"/>
                    <a:lumOff val="5000"/>
                  </a:schemeClr>
                </a:solidFill>
                <a:latin typeface="Arial" pitchFamily="34" charset="0"/>
                <a:cs typeface="Arial" pitchFamily="34" charset="0"/>
              </a:rPr>
              <a:t>46,740 patients assessed for eligibility</a:t>
            </a:r>
          </a:p>
        </p:txBody>
      </p:sp>
      <p:sp>
        <p:nvSpPr>
          <p:cNvPr id="4" name="TextBox 3">
            <a:extLst>
              <a:ext uri="{FF2B5EF4-FFF2-40B4-BE49-F238E27FC236}">
                <a16:creationId xmlns:a16="http://schemas.microsoft.com/office/drawing/2014/main" id="{A35EF9B1-FE28-6636-F782-3A42B7AF486A}"/>
              </a:ext>
            </a:extLst>
          </p:cNvPr>
          <p:cNvSpPr txBox="1"/>
          <p:nvPr/>
        </p:nvSpPr>
        <p:spPr>
          <a:xfrm>
            <a:off x="8492395" y="2011680"/>
            <a:ext cx="3211925" cy="1200329"/>
          </a:xfrm>
          <a:prstGeom prst="rect">
            <a:avLst/>
          </a:prstGeom>
          <a:noFill/>
          <a:ln w="6350">
            <a:solidFill>
              <a:schemeClr val="tx1">
                <a:lumMod val="95000"/>
                <a:lumOff val="5000"/>
              </a:schemeClr>
            </a:solidFill>
          </a:ln>
        </p:spPr>
        <p:txBody>
          <a:bodyPr wrap="square" rtlCol="0">
            <a:spAutoFit/>
          </a:bodyPr>
          <a:lstStyle/>
          <a:p>
            <a:pPr marL="441802" indent="-441802"/>
            <a:r>
              <a:rPr lang="en-US" dirty="0">
                <a:solidFill>
                  <a:schemeClr val="tx1">
                    <a:lumMod val="95000"/>
                    <a:lumOff val="5000"/>
                  </a:schemeClr>
                </a:solidFill>
                <a:latin typeface="Arial" panose="020B0604020202020204" pitchFamily="34" charset="0"/>
                <a:cs typeface="Arial" panose="020B0604020202020204" pitchFamily="34" charset="0"/>
              </a:rPr>
              <a:t>12,745 excluded</a:t>
            </a:r>
          </a:p>
          <a:p>
            <a:pPr marL="1149350" indent="-692150">
              <a:tabLst>
                <a:tab pos="1031875" algn="r"/>
              </a:tabLst>
            </a:pPr>
            <a:r>
              <a:rPr lang="en-US" dirty="0">
                <a:solidFill>
                  <a:schemeClr val="tx1">
                    <a:lumMod val="95000"/>
                    <a:lumOff val="5000"/>
                  </a:schemeClr>
                </a:solidFill>
                <a:latin typeface="Arial" panose="020B0604020202020204" pitchFamily="34" charset="0"/>
                <a:cs typeface="Arial" panose="020B0604020202020204" pitchFamily="34" charset="0"/>
              </a:rPr>
              <a:t>8,856		blood pressure</a:t>
            </a:r>
          </a:p>
          <a:p>
            <a:pPr marL="1149350" indent="-692150">
              <a:tabLst>
                <a:tab pos="1031875" algn="r"/>
              </a:tabLst>
            </a:pPr>
            <a:r>
              <a:rPr lang="en-US" dirty="0">
                <a:solidFill>
                  <a:schemeClr val="tx1">
                    <a:lumMod val="95000"/>
                    <a:lumOff val="5000"/>
                  </a:schemeClr>
                </a:solidFill>
                <a:latin typeface="Arial" panose="020B0604020202020204" pitchFamily="34" charset="0"/>
                <a:cs typeface="Arial" panose="020B0604020202020204" pitchFamily="34" charset="0"/>
              </a:rPr>
              <a:t>	671	other reasons</a:t>
            </a:r>
          </a:p>
          <a:p>
            <a:pPr marL="1149350" indent="-692150">
              <a:tabLst>
                <a:tab pos="1031875" algn="r"/>
              </a:tabLst>
            </a:pPr>
            <a:r>
              <a:rPr lang="en-US" dirty="0">
                <a:solidFill>
                  <a:schemeClr val="tx1">
                    <a:lumMod val="95000"/>
                    <a:lumOff val="5000"/>
                  </a:schemeClr>
                </a:solidFill>
                <a:latin typeface="Arial" panose="020B0604020202020204" pitchFamily="34" charset="0"/>
                <a:cs typeface="Arial" panose="020B0604020202020204" pitchFamily="34" charset="0"/>
              </a:rPr>
              <a:t>	3,218	declined consent</a:t>
            </a:r>
          </a:p>
        </p:txBody>
      </p:sp>
      <p:cxnSp>
        <p:nvCxnSpPr>
          <p:cNvPr id="6" name="Straight Connector 5">
            <a:extLst>
              <a:ext uri="{FF2B5EF4-FFF2-40B4-BE49-F238E27FC236}">
                <a16:creationId xmlns:a16="http://schemas.microsoft.com/office/drawing/2014/main" id="{A5864E63-F1EC-4C43-23A8-4B534E8A21FA}"/>
              </a:ext>
            </a:extLst>
          </p:cNvPr>
          <p:cNvCxnSpPr>
            <a:stCxn id="3" idx="2"/>
            <a:endCxn id="2" idx="0"/>
          </p:cNvCxnSpPr>
          <p:nvPr/>
        </p:nvCxnSpPr>
        <p:spPr>
          <a:xfrm>
            <a:off x="6108192" y="1371600"/>
            <a:ext cx="3354" cy="18640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630A99-AB55-6C8D-755E-AEF4170E3CE0}"/>
              </a:ext>
            </a:extLst>
          </p:cNvPr>
          <p:cNvCxnSpPr>
            <a:stCxn id="2" idx="2"/>
            <a:endCxn id="36" idx="0"/>
          </p:cNvCxnSpPr>
          <p:nvPr/>
        </p:nvCxnSpPr>
        <p:spPr>
          <a:xfrm flipH="1">
            <a:off x="6110008" y="1923769"/>
            <a:ext cx="1538" cy="106738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C55F8E-F8C1-3567-CAEC-238A95237D14}"/>
              </a:ext>
            </a:extLst>
          </p:cNvPr>
          <p:cNvCxnSpPr>
            <a:cxnSpLocks/>
            <a:stCxn id="4" idx="1"/>
          </p:cNvCxnSpPr>
          <p:nvPr/>
        </p:nvCxnSpPr>
        <p:spPr>
          <a:xfrm flipH="1" flipV="1">
            <a:off x="6096000" y="2598345"/>
            <a:ext cx="2396395" cy="13500"/>
          </a:xfrm>
          <a:prstGeom prst="straightConnector1">
            <a:avLst/>
          </a:prstGeom>
          <a:ln w="12700">
            <a:solidFill>
              <a:schemeClr val="tx1">
                <a:lumMod val="95000"/>
                <a:lumOff val="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Study Participants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39688"/>
            <a:ext cx="10515600" cy="4843463"/>
          </a:xfrm>
        </p:spPr>
        <p:txBody>
          <a:bodyPr>
            <a:noAutofit/>
          </a:bodyPr>
          <a:lstStyle/>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Men and women aged ≥40 years with a mean untreated systolic BP ≥140 mmHg and/or diastolic BP ≥90 mmHg or mean treated systolic BP ≥130 mmHg and/or diastolic BP ≥80 mmHg from six measures on two different days were eligible for this trial.</a:t>
            </a:r>
          </a:p>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In addition, patients with a history of CVD, CKD, or diabetes and mean systolic BP ≥130 mmHg and/or diastolic BP ≥80 mmHg were eligible.</a:t>
            </a:r>
          </a:p>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Participants were required to be enrolled in the China New Rural Cooperative Medical Scheme, which covers 99% of rural residents for basic healthcare services.</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0308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Village Doctor-led Intervention</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28750"/>
            <a:ext cx="10515600" cy="4748213"/>
          </a:xfrm>
        </p:spPr>
        <p:txBody>
          <a:bodyPr>
            <a:noAutofit/>
          </a:bodyPr>
          <a:lstStyle/>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A simple stepped-care protocol for hypertension treatment was implemented to achieve a target systolic BP &lt;130 mmHg and diastolic BP &lt;80 mmHg.</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Village doctors initiated and titrated antihypertensive medications based on the treatment protocol, delivered discounted and free medications to patients, conducted health coaching on lifestyle modification and medication adherence, and instructed patients on home BP monitoring. </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Primary care physicians and hypertension specialists provided training, supervision, and consultation.</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70651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818781"/>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Data Collection</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137556"/>
            <a:ext cx="10515600" cy="5159374"/>
          </a:xfrm>
        </p:spPr>
        <p:txBody>
          <a:bodyPr>
            <a:noAutofit/>
          </a:bodyPr>
          <a:lstStyle/>
          <a:p>
            <a:pPr>
              <a:lnSpc>
                <a:spcPct val="100000"/>
              </a:lnSpc>
              <a:spcBef>
                <a:spcPts val="0"/>
              </a:spcBef>
              <a:spcAft>
                <a:spcPts val="600"/>
              </a:spcAft>
              <a:buClr>
                <a:srgbClr val="C00000"/>
              </a:buClr>
            </a:pPr>
            <a:r>
              <a:rPr lang="en-US" sz="2400" dirty="0">
                <a:latin typeface="Arial" panose="020B0604020202020204" pitchFamily="34" charset="0"/>
                <a:cs typeface="Arial" panose="020B0604020202020204" pitchFamily="34" charset="0"/>
              </a:rPr>
              <a:t>At the 48-month follow-up visit, trained and certified neurologists, who were blinded to randomization assignments, collected data on:</a:t>
            </a:r>
          </a:p>
          <a:p>
            <a:pPr marL="461963" lvl="1" indent="-230188">
              <a:lnSpc>
                <a:spcPct val="100000"/>
              </a:lnSpc>
              <a:spcBef>
                <a:spcPts val="0"/>
              </a:spcBef>
              <a:spcAft>
                <a:spcPts val="600"/>
              </a:spcAft>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Medical and psychiatric history and risk factors for dementia</a:t>
            </a:r>
          </a:p>
          <a:p>
            <a:pPr marL="461963" lvl="1" indent="-230188">
              <a:lnSpc>
                <a:spcPct val="100000"/>
              </a:lnSpc>
              <a:spcBef>
                <a:spcPts val="0"/>
              </a:spcBef>
              <a:spcAft>
                <a:spcPts val="600"/>
              </a:spcAft>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Neurological assessment, including a mental status evaluation</a:t>
            </a:r>
          </a:p>
          <a:p>
            <a:pPr marL="461963" lvl="1" indent="-230188">
              <a:lnSpc>
                <a:spcPct val="100000"/>
              </a:lnSpc>
              <a:spcBef>
                <a:spcPts val="0"/>
              </a:spcBef>
              <a:spcAft>
                <a:spcPts val="600"/>
              </a:spcAft>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The Mini-Mental State Examination (MMSE): a 30-point questionnaire widely used to screen for cognitive impairment.</a:t>
            </a:r>
          </a:p>
          <a:p>
            <a:pPr marL="461963" lvl="1" indent="-230188">
              <a:lnSpc>
                <a:spcPct val="100000"/>
              </a:lnSpc>
              <a:spcBef>
                <a:spcPts val="0"/>
              </a:spcBef>
              <a:spcAft>
                <a:spcPts val="600"/>
              </a:spcAft>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T</a:t>
            </a:r>
            <a:r>
              <a:rPr lang="fr-FR" dirty="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Functional</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Activities</a:t>
            </a:r>
            <a:r>
              <a:rPr lang="fr-FR" dirty="0">
                <a:latin typeface="Arial" panose="020B0604020202020204" pitchFamily="34" charset="0"/>
                <a:cs typeface="Arial" panose="020B0604020202020204" pitchFamily="34" charset="0"/>
              </a:rPr>
              <a:t> Questionnaire (FAQ): </a:t>
            </a:r>
            <a:r>
              <a:rPr lang="en-US" dirty="0">
                <a:latin typeface="Arial" panose="020B0604020202020204" pitchFamily="34" charset="0"/>
                <a:cs typeface="Arial" panose="020B0604020202020204" pitchFamily="34" charset="0"/>
              </a:rPr>
              <a:t>a 10-item questionnaire measures instrumental activities of daily living. It has been widely used for differentiating functional independence in patients with dementia and mild cognitive impairment.</a:t>
            </a:r>
          </a:p>
          <a:p>
            <a:pPr marL="461963" lvl="1" indent="-230188">
              <a:lnSpc>
                <a:spcPct val="100000"/>
              </a:lnSpc>
              <a:spcBef>
                <a:spcPts val="0"/>
              </a:spcBef>
              <a:spcAft>
                <a:spcPts val="600"/>
              </a:spcAft>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The Quick Dementia Rating System (QDRS): a 10-domain questionnaire validly and reliably differentiates individuals with and without dementia and accurately stages dementia.</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86860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Study Outcomes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28750"/>
            <a:ext cx="10515600" cy="4748213"/>
          </a:xfrm>
        </p:spPr>
        <p:txBody>
          <a:bodyPr>
            <a:normAutofit fontScale="92500" lnSpcReduction="10000"/>
          </a:bodyPr>
          <a:lstStyle/>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Primary outcome is all-cause dementia defined according to the Recommendations from the National Institute on Aging-Alzheimer’s Association workgroups on diagnostic guidelines for Alzheimer’s disease.</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Main secondary outcome is cognitive impairment no dementia (CIND).</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Other secondary outcomes included a composite outcome of dementia or CIND, and a composite outcome of dementia or deaths. </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The final diagnosis of all-cause dementia or CIND was made by an expert adjudication panel who were blinded to the intervention assignment.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85173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Statistical Analysis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393308"/>
            <a:ext cx="10515600" cy="4748213"/>
          </a:xfrm>
        </p:spPr>
        <p:txBody>
          <a:bodyPr>
            <a:noAutofit/>
          </a:bodyPr>
          <a:lstStyle/>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Intention-to-treat analyses were conducted. </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Poisson regression with a robust error variance was used to calculate the relative risk and 95% CI of dementia and secondary outcomes associated with intervention, stratified by village, town, county, and province.</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In a secondary analysis, we adjusted for age, sex, education, cigarette smoking, history of major cardiovascular disease, use of antihypertensive medication, body mass index, systolic blood pressure, low-density lipoprotein cholesterol, and fasting plasma glucose at baseline.</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We also conducted predefined subgroup analyses by age, sex, education, smoking, BMI, SBP, and fasting plasma glucose at baseline.</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543386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625A4-8609-4E74-AC8E-A916EA96210F}"/>
</file>

<file path=customXml/itemProps2.xml><?xml version="1.0" encoding="utf-8"?>
<ds:datastoreItem xmlns:ds="http://schemas.openxmlformats.org/officeDocument/2006/customXml" ds:itemID="{B8ABC467-1AE9-4B2F-945E-A2BD97AD19B1}"/>
</file>

<file path=docProps/app.xml><?xml version="1.0" encoding="utf-8"?>
<Properties xmlns="http://schemas.openxmlformats.org/officeDocument/2006/extended-properties" xmlns:vt="http://schemas.openxmlformats.org/officeDocument/2006/docPropsVTypes">
  <TotalTime>2070</TotalTime>
  <Words>1950</Words>
  <Application>Microsoft Office PowerPoint</Application>
  <PresentationFormat>Widescreen</PresentationFormat>
  <Paragraphs>330</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Background</vt:lpstr>
      <vt:lpstr>Objectives</vt:lpstr>
      <vt:lpstr>PowerPoint Presentation</vt:lpstr>
      <vt:lpstr>Study Participants</vt:lpstr>
      <vt:lpstr>Village Doctor-led Intervention</vt:lpstr>
      <vt:lpstr>Data Collection</vt:lpstr>
      <vt:lpstr>Study Outcomes</vt:lpstr>
      <vt:lpstr>Statistical Analysis</vt:lpstr>
      <vt:lpstr>Baseline Characteristics of Study Participants </vt:lpstr>
      <vt:lpstr>Systolic and Diastolic BP in the Intervention and Usual Care Groups over 48 Months of Follow-up</vt:lpstr>
      <vt:lpstr>Blood Pressure Control and Use of Antihypertensive Medications at 48 Months of Follow-up</vt:lpstr>
      <vt:lpstr>Effectiveness of Blood Pressure Lowering on Primary, Secondary, and Safety Outcomes</vt:lpstr>
      <vt:lpstr>PowerPoint Presentation</vt:lpstr>
      <vt:lpstr>Summary</vt:lpstr>
      <vt:lpstr>Conclusion</vt:lpstr>
      <vt:lpstr>Acknowledgements The CRHCP was supported by the Ministry of Science and Technology of China (grant # 2017YFC1307600). The US investigators did not receive any financial support from this study.  We thank the CRHCP investigators, staff, primary care providers, village doctors, and patients for their contribution to this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Cluster Randomized Trial of A Village Doctor-Led Intervention on Blood Pressure Control: China Rural Hypertension Control Project</dc:title>
  <dc:creator>He, Jiang</dc:creator>
  <cp:lastModifiedBy>Wermers, Jason P</cp:lastModifiedBy>
  <cp:revision>78</cp:revision>
  <dcterms:created xsi:type="dcterms:W3CDTF">2021-11-01T15:16:46Z</dcterms:created>
  <dcterms:modified xsi:type="dcterms:W3CDTF">2023-11-11T14:17:03Z</dcterms:modified>
</cp:coreProperties>
</file>