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3.xml" ContentType="application/vnd.openxmlformats-officedocument.them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4.xml" ContentType="application/vnd.openxmlformats-officedocument.them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5.xml" ContentType="application/vnd.openxmlformats-officedocument.them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6.xml" ContentType="application/vnd.openxmlformats-officedocument.theme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7.xml" ContentType="application/vnd.openxmlformats-officedocument.theme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theme/theme8.xml" ContentType="application/vnd.openxmlformats-officedocument.theme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notesSlides/notesSlide1.xml" ContentType="application/vnd.openxmlformats-officedocument.presentationml.notesSlide+xml"/>
  <Override PartName="/ppt/tags/tag403.xml" ContentType="application/vnd.openxmlformats-officedocument.presentationml.tags+xml"/>
  <Override PartName="/ppt/notesSlides/notesSlide2.xml" ContentType="application/vnd.openxmlformats-officedocument.presentationml.notesSlide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notesSlides/notesSlide4.xml" ContentType="application/vnd.openxmlformats-officedocument.presentationml.notesSlide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notesSlides/notesSlide6.xml" ContentType="application/vnd.openxmlformats-officedocument.presentationml.notesSlide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notesSlides/notesSlide7.xml" ContentType="application/vnd.openxmlformats-officedocument.presentationml.notesSlide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notesSlides/notesSlide10.xml" ContentType="application/vnd.openxmlformats-officedocument.presentationml.notesSlide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notesSlides/notesSlide11.xml" ContentType="application/vnd.openxmlformats-officedocument.presentationml.notesSlide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notesSlides/notesSlide12.xml" ContentType="application/vnd.openxmlformats-officedocument.presentationml.notesSlide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notesSlides/notesSlide13.xml" ContentType="application/vnd.openxmlformats-officedocument.presentationml.notesSlide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notesSlides/notesSlide14.xml" ContentType="application/vnd.openxmlformats-officedocument.presentationml.notesSlide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9" r:id="rId2"/>
    <p:sldMasterId id="2147483736" r:id="rId3"/>
    <p:sldMasterId id="2147483803" r:id="rId4"/>
    <p:sldMasterId id="2147483812" r:id="rId5"/>
    <p:sldMasterId id="2147483879" r:id="rId6"/>
    <p:sldMasterId id="2147483946" r:id="rId7"/>
    <p:sldMasterId id="2147484015" r:id="rId8"/>
    <p:sldMasterId id="2147484082" r:id="rId9"/>
  </p:sldMasterIdLst>
  <p:notesMasterIdLst>
    <p:notesMasterId r:id="rId35"/>
  </p:notesMasterIdLst>
  <p:handoutMasterIdLst>
    <p:handoutMasterId r:id="rId36"/>
  </p:handoutMasterIdLst>
  <p:sldIdLst>
    <p:sldId id="280" r:id="rId10"/>
    <p:sldId id="561" r:id="rId11"/>
    <p:sldId id="512" r:id="rId12"/>
    <p:sldId id="558" r:id="rId13"/>
    <p:sldId id="526" r:id="rId14"/>
    <p:sldId id="515" r:id="rId15"/>
    <p:sldId id="554" r:id="rId16"/>
    <p:sldId id="522" r:id="rId17"/>
    <p:sldId id="528" r:id="rId18"/>
    <p:sldId id="525" r:id="rId19"/>
    <p:sldId id="509" r:id="rId20"/>
    <p:sldId id="537" r:id="rId21"/>
    <p:sldId id="560" r:id="rId22"/>
    <p:sldId id="531" r:id="rId23"/>
    <p:sldId id="532" r:id="rId24"/>
    <p:sldId id="510" r:id="rId25"/>
    <p:sldId id="511" r:id="rId26"/>
    <p:sldId id="523" r:id="rId27"/>
    <p:sldId id="541" r:id="rId28"/>
    <p:sldId id="542" r:id="rId29"/>
    <p:sldId id="543" r:id="rId30"/>
    <p:sldId id="549" r:id="rId31"/>
    <p:sldId id="550" r:id="rId32"/>
    <p:sldId id="551" r:id="rId33"/>
    <p:sldId id="533" r:id="rId34"/>
  </p:sldIdLst>
  <p:sldSz cx="9144000" cy="5143500" type="screen16x9"/>
  <p:notesSz cx="9296400" cy="7010400"/>
  <p:custDataLst>
    <p:tags r:id="rId3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37">
          <p15:clr>
            <a:srgbClr val="A4A3A4"/>
          </p15:clr>
        </p15:guide>
        <p15:guide id="2" orient="horz" pos="746">
          <p15:clr>
            <a:srgbClr val="A4A3A4"/>
          </p15:clr>
        </p15:guide>
        <p15:guide id="3" pos="2881">
          <p15:clr>
            <a:srgbClr val="A4A3A4"/>
          </p15:clr>
        </p15:guide>
        <p15:guide id="4" pos="343">
          <p15:clr>
            <a:srgbClr val="A4A3A4"/>
          </p15:clr>
        </p15:guide>
        <p15:guide id="5" pos="54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neer Verma" initials="SV" lastIdx="95" clrIdx="0">
    <p:extLst>
      <p:ext uri="{19B8F6BF-5375-455C-9EA6-DF929625EA0E}">
        <p15:presenceInfo xmlns:p15="http://schemas.microsoft.com/office/powerpoint/2012/main" userId="S-1-5-21-757294454-3041214230-1244278596-1477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BDBD"/>
    <a:srgbClr val="BABBD8"/>
    <a:srgbClr val="973332"/>
    <a:srgbClr val="6B6CAC"/>
    <a:srgbClr val="C6AF6D"/>
    <a:srgbClr val="EF959B"/>
    <a:srgbClr val="49423F"/>
    <a:srgbClr val="AB695C"/>
    <a:srgbClr val="7C8DAF"/>
    <a:srgbClr val="905D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D3E4D24-59C8-4E92-AF60-1BB1E4F4EC29}">
  <a:tblStyle styleId="{DD3E4D24-59C8-4E92-AF60-1BB1E4F4EC29}" styleName="Edwards">
    <a:wholeTbl>
      <a:tcTxStyle>
        <a:fontRef idx="minor"/>
        <a:srgbClr val="000000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rgbClr val="505759"/>
              </a:solidFill>
            </a:ln>
          </a:top>
          <a:bottom>
            <a:ln w="6350">
              <a:solidFill>
                <a:srgbClr val="505759"/>
              </a:solidFill>
            </a:ln>
          </a:bottom>
          <a:insideH>
            <a:ln w="6350">
              <a:solidFill>
                <a:srgbClr val="505759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rgbClr val="D1D1D1"/>
          </a:solidFill>
        </a:fill>
      </a:tcStyle>
    </a:band1H>
    <a:band2H>
      <a:tcStyle>
        <a:tcBdr/>
        <a:fill>
          <a:noFill/>
        </a:fill>
      </a:tcStyle>
    </a:band2H>
    <a:band1V>
      <a:tcStyle>
        <a:tcBdr/>
        <a:fill>
          <a:solidFill>
            <a:srgbClr val="D1D1D1"/>
          </a:solidFill>
        </a:fill>
      </a:tcStyle>
    </a:band1V>
    <a:band2V>
      <a:tcStyle>
        <a:tcBdr/>
        <a:fill>
          <a:noFill/>
        </a:fill>
      </a:tcStyle>
    </a:band2V>
    <a:lastCol>
      <a:tcStyle>
        <a:tcBdr/>
        <a:fill>
          <a:solidFill>
            <a:srgbClr val="D1D1D1"/>
          </a:solidFill>
        </a:fill>
      </a:tcStyle>
    </a:lastCol>
    <a:firstCol>
      <a:tcStyle>
        <a:tcBdr/>
        <a:fill>
          <a:solidFill>
            <a:srgbClr val="D1D1D1"/>
          </a:solidFill>
        </a:fill>
      </a:tcStyle>
    </a:firstCol>
    <a:lastRow>
      <a:tcTxStyle b="on">
        <a:fontRef idx="minor"/>
        <a:srgbClr val="000000"/>
      </a:tcTxStyle>
      <a:tcStyle>
        <a:tcBdr>
          <a:top>
            <a:ln w="15875">
              <a:solidFill>
                <a:srgbClr val="505759"/>
              </a:solidFill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 b="on">
        <a:fontRef idx="minor"/>
        <a:srgbClr val="FFFFFF"/>
      </a:tcTxStyle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solidFill>
            <a:srgbClr val="505759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36" autoAdjust="0"/>
    <p:restoredTop sz="96305" autoAdjust="0"/>
  </p:normalViewPr>
  <p:slideViewPr>
    <p:cSldViewPr snapToObjects="1">
      <p:cViewPr varScale="1">
        <p:scale>
          <a:sx n="160" d="100"/>
          <a:sy n="160" d="100"/>
        </p:scale>
        <p:origin x="594" y="144"/>
      </p:cViewPr>
      <p:guideLst>
        <p:guide orient="horz" pos="2937"/>
        <p:guide orient="horz" pos="746"/>
        <p:guide pos="2881"/>
        <p:guide pos="343"/>
        <p:guide pos="54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-5120" y="-120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Heart Failure Burden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>
                <a:outerShdw blurRad="190500" dist="63500" dir="2700000" algn="br" rotWithShape="0">
                  <a:srgbClr val="000000">
                    <a:alpha val="4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B5-2648-82A6-C2B43ECF6386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3B5-2648-82A6-C2B43ECF6386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3B5-2648-82A6-C2B43ECF6386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3B5-2648-82A6-C2B43ECF6386}"/>
              </c:ext>
            </c:extLst>
          </c:dPt>
          <c:dPt>
            <c:idx val="4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3B5-2648-82A6-C2B43ECF6386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3B5-2648-82A6-C2B43ECF63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Hospitalizations</c:v>
                </c:pt>
                <c:pt idx="1">
                  <c:v>Home Healthcare</c:v>
                </c:pt>
                <c:pt idx="2">
                  <c:v>Nursing Home</c:v>
                </c:pt>
                <c:pt idx="3">
                  <c:v>Mortality / Lost Productivity</c:v>
                </c:pt>
                <c:pt idx="4">
                  <c:v>Drugs / Devices </c:v>
                </c:pt>
                <c:pt idx="5">
                  <c:v>Physicians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0.53</c:v>
                </c:pt>
                <c:pt idx="1">
                  <c:v>0.08</c:v>
                </c:pt>
                <c:pt idx="2">
                  <c:v>0.14000000000000001</c:v>
                </c:pt>
                <c:pt idx="3">
                  <c:v>0.08</c:v>
                </c:pt>
                <c:pt idx="4">
                  <c:v>0.1</c:v>
                </c:pt>
                <c:pt idx="5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3B5-2648-82A6-C2B43ECF638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760960078373751E-2"/>
          <c:y val="5.8780841799709722E-2"/>
          <c:w val="0.91550330639235855"/>
          <c:h val="0.8824383164005805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21407837445573294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07B-4617-B7A0-1E5E148CAB3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33526850507982581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07B-4617-B7A0-1E5E148CAB3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3955007256894049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07B-4617-B7A0-1E5E148CAB3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22496371552975328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07B-4617-B7A0-1E5E148CAB3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4"/>
              <c:layout>
                <c:manualLayout>
                  <c:x val="0"/>
                  <c:y val="-0.1915820029027576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07B-4617-B7A0-1E5E148CAB3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28.000000000000004</c:v>
                </c:pt>
                <c:pt idx="1">
                  <c:v>50</c:v>
                </c:pt>
                <c:pt idx="2">
                  <c:v>61</c:v>
                </c:pt>
                <c:pt idx="3">
                  <c:v>30</c:v>
                </c:pt>
                <c:pt idx="4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07B-4617-B7A0-1E5E148CAB3F}"/>
            </c:ext>
          </c:extLst>
        </c:ser>
        <c:ser>
          <c:idx val="1"/>
          <c:order val="1"/>
          <c:spPr>
            <a:solidFill>
              <a:srgbClr val="D6D7D9"/>
            </a:solidFill>
            <a:ln>
              <a:noFill/>
            </a:ln>
          </c:spPr>
          <c:invertIfNegative val="0"/>
          <c:val>
            <c:numRef>
              <c:f>Sheet1!$A$2:$E$2</c:f>
              <c:numCache>
                <c:formatCode>General</c:formatCode>
                <c:ptCount val="5"/>
                <c:pt idx="0">
                  <c:v>20</c:v>
                </c:pt>
                <c:pt idx="1">
                  <c:v>38</c:v>
                </c:pt>
                <c:pt idx="2">
                  <c:v>40</c:v>
                </c:pt>
                <c:pt idx="3">
                  <c:v>18</c:v>
                </c:pt>
                <c:pt idx="4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07B-4617-B7A0-1E5E148CAB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-1412612672"/>
        <c:axId val="-1412606688"/>
      </c:barChart>
      <c:catAx>
        <c:axId val="-141261267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-1412606688"/>
        <c:crosses val="min"/>
        <c:auto val="0"/>
        <c:lblAlgn val="ctr"/>
        <c:lblOffset val="100"/>
        <c:noMultiLvlLbl val="0"/>
      </c:catAx>
      <c:valAx>
        <c:axId val="-1412606688"/>
        <c:scaling>
          <c:orientation val="minMax"/>
          <c:max val="8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pPr>
            <a:endParaRPr lang="en-US"/>
          </a:p>
        </c:txPr>
        <c:crossAx val="-1412612672"/>
        <c:crosses val="min"/>
        <c:crossBetween val="between"/>
        <c:majorUnit val="20"/>
      </c:valAx>
    </c:plotArea>
    <c:plotVisOnly val="0"/>
    <c:dispBlanksAs val="gap"/>
    <c:showDLblsOverMax val="1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11T17:35:14.531" idx="93">
    <p:pos x="10" y="10"/>
    <p:text>General arterial stiffness increased! / Systemic arterial resistance incrrase</p:text>
    <p:extLst>
      <p:ext uri="{C676402C-5697-4E1C-873F-D02D1690AC5C}">
        <p15:threadingInfo xmlns:p15="http://schemas.microsoft.com/office/powerpoint/2012/main" timeZoneBias="4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06CADB-3CA9-FF41-B8D2-FD4740AB41D0}" type="datetimeFigureOut">
              <a:rPr lang="en-US" smtClean="0">
                <a:latin typeface="Arial"/>
              </a:rPr>
              <a:pPr/>
              <a:t>3/5/2019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F5B3C3-3362-7841-B0BA-B01E7CF2A151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9064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/>
              </a:defRPr>
            </a:lvl1pPr>
          </a:lstStyle>
          <a:p>
            <a:fld id="{55B06DB5-DAEC-D24B-8162-5BC872FB42BD}" type="datetimeFigureOut">
              <a:rPr lang="en-US" smtClean="0"/>
              <a:pPr/>
              <a:t>3/5/2019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16467" y="3329940"/>
            <a:ext cx="8263467" cy="315468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/>
              </a:defRPr>
            </a:lvl1pPr>
          </a:lstStyle>
          <a:p>
            <a:fld id="{04A3E607-94AB-4840-8C00-2935C684F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4817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73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 patients but better targeting</a:t>
            </a:r>
            <a:r>
              <a:rPr lang="en-US" baseline="0" dirty="0"/>
              <a:t> and better efficacy; especially because QoL and survival (especially post hospitalization) in HFpEF is close to stage 3B cancer (as much need there)</a:t>
            </a:r>
            <a:br>
              <a:rPr lang="en-US" baseline="0" dirty="0"/>
            </a:br>
            <a:r>
              <a:rPr lang="en-US" baseline="0" dirty="0"/>
              <a:t>e.g., Cancer drugs – Herceptin (HER2), </a:t>
            </a:r>
            <a:r>
              <a:rPr lang="en-US" baseline="0" dirty="0" err="1"/>
              <a:t>Tarceva</a:t>
            </a:r>
            <a:r>
              <a:rPr lang="en-US" baseline="0" dirty="0"/>
              <a:t> (5-10% of lung cancers EGFR mutation) – response rate from 16% Chemo to 65% drug</a:t>
            </a:r>
            <a:br>
              <a:rPr lang="en-US" baseline="0" dirty="0"/>
            </a:br>
            <a:r>
              <a:rPr lang="en-US" baseline="0" dirty="0"/>
              <a:t/>
            </a:r>
            <a:br>
              <a:rPr lang="en-US" baseline="0" dirty="0"/>
            </a:br>
            <a:r>
              <a:rPr lang="en-US" baseline="0" dirty="0"/>
              <a:t>Key point – you have to find the cause / etiology per patient or if every patient has 7 causes then there needs to be a multi pronged approach or find a common denominator</a:t>
            </a:r>
          </a:p>
          <a:p>
            <a:r>
              <a:rPr lang="en-US" baseline="0" dirty="0"/>
              <a:t/>
            </a:r>
            <a:br>
              <a:rPr lang="en-US" baseline="0" dirty="0"/>
            </a:b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E607-94AB-4840-8C00-2935C684FD76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83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Methods of classifications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E607-94AB-4840-8C00-2935C684FD7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86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Purely from a presentation standpoint (not etiology / pathophysiology)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E607-94AB-4840-8C00-2935C684FD7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795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ALDO-DHF got the early stage ones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J-DHF may have been worked</a:t>
            </a:r>
            <a:r>
              <a:rPr lang="en-US" baseline="0" dirty="0"/>
              <a:t> with high-dose</a:t>
            </a:r>
          </a:p>
          <a:p>
            <a:endParaRPr lang="en-US" baseline="0" dirty="0"/>
          </a:p>
          <a:p>
            <a:r>
              <a:rPr lang="en-US" baseline="0" dirty="0"/>
              <a:t>Pause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E607-94AB-4840-8C00-2935C684FD7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975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Ivabridine</a:t>
            </a:r>
            <a:r>
              <a:rPr lang="en-US" dirty="0"/>
              <a:t> better suited than </a:t>
            </a:r>
            <a:r>
              <a:rPr lang="en-US" dirty="0" err="1"/>
              <a:t>Spirinolactone</a:t>
            </a:r>
            <a:r>
              <a:rPr lang="en-US" baseline="0" dirty="0"/>
              <a:t> for these (because former </a:t>
            </a:r>
            <a:r>
              <a:rPr lang="en-US" baseline="0" dirty="0" err="1"/>
              <a:t>decreass</a:t>
            </a:r>
            <a:r>
              <a:rPr lang="en-US" baseline="0" dirty="0"/>
              <a:t> HR without negative ionotropic effects)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E607-94AB-4840-8C00-2935C684FD7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620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Nitrates</a:t>
            </a:r>
            <a:r>
              <a:rPr lang="en-US" baseline="0" dirty="0"/>
              <a:t> – improved activity in HFrEF but don’t know about </a:t>
            </a:r>
            <a:r>
              <a:rPr lang="en-US" baseline="0" dirty="0" err="1"/>
              <a:t>HfpEF</a:t>
            </a:r>
            <a:endParaRPr lang="en-US" baseline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SERENADE</a:t>
            </a:r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–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Macitentan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(Endothelial receptor antagonist for PAH)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PANACHE -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Neladenoson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 </a:t>
            </a:r>
            <a:r>
              <a:rPr lang="en-US" baseline="0" dirty="0"/>
              <a:t/>
            </a:r>
            <a:br>
              <a:rPr lang="en-US" baseline="0" dirty="0"/>
            </a:br>
            <a:r>
              <a:rPr lang="en-US" baseline="0" dirty="0"/>
              <a:t>SOUTHPAW -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Treprostinil</a:t>
            </a:r>
            <a:endParaRPr lang="en-US" sz="1200" b="1" i="0" kern="1200" dirty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E607-94AB-4840-8C00-2935C684FD7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599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Notes view: </a:t>
            </a:r>
            <a:fld id="{128CEAFE-FA94-43E5-B0FF-D47E1CCDD1B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280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E607-94AB-4840-8C00-2935C684FD7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17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65% of HFH</a:t>
            </a:r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will be EF&gt;40% and 50% will be EF&gt;50%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/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Proportion of patients hospitalized with HF who had HFpEF increased from 33 % in 2005 to 39 % in 2010. 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Within the same time interval, the proportion of HF hospitalizations due to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HFrEF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decreased from 52 % to 47 %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E607-94AB-4840-8C00-2935C684FD7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176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HFpEF</a:t>
            </a:r>
            <a:r>
              <a:rPr lang="en-US" baseline="0" dirty="0"/>
              <a:t> had more Renal disease, DM, Respiratory, GI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Cardiac death =</a:t>
            </a:r>
            <a:r>
              <a:rPr lang="en-US" baseline="0" dirty="0"/>
              <a:t> stroke + CHF + Other CVD (pump failure, SCD / arrhythmia)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E607-94AB-4840-8C00-2935C684FD7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267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Ivabradine</a:t>
            </a:r>
            <a:r>
              <a:rPr lang="en-US" dirty="0"/>
              <a:t>—</a:t>
            </a:r>
            <a:r>
              <a:rPr lang="en-US" dirty="0" err="1"/>
              <a:t>RHR</a:t>
            </a:r>
            <a:r>
              <a:rPr lang="en-US" dirty="0"/>
              <a:t> &gt; 70</a:t>
            </a:r>
            <a:r>
              <a:rPr lang="en-US" baseline="0" dirty="0"/>
              <a:t> BPM, in sinus rhythm, b</a:t>
            </a:r>
            <a:r>
              <a:rPr lang="en-US" dirty="0"/>
              <a:t>eta blockers at max dose/contraindicated</a:t>
            </a:r>
          </a:p>
          <a:p>
            <a:r>
              <a:rPr lang="en-US" dirty="0" err="1"/>
              <a:t>Hydralizine</a:t>
            </a:r>
            <a:r>
              <a:rPr lang="en-US" dirty="0"/>
              <a:t> plus nitrate—black patients not responding</a:t>
            </a:r>
            <a:r>
              <a:rPr lang="en-US" baseline="0" dirty="0"/>
              <a:t> to first line</a:t>
            </a:r>
            <a:endParaRPr lang="en-US" dirty="0"/>
          </a:p>
          <a:p>
            <a:r>
              <a:rPr lang="en-US" dirty="0" err="1"/>
              <a:t>MRA</a:t>
            </a:r>
            <a:r>
              <a:rPr lang="en-US" dirty="0"/>
              <a:t>—on</a:t>
            </a:r>
            <a:r>
              <a:rPr lang="en-US" baseline="0" dirty="0"/>
              <a:t> first line, </a:t>
            </a:r>
            <a:r>
              <a:rPr lang="en-US" baseline="0" dirty="0" err="1"/>
              <a:t>LVEF</a:t>
            </a:r>
            <a:r>
              <a:rPr lang="en-US" baseline="0" dirty="0"/>
              <a:t> still &lt;40%, can be monitored for Serum/potassium levels</a:t>
            </a:r>
          </a:p>
          <a:p>
            <a:r>
              <a:rPr lang="en-US" baseline="0" dirty="0"/>
              <a:t>Criteria for ICD--heart failure cause (ischemic heart disease), </a:t>
            </a:r>
            <a:r>
              <a:rPr lang="en-US" baseline="0" dirty="0" err="1"/>
              <a:t>LVEF</a:t>
            </a:r>
            <a:r>
              <a:rPr lang="en-US" baseline="0" dirty="0"/>
              <a:t> &lt; 30%</a:t>
            </a:r>
          </a:p>
          <a:p>
            <a:r>
              <a:rPr lang="en-US" baseline="0" dirty="0"/>
              <a:t>Criteria for CRT—</a:t>
            </a:r>
            <a:r>
              <a:rPr lang="en-US" baseline="0" dirty="0" err="1"/>
              <a:t>QRS</a:t>
            </a:r>
            <a:r>
              <a:rPr lang="en-US" baseline="0" dirty="0"/>
              <a:t> &gt;150 (mechanism)</a:t>
            </a:r>
          </a:p>
          <a:p>
            <a:endParaRPr lang="en-US" u="sng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14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COMET – Carvedilol v Metoprolol (Carve was better in all-cause</a:t>
            </a:r>
            <a:r>
              <a:rPr lang="en-US" baseline="0" dirty="0"/>
              <a:t> mortality)</a:t>
            </a:r>
            <a:br>
              <a:rPr lang="en-US" baseline="0" dirty="0"/>
            </a:br>
            <a:r>
              <a:rPr lang="en-US" baseline="0" dirty="0"/>
              <a:t>CHARM ADD – Add Candesartan (ARB) to ACEi</a:t>
            </a:r>
          </a:p>
          <a:p>
            <a:r>
              <a:rPr lang="en-US" baseline="0" dirty="0"/>
              <a:t>CHARM ALT – Candesartan (ARB) to patients intolerant of ACEi</a:t>
            </a:r>
          </a:p>
          <a:p>
            <a:r>
              <a:rPr lang="en-US" baseline="0" dirty="0"/>
              <a:t>Val-</a:t>
            </a:r>
            <a:r>
              <a:rPr lang="en-US" baseline="0" dirty="0" err="1"/>
              <a:t>HeFT</a:t>
            </a:r>
            <a:r>
              <a:rPr lang="en-US" baseline="0" dirty="0"/>
              <a:t> – Valsartan</a:t>
            </a:r>
            <a:br>
              <a:rPr lang="en-US" baseline="0" dirty="0"/>
            </a:br>
            <a:r>
              <a:rPr lang="en-US" baseline="0" dirty="0"/>
              <a:t>A-</a:t>
            </a:r>
            <a:r>
              <a:rPr lang="en-US" baseline="0" dirty="0" err="1"/>
              <a:t>HeFT</a:t>
            </a:r>
            <a:r>
              <a:rPr lang="en-US" baseline="0" dirty="0"/>
              <a:t> -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Isosorbide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Dinitrate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and Hydralazine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SENIORS –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Nebivolol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(elderly)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COMPANION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–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crt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/>
            </a:r>
            <a:br>
              <a:rPr lang="en-US" sz="1200" b="0" i="0" kern="1200" baseline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</a:b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scd-hEft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– Amiodarone or ICD</a:t>
            </a:r>
            <a:br>
              <a:rPr lang="en-US" sz="1200" b="0" i="0" kern="1200" baseline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</a:b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HF-ACTION – Exercise – only some outcomes (HFREs)</a:t>
            </a:r>
            <a:br>
              <a:rPr lang="en-US" sz="1200" b="0" i="0" kern="1200" baseline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</a:b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HEAAL – Losartan</a:t>
            </a:r>
            <a:br>
              <a:rPr lang="en-US" sz="1200" b="0" i="0" kern="1200" baseline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</a:b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SHIFT –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Ivabridine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– HR&gt;70bpm though (better version of BB)</a:t>
            </a:r>
            <a:br>
              <a:rPr lang="en-US" sz="1200" b="0" i="0" kern="1200" baseline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</a:b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RAFT – CRT for mild to moderate HF</a:t>
            </a:r>
            <a:br>
              <a:rPr lang="en-US" sz="1200" b="0" i="0" kern="1200" baseline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</a:b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EMPHASIS –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Eplerenone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</a:t>
            </a:r>
            <a:br>
              <a:rPr lang="en-US" sz="1200" b="0" i="0" kern="1200" baseline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</a:b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PARADIGM  - ARNI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E607-94AB-4840-8C00-2935C684FD7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236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timelines</a:t>
            </a:r>
            <a:r>
              <a:rPr lang="en-US" baseline="0" dirty="0"/>
              <a:t> of HFpEF and </a:t>
            </a:r>
            <a:r>
              <a:rPr lang="en-US" baseline="0" dirty="0" err="1"/>
              <a:t>rEF</a:t>
            </a:r>
            <a:r>
              <a:rPr lang="en-US" baseline="0" dirty="0"/>
              <a:t> maybe we are learning more about </a:t>
            </a:r>
            <a:r>
              <a:rPr lang="en-US" baseline="0" dirty="0" err="1"/>
              <a:t>pEF</a:t>
            </a:r>
            <a:r>
              <a:rPr lang="en-US" baseline="0" dirty="0"/>
              <a:t> so hopefully trials will be successful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E607-94AB-4840-8C00-2935C684FD7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725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E607-94AB-4840-8C00-2935C684FD7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041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9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9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92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93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9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9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96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9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8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9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0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1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3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4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5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6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7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8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9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0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1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3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4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5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6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7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8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9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4.bin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5.bin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7" Type="http://schemas.openxmlformats.org/officeDocument/2006/relationships/image" Target="../media/image13.png"/><Relationship Id="rId2" Type="http://schemas.openxmlformats.org/officeDocument/2006/relationships/tags" Target="../tags/tag12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8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8.bin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9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9.bin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7" Type="http://schemas.openxmlformats.org/officeDocument/2006/relationships/image" Target="../media/image13.png"/><Relationship Id="rId2" Type="http://schemas.openxmlformats.org/officeDocument/2006/relationships/tags" Target="../tags/tag13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6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1.bin"/></Relationships>
</file>

<file path=ppt/slideLayouts/_rels/slideLayout1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34.xml"/><Relationship Id="rId7" Type="http://schemas.openxmlformats.org/officeDocument/2006/relationships/image" Target="../media/image14.emf"/><Relationship Id="rId2" Type="http://schemas.openxmlformats.org/officeDocument/2006/relationships/tags" Target="../tags/tag133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2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35.xml"/><Relationship Id="rId9" Type="http://schemas.openxmlformats.org/officeDocument/2006/relationships/image" Target="../media/image19.jpg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40.xml"/><Relationship Id="rId4" Type="http://schemas.openxmlformats.org/officeDocument/2006/relationships/image" Target="../media/image23.emf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41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4.bin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26.emf"/><Relationship Id="rId2" Type="http://schemas.openxmlformats.org/officeDocument/2006/relationships/tags" Target="../tags/tag14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5.emf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5.bin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emf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45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46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4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48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49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50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51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52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53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54.xml"/><Relationship Id="rId4" Type="http://schemas.microsoft.com/office/2007/relationships/hdphoto" Target="../media/hdphoto1.wdp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55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56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57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58.xml"/><Relationship Id="rId4" Type="http://schemas.microsoft.com/office/2007/relationships/hdphoto" Target="../media/hdphoto1.wdp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59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60.xml"/><Relationship Id="rId4" Type="http://schemas.microsoft.com/office/2007/relationships/hdphoto" Target="../media/hdphoto1.wdp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61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62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63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64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6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66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67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emf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68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69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70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71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7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73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74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75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76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77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78.xml"/><Relationship Id="rId4" Type="http://schemas.microsoft.com/office/2007/relationships/hdphoto" Target="../media/hdphoto1.wdp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79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80.xml"/><Relationship Id="rId4" Type="http://schemas.microsoft.com/office/2007/relationships/hdphoto" Target="../media/hdphoto1.wdp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81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82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83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84.xml"/><Relationship Id="rId4" Type="http://schemas.microsoft.com/office/2007/relationships/hdphoto" Target="../media/hdphoto1.wdp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85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86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87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88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89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90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9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92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5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95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8.bin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96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9.bin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7" Type="http://schemas.openxmlformats.org/officeDocument/2006/relationships/image" Target="../media/image13.png"/><Relationship Id="rId2" Type="http://schemas.openxmlformats.org/officeDocument/2006/relationships/tags" Target="../tags/tag19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5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5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01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32.bin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0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33.bin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7" Type="http://schemas.openxmlformats.org/officeDocument/2006/relationships/image" Target="../media/image13.png"/><Relationship Id="rId2" Type="http://schemas.openxmlformats.org/officeDocument/2006/relationships/tags" Target="../tags/tag203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05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6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35.bin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06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36.bin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emf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09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10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1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12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13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1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15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16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17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18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19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20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21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22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23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2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25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26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27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28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29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30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31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32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33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3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35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36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37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38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39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40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41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42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43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44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45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46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47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48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49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50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51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52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53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54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55.xml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56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tags" Target="../tags/tag258.xml"/><Relationship Id="rId2" Type="http://schemas.openxmlformats.org/officeDocument/2006/relationships/tags" Target="../tags/tag25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38.bin"/><Relationship Id="rId4" Type="http://schemas.openxmlformats.org/officeDocument/2006/relationships/slideMaster" Target="../slideMasters/slideMaster6.xml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59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39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60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40.bin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tags" Target="../tags/tag262.xml"/><Relationship Id="rId7" Type="http://schemas.openxmlformats.org/officeDocument/2006/relationships/image" Target="../media/image13.png"/><Relationship Id="rId2" Type="http://schemas.openxmlformats.org/officeDocument/2006/relationships/tags" Target="../tags/tag261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6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tags" Target="../tags/tag264.xml"/><Relationship Id="rId2" Type="http://schemas.openxmlformats.org/officeDocument/2006/relationships/tags" Target="../tags/tag263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42.bin"/><Relationship Id="rId4" Type="http://schemas.openxmlformats.org/officeDocument/2006/relationships/slideMaster" Target="../slideMasters/slideMaster6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65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43.bin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66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44.bin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tags" Target="../tags/tag268.xml"/><Relationship Id="rId7" Type="http://schemas.openxmlformats.org/officeDocument/2006/relationships/image" Target="../media/image13.png"/><Relationship Id="rId2" Type="http://schemas.openxmlformats.org/officeDocument/2006/relationships/tags" Target="../tags/tag26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6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69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6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46.bin"/></Relationships>
</file>

<file path=ppt/slideLayouts/_rels/slideLayout2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271.xml"/><Relationship Id="rId7" Type="http://schemas.openxmlformats.org/officeDocument/2006/relationships/image" Target="../media/image14.emf"/><Relationship Id="rId2" Type="http://schemas.openxmlformats.org/officeDocument/2006/relationships/tags" Target="../tags/tag270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47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272.xml"/><Relationship Id="rId9" Type="http://schemas.openxmlformats.org/officeDocument/2006/relationships/image" Target="../media/image19.jpg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emf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27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276.xml"/></Relationships>
</file>

<file path=ppt/slideLayouts/_rels/slideLayout2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27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278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279.xml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280.xml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281.xml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282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283.xml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284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285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286.xml"/><Relationship Id="rId4" Type="http://schemas.microsoft.com/office/2007/relationships/hdphoto" Target="../media/hdphoto1.wdp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287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288.xml"/><Relationship Id="rId4" Type="http://schemas.microsoft.com/office/2007/relationships/hdphoto" Target="../media/hdphoto1.wdp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289.xm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290.xml"/><Relationship Id="rId4" Type="http://schemas.microsoft.com/office/2007/relationships/hdphoto" Target="../media/hdphoto1.wdp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291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292.xml"/></Relationships>
</file>

<file path=ppt/slideLayouts/_rels/slideLayout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29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3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294.xml"/></Relationships>
</file>

<file path=ppt/slideLayouts/_rels/slideLayout3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295.xml"/></Relationships>
</file>

<file path=ppt/slideLayouts/_rels/slideLayout3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296.xml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297.xml"/></Relationships>
</file>

<file path=ppt/slideLayouts/_rels/slideLayout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emf"/></Relationships>
</file>

<file path=ppt/slideLayouts/_rels/slideLayout3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298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299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30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01.xml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02.xml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03.xml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04.xml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05.xml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06.xml"/></Relationships>
</file>

<file path=ppt/slideLayouts/_rels/slideLayout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07.xml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08.xml"/><Relationship Id="rId4" Type="http://schemas.microsoft.com/office/2007/relationships/hdphoto" Target="../media/hdphoto1.wdp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09.xml"/></Relationships>
</file>

<file path=ppt/slideLayouts/_rels/slideLayout3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10.xml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11.xml"/></Relationships>
</file>

<file path=ppt/slideLayouts/_rels/slideLayout3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12.xml"/><Relationship Id="rId4" Type="http://schemas.microsoft.com/office/2007/relationships/hdphoto" Target="../media/hdphoto1.wdp"/></Relationships>
</file>

<file path=ppt/slideLayouts/_rels/slideLayout3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13.xml"/></Relationships>
</file>

<file path=ppt/slideLayouts/_rels/slideLayout3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14.xml"/><Relationship Id="rId4" Type="http://schemas.microsoft.com/office/2007/relationships/hdphoto" Target="../media/hdphoto1.wdp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315.xml"/></Relationships>
</file>

<file path=ppt/slideLayouts/_rels/slideLayout3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316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3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317.xml"/></Relationships>
</file>

<file path=ppt/slideLayouts/_rels/slideLayout3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18.xml"/></Relationships>
</file>

<file path=ppt/slideLayouts/_rels/slideLayout3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31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320.xml"/></Relationships>
</file>

<file path=ppt/slideLayouts/_rels/slideLayout3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321.xml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322.xml"/></Relationships>
</file>

<file path=ppt/slideLayouts/_rels/slideLayout344.xml.rels><?xml version="1.0" encoding="UTF-8" standalone="yes"?>
<Relationships xmlns="http://schemas.openxmlformats.org/package/2006/relationships"><Relationship Id="rId3" Type="http://schemas.openxmlformats.org/officeDocument/2006/relationships/tags" Target="../tags/tag324.xml"/><Relationship Id="rId2" Type="http://schemas.openxmlformats.org/officeDocument/2006/relationships/tags" Target="../tags/tag323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49.bin"/><Relationship Id="rId4" Type="http://schemas.openxmlformats.org/officeDocument/2006/relationships/slideMaster" Target="../slideMasters/slideMaster7.xml"/></Relationships>
</file>

<file path=ppt/slideLayouts/_rels/slideLayout3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25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50.bin"/></Relationships>
</file>

<file path=ppt/slideLayouts/_rels/slideLayout3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26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51.bin"/></Relationships>
</file>

<file path=ppt/slideLayouts/_rels/slideLayout347.xml.rels><?xml version="1.0" encoding="UTF-8" standalone="yes"?>
<Relationships xmlns="http://schemas.openxmlformats.org/package/2006/relationships"><Relationship Id="rId3" Type="http://schemas.openxmlformats.org/officeDocument/2006/relationships/tags" Target="../tags/tag328.xml"/><Relationship Id="rId7" Type="http://schemas.openxmlformats.org/officeDocument/2006/relationships/image" Target="../media/image13.png"/><Relationship Id="rId2" Type="http://schemas.openxmlformats.org/officeDocument/2006/relationships/tags" Target="../tags/tag327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52.bin"/><Relationship Id="rId4" Type="http://schemas.openxmlformats.org/officeDocument/2006/relationships/slideMaster" Target="../slideMasters/slideMaster7.xml"/></Relationships>
</file>

<file path=ppt/slideLayouts/_rels/slideLayout348.xml.rels><?xml version="1.0" encoding="UTF-8" standalone="yes"?>
<Relationships xmlns="http://schemas.openxmlformats.org/package/2006/relationships"><Relationship Id="rId3" Type="http://schemas.openxmlformats.org/officeDocument/2006/relationships/tags" Target="../tags/tag330.xml"/><Relationship Id="rId2" Type="http://schemas.openxmlformats.org/officeDocument/2006/relationships/tags" Target="../tags/tag329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53.bin"/><Relationship Id="rId4" Type="http://schemas.openxmlformats.org/officeDocument/2006/relationships/slideMaster" Target="../slideMasters/slideMaster7.xml"/></Relationships>
</file>

<file path=ppt/slideLayouts/_rels/slideLayout3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31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54.bin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3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32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55.bin"/></Relationships>
</file>

<file path=ppt/slideLayouts/_rels/slideLayout351.xml.rels><?xml version="1.0" encoding="UTF-8" standalone="yes"?>
<Relationships xmlns="http://schemas.openxmlformats.org/package/2006/relationships"><Relationship Id="rId3" Type="http://schemas.openxmlformats.org/officeDocument/2006/relationships/tags" Target="../tags/tag334.xml"/><Relationship Id="rId7" Type="http://schemas.openxmlformats.org/officeDocument/2006/relationships/image" Target="../media/image13.png"/><Relationship Id="rId2" Type="http://schemas.openxmlformats.org/officeDocument/2006/relationships/tags" Target="../tags/tag333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56.bin"/><Relationship Id="rId4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35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6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57.bin"/></Relationships>
</file>

<file path=ppt/slideLayouts/_rels/slideLayout3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36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58.bin"/></Relationships>
</file>

<file path=ppt/slideLayouts/_rels/slideLayout3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emf"/></Relationships>
</file>

<file path=ppt/slideLayouts/_rels/slideLayout3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338.xml"/></Relationships>
</file>

<file path=ppt/slideLayouts/_rels/slideLayout3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339.xml"/></Relationships>
</file>

<file path=ppt/slideLayouts/_rels/slideLayout3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34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4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3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42.xml"/></Relationships>
</file>

<file path=ppt/slideLayouts/_rels/slideLayout3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43.xml"/></Relationships>
</file>

<file path=ppt/slideLayouts/_rels/slideLayout3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44.xml"/></Relationships>
</file>

<file path=ppt/slideLayouts/_rels/slideLayout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45.xml"/></Relationships>
</file>

<file path=ppt/slideLayouts/_rels/slideLayout3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46.xml"/></Relationships>
</file>

<file path=ppt/slideLayouts/_rels/slideLayout3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47.xml"/><Relationship Id="rId4" Type="http://schemas.microsoft.com/office/2007/relationships/hdphoto" Target="../media/hdphoto1.wdp"/></Relationships>
</file>

<file path=ppt/slideLayouts/_rels/slideLayout3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48.xml"/></Relationships>
</file>

<file path=ppt/slideLayouts/_rels/slideLayout3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49.xml"/><Relationship Id="rId4" Type="http://schemas.microsoft.com/office/2007/relationships/hdphoto" Target="../media/hdphoto1.wdp"/></Relationships>
</file>

<file path=ppt/slideLayouts/_rels/slideLayout3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50.xml"/></Relationships>
</file>

<file path=ppt/slideLayouts/_rels/slideLayout3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51.xml"/><Relationship Id="rId4" Type="http://schemas.microsoft.com/office/2007/relationships/hdphoto" Target="../media/hdphoto1.wdp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52.xml"/></Relationships>
</file>

<file path=ppt/slideLayouts/_rels/slideLayout3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53.xml"/><Relationship Id="rId4" Type="http://schemas.microsoft.com/office/2007/relationships/hdphoto" Target="../media/hdphoto1.wdp"/></Relationships>
</file>

<file path=ppt/slideLayouts/_rels/slideLayout3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354.xml"/></Relationships>
</file>

<file path=ppt/slideLayouts/_rels/slideLayout3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355.xml"/></Relationships>
</file>

<file path=ppt/slideLayouts/_rels/slideLayout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3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356.xml"/></Relationships>
</file>

<file path=ppt/slideLayouts/_rels/slideLayout3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357.xml"/></Relationships>
</file>

<file path=ppt/slideLayouts/_rels/slideLayout3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358.xml"/></Relationships>
</file>

<file path=ppt/slideLayouts/_rels/slideLayout3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359.xml"/></Relationships>
</file>

<file path=ppt/slideLayouts/_rels/slideLayout3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3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360.xml"/></Relationships>
</file>

<file path=ppt/slideLayouts/_rels/slideLayout3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emf"/></Relationships>
</file>

<file path=ppt/slideLayouts/_rels/slideLayout3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361.xml"/></Relationships>
</file>

<file path=ppt/slideLayouts/_rels/slideLayout3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362.xml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363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64.xml"/></Relationships>
</file>

<file path=ppt/slideLayouts/_rels/slideLayout3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65.xml"/></Relationships>
</file>

<file path=ppt/slideLayouts/_rels/slideLayout3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66.xml"/></Relationships>
</file>

<file path=ppt/slideLayouts/_rels/slideLayout3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6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3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68.xml"/></Relationships>
</file>

<file path=ppt/slideLayouts/_rels/slideLayout3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69.xml"/></Relationships>
</file>

<file path=ppt/slideLayouts/_rels/slideLayout3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70.xml"/></Relationships>
</file>

<file path=ppt/slideLayouts/_rels/slideLayout3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71.xml"/><Relationship Id="rId4" Type="http://schemas.microsoft.com/office/2007/relationships/hdphoto" Target="../media/hdphoto1.wdp"/></Relationships>
</file>

<file path=ppt/slideLayouts/_rels/slideLayout3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72.xml"/></Relationships>
</file>

<file path=ppt/slideLayouts/_rels/slideLayout3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73.xml"/><Relationship Id="rId4" Type="http://schemas.microsoft.com/office/2007/relationships/hdphoto" Target="../media/hdphoto1.wdp"/></Relationships>
</file>

<file path=ppt/slideLayouts/_rels/slideLayout3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74.xml"/></Relationships>
</file>

<file path=ppt/slideLayouts/_rels/slideLayout3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75.xml"/><Relationship Id="rId4" Type="http://schemas.microsoft.com/office/2007/relationships/hdphoto" Target="../media/hdphoto1.wdp"/></Relationships>
</file>

<file path=ppt/slideLayouts/_rels/slideLayout3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76.xml"/></Relationships>
</file>

<file path=ppt/slideLayouts/_rels/slideLayout3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77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8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4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378.xml"/></Relationships>
</file>

<file path=ppt/slideLayouts/_rels/slideLayout4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379.xml"/></Relationships>
</file>

<file path=ppt/slideLayouts/_rels/slideLayout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4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380.xml"/></Relationships>
</file>

<file path=ppt/slideLayouts/_rels/slideLayout4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381.xml"/></Relationships>
</file>

<file path=ppt/slideLayouts/_rels/slideLayout4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382.xml"/></Relationships>
</file>

<file path=ppt/slideLayouts/_rels/slideLayout4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383.xml"/></Relationships>
</file>

<file path=ppt/slideLayouts/_rels/slideLayout4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384.xml"/></Relationships>
</file>

<file path=ppt/slideLayouts/_rels/slideLayout4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ags" Target="../tags/tag38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410.xml.rels><?xml version="1.0" encoding="UTF-8" standalone="yes"?>
<Relationships xmlns="http://schemas.openxmlformats.org/package/2006/relationships"><Relationship Id="rId3" Type="http://schemas.openxmlformats.org/officeDocument/2006/relationships/tags" Target="../tags/tag387.xml"/><Relationship Id="rId2" Type="http://schemas.openxmlformats.org/officeDocument/2006/relationships/tags" Target="../tags/tag386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60.bin"/><Relationship Id="rId4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88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61.bin"/></Relationships>
</file>

<file path=ppt/slideLayouts/_rels/slideLayout4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89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62.bin"/></Relationships>
</file>

<file path=ppt/slideLayouts/_rels/slideLayout413.xml.rels><?xml version="1.0" encoding="UTF-8" standalone="yes"?>
<Relationships xmlns="http://schemas.openxmlformats.org/package/2006/relationships"><Relationship Id="rId3" Type="http://schemas.openxmlformats.org/officeDocument/2006/relationships/tags" Target="../tags/tag391.xml"/><Relationship Id="rId7" Type="http://schemas.openxmlformats.org/officeDocument/2006/relationships/image" Target="../media/image13.png"/><Relationship Id="rId2" Type="http://schemas.openxmlformats.org/officeDocument/2006/relationships/tags" Target="../tags/tag390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63.bin"/><Relationship Id="rId4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3" Type="http://schemas.openxmlformats.org/officeDocument/2006/relationships/tags" Target="../tags/tag393.xml"/><Relationship Id="rId2" Type="http://schemas.openxmlformats.org/officeDocument/2006/relationships/tags" Target="../tags/tag392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64.bin"/><Relationship Id="rId4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94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65.bin"/></Relationships>
</file>

<file path=ppt/slideLayouts/_rels/slideLayout4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95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66.bin"/></Relationships>
</file>

<file path=ppt/slideLayouts/_rels/slideLayout417.xml.rels><?xml version="1.0" encoding="UTF-8" standalone="yes"?>
<Relationships xmlns="http://schemas.openxmlformats.org/package/2006/relationships"><Relationship Id="rId3" Type="http://schemas.openxmlformats.org/officeDocument/2006/relationships/tags" Target="../tags/tag397.xml"/><Relationship Id="rId7" Type="http://schemas.openxmlformats.org/officeDocument/2006/relationships/image" Target="../media/image13.png"/><Relationship Id="rId2" Type="http://schemas.openxmlformats.org/officeDocument/2006/relationships/tags" Target="../tags/tag396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67.bin"/><Relationship Id="rId4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98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16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68.bin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8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9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0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3.bin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4.bin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13.png"/><Relationship Id="rId2" Type="http://schemas.openxmlformats.org/officeDocument/2006/relationships/tags" Target="../tags/tag5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7.bin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image" Target="../media/image13.png"/><Relationship Id="rId2" Type="http://schemas.openxmlformats.org/officeDocument/2006/relationships/tags" Target="../tags/tag6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6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0.bin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68.xml"/><Relationship Id="rId7" Type="http://schemas.openxmlformats.org/officeDocument/2006/relationships/image" Target="../media/image14.emf"/><Relationship Id="rId2" Type="http://schemas.openxmlformats.org/officeDocument/2006/relationships/tags" Target="../tags/tag6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9.xml"/><Relationship Id="rId9" Type="http://schemas.openxmlformats.org/officeDocument/2006/relationships/image" Target="../media/image19.jp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7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0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1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5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3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82880" y="179324"/>
            <a:ext cx="4792804" cy="479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914400" y="396874"/>
            <a:ext cx="3840480" cy="15544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 bwMode="gray">
          <a:xfrm>
            <a:off x="914400" y="2194560"/>
            <a:ext cx="384048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title="Edward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462963" y="3276600"/>
            <a:ext cx="1344487" cy="1645920"/>
          </a:xfrm>
          <a:prstGeom prst="rect">
            <a:avLst/>
          </a:prstGeom>
        </p:spPr>
      </p:pic>
      <p:pic>
        <p:nvPicPr>
          <p:cNvPr id="8" name="Picture 7" descr="edwards_60th_color_rev_pngTEST2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9205" y="2826025"/>
            <a:ext cx="1460661" cy="166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7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0" y="0"/>
            <a:ext cx="9144000" cy="10033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gray">
          <a:xfrm>
            <a:off x="0" y="4924044"/>
            <a:ext cx="9144000" cy="219456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48640" y="1096852"/>
            <a:ext cx="3749040" cy="1600627"/>
          </a:xfrm>
        </p:spPr>
        <p:txBody>
          <a:bodyPr anchor="b" anchorCtr="0">
            <a:normAutofit/>
          </a:bodyPr>
          <a:lstStyle>
            <a:lvl1pPr algn="l">
              <a:defRPr sz="2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48640" y="2971800"/>
            <a:ext cx="3749040" cy="6858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/>
              <a:t>Month 00, 0000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DBA9528-BCFE-1E43-A37D-912FF3C527A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edwards_60th_color_pos_png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9060" y="3520290"/>
            <a:ext cx="2254250" cy="136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549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6334679" cy="51435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rgbClr val="960B2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72500" y="467100"/>
            <a:ext cx="4692600" cy="35317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5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893577" y="2555853"/>
            <a:ext cx="2021000" cy="259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5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2869750"/>
            <a:ext cx="8199900" cy="1204913"/>
          </a:xfrm>
        </p:spPr>
        <p:txBody>
          <a:bodyPr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5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70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472500" y="469106"/>
            <a:ext cx="699516" cy="69951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2869750"/>
            <a:ext cx="8199900" cy="120491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5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80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rgbClr val="6408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5098096" y="83226"/>
            <a:ext cx="576943" cy="7514866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1"/>
            <a:ext cx="9144000" cy="4400501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 dirty="0"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97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 bwMode="white">
          <a:xfrm>
            <a:off x="8375904" y="4803300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72500" y="467100"/>
            <a:ext cx="8199900" cy="353174"/>
          </a:xfrm>
        </p:spPr>
        <p:txBody>
          <a:bodyPr/>
          <a:lstStyle>
            <a:lvl1pPr>
              <a:defRPr sz="255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2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44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8375904" y="4803300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67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71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2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4" t="12642" r="14760" b="11506"/>
          <a:stretch>
            <a:fillRect/>
          </a:stretch>
        </p:blipFill>
        <p:spPr bwMode="gray">
          <a:xfrm>
            <a:off x="3896092" y="1684827"/>
            <a:ext cx="1351817" cy="177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17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>
            <a:off x="-450" y="-1"/>
            <a:ext cx="9145350" cy="51435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750"/>
                </a:spcAft>
              </a:pPr>
              <a:endParaRPr lang="en-US" sz="9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1"/>
              <a:ext cx="9030915" cy="41549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</a:t>
              </a:r>
              <a:r>
                <a:rPr kumimoji="0" lang="en-US" sz="75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  2. </a:t>
              </a:r>
              <a:r>
                <a:rPr kumimoji="0" lang="en-US" sz="75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  3. List footnotes in numerical order. Footnote numbers are not bracketed. Use 10pt font</a:t>
              </a:r>
            </a:p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12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osur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0" y="0"/>
            <a:ext cx="9144000" cy="10033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 bwMode="gray">
          <a:xfrm>
            <a:off x="548640" y="187960"/>
            <a:ext cx="2286000" cy="4572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 bwMode="gray">
          <a:xfrm>
            <a:off x="548639" y="1008279"/>
            <a:ext cx="5852161" cy="352044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700"/>
            </a:lvl1pPr>
            <a:lvl2pPr marL="114300" indent="-114300">
              <a:lnSpc>
                <a:spcPct val="100000"/>
              </a:lnSpc>
              <a:spcBef>
                <a:spcPts val="300"/>
              </a:spcBef>
              <a:buClrTx/>
              <a:buFont typeface="+mj-lt"/>
              <a:buAutoNum type="arabicPeriod"/>
              <a:defRPr sz="700"/>
            </a:lvl2pPr>
            <a:lvl3pPr marL="114300" indent="-114300">
              <a:lnSpc>
                <a:spcPct val="100000"/>
              </a:lnSpc>
              <a:spcBef>
                <a:spcPts val="300"/>
              </a:spcBef>
              <a:defRPr sz="700"/>
            </a:lvl3pPr>
            <a:lvl4pPr marL="230188" indent="-115888">
              <a:lnSpc>
                <a:spcPct val="100000"/>
              </a:lnSpc>
              <a:spcBef>
                <a:spcPts val="300"/>
              </a:spcBef>
              <a:defRPr sz="700"/>
            </a:lvl4pPr>
            <a:lvl5pPr marL="344488" indent="-114300">
              <a:lnSpc>
                <a:spcPct val="100000"/>
              </a:lnSpc>
              <a:spcBef>
                <a:spcPts val="300"/>
              </a:spcBef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 bwMode="gray">
          <a:xfrm>
            <a:off x="548640" y="4541353"/>
            <a:ext cx="6400800" cy="1824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700" b="1" dirty="0"/>
              <a:t>Edwards </a:t>
            </a:r>
            <a:r>
              <a:rPr lang="en-US" sz="700" b="1" dirty="0" err="1"/>
              <a:t>Lifesciences</a:t>
            </a:r>
            <a:r>
              <a:rPr lang="en-US" sz="700" b="0" dirty="0"/>
              <a:t> • One Edwards Way,</a:t>
            </a:r>
            <a:r>
              <a:rPr lang="en-US" sz="700" b="0" baseline="0" dirty="0"/>
              <a:t> I</a:t>
            </a:r>
            <a:r>
              <a:rPr lang="en-US" sz="700" b="0" dirty="0"/>
              <a:t>rvine CA 92614 USA</a:t>
            </a:r>
            <a:r>
              <a:rPr lang="en-US" sz="700" b="0" baseline="0" dirty="0"/>
              <a:t> • </a:t>
            </a:r>
            <a:r>
              <a:rPr lang="en-US" sz="700" b="0" dirty="0" err="1"/>
              <a:t>edwards.com</a:t>
            </a:r>
            <a:endParaRPr lang="en-US" sz="700" b="0" dirty="0"/>
          </a:p>
        </p:txBody>
      </p:sp>
      <p:pic>
        <p:nvPicPr>
          <p:cNvPr id="10" name="Picture 9" descr="edwards_60th_color_pos_png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9060" y="3520290"/>
            <a:ext cx="2254250" cy="136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306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Picture 2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1" t="13134" r="14597" b="10988"/>
          <a:stretch>
            <a:fillRect/>
          </a:stretch>
        </p:blipFill>
        <p:spPr bwMode="gray">
          <a:xfrm>
            <a:off x="7686947" y="3499212"/>
            <a:ext cx="925535" cy="121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 preferRelativeResize="0"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37160" y="175391"/>
            <a:ext cx="4794068" cy="479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 bwMode="gray">
          <a:xfrm>
            <a:off x="783772" y="297656"/>
            <a:ext cx="3940628" cy="1165860"/>
          </a:xfrm>
        </p:spPr>
        <p:txBody>
          <a:bodyPr anchor="b" anchorCtr="0">
            <a:norm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Subtitle 2"/>
          <p:cNvSpPr>
            <a:spLocks noGrp="1"/>
          </p:cNvSpPr>
          <p:nvPr>
            <p:ph type="subTitle" idx="1"/>
          </p:nvPr>
        </p:nvSpPr>
        <p:spPr bwMode="gray">
          <a:xfrm>
            <a:off x="783771" y="1645920"/>
            <a:ext cx="3940628" cy="51435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28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8200013" cy="2492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45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982"/>
            <a:ext cx="3520800" cy="5144482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72500" y="1619241"/>
            <a:ext cx="2808000" cy="4062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920286"/>
            <a:ext cx="2808000" cy="498598"/>
          </a:xfrm>
        </p:spPr>
        <p:txBody>
          <a:bodyPr anchor="t">
            <a:noAutofit/>
          </a:bodyPr>
          <a:lstStyle>
            <a:lvl1pPr>
              <a:defRPr sz="1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15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963557" y="2001031"/>
            <a:ext cx="7215368" cy="2400770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5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960520" y="1068061"/>
            <a:ext cx="713791" cy="71379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71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2500" y="2870100"/>
            <a:ext cx="8202600" cy="1530900"/>
          </a:xfrm>
        </p:spPr>
        <p:txBody>
          <a:bodyPr anchor="t">
            <a:noAutofit/>
          </a:bodyPr>
          <a:lstStyle>
            <a:lvl1pPr>
              <a:defRPr sz="405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472501" y="2760012"/>
            <a:ext cx="8668940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2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048746" y="0"/>
            <a:ext cx="312713" cy="51435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3059631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2010827"/>
            <a:ext cx="2345911" cy="112184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11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5374205" y="0"/>
            <a:ext cx="312713" cy="51435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5378967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4707397" cy="2492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05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6771935" y="0"/>
            <a:ext cx="312713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677570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6076188" cy="2492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74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53302" y="0"/>
            <a:ext cx="312713" cy="51435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2010827"/>
            <a:ext cx="2345911" cy="112184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3060573" y="-982"/>
            <a:ext cx="6083428" cy="5144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81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267187" y="0"/>
            <a:ext cx="312713" cy="514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4569016" y="0"/>
            <a:ext cx="4574983" cy="51435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35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2500" y="1339200"/>
            <a:ext cx="3291300" cy="24651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3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0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osur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0" y="0"/>
            <a:ext cx="9144000" cy="444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 bwMode="gray">
          <a:xfrm>
            <a:off x="548639" y="644533"/>
            <a:ext cx="5852161" cy="3883992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700"/>
            </a:lvl1pPr>
            <a:lvl2pPr marL="114300" indent="-114300">
              <a:lnSpc>
                <a:spcPct val="100000"/>
              </a:lnSpc>
              <a:spcBef>
                <a:spcPts val="300"/>
              </a:spcBef>
              <a:buClrTx/>
              <a:buFont typeface="+mj-lt"/>
              <a:buAutoNum type="arabicPeriod"/>
              <a:defRPr sz="700"/>
            </a:lvl2pPr>
            <a:lvl3pPr marL="114300" indent="-114300">
              <a:lnSpc>
                <a:spcPct val="100000"/>
              </a:lnSpc>
              <a:spcBef>
                <a:spcPts val="300"/>
              </a:spcBef>
              <a:defRPr sz="700"/>
            </a:lvl3pPr>
            <a:lvl4pPr marL="230188" indent="-115888">
              <a:lnSpc>
                <a:spcPct val="100000"/>
              </a:lnSpc>
              <a:spcBef>
                <a:spcPts val="300"/>
              </a:spcBef>
              <a:defRPr sz="700"/>
            </a:lvl4pPr>
            <a:lvl5pPr marL="344488" indent="-114300">
              <a:lnSpc>
                <a:spcPct val="100000"/>
              </a:lnSpc>
              <a:spcBef>
                <a:spcPts val="300"/>
              </a:spcBef>
              <a:defRPr sz="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 bwMode="gray">
          <a:xfrm>
            <a:off x="548640" y="4541354"/>
            <a:ext cx="6400800" cy="1824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700" b="1" dirty="0"/>
              <a:t>Edwards </a:t>
            </a:r>
            <a:r>
              <a:rPr lang="en-US" sz="700" b="1" dirty="0" err="1"/>
              <a:t>Lifesciences</a:t>
            </a:r>
            <a:r>
              <a:rPr lang="en-US" sz="700" b="0" dirty="0"/>
              <a:t> • One Edwards Way,</a:t>
            </a:r>
            <a:r>
              <a:rPr lang="en-US" sz="700" b="0" baseline="0" dirty="0"/>
              <a:t> I</a:t>
            </a:r>
            <a:r>
              <a:rPr lang="en-US" sz="700" b="0" dirty="0"/>
              <a:t>rvine CA 92614 USA</a:t>
            </a:r>
            <a:r>
              <a:rPr lang="en-US" sz="700" b="0" baseline="0" dirty="0"/>
              <a:t> • </a:t>
            </a:r>
            <a:r>
              <a:rPr lang="en-US" sz="700" b="0" dirty="0" err="1"/>
              <a:t>edwards.com</a:t>
            </a:r>
            <a:endParaRPr lang="en-US" sz="700" b="0" dirty="0"/>
          </a:p>
        </p:txBody>
      </p:sp>
      <p:pic>
        <p:nvPicPr>
          <p:cNvPr id="8" name="Picture 7" descr="edwards_60th_color_pos_png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9060" y="3520290"/>
            <a:ext cx="2254250" cy="136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0737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557387" y="0"/>
            <a:ext cx="312713" cy="514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5864658" y="0"/>
            <a:ext cx="327934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865019" y="0"/>
            <a:ext cx="3278981" cy="51435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2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73202" y="1339200"/>
            <a:ext cx="4685664" cy="24651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59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478" y="2691013"/>
            <a:ext cx="1023938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4"/>
          <p:cNvSpPr/>
          <p:nvPr userDrawn="1"/>
        </p:nvSpPr>
        <p:spPr bwMode="ltGray">
          <a:xfrm>
            <a:off x="1143" y="983"/>
            <a:ext cx="3066234" cy="51435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2073153"/>
            <a:ext cx="1858979" cy="98573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52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/>
          <p:cNvSpPr/>
          <p:nvPr userDrawn="1"/>
        </p:nvSpPr>
        <p:spPr bwMode="ltGray">
          <a:xfrm>
            <a:off x="1143" y="983"/>
            <a:ext cx="3066234" cy="51435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rgbClr val="960B2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2073153"/>
            <a:ext cx="1858979" cy="985733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1605981" y="2552121"/>
            <a:ext cx="2021000" cy="259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3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6" y="2537222"/>
            <a:ext cx="973931" cy="267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3"/>
          <p:cNvSpPr/>
          <p:nvPr userDrawn="1"/>
        </p:nvSpPr>
        <p:spPr bwMode="white">
          <a:xfrm>
            <a:off x="1" y="0"/>
            <a:ext cx="4070190" cy="51435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72501" y="1339200"/>
            <a:ext cx="3046676" cy="24651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85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3"/>
          <p:cNvSpPr/>
          <p:nvPr userDrawn="1"/>
        </p:nvSpPr>
        <p:spPr bwMode="white">
          <a:xfrm>
            <a:off x="1" y="0"/>
            <a:ext cx="4070190" cy="51435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rgbClr val="960B2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72501" y="1339200"/>
            <a:ext cx="3046676" cy="24651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2662111" y="2562225"/>
            <a:ext cx="20210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0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068" y="2691013"/>
            <a:ext cx="1023938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 bwMode="white">
          <a:xfrm>
            <a:off x="0" y="0"/>
            <a:ext cx="4772660" cy="51435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3560867" cy="2492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0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4772660" cy="51435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rgbClr val="960B2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3560867" cy="2492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3321316" y="2555853"/>
            <a:ext cx="2021000" cy="259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3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756" y="2691013"/>
            <a:ext cx="1023938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6315740" cy="51435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4690872" cy="2492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17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6334679" cy="51435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rgbClr val="960B2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4690872" cy="2492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893577" y="2555853"/>
            <a:ext cx="2021000" cy="259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5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2869750"/>
            <a:ext cx="8199900" cy="1204913"/>
          </a:xfrm>
        </p:spPr>
        <p:txBody>
          <a:bodyPr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5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47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wards_60th_color_pos_pn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9852" y="1110294"/>
            <a:ext cx="4136376" cy="251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941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472500" y="469106"/>
            <a:ext cx="699516" cy="69951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2869750"/>
            <a:ext cx="8199900" cy="120491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5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65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rgbClr val="6408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5098096" y="83226"/>
            <a:ext cx="576943" cy="7514866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1"/>
            <a:ext cx="9144000" cy="4400501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1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white">
          <a:xfrm>
            <a:off x="8375904" y="4803300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8199900" cy="2492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12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478" y="2695776"/>
            <a:ext cx="1023938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3066234" cy="51435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3066234" cy="51435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72500" y="1933483"/>
            <a:ext cx="2114550" cy="132125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525"/>
              </a:spcAft>
              <a:buFontTx/>
              <a:buNone/>
            </a:pPr>
            <a:r>
              <a:rPr lang="en-US" sz="4050" dirty="0">
                <a:solidFill>
                  <a:schemeClr val="tx2"/>
                </a:solidFill>
                <a:latin typeface="+mn-lt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18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08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67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36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2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4" t="12642" r="14760" b="11506"/>
          <a:stretch>
            <a:fillRect/>
          </a:stretch>
        </p:blipFill>
        <p:spPr bwMode="gray">
          <a:xfrm>
            <a:off x="3896092" y="1684827"/>
            <a:ext cx="1351817" cy="177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54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 userDrawn="1"/>
        </p:nvGrpSpPr>
        <p:grpSpPr>
          <a:xfrm>
            <a:off x="-450" y="-1"/>
            <a:ext cx="9145350" cy="51435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750"/>
                </a:spcAft>
              </a:pPr>
              <a:endParaRPr lang="en-US" sz="9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1"/>
              <a:ext cx="9030915" cy="41549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</a:t>
              </a:r>
              <a:r>
                <a:rPr kumimoji="0" lang="en-US" sz="75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  2. </a:t>
              </a:r>
              <a:r>
                <a:rPr kumimoji="0" lang="en-US" sz="75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  3. List footnotes in numerical order. Footnote numbers are not bracketed. Use 10pt font</a:t>
              </a:r>
            </a:p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02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8375904" y="4803300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041109" y="3518390"/>
            <a:ext cx="697003" cy="7469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1882112" y="3518390"/>
            <a:ext cx="1177614" cy="1101132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5000" rIns="137160" bIns="1371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9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472500" y="680400"/>
            <a:ext cx="2586600" cy="9153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459000" tIns="351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4050" dirty="0">
              <a:solidFill>
                <a:schemeClr val="bg1"/>
              </a:solidFill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824407" y="836562"/>
            <a:ext cx="1882247" cy="684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50" dirty="0">
                <a:solidFill>
                  <a:schemeClr val="bg1"/>
                </a:solidFill>
                <a:latin typeface="+mj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34481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title="life is now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810592" y="3959352"/>
            <a:ext cx="1765808" cy="819334"/>
          </a:xfrm>
          <a:prstGeom prst="rect">
            <a:avLst/>
          </a:prstGeom>
        </p:spPr>
      </p:pic>
      <p:sp>
        <p:nvSpPr>
          <p:cNvPr id="10" name="Freeform 16" title="Helping Patients is Our Life's Work, and"/>
          <p:cNvSpPr>
            <a:spLocks noChangeAspect="1" noEditPoints="1"/>
          </p:cNvSpPr>
          <p:nvPr userDrawn="1"/>
        </p:nvSpPr>
        <p:spPr bwMode="gray">
          <a:xfrm>
            <a:off x="1873739" y="3968495"/>
            <a:ext cx="4443984" cy="262666"/>
          </a:xfrm>
          <a:custGeom>
            <a:avLst/>
            <a:gdLst>
              <a:gd name="T0" fmla="*/ 11 w 2027"/>
              <a:gd name="T1" fmla="*/ 45 h 120"/>
              <a:gd name="T2" fmla="*/ 113 w 2027"/>
              <a:gd name="T3" fmla="*/ 86 h 120"/>
              <a:gd name="T4" fmla="*/ 131 w 2027"/>
              <a:gd name="T5" fmla="*/ 59 h 120"/>
              <a:gd name="T6" fmla="*/ 119 w 2027"/>
              <a:gd name="T7" fmla="*/ 52 h 120"/>
              <a:gd name="T8" fmla="*/ 188 w 2027"/>
              <a:gd name="T9" fmla="*/ 120 h 120"/>
              <a:gd name="T10" fmla="*/ 200 w 2027"/>
              <a:gd name="T11" fmla="*/ 38 h 120"/>
              <a:gd name="T12" fmla="*/ 252 w 2027"/>
              <a:gd name="T13" fmla="*/ 7 h 120"/>
              <a:gd name="T14" fmla="*/ 315 w 2027"/>
              <a:gd name="T15" fmla="*/ 92 h 120"/>
              <a:gd name="T16" fmla="*/ 289 w 2027"/>
              <a:gd name="T17" fmla="*/ 32 h 120"/>
              <a:gd name="T18" fmla="*/ 388 w 2027"/>
              <a:gd name="T19" fmla="*/ 51 h 120"/>
              <a:gd name="T20" fmla="*/ 363 w 2027"/>
              <a:gd name="T21" fmla="*/ 120 h 120"/>
              <a:gd name="T22" fmla="*/ 397 w 2027"/>
              <a:gd name="T23" fmla="*/ 32 h 120"/>
              <a:gd name="T24" fmla="*/ 368 w 2027"/>
              <a:gd name="T25" fmla="*/ 91 h 120"/>
              <a:gd name="T26" fmla="*/ 461 w 2027"/>
              <a:gd name="T27" fmla="*/ 57 h 120"/>
              <a:gd name="T28" fmla="*/ 437 w 2027"/>
              <a:gd name="T29" fmla="*/ 92 h 120"/>
              <a:gd name="T30" fmla="*/ 512 w 2027"/>
              <a:gd name="T31" fmla="*/ 93 h 120"/>
              <a:gd name="T32" fmla="*/ 503 w 2027"/>
              <a:gd name="T33" fmla="*/ 40 h 120"/>
              <a:gd name="T34" fmla="*/ 521 w 2027"/>
              <a:gd name="T35" fmla="*/ 64 h 120"/>
              <a:gd name="T36" fmla="*/ 560 w 2027"/>
              <a:gd name="T37" fmla="*/ 71 h 120"/>
              <a:gd name="T38" fmla="*/ 571 w 2027"/>
              <a:gd name="T39" fmla="*/ 32 h 120"/>
              <a:gd name="T40" fmla="*/ 577 w 2027"/>
              <a:gd name="T41" fmla="*/ 93 h 120"/>
              <a:gd name="T42" fmla="*/ 615 w 2027"/>
              <a:gd name="T43" fmla="*/ 32 h 120"/>
              <a:gd name="T44" fmla="*/ 661 w 2027"/>
              <a:gd name="T45" fmla="*/ 93 h 120"/>
              <a:gd name="T46" fmla="*/ 669 w 2027"/>
              <a:gd name="T47" fmla="*/ 52 h 120"/>
              <a:gd name="T48" fmla="*/ 734 w 2027"/>
              <a:gd name="T49" fmla="*/ 49 h 120"/>
              <a:gd name="T50" fmla="*/ 726 w 2027"/>
              <a:gd name="T51" fmla="*/ 30 h 120"/>
              <a:gd name="T52" fmla="*/ 765 w 2027"/>
              <a:gd name="T53" fmla="*/ 38 h 120"/>
              <a:gd name="T54" fmla="*/ 796 w 2027"/>
              <a:gd name="T55" fmla="*/ 32 h 120"/>
              <a:gd name="T56" fmla="*/ 824 w 2027"/>
              <a:gd name="T57" fmla="*/ 93 h 120"/>
              <a:gd name="T58" fmla="*/ 828 w 2027"/>
              <a:gd name="T59" fmla="*/ 30 h 120"/>
              <a:gd name="T60" fmla="*/ 824 w 2027"/>
              <a:gd name="T61" fmla="*/ 93 h 120"/>
              <a:gd name="T62" fmla="*/ 901 w 2027"/>
              <a:gd name="T63" fmla="*/ 32 h 120"/>
              <a:gd name="T64" fmla="*/ 937 w 2027"/>
              <a:gd name="T65" fmla="*/ 69 h 120"/>
              <a:gd name="T66" fmla="*/ 934 w 2027"/>
              <a:gd name="T67" fmla="*/ 54 h 120"/>
              <a:gd name="T68" fmla="*/ 1032 w 2027"/>
              <a:gd name="T69" fmla="*/ 94 h 120"/>
              <a:gd name="T70" fmla="*/ 1106 w 2027"/>
              <a:gd name="T71" fmla="*/ 94 h 120"/>
              <a:gd name="T72" fmla="*/ 1124 w 2027"/>
              <a:gd name="T73" fmla="*/ 83 h 120"/>
              <a:gd name="T74" fmla="*/ 1166 w 2027"/>
              <a:gd name="T75" fmla="*/ 92 h 120"/>
              <a:gd name="T76" fmla="*/ 1227 w 2027"/>
              <a:gd name="T77" fmla="*/ 92 h 120"/>
              <a:gd name="T78" fmla="*/ 1280 w 2027"/>
              <a:gd name="T79" fmla="*/ 14 h 120"/>
              <a:gd name="T80" fmla="*/ 1281 w 2027"/>
              <a:gd name="T81" fmla="*/ 92 h 120"/>
              <a:gd name="T82" fmla="*/ 1325 w 2027"/>
              <a:gd name="T83" fmla="*/ 38 h 120"/>
              <a:gd name="T84" fmla="*/ 1315 w 2027"/>
              <a:gd name="T85" fmla="*/ 13 h 120"/>
              <a:gd name="T86" fmla="*/ 1393 w 2027"/>
              <a:gd name="T87" fmla="*/ 90 h 120"/>
              <a:gd name="T88" fmla="*/ 1356 w 2027"/>
              <a:gd name="T89" fmla="*/ 60 h 120"/>
              <a:gd name="T90" fmla="*/ 1410 w 2027"/>
              <a:gd name="T91" fmla="*/ 34 h 120"/>
              <a:gd name="T92" fmla="*/ 1425 w 2027"/>
              <a:gd name="T93" fmla="*/ 90 h 120"/>
              <a:gd name="T94" fmla="*/ 1464 w 2027"/>
              <a:gd name="T95" fmla="*/ 34 h 120"/>
              <a:gd name="T96" fmla="*/ 1587 w 2027"/>
              <a:gd name="T97" fmla="*/ 93 h 120"/>
              <a:gd name="T98" fmla="*/ 1512 w 2027"/>
              <a:gd name="T99" fmla="*/ 8 h 120"/>
              <a:gd name="T100" fmla="*/ 1584 w 2027"/>
              <a:gd name="T101" fmla="*/ 72 h 120"/>
              <a:gd name="T102" fmla="*/ 1643 w 2027"/>
              <a:gd name="T103" fmla="*/ 94 h 120"/>
              <a:gd name="T104" fmla="*/ 1700 w 2027"/>
              <a:gd name="T105" fmla="*/ 42 h 120"/>
              <a:gd name="T106" fmla="*/ 1719 w 2027"/>
              <a:gd name="T107" fmla="*/ 42 h 120"/>
              <a:gd name="T108" fmla="*/ 1770 w 2027"/>
              <a:gd name="T109" fmla="*/ 32 h 120"/>
              <a:gd name="T110" fmla="*/ 1794 w 2027"/>
              <a:gd name="T111" fmla="*/ 89 h 120"/>
              <a:gd name="T112" fmla="*/ 1844 w 2027"/>
              <a:gd name="T113" fmla="*/ 76 h 120"/>
              <a:gd name="T114" fmla="*/ 1850 w 2027"/>
              <a:gd name="T115" fmla="*/ 33 h 120"/>
              <a:gd name="T116" fmla="*/ 1861 w 2027"/>
              <a:gd name="T117" fmla="*/ 66 h 120"/>
              <a:gd name="T118" fmla="*/ 1931 w 2027"/>
              <a:gd name="T119" fmla="*/ 38 h 120"/>
              <a:gd name="T120" fmla="*/ 1956 w 2027"/>
              <a:gd name="T121" fmla="*/ 44 h 120"/>
              <a:gd name="T122" fmla="*/ 2002 w 2027"/>
              <a:gd name="T123" fmla="*/ 31 h 120"/>
              <a:gd name="T124" fmla="*/ 1985 w 2027"/>
              <a:gd name="T125" fmla="*/ 6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27" h="120">
                <a:moveTo>
                  <a:pt x="52" y="92"/>
                </a:moveTo>
                <a:cubicBezTo>
                  <a:pt x="52" y="52"/>
                  <a:pt x="52" y="52"/>
                  <a:pt x="52" y="52"/>
                </a:cubicBezTo>
                <a:cubicBezTo>
                  <a:pt x="11" y="52"/>
                  <a:pt x="11" y="52"/>
                  <a:pt x="11" y="52"/>
                </a:cubicBezTo>
                <a:cubicBezTo>
                  <a:pt x="11" y="92"/>
                  <a:pt x="11" y="92"/>
                  <a:pt x="11" y="92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8"/>
                  <a:pt x="0" y="8"/>
                  <a:pt x="0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45"/>
                  <a:pt x="11" y="45"/>
                  <a:pt x="11" y="45"/>
                </a:cubicBezTo>
                <a:cubicBezTo>
                  <a:pt x="52" y="45"/>
                  <a:pt x="52" y="45"/>
                  <a:pt x="52" y="45"/>
                </a:cubicBezTo>
                <a:cubicBezTo>
                  <a:pt x="52" y="8"/>
                  <a:pt x="52" y="8"/>
                  <a:pt x="52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92"/>
                  <a:pt x="64" y="92"/>
                  <a:pt x="64" y="92"/>
                </a:cubicBezTo>
                <a:lnTo>
                  <a:pt x="52" y="92"/>
                </a:lnTo>
                <a:close/>
                <a:moveTo>
                  <a:pt x="92" y="60"/>
                </a:moveTo>
                <a:cubicBezTo>
                  <a:pt x="92" y="60"/>
                  <a:pt x="92" y="62"/>
                  <a:pt x="92" y="62"/>
                </a:cubicBezTo>
                <a:cubicBezTo>
                  <a:pt x="92" y="83"/>
                  <a:pt x="106" y="86"/>
                  <a:pt x="113" y="86"/>
                </a:cubicBezTo>
                <a:cubicBezTo>
                  <a:pt x="122" y="86"/>
                  <a:pt x="126" y="83"/>
                  <a:pt x="126" y="83"/>
                </a:cubicBezTo>
                <a:cubicBezTo>
                  <a:pt x="129" y="90"/>
                  <a:pt x="129" y="90"/>
                  <a:pt x="129" y="90"/>
                </a:cubicBezTo>
                <a:cubicBezTo>
                  <a:pt x="129" y="90"/>
                  <a:pt x="123" y="93"/>
                  <a:pt x="111" y="93"/>
                </a:cubicBezTo>
                <a:cubicBezTo>
                  <a:pt x="98" y="93"/>
                  <a:pt x="81" y="89"/>
                  <a:pt x="81" y="62"/>
                </a:cubicBezTo>
                <a:cubicBezTo>
                  <a:pt x="81" y="51"/>
                  <a:pt x="85" y="30"/>
                  <a:pt x="108" y="30"/>
                </a:cubicBezTo>
                <a:cubicBezTo>
                  <a:pt x="118" y="30"/>
                  <a:pt x="124" y="34"/>
                  <a:pt x="127" y="40"/>
                </a:cubicBezTo>
                <a:cubicBezTo>
                  <a:pt x="130" y="44"/>
                  <a:pt x="131" y="51"/>
                  <a:pt x="131" y="58"/>
                </a:cubicBezTo>
                <a:cubicBezTo>
                  <a:pt x="131" y="59"/>
                  <a:pt x="131" y="59"/>
                  <a:pt x="131" y="59"/>
                </a:cubicBezTo>
                <a:cubicBezTo>
                  <a:pt x="131" y="60"/>
                  <a:pt x="131" y="60"/>
                  <a:pt x="131" y="60"/>
                </a:cubicBezTo>
                <a:lnTo>
                  <a:pt x="92" y="60"/>
                </a:lnTo>
                <a:close/>
                <a:moveTo>
                  <a:pt x="119" y="52"/>
                </a:moveTo>
                <a:cubicBezTo>
                  <a:pt x="119" y="42"/>
                  <a:pt x="115" y="37"/>
                  <a:pt x="106" y="37"/>
                </a:cubicBezTo>
                <a:cubicBezTo>
                  <a:pt x="100" y="37"/>
                  <a:pt x="96" y="40"/>
                  <a:pt x="94" y="46"/>
                </a:cubicBezTo>
                <a:cubicBezTo>
                  <a:pt x="93" y="50"/>
                  <a:pt x="93" y="53"/>
                  <a:pt x="93" y="54"/>
                </a:cubicBezTo>
                <a:cubicBezTo>
                  <a:pt x="119" y="54"/>
                  <a:pt x="119" y="54"/>
                  <a:pt x="119" y="54"/>
                </a:cubicBezTo>
                <a:lnTo>
                  <a:pt x="119" y="52"/>
                </a:lnTo>
                <a:close/>
                <a:moveTo>
                  <a:pt x="146" y="92"/>
                </a:moveTo>
                <a:cubicBezTo>
                  <a:pt x="146" y="0"/>
                  <a:pt x="146" y="0"/>
                  <a:pt x="146" y="0"/>
                </a:cubicBezTo>
                <a:cubicBezTo>
                  <a:pt x="158" y="0"/>
                  <a:pt x="158" y="0"/>
                  <a:pt x="158" y="0"/>
                </a:cubicBezTo>
                <a:cubicBezTo>
                  <a:pt x="158" y="92"/>
                  <a:pt x="158" y="92"/>
                  <a:pt x="158" y="92"/>
                </a:cubicBezTo>
                <a:lnTo>
                  <a:pt x="146" y="92"/>
                </a:lnTo>
                <a:close/>
                <a:moveTo>
                  <a:pt x="202" y="94"/>
                </a:moveTo>
                <a:cubicBezTo>
                  <a:pt x="192" y="94"/>
                  <a:pt x="188" y="91"/>
                  <a:pt x="188" y="91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77" y="120"/>
                  <a:pt x="177" y="120"/>
                  <a:pt x="177" y="120"/>
                </a:cubicBezTo>
                <a:cubicBezTo>
                  <a:pt x="177" y="32"/>
                  <a:pt x="177" y="32"/>
                  <a:pt x="177" y="32"/>
                </a:cubicBezTo>
                <a:cubicBezTo>
                  <a:pt x="188" y="32"/>
                  <a:pt x="188" y="32"/>
                  <a:pt x="188" y="32"/>
                </a:cubicBezTo>
                <a:cubicBezTo>
                  <a:pt x="188" y="38"/>
                  <a:pt x="188" y="38"/>
                  <a:pt x="188" y="38"/>
                </a:cubicBezTo>
                <a:cubicBezTo>
                  <a:pt x="188" y="38"/>
                  <a:pt x="193" y="31"/>
                  <a:pt x="206" y="31"/>
                </a:cubicBezTo>
                <a:cubicBezTo>
                  <a:pt x="221" y="31"/>
                  <a:pt x="231" y="42"/>
                  <a:pt x="231" y="61"/>
                </a:cubicBezTo>
                <a:cubicBezTo>
                  <a:pt x="231" y="81"/>
                  <a:pt x="218" y="94"/>
                  <a:pt x="202" y="94"/>
                </a:cubicBezTo>
                <a:close/>
                <a:moveTo>
                  <a:pt x="200" y="38"/>
                </a:moveTo>
                <a:cubicBezTo>
                  <a:pt x="193" y="38"/>
                  <a:pt x="188" y="41"/>
                  <a:pt x="188" y="41"/>
                </a:cubicBezTo>
                <a:cubicBezTo>
                  <a:pt x="188" y="86"/>
                  <a:pt x="188" y="86"/>
                  <a:pt x="188" y="86"/>
                </a:cubicBezTo>
                <a:cubicBezTo>
                  <a:pt x="188" y="86"/>
                  <a:pt x="192" y="87"/>
                  <a:pt x="197" y="87"/>
                </a:cubicBezTo>
                <a:cubicBezTo>
                  <a:pt x="212" y="87"/>
                  <a:pt x="219" y="78"/>
                  <a:pt x="219" y="62"/>
                </a:cubicBezTo>
                <a:cubicBezTo>
                  <a:pt x="219" y="48"/>
                  <a:pt x="212" y="38"/>
                  <a:pt x="200" y="38"/>
                </a:cubicBezTo>
                <a:close/>
                <a:moveTo>
                  <a:pt x="252" y="20"/>
                </a:moveTo>
                <a:cubicBezTo>
                  <a:pt x="248" y="20"/>
                  <a:pt x="245" y="18"/>
                  <a:pt x="245" y="14"/>
                </a:cubicBezTo>
                <a:cubicBezTo>
                  <a:pt x="245" y="9"/>
                  <a:pt x="248" y="7"/>
                  <a:pt x="252" y="7"/>
                </a:cubicBezTo>
                <a:cubicBezTo>
                  <a:pt x="257" y="7"/>
                  <a:pt x="259" y="9"/>
                  <a:pt x="259" y="13"/>
                </a:cubicBezTo>
                <a:cubicBezTo>
                  <a:pt x="259" y="18"/>
                  <a:pt x="257" y="20"/>
                  <a:pt x="252" y="20"/>
                </a:cubicBezTo>
                <a:close/>
                <a:moveTo>
                  <a:pt x="247" y="92"/>
                </a:moveTo>
                <a:cubicBezTo>
                  <a:pt x="247" y="32"/>
                  <a:pt x="247" y="32"/>
                  <a:pt x="247" y="32"/>
                </a:cubicBezTo>
                <a:cubicBezTo>
                  <a:pt x="258" y="32"/>
                  <a:pt x="258" y="32"/>
                  <a:pt x="258" y="32"/>
                </a:cubicBezTo>
                <a:cubicBezTo>
                  <a:pt x="258" y="92"/>
                  <a:pt x="258" y="92"/>
                  <a:pt x="258" y="92"/>
                </a:cubicBezTo>
                <a:lnTo>
                  <a:pt x="247" y="92"/>
                </a:lnTo>
                <a:close/>
                <a:moveTo>
                  <a:pt x="315" y="92"/>
                </a:moveTo>
                <a:cubicBezTo>
                  <a:pt x="315" y="60"/>
                  <a:pt x="315" y="60"/>
                  <a:pt x="315" y="60"/>
                </a:cubicBezTo>
                <a:cubicBezTo>
                  <a:pt x="315" y="56"/>
                  <a:pt x="315" y="52"/>
                  <a:pt x="315" y="49"/>
                </a:cubicBezTo>
                <a:cubicBezTo>
                  <a:pt x="313" y="41"/>
                  <a:pt x="308" y="38"/>
                  <a:pt x="300" y="38"/>
                </a:cubicBezTo>
                <a:cubicBezTo>
                  <a:pt x="294" y="38"/>
                  <a:pt x="289" y="41"/>
                  <a:pt x="289" y="41"/>
                </a:cubicBezTo>
                <a:cubicBezTo>
                  <a:pt x="289" y="92"/>
                  <a:pt x="289" y="92"/>
                  <a:pt x="289" y="92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277" y="32"/>
                  <a:pt x="277" y="32"/>
                  <a:pt x="277" y="32"/>
                </a:cubicBezTo>
                <a:cubicBezTo>
                  <a:pt x="289" y="32"/>
                  <a:pt x="289" y="32"/>
                  <a:pt x="289" y="32"/>
                </a:cubicBezTo>
                <a:cubicBezTo>
                  <a:pt x="289" y="38"/>
                  <a:pt x="289" y="38"/>
                  <a:pt x="289" y="38"/>
                </a:cubicBezTo>
                <a:cubicBezTo>
                  <a:pt x="289" y="38"/>
                  <a:pt x="294" y="30"/>
                  <a:pt x="307" y="30"/>
                </a:cubicBezTo>
                <a:cubicBezTo>
                  <a:pt x="319" y="30"/>
                  <a:pt x="324" y="38"/>
                  <a:pt x="326" y="44"/>
                </a:cubicBezTo>
                <a:cubicBezTo>
                  <a:pt x="327" y="48"/>
                  <a:pt x="327" y="53"/>
                  <a:pt x="327" y="56"/>
                </a:cubicBezTo>
                <a:cubicBezTo>
                  <a:pt x="327" y="92"/>
                  <a:pt x="327" y="92"/>
                  <a:pt x="327" y="92"/>
                </a:cubicBezTo>
                <a:lnTo>
                  <a:pt x="315" y="92"/>
                </a:lnTo>
                <a:close/>
                <a:moveTo>
                  <a:pt x="383" y="38"/>
                </a:moveTo>
                <a:cubicBezTo>
                  <a:pt x="383" y="38"/>
                  <a:pt x="388" y="43"/>
                  <a:pt x="388" y="51"/>
                </a:cubicBezTo>
                <a:cubicBezTo>
                  <a:pt x="388" y="62"/>
                  <a:pt x="380" y="71"/>
                  <a:pt x="365" y="71"/>
                </a:cubicBezTo>
                <a:cubicBezTo>
                  <a:pt x="361" y="71"/>
                  <a:pt x="359" y="71"/>
                  <a:pt x="359" y="71"/>
                </a:cubicBezTo>
                <a:cubicBezTo>
                  <a:pt x="359" y="71"/>
                  <a:pt x="356" y="73"/>
                  <a:pt x="356" y="77"/>
                </a:cubicBezTo>
                <a:cubicBezTo>
                  <a:pt x="356" y="82"/>
                  <a:pt x="361" y="82"/>
                  <a:pt x="365" y="82"/>
                </a:cubicBezTo>
                <a:cubicBezTo>
                  <a:pt x="369" y="82"/>
                  <a:pt x="371" y="82"/>
                  <a:pt x="376" y="82"/>
                </a:cubicBezTo>
                <a:cubicBezTo>
                  <a:pt x="381" y="82"/>
                  <a:pt x="395" y="81"/>
                  <a:pt x="395" y="96"/>
                </a:cubicBezTo>
                <a:cubicBezTo>
                  <a:pt x="395" y="104"/>
                  <a:pt x="391" y="111"/>
                  <a:pt x="382" y="116"/>
                </a:cubicBezTo>
                <a:cubicBezTo>
                  <a:pt x="377" y="118"/>
                  <a:pt x="371" y="120"/>
                  <a:pt x="363" y="120"/>
                </a:cubicBezTo>
                <a:cubicBezTo>
                  <a:pt x="350" y="120"/>
                  <a:pt x="338" y="116"/>
                  <a:pt x="338" y="104"/>
                </a:cubicBezTo>
                <a:cubicBezTo>
                  <a:pt x="338" y="93"/>
                  <a:pt x="351" y="90"/>
                  <a:pt x="351" y="90"/>
                </a:cubicBezTo>
                <a:cubicBezTo>
                  <a:pt x="351" y="90"/>
                  <a:pt x="346" y="88"/>
                  <a:pt x="346" y="82"/>
                </a:cubicBezTo>
                <a:cubicBezTo>
                  <a:pt x="346" y="73"/>
                  <a:pt x="355" y="70"/>
                  <a:pt x="355" y="70"/>
                </a:cubicBezTo>
                <a:cubicBezTo>
                  <a:pt x="355" y="70"/>
                  <a:pt x="342" y="66"/>
                  <a:pt x="342" y="51"/>
                </a:cubicBezTo>
                <a:cubicBezTo>
                  <a:pt x="342" y="40"/>
                  <a:pt x="350" y="30"/>
                  <a:pt x="365" y="30"/>
                </a:cubicBezTo>
                <a:cubicBezTo>
                  <a:pt x="370" y="30"/>
                  <a:pt x="374" y="32"/>
                  <a:pt x="374" y="32"/>
                </a:cubicBezTo>
                <a:cubicBezTo>
                  <a:pt x="397" y="32"/>
                  <a:pt x="397" y="32"/>
                  <a:pt x="397" y="32"/>
                </a:cubicBezTo>
                <a:cubicBezTo>
                  <a:pt x="397" y="38"/>
                  <a:pt x="397" y="38"/>
                  <a:pt x="397" y="38"/>
                </a:cubicBezTo>
                <a:lnTo>
                  <a:pt x="383" y="38"/>
                </a:lnTo>
                <a:close/>
                <a:moveTo>
                  <a:pt x="368" y="91"/>
                </a:moveTo>
                <a:cubicBezTo>
                  <a:pt x="355" y="91"/>
                  <a:pt x="355" y="91"/>
                  <a:pt x="355" y="91"/>
                </a:cubicBezTo>
                <a:cubicBezTo>
                  <a:pt x="355" y="91"/>
                  <a:pt x="348" y="94"/>
                  <a:pt x="348" y="102"/>
                </a:cubicBezTo>
                <a:cubicBezTo>
                  <a:pt x="348" y="112"/>
                  <a:pt x="359" y="113"/>
                  <a:pt x="365" y="113"/>
                </a:cubicBezTo>
                <a:cubicBezTo>
                  <a:pt x="378" y="113"/>
                  <a:pt x="385" y="108"/>
                  <a:pt x="385" y="99"/>
                </a:cubicBezTo>
                <a:cubicBezTo>
                  <a:pt x="385" y="91"/>
                  <a:pt x="377" y="91"/>
                  <a:pt x="368" y="91"/>
                </a:cubicBezTo>
                <a:close/>
                <a:moveTo>
                  <a:pt x="365" y="36"/>
                </a:moveTo>
                <a:cubicBezTo>
                  <a:pt x="363" y="36"/>
                  <a:pt x="360" y="36"/>
                  <a:pt x="359" y="37"/>
                </a:cubicBezTo>
                <a:cubicBezTo>
                  <a:pt x="354" y="40"/>
                  <a:pt x="353" y="46"/>
                  <a:pt x="353" y="51"/>
                </a:cubicBezTo>
                <a:cubicBezTo>
                  <a:pt x="353" y="59"/>
                  <a:pt x="357" y="66"/>
                  <a:pt x="365" y="66"/>
                </a:cubicBezTo>
                <a:cubicBezTo>
                  <a:pt x="367" y="66"/>
                  <a:pt x="369" y="65"/>
                  <a:pt x="371" y="64"/>
                </a:cubicBezTo>
                <a:cubicBezTo>
                  <a:pt x="375" y="61"/>
                  <a:pt x="376" y="56"/>
                  <a:pt x="376" y="51"/>
                </a:cubicBezTo>
                <a:cubicBezTo>
                  <a:pt x="376" y="43"/>
                  <a:pt x="373" y="36"/>
                  <a:pt x="365" y="36"/>
                </a:cubicBezTo>
                <a:close/>
                <a:moveTo>
                  <a:pt x="461" y="57"/>
                </a:moveTo>
                <a:cubicBezTo>
                  <a:pt x="455" y="57"/>
                  <a:pt x="452" y="56"/>
                  <a:pt x="452" y="56"/>
                </a:cubicBezTo>
                <a:cubicBezTo>
                  <a:pt x="453" y="50"/>
                  <a:pt x="453" y="50"/>
                  <a:pt x="453" y="50"/>
                </a:cubicBezTo>
                <a:cubicBezTo>
                  <a:pt x="453" y="50"/>
                  <a:pt x="455" y="51"/>
                  <a:pt x="459" y="51"/>
                </a:cubicBezTo>
                <a:cubicBezTo>
                  <a:pt x="465" y="51"/>
                  <a:pt x="476" y="49"/>
                  <a:pt x="476" y="32"/>
                </a:cubicBezTo>
                <a:cubicBezTo>
                  <a:pt x="476" y="21"/>
                  <a:pt x="471" y="13"/>
                  <a:pt x="455" y="13"/>
                </a:cubicBezTo>
                <a:cubicBezTo>
                  <a:pt x="452" y="13"/>
                  <a:pt x="449" y="14"/>
                  <a:pt x="449" y="14"/>
                </a:cubicBezTo>
                <a:cubicBezTo>
                  <a:pt x="449" y="92"/>
                  <a:pt x="449" y="92"/>
                  <a:pt x="449" y="92"/>
                </a:cubicBezTo>
                <a:cubicBezTo>
                  <a:pt x="437" y="92"/>
                  <a:pt x="437" y="92"/>
                  <a:pt x="437" y="92"/>
                </a:cubicBezTo>
                <a:cubicBezTo>
                  <a:pt x="437" y="8"/>
                  <a:pt x="437" y="8"/>
                  <a:pt x="437" y="8"/>
                </a:cubicBezTo>
                <a:cubicBezTo>
                  <a:pt x="438" y="8"/>
                  <a:pt x="444" y="7"/>
                  <a:pt x="454" y="7"/>
                </a:cubicBezTo>
                <a:cubicBezTo>
                  <a:pt x="462" y="7"/>
                  <a:pt x="467" y="8"/>
                  <a:pt x="473" y="10"/>
                </a:cubicBezTo>
                <a:cubicBezTo>
                  <a:pt x="477" y="11"/>
                  <a:pt x="488" y="17"/>
                  <a:pt x="488" y="31"/>
                </a:cubicBezTo>
                <a:cubicBezTo>
                  <a:pt x="488" y="47"/>
                  <a:pt x="478" y="57"/>
                  <a:pt x="461" y="57"/>
                </a:cubicBezTo>
                <a:close/>
                <a:moveTo>
                  <a:pt x="528" y="92"/>
                </a:moveTo>
                <a:cubicBezTo>
                  <a:pt x="528" y="87"/>
                  <a:pt x="528" y="87"/>
                  <a:pt x="528" y="87"/>
                </a:cubicBezTo>
                <a:cubicBezTo>
                  <a:pt x="528" y="87"/>
                  <a:pt x="522" y="93"/>
                  <a:pt x="512" y="93"/>
                </a:cubicBezTo>
                <a:cubicBezTo>
                  <a:pt x="501" y="93"/>
                  <a:pt x="494" y="87"/>
                  <a:pt x="494" y="76"/>
                </a:cubicBezTo>
                <a:cubicBezTo>
                  <a:pt x="494" y="70"/>
                  <a:pt x="496" y="65"/>
                  <a:pt x="500" y="62"/>
                </a:cubicBezTo>
                <a:cubicBezTo>
                  <a:pt x="505" y="59"/>
                  <a:pt x="511" y="58"/>
                  <a:pt x="518" y="58"/>
                </a:cubicBezTo>
                <a:cubicBezTo>
                  <a:pt x="523" y="58"/>
                  <a:pt x="527" y="59"/>
                  <a:pt x="527" y="59"/>
                </a:cubicBezTo>
                <a:cubicBezTo>
                  <a:pt x="527" y="54"/>
                  <a:pt x="527" y="54"/>
                  <a:pt x="527" y="54"/>
                </a:cubicBezTo>
                <a:cubicBezTo>
                  <a:pt x="527" y="51"/>
                  <a:pt x="527" y="46"/>
                  <a:pt x="527" y="44"/>
                </a:cubicBezTo>
                <a:cubicBezTo>
                  <a:pt x="525" y="39"/>
                  <a:pt x="521" y="37"/>
                  <a:pt x="515" y="37"/>
                </a:cubicBezTo>
                <a:cubicBezTo>
                  <a:pt x="508" y="37"/>
                  <a:pt x="503" y="40"/>
                  <a:pt x="503" y="40"/>
                </a:cubicBezTo>
                <a:cubicBezTo>
                  <a:pt x="500" y="33"/>
                  <a:pt x="500" y="33"/>
                  <a:pt x="500" y="33"/>
                </a:cubicBezTo>
                <a:cubicBezTo>
                  <a:pt x="500" y="33"/>
                  <a:pt x="507" y="30"/>
                  <a:pt x="518" y="30"/>
                </a:cubicBezTo>
                <a:cubicBezTo>
                  <a:pt x="535" y="30"/>
                  <a:pt x="537" y="39"/>
                  <a:pt x="538" y="42"/>
                </a:cubicBezTo>
                <a:cubicBezTo>
                  <a:pt x="539" y="45"/>
                  <a:pt x="539" y="55"/>
                  <a:pt x="539" y="57"/>
                </a:cubicBezTo>
                <a:cubicBezTo>
                  <a:pt x="539" y="92"/>
                  <a:pt x="539" y="92"/>
                  <a:pt x="539" y="92"/>
                </a:cubicBezTo>
                <a:lnTo>
                  <a:pt x="528" y="92"/>
                </a:lnTo>
                <a:close/>
                <a:moveTo>
                  <a:pt x="527" y="64"/>
                </a:moveTo>
                <a:cubicBezTo>
                  <a:pt x="527" y="64"/>
                  <a:pt x="526" y="64"/>
                  <a:pt x="521" y="64"/>
                </a:cubicBezTo>
                <a:cubicBezTo>
                  <a:pt x="516" y="64"/>
                  <a:pt x="513" y="65"/>
                  <a:pt x="510" y="66"/>
                </a:cubicBezTo>
                <a:cubicBezTo>
                  <a:pt x="506" y="68"/>
                  <a:pt x="506" y="72"/>
                  <a:pt x="506" y="75"/>
                </a:cubicBezTo>
                <a:cubicBezTo>
                  <a:pt x="506" y="84"/>
                  <a:pt x="512" y="86"/>
                  <a:pt x="518" y="86"/>
                </a:cubicBezTo>
                <a:cubicBezTo>
                  <a:pt x="524" y="86"/>
                  <a:pt x="527" y="84"/>
                  <a:pt x="527" y="84"/>
                </a:cubicBezTo>
                <a:lnTo>
                  <a:pt x="527" y="64"/>
                </a:lnTo>
                <a:close/>
                <a:moveTo>
                  <a:pt x="577" y="93"/>
                </a:moveTo>
                <a:cubicBezTo>
                  <a:pt x="569" y="93"/>
                  <a:pt x="563" y="91"/>
                  <a:pt x="561" y="84"/>
                </a:cubicBezTo>
                <a:cubicBezTo>
                  <a:pt x="560" y="81"/>
                  <a:pt x="560" y="75"/>
                  <a:pt x="560" y="71"/>
                </a:cubicBezTo>
                <a:cubicBezTo>
                  <a:pt x="560" y="38"/>
                  <a:pt x="560" y="38"/>
                  <a:pt x="560" y="38"/>
                </a:cubicBezTo>
                <a:cubicBezTo>
                  <a:pt x="551" y="38"/>
                  <a:pt x="551" y="38"/>
                  <a:pt x="551" y="38"/>
                </a:cubicBezTo>
                <a:cubicBezTo>
                  <a:pt x="551" y="34"/>
                  <a:pt x="551" y="34"/>
                  <a:pt x="551" y="34"/>
                </a:cubicBezTo>
                <a:cubicBezTo>
                  <a:pt x="552" y="33"/>
                  <a:pt x="552" y="33"/>
                  <a:pt x="552" y="33"/>
                </a:cubicBezTo>
                <a:cubicBezTo>
                  <a:pt x="559" y="30"/>
                  <a:pt x="563" y="26"/>
                  <a:pt x="564" y="19"/>
                </a:cubicBezTo>
                <a:cubicBezTo>
                  <a:pt x="564" y="18"/>
                  <a:pt x="564" y="18"/>
                  <a:pt x="564" y="18"/>
                </a:cubicBezTo>
                <a:cubicBezTo>
                  <a:pt x="571" y="18"/>
                  <a:pt x="571" y="18"/>
                  <a:pt x="571" y="18"/>
                </a:cubicBezTo>
                <a:cubicBezTo>
                  <a:pt x="571" y="32"/>
                  <a:pt x="571" y="32"/>
                  <a:pt x="571" y="32"/>
                </a:cubicBezTo>
                <a:cubicBezTo>
                  <a:pt x="591" y="32"/>
                  <a:pt x="591" y="32"/>
                  <a:pt x="591" y="32"/>
                </a:cubicBezTo>
                <a:cubicBezTo>
                  <a:pt x="591" y="38"/>
                  <a:pt x="591" y="38"/>
                  <a:pt x="591" y="38"/>
                </a:cubicBezTo>
                <a:cubicBezTo>
                  <a:pt x="571" y="38"/>
                  <a:pt x="571" y="38"/>
                  <a:pt x="571" y="38"/>
                </a:cubicBezTo>
                <a:cubicBezTo>
                  <a:pt x="571" y="74"/>
                  <a:pt x="571" y="74"/>
                  <a:pt x="571" y="74"/>
                </a:cubicBezTo>
                <a:cubicBezTo>
                  <a:pt x="571" y="80"/>
                  <a:pt x="572" y="86"/>
                  <a:pt x="581" y="86"/>
                </a:cubicBezTo>
                <a:cubicBezTo>
                  <a:pt x="586" y="86"/>
                  <a:pt x="589" y="84"/>
                  <a:pt x="589" y="84"/>
                </a:cubicBezTo>
                <a:cubicBezTo>
                  <a:pt x="591" y="91"/>
                  <a:pt x="591" y="91"/>
                  <a:pt x="591" y="91"/>
                </a:cubicBezTo>
                <a:cubicBezTo>
                  <a:pt x="591" y="91"/>
                  <a:pt x="586" y="93"/>
                  <a:pt x="577" y="93"/>
                </a:cubicBezTo>
                <a:close/>
                <a:moveTo>
                  <a:pt x="609" y="20"/>
                </a:moveTo>
                <a:cubicBezTo>
                  <a:pt x="604" y="20"/>
                  <a:pt x="602" y="18"/>
                  <a:pt x="602" y="14"/>
                </a:cubicBezTo>
                <a:cubicBezTo>
                  <a:pt x="602" y="9"/>
                  <a:pt x="604" y="7"/>
                  <a:pt x="609" y="7"/>
                </a:cubicBezTo>
                <a:cubicBezTo>
                  <a:pt x="613" y="7"/>
                  <a:pt x="616" y="9"/>
                  <a:pt x="616" y="13"/>
                </a:cubicBezTo>
                <a:cubicBezTo>
                  <a:pt x="616" y="18"/>
                  <a:pt x="613" y="20"/>
                  <a:pt x="609" y="20"/>
                </a:cubicBezTo>
                <a:close/>
                <a:moveTo>
                  <a:pt x="603" y="92"/>
                </a:moveTo>
                <a:cubicBezTo>
                  <a:pt x="603" y="32"/>
                  <a:pt x="603" y="32"/>
                  <a:pt x="603" y="32"/>
                </a:cubicBezTo>
                <a:cubicBezTo>
                  <a:pt x="615" y="32"/>
                  <a:pt x="615" y="32"/>
                  <a:pt x="615" y="32"/>
                </a:cubicBezTo>
                <a:cubicBezTo>
                  <a:pt x="615" y="92"/>
                  <a:pt x="615" y="92"/>
                  <a:pt x="615" y="92"/>
                </a:cubicBezTo>
                <a:lnTo>
                  <a:pt x="603" y="92"/>
                </a:lnTo>
                <a:close/>
                <a:moveTo>
                  <a:pt x="642" y="60"/>
                </a:moveTo>
                <a:cubicBezTo>
                  <a:pt x="642" y="60"/>
                  <a:pt x="642" y="62"/>
                  <a:pt x="642" y="62"/>
                </a:cubicBezTo>
                <a:cubicBezTo>
                  <a:pt x="642" y="83"/>
                  <a:pt x="656" y="86"/>
                  <a:pt x="663" y="86"/>
                </a:cubicBezTo>
                <a:cubicBezTo>
                  <a:pt x="672" y="86"/>
                  <a:pt x="676" y="83"/>
                  <a:pt x="676" y="83"/>
                </a:cubicBezTo>
                <a:cubicBezTo>
                  <a:pt x="679" y="90"/>
                  <a:pt x="679" y="90"/>
                  <a:pt x="679" y="90"/>
                </a:cubicBezTo>
                <a:cubicBezTo>
                  <a:pt x="679" y="90"/>
                  <a:pt x="672" y="93"/>
                  <a:pt x="661" y="93"/>
                </a:cubicBezTo>
                <a:cubicBezTo>
                  <a:pt x="648" y="93"/>
                  <a:pt x="630" y="89"/>
                  <a:pt x="630" y="62"/>
                </a:cubicBezTo>
                <a:cubicBezTo>
                  <a:pt x="630" y="51"/>
                  <a:pt x="635" y="30"/>
                  <a:pt x="657" y="30"/>
                </a:cubicBezTo>
                <a:cubicBezTo>
                  <a:pt x="667" y="30"/>
                  <a:pt x="673" y="34"/>
                  <a:pt x="677" y="40"/>
                </a:cubicBezTo>
                <a:cubicBezTo>
                  <a:pt x="680" y="44"/>
                  <a:pt x="681" y="51"/>
                  <a:pt x="681" y="58"/>
                </a:cubicBezTo>
                <a:cubicBezTo>
                  <a:pt x="681" y="59"/>
                  <a:pt x="681" y="59"/>
                  <a:pt x="681" y="59"/>
                </a:cubicBezTo>
                <a:cubicBezTo>
                  <a:pt x="681" y="60"/>
                  <a:pt x="681" y="60"/>
                  <a:pt x="681" y="60"/>
                </a:cubicBezTo>
                <a:lnTo>
                  <a:pt x="642" y="60"/>
                </a:lnTo>
                <a:close/>
                <a:moveTo>
                  <a:pt x="669" y="52"/>
                </a:moveTo>
                <a:cubicBezTo>
                  <a:pt x="669" y="42"/>
                  <a:pt x="665" y="37"/>
                  <a:pt x="656" y="37"/>
                </a:cubicBezTo>
                <a:cubicBezTo>
                  <a:pt x="650" y="37"/>
                  <a:pt x="646" y="40"/>
                  <a:pt x="644" y="46"/>
                </a:cubicBezTo>
                <a:cubicBezTo>
                  <a:pt x="642" y="50"/>
                  <a:pt x="642" y="53"/>
                  <a:pt x="642" y="54"/>
                </a:cubicBezTo>
                <a:cubicBezTo>
                  <a:pt x="669" y="54"/>
                  <a:pt x="669" y="54"/>
                  <a:pt x="669" y="54"/>
                </a:cubicBezTo>
                <a:lnTo>
                  <a:pt x="669" y="52"/>
                </a:lnTo>
                <a:close/>
                <a:moveTo>
                  <a:pt x="734" y="92"/>
                </a:moveTo>
                <a:cubicBezTo>
                  <a:pt x="734" y="60"/>
                  <a:pt x="734" y="60"/>
                  <a:pt x="734" y="60"/>
                </a:cubicBezTo>
                <a:cubicBezTo>
                  <a:pt x="734" y="56"/>
                  <a:pt x="734" y="52"/>
                  <a:pt x="734" y="49"/>
                </a:cubicBezTo>
                <a:cubicBezTo>
                  <a:pt x="732" y="41"/>
                  <a:pt x="727" y="38"/>
                  <a:pt x="719" y="38"/>
                </a:cubicBezTo>
                <a:cubicBezTo>
                  <a:pt x="713" y="38"/>
                  <a:pt x="708" y="41"/>
                  <a:pt x="708" y="41"/>
                </a:cubicBezTo>
                <a:cubicBezTo>
                  <a:pt x="708" y="92"/>
                  <a:pt x="708" y="92"/>
                  <a:pt x="708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32"/>
                  <a:pt x="696" y="32"/>
                  <a:pt x="696" y="32"/>
                </a:cubicBezTo>
                <a:cubicBezTo>
                  <a:pt x="707" y="32"/>
                  <a:pt x="707" y="32"/>
                  <a:pt x="707" y="32"/>
                </a:cubicBezTo>
                <a:cubicBezTo>
                  <a:pt x="707" y="38"/>
                  <a:pt x="707" y="38"/>
                  <a:pt x="707" y="38"/>
                </a:cubicBezTo>
                <a:cubicBezTo>
                  <a:pt x="707" y="38"/>
                  <a:pt x="713" y="30"/>
                  <a:pt x="726" y="30"/>
                </a:cubicBezTo>
                <a:cubicBezTo>
                  <a:pt x="738" y="30"/>
                  <a:pt x="743" y="38"/>
                  <a:pt x="745" y="44"/>
                </a:cubicBezTo>
                <a:cubicBezTo>
                  <a:pt x="746" y="48"/>
                  <a:pt x="746" y="53"/>
                  <a:pt x="746" y="56"/>
                </a:cubicBezTo>
                <a:cubicBezTo>
                  <a:pt x="746" y="92"/>
                  <a:pt x="746" y="92"/>
                  <a:pt x="746" y="92"/>
                </a:cubicBezTo>
                <a:lnTo>
                  <a:pt x="734" y="92"/>
                </a:lnTo>
                <a:close/>
                <a:moveTo>
                  <a:pt x="783" y="93"/>
                </a:moveTo>
                <a:cubicBezTo>
                  <a:pt x="774" y="93"/>
                  <a:pt x="769" y="91"/>
                  <a:pt x="766" y="84"/>
                </a:cubicBezTo>
                <a:cubicBezTo>
                  <a:pt x="765" y="81"/>
                  <a:pt x="765" y="75"/>
                  <a:pt x="765" y="71"/>
                </a:cubicBezTo>
                <a:cubicBezTo>
                  <a:pt x="765" y="38"/>
                  <a:pt x="765" y="38"/>
                  <a:pt x="765" y="38"/>
                </a:cubicBezTo>
                <a:cubicBezTo>
                  <a:pt x="757" y="38"/>
                  <a:pt x="757" y="38"/>
                  <a:pt x="757" y="38"/>
                </a:cubicBezTo>
                <a:cubicBezTo>
                  <a:pt x="757" y="34"/>
                  <a:pt x="757" y="34"/>
                  <a:pt x="757" y="34"/>
                </a:cubicBezTo>
                <a:cubicBezTo>
                  <a:pt x="758" y="33"/>
                  <a:pt x="758" y="33"/>
                  <a:pt x="758" y="33"/>
                </a:cubicBezTo>
                <a:cubicBezTo>
                  <a:pt x="765" y="30"/>
                  <a:pt x="769" y="26"/>
                  <a:pt x="770" y="19"/>
                </a:cubicBezTo>
                <a:cubicBezTo>
                  <a:pt x="770" y="18"/>
                  <a:pt x="770" y="18"/>
                  <a:pt x="770" y="18"/>
                </a:cubicBezTo>
                <a:cubicBezTo>
                  <a:pt x="777" y="18"/>
                  <a:pt x="777" y="18"/>
                  <a:pt x="777" y="18"/>
                </a:cubicBezTo>
                <a:cubicBezTo>
                  <a:pt x="777" y="32"/>
                  <a:pt x="777" y="32"/>
                  <a:pt x="777" y="32"/>
                </a:cubicBezTo>
                <a:cubicBezTo>
                  <a:pt x="796" y="32"/>
                  <a:pt x="796" y="32"/>
                  <a:pt x="796" y="32"/>
                </a:cubicBezTo>
                <a:cubicBezTo>
                  <a:pt x="796" y="38"/>
                  <a:pt x="796" y="38"/>
                  <a:pt x="796" y="38"/>
                </a:cubicBezTo>
                <a:cubicBezTo>
                  <a:pt x="777" y="38"/>
                  <a:pt x="777" y="38"/>
                  <a:pt x="777" y="38"/>
                </a:cubicBezTo>
                <a:cubicBezTo>
                  <a:pt x="777" y="74"/>
                  <a:pt x="777" y="74"/>
                  <a:pt x="777" y="74"/>
                </a:cubicBezTo>
                <a:cubicBezTo>
                  <a:pt x="777" y="80"/>
                  <a:pt x="778" y="86"/>
                  <a:pt x="787" y="86"/>
                </a:cubicBezTo>
                <a:cubicBezTo>
                  <a:pt x="791" y="86"/>
                  <a:pt x="795" y="84"/>
                  <a:pt x="795" y="84"/>
                </a:cubicBezTo>
                <a:cubicBezTo>
                  <a:pt x="797" y="91"/>
                  <a:pt x="797" y="91"/>
                  <a:pt x="797" y="91"/>
                </a:cubicBezTo>
                <a:cubicBezTo>
                  <a:pt x="796" y="91"/>
                  <a:pt x="792" y="93"/>
                  <a:pt x="783" y="93"/>
                </a:cubicBezTo>
                <a:close/>
                <a:moveTo>
                  <a:pt x="824" y="93"/>
                </a:moveTo>
                <a:cubicBezTo>
                  <a:pt x="812" y="93"/>
                  <a:pt x="806" y="90"/>
                  <a:pt x="806" y="90"/>
                </a:cubicBezTo>
                <a:cubicBezTo>
                  <a:pt x="808" y="83"/>
                  <a:pt x="808" y="83"/>
                  <a:pt x="808" y="83"/>
                </a:cubicBezTo>
                <a:cubicBezTo>
                  <a:pt x="808" y="83"/>
                  <a:pt x="813" y="86"/>
                  <a:pt x="823" y="86"/>
                </a:cubicBezTo>
                <a:cubicBezTo>
                  <a:pt x="831" y="86"/>
                  <a:pt x="836" y="83"/>
                  <a:pt x="836" y="77"/>
                </a:cubicBezTo>
                <a:cubicBezTo>
                  <a:pt x="836" y="72"/>
                  <a:pt x="833" y="71"/>
                  <a:pt x="829" y="69"/>
                </a:cubicBezTo>
                <a:cubicBezTo>
                  <a:pt x="819" y="63"/>
                  <a:pt x="819" y="63"/>
                  <a:pt x="819" y="63"/>
                </a:cubicBezTo>
                <a:cubicBezTo>
                  <a:pt x="812" y="59"/>
                  <a:pt x="808" y="55"/>
                  <a:pt x="808" y="47"/>
                </a:cubicBezTo>
                <a:cubicBezTo>
                  <a:pt x="808" y="35"/>
                  <a:pt x="817" y="30"/>
                  <a:pt x="828" y="30"/>
                </a:cubicBezTo>
                <a:cubicBezTo>
                  <a:pt x="839" y="30"/>
                  <a:pt x="845" y="34"/>
                  <a:pt x="845" y="34"/>
                </a:cubicBezTo>
                <a:cubicBezTo>
                  <a:pt x="842" y="41"/>
                  <a:pt x="842" y="41"/>
                  <a:pt x="842" y="41"/>
                </a:cubicBezTo>
                <a:cubicBezTo>
                  <a:pt x="842" y="41"/>
                  <a:pt x="837" y="37"/>
                  <a:pt x="829" y="37"/>
                </a:cubicBezTo>
                <a:cubicBezTo>
                  <a:pt x="825" y="37"/>
                  <a:pt x="818" y="39"/>
                  <a:pt x="818" y="45"/>
                </a:cubicBezTo>
                <a:cubicBezTo>
                  <a:pt x="818" y="50"/>
                  <a:pt x="821" y="51"/>
                  <a:pt x="826" y="54"/>
                </a:cubicBezTo>
                <a:cubicBezTo>
                  <a:pt x="836" y="59"/>
                  <a:pt x="836" y="59"/>
                  <a:pt x="836" y="59"/>
                </a:cubicBezTo>
                <a:cubicBezTo>
                  <a:pt x="843" y="63"/>
                  <a:pt x="846" y="68"/>
                  <a:pt x="846" y="75"/>
                </a:cubicBezTo>
                <a:cubicBezTo>
                  <a:pt x="846" y="90"/>
                  <a:pt x="833" y="93"/>
                  <a:pt x="824" y="93"/>
                </a:cubicBezTo>
                <a:close/>
                <a:moveTo>
                  <a:pt x="895" y="20"/>
                </a:moveTo>
                <a:cubicBezTo>
                  <a:pt x="890" y="20"/>
                  <a:pt x="888" y="18"/>
                  <a:pt x="888" y="14"/>
                </a:cubicBezTo>
                <a:cubicBezTo>
                  <a:pt x="888" y="9"/>
                  <a:pt x="890" y="7"/>
                  <a:pt x="895" y="7"/>
                </a:cubicBezTo>
                <a:cubicBezTo>
                  <a:pt x="899" y="7"/>
                  <a:pt x="902" y="9"/>
                  <a:pt x="902" y="13"/>
                </a:cubicBezTo>
                <a:cubicBezTo>
                  <a:pt x="902" y="18"/>
                  <a:pt x="899" y="20"/>
                  <a:pt x="895" y="20"/>
                </a:cubicBezTo>
                <a:close/>
                <a:moveTo>
                  <a:pt x="889" y="92"/>
                </a:moveTo>
                <a:cubicBezTo>
                  <a:pt x="889" y="32"/>
                  <a:pt x="889" y="32"/>
                  <a:pt x="889" y="32"/>
                </a:cubicBezTo>
                <a:cubicBezTo>
                  <a:pt x="901" y="32"/>
                  <a:pt x="901" y="32"/>
                  <a:pt x="901" y="32"/>
                </a:cubicBezTo>
                <a:cubicBezTo>
                  <a:pt x="901" y="92"/>
                  <a:pt x="901" y="92"/>
                  <a:pt x="901" y="92"/>
                </a:cubicBezTo>
                <a:lnTo>
                  <a:pt x="889" y="92"/>
                </a:lnTo>
                <a:close/>
                <a:moveTo>
                  <a:pt x="932" y="93"/>
                </a:moveTo>
                <a:cubicBezTo>
                  <a:pt x="920" y="93"/>
                  <a:pt x="914" y="90"/>
                  <a:pt x="914" y="90"/>
                </a:cubicBezTo>
                <a:cubicBezTo>
                  <a:pt x="916" y="83"/>
                  <a:pt x="916" y="83"/>
                  <a:pt x="916" y="83"/>
                </a:cubicBezTo>
                <a:cubicBezTo>
                  <a:pt x="916" y="83"/>
                  <a:pt x="921" y="86"/>
                  <a:pt x="931" y="86"/>
                </a:cubicBezTo>
                <a:cubicBezTo>
                  <a:pt x="939" y="86"/>
                  <a:pt x="944" y="83"/>
                  <a:pt x="944" y="77"/>
                </a:cubicBezTo>
                <a:cubicBezTo>
                  <a:pt x="944" y="72"/>
                  <a:pt x="941" y="71"/>
                  <a:pt x="937" y="69"/>
                </a:cubicBezTo>
                <a:cubicBezTo>
                  <a:pt x="927" y="63"/>
                  <a:pt x="927" y="63"/>
                  <a:pt x="927" y="63"/>
                </a:cubicBezTo>
                <a:cubicBezTo>
                  <a:pt x="920" y="59"/>
                  <a:pt x="916" y="55"/>
                  <a:pt x="916" y="47"/>
                </a:cubicBezTo>
                <a:cubicBezTo>
                  <a:pt x="916" y="35"/>
                  <a:pt x="925" y="30"/>
                  <a:pt x="936" y="30"/>
                </a:cubicBezTo>
                <a:cubicBezTo>
                  <a:pt x="947" y="30"/>
                  <a:pt x="953" y="34"/>
                  <a:pt x="953" y="34"/>
                </a:cubicBezTo>
                <a:cubicBezTo>
                  <a:pt x="950" y="41"/>
                  <a:pt x="950" y="41"/>
                  <a:pt x="950" y="41"/>
                </a:cubicBezTo>
                <a:cubicBezTo>
                  <a:pt x="950" y="41"/>
                  <a:pt x="945" y="37"/>
                  <a:pt x="937" y="37"/>
                </a:cubicBezTo>
                <a:cubicBezTo>
                  <a:pt x="932" y="37"/>
                  <a:pt x="926" y="39"/>
                  <a:pt x="926" y="45"/>
                </a:cubicBezTo>
                <a:cubicBezTo>
                  <a:pt x="926" y="50"/>
                  <a:pt x="929" y="51"/>
                  <a:pt x="934" y="54"/>
                </a:cubicBezTo>
                <a:cubicBezTo>
                  <a:pt x="944" y="59"/>
                  <a:pt x="944" y="59"/>
                  <a:pt x="944" y="59"/>
                </a:cubicBezTo>
                <a:cubicBezTo>
                  <a:pt x="950" y="63"/>
                  <a:pt x="954" y="68"/>
                  <a:pt x="954" y="75"/>
                </a:cubicBezTo>
                <a:cubicBezTo>
                  <a:pt x="954" y="90"/>
                  <a:pt x="941" y="93"/>
                  <a:pt x="932" y="93"/>
                </a:cubicBezTo>
                <a:close/>
                <a:moveTo>
                  <a:pt x="1032" y="94"/>
                </a:moveTo>
                <a:cubicBezTo>
                  <a:pt x="1007" y="94"/>
                  <a:pt x="993" y="79"/>
                  <a:pt x="993" y="52"/>
                </a:cubicBezTo>
                <a:cubicBezTo>
                  <a:pt x="993" y="23"/>
                  <a:pt x="1007" y="6"/>
                  <a:pt x="1031" y="6"/>
                </a:cubicBezTo>
                <a:cubicBezTo>
                  <a:pt x="1055" y="6"/>
                  <a:pt x="1070" y="22"/>
                  <a:pt x="1070" y="48"/>
                </a:cubicBezTo>
                <a:cubicBezTo>
                  <a:pt x="1070" y="77"/>
                  <a:pt x="1055" y="94"/>
                  <a:pt x="1032" y="94"/>
                </a:cubicBezTo>
                <a:close/>
                <a:moveTo>
                  <a:pt x="1031" y="14"/>
                </a:moveTo>
                <a:cubicBezTo>
                  <a:pt x="1015" y="14"/>
                  <a:pt x="1005" y="27"/>
                  <a:pt x="1005" y="50"/>
                </a:cubicBezTo>
                <a:cubicBezTo>
                  <a:pt x="1005" y="74"/>
                  <a:pt x="1014" y="86"/>
                  <a:pt x="1032" y="86"/>
                </a:cubicBezTo>
                <a:cubicBezTo>
                  <a:pt x="1048" y="86"/>
                  <a:pt x="1058" y="74"/>
                  <a:pt x="1058" y="50"/>
                </a:cubicBezTo>
                <a:cubicBezTo>
                  <a:pt x="1058" y="27"/>
                  <a:pt x="1049" y="14"/>
                  <a:pt x="1031" y="14"/>
                </a:cubicBezTo>
                <a:close/>
                <a:moveTo>
                  <a:pt x="1124" y="92"/>
                </a:moveTo>
                <a:cubicBezTo>
                  <a:pt x="1124" y="86"/>
                  <a:pt x="1124" y="86"/>
                  <a:pt x="1124" y="86"/>
                </a:cubicBezTo>
                <a:cubicBezTo>
                  <a:pt x="1124" y="86"/>
                  <a:pt x="1118" y="94"/>
                  <a:pt x="1106" y="94"/>
                </a:cubicBezTo>
                <a:cubicBezTo>
                  <a:pt x="1101" y="94"/>
                  <a:pt x="1090" y="93"/>
                  <a:pt x="1087" y="80"/>
                </a:cubicBezTo>
                <a:cubicBezTo>
                  <a:pt x="1085" y="76"/>
                  <a:pt x="1086" y="69"/>
                  <a:pt x="1086" y="67"/>
                </a:cubicBezTo>
                <a:cubicBezTo>
                  <a:pt x="1086" y="32"/>
                  <a:pt x="1086" y="32"/>
                  <a:pt x="1086" y="32"/>
                </a:cubicBezTo>
                <a:cubicBezTo>
                  <a:pt x="1097" y="32"/>
                  <a:pt x="1097" y="32"/>
                  <a:pt x="1097" y="32"/>
                </a:cubicBezTo>
                <a:cubicBezTo>
                  <a:pt x="1097" y="64"/>
                  <a:pt x="1097" y="64"/>
                  <a:pt x="1097" y="64"/>
                </a:cubicBezTo>
                <a:cubicBezTo>
                  <a:pt x="1097" y="70"/>
                  <a:pt x="1097" y="72"/>
                  <a:pt x="1098" y="75"/>
                </a:cubicBezTo>
                <a:cubicBezTo>
                  <a:pt x="1099" y="82"/>
                  <a:pt x="1104" y="86"/>
                  <a:pt x="1112" y="86"/>
                </a:cubicBezTo>
                <a:cubicBezTo>
                  <a:pt x="1119" y="86"/>
                  <a:pt x="1124" y="83"/>
                  <a:pt x="1124" y="83"/>
                </a:cubicBezTo>
                <a:cubicBezTo>
                  <a:pt x="1124" y="32"/>
                  <a:pt x="1124" y="32"/>
                  <a:pt x="1124" y="32"/>
                </a:cubicBezTo>
                <a:cubicBezTo>
                  <a:pt x="1135" y="32"/>
                  <a:pt x="1135" y="32"/>
                  <a:pt x="1135" y="32"/>
                </a:cubicBezTo>
                <a:cubicBezTo>
                  <a:pt x="1135" y="92"/>
                  <a:pt x="1135" y="92"/>
                  <a:pt x="1135" y="92"/>
                </a:cubicBezTo>
                <a:lnTo>
                  <a:pt x="1124" y="92"/>
                </a:lnTo>
                <a:close/>
                <a:moveTo>
                  <a:pt x="1185" y="42"/>
                </a:moveTo>
                <a:cubicBezTo>
                  <a:pt x="1183" y="41"/>
                  <a:pt x="1181" y="39"/>
                  <a:pt x="1176" y="39"/>
                </a:cubicBezTo>
                <a:cubicBezTo>
                  <a:pt x="1170" y="39"/>
                  <a:pt x="1166" y="42"/>
                  <a:pt x="1166" y="42"/>
                </a:cubicBezTo>
                <a:cubicBezTo>
                  <a:pt x="1166" y="92"/>
                  <a:pt x="1166" y="92"/>
                  <a:pt x="1166" y="92"/>
                </a:cubicBezTo>
                <a:cubicBezTo>
                  <a:pt x="1154" y="92"/>
                  <a:pt x="1154" y="92"/>
                  <a:pt x="1154" y="92"/>
                </a:cubicBezTo>
                <a:cubicBezTo>
                  <a:pt x="1154" y="32"/>
                  <a:pt x="1154" y="32"/>
                  <a:pt x="1154" y="32"/>
                </a:cubicBezTo>
                <a:cubicBezTo>
                  <a:pt x="1166" y="32"/>
                  <a:pt x="1166" y="32"/>
                  <a:pt x="1166" y="32"/>
                </a:cubicBezTo>
                <a:cubicBezTo>
                  <a:pt x="1166" y="39"/>
                  <a:pt x="1166" y="39"/>
                  <a:pt x="1166" y="39"/>
                </a:cubicBezTo>
                <a:cubicBezTo>
                  <a:pt x="1166" y="39"/>
                  <a:pt x="1171" y="30"/>
                  <a:pt x="1180" y="30"/>
                </a:cubicBezTo>
                <a:cubicBezTo>
                  <a:pt x="1185" y="30"/>
                  <a:pt x="1187" y="32"/>
                  <a:pt x="1189" y="32"/>
                </a:cubicBezTo>
                <a:lnTo>
                  <a:pt x="1185" y="42"/>
                </a:lnTo>
                <a:close/>
                <a:moveTo>
                  <a:pt x="1227" y="92"/>
                </a:moveTo>
                <a:cubicBezTo>
                  <a:pt x="1227" y="8"/>
                  <a:pt x="1227" y="8"/>
                  <a:pt x="1227" y="8"/>
                </a:cubicBezTo>
                <a:cubicBezTo>
                  <a:pt x="1239" y="8"/>
                  <a:pt x="1239" y="8"/>
                  <a:pt x="1239" y="8"/>
                </a:cubicBezTo>
                <a:cubicBezTo>
                  <a:pt x="1239" y="85"/>
                  <a:pt x="1239" y="85"/>
                  <a:pt x="1239" y="85"/>
                </a:cubicBezTo>
                <a:cubicBezTo>
                  <a:pt x="1269" y="85"/>
                  <a:pt x="1269" y="85"/>
                  <a:pt x="1269" y="85"/>
                </a:cubicBezTo>
                <a:cubicBezTo>
                  <a:pt x="1269" y="92"/>
                  <a:pt x="1269" y="92"/>
                  <a:pt x="1269" y="92"/>
                </a:cubicBezTo>
                <a:lnTo>
                  <a:pt x="1227" y="92"/>
                </a:lnTo>
                <a:close/>
                <a:moveTo>
                  <a:pt x="1287" y="20"/>
                </a:moveTo>
                <a:cubicBezTo>
                  <a:pt x="1283" y="20"/>
                  <a:pt x="1280" y="18"/>
                  <a:pt x="1280" y="14"/>
                </a:cubicBezTo>
                <a:cubicBezTo>
                  <a:pt x="1280" y="9"/>
                  <a:pt x="1283" y="7"/>
                  <a:pt x="1287" y="7"/>
                </a:cubicBezTo>
                <a:cubicBezTo>
                  <a:pt x="1291" y="7"/>
                  <a:pt x="1294" y="9"/>
                  <a:pt x="1294" y="13"/>
                </a:cubicBezTo>
                <a:cubicBezTo>
                  <a:pt x="1294" y="18"/>
                  <a:pt x="1291" y="20"/>
                  <a:pt x="1287" y="20"/>
                </a:cubicBezTo>
                <a:close/>
                <a:moveTo>
                  <a:pt x="1281" y="92"/>
                </a:moveTo>
                <a:cubicBezTo>
                  <a:pt x="1281" y="32"/>
                  <a:pt x="1281" y="32"/>
                  <a:pt x="1281" y="32"/>
                </a:cubicBezTo>
                <a:cubicBezTo>
                  <a:pt x="1293" y="32"/>
                  <a:pt x="1293" y="32"/>
                  <a:pt x="1293" y="32"/>
                </a:cubicBezTo>
                <a:cubicBezTo>
                  <a:pt x="1293" y="92"/>
                  <a:pt x="1293" y="92"/>
                  <a:pt x="1293" y="92"/>
                </a:cubicBezTo>
                <a:lnTo>
                  <a:pt x="1281" y="92"/>
                </a:lnTo>
                <a:close/>
                <a:moveTo>
                  <a:pt x="1343" y="8"/>
                </a:moveTo>
                <a:cubicBezTo>
                  <a:pt x="1343" y="8"/>
                  <a:pt x="1340" y="6"/>
                  <a:pt x="1336" y="6"/>
                </a:cubicBezTo>
                <a:cubicBezTo>
                  <a:pt x="1331" y="6"/>
                  <a:pt x="1328" y="8"/>
                  <a:pt x="1327" y="11"/>
                </a:cubicBezTo>
                <a:cubicBezTo>
                  <a:pt x="1325" y="13"/>
                  <a:pt x="1325" y="17"/>
                  <a:pt x="1325" y="23"/>
                </a:cubicBezTo>
                <a:cubicBezTo>
                  <a:pt x="1325" y="32"/>
                  <a:pt x="1325" y="32"/>
                  <a:pt x="1325" y="32"/>
                </a:cubicBezTo>
                <a:cubicBezTo>
                  <a:pt x="1339" y="32"/>
                  <a:pt x="1339" y="32"/>
                  <a:pt x="1339" y="32"/>
                </a:cubicBezTo>
                <a:cubicBezTo>
                  <a:pt x="1339" y="38"/>
                  <a:pt x="1339" y="38"/>
                  <a:pt x="1339" y="38"/>
                </a:cubicBezTo>
                <a:cubicBezTo>
                  <a:pt x="1325" y="38"/>
                  <a:pt x="1325" y="38"/>
                  <a:pt x="1325" y="38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14" y="92"/>
                  <a:pt x="1314" y="92"/>
                  <a:pt x="1314" y="92"/>
                </a:cubicBezTo>
                <a:cubicBezTo>
                  <a:pt x="1314" y="38"/>
                  <a:pt x="1314" y="38"/>
                  <a:pt x="1314" y="38"/>
                </a:cubicBezTo>
                <a:cubicBezTo>
                  <a:pt x="1305" y="38"/>
                  <a:pt x="1305" y="38"/>
                  <a:pt x="1305" y="38"/>
                </a:cubicBezTo>
                <a:cubicBezTo>
                  <a:pt x="1305" y="32"/>
                  <a:pt x="1305" y="32"/>
                  <a:pt x="1305" y="32"/>
                </a:cubicBezTo>
                <a:cubicBezTo>
                  <a:pt x="1314" y="32"/>
                  <a:pt x="1314" y="32"/>
                  <a:pt x="1314" y="32"/>
                </a:cubicBezTo>
                <a:cubicBezTo>
                  <a:pt x="1314" y="28"/>
                  <a:pt x="1314" y="28"/>
                  <a:pt x="1314" y="28"/>
                </a:cubicBezTo>
                <a:cubicBezTo>
                  <a:pt x="1314" y="24"/>
                  <a:pt x="1314" y="17"/>
                  <a:pt x="1315" y="13"/>
                </a:cubicBezTo>
                <a:cubicBezTo>
                  <a:pt x="1318" y="5"/>
                  <a:pt x="1324" y="0"/>
                  <a:pt x="1334" y="0"/>
                </a:cubicBezTo>
                <a:cubicBezTo>
                  <a:pt x="1341" y="0"/>
                  <a:pt x="1345" y="2"/>
                  <a:pt x="1345" y="2"/>
                </a:cubicBezTo>
                <a:lnTo>
                  <a:pt x="1343" y="8"/>
                </a:lnTo>
                <a:close/>
                <a:moveTo>
                  <a:pt x="1356" y="60"/>
                </a:moveTo>
                <a:cubicBezTo>
                  <a:pt x="1356" y="60"/>
                  <a:pt x="1356" y="62"/>
                  <a:pt x="1356" y="62"/>
                </a:cubicBezTo>
                <a:cubicBezTo>
                  <a:pt x="1356" y="83"/>
                  <a:pt x="1370" y="86"/>
                  <a:pt x="1377" y="86"/>
                </a:cubicBezTo>
                <a:cubicBezTo>
                  <a:pt x="1386" y="86"/>
                  <a:pt x="1390" y="83"/>
                  <a:pt x="1390" y="83"/>
                </a:cubicBezTo>
                <a:cubicBezTo>
                  <a:pt x="1393" y="90"/>
                  <a:pt x="1393" y="90"/>
                  <a:pt x="1393" y="90"/>
                </a:cubicBezTo>
                <a:cubicBezTo>
                  <a:pt x="1393" y="90"/>
                  <a:pt x="1387" y="93"/>
                  <a:pt x="1375" y="93"/>
                </a:cubicBezTo>
                <a:cubicBezTo>
                  <a:pt x="1362" y="93"/>
                  <a:pt x="1345" y="89"/>
                  <a:pt x="1345" y="62"/>
                </a:cubicBezTo>
                <a:cubicBezTo>
                  <a:pt x="1345" y="51"/>
                  <a:pt x="1349" y="30"/>
                  <a:pt x="1372" y="30"/>
                </a:cubicBezTo>
                <a:cubicBezTo>
                  <a:pt x="1382" y="30"/>
                  <a:pt x="1388" y="34"/>
                  <a:pt x="1391" y="40"/>
                </a:cubicBezTo>
                <a:cubicBezTo>
                  <a:pt x="1394" y="44"/>
                  <a:pt x="1395" y="51"/>
                  <a:pt x="1395" y="58"/>
                </a:cubicBezTo>
                <a:cubicBezTo>
                  <a:pt x="1395" y="59"/>
                  <a:pt x="1395" y="59"/>
                  <a:pt x="1395" y="59"/>
                </a:cubicBezTo>
                <a:cubicBezTo>
                  <a:pt x="1395" y="60"/>
                  <a:pt x="1395" y="60"/>
                  <a:pt x="1395" y="60"/>
                </a:cubicBezTo>
                <a:lnTo>
                  <a:pt x="1356" y="60"/>
                </a:lnTo>
                <a:close/>
                <a:moveTo>
                  <a:pt x="1383" y="52"/>
                </a:moveTo>
                <a:cubicBezTo>
                  <a:pt x="1383" y="42"/>
                  <a:pt x="1379" y="37"/>
                  <a:pt x="1371" y="37"/>
                </a:cubicBezTo>
                <a:cubicBezTo>
                  <a:pt x="1364" y="37"/>
                  <a:pt x="1360" y="40"/>
                  <a:pt x="1358" y="46"/>
                </a:cubicBezTo>
                <a:cubicBezTo>
                  <a:pt x="1357" y="50"/>
                  <a:pt x="1357" y="53"/>
                  <a:pt x="1357" y="54"/>
                </a:cubicBezTo>
                <a:cubicBezTo>
                  <a:pt x="1383" y="54"/>
                  <a:pt x="1383" y="54"/>
                  <a:pt x="1383" y="54"/>
                </a:cubicBezTo>
                <a:lnTo>
                  <a:pt x="1383" y="52"/>
                </a:lnTo>
                <a:close/>
                <a:moveTo>
                  <a:pt x="1420" y="23"/>
                </a:moveTo>
                <a:cubicBezTo>
                  <a:pt x="1417" y="30"/>
                  <a:pt x="1410" y="34"/>
                  <a:pt x="1410" y="34"/>
                </a:cubicBezTo>
                <a:cubicBezTo>
                  <a:pt x="1406" y="31"/>
                  <a:pt x="1406" y="31"/>
                  <a:pt x="1406" y="31"/>
                </a:cubicBezTo>
                <a:cubicBezTo>
                  <a:pt x="1406" y="31"/>
                  <a:pt x="1411" y="25"/>
                  <a:pt x="1411" y="14"/>
                </a:cubicBezTo>
                <a:cubicBezTo>
                  <a:pt x="1411" y="7"/>
                  <a:pt x="1410" y="4"/>
                  <a:pt x="1410" y="4"/>
                </a:cubicBezTo>
                <a:cubicBezTo>
                  <a:pt x="1423" y="4"/>
                  <a:pt x="1423" y="4"/>
                  <a:pt x="1423" y="4"/>
                </a:cubicBezTo>
                <a:cubicBezTo>
                  <a:pt x="1423" y="5"/>
                  <a:pt x="1423" y="5"/>
                  <a:pt x="1423" y="5"/>
                </a:cubicBezTo>
                <a:cubicBezTo>
                  <a:pt x="1423" y="15"/>
                  <a:pt x="1422" y="19"/>
                  <a:pt x="1420" y="23"/>
                </a:cubicBezTo>
                <a:close/>
                <a:moveTo>
                  <a:pt x="1444" y="93"/>
                </a:moveTo>
                <a:cubicBezTo>
                  <a:pt x="1431" y="93"/>
                  <a:pt x="1425" y="90"/>
                  <a:pt x="1425" y="90"/>
                </a:cubicBezTo>
                <a:cubicBezTo>
                  <a:pt x="1428" y="83"/>
                  <a:pt x="1428" y="83"/>
                  <a:pt x="1428" y="83"/>
                </a:cubicBezTo>
                <a:cubicBezTo>
                  <a:pt x="1428" y="83"/>
                  <a:pt x="1433" y="86"/>
                  <a:pt x="1443" y="86"/>
                </a:cubicBezTo>
                <a:cubicBezTo>
                  <a:pt x="1451" y="86"/>
                  <a:pt x="1455" y="83"/>
                  <a:pt x="1455" y="77"/>
                </a:cubicBezTo>
                <a:cubicBezTo>
                  <a:pt x="1455" y="72"/>
                  <a:pt x="1453" y="71"/>
                  <a:pt x="1449" y="69"/>
                </a:cubicBezTo>
                <a:cubicBezTo>
                  <a:pt x="1439" y="63"/>
                  <a:pt x="1439" y="63"/>
                  <a:pt x="1439" y="63"/>
                </a:cubicBezTo>
                <a:cubicBezTo>
                  <a:pt x="1432" y="59"/>
                  <a:pt x="1428" y="55"/>
                  <a:pt x="1428" y="47"/>
                </a:cubicBezTo>
                <a:cubicBezTo>
                  <a:pt x="1428" y="35"/>
                  <a:pt x="1436" y="30"/>
                  <a:pt x="1448" y="30"/>
                </a:cubicBezTo>
                <a:cubicBezTo>
                  <a:pt x="1459" y="30"/>
                  <a:pt x="1464" y="34"/>
                  <a:pt x="1464" y="34"/>
                </a:cubicBezTo>
                <a:cubicBezTo>
                  <a:pt x="1462" y="41"/>
                  <a:pt x="1462" y="41"/>
                  <a:pt x="1462" y="41"/>
                </a:cubicBezTo>
                <a:cubicBezTo>
                  <a:pt x="1462" y="41"/>
                  <a:pt x="1457" y="37"/>
                  <a:pt x="1449" y="37"/>
                </a:cubicBezTo>
                <a:cubicBezTo>
                  <a:pt x="1444" y="37"/>
                  <a:pt x="1438" y="39"/>
                  <a:pt x="1438" y="45"/>
                </a:cubicBezTo>
                <a:cubicBezTo>
                  <a:pt x="1438" y="50"/>
                  <a:pt x="1440" y="51"/>
                  <a:pt x="1446" y="54"/>
                </a:cubicBezTo>
                <a:cubicBezTo>
                  <a:pt x="1455" y="59"/>
                  <a:pt x="1455" y="59"/>
                  <a:pt x="1455" y="59"/>
                </a:cubicBezTo>
                <a:cubicBezTo>
                  <a:pt x="1462" y="63"/>
                  <a:pt x="1466" y="68"/>
                  <a:pt x="1466" y="75"/>
                </a:cubicBezTo>
                <a:cubicBezTo>
                  <a:pt x="1466" y="90"/>
                  <a:pt x="1452" y="93"/>
                  <a:pt x="1444" y="93"/>
                </a:cubicBezTo>
                <a:close/>
                <a:moveTo>
                  <a:pt x="1587" y="93"/>
                </a:moveTo>
                <a:cubicBezTo>
                  <a:pt x="1575" y="93"/>
                  <a:pt x="1575" y="93"/>
                  <a:pt x="1575" y="93"/>
                </a:cubicBezTo>
                <a:cubicBezTo>
                  <a:pt x="1557" y="31"/>
                  <a:pt x="1557" y="31"/>
                  <a:pt x="1557" y="31"/>
                </a:cubicBezTo>
                <a:cubicBezTo>
                  <a:pt x="1556" y="25"/>
                  <a:pt x="1556" y="23"/>
                  <a:pt x="1556" y="23"/>
                </a:cubicBezTo>
                <a:cubicBezTo>
                  <a:pt x="1556" y="23"/>
                  <a:pt x="1556" y="25"/>
                  <a:pt x="1554" y="31"/>
                </a:cubicBezTo>
                <a:cubicBezTo>
                  <a:pt x="1536" y="93"/>
                  <a:pt x="1536" y="93"/>
                  <a:pt x="1536" y="93"/>
                </a:cubicBezTo>
                <a:cubicBezTo>
                  <a:pt x="1524" y="93"/>
                  <a:pt x="1524" y="93"/>
                  <a:pt x="1524" y="93"/>
                </a:cubicBezTo>
                <a:cubicBezTo>
                  <a:pt x="1500" y="8"/>
                  <a:pt x="1500" y="8"/>
                  <a:pt x="1500" y="8"/>
                </a:cubicBezTo>
                <a:cubicBezTo>
                  <a:pt x="1512" y="8"/>
                  <a:pt x="1512" y="8"/>
                  <a:pt x="1512" y="8"/>
                </a:cubicBezTo>
                <a:cubicBezTo>
                  <a:pt x="1530" y="72"/>
                  <a:pt x="1530" y="72"/>
                  <a:pt x="1530" y="72"/>
                </a:cubicBezTo>
                <a:cubicBezTo>
                  <a:pt x="1532" y="78"/>
                  <a:pt x="1532" y="81"/>
                  <a:pt x="1532" y="81"/>
                </a:cubicBezTo>
                <a:cubicBezTo>
                  <a:pt x="1532" y="81"/>
                  <a:pt x="1532" y="77"/>
                  <a:pt x="1534" y="72"/>
                </a:cubicBezTo>
                <a:cubicBezTo>
                  <a:pt x="1552" y="8"/>
                  <a:pt x="1552" y="8"/>
                  <a:pt x="1552" y="8"/>
                </a:cubicBezTo>
                <a:cubicBezTo>
                  <a:pt x="1562" y="8"/>
                  <a:pt x="1562" y="8"/>
                  <a:pt x="1562" y="8"/>
                </a:cubicBezTo>
                <a:cubicBezTo>
                  <a:pt x="1581" y="73"/>
                  <a:pt x="1581" y="73"/>
                  <a:pt x="1581" y="73"/>
                </a:cubicBezTo>
                <a:cubicBezTo>
                  <a:pt x="1582" y="77"/>
                  <a:pt x="1582" y="81"/>
                  <a:pt x="1582" y="81"/>
                </a:cubicBezTo>
                <a:cubicBezTo>
                  <a:pt x="1582" y="81"/>
                  <a:pt x="1583" y="77"/>
                  <a:pt x="1584" y="72"/>
                </a:cubicBezTo>
                <a:cubicBezTo>
                  <a:pt x="1603" y="8"/>
                  <a:pt x="1603" y="8"/>
                  <a:pt x="1603" y="8"/>
                </a:cubicBezTo>
                <a:cubicBezTo>
                  <a:pt x="1613" y="8"/>
                  <a:pt x="1613" y="8"/>
                  <a:pt x="1613" y="8"/>
                </a:cubicBezTo>
                <a:lnTo>
                  <a:pt x="1587" y="93"/>
                </a:lnTo>
                <a:close/>
                <a:moveTo>
                  <a:pt x="1643" y="94"/>
                </a:moveTo>
                <a:cubicBezTo>
                  <a:pt x="1626" y="94"/>
                  <a:pt x="1615" y="81"/>
                  <a:pt x="1615" y="63"/>
                </a:cubicBezTo>
                <a:cubicBezTo>
                  <a:pt x="1615" y="50"/>
                  <a:pt x="1621" y="30"/>
                  <a:pt x="1645" y="30"/>
                </a:cubicBezTo>
                <a:cubicBezTo>
                  <a:pt x="1662" y="30"/>
                  <a:pt x="1673" y="43"/>
                  <a:pt x="1673" y="61"/>
                </a:cubicBezTo>
                <a:cubicBezTo>
                  <a:pt x="1673" y="74"/>
                  <a:pt x="1667" y="94"/>
                  <a:pt x="1643" y="94"/>
                </a:cubicBezTo>
                <a:close/>
                <a:moveTo>
                  <a:pt x="1644" y="37"/>
                </a:moveTo>
                <a:cubicBezTo>
                  <a:pt x="1632" y="37"/>
                  <a:pt x="1628" y="46"/>
                  <a:pt x="1628" y="62"/>
                </a:cubicBezTo>
                <a:cubicBezTo>
                  <a:pt x="1628" y="76"/>
                  <a:pt x="1632" y="87"/>
                  <a:pt x="1644" y="87"/>
                </a:cubicBezTo>
                <a:cubicBezTo>
                  <a:pt x="1656" y="87"/>
                  <a:pt x="1660" y="78"/>
                  <a:pt x="1660" y="62"/>
                </a:cubicBezTo>
                <a:cubicBezTo>
                  <a:pt x="1660" y="48"/>
                  <a:pt x="1656" y="37"/>
                  <a:pt x="1644" y="37"/>
                </a:cubicBezTo>
                <a:close/>
                <a:moveTo>
                  <a:pt x="1719" y="42"/>
                </a:moveTo>
                <a:cubicBezTo>
                  <a:pt x="1718" y="41"/>
                  <a:pt x="1715" y="39"/>
                  <a:pt x="1710" y="39"/>
                </a:cubicBezTo>
                <a:cubicBezTo>
                  <a:pt x="1704" y="39"/>
                  <a:pt x="1700" y="42"/>
                  <a:pt x="1700" y="42"/>
                </a:cubicBezTo>
                <a:cubicBezTo>
                  <a:pt x="1700" y="92"/>
                  <a:pt x="1700" y="92"/>
                  <a:pt x="1700" y="92"/>
                </a:cubicBezTo>
                <a:cubicBezTo>
                  <a:pt x="1688" y="92"/>
                  <a:pt x="1688" y="92"/>
                  <a:pt x="1688" y="92"/>
                </a:cubicBezTo>
                <a:cubicBezTo>
                  <a:pt x="1688" y="32"/>
                  <a:pt x="1688" y="32"/>
                  <a:pt x="1688" y="32"/>
                </a:cubicBezTo>
                <a:cubicBezTo>
                  <a:pt x="1700" y="32"/>
                  <a:pt x="1700" y="32"/>
                  <a:pt x="1700" y="32"/>
                </a:cubicBezTo>
                <a:cubicBezTo>
                  <a:pt x="1700" y="39"/>
                  <a:pt x="1700" y="39"/>
                  <a:pt x="1700" y="39"/>
                </a:cubicBezTo>
                <a:cubicBezTo>
                  <a:pt x="1700" y="39"/>
                  <a:pt x="1705" y="30"/>
                  <a:pt x="1714" y="30"/>
                </a:cubicBezTo>
                <a:cubicBezTo>
                  <a:pt x="1719" y="30"/>
                  <a:pt x="1721" y="32"/>
                  <a:pt x="1723" y="32"/>
                </a:cubicBezTo>
                <a:lnTo>
                  <a:pt x="1719" y="42"/>
                </a:lnTo>
                <a:close/>
                <a:moveTo>
                  <a:pt x="1769" y="92"/>
                </a:moveTo>
                <a:cubicBezTo>
                  <a:pt x="1746" y="60"/>
                  <a:pt x="1746" y="60"/>
                  <a:pt x="1746" y="60"/>
                </a:cubicBezTo>
                <a:cubicBezTo>
                  <a:pt x="1746" y="92"/>
                  <a:pt x="1746" y="92"/>
                  <a:pt x="1746" y="92"/>
                </a:cubicBezTo>
                <a:cubicBezTo>
                  <a:pt x="1734" y="92"/>
                  <a:pt x="1734" y="92"/>
                  <a:pt x="1734" y="92"/>
                </a:cubicBezTo>
                <a:cubicBezTo>
                  <a:pt x="1734" y="0"/>
                  <a:pt x="1734" y="0"/>
                  <a:pt x="1734" y="0"/>
                </a:cubicBezTo>
                <a:cubicBezTo>
                  <a:pt x="1746" y="0"/>
                  <a:pt x="1746" y="0"/>
                  <a:pt x="1746" y="0"/>
                </a:cubicBezTo>
                <a:cubicBezTo>
                  <a:pt x="1746" y="58"/>
                  <a:pt x="1746" y="58"/>
                  <a:pt x="1746" y="58"/>
                </a:cubicBezTo>
                <a:cubicBezTo>
                  <a:pt x="1770" y="32"/>
                  <a:pt x="1770" y="32"/>
                  <a:pt x="1770" y="32"/>
                </a:cubicBezTo>
                <a:cubicBezTo>
                  <a:pt x="1783" y="32"/>
                  <a:pt x="1783" y="32"/>
                  <a:pt x="1783" y="32"/>
                </a:cubicBezTo>
                <a:cubicBezTo>
                  <a:pt x="1757" y="57"/>
                  <a:pt x="1757" y="57"/>
                  <a:pt x="1757" y="57"/>
                </a:cubicBezTo>
                <a:cubicBezTo>
                  <a:pt x="1783" y="92"/>
                  <a:pt x="1783" y="92"/>
                  <a:pt x="1783" y="92"/>
                </a:cubicBezTo>
                <a:lnTo>
                  <a:pt x="1769" y="92"/>
                </a:lnTo>
                <a:close/>
                <a:moveTo>
                  <a:pt x="1803" y="99"/>
                </a:moveTo>
                <a:cubicBezTo>
                  <a:pt x="1799" y="106"/>
                  <a:pt x="1792" y="110"/>
                  <a:pt x="1792" y="110"/>
                </a:cubicBezTo>
                <a:cubicBezTo>
                  <a:pt x="1789" y="106"/>
                  <a:pt x="1789" y="106"/>
                  <a:pt x="1789" y="106"/>
                </a:cubicBezTo>
                <a:cubicBezTo>
                  <a:pt x="1789" y="106"/>
                  <a:pt x="1794" y="100"/>
                  <a:pt x="1794" y="89"/>
                </a:cubicBezTo>
                <a:cubicBezTo>
                  <a:pt x="1794" y="83"/>
                  <a:pt x="1793" y="80"/>
                  <a:pt x="1793" y="80"/>
                </a:cubicBezTo>
                <a:cubicBezTo>
                  <a:pt x="1805" y="80"/>
                  <a:pt x="1805" y="80"/>
                  <a:pt x="1805" y="80"/>
                </a:cubicBezTo>
                <a:cubicBezTo>
                  <a:pt x="1805" y="80"/>
                  <a:pt x="1805" y="80"/>
                  <a:pt x="1805" y="80"/>
                </a:cubicBezTo>
                <a:cubicBezTo>
                  <a:pt x="1805" y="91"/>
                  <a:pt x="1804" y="95"/>
                  <a:pt x="1803" y="99"/>
                </a:cubicBezTo>
                <a:close/>
                <a:moveTo>
                  <a:pt x="1878" y="92"/>
                </a:moveTo>
                <a:cubicBezTo>
                  <a:pt x="1878" y="87"/>
                  <a:pt x="1878" y="87"/>
                  <a:pt x="1878" y="87"/>
                </a:cubicBezTo>
                <a:cubicBezTo>
                  <a:pt x="1878" y="87"/>
                  <a:pt x="1873" y="93"/>
                  <a:pt x="1863" y="93"/>
                </a:cubicBezTo>
                <a:cubicBezTo>
                  <a:pt x="1852" y="93"/>
                  <a:pt x="1844" y="87"/>
                  <a:pt x="1844" y="76"/>
                </a:cubicBezTo>
                <a:cubicBezTo>
                  <a:pt x="1844" y="70"/>
                  <a:pt x="1847" y="65"/>
                  <a:pt x="1851" y="62"/>
                </a:cubicBezTo>
                <a:cubicBezTo>
                  <a:pt x="1855" y="59"/>
                  <a:pt x="1862" y="58"/>
                  <a:pt x="1869" y="58"/>
                </a:cubicBezTo>
                <a:cubicBezTo>
                  <a:pt x="1873" y="58"/>
                  <a:pt x="1878" y="59"/>
                  <a:pt x="1878" y="59"/>
                </a:cubicBezTo>
                <a:cubicBezTo>
                  <a:pt x="1878" y="54"/>
                  <a:pt x="1878" y="54"/>
                  <a:pt x="1878" y="54"/>
                </a:cubicBezTo>
                <a:cubicBezTo>
                  <a:pt x="1878" y="51"/>
                  <a:pt x="1878" y="46"/>
                  <a:pt x="1877" y="44"/>
                </a:cubicBezTo>
                <a:cubicBezTo>
                  <a:pt x="1876" y="39"/>
                  <a:pt x="1871" y="37"/>
                  <a:pt x="1866" y="37"/>
                </a:cubicBezTo>
                <a:cubicBezTo>
                  <a:pt x="1858" y="37"/>
                  <a:pt x="1853" y="40"/>
                  <a:pt x="1853" y="40"/>
                </a:cubicBezTo>
                <a:cubicBezTo>
                  <a:pt x="1850" y="33"/>
                  <a:pt x="1850" y="33"/>
                  <a:pt x="1850" y="33"/>
                </a:cubicBezTo>
                <a:cubicBezTo>
                  <a:pt x="1850" y="33"/>
                  <a:pt x="1857" y="30"/>
                  <a:pt x="1869" y="30"/>
                </a:cubicBezTo>
                <a:cubicBezTo>
                  <a:pt x="1885" y="30"/>
                  <a:pt x="1888" y="39"/>
                  <a:pt x="1888" y="42"/>
                </a:cubicBezTo>
                <a:cubicBezTo>
                  <a:pt x="1889" y="45"/>
                  <a:pt x="1889" y="55"/>
                  <a:pt x="1889" y="57"/>
                </a:cubicBezTo>
                <a:cubicBezTo>
                  <a:pt x="1889" y="92"/>
                  <a:pt x="1889" y="92"/>
                  <a:pt x="1889" y="92"/>
                </a:cubicBezTo>
                <a:lnTo>
                  <a:pt x="1878" y="92"/>
                </a:lnTo>
                <a:close/>
                <a:moveTo>
                  <a:pt x="1878" y="64"/>
                </a:moveTo>
                <a:cubicBezTo>
                  <a:pt x="1878" y="64"/>
                  <a:pt x="1876" y="64"/>
                  <a:pt x="1871" y="64"/>
                </a:cubicBezTo>
                <a:cubicBezTo>
                  <a:pt x="1867" y="64"/>
                  <a:pt x="1863" y="65"/>
                  <a:pt x="1861" y="66"/>
                </a:cubicBezTo>
                <a:cubicBezTo>
                  <a:pt x="1857" y="68"/>
                  <a:pt x="1856" y="72"/>
                  <a:pt x="1856" y="75"/>
                </a:cubicBezTo>
                <a:cubicBezTo>
                  <a:pt x="1856" y="84"/>
                  <a:pt x="1862" y="86"/>
                  <a:pt x="1868" y="86"/>
                </a:cubicBezTo>
                <a:cubicBezTo>
                  <a:pt x="1874" y="86"/>
                  <a:pt x="1878" y="84"/>
                  <a:pt x="1878" y="84"/>
                </a:cubicBezTo>
                <a:lnTo>
                  <a:pt x="1878" y="64"/>
                </a:lnTo>
                <a:close/>
                <a:moveTo>
                  <a:pt x="1946" y="92"/>
                </a:moveTo>
                <a:cubicBezTo>
                  <a:pt x="1946" y="60"/>
                  <a:pt x="1946" y="60"/>
                  <a:pt x="1946" y="60"/>
                </a:cubicBezTo>
                <a:cubicBezTo>
                  <a:pt x="1946" y="56"/>
                  <a:pt x="1946" y="52"/>
                  <a:pt x="1945" y="49"/>
                </a:cubicBezTo>
                <a:cubicBezTo>
                  <a:pt x="1944" y="41"/>
                  <a:pt x="1939" y="38"/>
                  <a:pt x="1931" y="38"/>
                </a:cubicBezTo>
                <a:cubicBezTo>
                  <a:pt x="1924" y="38"/>
                  <a:pt x="1919" y="41"/>
                  <a:pt x="1919" y="41"/>
                </a:cubicBezTo>
                <a:cubicBezTo>
                  <a:pt x="1919" y="92"/>
                  <a:pt x="1919" y="92"/>
                  <a:pt x="1919" y="92"/>
                </a:cubicBezTo>
                <a:cubicBezTo>
                  <a:pt x="1908" y="92"/>
                  <a:pt x="1908" y="92"/>
                  <a:pt x="1908" y="92"/>
                </a:cubicBezTo>
                <a:cubicBezTo>
                  <a:pt x="1908" y="32"/>
                  <a:pt x="1908" y="32"/>
                  <a:pt x="1908" y="32"/>
                </a:cubicBezTo>
                <a:cubicBezTo>
                  <a:pt x="1919" y="32"/>
                  <a:pt x="1919" y="32"/>
                  <a:pt x="1919" y="32"/>
                </a:cubicBezTo>
                <a:cubicBezTo>
                  <a:pt x="1919" y="38"/>
                  <a:pt x="1919" y="38"/>
                  <a:pt x="1919" y="38"/>
                </a:cubicBezTo>
                <a:cubicBezTo>
                  <a:pt x="1919" y="38"/>
                  <a:pt x="1925" y="30"/>
                  <a:pt x="1937" y="30"/>
                </a:cubicBezTo>
                <a:cubicBezTo>
                  <a:pt x="1950" y="30"/>
                  <a:pt x="1955" y="38"/>
                  <a:pt x="1956" y="44"/>
                </a:cubicBezTo>
                <a:cubicBezTo>
                  <a:pt x="1957" y="48"/>
                  <a:pt x="1957" y="53"/>
                  <a:pt x="1957" y="56"/>
                </a:cubicBezTo>
                <a:cubicBezTo>
                  <a:pt x="1957" y="92"/>
                  <a:pt x="1957" y="92"/>
                  <a:pt x="1957" y="92"/>
                </a:cubicBezTo>
                <a:lnTo>
                  <a:pt x="1946" y="92"/>
                </a:lnTo>
                <a:close/>
                <a:moveTo>
                  <a:pt x="2015" y="92"/>
                </a:moveTo>
                <a:cubicBezTo>
                  <a:pt x="2015" y="86"/>
                  <a:pt x="2015" y="86"/>
                  <a:pt x="2015" y="86"/>
                </a:cubicBezTo>
                <a:cubicBezTo>
                  <a:pt x="2015" y="86"/>
                  <a:pt x="2010" y="93"/>
                  <a:pt x="1998" y="93"/>
                </a:cubicBezTo>
                <a:cubicBezTo>
                  <a:pt x="1984" y="93"/>
                  <a:pt x="1973" y="83"/>
                  <a:pt x="1973" y="63"/>
                </a:cubicBezTo>
                <a:cubicBezTo>
                  <a:pt x="1973" y="43"/>
                  <a:pt x="1986" y="31"/>
                  <a:pt x="2002" y="31"/>
                </a:cubicBezTo>
                <a:cubicBezTo>
                  <a:pt x="2011" y="31"/>
                  <a:pt x="2015" y="33"/>
                  <a:pt x="2015" y="33"/>
                </a:cubicBezTo>
                <a:cubicBezTo>
                  <a:pt x="2015" y="0"/>
                  <a:pt x="2015" y="0"/>
                  <a:pt x="2015" y="0"/>
                </a:cubicBezTo>
                <a:cubicBezTo>
                  <a:pt x="2027" y="0"/>
                  <a:pt x="2027" y="0"/>
                  <a:pt x="2027" y="0"/>
                </a:cubicBezTo>
                <a:cubicBezTo>
                  <a:pt x="2027" y="92"/>
                  <a:pt x="2027" y="92"/>
                  <a:pt x="2027" y="92"/>
                </a:cubicBezTo>
                <a:lnTo>
                  <a:pt x="2015" y="92"/>
                </a:lnTo>
                <a:close/>
                <a:moveTo>
                  <a:pt x="2015" y="38"/>
                </a:moveTo>
                <a:cubicBezTo>
                  <a:pt x="2015" y="38"/>
                  <a:pt x="2012" y="37"/>
                  <a:pt x="2006" y="37"/>
                </a:cubicBezTo>
                <a:cubicBezTo>
                  <a:pt x="1992" y="37"/>
                  <a:pt x="1985" y="46"/>
                  <a:pt x="1985" y="62"/>
                </a:cubicBezTo>
                <a:cubicBezTo>
                  <a:pt x="1985" y="76"/>
                  <a:pt x="1992" y="86"/>
                  <a:pt x="2004" y="86"/>
                </a:cubicBezTo>
                <a:cubicBezTo>
                  <a:pt x="2011" y="86"/>
                  <a:pt x="2015" y="83"/>
                  <a:pt x="2015" y="83"/>
                </a:cubicBezTo>
                <a:lnTo>
                  <a:pt x="2015" y="38"/>
                </a:lnTo>
                <a:close/>
              </a:path>
            </a:pathLst>
          </a:custGeom>
          <a:solidFill>
            <a:srgbClr val="50575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edwards_60th_color_pos_pn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9852" y="1110294"/>
            <a:ext cx="4136376" cy="251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6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8375904" y="4803300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963557" y="1071098"/>
            <a:ext cx="710754" cy="7107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0" dirty="0">
              <a:solidFill>
                <a:schemeClr val="bg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963900" y="2000700"/>
            <a:ext cx="7214400" cy="2400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19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8375904" y="4803300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472500" y="467100"/>
            <a:ext cx="5392499" cy="3531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2550" dirty="0">
                <a:solidFill>
                  <a:schemeClr val="bg1"/>
                </a:solidFill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464174" y="904500"/>
            <a:ext cx="8682228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93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5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53302" y="0"/>
            <a:ext cx="312713" cy="51435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3060573" y="-982"/>
            <a:ext cx="6083428" cy="51444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72501" y="2405787"/>
            <a:ext cx="116035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2400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123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041109" y="3518390"/>
            <a:ext cx="697003" cy="746906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1882112" y="3518390"/>
            <a:ext cx="1177614" cy="1101132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5000" rIns="137160" bIns="1371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9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72500" y="680399"/>
            <a:ext cx="2586600" cy="91535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459000" tIns="351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4050" dirty="0">
              <a:solidFill>
                <a:schemeClr val="accent4"/>
              </a:solidFill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824407" y="836562"/>
            <a:ext cx="1882247" cy="684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405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3151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963557" y="1071098"/>
            <a:ext cx="710754" cy="71075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0" dirty="0">
              <a:solidFill>
                <a:schemeClr val="bg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963900" y="2000700"/>
            <a:ext cx="7214400" cy="24003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54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3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72500" y="467100"/>
            <a:ext cx="5392499" cy="3531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2550" dirty="0">
                <a:solidFill>
                  <a:schemeClr val="accent4"/>
                </a:solidFill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464174" y="904500"/>
            <a:ext cx="8682228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5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53302" y="0"/>
            <a:ext cx="312713" cy="51435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3060573" y="-982"/>
            <a:ext cx="6083428" cy="5144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72501" y="2446609"/>
            <a:ext cx="870785" cy="2492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800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41761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7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478" y="2695776"/>
            <a:ext cx="1023938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3066234" cy="51435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3066234" cy="51435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72500" y="1933483"/>
            <a:ext cx="2114550" cy="132125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525"/>
              </a:spcAft>
              <a:buFontTx/>
              <a:buNone/>
            </a:pPr>
            <a:r>
              <a:rPr lang="en-US" sz="4050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26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/>
        </p:nvSpPr>
        <p:spPr>
          <a:xfrm>
            <a:off x="0" y="3959388"/>
            <a:ext cx="9144000" cy="118411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6359298" y="1479954"/>
            <a:ext cx="435430" cy="5143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9"/>
          <a:srcRect l="1368" t="8949" r="1368" b="27879"/>
          <a:stretch/>
        </p:blipFill>
        <p:spPr>
          <a:xfrm>
            <a:off x="0" y="0"/>
            <a:ext cx="9144000" cy="3957638"/>
          </a:xfrm>
          <a:prstGeom prst="rect">
            <a:avLst/>
          </a:prstGeom>
        </p:spPr>
      </p:pic>
      <p:sp>
        <p:nvSpPr>
          <p:cNvPr id="2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7024921" y="4177982"/>
            <a:ext cx="1400951" cy="672625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1" name="Rectangle 20"/>
          <p:cNvSpPr/>
          <p:nvPr userDrawn="1"/>
        </p:nvSpPr>
        <p:spPr bwMode="black">
          <a:xfrm>
            <a:off x="473202" y="469650"/>
            <a:ext cx="6093900" cy="41472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15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718200" y="4655882"/>
            <a:ext cx="5151600" cy="245361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9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171450" indent="0" algn="ctr">
              <a:buNone/>
              <a:defRPr/>
            </a:lvl4pPr>
            <a:lvl5pPr marL="342900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718200" y="710202"/>
            <a:ext cx="2165577" cy="671059"/>
            <a:chOff x="848180" y="896938"/>
            <a:chExt cx="2178050" cy="674924"/>
          </a:xfrm>
          <a:solidFill>
            <a:schemeClr val="bg1"/>
          </a:solidFill>
        </p:grpSpPr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848180" y="896938"/>
              <a:ext cx="997552" cy="414102"/>
            </a:xfrm>
            <a:custGeom>
              <a:avLst/>
              <a:gdLst>
                <a:gd name="T0" fmla="*/ 39 w 340"/>
                <a:gd name="T1" fmla="*/ 10 h 140"/>
                <a:gd name="T2" fmla="*/ 54 w 340"/>
                <a:gd name="T3" fmla="*/ 8 h 140"/>
                <a:gd name="T4" fmla="*/ 47 w 340"/>
                <a:gd name="T5" fmla="*/ 64 h 140"/>
                <a:gd name="T6" fmla="*/ 60 w 340"/>
                <a:gd name="T7" fmla="*/ 132 h 140"/>
                <a:gd name="T8" fmla="*/ 39 w 340"/>
                <a:gd name="T9" fmla="*/ 69 h 140"/>
                <a:gd name="T10" fmla="*/ 92 w 340"/>
                <a:gd name="T11" fmla="*/ 100 h 140"/>
                <a:gd name="T12" fmla="*/ 285 w 340"/>
                <a:gd name="T13" fmla="*/ 78 h 140"/>
                <a:gd name="T14" fmla="*/ 286 w 340"/>
                <a:gd name="T15" fmla="*/ 82 h 140"/>
                <a:gd name="T16" fmla="*/ 306 w 340"/>
                <a:gd name="T17" fmla="*/ 113 h 140"/>
                <a:gd name="T18" fmla="*/ 238 w 340"/>
                <a:gd name="T19" fmla="*/ 71 h 140"/>
                <a:gd name="T20" fmla="*/ 315 w 340"/>
                <a:gd name="T21" fmla="*/ 40 h 140"/>
                <a:gd name="T22" fmla="*/ 318 w 340"/>
                <a:gd name="T23" fmla="*/ 41 h 140"/>
                <a:gd name="T24" fmla="*/ 317 w 340"/>
                <a:gd name="T25" fmla="*/ 1 h 140"/>
                <a:gd name="T26" fmla="*/ 313 w 340"/>
                <a:gd name="T27" fmla="*/ 12 h 140"/>
                <a:gd name="T28" fmla="*/ 278 w 340"/>
                <a:gd name="T29" fmla="*/ 0 h 140"/>
                <a:gd name="T30" fmla="*/ 216 w 340"/>
                <a:gd name="T31" fmla="*/ 90 h 140"/>
                <a:gd name="T32" fmla="*/ 177 w 340"/>
                <a:gd name="T33" fmla="*/ 135 h 140"/>
                <a:gd name="T34" fmla="*/ 174 w 340"/>
                <a:gd name="T35" fmla="*/ 5 h 140"/>
                <a:gd name="T36" fmla="*/ 210 w 340"/>
                <a:gd name="T37" fmla="*/ 34 h 140"/>
                <a:gd name="T38" fmla="*/ 211 w 340"/>
                <a:gd name="T39" fmla="*/ 1 h 140"/>
                <a:gd name="T40" fmla="*/ 208 w 340"/>
                <a:gd name="T41" fmla="*/ 2 h 140"/>
                <a:gd name="T42" fmla="*/ 206 w 340"/>
                <a:gd name="T43" fmla="*/ 12 h 140"/>
                <a:gd name="T44" fmla="*/ 110 w 340"/>
                <a:gd name="T45" fmla="*/ 71 h 140"/>
                <a:gd name="T46" fmla="*/ 110 w 340"/>
                <a:gd name="T47" fmla="*/ 82 h 140"/>
                <a:gd name="T48" fmla="*/ 69 w 340"/>
                <a:gd name="T49" fmla="*/ 65 h 140"/>
                <a:gd name="T50" fmla="*/ 53 w 340"/>
                <a:gd name="T51" fmla="*/ 2 h 140"/>
                <a:gd name="T52" fmla="*/ 0 w 340"/>
                <a:gd name="T53" fmla="*/ 2 h 140"/>
                <a:gd name="T54" fmla="*/ 1 w 340"/>
                <a:gd name="T55" fmla="*/ 6 h 140"/>
                <a:gd name="T56" fmla="*/ 18 w 340"/>
                <a:gd name="T57" fmla="*/ 106 h 140"/>
                <a:gd name="T58" fmla="*/ 0 w 340"/>
                <a:gd name="T59" fmla="*/ 135 h 140"/>
                <a:gd name="T60" fmla="*/ 28 w 340"/>
                <a:gd name="T61" fmla="*/ 137 h 140"/>
                <a:gd name="T62" fmla="*/ 115 w 340"/>
                <a:gd name="T63" fmla="*/ 101 h 140"/>
                <a:gd name="T64" fmla="*/ 177 w 340"/>
                <a:gd name="T65" fmla="*/ 140 h 140"/>
                <a:gd name="T66" fmla="*/ 214 w 340"/>
                <a:gd name="T67" fmla="*/ 127 h 140"/>
                <a:gd name="T68" fmla="*/ 218 w 340"/>
                <a:gd name="T69" fmla="*/ 138 h 140"/>
                <a:gd name="T70" fmla="*/ 219 w 340"/>
                <a:gd name="T71" fmla="*/ 101 h 140"/>
                <a:gd name="T72" fmla="*/ 279 w 340"/>
                <a:gd name="T73" fmla="*/ 140 h 140"/>
                <a:gd name="T74" fmla="*/ 328 w 340"/>
                <a:gd name="T75" fmla="*/ 121 h 140"/>
                <a:gd name="T76" fmla="*/ 327 w 340"/>
                <a:gd name="T77" fmla="*/ 101 h 140"/>
                <a:gd name="T78" fmla="*/ 340 w 340"/>
                <a:gd name="T79" fmla="*/ 80 h 140"/>
                <a:gd name="T80" fmla="*/ 315 w 340"/>
                <a:gd name="T81" fmla="*/ 7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0" h="140">
                  <a:moveTo>
                    <a:pt x="39" y="64"/>
                  </a:moveTo>
                  <a:cubicBezTo>
                    <a:pt x="39" y="10"/>
                    <a:pt x="39" y="10"/>
                    <a:pt x="39" y="10"/>
                  </a:cubicBezTo>
                  <a:cubicBezTo>
                    <a:pt x="39" y="9"/>
                    <a:pt x="39" y="8"/>
                    <a:pt x="41" y="8"/>
                  </a:cubicBezTo>
                  <a:cubicBezTo>
                    <a:pt x="44" y="8"/>
                    <a:pt x="51" y="8"/>
                    <a:pt x="54" y="8"/>
                  </a:cubicBezTo>
                  <a:cubicBezTo>
                    <a:pt x="70" y="8"/>
                    <a:pt x="81" y="17"/>
                    <a:pt x="81" y="36"/>
                  </a:cubicBezTo>
                  <a:cubicBezTo>
                    <a:pt x="81" y="57"/>
                    <a:pt x="68" y="64"/>
                    <a:pt x="47" y="64"/>
                  </a:cubicBezTo>
                  <a:lnTo>
                    <a:pt x="39" y="64"/>
                  </a:lnTo>
                  <a:close/>
                  <a:moveTo>
                    <a:pt x="60" y="132"/>
                  </a:moveTo>
                  <a:cubicBezTo>
                    <a:pt x="42" y="132"/>
                    <a:pt x="39" y="129"/>
                    <a:pt x="39" y="104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71" y="69"/>
                    <a:pt x="92" y="74"/>
                    <a:pt x="92" y="100"/>
                  </a:cubicBezTo>
                  <a:cubicBezTo>
                    <a:pt x="92" y="120"/>
                    <a:pt x="80" y="132"/>
                    <a:pt x="60" y="132"/>
                  </a:cubicBezTo>
                  <a:close/>
                  <a:moveTo>
                    <a:pt x="285" y="78"/>
                  </a:moveTo>
                  <a:cubicBezTo>
                    <a:pt x="285" y="80"/>
                    <a:pt x="285" y="80"/>
                    <a:pt x="285" y="80"/>
                  </a:cubicBezTo>
                  <a:cubicBezTo>
                    <a:pt x="285" y="81"/>
                    <a:pt x="285" y="82"/>
                    <a:pt x="286" y="82"/>
                  </a:cubicBezTo>
                  <a:cubicBezTo>
                    <a:pt x="306" y="82"/>
                    <a:pt x="306" y="84"/>
                    <a:pt x="306" y="100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26"/>
                    <a:pt x="298" y="135"/>
                    <a:pt x="280" y="135"/>
                  </a:cubicBezTo>
                  <a:cubicBezTo>
                    <a:pt x="251" y="135"/>
                    <a:pt x="238" y="106"/>
                    <a:pt x="238" y="71"/>
                  </a:cubicBezTo>
                  <a:cubicBezTo>
                    <a:pt x="238" y="37"/>
                    <a:pt x="247" y="5"/>
                    <a:pt x="280" y="5"/>
                  </a:cubicBezTo>
                  <a:cubicBezTo>
                    <a:pt x="298" y="5"/>
                    <a:pt x="313" y="17"/>
                    <a:pt x="315" y="40"/>
                  </a:cubicBezTo>
                  <a:cubicBezTo>
                    <a:pt x="315" y="41"/>
                    <a:pt x="315" y="41"/>
                    <a:pt x="316" y="41"/>
                  </a:cubicBezTo>
                  <a:cubicBezTo>
                    <a:pt x="318" y="41"/>
                    <a:pt x="318" y="41"/>
                    <a:pt x="318" y="41"/>
                  </a:cubicBezTo>
                  <a:cubicBezTo>
                    <a:pt x="318" y="32"/>
                    <a:pt x="318" y="10"/>
                    <a:pt x="318" y="1"/>
                  </a:cubicBezTo>
                  <a:cubicBezTo>
                    <a:pt x="317" y="1"/>
                    <a:pt x="317" y="1"/>
                    <a:pt x="317" y="1"/>
                  </a:cubicBezTo>
                  <a:cubicBezTo>
                    <a:pt x="315" y="1"/>
                    <a:pt x="315" y="1"/>
                    <a:pt x="315" y="2"/>
                  </a:cubicBezTo>
                  <a:cubicBezTo>
                    <a:pt x="313" y="12"/>
                    <a:pt x="313" y="12"/>
                    <a:pt x="313" y="12"/>
                  </a:cubicBezTo>
                  <a:cubicBezTo>
                    <a:pt x="313" y="12"/>
                    <a:pt x="313" y="12"/>
                    <a:pt x="313" y="12"/>
                  </a:cubicBezTo>
                  <a:cubicBezTo>
                    <a:pt x="303" y="3"/>
                    <a:pt x="290" y="0"/>
                    <a:pt x="278" y="0"/>
                  </a:cubicBezTo>
                  <a:cubicBezTo>
                    <a:pt x="239" y="0"/>
                    <a:pt x="214" y="32"/>
                    <a:pt x="214" y="71"/>
                  </a:cubicBezTo>
                  <a:cubicBezTo>
                    <a:pt x="214" y="78"/>
                    <a:pt x="215" y="84"/>
                    <a:pt x="216" y="90"/>
                  </a:cubicBezTo>
                  <a:cubicBezTo>
                    <a:pt x="216" y="95"/>
                    <a:pt x="216" y="95"/>
                    <a:pt x="216" y="95"/>
                  </a:cubicBezTo>
                  <a:cubicBezTo>
                    <a:pt x="213" y="125"/>
                    <a:pt x="196" y="135"/>
                    <a:pt x="177" y="135"/>
                  </a:cubicBezTo>
                  <a:cubicBezTo>
                    <a:pt x="148" y="135"/>
                    <a:pt x="134" y="108"/>
                    <a:pt x="134" y="71"/>
                  </a:cubicBezTo>
                  <a:cubicBezTo>
                    <a:pt x="134" y="37"/>
                    <a:pt x="142" y="5"/>
                    <a:pt x="174" y="5"/>
                  </a:cubicBezTo>
                  <a:cubicBezTo>
                    <a:pt x="191" y="5"/>
                    <a:pt x="205" y="15"/>
                    <a:pt x="208" y="33"/>
                  </a:cubicBezTo>
                  <a:cubicBezTo>
                    <a:pt x="208" y="34"/>
                    <a:pt x="209" y="34"/>
                    <a:pt x="210" y="34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2" y="25"/>
                    <a:pt x="211" y="10"/>
                    <a:pt x="211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09" y="1"/>
                    <a:pt x="208" y="1"/>
                    <a:pt x="208" y="2"/>
                  </a:cubicBezTo>
                  <a:cubicBezTo>
                    <a:pt x="206" y="12"/>
                    <a:pt x="206" y="12"/>
                    <a:pt x="206" y="12"/>
                  </a:cubicBezTo>
                  <a:cubicBezTo>
                    <a:pt x="206" y="12"/>
                    <a:pt x="206" y="12"/>
                    <a:pt x="206" y="12"/>
                  </a:cubicBezTo>
                  <a:cubicBezTo>
                    <a:pt x="197" y="3"/>
                    <a:pt x="184" y="0"/>
                    <a:pt x="172" y="0"/>
                  </a:cubicBezTo>
                  <a:cubicBezTo>
                    <a:pt x="135" y="0"/>
                    <a:pt x="110" y="32"/>
                    <a:pt x="110" y="71"/>
                  </a:cubicBezTo>
                  <a:cubicBezTo>
                    <a:pt x="110" y="75"/>
                    <a:pt x="110" y="78"/>
                    <a:pt x="110" y="82"/>
                  </a:cubicBezTo>
                  <a:cubicBezTo>
                    <a:pt x="110" y="82"/>
                    <a:pt x="110" y="82"/>
                    <a:pt x="110" y="82"/>
                  </a:cubicBezTo>
                  <a:cubicBezTo>
                    <a:pt x="102" y="71"/>
                    <a:pt x="87" y="66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89" y="61"/>
                    <a:pt x="102" y="51"/>
                    <a:pt x="102" y="34"/>
                  </a:cubicBezTo>
                  <a:cubicBezTo>
                    <a:pt x="102" y="9"/>
                    <a:pt x="75" y="2"/>
                    <a:pt x="53" y="2"/>
                  </a:cubicBezTo>
                  <a:cubicBezTo>
                    <a:pt x="47" y="2"/>
                    <a:pt x="34" y="3"/>
                    <a:pt x="29" y="3"/>
                  </a:cubicBezTo>
                  <a:cubicBezTo>
                    <a:pt x="20" y="3"/>
                    <a:pt x="9" y="3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8" y="7"/>
                    <a:pt x="18" y="9"/>
                    <a:pt x="18" y="3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30"/>
                    <a:pt x="18" y="133"/>
                    <a:pt x="2" y="133"/>
                  </a:cubicBezTo>
                  <a:cubicBezTo>
                    <a:pt x="0" y="133"/>
                    <a:pt x="0" y="134"/>
                    <a:pt x="0" y="135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9" y="137"/>
                    <a:pt x="18" y="137"/>
                    <a:pt x="28" y="137"/>
                  </a:cubicBezTo>
                  <a:cubicBezTo>
                    <a:pt x="40" y="137"/>
                    <a:pt x="45" y="137"/>
                    <a:pt x="60" y="137"/>
                  </a:cubicBezTo>
                  <a:cubicBezTo>
                    <a:pt x="93" y="137"/>
                    <a:pt x="114" y="121"/>
                    <a:pt x="115" y="101"/>
                  </a:cubicBezTo>
                  <a:cubicBezTo>
                    <a:pt x="116" y="101"/>
                    <a:pt x="116" y="101"/>
                    <a:pt x="116" y="101"/>
                  </a:cubicBezTo>
                  <a:cubicBezTo>
                    <a:pt x="126" y="125"/>
                    <a:pt x="148" y="140"/>
                    <a:pt x="177" y="140"/>
                  </a:cubicBezTo>
                  <a:cubicBezTo>
                    <a:pt x="190" y="140"/>
                    <a:pt x="203" y="136"/>
                    <a:pt x="213" y="127"/>
                  </a:cubicBezTo>
                  <a:cubicBezTo>
                    <a:pt x="214" y="127"/>
                    <a:pt x="214" y="127"/>
                    <a:pt x="214" y="127"/>
                  </a:cubicBezTo>
                  <a:cubicBezTo>
                    <a:pt x="215" y="137"/>
                    <a:pt x="215" y="137"/>
                    <a:pt x="215" y="137"/>
                  </a:cubicBezTo>
                  <a:cubicBezTo>
                    <a:pt x="216" y="138"/>
                    <a:pt x="216" y="138"/>
                    <a:pt x="218" y="138"/>
                  </a:cubicBezTo>
                  <a:cubicBezTo>
                    <a:pt x="219" y="138"/>
                    <a:pt x="219" y="138"/>
                    <a:pt x="219" y="138"/>
                  </a:cubicBezTo>
                  <a:cubicBezTo>
                    <a:pt x="219" y="132"/>
                    <a:pt x="219" y="114"/>
                    <a:pt x="219" y="101"/>
                  </a:cubicBezTo>
                  <a:cubicBezTo>
                    <a:pt x="220" y="101"/>
                    <a:pt x="220" y="101"/>
                    <a:pt x="220" y="101"/>
                  </a:cubicBezTo>
                  <a:cubicBezTo>
                    <a:pt x="229" y="125"/>
                    <a:pt x="252" y="140"/>
                    <a:pt x="279" y="140"/>
                  </a:cubicBezTo>
                  <a:cubicBezTo>
                    <a:pt x="305" y="140"/>
                    <a:pt x="315" y="123"/>
                    <a:pt x="326" y="123"/>
                  </a:cubicBezTo>
                  <a:cubicBezTo>
                    <a:pt x="327" y="123"/>
                    <a:pt x="328" y="123"/>
                    <a:pt x="328" y="121"/>
                  </a:cubicBezTo>
                  <a:cubicBezTo>
                    <a:pt x="328" y="119"/>
                    <a:pt x="327" y="114"/>
                    <a:pt x="327" y="110"/>
                  </a:cubicBezTo>
                  <a:cubicBezTo>
                    <a:pt x="327" y="101"/>
                    <a:pt x="327" y="101"/>
                    <a:pt x="327" y="101"/>
                  </a:cubicBezTo>
                  <a:cubicBezTo>
                    <a:pt x="327" y="84"/>
                    <a:pt x="327" y="82"/>
                    <a:pt x="339" y="82"/>
                  </a:cubicBezTo>
                  <a:cubicBezTo>
                    <a:pt x="340" y="82"/>
                    <a:pt x="340" y="81"/>
                    <a:pt x="340" y="80"/>
                  </a:cubicBezTo>
                  <a:cubicBezTo>
                    <a:pt x="340" y="78"/>
                    <a:pt x="340" y="78"/>
                    <a:pt x="340" y="78"/>
                  </a:cubicBezTo>
                  <a:cubicBezTo>
                    <a:pt x="331" y="78"/>
                    <a:pt x="325" y="78"/>
                    <a:pt x="315" y="78"/>
                  </a:cubicBezTo>
                  <a:cubicBezTo>
                    <a:pt x="306" y="78"/>
                    <a:pt x="294" y="78"/>
                    <a:pt x="285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n-lt"/>
                <a:sym typeface="Trebuchet MS" panose="020B0603020202020204" pitchFamily="34" charset="0"/>
              </a:endParaRPr>
            </a:p>
          </p:txBody>
        </p:sp>
        <p:sp>
          <p:nvSpPr>
            <p:cNvPr id="25" name="Freeform 6"/>
            <p:cNvSpPr>
              <a:spLocks noEditPoints="1"/>
            </p:cNvSpPr>
            <p:nvPr/>
          </p:nvSpPr>
          <p:spPr bwMode="auto">
            <a:xfrm>
              <a:off x="1194295" y="1459375"/>
              <a:ext cx="1831935" cy="112487"/>
            </a:xfrm>
            <a:custGeom>
              <a:avLst/>
              <a:gdLst>
                <a:gd name="T0" fmla="*/ 32 w 625"/>
                <a:gd name="T1" fmla="*/ 10 h 38"/>
                <a:gd name="T2" fmla="*/ 14 w 625"/>
                <a:gd name="T3" fmla="*/ 4 h 38"/>
                <a:gd name="T4" fmla="*/ 112 w 625"/>
                <a:gd name="T5" fmla="*/ 9 h 38"/>
                <a:gd name="T6" fmla="*/ 87 w 625"/>
                <a:gd name="T7" fmla="*/ 37 h 38"/>
                <a:gd name="T8" fmla="*/ 107 w 625"/>
                <a:gd name="T9" fmla="*/ 10 h 38"/>
                <a:gd name="T10" fmla="*/ 274 w 625"/>
                <a:gd name="T11" fmla="*/ 26 h 38"/>
                <a:gd name="T12" fmla="*/ 271 w 625"/>
                <a:gd name="T13" fmla="*/ 2 h 38"/>
                <a:gd name="T14" fmla="*/ 48 w 625"/>
                <a:gd name="T15" fmla="*/ 37 h 38"/>
                <a:gd name="T16" fmla="*/ 38 w 625"/>
                <a:gd name="T17" fmla="*/ 37 h 38"/>
                <a:gd name="T18" fmla="*/ 33 w 625"/>
                <a:gd name="T19" fmla="*/ 12 h 38"/>
                <a:gd name="T20" fmla="*/ 43 w 625"/>
                <a:gd name="T21" fmla="*/ 12 h 38"/>
                <a:gd name="T22" fmla="*/ 48 w 625"/>
                <a:gd name="T23" fmla="*/ 37 h 38"/>
                <a:gd name="T24" fmla="*/ 56 w 625"/>
                <a:gd name="T25" fmla="*/ 12 h 38"/>
                <a:gd name="T26" fmla="*/ 64 w 625"/>
                <a:gd name="T27" fmla="*/ 23 h 38"/>
                <a:gd name="T28" fmla="*/ 64 w 625"/>
                <a:gd name="T29" fmla="*/ 25 h 38"/>
                <a:gd name="T30" fmla="*/ 118 w 625"/>
                <a:gd name="T31" fmla="*/ 25 h 38"/>
                <a:gd name="T32" fmla="*/ 145 w 625"/>
                <a:gd name="T33" fmla="*/ 37 h 38"/>
                <a:gd name="T34" fmla="*/ 157 w 625"/>
                <a:gd name="T35" fmla="*/ 13 h 38"/>
                <a:gd name="T36" fmla="*/ 152 w 625"/>
                <a:gd name="T37" fmla="*/ 38 h 38"/>
                <a:gd name="T38" fmla="*/ 163 w 625"/>
                <a:gd name="T39" fmla="*/ 19 h 38"/>
                <a:gd name="T40" fmla="*/ 177 w 625"/>
                <a:gd name="T41" fmla="*/ 14 h 38"/>
                <a:gd name="T42" fmla="*/ 196 w 625"/>
                <a:gd name="T43" fmla="*/ 11 h 38"/>
                <a:gd name="T44" fmla="*/ 215 w 625"/>
                <a:gd name="T45" fmla="*/ 17 h 38"/>
                <a:gd name="T46" fmla="*/ 213 w 625"/>
                <a:gd name="T47" fmla="*/ 27 h 38"/>
                <a:gd name="T48" fmla="*/ 226 w 625"/>
                <a:gd name="T49" fmla="*/ 14 h 38"/>
                <a:gd name="T50" fmla="*/ 290 w 625"/>
                <a:gd name="T51" fmla="*/ 38 h 38"/>
                <a:gd name="T52" fmla="*/ 324 w 625"/>
                <a:gd name="T53" fmla="*/ 38 h 38"/>
                <a:gd name="T54" fmla="*/ 303 w 625"/>
                <a:gd name="T55" fmla="*/ 36 h 38"/>
                <a:gd name="T56" fmla="*/ 324 w 625"/>
                <a:gd name="T57" fmla="*/ 30 h 38"/>
                <a:gd name="T58" fmla="*/ 327 w 625"/>
                <a:gd name="T59" fmla="*/ 38 h 38"/>
                <a:gd name="T60" fmla="*/ 345 w 625"/>
                <a:gd name="T61" fmla="*/ 32 h 38"/>
                <a:gd name="T62" fmla="*/ 340 w 625"/>
                <a:gd name="T63" fmla="*/ 14 h 38"/>
                <a:gd name="T64" fmla="*/ 350 w 625"/>
                <a:gd name="T65" fmla="*/ 12 h 38"/>
                <a:gd name="T66" fmla="*/ 366 w 625"/>
                <a:gd name="T67" fmla="*/ 14 h 38"/>
                <a:gd name="T68" fmla="*/ 392 w 625"/>
                <a:gd name="T69" fmla="*/ 37 h 38"/>
                <a:gd name="T70" fmla="*/ 383 w 625"/>
                <a:gd name="T71" fmla="*/ 12 h 38"/>
                <a:gd name="T72" fmla="*/ 397 w 625"/>
                <a:gd name="T73" fmla="*/ 29 h 38"/>
                <a:gd name="T74" fmla="*/ 402 w 625"/>
                <a:gd name="T75" fmla="*/ 14 h 38"/>
                <a:gd name="T76" fmla="*/ 416 w 625"/>
                <a:gd name="T77" fmla="*/ 19 h 38"/>
                <a:gd name="T78" fmla="*/ 419 w 625"/>
                <a:gd name="T79" fmla="*/ 37 h 38"/>
                <a:gd name="T80" fmla="*/ 430 w 625"/>
                <a:gd name="T81" fmla="*/ 13 h 38"/>
                <a:gd name="T82" fmla="*/ 438 w 625"/>
                <a:gd name="T83" fmla="*/ 17 h 38"/>
                <a:gd name="T84" fmla="*/ 436 w 625"/>
                <a:gd name="T85" fmla="*/ 27 h 38"/>
                <a:gd name="T86" fmla="*/ 449 w 625"/>
                <a:gd name="T87" fmla="*/ 13 h 38"/>
                <a:gd name="T88" fmla="*/ 484 w 625"/>
                <a:gd name="T89" fmla="*/ 28 h 38"/>
                <a:gd name="T90" fmla="*/ 479 w 625"/>
                <a:gd name="T91" fmla="*/ 12 h 38"/>
                <a:gd name="T92" fmla="*/ 473 w 625"/>
                <a:gd name="T93" fmla="*/ 28 h 38"/>
                <a:gd name="T94" fmla="*/ 522 w 625"/>
                <a:gd name="T95" fmla="*/ 33 h 38"/>
                <a:gd name="T96" fmla="*/ 520 w 625"/>
                <a:gd name="T97" fmla="*/ 11 h 38"/>
                <a:gd name="T98" fmla="*/ 512 w 625"/>
                <a:gd name="T99" fmla="*/ 21 h 38"/>
                <a:gd name="T100" fmla="*/ 551 w 625"/>
                <a:gd name="T101" fmla="*/ 35 h 38"/>
                <a:gd name="T102" fmla="*/ 527 w 625"/>
                <a:gd name="T103" fmla="*/ 37 h 38"/>
                <a:gd name="T104" fmla="*/ 547 w 625"/>
                <a:gd name="T105" fmla="*/ 18 h 38"/>
                <a:gd name="T106" fmla="*/ 563 w 625"/>
                <a:gd name="T107" fmla="*/ 11 h 38"/>
                <a:gd name="T108" fmla="*/ 580 w 625"/>
                <a:gd name="T109" fmla="*/ 19 h 38"/>
                <a:gd name="T110" fmla="*/ 590 w 625"/>
                <a:gd name="T111" fmla="*/ 35 h 38"/>
                <a:gd name="T112" fmla="*/ 599 w 625"/>
                <a:gd name="T113" fmla="*/ 22 h 38"/>
                <a:gd name="T114" fmla="*/ 604 w 625"/>
                <a:gd name="T115" fmla="*/ 37 h 38"/>
                <a:gd name="T116" fmla="*/ 625 w 625"/>
                <a:gd name="T117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5" h="38">
                  <a:moveTo>
                    <a:pt x="23" y="37"/>
                  </a:move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19" y="34"/>
                    <a:pt x="19" y="34"/>
                    <a:pt x="19" y="28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7" y="3"/>
                    <a:pt x="30" y="4"/>
                    <a:pt x="30" y="10"/>
                  </a:cubicBezTo>
                  <a:cubicBezTo>
                    <a:pt x="30" y="10"/>
                    <a:pt x="31" y="10"/>
                    <a:pt x="31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8"/>
                    <a:pt x="32" y="3"/>
                    <a:pt x="32" y="1"/>
                  </a:cubicBezTo>
                  <a:cubicBezTo>
                    <a:pt x="30" y="1"/>
                    <a:pt x="27" y="1"/>
                    <a:pt x="23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1"/>
                    <a:pt x="3" y="1"/>
                    <a:pt x="0" y="1"/>
                  </a:cubicBezTo>
                  <a:cubicBezTo>
                    <a:pt x="0" y="3"/>
                    <a:pt x="0" y="9"/>
                    <a:pt x="0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4"/>
                    <a:pt x="5" y="3"/>
                    <a:pt x="10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4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34"/>
                    <a:pt x="14" y="34"/>
                    <a:pt x="10" y="35"/>
                  </a:cubicBezTo>
                  <a:cubicBezTo>
                    <a:pt x="9" y="35"/>
                    <a:pt x="9" y="35"/>
                    <a:pt x="9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4" y="37"/>
                    <a:pt x="16" y="37"/>
                  </a:cubicBezTo>
                  <a:cubicBezTo>
                    <a:pt x="19" y="37"/>
                    <a:pt x="21" y="37"/>
                    <a:pt x="23" y="37"/>
                  </a:cubicBezTo>
                  <a:close/>
                  <a:moveTo>
                    <a:pt x="116" y="27"/>
                  </a:moveTo>
                  <a:cubicBezTo>
                    <a:pt x="116" y="21"/>
                    <a:pt x="110" y="18"/>
                    <a:pt x="104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9" y="17"/>
                    <a:pt x="112" y="14"/>
                    <a:pt x="112" y="9"/>
                  </a:cubicBezTo>
                  <a:cubicBezTo>
                    <a:pt x="112" y="3"/>
                    <a:pt x="105" y="1"/>
                    <a:pt x="99" y="1"/>
                  </a:cubicBezTo>
                  <a:cubicBezTo>
                    <a:pt x="97" y="1"/>
                    <a:pt x="96" y="1"/>
                    <a:pt x="94" y="1"/>
                  </a:cubicBezTo>
                  <a:cubicBezTo>
                    <a:pt x="91" y="1"/>
                    <a:pt x="89" y="1"/>
                    <a:pt x="87" y="1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91" y="3"/>
                    <a:pt x="91" y="3"/>
                    <a:pt x="91" y="10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34"/>
                    <a:pt x="91" y="34"/>
                    <a:pt x="87" y="35"/>
                  </a:cubicBezTo>
                  <a:cubicBezTo>
                    <a:pt x="87" y="35"/>
                    <a:pt x="87" y="35"/>
                    <a:pt x="87" y="36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9" y="37"/>
                    <a:pt x="91" y="37"/>
                    <a:pt x="94" y="37"/>
                  </a:cubicBezTo>
                  <a:cubicBezTo>
                    <a:pt x="97" y="37"/>
                    <a:pt x="98" y="37"/>
                    <a:pt x="101" y="37"/>
                  </a:cubicBezTo>
                  <a:cubicBezTo>
                    <a:pt x="110" y="37"/>
                    <a:pt x="116" y="32"/>
                    <a:pt x="116" y="27"/>
                  </a:cubicBezTo>
                  <a:close/>
                  <a:moveTo>
                    <a:pt x="110" y="27"/>
                  </a:moveTo>
                  <a:cubicBezTo>
                    <a:pt x="110" y="32"/>
                    <a:pt x="107" y="35"/>
                    <a:pt x="101" y="35"/>
                  </a:cubicBezTo>
                  <a:cubicBezTo>
                    <a:pt x="96" y="35"/>
                    <a:pt x="96" y="34"/>
                    <a:pt x="96" y="27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106" y="19"/>
                    <a:pt x="110" y="21"/>
                    <a:pt x="110" y="27"/>
                  </a:cubicBezTo>
                  <a:close/>
                  <a:moveTo>
                    <a:pt x="107" y="10"/>
                  </a:moveTo>
                  <a:cubicBezTo>
                    <a:pt x="107" y="15"/>
                    <a:pt x="104" y="17"/>
                    <a:pt x="98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3"/>
                    <a:pt x="96" y="3"/>
                    <a:pt x="97" y="3"/>
                  </a:cubicBezTo>
                  <a:cubicBezTo>
                    <a:pt x="97" y="3"/>
                    <a:pt x="99" y="3"/>
                    <a:pt x="100" y="3"/>
                  </a:cubicBezTo>
                  <a:cubicBezTo>
                    <a:pt x="104" y="3"/>
                    <a:pt x="107" y="5"/>
                    <a:pt x="107" y="10"/>
                  </a:cubicBezTo>
                  <a:close/>
                  <a:moveTo>
                    <a:pt x="276" y="37"/>
                  </a:moveTo>
                  <a:cubicBezTo>
                    <a:pt x="276" y="35"/>
                    <a:pt x="276" y="28"/>
                    <a:pt x="276" y="26"/>
                  </a:cubicBezTo>
                  <a:cubicBezTo>
                    <a:pt x="274" y="26"/>
                    <a:pt x="274" y="26"/>
                    <a:pt x="274" y="26"/>
                  </a:cubicBezTo>
                  <a:cubicBezTo>
                    <a:pt x="274" y="26"/>
                    <a:pt x="274" y="26"/>
                    <a:pt x="274" y="26"/>
                  </a:cubicBezTo>
                  <a:cubicBezTo>
                    <a:pt x="273" y="33"/>
                    <a:pt x="270" y="35"/>
                    <a:pt x="264" y="35"/>
                  </a:cubicBezTo>
                  <a:cubicBezTo>
                    <a:pt x="257" y="35"/>
                    <a:pt x="253" y="29"/>
                    <a:pt x="253" y="19"/>
                  </a:cubicBezTo>
                  <a:cubicBezTo>
                    <a:pt x="253" y="11"/>
                    <a:pt x="254" y="2"/>
                    <a:pt x="263" y="2"/>
                  </a:cubicBezTo>
                  <a:cubicBezTo>
                    <a:pt x="268" y="2"/>
                    <a:pt x="271" y="5"/>
                    <a:pt x="272" y="11"/>
                  </a:cubicBezTo>
                  <a:cubicBezTo>
                    <a:pt x="272" y="11"/>
                    <a:pt x="272" y="11"/>
                    <a:pt x="272" y="11"/>
                  </a:cubicBezTo>
                  <a:cubicBezTo>
                    <a:pt x="274" y="11"/>
                    <a:pt x="274" y="11"/>
                    <a:pt x="274" y="11"/>
                  </a:cubicBezTo>
                  <a:cubicBezTo>
                    <a:pt x="274" y="9"/>
                    <a:pt x="274" y="3"/>
                    <a:pt x="274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72" y="0"/>
                    <a:pt x="272" y="0"/>
                    <a:pt x="272" y="1"/>
                  </a:cubicBezTo>
                  <a:cubicBezTo>
                    <a:pt x="271" y="2"/>
                    <a:pt x="271" y="2"/>
                    <a:pt x="271" y="2"/>
                  </a:cubicBezTo>
                  <a:cubicBezTo>
                    <a:pt x="271" y="2"/>
                    <a:pt x="271" y="2"/>
                    <a:pt x="271" y="2"/>
                  </a:cubicBezTo>
                  <a:cubicBezTo>
                    <a:pt x="269" y="1"/>
                    <a:pt x="266" y="0"/>
                    <a:pt x="263" y="0"/>
                  </a:cubicBezTo>
                  <a:cubicBezTo>
                    <a:pt x="253" y="0"/>
                    <a:pt x="247" y="8"/>
                    <a:pt x="247" y="19"/>
                  </a:cubicBezTo>
                  <a:cubicBezTo>
                    <a:pt x="247" y="31"/>
                    <a:pt x="254" y="38"/>
                    <a:pt x="264" y="38"/>
                  </a:cubicBezTo>
                  <a:cubicBezTo>
                    <a:pt x="269" y="38"/>
                    <a:pt x="272" y="36"/>
                    <a:pt x="273" y="36"/>
                  </a:cubicBezTo>
                  <a:cubicBezTo>
                    <a:pt x="273" y="36"/>
                    <a:pt x="273" y="36"/>
                    <a:pt x="273" y="36"/>
                  </a:cubicBezTo>
                  <a:cubicBezTo>
                    <a:pt x="274" y="37"/>
                    <a:pt x="274" y="37"/>
                    <a:pt x="274" y="37"/>
                  </a:cubicBezTo>
                  <a:cubicBezTo>
                    <a:pt x="274" y="37"/>
                    <a:pt x="274" y="37"/>
                    <a:pt x="275" y="37"/>
                  </a:cubicBezTo>
                  <a:lnTo>
                    <a:pt x="276" y="37"/>
                  </a:lnTo>
                  <a:close/>
                  <a:moveTo>
                    <a:pt x="48" y="37"/>
                  </a:moveTo>
                  <a:cubicBezTo>
                    <a:pt x="47" y="37"/>
                    <a:pt x="45" y="37"/>
                    <a:pt x="43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5"/>
                    <a:pt x="43" y="35"/>
                  </a:cubicBezTo>
                  <a:cubicBezTo>
                    <a:pt x="46" y="35"/>
                    <a:pt x="46" y="35"/>
                    <a:pt x="46" y="30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5"/>
                    <a:pt x="35" y="35"/>
                    <a:pt x="38" y="35"/>
                  </a:cubicBezTo>
                  <a:cubicBezTo>
                    <a:pt x="38" y="35"/>
                    <a:pt x="38" y="36"/>
                    <a:pt x="38" y="36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7" y="37"/>
                    <a:pt x="35" y="37"/>
                    <a:pt x="33" y="37"/>
                  </a:cubicBezTo>
                  <a:cubicBezTo>
                    <a:pt x="31" y="37"/>
                    <a:pt x="29" y="37"/>
                    <a:pt x="27" y="37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6"/>
                    <a:pt x="27" y="35"/>
                    <a:pt x="28" y="35"/>
                  </a:cubicBezTo>
                  <a:cubicBezTo>
                    <a:pt x="31" y="35"/>
                    <a:pt x="31" y="35"/>
                    <a:pt x="31" y="30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4"/>
                    <a:pt x="31" y="14"/>
                    <a:pt x="28" y="14"/>
                  </a:cubicBezTo>
                  <a:cubicBezTo>
                    <a:pt x="27" y="14"/>
                    <a:pt x="27" y="14"/>
                    <a:pt x="27" y="13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9" y="12"/>
                    <a:pt x="31" y="12"/>
                    <a:pt x="33" y="12"/>
                  </a:cubicBezTo>
                  <a:cubicBezTo>
                    <a:pt x="35" y="12"/>
                    <a:pt x="37" y="12"/>
                    <a:pt x="38" y="12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5" y="14"/>
                    <a:pt x="35" y="14"/>
                    <a:pt x="35" y="19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4"/>
                    <a:pt x="46" y="14"/>
                    <a:pt x="43" y="14"/>
                  </a:cubicBezTo>
                  <a:cubicBezTo>
                    <a:pt x="43" y="14"/>
                    <a:pt x="43" y="14"/>
                    <a:pt x="43" y="13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5" y="12"/>
                    <a:pt x="47" y="12"/>
                    <a:pt x="48" y="12"/>
                  </a:cubicBezTo>
                  <a:cubicBezTo>
                    <a:pt x="50" y="12"/>
                    <a:pt x="52" y="12"/>
                    <a:pt x="54" y="12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4"/>
                    <a:pt x="51" y="14"/>
                    <a:pt x="51" y="19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5"/>
                    <a:pt x="51" y="35"/>
                    <a:pt x="54" y="35"/>
                  </a:cubicBezTo>
                  <a:cubicBezTo>
                    <a:pt x="54" y="35"/>
                    <a:pt x="54" y="36"/>
                    <a:pt x="54" y="36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2" y="37"/>
                    <a:pt x="50" y="37"/>
                    <a:pt x="48" y="37"/>
                  </a:cubicBezTo>
                  <a:close/>
                  <a:moveTo>
                    <a:pt x="69" y="37"/>
                  </a:moveTo>
                  <a:cubicBezTo>
                    <a:pt x="62" y="37"/>
                    <a:pt x="62" y="37"/>
                    <a:pt x="62" y="37"/>
                  </a:cubicBezTo>
                  <a:cubicBezTo>
                    <a:pt x="60" y="37"/>
                    <a:pt x="58" y="37"/>
                    <a:pt x="56" y="37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6"/>
                    <a:pt x="56" y="35"/>
                    <a:pt x="56" y="35"/>
                  </a:cubicBezTo>
                  <a:cubicBezTo>
                    <a:pt x="59" y="35"/>
                    <a:pt x="59" y="35"/>
                    <a:pt x="59" y="30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14"/>
                    <a:pt x="59" y="14"/>
                    <a:pt x="56" y="14"/>
                  </a:cubicBezTo>
                  <a:cubicBezTo>
                    <a:pt x="56" y="14"/>
                    <a:pt x="56" y="14"/>
                    <a:pt x="56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8" y="12"/>
                    <a:pt x="60" y="12"/>
                    <a:pt x="62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71" y="12"/>
                    <a:pt x="73" y="12"/>
                    <a:pt x="74" y="12"/>
                  </a:cubicBezTo>
                  <a:cubicBezTo>
                    <a:pt x="74" y="14"/>
                    <a:pt x="74" y="17"/>
                    <a:pt x="74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2" y="15"/>
                    <a:pt x="71" y="14"/>
                    <a:pt x="68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5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7" y="23"/>
                    <a:pt x="68" y="23"/>
                    <a:pt x="68" y="20"/>
                  </a:cubicBezTo>
                  <a:cubicBezTo>
                    <a:pt x="68" y="20"/>
                    <a:pt x="68" y="20"/>
                    <a:pt x="69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1"/>
                    <a:pt x="70" y="23"/>
                    <a:pt x="70" y="24"/>
                  </a:cubicBezTo>
                  <a:cubicBezTo>
                    <a:pt x="70" y="26"/>
                    <a:pt x="70" y="27"/>
                    <a:pt x="70" y="28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8" y="25"/>
                    <a:pt x="67" y="25"/>
                    <a:pt x="64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5"/>
                    <a:pt x="64" y="35"/>
                    <a:pt x="67" y="35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72" y="35"/>
                    <a:pt x="74" y="34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6" y="31"/>
                    <a:pt x="76" y="35"/>
                    <a:pt x="76" y="37"/>
                  </a:cubicBezTo>
                  <a:cubicBezTo>
                    <a:pt x="74" y="37"/>
                    <a:pt x="72" y="37"/>
                    <a:pt x="69" y="37"/>
                  </a:cubicBezTo>
                  <a:close/>
                  <a:moveTo>
                    <a:pt x="130" y="38"/>
                  </a:moveTo>
                  <a:cubicBezTo>
                    <a:pt x="123" y="38"/>
                    <a:pt x="118" y="33"/>
                    <a:pt x="118" y="25"/>
                  </a:cubicBezTo>
                  <a:cubicBezTo>
                    <a:pt x="118" y="16"/>
                    <a:pt x="124" y="11"/>
                    <a:pt x="130" y="11"/>
                  </a:cubicBezTo>
                  <a:cubicBezTo>
                    <a:pt x="137" y="11"/>
                    <a:pt x="142" y="16"/>
                    <a:pt x="142" y="24"/>
                  </a:cubicBezTo>
                  <a:cubicBezTo>
                    <a:pt x="142" y="33"/>
                    <a:pt x="137" y="38"/>
                    <a:pt x="130" y="38"/>
                  </a:cubicBezTo>
                  <a:close/>
                  <a:moveTo>
                    <a:pt x="130" y="14"/>
                  </a:moveTo>
                  <a:cubicBezTo>
                    <a:pt x="125" y="14"/>
                    <a:pt x="123" y="17"/>
                    <a:pt x="123" y="25"/>
                  </a:cubicBezTo>
                  <a:cubicBezTo>
                    <a:pt x="123" y="32"/>
                    <a:pt x="126" y="36"/>
                    <a:pt x="130" y="36"/>
                  </a:cubicBezTo>
                  <a:cubicBezTo>
                    <a:pt x="135" y="36"/>
                    <a:pt x="137" y="32"/>
                    <a:pt x="137" y="24"/>
                  </a:cubicBezTo>
                  <a:cubicBezTo>
                    <a:pt x="137" y="17"/>
                    <a:pt x="134" y="14"/>
                    <a:pt x="130" y="14"/>
                  </a:cubicBezTo>
                  <a:close/>
                  <a:moveTo>
                    <a:pt x="146" y="36"/>
                  </a:moveTo>
                  <a:cubicBezTo>
                    <a:pt x="145" y="37"/>
                    <a:pt x="145" y="37"/>
                    <a:pt x="145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4" y="36"/>
                    <a:pt x="144" y="31"/>
                    <a:pt x="144" y="29"/>
                  </a:cubicBezTo>
                  <a:cubicBezTo>
                    <a:pt x="145" y="29"/>
                    <a:pt x="145" y="29"/>
                    <a:pt x="145" y="29"/>
                  </a:cubicBezTo>
                  <a:cubicBezTo>
                    <a:pt x="145" y="29"/>
                    <a:pt x="146" y="29"/>
                    <a:pt x="146" y="30"/>
                  </a:cubicBezTo>
                  <a:cubicBezTo>
                    <a:pt x="146" y="33"/>
                    <a:pt x="148" y="36"/>
                    <a:pt x="152" y="36"/>
                  </a:cubicBezTo>
                  <a:cubicBezTo>
                    <a:pt x="155" y="36"/>
                    <a:pt x="157" y="34"/>
                    <a:pt x="157" y="32"/>
                  </a:cubicBezTo>
                  <a:cubicBezTo>
                    <a:pt x="157" y="25"/>
                    <a:pt x="144" y="27"/>
                    <a:pt x="144" y="19"/>
                  </a:cubicBezTo>
                  <a:cubicBezTo>
                    <a:pt x="144" y="14"/>
                    <a:pt x="147" y="11"/>
                    <a:pt x="152" y="11"/>
                  </a:cubicBezTo>
                  <a:cubicBezTo>
                    <a:pt x="153" y="11"/>
                    <a:pt x="155" y="12"/>
                    <a:pt x="157" y="13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7" y="12"/>
                    <a:pt x="158" y="12"/>
                    <a:pt x="158" y="12"/>
                  </a:cubicBezTo>
                  <a:cubicBezTo>
                    <a:pt x="159" y="12"/>
                    <a:pt x="159" y="12"/>
                    <a:pt x="159" y="12"/>
                  </a:cubicBezTo>
                  <a:cubicBezTo>
                    <a:pt x="159" y="14"/>
                    <a:pt x="159" y="18"/>
                    <a:pt x="159" y="19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6"/>
                    <a:pt x="155" y="14"/>
                    <a:pt x="152" y="14"/>
                  </a:cubicBezTo>
                  <a:cubicBezTo>
                    <a:pt x="149" y="14"/>
                    <a:pt x="148" y="15"/>
                    <a:pt x="148" y="17"/>
                  </a:cubicBezTo>
                  <a:cubicBezTo>
                    <a:pt x="148" y="23"/>
                    <a:pt x="161" y="21"/>
                    <a:pt x="161" y="30"/>
                  </a:cubicBezTo>
                  <a:cubicBezTo>
                    <a:pt x="161" y="35"/>
                    <a:pt x="156" y="38"/>
                    <a:pt x="152" y="38"/>
                  </a:cubicBezTo>
                  <a:cubicBezTo>
                    <a:pt x="149" y="38"/>
                    <a:pt x="147" y="37"/>
                    <a:pt x="146" y="36"/>
                  </a:cubicBezTo>
                  <a:close/>
                  <a:moveTo>
                    <a:pt x="172" y="37"/>
                  </a:moveTo>
                  <a:cubicBezTo>
                    <a:pt x="171" y="37"/>
                    <a:pt x="168" y="37"/>
                    <a:pt x="167" y="37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7" y="36"/>
                    <a:pt x="167" y="35"/>
                    <a:pt x="167" y="35"/>
                  </a:cubicBezTo>
                  <a:cubicBezTo>
                    <a:pt x="170" y="35"/>
                    <a:pt x="170" y="35"/>
                    <a:pt x="170" y="30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70" y="14"/>
                    <a:pt x="170" y="14"/>
                    <a:pt x="170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5" y="14"/>
                    <a:pt x="163" y="14"/>
                    <a:pt x="163" y="19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8"/>
                    <a:pt x="161" y="14"/>
                    <a:pt x="161" y="12"/>
                  </a:cubicBezTo>
                  <a:cubicBezTo>
                    <a:pt x="163" y="12"/>
                    <a:pt x="165" y="12"/>
                    <a:pt x="168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80" y="12"/>
                    <a:pt x="182" y="12"/>
                    <a:pt x="184" y="12"/>
                  </a:cubicBezTo>
                  <a:cubicBezTo>
                    <a:pt x="184" y="14"/>
                    <a:pt x="184" y="18"/>
                    <a:pt x="184" y="19"/>
                  </a:cubicBezTo>
                  <a:cubicBezTo>
                    <a:pt x="183" y="19"/>
                    <a:pt x="183" y="19"/>
                    <a:pt x="183" y="19"/>
                  </a:cubicBezTo>
                  <a:cubicBezTo>
                    <a:pt x="182" y="19"/>
                    <a:pt x="182" y="19"/>
                    <a:pt x="182" y="19"/>
                  </a:cubicBezTo>
                  <a:cubicBezTo>
                    <a:pt x="182" y="14"/>
                    <a:pt x="180" y="14"/>
                    <a:pt x="177" y="14"/>
                  </a:cubicBezTo>
                  <a:cubicBezTo>
                    <a:pt x="175" y="14"/>
                    <a:pt x="175" y="14"/>
                    <a:pt x="175" y="14"/>
                  </a:cubicBezTo>
                  <a:cubicBezTo>
                    <a:pt x="175" y="14"/>
                    <a:pt x="175" y="14"/>
                    <a:pt x="175" y="15"/>
                  </a:cubicBezTo>
                  <a:cubicBezTo>
                    <a:pt x="175" y="30"/>
                    <a:pt x="175" y="30"/>
                    <a:pt x="175" y="30"/>
                  </a:cubicBezTo>
                  <a:cubicBezTo>
                    <a:pt x="175" y="35"/>
                    <a:pt x="175" y="35"/>
                    <a:pt x="178" y="35"/>
                  </a:cubicBezTo>
                  <a:cubicBezTo>
                    <a:pt x="178" y="35"/>
                    <a:pt x="178" y="36"/>
                    <a:pt x="178" y="36"/>
                  </a:cubicBezTo>
                  <a:cubicBezTo>
                    <a:pt x="178" y="37"/>
                    <a:pt x="178" y="37"/>
                    <a:pt x="178" y="37"/>
                  </a:cubicBezTo>
                  <a:cubicBezTo>
                    <a:pt x="176" y="37"/>
                    <a:pt x="174" y="37"/>
                    <a:pt x="172" y="37"/>
                  </a:cubicBezTo>
                  <a:close/>
                  <a:moveTo>
                    <a:pt x="196" y="38"/>
                  </a:moveTo>
                  <a:cubicBezTo>
                    <a:pt x="189" y="38"/>
                    <a:pt x="184" y="33"/>
                    <a:pt x="184" y="25"/>
                  </a:cubicBezTo>
                  <a:cubicBezTo>
                    <a:pt x="184" y="16"/>
                    <a:pt x="190" y="11"/>
                    <a:pt x="196" y="11"/>
                  </a:cubicBezTo>
                  <a:cubicBezTo>
                    <a:pt x="203" y="11"/>
                    <a:pt x="208" y="16"/>
                    <a:pt x="208" y="24"/>
                  </a:cubicBezTo>
                  <a:cubicBezTo>
                    <a:pt x="208" y="33"/>
                    <a:pt x="203" y="38"/>
                    <a:pt x="196" y="38"/>
                  </a:cubicBezTo>
                  <a:close/>
                  <a:moveTo>
                    <a:pt x="196" y="14"/>
                  </a:moveTo>
                  <a:cubicBezTo>
                    <a:pt x="191" y="14"/>
                    <a:pt x="189" y="17"/>
                    <a:pt x="189" y="25"/>
                  </a:cubicBezTo>
                  <a:cubicBezTo>
                    <a:pt x="189" y="32"/>
                    <a:pt x="192" y="36"/>
                    <a:pt x="197" y="36"/>
                  </a:cubicBezTo>
                  <a:cubicBezTo>
                    <a:pt x="201" y="36"/>
                    <a:pt x="203" y="32"/>
                    <a:pt x="203" y="24"/>
                  </a:cubicBezTo>
                  <a:cubicBezTo>
                    <a:pt x="203" y="17"/>
                    <a:pt x="200" y="14"/>
                    <a:pt x="196" y="14"/>
                  </a:cubicBezTo>
                  <a:close/>
                  <a:moveTo>
                    <a:pt x="230" y="38"/>
                  </a:moveTo>
                  <a:cubicBezTo>
                    <a:pt x="229" y="36"/>
                    <a:pt x="228" y="35"/>
                    <a:pt x="227" y="34"/>
                  </a:cubicBezTo>
                  <a:cubicBezTo>
                    <a:pt x="215" y="17"/>
                    <a:pt x="215" y="17"/>
                    <a:pt x="215" y="17"/>
                  </a:cubicBezTo>
                  <a:cubicBezTo>
                    <a:pt x="215" y="17"/>
                    <a:pt x="215" y="17"/>
                    <a:pt x="215" y="17"/>
                  </a:cubicBezTo>
                  <a:cubicBezTo>
                    <a:pt x="215" y="27"/>
                    <a:pt x="215" y="27"/>
                    <a:pt x="215" y="27"/>
                  </a:cubicBezTo>
                  <a:cubicBezTo>
                    <a:pt x="215" y="34"/>
                    <a:pt x="215" y="35"/>
                    <a:pt x="220" y="35"/>
                  </a:cubicBezTo>
                  <a:cubicBezTo>
                    <a:pt x="220" y="35"/>
                    <a:pt x="220" y="36"/>
                    <a:pt x="220" y="36"/>
                  </a:cubicBezTo>
                  <a:cubicBezTo>
                    <a:pt x="220" y="37"/>
                    <a:pt x="220" y="37"/>
                    <a:pt x="220" y="37"/>
                  </a:cubicBezTo>
                  <a:cubicBezTo>
                    <a:pt x="218" y="37"/>
                    <a:pt x="216" y="37"/>
                    <a:pt x="214" y="37"/>
                  </a:cubicBezTo>
                  <a:cubicBezTo>
                    <a:pt x="212" y="37"/>
                    <a:pt x="211" y="37"/>
                    <a:pt x="209" y="37"/>
                  </a:cubicBezTo>
                  <a:cubicBezTo>
                    <a:pt x="209" y="36"/>
                    <a:pt x="209" y="36"/>
                    <a:pt x="209" y="36"/>
                  </a:cubicBezTo>
                  <a:cubicBezTo>
                    <a:pt x="209" y="36"/>
                    <a:pt x="209" y="35"/>
                    <a:pt x="210" y="35"/>
                  </a:cubicBezTo>
                  <a:cubicBezTo>
                    <a:pt x="213" y="35"/>
                    <a:pt x="213" y="34"/>
                    <a:pt x="213" y="27"/>
                  </a:cubicBezTo>
                  <a:cubicBezTo>
                    <a:pt x="213" y="19"/>
                    <a:pt x="213" y="19"/>
                    <a:pt x="213" y="19"/>
                  </a:cubicBezTo>
                  <a:cubicBezTo>
                    <a:pt x="213" y="14"/>
                    <a:pt x="213" y="14"/>
                    <a:pt x="210" y="14"/>
                  </a:cubicBezTo>
                  <a:cubicBezTo>
                    <a:pt x="209" y="14"/>
                    <a:pt x="209" y="14"/>
                    <a:pt x="209" y="13"/>
                  </a:cubicBezTo>
                  <a:cubicBezTo>
                    <a:pt x="209" y="12"/>
                    <a:pt x="209" y="12"/>
                    <a:pt x="209" y="12"/>
                  </a:cubicBezTo>
                  <a:cubicBezTo>
                    <a:pt x="211" y="12"/>
                    <a:pt x="213" y="12"/>
                    <a:pt x="214" y="12"/>
                  </a:cubicBezTo>
                  <a:cubicBezTo>
                    <a:pt x="215" y="12"/>
                    <a:pt x="217" y="12"/>
                    <a:pt x="218" y="12"/>
                  </a:cubicBezTo>
                  <a:cubicBezTo>
                    <a:pt x="230" y="30"/>
                    <a:pt x="230" y="30"/>
                    <a:pt x="230" y="30"/>
                  </a:cubicBezTo>
                  <a:cubicBezTo>
                    <a:pt x="230" y="30"/>
                    <a:pt x="230" y="30"/>
                    <a:pt x="230" y="30"/>
                  </a:cubicBezTo>
                  <a:cubicBezTo>
                    <a:pt x="230" y="22"/>
                    <a:pt x="230" y="22"/>
                    <a:pt x="230" y="22"/>
                  </a:cubicBezTo>
                  <a:cubicBezTo>
                    <a:pt x="230" y="15"/>
                    <a:pt x="230" y="14"/>
                    <a:pt x="226" y="14"/>
                  </a:cubicBezTo>
                  <a:cubicBezTo>
                    <a:pt x="226" y="14"/>
                    <a:pt x="226" y="14"/>
                    <a:pt x="226" y="13"/>
                  </a:cubicBezTo>
                  <a:cubicBezTo>
                    <a:pt x="226" y="12"/>
                    <a:pt x="226" y="12"/>
                    <a:pt x="226" y="12"/>
                  </a:cubicBezTo>
                  <a:cubicBezTo>
                    <a:pt x="227" y="12"/>
                    <a:pt x="230" y="12"/>
                    <a:pt x="232" y="12"/>
                  </a:cubicBezTo>
                  <a:cubicBezTo>
                    <a:pt x="233" y="12"/>
                    <a:pt x="235" y="12"/>
                    <a:pt x="236" y="12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36" y="14"/>
                    <a:pt x="236" y="14"/>
                    <a:pt x="236" y="14"/>
                  </a:cubicBezTo>
                  <a:cubicBezTo>
                    <a:pt x="233" y="14"/>
                    <a:pt x="233" y="15"/>
                    <a:pt x="233" y="22"/>
                  </a:cubicBezTo>
                  <a:cubicBezTo>
                    <a:pt x="233" y="38"/>
                    <a:pt x="233" y="38"/>
                    <a:pt x="233" y="38"/>
                  </a:cubicBezTo>
                  <a:lnTo>
                    <a:pt x="230" y="38"/>
                  </a:lnTo>
                  <a:close/>
                  <a:moveTo>
                    <a:pt x="290" y="38"/>
                  </a:moveTo>
                  <a:cubicBezTo>
                    <a:pt x="284" y="38"/>
                    <a:pt x="278" y="33"/>
                    <a:pt x="278" y="25"/>
                  </a:cubicBezTo>
                  <a:cubicBezTo>
                    <a:pt x="278" y="16"/>
                    <a:pt x="284" y="11"/>
                    <a:pt x="290" y="11"/>
                  </a:cubicBezTo>
                  <a:cubicBezTo>
                    <a:pt x="297" y="11"/>
                    <a:pt x="302" y="16"/>
                    <a:pt x="302" y="24"/>
                  </a:cubicBezTo>
                  <a:cubicBezTo>
                    <a:pt x="302" y="33"/>
                    <a:pt x="297" y="38"/>
                    <a:pt x="290" y="38"/>
                  </a:cubicBezTo>
                  <a:close/>
                  <a:moveTo>
                    <a:pt x="290" y="14"/>
                  </a:moveTo>
                  <a:cubicBezTo>
                    <a:pt x="285" y="14"/>
                    <a:pt x="283" y="17"/>
                    <a:pt x="283" y="25"/>
                  </a:cubicBezTo>
                  <a:cubicBezTo>
                    <a:pt x="283" y="32"/>
                    <a:pt x="286" y="36"/>
                    <a:pt x="291" y="36"/>
                  </a:cubicBezTo>
                  <a:cubicBezTo>
                    <a:pt x="295" y="36"/>
                    <a:pt x="298" y="32"/>
                    <a:pt x="298" y="24"/>
                  </a:cubicBezTo>
                  <a:cubicBezTo>
                    <a:pt x="298" y="17"/>
                    <a:pt x="294" y="14"/>
                    <a:pt x="290" y="14"/>
                  </a:cubicBezTo>
                  <a:close/>
                  <a:moveTo>
                    <a:pt x="324" y="38"/>
                  </a:moveTo>
                  <a:cubicBezTo>
                    <a:pt x="323" y="36"/>
                    <a:pt x="322" y="35"/>
                    <a:pt x="321" y="34"/>
                  </a:cubicBezTo>
                  <a:cubicBezTo>
                    <a:pt x="310" y="17"/>
                    <a:pt x="310" y="17"/>
                    <a:pt x="310" y="17"/>
                  </a:cubicBezTo>
                  <a:cubicBezTo>
                    <a:pt x="310" y="17"/>
                    <a:pt x="310" y="17"/>
                    <a:pt x="310" y="17"/>
                  </a:cubicBezTo>
                  <a:cubicBezTo>
                    <a:pt x="310" y="27"/>
                    <a:pt x="310" y="27"/>
                    <a:pt x="310" y="27"/>
                  </a:cubicBezTo>
                  <a:cubicBezTo>
                    <a:pt x="310" y="34"/>
                    <a:pt x="310" y="35"/>
                    <a:pt x="314" y="35"/>
                  </a:cubicBezTo>
                  <a:cubicBezTo>
                    <a:pt x="314" y="35"/>
                    <a:pt x="314" y="36"/>
                    <a:pt x="314" y="36"/>
                  </a:cubicBezTo>
                  <a:cubicBezTo>
                    <a:pt x="314" y="37"/>
                    <a:pt x="314" y="37"/>
                    <a:pt x="314" y="37"/>
                  </a:cubicBezTo>
                  <a:cubicBezTo>
                    <a:pt x="313" y="37"/>
                    <a:pt x="310" y="37"/>
                    <a:pt x="308" y="37"/>
                  </a:cubicBezTo>
                  <a:cubicBezTo>
                    <a:pt x="306" y="37"/>
                    <a:pt x="305" y="37"/>
                    <a:pt x="303" y="37"/>
                  </a:cubicBezTo>
                  <a:cubicBezTo>
                    <a:pt x="303" y="36"/>
                    <a:pt x="303" y="36"/>
                    <a:pt x="303" y="36"/>
                  </a:cubicBezTo>
                  <a:cubicBezTo>
                    <a:pt x="303" y="36"/>
                    <a:pt x="304" y="35"/>
                    <a:pt x="304" y="35"/>
                  </a:cubicBezTo>
                  <a:cubicBezTo>
                    <a:pt x="307" y="35"/>
                    <a:pt x="307" y="34"/>
                    <a:pt x="307" y="27"/>
                  </a:cubicBezTo>
                  <a:cubicBezTo>
                    <a:pt x="307" y="19"/>
                    <a:pt x="307" y="19"/>
                    <a:pt x="307" y="19"/>
                  </a:cubicBezTo>
                  <a:cubicBezTo>
                    <a:pt x="307" y="14"/>
                    <a:pt x="307" y="14"/>
                    <a:pt x="304" y="14"/>
                  </a:cubicBezTo>
                  <a:cubicBezTo>
                    <a:pt x="304" y="14"/>
                    <a:pt x="303" y="14"/>
                    <a:pt x="303" y="13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5" y="12"/>
                    <a:pt x="307" y="12"/>
                    <a:pt x="308" y="12"/>
                  </a:cubicBezTo>
                  <a:cubicBezTo>
                    <a:pt x="309" y="12"/>
                    <a:pt x="311" y="12"/>
                    <a:pt x="312" y="12"/>
                  </a:cubicBezTo>
                  <a:cubicBezTo>
                    <a:pt x="324" y="30"/>
                    <a:pt x="324" y="30"/>
                    <a:pt x="324" y="30"/>
                  </a:cubicBezTo>
                  <a:cubicBezTo>
                    <a:pt x="324" y="30"/>
                    <a:pt x="324" y="30"/>
                    <a:pt x="324" y="30"/>
                  </a:cubicBezTo>
                  <a:cubicBezTo>
                    <a:pt x="324" y="22"/>
                    <a:pt x="324" y="22"/>
                    <a:pt x="324" y="22"/>
                  </a:cubicBezTo>
                  <a:cubicBezTo>
                    <a:pt x="324" y="15"/>
                    <a:pt x="324" y="14"/>
                    <a:pt x="320" y="14"/>
                  </a:cubicBezTo>
                  <a:cubicBezTo>
                    <a:pt x="320" y="14"/>
                    <a:pt x="320" y="14"/>
                    <a:pt x="320" y="13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21" y="12"/>
                    <a:pt x="324" y="12"/>
                    <a:pt x="326" y="12"/>
                  </a:cubicBezTo>
                  <a:cubicBezTo>
                    <a:pt x="328" y="12"/>
                    <a:pt x="329" y="12"/>
                    <a:pt x="330" y="12"/>
                  </a:cubicBezTo>
                  <a:cubicBezTo>
                    <a:pt x="330" y="13"/>
                    <a:pt x="330" y="13"/>
                    <a:pt x="330" y="13"/>
                  </a:cubicBezTo>
                  <a:cubicBezTo>
                    <a:pt x="330" y="14"/>
                    <a:pt x="330" y="14"/>
                    <a:pt x="330" y="14"/>
                  </a:cubicBezTo>
                  <a:cubicBezTo>
                    <a:pt x="327" y="14"/>
                    <a:pt x="327" y="15"/>
                    <a:pt x="327" y="22"/>
                  </a:cubicBezTo>
                  <a:cubicBezTo>
                    <a:pt x="327" y="38"/>
                    <a:pt x="327" y="38"/>
                    <a:pt x="327" y="38"/>
                  </a:cubicBezTo>
                  <a:lnTo>
                    <a:pt x="324" y="38"/>
                  </a:lnTo>
                  <a:close/>
                  <a:moveTo>
                    <a:pt x="335" y="36"/>
                  </a:moveTo>
                  <a:cubicBezTo>
                    <a:pt x="334" y="37"/>
                    <a:pt x="334" y="37"/>
                    <a:pt x="334" y="37"/>
                  </a:cubicBezTo>
                  <a:cubicBezTo>
                    <a:pt x="334" y="37"/>
                    <a:pt x="334" y="37"/>
                    <a:pt x="333" y="37"/>
                  </a:cubicBezTo>
                  <a:cubicBezTo>
                    <a:pt x="333" y="37"/>
                    <a:pt x="333" y="37"/>
                    <a:pt x="333" y="37"/>
                  </a:cubicBezTo>
                  <a:cubicBezTo>
                    <a:pt x="333" y="36"/>
                    <a:pt x="333" y="31"/>
                    <a:pt x="333" y="29"/>
                  </a:cubicBezTo>
                  <a:cubicBezTo>
                    <a:pt x="334" y="29"/>
                    <a:pt x="334" y="29"/>
                    <a:pt x="334" y="29"/>
                  </a:cubicBezTo>
                  <a:cubicBezTo>
                    <a:pt x="334" y="29"/>
                    <a:pt x="334" y="29"/>
                    <a:pt x="334" y="30"/>
                  </a:cubicBezTo>
                  <a:cubicBezTo>
                    <a:pt x="335" y="33"/>
                    <a:pt x="337" y="36"/>
                    <a:pt x="340" y="36"/>
                  </a:cubicBezTo>
                  <a:cubicBezTo>
                    <a:pt x="343" y="36"/>
                    <a:pt x="345" y="34"/>
                    <a:pt x="345" y="32"/>
                  </a:cubicBezTo>
                  <a:cubicBezTo>
                    <a:pt x="345" y="25"/>
                    <a:pt x="333" y="27"/>
                    <a:pt x="333" y="19"/>
                  </a:cubicBezTo>
                  <a:cubicBezTo>
                    <a:pt x="333" y="14"/>
                    <a:pt x="336" y="11"/>
                    <a:pt x="340" y="11"/>
                  </a:cubicBezTo>
                  <a:cubicBezTo>
                    <a:pt x="342" y="11"/>
                    <a:pt x="344" y="12"/>
                    <a:pt x="345" y="13"/>
                  </a:cubicBezTo>
                  <a:cubicBezTo>
                    <a:pt x="346" y="12"/>
                    <a:pt x="346" y="12"/>
                    <a:pt x="346" y="12"/>
                  </a:cubicBezTo>
                  <a:cubicBezTo>
                    <a:pt x="346" y="12"/>
                    <a:pt x="346" y="12"/>
                    <a:pt x="346" y="12"/>
                  </a:cubicBezTo>
                  <a:cubicBezTo>
                    <a:pt x="347" y="12"/>
                    <a:pt x="347" y="12"/>
                    <a:pt x="347" y="12"/>
                  </a:cubicBezTo>
                  <a:cubicBezTo>
                    <a:pt x="347" y="13"/>
                    <a:pt x="347" y="17"/>
                    <a:pt x="347" y="19"/>
                  </a:cubicBezTo>
                  <a:cubicBezTo>
                    <a:pt x="346" y="19"/>
                    <a:pt x="346" y="19"/>
                    <a:pt x="346" y="19"/>
                  </a:cubicBezTo>
                  <a:cubicBezTo>
                    <a:pt x="346" y="19"/>
                    <a:pt x="346" y="19"/>
                    <a:pt x="346" y="19"/>
                  </a:cubicBezTo>
                  <a:cubicBezTo>
                    <a:pt x="345" y="16"/>
                    <a:pt x="343" y="14"/>
                    <a:pt x="340" y="14"/>
                  </a:cubicBezTo>
                  <a:cubicBezTo>
                    <a:pt x="337" y="14"/>
                    <a:pt x="336" y="15"/>
                    <a:pt x="336" y="17"/>
                  </a:cubicBezTo>
                  <a:cubicBezTo>
                    <a:pt x="336" y="23"/>
                    <a:pt x="349" y="21"/>
                    <a:pt x="349" y="30"/>
                  </a:cubicBezTo>
                  <a:cubicBezTo>
                    <a:pt x="349" y="35"/>
                    <a:pt x="345" y="38"/>
                    <a:pt x="340" y="38"/>
                  </a:cubicBezTo>
                  <a:cubicBezTo>
                    <a:pt x="338" y="38"/>
                    <a:pt x="336" y="37"/>
                    <a:pt x="335" y="36"/>
                  </a:cubicBezTo>
                  <a:close/>
                  <a:moveTo>
                    <a:pt x="364" y="38"/>
                  </a:moveTo>
                  <a:cubicBezTo>
                    <a:pt x="357" y="38"/>
                    <a:pt x="354" y="35"/>
                    <a:pt x="354" y="28"/>
                  </a:cubicBezTo>
                  <a:cubicBezTo>
                    <a:pt x="354" y="19"/>
                    <a:pt x="354" y="19"/>
                    <a:pt x="354" y="19"/>
                  </a:cubicBezTo>
                  <a:cubicBezTo>
                    <a:pt x="354" y="14"/>
                    <a:pt x="354" y="14"/>
                    <a:pt x="350" y="14"/>
                  </a:cubicBezTo>
                  <a:cubicBezTo>
                    <a:pt x="350" y="14"/>
                    <a:pt x="350" y="14"/>
                    <a:pt x="350" y="13"/>
                  </a:cubicBezTo>
                  <a:cubicBezTo>
                    <a:pt x="350" y="12"/>
                    <a:pt x="350" y="12"/>
                    <a:pt x="350" y="12"/>
                  </a:cubicBezTo>
                  <a:cubicBezTo>
                    <a:pt x="352" y="12"/>
                    <a:pt x="354" y="12"/>
                    <a:pt x="356" y="12"/>
                  </a:cubicBezTo>
                  <a:cubicBezTo>
                    <a:pt x="357" y="12"/>
                    <a:pt x="360" y="12"/>
                    <a:pt x="361" y="12"/>
                  </a:cubicBezTo>
                  <a:cubicBezTo>
                    <a:pt x="361" y="13"/>
                    <a:pt x="361" y="13"/>
                    <a:pt x="361" y="13"/>
                  </a:cubicBezTo>
                  <a:cubicBezTo>
                    <a:pt x="361" y="14"/>
                    <a:pt x="361" y="14"/>
                    <a:pt x="361" y="14"/>
                  </a:cubicBezTo>
                  <a:cubicBezTo>
                    <a:pt x="358" y="14"/>
                    <a:pt x="358" y="14"/>
                    <a:pt x="358" y="19"/>
                  </a:cubicBezTo>
                  <a:cubicBezTo>
                    <a:pt x="358" y="29"/>
                    <a:pt x="358" y="29"/>
                    <a:pt x="358" y="29"/>
                  </a:cubicBezTo>
                  <a:cubicBezTo>
                    <a:pt x="358" y="33"/>
                    <a:pt x="360" y="35"/>
                    <a:pt x="364" y="35"/>
                  </a:cubicBezTo>
                  <a:cubicBezTo>
                    <a:pt x="369" y="35"/>
                    <a:pt x="371" y="33"/>
                    <a:pt x="371" y="28"/>
                  </a:cubicBezTo>
                  <a:cubicBezTo>
                    <a:pt x="371" y="22"/>
                    <a:pt x="371" y="22"/>
                    <a:pt x="371" y="22"/>
                  </a:cubicBezTo>
                  <a:cubicBezTo>
                    <a:pt x="371" y="15"/>
                    <a:pt x="371" y="14"/>
                    <a:pt x="366" y="14"/>
                  </a:cubicBezTo>
                  <a:cubicBezTo>
                    <a:pt x="366" y="14"/>
                    <a:pt x="366" y="14"/>
                    <a:pt x="366" y="13"/>
                  </a:cubicBezTo>
                  <a:cubicBezTo>
                    <a:pt x="366" y="12"/>
                    <a:pt x="366" y="12"/>
                    <a:pt x="366" y="12"/>
                  </a:cubicBezTo>
                  <a:cubicBezTo>
                    <a:pt x="368" y="12"/>
                    <a:pt x="370" y="12"/>
                    <a:pt x="372" y="12"/>
                  </a:cubicBezTo>
                  <a:cubicBezTo>
                    <a:pt x="374" y="12"/>
                    <a:pt x="374" y="12"/>
                    <a:pt x="376" y="12"/>
                  </a:cubicBezTo>
                  <a:cubicBezTo>
                    <a:pt x="376" y="13"/>
                    <a:pt x="376" y="13"/>
                    <a:pt x="376" y="13"/>
                  </a:cubicBezTo>
                  <a:cubicBezTo>
                    <a:pt x="376" y="14"/>
                    <a:pt x="376" y="14"/>
                    <a:pt x="376" y="14"/>
                  </a:cubicBezTo>
                  <a:cubicBezTo>
                    <a:pt x="373" y="14"/>
                    <a:pt x="373" y="15"/>
                    <a:pt x="373" y="22"/>
                  </a:cubicBezTo>
                  <a:cubicBezTo>
                    <a:pt x="373" y="28"/>
                    <a:pt x="373" y="28"/>
                    <a:pt x="373" y="28"/>
                  </a:cubicBezTo>
                  <a:cubicBezTo>
                    <a:pt x="373" y="35"/>
                    <a:pt x="370" y="38"/>
                    <a:pt x="364" y="38"/>
                  </a:cubicBezTo>
                  <a:close/>
                  <a:moveTo>
                    <a:pt x="392" y="37"/>
                  </a:moveTo>
                  <a:cubicBezTo>
                    <a:pt x="383" y="37"/>
                    <a:pt x="383" y="37"/>
                    <a:pt x="383" y="37"/>
                  </a:cubicBezTo>
                  <a:cubicBezTo>
                    <a:pt x="381" y="37"/>
                    <a:pt x="379" y="37"/>
                    <a:pt x="378" y="37"/>
                  </a:cubicBezTo>
                  <a:cubicBezTo>
                    <a:pt x="378" y="36"/>
                    <a:pt x="378" y="36"/>
                    <a:pt x="378" y="36"/>
                  </a:cubicBezTo>
                  <a:cubicBezTo>
                    <a:pt x="378" y="36"/>
                    <a:pt x="378" y="35"/>
                    <a:pt x="378" y="35"/>
                  </a:cubicBezTo>
                  <a:cubicBezTo>
                    <a:pt x="381" y="35"/>
                    <a:pt x="381" y="35"/>
                    <a:pt x="381" y="30"/>
                  </a:cubicBezTo>
                  <a:cubicBezTo>
                    <a:pt x="381" y="19"/>
                    <a:pt x="381" y="19"/>
                    <a:pt x="381" y="19"/>
                  </a:cubicBezTo>
                  <a:cubicBezTo>
                    <a:pt x="381" y="14"/>
                    <a:pt x="381" y="14"/>
                    <a:pt x="378" y="14"/>
                  </a:cubicBezTo>
                  <a:cubicBezTo>
                    <a:pt x="378" y="14"/>
                    <a:pt x="378" y="14"/>
                    <a:pt x="378" y="13"/>
                  </a:cubicBezTo>
                  <a:cubicBezTo>
                    <a:pt x="378" y="12"/>
                    <a:pt x="378" y="12"/>
                    <a:pt x="378" y="12"/>
                  </a:cubicBezTo>
                  <a:cubicBezTo>
                    <a:pt x="379" y="12"/>
                    <a:pt x="382" y="12"/>
                    <a:pt x="383" y="12"/>
                  </a:cubicBezTo>
                  <a:cubicBezTo>
                    <a:pt x="385" y="12"/>
                    <a:pt x="388" y="12"/>
                    <a:pt x="390" y="12"/>
                  </a:cubicBezTo>
                  <a:cubicBezTo>
                    <a:pt x="390" y="13"/>
                    <a:pt x="390" y="13"/>
                    <a:pt x="390" y="13"/>
                  </a:cubicBezTo>
                  <a:cubicBezTo>
                    <a:pt x="390" y="14"/>
                    <a:pt x="390" y="14"/>
                    <a:pt x="389" y="14"/>
                  </a:cubicBezTo>
                  <a:cubicBezTo>
                    <a:pt x="386" y="14"/>
                    <a:pt x="386" y="14"/>
                    <a:pt x="386" y="19"/>
                  </a:cubicBezTo>
                  <a:cubicBezTo>
                    <a:pt x="386" y="30"/>
                    <a:pt x="386" y="30"/>
                    <a:pt x="386" y="30"/>
                  </a:cubicBezTo>
                  <a:cubicBezTo>
                    <a:pt x="386" y="35"/>
                    <a:pt x="386" y="35"/>
                    <a:pt x="389" y="35"/>
                  </a:cubicBezTo>
                  <a:cubicBezTo>
                    <a:pt x="391" y="35"/>
                    <a:pt x="391" y="35"/>
                    <a:pt x="391" y="35"/>
                  </a:cubicBezTo>
                  <a:cubicBezTo>
                    <a:pt x="394" y="35"/>
                    <a:pt x="395" y="34"/>
                    <a:pt x="396" y="29"/>
                  </a:cubicBezTo>
                  <a:cubicBezTo>
                    <a:pt x="396" y="29"/>
                    <a:pt x="396" y="29"/>
                    <a:pt x="396" y="29"/>
                  </a:cubicBezTo>
                  <a:cubicBezTo>
                    <a:pt x="397" y="29"/>
                    <a:pt x="397" y="29"/>
                    <a:pt x="397" y="29"/>
                  </a:cubicBezTo>
                  <a:cubicBezTo>
                    <a:pt x="397" y="31"/>
                    <a:pt x="397" y="35"/>
                    <a:pt x="397" y="37"/>
                  </a:cubicBezTo>
                  <a:cubicBezTo>
                    <a:pt x="396" y="37"/>
                    <a:pt x="395" y="37"/>
                    <a:pt x="392" y="37"/>
                  </a:cubicBezTo>
                  <a:close/>
                  <a:moveTo>
                    <a:pt x="407" y="37"/>
                  </a:moveTo>
                  <a:cubicBezTo>
                    <a:pt x="405" y="37"/>
                    <a:pt x="403" y="37"/>
                    <a:pt x="401" y="37"/>
                  </a:cubicBezTo>
                  <a:cubicBezTo>
                    <a:pt x="401" y="36"/>
                    <a:pt x="401" y="36"/>
                    <a:pt x="401" y="36"/>
                  </a:cubicBezTo>
                  <a:cubicBezTo>
                    <a:pt x="401" y="36"/>
                    <a:pt x="401" y="35"/>
                    <a:pt x="401" y="35"/>
                  </a:cubicBezTo>
                  <a:cubicBezTo>
                    <a:pt x="404" y="35"/>
                    <a:pt x="404" y="35"/>
                    <a:pt x="404" y="30"/>
                  </a:cubicBezTo>
                  <a:cubicBezTo>
                    <a:pt x="404" y="15"/>
                    <a:pt x="404" y="15"/>
                    <a:pt x="404" y="15"/>
                  </a:cubicBezTo>
                  <a:cubicBezTo>
                    <a:pt x="404" y="14"/>
                    <a:pt x="404" y="14"/>
                    <a:pt x="404" y="14"/>
                  </a:cubicBezTo>
                  <a:cubicBezTo>
                    <a:pt x="402" y="14"/>
                    <a:pt x="402" y="14"/>
                    <a:pt x="402" y="14"/>
                  </a:cubicBezTo>
                  <a:cubicBezTo>
                    <a:pt x="399" y="14"/>
                    <a:pt x="397" y="14"/>
                    <a:pt x="397" y="19"/>
                  </a:cubicBezTo>
                  <a:cubicBezTo>
                    <a:pt x="397" y="19"/>
                    <a:pt x="397" y="19"/>
                    <a:pt x="396" y="19"/>
                  </a:cubicBezTo>
                  <a:cubicBezTo>
                    <a:pt x="395" y="19"/>
                    <a:pt x="395" y="19"/>
                    <a:pt x="395" y="19"/>
                  </a:cubicBezTo>
                  <a:cubicBezTo>
                    <a:pt x="395" y="18"/>
                    <a:pt x="395" y="14"/>
                    <a:pt x="395" y="12"/>
                  </a:cubicBezTo>
                  <a:cubicBezTo>
                    <a:pt x="397" y="12"/>
                    <a:pt x="399" y="12"/>
                    <a:pt x="402" y="12"/>
                  </a:cubicBezTo>
                  <a:cubicBezTo>
                    <a:pt x="411" y="12"/>
                    <a:pt x="411" y="12"/>
                    <a:pt x="411" y="12"/>
                  </a:cubicBezTo>
                  <a:cubicBezTo>
                    <a:pt x="414" y="12"/>
                    <a:pt x="416" y="12"/>
                    <a:pt x="418" y="12"/>
                  </a:cubicBezTo>
                  <a:cubicBezTo>
                    <a:pt x="418" y="14"/>
                    <a:pt x="418" y="18"/>
                    <a:pt x="418" y="19"/>
                  </a:cubicBezTo>
                  <a:cubicBezTo>
                    <a:pt x="417" y="19"/>
                    <a:pt x="417" y="19"/>
                    <a:pt x="417" y="19"/>
                  </a:cubicBezTo>
                  <a:cubicBezTo>
                    <a:pt x="417" y="19"/>
                    <a:pt x="416" y="19"/>
                    <a:pt x="416" y="19"/>
                  </a:cubicBezTo>
                  <a:cubicBezTo>
                    <a:pt x="416" y="14"/>
                    <a:pt x="414" y="14"/>
                    <a:pt x="411" y="14"/>
                  </a:cubicBezTo>
                  <a:cubicBezTo>
                    <a:pt x="409" y="14"/>
                    <a:pt x="409" y="14"/>
                    <a:pt x="409" y="14"/>
                  </a:cubicBezTo>
                  <a:cubicBezTo>
                    <a:pt x="409" y="14"/>
                    <a:pt x="409" y="14"/>
                    <a:pt x="409" y="15"/>
                  </a:cubicBezTo>
                  <a:cubicBezTo>
                    <a:pt x="409" y="30"/>
                    <a:pt x="409" y="30"/>
                    <a:pt x="409" y="30"/>
                  </a:cubicBezTo>
                  <a:cubicBezTo>
                    <a:pt x="409" y="35"/>
                    <a:pt x="409" y="35"/>
                    <a:pt x="412" y="35"/>
                  </a:cubicBezTo>
                  <a:cubicBezTo>
                    <a:pt x="412" y="35"/>
                    <a:pt x="412" y="36"/>
                    <a:pt x="412" y="36"/>
                  </a:cubicBezTo>
                  <a:cubicBezTo>
                    <a:pt x="412" y="37"/>
                    <a:pt x="412" y="37"/>
                    <a:pt x="412" y="37"/>
                  </a:cubicBezTo>
                  <a:cubicBezTo>
                    <a:pt x="410" y="37"/>
                    <a:pt x="408" y="37"/>
                    <a:pt x="407" y="37"/>
                  </a:cubicBezTo>
                  <a:close/>
                  <a:moveTo>
                    <a:pt x="425" y="37"/>
                  </a:moveTo>
                  <a:cubicBezTo>
                    <a:pt x="423" y="37"/>
                    <a:pt x="421" y="37"/>
                    <a:pt x="419" y="37"/>
                  </a:cubicBezTo>
                  <a:cubicBezTo>
                    <a:pt x="419" y="36"/>
                    <a:pt x="419" y="36"/>
                    <a:pt x="419" y="36"/>
                  </a:cubicBezTo>
                  <a:cubicBezTo>
                    <a:pt x="419" y="36"/>
                    <a:pt x="419" y="35"/>
                    <a:pt x="420" y="35"/>
                  </a:cubicBezTo>
                  <a:cubicBezTo>
                    <a:pt x="423" y="35"/>
                    <a:pt x="423" y="35"/>
                    <a:pt x="423" y="30"/>
                  </a:cubicBezTo>
                  <a:cubicBezTo>
                    <a:pt x="423" y="19"/>
                    <a:pt x="423" y="19"/>
                    <a:pt x="423" y="19"/>
                  </a:cubicBezTo>
                  <a:cubicBezTo>
                    <a:pt x="423" y="14"/>
                    <a:pt x="423" y="14"/>
                    <a:pt x="420" y="14"/>
                  </a:cubicBezTo>
                  <a:cubicBezTo>
                    <a:pt x="419" y="14"/>
                    <a:pt x="419" y="14"/>
                    <a:pt x="419" y="13"/>
                  </a:cubicBezTo>
                  <a:cubicBezTo>
                    <a:pt x="419" y="12"/>
                    <a:pt x="419" y="12"/>
                    <a:pt x="419" y="12"/>
                  </a:cubicBezTo>
                  <a:cubicBezTo>
                    <a:pt x="421" y="12"/>
                    <a:pt x="423" y="12"/>
                    <a:pt x="425" y="12"/>
                  </a:cubicBezTo>
                  <a:cubicBezTo>
                    <a:pt x="427" y="12"/>
                    <a:pt x="429" y="12"/>
                    <a:pt x="430" y="12"/>
                  </a:cubicBezTo>
                  <a:cubicBezTo>
                    <a:pt x="430" y="13"/>
                    <a:pt x="430" y="13"/>
                    <a:pt x="430" y="13"/>
                  </a:cubicBezTo>
                  <a:cubicBezTo>
                    <a:pt x="430" y="14"/>
                    <a:pt x="430" y="14"/>
                    <a:pt x="430" y="14"/>
                  </a:cubicBezTo>
                  <a:cubicBezTo>
                    <a:pt x="427" y="14"/>
                    <a:pt x="427" y="14"/>
                    <a:pt x="427" y="19"/>
                  </a:cubicBezTo>
                  <a:cubicBezTo>
                    <a:pt x="427" y="30"/>
                    <a:pt x="427" y="30"/>
                    <a:pt x="427" y="30"/>
                  </a:cubicBezTo>
                  <a:cubicBezTo>
                    <a:pt x="427" y="35"/>
                    <a:pt x="427" y="35"/>
                    <a:pt x="430" y="35"/>
                  </a:cubicBezTo>
                  <a:cubicBezTo>
                    <a:pt x="430" y="35"/>
                    <a:pt x="430" y="36"/>
                    <a:pt x="430" y="36"/>
                  </a:cubicBezTo>
                  <a:cubicBezTo>
                    <a:pt x="430" y="37"/>
                    <a:pt x="430" y="37"/>
                    <a:pt x="430" y="37"/>
                  </a:cubicBezTo>
                  <a:cubicBezTo>
                    <a:pt x="429" y="37"/>
                    <a:pt x="427" y="37"/>
                    <a:pt x="425" y="37"/>
                  </a:cubicBezTo>
                  <a:close/>
                  <a:moveTo>
                    <a:pt x="453" y="38"/>
                  </a:moveTo>
                  <a:cubicBezTo>
                    <a:pt x="452" y="36"/>
                    <a:pt x="451" y="35"/>
                    <a:pt x="450" y="34"/>
                  </a:cubicBezTo>
                  <a:cubicBezTo>
                    <a:pt x="438" y="17"/>
                    <a:pt x="438" y="17"/>
                    <a:pt x="438" y="17"/>
                  </a:cubicBezTo>
                  <a:cubicBezTo>
                    <a:pt x="438" y="17"/>
                    <a:pt x="438" y="17"/>
                    <a:pt x="438" y="17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34"/>
                    <a:pt x="438" y="35"/>
                    <a:pt x="443" y="35"/>
                  </a:cubicBezTo>
                  <a:cubicBezTo>
                    <a:pt x="443" y="35"/>
                    <a:pt x="443" y="36"/>
                    <a:pt x="443" y="36"/>
                  </a:cubicBezTo>
                  <a:cubicBezTo>
                    <a:pt x="443" y="37"/>
                    <a:pt x="443" y="37"/>
                    <a:pt x="443" y="37"/>
                  </a:cubicBezTo>
                  <a:cubicBezTo>
                    <a:pt x="441" y="37"/>
                    <a:pt x="439" y="37"/>
                    <a:pt x="437" y="37"/>
                  </a:cubicBezTo>
                  <a:cubicBezTo>
                    <a:pt x="435" y="37"/>
                    <a:pt x="434" y="37"/>
                    <a:pt x="432" y="37"/>
                  </a:cubicBezTo>
                  <a:cubicBezTo>
                    <a:pt x="432" y="36"/>
                    <a:pt x="432" y="36"/>
                    <a:pt x="432" y="36"/>
                  </a:cubicBezTo>
                  <a:cubicBezTo>
                    <a:pt x="432" y="36"/>
                    <a:pt x="432" y="35"/>
                    <a:pt x="433" y="35"/>
                  </a:cubicBezTo>
                  <a:cubicBezTo>
                    <a:pt x="436" y="35"/>
                    <a:pt x="436" y="34"/>
                    <a:pt x="436" y="27"/>
                  </a:cubicBezTo>
                  <a:cubicBezTo>
                    <a:pt x="436" y="19"/>
                    <a:pt x="436" y="19"/>
                    <a:pt x="436" y="19"/>
                  </a:cubicBezTo>
                  <a:cubicBezTo>
                    <a:pt x="436" y="14"/>
                    <a:pt x="436" y="14"/>
                    <a:pt x="433" y="14"/>
                  </a:cubicBezTo>
                  <a:cubicBezTo>
                    <a:pt x="432" y="14"/>
                    <a:pt x="432" y="14"/>
                    <a:pt x="432" y="13"/>
                  </a:cubicBezTo>
                  <a:cubicBezTo>
                    <a:pt x="432" y="12"/>
                    <a:pt x="432" y="12"/>
                    <a:pt x="432" y="12"/>
                  </a:cubicBezTo>
                  <a:cubicBezTo>
                    <a:pt x="434" y="12"/>
                    <a:pt x="436" y="12"/>
                    <a:pt x="437" y="12"/>
                  </a:cubicBezTo>
                  <a:cubicBezTo>
                    <a:pt x="438" y="12"/>
                    <a:pt x="439" y="12"/>
                    <a:pt x="440" y="12"/>
                  </a:cubicBezTo>
                  <a:cubicBezTo>
                    <a:pt x="453" y="30"/>
                    <a:pt x="453" y="30"/>
                    <a:pt x="453" y="30"/>
                  </a:cubicBezTo>
                  <a:cubicBezTo>
                    <a:pt x="453" y="22"/>
                    <a:pt x="453" y="22"/>
                    <a:pt x="453" y="22"/>
                  </a:cubicBezTo>
                  <a:cubicBezTo>
                    <a:pt x="453" y="15"/>
                    <a:pt x="453" y="14"/>
                    <a:pt x="449" y="14"/>
                  </a:cubicBezTo>
                  <a:cubicBezTo>
                    <a:pt x="449" y="14"/>
                    <a:pt x="449" y="14"/>
                    <a:pt x="449" y="13"/>
                  </a:cubicBezTo>
                  <a:cubicBezTo>
                    <a:pt x="449" y="12"/>
                    <a:pt x="449" y="12"/>
                    <a:pt x="449" y="12"/>
                  </a:cubicBezTo>
                  <a:cubicBezTo>
                    <a:pt x="450" y="12"/>
                    <a:pt x="453" y="12"/>
                    <a:pt x="455" y="12"/>
                  </a:cubicBezTo>
                  <a:cubicBezTo>
                    <a:pt x="456" y="12"/>
                    <a:pt x="458" y="12"/>
                    <a:pt x="459" y="12"/>
                  </a:cubicBezTo>
                  <a:cubicBezTo>
                    <a:pt x="459" y="13"/>
                    <a:pt x="459" y="13"/>
                    <a:pt x="459" y="13"/>
                  </a:cubicBezTo>
                  <a:cubicBezTo>
                    <a:pt x="459" y="14"/>
                    <a:pt x="459" y="14"/>
                    <a:pt x="459" y="14"/>
                  </a:cubicBezTo>
                  <a:cubicBezTo>
                    <a:pt x="456" y="14"/>
                    <a:pt x="456" y="15"/>
                    <a:pt x="456" y="22"/>
                  </a:cubicBezTo>
                  <a:cubicBezTo>
                    <a:pt x="456" y="38"/>
                    <a:pt x="456" y="38"/>
                    <a:pt x="456" y="38"/>
                  </a:cubicBezTo>
                  <a:lnTo>
                    <a:pt x="453" y="38"/>
                  </a:lnTo>
                  <a:close/>
                  <a:moveTo>
                    <a:pt x="484" y="27"/>
                  </a:moveTo>
                  <a:cubicBezTo>
                    <a:pt x="484" y="28"/>
                    <a:pt x="484" y="28"/>
                    <a:pt x="484" y="28"/>
                  </a:cubicBezTo>
                  <a:cubicBezTo>
                    <a:pt x="481" y="28"/>
                    <a:pt x="481" y="28"/>
                    <a:pt x="481" y="31"/>
                  </a:cubicBezTo>
                  <a:cubicBezTo>
                    <a:pt x="481" y="32"/>
                    <a:pt x="481" y="32"/>
                    <a:pt x="481" y="32"/>
                  </a:cubicBezTo>
                  <a:cubicBezTo>
                    <a:pt x="481" y="33"/>
                    <a:pt x="482" y="34"/>
                    <a:pt x="482" y="34"/>
                  </a:cubicBezTo>
                  <a:cubicBezTo>
                    <a:pt x="482" y="35"/>
                    <a:pt x="481" y="35"/>
                    <a:pt x="481" y="35"/>
                  </a:cubicBezTo>
                  <a:cubicBezTo>
                    <a:pt x="479" y="35"/>
                    <a:pt x="478" y="38"/>
                    <a:pt x="472" y="38"/>
                  </a:cubicBezTo>
                  <a:cubicBezTo>
                    <a:pt x="465" y="38"/>
                    <a:pt x="460" y="33"/>
                    <a:pt x="460" y="24"/>
                  </a:cubicBezTo>
                  <a:cubicBezTo>
                    <a:pt x="460" y="17"/>
                    <a:pt x="464" y="11"/>
                    <a:pt x="472" y="11"/>
                  </a:cubicBezTo>
                  <a:cubicBezTo>
                    <a:pt x="475" y="11"/>
                    <a:pt x="477" y="12"/>
                    <a:pt x="478" y="13"/>
                  </a:cubicBezTo>
                  <a:cubicBezTo>
                    <a:pt x="479" y="12"/>
                    <a:pt x="479" y="12"/>
                    <a:pt x="479" y="12"/>
                  </a:cubicBezTo>
                  <a:cubicBezTo>
                    <a:pt x="479" y="12"/>
                    <a:pt x="479" y="12"/>
                    <a:pt x="479" y="12"/>
                  </a:cubicBezTo>
                  <a:cubicBezTo>
                    <a:pt x="480" y="12"/>
                    <a:pt x="480" y="12"/>
                    <a:pt x="480" y="12"/>
                  </a:cubicBezTo>
                  <a:cubicBezTo>
                    <a:pt x="480" y="13"/>
                    <a:pt x="480" y="18"/>
                    <a:pt x="480" y="19"/>
                  </a:cubicBezTo>
                  <a:cubicBezTo>
                    <a:pt x="479" y="19"/>
                    <a:pt x="479" y="19"/>
                    <a:pt x="479" y="19"/>
                  </a:cubicBezTo>
                  <a:cubicBezTo>
                    <a:pt x="479" y="19"/>
                    <a:pt x="478" y="19"/>
                    <a:pt x="478" y="19"/>
                  </a:cubicBezTo>
                  <a:cubicBezTo>
                    <a:pt x="478" y="15"/>
                    <a:pt x="476" y="14"/>
                    <a:pt x="472" y="14"/>
                  </a:cubicBezTo>
                  <a:cubicBezTo>
                    <a:pt x="466" y="14"/>
                    <a:pt x="465" y="19"/>
                    <a:pt x="465" y="24"/>
                  </a:cubicBezTo>
                  <a:cubicBezTo>
                    <a:pt x="465" y="30"/>
                    <a:pt x="467" y="36"/>
                    <a:pt x="473" y="36"/>
                  </a:cubicBezTo>
                  <a:cubicBezTo>
                    <a:pt x="476" y="36"/>
                    <a:pt x="477" y="34"/>
                    <a:pt x="477" y="32"/>
                  </a:cubicBezTo>
                  <a:cubicBezTo>
                    <a:pt x="477" y="31"/>
                    <a:pt x="477" y="31"/>
                    <a:pt x="477" y="31"/>
                  </a:cubicBezTo>
                  <a:cubicBezTo>
                    <a:pt x="477" y="28"/>
                    <a:pt x="477" y="28"/>
                    <a:pt x="473" y="28"/>
                  </a:cubicBezTo>
                  <a:cubicBezTo>
                    <a:pt x="473" y="28"/>
                    <a:pt x="473" y="28"/>
                    <a:pt x="473" y="27"/>
                  </a:cubicBezTo>
                  <a:cubicBezTo>
                    <a:pt x="473" y="26"/>
                    <a:pt x="473" y="26"/>
                    <a:pt x="473" y="26"/>
                  </a:cubicBezTo>
                  <a:cubicBezTo>
                    <a:pt x="475" y="26"/>
                    <a:pt x="477" y="26"/>
                    <a:pt x="479" y="26"/>
                  </a:cubicBezTo>
                  <a:cubicBezTo>
                    <a:pt x="481" y="26"/>
                    <a:pt x="482" y="26"/>
                    <a:pt x="484" y="26"/>
                  </a:cubicBezTo>
                  <a:lnTo>
                    <a:pt x="484" y="27"/>
                  </a:lnTo>
                  <a:close/>
                  <a:moveTo>
                    <a:pt x="526" y="23"/>
                  </a:moveTo>
                  <a:cubicBezTo>
                    <a:pt x="526" y="23"/>
                    <a:pt x="526" y="23"/>
                    <a:pt x="525" y="23"/>
                  </a:cubicBezTo>
                  <a:cubicBezTo>
                    <a:pt x="522" y="24"/>
                    <a:pt x="522" y="24"/>
                    <a:pt x="522" y="28"/>
                  </a:cubicBezTo>
                  <a:cubicBezTo>
                    <a:pt x="522" y="30"/>
                    <a:pt x="522" y="30"/>
                    <a:pt x="522" y="30"/>
                  </a:cubicBezTo>
                  <a:cubicBezTo>
                    <a:pt x="522" y="31"/>
                    <a:pt x="522" y="32"/>
                    <a:pt x="522" y="33"/>
                  </a:cubicBezTo>
                  <a:cubicBezTo>
                    <a:pt x="522" y="33"/>
                    <a:pt x="522" y="33"/>
                    <a:pt x="522" y="33"/>
                  </a:cubicBezTo>
                  <a:cubicBezTo>
                    <a:pt x="519" y="33"/>
                    <a:pt x="517" y="38"/>
                    <a:pt x="510" y="38"/>
                  </a:cubicBezTo>
                  <a:cubicBezTo>
                    <a:pt x="500" y="38"/>
                    <a:pt x="493" y="31"/>
                    <a:pt x="493" y="19"/>
                  </a:cubicBezTo>
                  <a:cubicBezTo>
                    <a:pt x="493" y="8"/>
                    <a:pt x="499" y="0"/>
                    <a:pt x="510" y="0"/>
                  </a:cubicBezTo>
                  <a:cubicBezTo>
                    <a:pt x="513" y="0"/>
                    <a:pt x="516" y="1"/>
                    <a:pt x="518" y="2"/>
                  </a:cubicBezTo>
                  <a:cubicBezTo>
                    <a:pt x="518" y="2"/>
                    <a:pt x="518" y="2"/>
                    <a:pt x="518" y="2"/>
                  </a:cubicBezTo>
                  <a:cubicBezTo>
                    <a:pt x="519" y="1"/>
                    <a:pt x="519" y="1"/>
                    <a:pt x="519" y="1"/>
                  </a:cubicBezTo>
                  <a:cubicBezTo>
                    <a:pt x="519" y="0"/>
                    <a:pt x="519" y="0"/>
                    <a:pt x="520" y="0"/>
                  </a:cubicBezTo>
                  <a:cubicBezTo>
                    <a:pt x="520" y="0"/>
                    <a:pt x="520" y="0"/>
                    <a:pt x="520" y="0"/>
                  </a:cubicBezTo>
                  <a:cubicBezTo>
                    <a:pt x="520" y="3"/>
                    <a:pt x="520" y="8"/>
                    <a:pt x="520" y="11"/>
                  </a:cubicBezTo>
                  <a:cubicBezTo>
                    <a:pt x="519" y="11"/>
                    <a:pt x="519" y="11"/>
                    <a:pt x="519" y="11"/>
                  </a:cubicBezTo>
                  <a:cubicBezTo>
                    <a:pt x="519" y="11"/>
                    <a:pt x="519" y="11"/>
                    <a:pt x="519" y="10"/>
                  </a:cubicBezTo>
                  <a:cubicBezTo>
                    <a:pt x="517" y="5"/>
                    <a:pt x="515" y="2"/>
                    <a:pt x="510" y="2"/>
                  </a:cubicBezTo>
                  <a:cubicBezTo>
                    <a:pt x="501" y="2"/>
                    <a:pt x="499" y="11"/>
                    <a:pt x="499" y="19"/>
                  </a:cubicBezTo>
                  <a:cubicBezTo>
                    <a:pt x="499" y="27"/>
                    <a:pt x="501" y="35"/>
                    <a:pt x="510" y="35"/>
                  </a:cubicBezTo>
                  <a:cubicBezTo>
                    <a:pt x="515" y="35"/>
                    <a:pt x="518" y="33"/>
                    <a:pt x="518" y="30"/>
                  </a:cubicBezTo>
                  <a:cubicBezTo>
                    <a:pt x="518" y="28"/>
                    <a:pt x="518" y="28"/>
                    <a:pt x="518" y="28"/>
                  </a:cubicBezTo>
                  <a:cubicBezTo>
                    <a:pt x="518" y="24"/>
                    <a:pt x="518" y="24"/>
                    <a:pt x="512" y="23"/>
                  </a:cubicBezTo>
                  <a:cubicBezTo>
                    <a:pt x="512" y="23"/>
                    <a:pt x="512" y="23"/>
                    <a:pt x="512" y="23"/>
                  </a:cubicBezTo>
                  <a:cubicBezTo>
                    <a:pt x="512" y="21"/>
                    <a:pt x="512" y="21"/>
                    <a:pt x="512" y="21"/>
                  </a:cubicBezTo>
                  <a:cubicBezTo>
                    <a:pt x="514" y="21"/>
                    <a:pt x="517" y="21"/>
                    <a:pt x="519" y="21"/>
                  </a:cubicBezTo>
                  <a:cubicBezTo>
                    <a:pt x="522" y="21"/>
                    <a:pt x="523" y="21"/>
                    <a:pt x="526" y="21"/>
                  </a:cubicBezTo>
                  <a:lnTo>
                    <a:pt x="526" y="23"/>
                  </a:lnTo>
                  <a:close/>
                  <a:moveTo>
                    <a:pt x="540" y="24"/>
                  </a:moveTo>
                  <a:cubicBezTo>
                    <a:pt x="540" y="24"/>
                    <a:pt x="540" y="24"/>
                    <a:pt x="540" y="24"/>
                  </a:cubicBezTo>
                  <a:cubicBezTo>
                    <a:pt x="548" y="25"/>
                    <a:pt x="546" y="35"/>
                    <a:pt x="549" y="35"/>
                  </a:cubicBezTo>
                  <a:cubicBezTo>
                    <a:pt x="549" y="35"/>
                    <a:pt x="550" y="34"/>
                    <a:pt x="550" y="34"/>
                  </a:cubicBezTo>
                  <a:cubicBezTo>
                    <a:pt x="551" y="35"/>
                    <a:pt x="551" y="35"/>
                    <a:pt x="551" y="35"/>
                  </a:cubicBezTo>
                  <a:cubicBezTo>
                    <a:pt x="551" y="35"/>
                    <a:pt x="551" y="35"/>
                    <a:pt x="551" y="35"/>
                  </a:cubicBezTo>
                  <a:cubicBezTo>
                    <a:pt x="551" y="35"/>
                    <a:pt x="551" y="35"/>
                    <a:pt x="551" y="35"/>
                  </a:cubicBezTo>
                  <a:cubicBezTo>
                    <a:pt x="550" y="36"/>
                    <a:pt x="549" y="37"/>
                    <a:pt x="547" y="37"/>
                  </a:cubicBezTo>
                  <a:cubicBezTo>
                    <a:pt x="543" y="37"/>
                    <a:pt x="543" y="34"/>
                    <a:pt x="542" y="30"/>
                  </a:cubicBezTo>
                  <a:cubicBezTo>
                    <a:pt x="541" y="27"/>
                    <a:pt x="540" y="25"/>
                    <a:pt x="537" y="25"/>
                  </a:cubicBezTo>
                  <a:cubicBezTo>
                    <a:pt x="534" y="25"/>
                    <a:pt x="534" y="25"/>
                    <a:pt x="534" y="25"/>
                  </a:cubicBezTo>
                  <a:cubicBezTo>
                    <a:pt x="534" y="30"/>
                    <a:pt x="534" y="30"/>
                    <a:pt x="534" y="30"/>
                  </a:cubicBezTo>
                  <a:cubicBezTo>
                    <a:pt x="534" y="35"/>
                    <a:pt x="534" y="35"/>
                    <a:pt x="537" y="35"/>
                  </a:cubicBezTo>
                  <a:cubicBezTo>
                    <a:pt x="538" y="35"/>
                    <a:pt x="538" y="36"/>
                    <a:pt x="538" y="36"/>
                  </a:cubicBezTo>
                  <a:cubicBezTo>
                    <a:pt x="538" y="37"/>
                    <a:pt x="538" y="37"/>
                    <a:pt x="538" y="37"/>
                  </a:cubicBezTo>
                  <a:cubicBezTo>
                    <a:pt x="536" y="37"/>
                    <a:pt x="534" y="37"/>
                    <a:pt x="532" y="37"/>
                  </a:cubicBezTo>
                  <a:cubicBezTo>
                    <a:pt x="530" y="37"/>
                    <a:pt x="528" y="37"/>
                    <a:pt x="527" y="37"/>
                  </a:cubicBezTo>
                  <a:cubicBezTo>
                    <a:pt x="527" y="36"/>
                    <a:pt x="527" y="36"/>
                    <a:pt x="527" y="36"/>
                  </a:cubicBezTo>
                  <a:cubicBezTo>
                    <a:pt x="527" y="36"/>
                    <a:pt x="527" y="35"/>
                    <a:pt x="527" y="35"/>
                  </a:cubicBezTo>
                  <a:cubicBezTo>
                    <a:pt x="530" y="35"/>
                    <a:pt x="530" y="35"/>
                    <a:pt x="530" y="30"/>
                  </a:cubicBezTo>
                  <a:cubicBezTo>
                    <a:pt x="530" y="19"/>
                    <a:pt x="530" y="19"/>
                    <a:pt x="530" y="19"/>
                  </a:cubicBezTo>
                  <a:cubicBezTo>
                    <a:pt x="530" y="14"/>
                    <a:pt x="530" y="14"/>
                    <a:pt x="527" y="14"/>
                  </a:cubicBezTo>
                  <a:cubicBezTo>
                    <a:pt x="527" y="14"/>
                    <a:pt x="527" y="14"/>
                    <a:pt x="527" y="13"/>
                  </a:cubicBezTo>
                  <a:cubicBezTo>
                    <a:pt x="527" y="12"/>
                    <a:pt x="527" y="12"/>
                    <a:pt x="527" y="12"/>
                  </a:cubicBezTo>
                  <a:cubicBezTo>
                    <a:pt x="528" y="12"/>
                    <a:pt x="530" y="12"/>
                    <a:pt x="532" y="12"/>
                  </a:cubicBezTo>
                  <a:cubicBezTo>
                    <a:pt x="534" y="12"/>
                    <a:pt x="536" y="12"/>
                    <a:pt x="538" y="12"/>
                  </a:cubicBezTo>
                  <a:cubicBezTo>
                    <a:pt x="543" y="12"/>
                    <a:pt x="547" y="14"/>
                    <a:pt x="547" y="18"/>
                  </a:cubicBezTo>
                  <a:cubicBezTo>
                    <a:pt x="547" y="21"/>
                    <a:pt x="546" y="23"/>
                    <a:pt x="540" y="24"/>
                  </a:cubicBezTo>
                  <a:close/>
                  <a:moveTo>
                    <a:pt x="538" y="14"/>
                  </a:moveTo>
                  <a:cubicBezTo>
                    <a:pt x="537" y="14"/>
                    <a:pt x="534" y="14"/>
                    <a:pt x="534" y="14"/>
                  </a:cubicBezTo>
                  <a:cubicBezTo>
                    <a:pt x="534" y="23"/>
                    <a:pt x="534" y="23"/>
                    <a:pt x="534" y="23"/>
                  </a:cubicBezTo>
                  <a:cubicBezTo>
                    <a:pt x="537" y="23"/>
                    <a:pt x="537" y="23"/>
                    <a:pt x="537" y="23"/>
                  </a:cubicBezTo>
                  <a:cubicBezTo>
                    <a:pt x="540" y="23"/>
                    <a:pt x="543" y="22"/>
                    <a:pt x="543" y="18"/>
                  </a:cubicBezTo>
                  <a:cubicBezTo>
                    <a:pt x="543" y="15"/>
                    <a:pt x="540" y="14"/>
                    <a:pt x="538" y="14"/>
                  </a:cubicBezTo>
                  <a:close/>
                  <a:moveTo>
                    <a:pt x="563" y="38"/>
                  </a:moveTo>
                  <a:cubicBezTo>
                    <a:pt x="556" y="38"/>
                    <a:pt x="551" y="33"/>
                    <a:pt x="551" y="25"/>
                  </a:cubicBezTo>
                  <a:cubicBezTo>
                    <a:pt x="551" y="16"/>
                    <a:pt x="557" y="11"/>
                    <a:pt x="563" y="11"/>
                  </a:cubicBezTo>
                  <a:cubicBezTo>
                    <a:pt x="570" y="11"/>
                    <a:pt x="575" y="16"/>
                    <a:pt x="575" y="24"/>
                  </a:cubicBezTo>
                  <a:cubicBezTo>
                    <a:pt x="575" y="33"/>
                    <a:pt x="570" y="38"/>
                    <a:pt x="563" y="38"/>
                  </a:cubicBezTo>
                  <a:close/>
                  <a:moveTo>
                    <a:pt x="563" y="14"/>
                  </a:moveTo>
                  <a:cubicBezTo>
                    <a:pt x="558" y="14"/>
                    <a:pt x="556" y="17"/>
                    <a:pt x="556" y="25"/>
                  </a:cubicBezTo>
                  <a:cubicBezTo>
                    <a:pt x="556" y="32"/>
                    <a:pt x="559" y="36"/>
                    <a:pt x="563" y="36"/>
                  </a:cubicBezTo>
                  <a:cubicBezTo>
                    <a:pt x="568" y="36"/>
                    <a:pt x="570" y="32"/>
                    <a:pt x="570" y="24"/>
                  </a:cubicBezTo>
                  <a:cubicBezTo>
                    <a:pt x="570" y="17"/>
                    <a:pt x="567" y="14"/>
                    <a:pt x="563" y="14"/>
                  </a:cubicBezTo>
                  <a:close/>
                  <a:moveTo>
                    <a:pt x="590" y="38"/>
                  </a:moveTo>
                  <a:cubicBezTo>
                    <a:pt x="583" y="38"/>
                    <a:pt x="580" y="35"/>
                    <a:pt x="580" y="28"/>
                  </a:cubicBezTo>
                  <a:cubicBezTo>
                    <a:pt x="580" y="19"/>
                    <a:pt x="580" y="19"/>
                    <a:pt x="580" y="19"/>
                  </a:cubicBezTo>
                  <a:cubicBezTo>
                    <a:pt x="580" y="14"/>
                    <a:pt x="580" y="14"/>
                    <a:pt x="577" y="14"/>
                  </a:cubicBezTo>
                  <a:cubicBezTo>
                    <a:pt x="576" y="14"/>
                    <a:pt x="576" y="14"/>
                    <a:pt x="576" y="13"/>
                  </a:cubicBezTo>
                  <a:cubicBezTo>
                    <a:pt x="576" y="12"/>
                    <a:pt x="576" y="12"/>
                    <a:pt x="576" y="12"/>
                  </a:cubicBezTo>
                  <a:cubicBezTo>
                    <a:pt x="578" y="12"/>
                    <a:pt x="580" y="12"/>
                    <a:pt x="582" y="12"/>
                  </a:cubicBezTo>
                  <a:cubicBezTo>
                    <a:pt x="584" y="12"/>
                    <a:pt x="586" y="12"/>
                    <a:pt x="587" y="12"/>
                  </a:cubicBezTo>
                  <a:cubicBezTo>
                    <a:pt x="587" y="13"/>
                    <a:pt x="587" y="13"/>
                    <a:pt x="587" y="13"/>
                  </a:cubicBezTo>
                  <a:cubicBezTo>
                    <a:pt x="587" y="14"/>
                    <a:pt x="587" y="14"/>
                    <a:pt x="587" y="14"/>
                  </a:cubicBezTo>
                  <a:cubicBezTo>
                    <a:pt x="584" y="14"/>
                    <a:pt x="584" y="14"/>
                    <a:pt x="584" y="19"/>
                  </a:cubicBezTo>
                  <a:cubicBezTo>
                    <a:pt x="584" y="29"/>
                    <a:pt x="584" y="29"/>
                    <a:pt x="584" y="29"/>
                  </a:cubicBezTo>
                  <a:cubicBezTo>
                    <a:pt x="584" y="33"/>
                    <a:pt x="586" y="35"/>
                    <a:pt x="590" y="35"/>
                  </a:cubicBezTo>
                  <a:cubicBezTo>
                    <a:pt x="595" y="35"/>
                    <a:pt x="597" y="33"/>
                    <a:pt x="597" y="28"/>
                  </a:cubicBezTo>
                  <a:cubicBezTo>
                    <a:pt x="597" y="22"/>
                    <a:pt x="597" y="22"/>
                    <a:pt x="597" y="22"/>
                  </a:cubicBezTo>
                  <a:cubicBezTo>
                    <a:pt x="597" y="15"/>
                    <a:pt x="597" y="14"/>
                    <a:pt x="592" y="14"/>
                  </a:cubicBezTo>
                  <a:cubicBezTo>
                    <a:pt x="592" y="14"/>
                    <a:pt x="592" y="14"/>
                    <a:pt x="592" y="13"/>
                  </a:cubicBezTo>
                  <a:cubicBezTo>
                    <a:pt x="592" y="12"/>
                    <a:pt x="592" y="12"/>
                    <a:pt x="592" y="12"/>
                  </a:cubicBezTo>
                  <a:cubicBezTo>
                    <a:pt x="594" y="12"/>
                    <a:pt x="596" y="12"/>
                    <a:pt x="598" y="12"/>
                  </a:cubicBezTo>
                  <a:cubicBezTo>
                    <a:pt x="600" y="12"/>
                    <a:pt x="601" y="12"/>
                    <a:pt x="602" y="12"/>
                  </a:cubicBezTo>
                  <a:cubicBezTo>
                    <a:pt x="602" y="13"/>
                    <a:pt x="602" y="13"/>
                    <a:pt x="602" y="13"/>
                  </a:cubicBezTo>
                  <a:cubicBezTo>
                    <a:pt x="602" y="14"/>
                    <a:pt x="602" y="14"/>
                    <a:pt x="602" y="14"/>
                  </a:cubicBezTo>
                  <a:cubicBezTo>
                    <a:pt x="599" y="14"/>
                    <a:pt x="599" y="15"/>
                    <a:pt x="599" y="22"/>
                  </a:cubicBezTo>
                  <a:cubicBezTo>
                    <a:pt x="599" y="28"/>
                    <a:pt x="599" y="28"/>
                    <a:pt x="599" y="28"/>
                  </a:cubicBezTo>
                  <a:cubicBezTo>
                    <a:pt x="599" y="35"/>
                    <a:pt x="596" y="38"/>
                    <a:pt x="590" y="38"/>
                  </a:cubicBezTo>
                  <a:close/>
                  <a:moveTo>
                    <a:pt x="614" y="27"/>
                  </a:moveTo>
                  <a:cubicBezTo>
                    <a:pt x="612" y="27"/>
                    <a:pt x="612" y="27"/>
                    <a:pt x="612" y="27"/>
                  </a:cubicBezTo>
                  <a:cubicBezTo>
                    <a:pt x="612" y="30"/>
                    <a:pt x="612" y="30"/>
                    <a:pt x="612" y="30"/>
                  </a:cubicBezTo>
                  <a:cubicBezTo>
                    <a:pt x="612" y="35"/>
                    <a:pt x="612" y="35"/>
                    <a:pt x="615" y="35"/>
                  </a:cubicBezTo>
                  <a:cubicBezTo>
                    <a:pt x="616" y="35"/>
                    <a:pt x="616" y="36"/>
                    <a:pt x="616" y="36"/>
                  </a:cubicBezTo>
                  <a:cubicBezTo>
                    <a:pt x="616" y="37"/>
                    <a:pt x="616" y="37"/>
                    <a:pt x="616" y="37"/>
                  </a:cubicBezTo>
                  <a:cubicBezTo>
                    <a:pt x="614" y="37"/>
                    <a:pt x="611" y="37"/>
                    <a:pt x="610" y="37"/>
                  </a:cubicBezTo>
                  <a:cubicBezTo>
                    <a:pt x="608" y="37"/>
                    <a:pt x="606" y="37"/>
                    <a:pt x="604" y="37"/>
                  </a:cubicBezTo>
                  <a:cubicBezTo>
                    <a:pt x="604" y="36"/>
                    <a:pt x="604" y="36"/>
                    <a:pt x="604" y="36"/>
                  </a:cubicBezTo>
                  <a:cubicBezTo>
                    <a:pt x="604" y="36"/>
                    <a:pt x="604" y="35"/>
                    <a:pt x="604" y="35"/>
                  </a:cubicBezTo>
                  <a:cubicBezTo>
                    <a:pt x="607" y="35"/>
                    <a:pt x="607" y="35"/>
                    <a:pt x="607" y="30"/>
                  </a:cubicBezTo>
                  <a:cubicBezTo>
                    <a:pt x="607" y="19"/>
                    <a:pt x="607" y="19"/>
                    <a:pt x="607" y="19"/>
                  </a:cubicBezTo>
                  <a:cubicBezTo>
                    <a:pt x="607" y="14"/>
                    <a:pt x="607" y="14"/>
                    <a:pt x="604" y="14"/>
                  </a:cubicBezTo>
                  <a:cubicBezTo>
                    <a:pt x="604" y="14"/>
                    <a:pt x="604" y="14"/>
                    <a:pt x="604" y="13"/>
                  </a:cubicBezTo>
                  <a:cubicBezTo>
                    <a:pt x="604" y="12"/>
                    <a:pt x="604" y="12"/>
                    <a:pt x="604" y="12"/>
                  </a:cubicBezTo>
                  <a:cubicBezTo>
                    <a:pt x="606" y="12"/>
                    <a:pt x="608" y="12"/>
                    <a:pt x="610" y="12"/>
                  </a:cubicBezTo>
                  <a:cubicBezTo>
                    <a:pt x="611" y="12"/>
                    <a:pt x="613" y="12"/>
                    <a:pt x="614" y="12"/>
                  </a:cubicBezTo>
                  <a:cubicBezTo>
                    <a:pt x="619" y="12"/>
                    <a:pt x="625" y="13"/>
                    <a:pt x="625" y="19"/>
                  </a:cubicBezTo>
                  <a:cubicBezTo>
                    <a:pt x="625" y="22"/>
                    <a:pt x="623" y="27"/>
                    <a:pt x="614" y="27"/>
                  </a:cubicBezTo>
                  <a:close/>
                  <a:moveTo>
                    <a:pt x="615" y="14"/>
                  </a:moveTo>
                  <a:cubicBezTo>
                    <a:pt x="614" y="14"/>
                    <a:pt x="612" y="14"/>
                    <a:pt x="612" y="14"/>
                  </a:cubicBezTo>
                  <a:cubicBezTo>
                    <a:pt x="612" y="25"/>
                    <a:pt x="612" y="25"/>
                    <a:pt x="612" y="25"/>
                  </a:cubicBezTo>
                  <a:cubicBezTo>
                    <a:pt x="614" y="25"/>
                    <a:pt x="614" y="25"/>
                    <a:pt x="614" y="25"/>
                  </a:cubicBezTo>
                  <a:cubicBezTo>
                    <a:pt x="618" y="25"/>
                    <a:pt x="620" y="23"/>
                    <a:pt x="620" y="19"/>
                  </a:cubicBezTo>
                  <a:cubicBezTo>
                    <a:pt x="620" y="16"/>
                    <a:pt x="618" y="14"/>
                    <a:pt x="6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n-lt"/>
                <a:sym typeface="Trebuchet MS" panose="020B0603020202020204" pitchFamily="34" charset="0"/>
              </a:endParaRPr>
            </a:p>
          </p:txBody>
        </p:sp>
      </p:grp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718200" y="4121780"/>
            <a:ext cx="5151600" cy="32714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200" baseline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718200" y="1414682"/>
            <a:ext cx="5151600" cy="235381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05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grpSp>
        <p:nvGrpSpPr>
          <p:cNvPr id="15" name="Group 14"/>
          <p:cNvGrpSpPr/>
          <p:nvPr userDrawn="1">
            <p:custDataLst>
              <p:tags r:id="rId4"/>
            </p:custDataLst>
          </p:nvPr>
        </p:nvGrpSpPr>
        <p:grpSpPr>
          <a:xfrm>
            <a:off x="-450" y="-1"/>
            <a:ext cx="9145350" cy="5143501"/>
            <a:chOff x="-600" y="-1"/>
            <a:chExt cx="12193800" cy="6858001"/>
          </a:xfrm>
        </p:grpSpPr>
        <p:sp>
          <p:nvSpPr>
            <p:cNvPr id="16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/>
                </a:solidFill>
              </a:endParaRPr>
            </a:p>
          </p:txBody>
        </p:sp>
        <p:grpSp>
          <p:nvGrpSpPr>
            <p:cNvPr id="19" name="Baselines / anchors"/>
            <p:cNvGrpSpPr/>
            <p:nvPr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utter space"/>
            <p:cNvGrpSpPr/>
            <p:nvPr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40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8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9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0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sp>
          <p:nvSpPr>
            <p:cNvPr id="29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grpSp>
          <p:nvGrpSpPr>
            <p:cNvPr id="32" name="Five column measure"/>
            <p:cNvGrpSpPr/>
            <p:nvPr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35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6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7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8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9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sp>
          <p:nvSpPr>
            <p:cNvPr id="33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750"/>
                </a:spcAft>
              </a:pP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34" name="Footnote example"/>
            <p:cNvSpPr txBox="1"/>
            <p:nvPr/>
          </p:nvSpPr>
          <p:spPr>
            <a:xfrm>
              <a:off x="630000" y="6144441"/>
              <a:ext cx="9030915" cy="41549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lvl="0">
                <a:lnSpc>
                  <a:spcPct val="90000"/>
                </a:lnSpc>
                <a:defRPr/>
              </a:pPr>
              <a:r>
                <a:rPr lang="en-US" sz="750" dirty="0">
                  <a:solidFill>
                    <a:prstClr val="white">
                      <a:lumMod val="65000"/>
                    </a:prstClr>
                  </a:solidFill>
                  <a:sym typeface="Trebuchet MS" panose="020B0603020202020204" pitchFamily="34" charset="0"/>
                </a:rPr>
                <a:t>1. </a:t>
              </a:r>
              <a:r>
                <a:rPr lang="en-US" sz="750" dirty="0" err="1">
                  <a:solidFill>
                    <a:prstClr val="white">
                      <a:lumMod val="65000"/>
                    </a:prstClr>
                  </a:solidFill>
                  <a:sym typeface="Trebuchet MS" panose="020B0603020202020204" pitchFamily="34" charset="0"/>
                </a:rPr>
                <a:t>xxxx</a:t>
              </a:r>
              <a:r>
                <a:rPr lang="en-US" sz="750" dirty="0">
                  <a:solidFill>
                    <a:prstClr val="white">
                      <a:lumMod val="65000"/>
                    </a:prstClr>
                  </a:solidFill>
                  <a:sym typeface="Trebuchet MS" panose="020B0603020202020204" pitchFamily="34" charset="0"/>
                </a:rPr>
                <a:t>  2. </a:t>
              </a:r>
              <a:r>
                <a:rPr lang="en-US" sz="750" dirty="0" err="1">
                  <a:solidFill>
                    <a:prstClr val="white">
                      <a:lumMod val="65000"/>
                    </a:prstClr>
                  </a:solidFill>
                  <a:sym typeface="Trebuchet MS" panose="020B0603020202020204" pitchFamily="34" charset="0"/>
                </a:rPr>
                <a:t>xxxx</a:t>
              </a:r>
              <a:r>
                <a:rPr lang="en-US" sz="750" dirty="0">
                  <a:solidFill>
                    <a:prstClr val="white">
                      <a:lumMod val="65000"/>
                    </a:prstClr>
                  </a:solidFill>
                  <a:sym typeface="Trebuchet MS" panose="020B0603020202020204" pitchFamily="34" charset="0"/>
                </a:rPr>
                <a:t>  3. </a:t>
              </a:r>
              <a:r>
                <a:rPr lang="en-US" sz="750" dirty="0" err="1">
                  <a:solidFill>
                    <a:prstClr val="white">
                      <a:lumMod val="65000"/>
                    </a:prstClr>
                  </a:solidFill>
                  <a:sym typeface="Trebuchet MS" panose="020B0603020202020204" pitchFamily="34" charset="0"/>
                </a:rPr>
                <a:t>xxxx</a:t>
              </a:r>
              <a:endParaRPr lang="en-US" sz="750" dirty="0">
                <a:solidFill>
                  <a:prstClr val="white">
                    <a:lumMod val="65000"/>
                  </a:prstClr>
                </a:solidFill>
                <a:sym typeface="Trebuchet MS" panose="020B0603020202020204" pitchFamily="34" charset="0"/>
              </a:endParaRPr>
            </a:p>
            <a:p>
              <a:pPr lvl="0">
                <a:lnSpc>
                  <a:spcPct val="90000"/>
                </a:lnSpc>
                <a:defRPr/>
              </a:pPr>
              <a:r>
                <a:rPr lang="en-US" sz="750" dirty="0">
                  <a:solidFill>
                    <a:prstClr val="white">
                      <a:lumMod val="65000"/>
                    </a:prstClr>
                  </a:solidFill>
                  <a:sym typeface="Trebuchet MS" panose="020B0603020202020204" pitchFamily="3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lvl="0">
                <a:lnSpc>
                  <a:spcPct val="90000"/>
                </a:lnSpc>
                <a:defRPr/>
              </a:pPr>
              <a:r>
                <a:rPr lang="en-US" sz="750" dirty="0">
                  <a:solidFill>
                    <a:prstClr val="white">
                      <a:lumMod val="65000"/>
                    </a:prstClr>
                  </a:solidFill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  <a:endPara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sym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365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8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0" y="3795713"/>
            <a:ext cx="9144000" cy="1350169"/>
          </a:xfrm>
          <a:prstGeom prst="rect">
            <a:avLst/>
          </a:prstGeom>
          <a:solidFill>
            <a:srgbClr val="177B5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350" noProof="0"/>
          </a:p>
        </p:txBody>
      </p:sp>
      <p:pic>
        <p:nvPicPr>
          <p:cNvPr id="8" name="Picture 149" descr="BCG_Monogram_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408" y="508397"/>
            <a:ext cx="1494692" cy="504825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181169" y="519186"/>
            <a:ext cx="1541908" cy="497995"/>
          </a:xfrm>
          <a:prstGeom prst="rect">
            <a:avLst/>
          </a:prstGeom>
        </p:spPr>
        <p:txBody>
          <a:bodyPr lIns="90000" tIns="90000" rIns="90000" bIns="90000" anchor="ctr"/>
          <a:lstStyle>
            <a:lvl1pPr algn="ctr">
              <a:defRPr sz="1050" b="0" baseline="0">
                <a:solidFill>
                  <a:srgbClr val="808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Placeholder for client logo</a:t>
            </a:r>
            <a:endParaRPr lang="en-US" dirty="0"/>
          </a:p>
        </p:txBody>
      </p:sp>
      <p:pic>
        <p:nvPicPr>
          <p:cNvPr id="11" name="Picture 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8015" y="4366052"/>
            <a:ext cx="3915508" cy="19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33154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8200013" cy="2492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96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2030" y="1131570"/>
            <a:ext cx="8305566" cy="3442716"/>
          </a:xfrm>
        </p:spPr>
        <p:txBody>
          <a:bodyPr lIns="0" tIns="0" rIns="0" bIns="0"/>
          <a:lstStyle>
            <a:lvl1pPr>
              <a:spcBef>
                <a:spcPts val="288"/>
              </a:spcBef>
              <a:defRPr/>
            </a:lvl1pPr>
            <a:lvl2pPr marL="342900" indent="-172800">
              <a:spcBef>
                <a:spcPts val="288"/>
              </a:spcBef>
              <a:defRPr/>
            </a:lvl2pPr>
            <a:lvl3pPr marL="685800" indent="-172800">
              <a:spcBef>
                <a:spcPts val="288"/>
              </a:spcBef>
              <a:defRPr/>
            </a:lvl3pPr>
            <a:lvl4pPr marL="1031400" indent="-175500">
              <a:spcBef>
                <a:spcPts val="288"/>
              </a:spcBef>
              <a:defRPr/>
            </a:lvl4pPr>
            <a:lvl5pPr marL="1544400" indent="-172800">
              <a:spcBef>
                <a:spcPts val="288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50817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131300"/>
            <a:ext cx="8301046" cy="3442500"/>
          </a:xfrm>
          <a:prstGeom prst="rect">
            <a:avLst/>
          </a:prstGeom>
        </p:spPr>
        <p:txBody>
          <a:bodyPr lIns="0" tIns="0" rIns="0" bIns="0"/>
          <a:lstStyle>
            <a:lvl1pPr marL="129600" indent="-129600">
              <a:spcBef>
                <a:spcPts val="288"/>
              </a:spcBef>
              <a:buClr>
                <a:schemeClr val="tx2"/>
              </a:buClr>
              <a:buFont typeface="Arial" pitchFamily="34" charset="0"/>
              <a:buChar char="•"/>
              <a:tabLst/>
              <a:defRPr b="0"/>
            </a:lvl1pPr>
            <a:lvl2pPr marL="472500" indent="-172800">
              <a:spcBef>
                <a:spcPts val="288"/>
              </a:spcBef>
              <a:buFont typeface="Arial" pitchFamily="34" charset="0"/>
              <a:buChar char="–"/>
              <a:defRPr/>
            </a:lvl2pPr>
            <a:lvl3pPr marL="807300" indent="-172800">
              <a:spcBef>
                <a:spcPts val="288"/>
              </a:spcBef>
              <a:defRPr/>
            </a:lvl3pPr>
            <a:lvl4pPr marL="1158300" indent="-172800">
              <a:spcBef>
                <a:spcPts val="288"/>
              </a:spcBef>
              <a:defRPr/>
            </a:lvl4pPr>
            <a:lvl5pPr marL="1544400" indent="-172800">
              <a:spcBef>
                <a:spcPts val="288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10978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4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81478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5352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5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6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77B57"/>
          </a:solidFill>
          <a:ln w="9525">
            <a:solidFill>
              <a:srgbClr val="177B5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 anchorCtr="0"/>
          <a:lstStyle/>
          <a:p>
            <a:pPr algn="ctr"/>
            <a:endParaRPr lang="en-US" sz="105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ltGray">
          <a:xfrm>
            <a:off x="1887416" y="1303735"/>
            <a:ext cx="5369169" cy="221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7" cstate="print"/>
          <a:stretch>
            <a:fillRect/>
          </a:stretch>
        </p:blipFill>
        <p:spPr bwMode="black">
          <a:xfrm>
            <a:off x="3955381" y="2218271"/>
            <a:ext cx="2585769" cy="6496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 userDrawn="1"/>
        </p:nvSpPr>
        <p:spPr>
          <a:xfrm>
            <a:off x="3895373" y="3808980"/>
            <a:ext cx="1353256" cy="436401"/>
          </a:xfrm>
          <a:prstGeom prst="rect">
            <a:avLst/>
          </a:prstGeom>
          <a:noFill/>
          <a:ln>
            <a:noFill/>
          </a:ln>
        </p:spPr>
        <p:txBody>
          <a:bodyPr wrap="none" tIns="67500" bIns="67500" rtlCol="0" anchor="t">
            <a:spAutoFit/>
          </a:bodyPr>
          <a:lstStyle/>
          <a:p>
            <a:pPr algn="ctr"/>
            <a:r>
              <a:rPr lang="en-US" sz="195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Thank you</a:t>
            </a:r>
            <a:endParaRPr lang="en-US" sz="19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3819500" y="4546886"/>
            <a:ext cx="1526380" cy="251735"/>
          </a:xfrm>
          <a:prstGeom prst="rect">
            <a:avLst/>
          </a:prstGeom>
          <a:noFill/>
          <a:ln>
            <a:noFill/>
          </a:ln>
        </p:spPr>
        <p:txBody>
          <a:bodyPr wrap="none" tIns="67500" bIns="67500" rtlCol="0" anchor="t">
            <a:spAutoFit/>
          </a:bodyPr>
          <a:lstStyle/>
          <a:p>
            <a:pPr algn="ctr"/>
            <a:r>
              <a:rPr lang="en-US" sz="75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bcg.com | bcgperspectives.com</a:t>
            </a:r>
            <a:endParaRPr lang="en-US" sz="7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93208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202170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Picture 2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1" t="13134" r="14597" b="10988"/>
          <a:stretch>
            <a:fillRect/>
          </a:stretch>
        </p:blipFill>
        <p:spPr bwMode="gray">
          <a:xfrm>
            <a:off x="7686947" y="3499212"/>
            <a:ext cx="925535" cy="121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 preferRelativeResize="0"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37160" y="175391"/>
            <a:ext cx="4794068" cy="479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 bwMode="gray">
          <a:xfrm>
            <a:off x="783772" y="297656"/>
            <a:ext cx="3940628" cy="1165860"/>
          </a:xfrm>
        </p:spPr>
        <p:txBody>
          <a:bodyPr anchor="b" anchorCtr="0">
            <a:norm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Subtitle 2"/>
          <p:cNvSpPr>
            <a:spLocks noGrp="1"/>
          </p:cNvSpPr>
          <p:nvPr>
            <p:ph type="subTitle" idx="1"/>
          </p:nvPr>
        </p:nvSpPr>
        <p:spPr bwMode="gray">
          <a:xfrm>
            <a:off x="783771" y="1645920"/>
            <a:ext cx="3940628" cy="51435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43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467100"/>
            <a:ext cx="8199900" cy="35317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5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384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" y="-982"/>
            <a:ext cx="3520800" cy="5144482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472500" y="1158205"/>
            <a:ext cx="2589300" cy="1121846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75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963557" y="2001031"/>
            <a:ext cx="7215368" cy="2400770"/>
          </a:xfrm>
          <a:prstGeom prst="rect">
            <a:avLst/>
          </a:prstGeom>
          <a:ln w="9525">
            <a:solidFill>
              <a:schemeClr val="bg1"/>
            </a:solidFill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5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963557" y="1071098"/>
            <a:ext cx="710754" cy="710754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10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. Four column green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6771935" y="0"/>
            <a:ext cx="312713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677570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6076188" cy="2492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07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2500" y="2870100"/>
            <a:ext cx="8202600" cy="1530900"/>
          </a:xfrm>
        </p:spPr>
        <p:txBody>
          <a:bodyPr anchor="t">
            <a:noAutofit/>
          </a:bodyPr>
          <a:lstStyle>
            <a:lvl1pPr>
              <a:defRPr sz="405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464174" y="2760012"/>
            <a:ext cx="8682228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24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048746" y="0"/>
            <a:ext cx="312713" cy="51435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3059631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2010827"/>
            <a:ext cx="2345911" cy="112184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93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5374205" y="0"/>
            <a:ext cx="312713" cy="51435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5378967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472500" y="467100"/>
            <a:ext cx="4692600" cy="35317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5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4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53302" y="0"/>
            <a:ext cx="312713" cy="51435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2010827"/>
            <a:ext cx="2345911" cy="112184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3060573" y="-982"/>
            <a:ext cx="6083428" cy="51444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48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267187" y="0"/>
            <a:ext cx="312713" cy="51435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4569016" y="0"/>
            <a:ext cx="4574983" cy="5143500"/>
          </a:xfrm>
          <a:prstGeom prst="rect">
            <a:avLst/>
          </a:prstGeom>
          <a:solidFill>
            <a:srgbClr val="F2F2F2"/>
          </a:solidFill>
        </p:spPr>
        <p:txBody>
          <a:bodyPr lIns="914400" tIns="914400" rIns="914400" bIns="914400"/>
          <a:lstStyle>
            <a:lvl1pPr algn="ctr">
              <a:defRPr sz="135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72500" y="1339200"/>
            <a:ext cx="3291300" cy="24651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3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99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557387" y="0"/>
            <a:ext cx="312713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5864658" y="0"/>
            <a:ext cx="3279343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865019" y="0"/>
            <a:ext cx="3278981" cy="5143500"/>
          </a:xfrm>
          <a:prstGeom prst="rect">
            <a:avLst/>
          </a:prstGeom>
          <a:solidFill>
            <a:srgbClr val="F2F2F2"/>
          </a:solidFill>
        </p:spPr>
        <p:txBody>
          <a:bodyPr lIns="182880" tIns="914400" rIns="182880" bIns="914400"/>
          <a:lstStyle>
            <a:lvl1pPr algn="ctr">
              <a:defRPr sz="12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2500" y="1353488"/>
            <a:ext cx="4685664" cy="24651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4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478" y="2695776"/>
            <a:ext cx="1023938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4"/>
          <p:cNvSpPr/>
          <p:nvPr userDrawn="1"/>
        </p:nvSpPr>
        <p:spPr bwMode="ltGray">
          <a:xfrm>
            <a:off x="1143" y="983"/>
            <a:ext cx="3066234" cy="51435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2073153"/>
            <a:ext cx="1858979" cy="98573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 baseline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8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/>
          <p:cNvSpPr/>
          <p:nvPr userDrawn="1"/>
        </p:nvSpPr>
        <p:spPr bwMode="ltGray">
          <a:xfrm>
            <a:off x="0" y="0"/>
            <a:ext cx="3066234" cy="51435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rgbClr val="C10F2C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2073153"/>
            <a:ext cx="1858979" cy="985733"/>
          </a:xfrm>
        </p:spPr>
        <p:txBody>
          <a:bodyPr anchor="ctr" anchorCtr="0">
            <a:noAutofit/>
          </a:bodyPr>
          <a:lstStyle>
            <a:lvl1pPr>
              <a:defRPr sz="240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1605981" y="2552121"/>
            <a:ext cx="2021000" cy="2596309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63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6" y="2546747"/>
            <a:ext cx="973931" cy="267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3"/>
          <p:cNvSpPr/>
          <p:nvPr userDrawn="1"/>
        </p:nvSpPr>
        <p:spPr bwMode="white">
          <a:xfrm>
            <a:off x="1" y="0"/>
            <a:ext cx="4070190" cy="51435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72501" y="1339200"/>
            <a:ext cx="3046676" cy="24651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76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3"/>
          <p:cNvSpPr/>
          <p:nvPr userDrawn="1"/>
        </p:nvSpPr>
        <p:spPr bwMode="white">
          <a:xfrm>
            <a:off x="1" y="0"/>
            <a:ext cx="4070190" cy="51435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rgbClr val="C10F2C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72501" y="1339200"/>
            <a:ext cx="3046676" cy="24651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2662111" y="2562225"/>
            <a:ext cx="2021000" cy="2581275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06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Picture 2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1" t="13134" r="14597" b="10988"/>
          <a:stretch>
            <a:fillRect/>
          </a:stretch>
        </p:blipFill>
        <p:spPr bwMode="gray">
          <a:xfrm>
            <a:off x="7686947" y="3499212"/>
            <a:ext cx="925535" cy="121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 preferRelativeResize="0"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37160" y="175391"/>
            <a:ext cx="4794068" cy="479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 bwMode="gray">
          <a:xfrm>
            <a:off x="783772" y="297656"/>
            <a:ext cx="3940628" cy="1165860"/>
          </a:xfrm>
        </p:spPr>
        <p:txBody>
          <a:bodyPr anchor="b" anchorCtr="0">
            <a:norm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Subtitle 2"/>
          <p:cNvSpPr>
            <a:spLocks noGrp="1"/>
          </p:cNvSpPr>
          <p:nvPr>
            <p:ph type="subTitle" idx="1"/>
          </p:nvPr>
        </p:nvSpPr>
        <p:spPr bwMode="gray">
          <a:xfrm>
            <a:off x="783771" y="1645920"/>
            <a:ext cx="3940628" cy="51435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8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068" y="2692204"/>
            <a:ext cx="1023938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8"/>
          <p:cNvSpPr/>
          <p:nvPr userDrawn="1"/>
        </p:nvSpPr>
        <p:spPr bwMode="white">
          <a:xfrm>
            <a:off x="0" y="0"/>
            <a:ext cx="4772660" cy="51435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467100"/>
            <a:ext cx="3505235" cy="35317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5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9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8"/>
          <p:cNvSpPr/>
          <p:nvPr userDrawn="1"/>
        </p:nvSpPr>
        <p:spPr bwMode="white">
          <a:xfrm>
            <a:off x="0" y="0"/>
            <a:ext cx="4772660" cy="51435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rgbClr val="C10F2C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467100"/>
            <a:ext cx="3505235" cy="35317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5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3321316" y="2555853"/>
            <a:ext cx="2021000" cy="2592413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50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756" y="2692204"/>
            <a:ext cx="1023938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6334679" cy="51435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72500" y="467100"/>
            <a:ext cx="4692600" cy="35317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5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76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6334679" cy="51435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rgbClr val="C10F2C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72500" y="467100"/>
            <a:ext cx="4692600" cy="35317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5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893577" y="2555853"/>
            <a:ext cx="2021000" cy="259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0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2869750"/>
            <a:ext cx="8199900" cy="1204913"/>
          </a:xfrm>
        </p:spPr>
        <p:txBody>
          <a:bodyPr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5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74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472500" y="469106"/>
            <a:ext cx="699516" cy="69951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2869750"/>
            <a:ext cx="8199900" cy="120491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5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43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5098096" y="83226"/>
            <a:ext cx="576943" cy="7514866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1"/>
            <a:ext cx="9144000" cy="4400501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 dirty="0"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5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 bwMode="white">
          <a:xfrm>
            <a:off x="8375904" y="4803300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72500" y="467100"/>
            <a:ext cx="8199900" cy="353174"/>
          </a:xfrm>
        </p:spPr>
        <p:txBody>
          <a:bodyPr/>
          <a:lstStyle>
            <a:lvl1pPr>
              <a:defRPr sz="255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71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48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8375904" y="4803300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07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467100"/>
            <a:ext cx="8199900" cy="35317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5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9769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11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2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4" t="12642" r="14760" b="11506"/>
          <a:stretch>
            <a:fillRect/>
          </a:stretch>
        </p:blipFill>
        <p:spPr bwMode="gray">
          <a:xfrm>
            <a:off x="3896092" y="1684827"/>
            <a:ext cx="1351817" cy="177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28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>
            <a:off x="-450" y="-1"/>
            <a:ext cx="9145350" cy="51435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750"/>
                </a:spcAft>
              </a:pPr>
              <a:endParaRPr lang="en-US" sz="9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1"/>
              <a:ext cx="9030915" cy="41549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</a:t>
              </a:r>
              <a:r>
                <a:rPr kumimoji="0" lang="en-US" sz="75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  2. </a:t>
              </a:r>
              <a:r>
                <a:rPr kumimoji="0" lang="en-US" sz="75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  3. List footnotes in numerical order. Footnote numbers are not bracketed. Use 10pt font</a:t>
              </a:r>
            </a:p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32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Picture 2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1" t="13134" r="14597" b="10988"/>
          <a:stretch>
            <a:fillRect/>
          </a:stretch>
        </p:blipFill>
        <p:spPr bwMode="gray">
          <a:xfrm>
            <a:off x="7686947" y="3499212"/>
            <a:ext cx="925535" cy="121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 preferRelativeResize="0"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37160" y="175391"/>
            <a:ext cx="4794068" cy="479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 bwMode="gray">
          <a:xfrm>
            <a:off x="783772" y="297656"/>
            <a:ext cx="3940628" cy="1165860"/>
          </a:xfrm>
        </p:spPr>
        <p:txBody>
          <a:bodyPr anchor="b" anchorCtr="0">
            <a:norm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Subtitle 2"/>
          <p:cNvSpPr>
            <a:spLocks noGrp="1"/>
          </p:cNvSpPr>
          <p:nvPr>
            <p:ph type="subTitle" idx="1"/>
          </p:nvPr>
        </p:nvSpPr>
        <p:spPr bwMode="gray">
          <a:xfrm>
            <a:off x="783771" y="1645920"/>
            <a:ext cx="3940628" cy="51435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05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8200013" cy="2492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5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982"/>
            <a:ext cx="3520800" cy="5144482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72500" y="1619241"/>
            <a:ext cx="2808000" cy="4062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920286"/>
            <a:ext cx="2808000" cy="498598"/>
          </a:xfrm>
        </p:spPr>
        <p:txBody>
          <a:bodyPr anchor="t">
            <a:noAutofit/>
          </a:bodyPr>
          <a:lstStyle>
            <a:lvl1pPr>
              <a:defRPr sz="1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56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963557" y="2001031"/>
            <a:ext cx="7215368" cy="2400770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5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960520" y="1068061"/>
            <a:ext cx="713791" cy="71379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10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2500" y="2870100"/>
            <a:ext cx="8202600" cy="1530900"/>
          </a:xfrm>
        </p:spPr>
        <p:txBody>
          <a:bodyPr anchor="t">
            <a:noAutofit/>
          </a:bodyPr>
          <a:lstStyle>
            <a:lvl1pPr>
              <a:defRPr sz="405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472501" y="2760012"/>
            <a:ext cx="8668940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08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048746" y="0"/>
            <a:ext cx="312713" cy="51435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3059631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2010827"/>
            <a:ext cx="2345911" cy="112184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25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5374205" y="0"/>
            <a:ext cx="312713" cy="51435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5378967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4707397" cy="2492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7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" y="-982"/>
            <a:ext cx="3520800" cy="5144482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472500" y="1158205"/>
            <a:ext cx="2589300" cy="1121846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6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6771935" y="0"/>
            <a:ext cx="312713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677570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6076188" cy="2492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43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53302" y="0"/>
            <a:ext cx="312713" cy="51435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2010827"/>
            <a:ext cx="2345911" cy="112184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3060573" y="-982"/>
            <a:ext cx="6083428" cy="5144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TextBox 27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4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267187" y="0"/>
            <a:ext cx="312713" cy="514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4569016" y="0"/>
            <a:ext cx="4574983" cy="51435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35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2500" y="1339200"/>
            <a:ext cx="3291300" cy="24651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3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16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557387" y="0"/>
            <a:ext cx="312713" cy="514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5864658" y="0"/>
            <a:ext cx="327934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865019" y="0"/>
            <a:ext cx="3278981" cy="51435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2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73202" y="1339200"/>
            <a:ext cx="4685664" cy="24651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02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478" y="2691013"/>
            <a:ext cx="1023938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4"/>
          <p:cNvSpPr/>
          <p:nvPr userDrawn="1"/>
        </p:nvSpPr>
        <p:spPr bwMode="ltGray">
          <a:xfrm>
            <a:off x="1143" y="983"/>
            <a:ext cx="3066234" cy="51435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2073153"/>
            <a:ext cx="1858979" cy="98573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26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/>
          <p:cNvSpPr/>
          <p:nvPr userDrawn="1"/>
        </p:nvSpPr>
        <p:spPr bwMode="ltGray">
          <a:xfrm>
            <a:off x="1143" y="983"/>
            <a:ext cx="3066234" cy="51435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rgbClr val="C10F2C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2073153"/>
            <a:ext cx="1858979" cy="985733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1605981" y="2552121"/>
            <a:ext cx="2021000" cy="259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5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6" y="2537222"/>
            <a:ext cx="973931" cy="267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3"/>
          <p:cNvSpPr/>
          <p:nvPr userDrawn="1"/>
        </p:nvSpPr>
        <p:spPr bwMode="white">
          <a:xfrm>
            <a:off x="1" y="0"/>
            <a:ext cx="4070190" cy="51435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72501" y="1339200"/>
            <a:ext cx="3046676" cy="24651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65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3"/>
          <p:cNvSpPr/>
          <p:nvPr userDrawn="1"/>
        </p:nvSpPr>
        <p:spPr bwMode="white">
          <a:xfrm>
            <a:off x="1" y="0"/>
            <a:ext cx="4070190" cy="51435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rgbClr val="C10F2C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72501" y="1339200"/>
            <a:ext cx="3046676" cy="24651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2662111" y="2562225"/>
            <a:ext cx="20210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8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068" y="2691013"/>
            <a:ext cx="1023938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 bwMode="white">
          <a:xfrm>
            <a:off x="0" y="0"/>
            <a:ext cx="4772660" cy="51435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3560867" cy="2492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98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4772660" cy="51435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rgbClr val="C10F2C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3560867" cy="2492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3321316" y="2555853"/>
            <a:ext cx="2021000" cy="259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Edward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462963" y="3276600"/>
            <a:ext cx="1344487" cy="1645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Picture 3"/>
          <p:cNvPicPr preferRelativeResize="0"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82880" y="179324"/>
            <a:ext cx="4792804" cy="479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914400" y="396874"/>
            <a:ext cx="3840480" cy="15544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 bwMode="gray">
          <a:xfrm>
            <a:off x="914400" y="2194560"/>
            <a:ext cx="384048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title="Edward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7462963" y="3276600"/>
            <a:ext cx="1344486" cy="1645920"/>
          </a:xfrm>
          <a:prstGeom prst="rect">
            <a:avLst/>
          </a:prstGeom>
        </p:spPr>
      </p:pic>
      <p:pic>
        <p:nvPicPr>
          <p:cNvPr id="8" name="Picture 7" descr="edwards_60th_color_rev_pngTEST2.pn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9205" y="2826025"/>
            <a:ext cx="1460661" cy="166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34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963557" y="2001031"/>
            <a:ext cx="7215368" cy="2400770"/>
          </a:xfrm>
          <a:prstGeom prst="rect">
            <a:avLst/>
          </a:prstGeom>
          <a:ln w="9525">
            <a:solidFill>
              <a:schemeClr val="bg1"/>
            </a:solidFill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5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963557" y="1071098"/>
            <a:ext cx="710754" cy="710754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0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756" y="2691013"/>
            <a:ext cx="1023938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6334679" cy="51435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4690872" cy="2492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21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6334679" cy="51435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rgbClr val="C10F2C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4690872" cy="2492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893577" y="2555853"/>
            <a:ext cx="2021000" cy="259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1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2869750"/>
            <a:ext cx="8199900" cy="1204913"/>
          </a:xfrm>
        </p:spPr>
        <p:txBody>
          <a:bodyPr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5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97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472500" y="469106"/>
            <a:ext cx="699516" cy="69951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2869750"/>
            <a:ext cx="8199900" cy="120491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5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72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5098096" y="83226"/>
            <a:ext cx="576943" cy="7514866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1"/>
            <a:ext cx="9144000" cy="4400501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7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white">
          <a:xfrm>
            <a:off x="8375904" y="4803300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8199900" cy="2492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84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478" y="2695776"/>
            <a:ext cx="1023938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3066234" cy="51435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3066234" cy="51435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72500" y="1933483"/>
            <a:ext cx="2114550" cy="132125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525"/>
              </a:spcAft>
              <a:buFontTx/>
              <a:buNone/>
            </a:pPr>
            <a:r>
              <a:rPr lang="en-US" sz="4050" dirty="0">
                <a:solidFill>
                  <a:schemeClr val="tx2"/>
                </a:solidFill>
                <a:latin typeface="+mn-lt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04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5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11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57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2500" y="2870100"/>
            <a:ext cx="8202600" cy="1530900"/>
          </a:xfrm>
        </p:spPr>
        <p:txBody>
          <a:bodyPr anchor="t">
            <a:noAutofit/>
          </a:bodyPr>
          <a:lstStyle>
            <a:lvl1pPr>
              <a:defRPr sz="405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464174" y="2760012"/>
            <a:ext cx="8682228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05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2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4" t="12642" r="14760" b="11506"/>
          <a:stretch>
            <a:fillRect/>
          </a:stretch>
        </p:blipFill>
        <p:spPr bwMode="gray">
          <a:xfrm>
            <a:off x="3896092" y="1684827"/>
            <a:ext cx="1351817" cy="177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16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 userDrawn="1"/>
        </p:nvGrpSpPr>
        <p:grpSpPr>
          <a:xfrm>
            <a:off x="-450" y="-1"/>
            <a:ext cx="9145350" cy="51435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750"/>
                </a:spcAft>
              </a:pPr>
              <a:endParaRPr lang="en-US" sz="9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1"/>
              <a:ext cx="9030915" cy="41549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</a:t>
              </a:r>
              <a:r>
                <a:rPr kumimoji="0" lang="en-US" sz="75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  2. </a:t>
              </a:r>
              <a:r>
                <a:rPr kumimoji="0" lang="en-US" sz="75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  3. List footnotes in numerical order. Footnote numbers are not bracketed. Use 10pt font</a:t>
              </a:r>
            </a:p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20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8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8375904" y="4803300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041109" y="3518390"/>
            <a:ext cx="697003" cy="7469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1882112" y="3518390"/>
            <a:ext cx="1177614" cy="1101132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5000" rIns="137160" bIns="1371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9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472500" y="680400"/>
            <a:ext cx="2586600" cy="9153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459000" tIns="351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4050" dirty="0">
              <a:solidFill>
                <a:schemeClr val="bg1"/>
              </a:solidFill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824407" y="836562"/>
            <a:ext cx="1882247" cy="684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50" dirty="0">
                <a:solidFill>
                  <a:schemeClr val="bg1"/>
                </a:solidFill>
                <a:latin typeface="+mj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00617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8375904" y="4803300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963557" y="1071098"/>
            <a:ext cx="710754" cy="7107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0" dirty="0">
              <a:solidFill>
                <a:schemeClr val="bg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963900" y="2000700"/>
            <a:ext cx="7214400" cy="2400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0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3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8375904" y="4803300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472500" y="467100"/>
            <a:ext cx="5392499" cy="3531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2550" dirty="0">
                <a:solidFill>
                  <a:schemeClr val="bg1"/>
                </a:solidFill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464174" y="904500"/>
            <a:ext cx="8682228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62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6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53302" y="0"/>
            <a:ext cx="312713" cy="51435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3060573" y="-982"/>
            <a:ext cx="6083428" cy="51444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72501" y="2405787"/>
            <a:ext cx="116035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2400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25181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8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invGray">
          <a:xfrm>
            <a:off x="1041109" y="3518390"/>
            <a:ext cx="697003" cy="746906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1882112" y="3518390"/>
            <a:ext cx="1177614" cy="1101132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5000" rIns="137160" bIns="1371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9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72500" y="680399"/>
            <a:ext cx="2586600" cy="91535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459000" tIns="351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4050" dirty="0">
              <a:solidFill>
                <a:schemeClr val="accent4"/>
              </a:solidFill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824407" y="836562"/>
            <a:ext cx="1882247" cy="684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405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78211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0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white">
          <a:xfrm>
            <a:off x="963557" y="1071098"/>
            <a:ext cx="710754" cy="71075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0" dirty="0">
              <a:solidFill>
                <a:schemeClr val="bg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963900" y="2000700"/>
            <a:ext cx="7214400" cy="24003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30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3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 userDrawn="1"/>
        </p:nvSpPr>
        <p:spPr>
          <a:xfrm>
            <a:off x="472500" y="467100"/>
            <a:ext cx="5392499" cy="3531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2550" dirty="0">
                <a:solidFill>
                  <a:schemeClr val="accent4"/>
                </a:solidFill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464174" y="904500"/>
            <a:ext cx="8682228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3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5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53302" y="0"/>
            <a:ext cx="312713" cy="51435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3060573" y="-982"/>
            <a:ext cx="6083428" cy="5144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72501" y="2446609"/>
            <a:ext cx="870785" cy="2492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800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02846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048746" y="0"/>
            <a:ext cx="312713" cy="51435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3059631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2010827"/>
            <a:ext cx="2345911" cy="112184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61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8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478" y="2695776"/>
            <a:ext cx="1023938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3066234" cy="51435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3066234" cy="51435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72500" y="1933483"/>
            <a:ext cx="2114550" cy="132125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525"/>
              </a:spcAft>
              <a:buFontTx/>
              <a:buNone/>
            </a:pPr>
            <a:r>
              <a:rPr lang="en-US" sz="4050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9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7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0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7" y="1192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2031" y="1131570"/>
            <a:ext cx="8305565" cy="3442716"/>
          </a:xfrm>
        </p:spPr>
        <p:txBody>
          <a:bodyPr lIns="0" tIns="0" rIns="0" bIns="0"/>
          <a:lstStyle>
            <a:lvl1pPr>
              <a:spcBef>
                <a:spcPts val="288"/>
              </a:spcBef>
              <a:defRPr/>
            </a:lvl1pPr>
            <a:lvl2pPr marL="342900" indent="-172800">
              <a:spcBef>
                <a:spcPts val="288"/>
              </a:spcBef>
              <a:defRPr/>
            </a:lvl2pPr>
            <a:lvl3pPr marL="685800" indent="-172800">
              <a:spcBef>
                <a:spcPts val="288"/>
              </a:spcBef>
              <a:defRPr/>
            </a:lvl3pPr>
            <a:lvl4pPr marL="1031400" indent="-175500">
              <a:spcBef>
                <a:spcPts val="288"/>
              </a:spcBef>
              <a:defRPr/>
            </a:lvl4pPr>
            <a:lvl5pPr marL="1544400" indent="-172800">
              <a:spcBef>
                <a:spcPts val="288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1119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Picture 2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1" t="13134" r="14597" b="10988"/>
          <a:stretch>
            <a:fillRect/>
          </a:stretch>
        </p:blipFill>
        <p:spPr bwMode="gray">
          <a:xfrm>
            <a:off x="7686947" y="3499212"/>
            <a:ext cx="925535" cy="121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 preferRelativeResize="0"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37160" y="175391"/>
            <a:ext cx="4794068" cy="479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 bwMode="gray">
          <a:xfrm>
            <a:off x="783772" y="297656"/>
            <a:ext cx="3940628" cy="1165860"/>
          </a:xfrm>
        </p:spPr>
        <p:txBody>
          <a:bodyPr anchor="b" anchorCtr="0">
            <a:norm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Subtitle 2"/>
          <p:cNvSpPr>
            <a:spLocks noGrp="1"/>
          </p:cNvSpPr>
          <p:nvPr>
            <p:ph type="subTitle" idx="1"/>
          </p:nvPr>
        </p:nvSpPr>
        <p:spPr bwMode="gray">
          <a:xfrm>
            <a:off x="783771" y="1645920"/>
            <a:ext cx="3940628" cy="51435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89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2018_8_16_HF Core team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467100"/>
            <a:ext cx="8199900" cy="35317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5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5532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" y="-982"/>
            <a:ext cx="3520800" cy="5144482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472500" y="1158205"/>
            <a:ext cx="2589300" cy="1121846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2018_8_16_HF Core team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54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963557" y="2001031"/>
            <a:ext cx="7215368" cy="2400770"/>
          </a:xfrm>
          <a:prstGeom prst="rect">
            <a:avLst/>
          </a:prstGeom>
          <a:ln w="9525">
            <a:solidFill>
              <a:schemeClr val="bg1"/>
            </a:solidFill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5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963557" y="1071098"/>
            <a:ext cx="710754" cy="710754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2018_8_16_HF Core team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27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2500" y="2870100"/>
            <a:ext cx="8202600" cy="1530900"/>
          </a:xfrm>
        </p:spPr>
        <p:txBody>
          <a:bodyPr anchor="t">
            <a:noAutofit/>
          </a:bodyPr>
          <a:lstStyle>
            <a:lvl1pPr>
              <a:defRPr sz="405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464174" y="2760012"/>
            <a:ext cx="8682228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9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048746" y="0"/>
            <a:ext cx="312713" cy="51435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3059631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2010827"/>
            <a:ext cx="2345911" cy="112184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2018_8_16_HF Core team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98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5374205" y="0"/>
            <a:ext cx="312713" cy="51435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5378967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472500" y="467100"/>
            <a:ext cx="4692600" cy="35317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5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2018_8_16_HF Core team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88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53302" y="0"/>
            <a:ext cx="312713" cy="51435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2010827"/>
            <a:ext cx="2345911" cy="112184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3060573" y="-982"/>
            <a:ext cx="6083428" cy="51444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2018_8_16_HF Core team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10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5374205" y="0"/>
            <a:ext cx="312713" cy="51435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5378967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472500" y="467100"/>
            <a:ext cx="4692600" cy="35317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5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03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267187" y="0"/>
            <a:ext cx="312713" cy="51435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4569016" y="0"/>
            <a:ext cx="4574983" cy="5143500"/>
          </a:xfrm>
          <a:prstGeom prst="rect">
            <a:avLst/>
          </a:prstGeom>
          <a:solidFill>
            <a:srgbClr val="F2F2F2"/>
          </a:solidFill>
        </p:spPr>
        <p:txBody>
          <a:bodyPr lIns="914400" tIns="914400" rIns="914400" bIns="914400"/>
          <a:lstStyle>
            <a:lvl1pPr algn="ctr">
              <a:defRPr sz="135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72500" y="1339200"/>
            <a:ext cx="3291300" cy="24651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3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2018_8_16_HF Core team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9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557387" y="0"/>
            <a:ext cx="312713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5864658" y="0"/>
            <a:ext cx="3279343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865019" y="0"/>
            <a:ext cx="3278981" cy="5143500"/>
          </a:xfrm>
          <a:prstGeom prst="rect">
            <a:avLst/>
          </a:prstGeom>
          <a:solidFill>
            <a:srgbClr val="F2F2F2"/>
          </a:solidFill>
        </p:spPr>
        <p:txBody>
          <a:bodyPr lIns="182880" tIns="914400" rIns="182880" bIns="914400"/>
          <a:lstStyle>
            <a:lvl1pPr algn="ctr">
              <a:defRPr sz="12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7115176" y="2937969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2500" y="1353488"/>
            <a:ext cx="4685664" cy="24651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2018_8_16_HF Core team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9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478" y="2695776"/>
            <a:ext cx="1023938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4"/>
          <p:cNvSpPr/>
          <p:nvPr userDrawn="1"/>
        </p:nvSpPr>
        <p:spPr bwMode="ltGray">
          <a:xfrm>
            <a:off x="1143" y="983"/>
            <a:ext cx="3066234" cy="51435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2073153"/>
            <a:ext cx="1858979" cy="98573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 baseline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2018_8_16_HF Core team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06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/>
          <p:cNvSpPr/>
          <p:nvPr userDrawn="1"/>
        </p:nvSpPr>
        <p:spPr bwMode="ltGray">
          <a:xfrm>
            <a:off x="0" y="0"/>
            <a:ext cx="3066234" cy="51435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rgbClr val="960B2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2073153"/>
            <a:ext cx="1858979" cy="985733"/>
          </a:xfrm>
        </p:spPr>
        <p:txBody>
          <a:bodyPr anchor="ctr" anchorCtr="0">
            <a:noAutofit/>
          </a:bodyPr>
          <a:lstStyle>
            <a:lvl1pPr>
              <a:defRPr sz="240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1605981" y="2552121"/>
            <a:ext cx="2021000" cy="2596309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2018_8_16_HF Core team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98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6" y="2546747"/>
            <a:ext cx="973931" cy="267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3"/>
          <p:cNvSpPr/>
          <p:nvPr userDrawn="1"/>
        </p:nvSpPr>
        <p:spPr bwMode="white">
          <a:xfrm>
            <a:off x="1" y="0"/>
            <a:ext cx="4070190" cy="51435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72501" y="1339200"/>
            <a:ext cx="3046676" cy="24651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2018_8_16_HF Core team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03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3"/>
          <p:cNvSpPr/>
          <p:nvPr userDrawn="1"/>
        </p:nvSpPr>
        <p:spPr bwMode="white">
          <a:xfrm>
            <a:off x="1" y="0"/>
            <a:ext cx="4070190" cy="51435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rgbClr val="960B2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72501" y="1339200"/>
            <a:ext cx="3046676" cy="24651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2662111" y="2562225"/>
            <a:ext cx="2021000" cy="2581275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2018_8_16_HF Core team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67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068" y="2692204"/>
            <a:ext cx="1023938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8"/>
          <p:cNvSpPr/>
          <p:nvPr userDrawn="1"/>
        </p:nvSpPr>
        <p:spPr bwMode="white">
          <a:xfrm>
            <a:off x="0" y="0"/>
            <a:ext cx="4772660" cy="51435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467100"/>
            <a:ext cx="3505235" cy="35317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5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2018_8_16_HF Core team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96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8"/>
          <p:cNvSpPr/>
          <p:nvPr userDrawn="1"/>
        </p:nvSpPr>
        <p:spPr bwMode="white">
          <a:xfrm>
            <a:off x="0" y="0"/>
            <a:ext cx="4772660" cy="51435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rgbClr val="960B2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467100"/>
            <a:ext cx="3505235" cy="35317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5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3321316" y="2555853"/>
            <a:ext cx="2021000" cy="2592413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2018_8_16_HF Core team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33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756" y="2692204"/>
            <a:ext cx="1023938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6334679" cy="51435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72500" y="467100"/>
            <a:ext cx="4692600" cy="35317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5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2018_8_16_HF Core team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42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6334679" cy="51435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rgbClr val="960B2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72500" y="467100"/>
            <a:ext cx="4692600" cy="35317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5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2018_8_16_HF Core team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893577" y="2555853"/>
            <a:ext cx="2021000" cy="259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3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53302" y="0"/>
            <a:ext cx="312713" cy="51435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2010827"/>
            <a:ext cx="2345911" cy="112184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3060573" y="-982"/>
            <a:ext cx="6083428" cy="51444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97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2869750"/>
            <a:ext cx="8199900" cy="1204913"/>
          </a:xfrm>
        </p:spPr>
        <p:txBody>
          <a:bodyPr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5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2018_8_16_HF Core team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85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472500" y="469106"/>
            <a:ext cx="699516" cy="69951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2869750"/>
            <a:ext cx="8199900" cy="120491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5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2018_8_16_HF Core team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55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rgbClr val="6408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5098096" y="83226"/>
            <a:ext cx="576943" cy="7514866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1"/>
            <a:ext cx="9144000" cy="4400501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 dirty="0"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89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 bwMode="white">
          <a:xfrm>
            <a:off x="8375904" y="4803300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72500" y="467100"/>
            <a:ext cx="8199900" cy="353174"/>
          </a:xfrm>
        </p:spPr>
        <p:txBody>
          <a:bodyPr/>
          <a:lstStyle>
            <a:lvl1pPr>
              <a:defRPr sz="255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2018_8_16_HF Core team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42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2018_8_16_HF Core team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69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8375904" y="4803300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2018_8_16_HF Core team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10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2018_8_16_HF Core team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59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2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4" t="12642" r="14760" b="11506"/>
          <a:stretch>
            <a:fillRect/>
          </a:stretch>
        </p:blipFill>
        <p:spPr bwMode="gray">
          <a:xfrm>
            <a:off x="3896092" y="1684827"/>
            <a:ext cx="1351817" cy="177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39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>
            <a:off x="-450" y="-1"/>
            <a:ext cx="9145350" cy="51435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750"/>
                </a:spcAft>
              </a:pPr>
              <a:endParaRPr lang="en-US" sz="9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1"/>
              <a:ext cx="9030915" cy="41549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</a:t>
              </a:r>
              <a:r>
                <a:rPr kumimoji="0" lang="en-US" sz="75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  2. </a:t>
              </a:r>
              <a:r>
                <a:rPr kumimoji="0" lang="en-US" sz="75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  3. List footnotes in numerical order. Footnote numbers are not bracketed. Use 10pt font</a:t>
              </a:r>
            </a:p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2018_8_16_HF Core team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46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Picture 2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1" t="13134" r="14597" b="10988"/>
          <a:stretch>
            <a:fillRect/>
          </a:stretch>
        </p:blipFill>
        <p:spPr bwMode="gray">
          <a:xfrm>
            <a:off x="7686947" y="3499212"/>
            <a:ext cx="925535" cy="121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 preferRelativeResize="0"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37160" y="175391"/>
            <a:ext cx="4794068" cy="479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 bwMode="gray">
          <a:xfrm>
            <a:off x="783772" y="297656"/>
            <a:ext cx="3940628" cy="1165860"/>
          </a:xfrm>
        </p:spPr>
        <p:txBody>
          <a:bodyPr anchor="b" anchorCtr="0">
            <a:norm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Subtitle 2"/>
          <p:cNvSpPr>
            <a:spLocks noGrp="1"/>
          </p:cNvSpPr>
          <p:nvPr>
            <p:ph type="subTitle" idx="1"/>
          </p:nvPr>
        </p:nvSpPr>
        <p:spPr bwMode="gray">
          <a:xfrm>
            <a:off x="783771" y="1645920"/>
            <a:ext cx="3940628" cy="51435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56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267187" y="0"/>
            <a:ext cx="312713" cy="51435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4569016" y="0"/>
            <a:ext cx="4574983" cy="5143500"/>
          </a:xfrm>
          <a:prstGeom prst="rect">
            <a:avLst/>
          </a:prstGeom>
          <a:solidFill>
            <a:srgbClr val="F2F2F2"/>
          </a:solidFill>
        </p:spPr>
        <p:txBody>
          <a:bodyPr lIns="914400" tIns="914400" rIns="914400" bIns="914400"/>
          <a:lstStyle>
            <a:lvl1pPr algn="ctr">
              <a:defRPr sz="135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72500" y="1339200"/>
            <a:ext cx="3291300" cy="24651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3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45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8200013" cy="2492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2018_8_16_HF Core team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45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982"/>
            <a:ext cx="3520800" cy="5144482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72500" y="1619241"/>
            <a:ext cx="2808000" cy="4062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920286"/>
            <a:ext cx="2808000" cy="498598"/>
          </a:xfrm>
        </p:spPr>
        <p:txBody>
          <a:bodyPr anchor="t">
            <a:noAutofit/>
          </a:bodyPr>
          <a:lstStyle>
            <a:lvl1pPr>
              <a:defRPr sz="1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2018_8_16_HF Core team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99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963557" y="2001031"/>
            <a:ext cx="7215368" cy="2400770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5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960520" y="1068061"/>
            <a:ext cx="713791" cy="71379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2018_8_16_HF Core team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86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2500" y="2870100"/>
            <a:ext cx="8202600" cy="1530900"/>
          </a:xfrm>
        </p:spPr>
        <p:txBody>
          <a:bodyPr anchor="t">
            <a:noAutofit/>
          </a:bodyPr>
          <a:lstStyle>
            <a:lvl1pPr>
              <a:defRPr sz="405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472501" y="2760012"/>
            <a:ext cx="8668940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45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048746" y="0"/>
            <a:ext cx="312713" cy="51435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3059631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2010827"/>
            <a:ext cx="2345911" cy="112184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2018_8_16_HF Core team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6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5374205" y="0"/>
            <a:ext cx="312713" cy="51435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5378967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4707397" cy="2492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2018_8_16_HF Core team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89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6771935" y="0"/>
            <a:ext cx="312713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677570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6076188" cy="2492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2018_8_16_HF Core team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57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53302" y="0"/>
            <a:ext cx="312713" cy="51435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2010827"/>
            <a:ext cx="2345911" cy="112184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3060573" y="-982"/>
            <a:ext cx="6083428" cy="5144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2018_8_16_HF Core team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91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267187" y="0"/>
            <a:ext cx="312713" cy="514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4569016" y="0"/>
            <a:ext cx="4574983" cy="51435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35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2500" y="1339200"/>
            <a:ext cx="3291300" cy="24651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3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2018_8_16_HF Core team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48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557387" y="0"/>
            <a:ext cx="312713" cy="514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5864658" y="0"/>
            <a:ext cx="327934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865019" y="0"/>
            <a:ext cx="3278981" cy="51435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2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73202" y="1339200"/>
            <a:ext cx="4685664" cy="24651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2018_8_16_HF Core team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12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557387" y="0"/>
            <a:ext cx="312713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5864658" y="0"/>
            <a:ext cx="3279343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865019" y="0"/>
            <a:ext cx="3278981" cy="5143500"/>
          </a:xfrm>
          <a:prstGeom prst="rect">
            <a:avLst/>
          </a:prstGeom>
          <a:solidFill>
            <a:srgbClr val="F2F2F2"/>
          </a:solidFill>
        </p:spPr>
        <p:txBody>
          <a:bodyPr lIns="182880" tIns="914400" rIns="182880" bIns="914400"/>
          <a:lstStyle>
            <a:lvl1pPr algn="ctr">
              <a:defRPr sz="12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7115176" y="2937969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2500" y="1353488"/>
            <a:ext cx="4685664" cy="24651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55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478" y="2691013"/>
            <a:ext cx="1023938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4"/>
          <p:cNvSpPr/>
          <p:nvPr userDrawn="1"/>
        </p:nvSpPr>
        <p:spPr bwMode="ltGray">
          <a:xfrm>
            <a:off x="1143" y="983"/>
            <a:ext cx="3066234" cy="51435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2073153"/>
            <a:ext cx="1858979" cy="98573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2018_8_16_HF Core team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84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/>
          <p:cNvSpPr/>
          <p:nvPr userDrawn="1"/>
        </p:nvSpPr>
        <p:spPr bwMode="ltGray">
          <a:xfrm>
            <a:off x="1143" y="983"/>
            <a:ext cx="3066234" cy="51435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rgbClr val="960B2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2073153"/>
            <a:ext cx="1858979" cy="985733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2018_8_16_HF Core team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1605981" y="2552121"/>
            <a:ext cx="2021000" cy="259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2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6" y="2537222"/>
            <a:ext cx="973931" cy="267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3"/>
          <p:cNvSpPr/>
          <p:nvPr userDrawn="1"/>
        </p:nvSpPr>
        <p:spPr bwMode="white">
          <a:xfrm>
            <a:off x="1" y="0"/>
            <a:ext cx="4070190" cy="51435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72501" y="1339200"/>
            <a:ext cx="3046676" cy="24651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2018_8_16_HF Core team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79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3"/>
          <p:cNvSpPr/>
          <p:nvPr userDrawn="1"/>
        </p:nvSpPr>
        <p:spPr bwMode="white">
          <a:xfrm>
            <a:off x="1" y="0"/>
            <a:ext cx="4070190" cy="51435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rgbClr val="960B2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72501" y="1339200"/>
            <a:ext cx="3046676" cy="24651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2018_8_16_HF Core team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2662111" y="2562225"/>
            <a:ext cx="20210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3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068" y="2691013"/>
            <a:ext cx="1023938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 bwMode="white">
          <a:xfrm>
            <a:off x="0" y="0"/>
            <a:ext cx="4772660" cy="51435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3560867" cy="2492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2018_8_16_HF Core team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83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4772660" cy="51435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rgbClr val="960B2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3560867" cy="2492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2018_8_16_HF Core team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3321316" y="2555853"/>
            <a:ext cx="2021000" cy="259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8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756" y="2691013"/>
            <a:ext cx="1023938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6334679" cy="51435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4690872" cy="2492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2018_8_16_HF Core team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52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6334679" cy="51435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rgbClr val="960B2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4690872" cy="2492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2018_8_16_HF Core team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893577" y="2555853"/>
            <a:ext cx="2021000" cy="259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4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2869750"/>
            <a:ext cx="8199900" cy="1204913"/>
          </a:xfrm>
        </p:spPr>
        <p:txBody>
          <a:bodyPr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5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2018_8_16_HF Core team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84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472500" y="469106"/>
            <a:ext cx="699516" cy="69951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2869750"/>
            <a:ext cx="8199900" cy="120491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5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2018_8_16_HF Core team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22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478" y="2695776"/>
            <a:ext cx="1023938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4"/>
          <p:cNvSpPr/>
          <p:nvPr userDrawn="1"/>
        </p:nvSpPr>
        <p:spPr bwMode="ltGray">
          <a:xfrm>
            <a:off x="1143" y="983"/>
            <a:ext cx="3066234" cy="51435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2073153"/>
            <a:ext cx="1858979" cy="98573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 baseline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18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rgbClr val="6408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5098096" y="83226"/>
            <a:ext cx="576943" cy="7514866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1"/>
            <a:ext cx="9144000" cy="4400501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white">
          <a:xfrm>
            <a:off x="8375904" y="4803300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8199900" cy="2492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2018_8_16_HF Core team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33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478" y="2695776"/>
            <a:ext cx="1023938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3066234" cy="51435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3066234" cy="51435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72500" y="1933483"/>
            <a:ext cx="2114550" cy="132125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525"/>
              </a:spcAft>
              <a:buFontTx/>
              <a:buNone/>
            </a:pPr>
            <a:r>
              <a:rPr lang="en-US" sz="4050" dirty="0">
                <a:solidFill>
                  <a:schemeClr val="tx2"/>
                </a:solidFill>
                <a:latin typeface="+mn-lt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2018_8_16_HF Core team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92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2018_8_16_HF Core team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12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2018_8_16_HF Core team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12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2018_8_16_HF Core team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46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2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4" t="12642" r="14760" b="11506"/>
          <a:stretch>
            <a:fillRect/>
          </a:stretch>
        </p:blipFill>
        <p:spPr bwMode="gray">
          <a:xfrm>
            <a:off x="3896092" y="1684827"/>
            <a:ext cx="1351817" cy="177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95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 userDrawn="1"/>
        </p:nvGrpSpPr>
        <p:grpSpPr>
          <a:xfrm>
            <a:off x="-450" y="-1"/>
            <a:ext cx="9145350" cy="51435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750"/>
                </a:spcAft>
              </a:pPr>
              <a:endParaRPr lang="en-US" sz="9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1"/>
              <a:ext cx="9030915" cy="41549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</a:t>
              </a:r>
              <a:r>
                <a:rPr kumimoji="0" lang="en-US" sz="75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  2. </a:t>
              </a:r>
              <a:r>
                <a:rPr kumimoji="0" lang="en-US" sz="75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  3. List footnotes in numerical order. Footnote numbers are not bracketed. Use 10pt font</a:t>
              </a:r>
            </a:p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2018_8_16_HF Core team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05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4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8375904" y="4803300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041109" y="3518390"/>
            <a:ext cx="697003" cy="7469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1882112" y="3518390"/>
            <a:ext cx="1177614" cy="1101132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5000" rIns="137160" bIns="1371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9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472500" y="680400"/>
            <a:ext cx="2586600" cy="9153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459000" tIns="351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4050" dirty="0">
              <a:solidFill>
                <a:schemeClr val="bg1"/>
              </a:solidFill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824407" y="836562"/>
            <a:ext cx="1882247" cy="684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50" dirty="0">
                <a:solidFill>
                  <a:schemeClr val="bg1"/>
                </a:solidFill>
                <a:latin typeface="+mj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24130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7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8375904" y="4803300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963557" y="1071098"/>
            <a:ext cx="710754" cy="7107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0" dirty="0">
              <a:solidFill>
                <a:schemeClr val="bg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963900" y="2000700"/>
            <a:ext cx="7214400" cy="2400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16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/>
          <p:cNvSpPr/>
          <p:nvPr userDrawn="1"/>
        </p:nvSpPr>
        <p:spPr bwMode="ltGray">
          <a:xfrm>
            <a:off x="0" y="0"/>
            <a:ext cx="3066234" cy="51435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rgbClr val="960B2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2073153"/>
            <a:ext cx="1858979" cy="985733"/>
          </a:xfrm>
        </p:spPr>
        <p:txBody>
          <a:bodyPr anchor="ctr" anchorCtr="0">
            <a:noAutofit/>
          </a:bodyPr>
          <a:lstStyle>
            <a:lvl1pPr>
              <a:defRPr sz="240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1605981" y="2552121"/>
            <a:ext cx="2021000" cy="2596309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3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9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8375904" y="4803300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472500" y="467100"/>
            <a:ext cx="5392499" cy="3531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2550" dirty="0">
                <a:solidFill>
                  <a:schemeClr val="bg1"/>
                </a:solidFill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464174" y="904500"/>
            <a:ext cx="8682228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22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2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53302" y="0"/>
            <a:ext cx="312713" cy="51435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3060573" y="-982"/>
            <a:ext cx="6083428" cy="51444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2018_8_16_HF Core team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72501" y="2405787"/>
            <a:ext cx="116035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2400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7321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4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041109" y="3518390"/>
            <a:ext cx="697003" cy="746906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1882112" y="3518390"/>
            <a:ext cx="1177614" cy="1101132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5000" rIns="137160" bIns="1371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9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72500" y="680399"/>
            <a:ext cx="2586600" cy="91535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459000" tIns="351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4050" dirty="0">
              <a:solidFill>
                <a:schemeClr val="accent4"/>
              </a:solidFill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824407" y="836562"/>
            <a:ext cx="1882247" cy="684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405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7375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6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963557" y="1071098"/>
            <a:ext cx="710754" cy="71075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0" dirty="0">
              <a:solidFill>
                <a:schemeClr val="bg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963900" y="2000700"/>
            <a:ext cx="7214400" cy="24003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01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72500" y="467100"/>
            <a:ext cx="5392499" cy="3531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2550" dirty="0">
                <a:solidFill>
                  <a:schemeClr val="accent4"/>
                </a:solidFill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464174" y="904500"/>
            <a:ext cx="8682228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02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1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53302" y="0"/>
            <a:ext cx="312713" cy="51435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3060573" y="-982"/>
            <a:ext cx="6083428" cy="5144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2018_8_16_HF Core team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72501" y="2446609"/>
            <a:ext cx="870785" cy="2492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800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00406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4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478" y="2695776"/>
            <a:ext cx="1023938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3066234" cy="51435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3066234" cy="51435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72500" y="1933483"/>
            <a:ext cx="2114550" cy="132125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525"/>
              </a:spcAft>
              <a:buFontTx/>
              <a:buNone/>
            </a:pPr>
            <a:r>
              <a:rPr lang="en-US" sz="4050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5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6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/>
        </p:nvSpPr>
        <p:spPr>
          <a:xfrm>
            <a:off x="0" y="3959388"/>
            <a:ext cx="9144000" cy="118411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6359298" y="1479954"/>
            <a:ext cx="435430" cy="5143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9"/>
          <a:srcRect l="1368" t="8949" r="1368" b="27879"/>
          <a:stretch/>
        </p:blipFill>
        <p:spPr>
          <a:xfrm>
            <a:off x="0" y="0"/>
            <a:ext cx="9144000" cy="3957638"/>
          </a:xfrm>
          <a:prstGeom prst="rect">
            <a:avLst/>
          </a:prstGeom>
        </p:spPr>
      </p:pic>
      <p:sp>
        <p:nvSpPr>
          <p:cNvPr id="2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7024921" y="4177982"/>
            <a:ext cx="1400951" cy="672625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1" name="Rectangle 20"/>
          <p:cNvSpPr/>
          <p:nvPr userDrawn="1"/>
        </p:nvSpPr>
        <p:spPr bwMode="black">
          <a:xfrm>
            <a:off x="473202" y="469650"/>
            <a:ext cx="6093900" cy="41472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15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718200" y="4655882"/>
            <a:ext cx="5151600" cy="245361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9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171450" indent="0" algn="ctr">
              <a:buNone/>
              <a:defRPr/>
            </a:lvl4pPr>
            <a:lvl5pPr marL="342900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718200" y="710202"/>
            <a:ext cx="2165577" cy="671059"/>
            <a:chOff x="848180" y="896938"/>
            <a:chExt cx="2178050" cy="674924"/>
          </a:xfrm>
          <a:solidFill>
            <a:schemeClr val="bg1"/>
          </a:solidFill>
        </p:grpSpPr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848180" y="896938"/>
              <a:ext cx="997552" cy="414102"/>
            </a:xfrm>
            <a:custGeom>
              <a:avLst/>
              <a:gdLst>
                <a:gd name="T0" fmla="*/ 39 w 340"/>
                <a:gd name="T1" fmla="*/ 10 h 140"/>
                <a:gd name="T2" fmla="*/ 54 w 340"/>
                <a:gd name="T3" fmla="*/ 8 h 140"/>
                <a:gd name="T4" fmla="*/ 47 w 340"/>
                <a:gd name="T5" fmla="*/ 64 h 140"/>
                <a:gd name="T6" fmla="*/ 60 w 340"/>
                <a:gd name="T7" fmla="*/ 132 h 140"/>
                <a:gd name="T8" fmla="*/ 39 w 340"/>
                <a:gd name="T9" fmla="*/ 69 h 140"/>
                <a:gd name="T10" fmla="*/ 92 w 340"/>
                <a:gd name="T11" fmla="*/ 100 h 140"/>
                <a:gd name="T12" fmla="*/ 285 w 340"/>
                <a:gd name="T13" fmla="*/ 78 h 140"/>
                <a:gd name="T14" fmla="*/ 286 w 340"/>
                <a:gd name="T15" fmla="*/ 82 h 140"/>
                <a:gd name="T16" fmla="*/ 306 w 340"/>
                <a:gd name="T17" fmla="*/ 113 h 140"/>
                <a:gd name="T18" fmla="*/ 238 w 340"/>
                <a:gd name="T19" fmla="*/ 71 h 140"/>
                <a:gd name="T20" fmla="*/ 315 w 340"/>
                <a:gd name="T21" fmla="*/ 40 h 140"/>
                <a:gd name="T22" fmla="*/ 318 w 340"/>
                <a:gd name="T23" fmla="*/ 41 h 140"/>
                <a:gd name="T24" fmla="*/ 317 w 340"/>
                <a:gd name="T25" fmla="*/ 1 h 140"/>
                <a:gd name="T26" fmla="*/ 313 w 340"/>
                <a:gd name="T27" fmla="*/ 12 h 140"/>
                <a:gd name="T28" fmla="*/ 278 w 340"/>
                <a:gd name="T29" fmla="*/ 0 h 140"/>
                <a:gd name="T30" fmla="*/ 216 w 340"/>
                <a:gd name="T31" fmla="*/ 90 h 140"/>
                <a:gd name="T32" fmla="*/ 177 w 340"/>
                <a:gd name="T33" fmla="*/ 135 h 140"/>
                <a:gd name="T34" fmla="*/ 174 w 340"/>
                <a:gd name="T35" fmla="*/ 5 h 140"/>
                <a:gd name="T36" fmla="*/ 210 w 340"/>
                <a:gd name="T37" fmla="*/ 34 h 140"/>
                <a:gd name="T38" fmla="*/ 211 w 340"/>
                <a:gd name="T39" fmla="*/ 1 h 140"/>
                <a:gd name="T40" fmla="*/ 208 w 340"/>
                <a:gd name="T41" fmla="*/ 2 h 140"/>
                <a:gd name="T42" fmla="*/ 206 w 340"/>
                <a:gd name="T43" fmla="*/ 12 h 140"/>
                <a:gd name="T44" fmla="*/ 110 w 340"/>
                <a:gd name="T45" fmla="*/ 71 h 140"/>
                <a:gd name="T46" fmla="*/ 110 w 340"/>
                <a:gd name="T47" fmla="*/ 82 h 140"/>
                <a:gd name="T48" fmla="*/ 69 w 340"/>
                <a:gd name="T49" fmla="*/ 65 h 140"/>
                <a:gd name="T50" fmla="*/ 53 w 340"/>
                <a:gd name="T51" fmla="*/ 2 h 140"/>
                <a:gd name="T52" fmla="*/ 0 w 340"/>
                <a:gd name="T53" fmla="*/ 2 h 140"/>
                <a:gd name="T54" fmla="*/ 1 w 340"/>
                <a:gd name="T55" fmla="*/ 6 h 140"/>
                <a:gd name="T56" fmla="*/ 18 w 340"/>
                <a:gd name="T57" fmla="*/ 106 h 140"/>
                <a:gd name="T58" fmla="*/ 0 w 340"/>
                <a:gd name="T59" fmla="*/ 135 h 140"/>
                <a:gd name="T60" fmla="*/ 28 w 340"/>
                <a:gd name="T61" fmla="*/ 137 h 140"/>
                <a:gd name="T62" fmla="*/ 115 w 340"/>
                <a:gd name="T63" fmla="*/ 101 h 140"/>
                <a:gd name="T64" fmla="*/ 177 w 340"/>
                <a:gd name="T65" fmla="*/ 140 h 140"/>
                <a:gd name="T66" fmla="*/ 214 w 340"/>
                <a:gd name="T67" fmla="*/ 127 h 140"/>
                <a:gd name="T68" fmla="*/ 218 w 340"/>
                <a:gd name="T69" fmla="*/ 138 h 140"/>
                <a:gd name="T70" fmla="*/ 219 w 340"/>
                <a:gd name="T71" fmla="*/ 101 h 140"/>
                <a:gd name="T72" fmla="*/ 279 w 340"/>
                <a:gd name="T73" fmla="*/ 140 h 140"/>
                <a:gd name="T74" fmla="*/ 328 w 340"/>
                <a:gd name="T75" fmla="*/ 121 h 140"/>
                <a:gd name="T76" fmla="*/ 327 w 340"/>
                <a:gd name="T77" fmla="*/ 101 h 140"/>
                <a:gd name="T78" fmla="*/ 340 w 340"/>
                <a:gd name="T79" fmla="*/ 80 h 140"/>
                <a:gd name="T80" fmla="*/ 315 w 340"/>
                <a:gd name="T81" fmla="*/ 7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0" h="140">
                  <a:moveTo>
                    <a:pt x="39" y="64"/>
                  </a:moveTo>
                  <a:cubicBezTo>
                    <a:pt x="39" y="10"/>
                    <a:pt x="39" y="10"/>
                    <a:pt x="39" y="10"/>
                  </a:cubicBezTo>
                  <a:cubicBezTo>
                    <a:pt x="39" y="9"/>
                    <a:pt x="39" y="8"/>
                    <a:pt x="41" y="8"/>
                  </a:cubicBezTo>
                  <a:cubicBezTo>
                    <a:pt x="44" y="8"/>
                    <a:pt x="51" y="8"/>
                    <a:pt x="54" y="8"/>
                  </a:cubicBezTo>
                  <a:cubicBezTo>
                    <a:pt x="70" y="8"/>
                    <a:pt x="81" y="17"/>
                    <a:pt x="81" y="36"/>
                  </a:cubicBezTo>
                  <a:cubicBezTo>
                    <a:pt x="81" y="57"/>
                    <a:pt x="68" y="64"/>
                    <a:pt x="47" y="64"/>
                  </a:cubicBezTo>
                  <a:lnTo>
                    <a:pt x="39" y="64"/>
                  </a:lnTo>
                  <a:close/>
                  <a:moveTo>
                    <a:pt x="60" y="132"/>
                  </a:moveTo>
                  <a:cubicBezTo>
                    <a:pt x="42" y="132"/>
                    <a:pt x="39" y="129"/>
                    <a:pt x="39" y="104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71" y="69"/>
                    <a:pt x="92" y="74"/>
                    <a:pt x="92" y="100"/>
                  </a:cubicBezTo>
                  <a:cubicBezTo>
                    <a:pt x="92" y="120"/>
                    <a:pt x="80" y="132"/>
                    <a:pt x="60" y="132"/>
                  </a:cubicBezTo>
                  <a:close/>
                  <a:moveTo>
                    <a:pt x="285" y="78"/>
                  </a:moveTo>
                  <a:cubicBezTo>
                    <a:pt x="285" y="80"/>
                    <a:pt x="285" y="80"/>
                    <a:pt x="285" y="80"/>
                  </a:cubicBezTo>
                  <a:cubicBezTo>
                    <a:pt x="285" y="81"/>
                    <a:pt x="285" y="82"/>
                    <a:pt x="286" y="82"/>
                  </a:cubicBezTo>
                  <a:cubicBezTo>
                    <a:pt x="306" y="82"/>
                    <a:pt x="306" y="84"/>
                    <a:pt x="306" y="100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26"/>
                    <a:pt x="298" y="135"/>
                    <a:pt x="280" y="135"/>
                  </a:cubicBezTo>
                  <a:cubicBezTo>
                    <a:pt x="251" y="135"/>
                    <a:pt x="238" y="106"/>
                    <a:pt x="238" y="71"/>
                  </a:cubicBezTo>
                  <a:cubicBezTo>
                    <a:pt x="238" y="37"/>
                    <a:pt x="247" y="5"/>
                    <a:pt x="280" y="5"/>
                  </a:cubicBezTo>
                  <a:cubicBezTo>
                    <a:pt x="298" y="5"/>
                    <a:pt x="313" y="17"/>
                    <a:pt x="315" y="40"/>
                  </a:cubicBezTo>
                  <a:cubicBezTo>
                    <a:pt x="315" y="41"/>
                    <a:pt x="315" y="41"/>
                    <a:pt x="316" y="41"/>
                  </a:cubicBezTo>
                  <a:cubicBezTo>
                    <a:pt x="318" y="41"/>
                    <a:pt x="318" y="41"/>
                    <a:pt x="318" y="41"/>
                  </a:cubicBezTo>
                  <a:cubicBezTo>
                    <a:pt x="318" y="32"/>
                    <a:pt x="318" y="10"/>
                    <a:pt x="318" y="1"/>
                  </a:cubicBezTo>
                  <a:cubicBezTo>
                    <a:pt x="317" y="1"/>
                    <a:pt x="317" y="1"/>
                    <a:pt x="317" y="1"/>
                  </a:cubicBezTo>
                  <a:cubicBezTo>
                    <a:pt x="315" y="1"/>
                    <a:pt x="315" y="1"/>
                    <a:pt x="315" y="2"/>
                  </a:cubicBezTo>
                  <a:cubicBezTo>
                    <a:pt x="313" y="12"/>
                    <a:pt x="313" y="12"/>
                    <a:pt x="313" y="12"/>
                  </a:cubicBezTo>
                  <a:cubicBezTo>
                    <a:pt x="313" y="12"/>
                    <a:pt x="313" y="12"/>
                    <a:pt x="313" y="12"/>
                  </a:cubicBezTo>
                  <a:cubicBezTo>
                    <a:pt x="303" y="3"/>
                    <a:pt x="290" y="0"/>
                    <a:pt x="278" y="0"/>
                  </a:cubicBezTo>
                  <a:cubicBezTo>
                    <a:pt x="239" y="0"/>
                    <a:pt x="214" y="32"/>
                    <a:pt x="214" y="71"/>
                  </a:cubicBezTo>
                  <a:cubicBezTo>
                    <a:pt x="214" y="78"/>
                    <a:pt x="215" y="84"/>
                    <a:pt x="216" y="90"/>
                  </a:cubicBezTo>
                  <a:cubicBezTo>
                    <a:pt x="216" y="95"/>
                    <a:pt x="216" y="95"/>
                    <a:pt x="216" y="95"/>
                  </a:cubicBezTo>
                  <a:cubicBezTo>
                    <a:pt x="213" y="125"/>
                    <a:pt x="196" y="135"/>
                    <a:pt x="177" y="135"/>
                  </a:cubicBezTo>
                  <a:cubicBezTo>
                    <a:pt x="148" y="135"/>
                    <a:pt x="134" y="108"/>
                    <a:pt x="134" y="71"/>
                  </a:cubicBezTo>
                  <a:cubicBezTo>
                    <a:pt x="134" y="37"/>
                    <a:pt x="142" y="5"/>
                    <a:pt x="174" y="5"/>
                  </a:cubicBezTo>
                  <a:cubicBezTo>
                    <a:pt x="191" y="5"/>
                    <a:pt x="205" y="15"/>
                    <a:pt x="208" y="33"/>
                  </a:cubicBezTo>
                  <a:cubicBezTo>
                    <a:pt x="208" y="34"/>
                    <a:pt x="209" y="34"/>
                    <a:pt x="210" y="34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2" y="25"/>
                    <a:pt x="211" y="10"/>
                    <a:pt x="211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09" y="1"/>
                    <a:pt x="208" y="1"/>
                    <a:pt x="208" y="2"/>
                  </a:cubicBezTo>
                  <a:cubicBezTo>
                    <a:pt x="206" y="12"/>
                    <a:pt x="206" y="12"/>
                    <a:pt x="206" y="12"/>
                  </a:cubicBezTo>
                  <a:cubicBezTo>
                    <a:pt x="206" y="12"/>
                    <a:pt x="206" y="12"/>
                    <a:pt x="206" y="12"/>
                  </a:cubicBezTo>
                  <a:cubicBezTo>
                    <a:pt x="197" y="3"/>
                    <a:pt x="184" y="0"/>
                    <a:pt x="172" y="0"/>
                  </a:cubicBezTo>
                  <a:cubicBezTo>
                    <a:pt x="135" y="0"/>
                    <a:pt x="110" y="32"/>
                    <a:pt x="110" y="71"/>
                  </a:cubicBezTo>
                  <a:cubicBezTo>
                    <a:pt x="110" y="75"/>
                    <a:pt x="110" y="78"/>
                    <a:pt x="110" y="82"/>
                  </a:cubicBezTo>
                  <a:cubicBezTo>
                    <a:pt x="110" y="82"/>
                    <a:pt x="110" y="82"/>
                    <a:pt x="110" y="82"/>
                  </a:cubicBezTo>
                  <a:cubicBezTo>
                    <a:pt x="102" y="71"/>
                    <a:pt x="87" y="66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89" y="61"/>
                    <a:pt x="102" y="51"/>
                    <a:pt x="102" y="34"/>
                  </a:cubicBezTo>
                  <a:cubicBezTo>
                    <a:pt x="102" y="9"/>
                    <a:pt x="75" y="2"/>
                    <a:pt x="53" y="2"/>
                  </a:cubicBezTo>
                  <a:cubicBezTo>
                    <a:pt x="47" y="2"/>
                    <a:pt x="34" y="3"/>
                    <a:pt x="29" y="3"/>
                  </a:cubicBezTo>
                  <a:cubicBezTo>
                    <a:pt x="20" y="3"/>
                    <a:pt x="9" y="3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8" y="7"/>
                    <a:pt x="18" y="9"/>
                    <a:pt x="18" y="3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30"/>
                    <a:pt x="18" y="133"/>
                    <a:pt x="2" y="133"/>
                  </a:cubicBezTo>
                  <a:cubicBezTo>
                    <a:pt x="0" y="133"/>
                    <a:pt x="0" y="134"/>
                    <a:pt x="0" y="135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9" y="137"/>
                    <a:pt x="18" y="137"/>
                    <a:pt x="28" y="137"/>
                  </a:cubicBezTo>
                  <a:cubicBezTo>
                    <a:pt x="40" y="137"/>
                    <a:pt x="45" y="137"/>
                    <a:pt x="60" y="137"/>
                  </a:cubicBezTo>
                  <a:cubicBezTo>
                    <a:pt x="93" y="137"/>
                    <a:pt x="114" y="121"/>
                    <a:pt x="115" y="101"/>
                  </a:cubicBezTo>
                  <a:cubicBezTo>
                    <a:pt x="116" y="101"/>
                    <a:pt x="116" y="101"/>
                    <a:pt x="116" y="101"/>
                  </a:cubicBezTo>
                  <a:cubicBezTo>
                    <a:pt x="126" y="125"/>
                    <a:pt x="148" y="140"/>
                    <a:pt x="177" y="140"/>
                  </a:cubicBezTo>
                  <a:cubicBezTo>
                    <a:pt x="190" y="140"/>
                    <a:pt x="203" y="136"/>
                    <a:pt x="213" y="127"/>
                  </a:cubicBezTo>
                  <a:cubicBezTo>
                    <a:pt x="214" y="127"/>
                    <a:pt x="214" y="127"/>
                    <a:pt x="214" y="127"/>
                  </a:cubicBezTo>
                  <a:cubicBezTo>
                    <a:pt x="215" y="137"/>
                    <a:pt x="215" y="137"/>
                    <a:pt x="215" y="137"/>
                  </a:cubicBezTo>
                  <a:cubicBezTo>
                    <a:pt x="216" y="138"/>
                    <a:pt x="216" y="138"/>
                    <a:pt x="218" y="138"/>
                  </a:cubicBezTo>
                  <a:cubicBezTo>
                    <a:pt x="219" y="138"/>
                    <a:pt x="219" y="138"/>
                    <a:pt x="219" y="138"/>
                  </a:cubicBezTo>
                  <a:cubicBezTo>
                    <a:pt x="219" y="132"/>
                    <a:pt x="219" y="114"/>
                    <a:pt x="219" y="101"/>
                  </a:cubicBezTo>
                  <a:cubicBezTo>
                    <a:pt x="220" y="101"/>
                    <a:pt x="220" y="101"/>
                    <a:pt x="220" y="101"/>
                  </a:cubicBezTo>
                  <a:cubicBezTo>
                    <a:pt x="229" y="125"/>
                    <a:pt x="252" y="140"/>
                    <a:pt x="279" y="140"/>
                  </a:cubicBezTo>
                  <a:cubicBezTo>
                    <a:pt x="305" y="140"/>
                    <a:pt x="315" y="123"/>
                    <a:pt x="326" y="123"/>
                  </a:cubicBezTo>
                  <a:cubicBezTo>
                    <a:pt x="327" y="123"/>
                    <a:pt x="328" y="123"/>
                    <a:pt x="328" y="121"/>
                  </a:cubicBezTo>
                  <a:cubicBezTo>
                    <a:pt x="328" y="119"/>
                    <a:pt x="327" y="114"/>
                    <a:pt x="327" y="110"/>
                  </a:cubicBezTo>
                  <a:cubicBezTo>
                    <a:pt x="327" y="101"/>
                    <a:pt x="327" y="101"/>
                    <a:pt x="327" y="101"/>
                  </a:cubicBezTo>
                  <a:cubicBezTo>
                    <a:pt x="327" y="84"/>
                    <a:pt x="327" y="82"/>
                    <a:pt x="339" y="82"/>
                  </a:cubicBezTo>
                  <a:cubicBezTo>
                    <a:pt x="340" y="82"/>
                    <a:pt x="340" y="81"/>
                    <a:pt x="340" y="80"/>
                  </a:cubicBezTo>
                  <a:cubicBezTo>
                    <a:pt x="340" y="78"/>
                    <a:pt x="340" y="78"/>
                    <a:pt x="340" y="78"/>
                  </a:cubicBezTo>
                  <a:cubicBezTo>
                    <a:pt x="331" y="78"/>
                    <a:pt x="325" y="78"/>
                    <a:pt x="315" y="78"/>
                  </a:cubicBezTo>
                  <a:cubicBezTo>
                    <a:pt x="306" y="78"/>
                    <a:pt x="294" y="78"/>
                    <a:pt x="285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n-lt"/>
                <a:sym typeface="Trebuchet MS" panose="020B0603020202020204" pitchFamily="34" charset="0"/>
              </a:endParaRPr>
            </a:p>
          </p:txBody>
        </p:sp>
        <p:sp>
          <p:nvSpPr>
            <p:cNvPr id="25" name="Freeform 6"/>
            <p:cNvSpPr>
              <a:spLocks noEditPoints="1"/>
            </p:cNvSpPr>
            <p:nvPr/>
          </p:nvSpPr>
          <p:spPr bwMode="auto">
            <a:xfrm>
              <a:off x="1194295" y="1459375"/>
              <a:ext cx="1831935" cy="112487"/>
            </a:xfrm>
            <a:custGeom>
              <a:avLst/>
              <a:gdLst>
                <a:gd name="T0" fmla="*/ 32 w 625"/>
                <a:gd name="T1" fmla="*/ 10 h 38"/>
                <a:gd name="T2" fmla="*/ 14 w 625"/>
                <a:gd name="T3" fmla="*/ 4 h 38"/>
                <a:gd name="T4" fmla="*/ 112 w 625"/>
                <a:gd name="T5" fmla="*/ 9 h 38"/>
                <a:gd name="T6" fmla="*/ 87 w 625"/>
                <a:gd name="T7" fmla="*/ 37 h 38"/>
                <a:gd name="T8" fmla="*/ 107 w 625"/>
                <a:gd name="T9" fmla="*/ 10 h 38"/>
                <a:gd name="T10" fmla="*/ 274 w 625"/>
                <a:gd name="T11" fmla="*/ 26 h 38"/>
                <a:gd name="T12" fmla="*/ 271 w 625"/>
                <a:gd name="T13" fmla="*/ 2 h 38"/>
                <a:gd name="T14" fmla="*/ 48 w 625"/>
                <a:gd name="T15" fmla="*/ 37 h 38"/>
                <a:gd name="T16" fmla="*/ 38 w 625"/>
                <a:gd name="T17" fmla="*/ 37 h 38"/>
                <a:gd name="T18" fmla="*/ 33 w 625"/>
                <a:gd name="T19" fmla="*/ 12 h 38"/>
                <a:gd name="T20" fmla="*/ 43 w 625"/>
                <a:gd name="T21" fmla="*/ 12 h 38"/>
                <a:gd name="T22" fmla="*/ 48 w 625"/>
                <a:gd name="T23" fmla="*/ 37 h 38"/>
                <a:gd name="T24" fmla="*/ 56 w 625"/>
                <a:gd name="T25" fmla="*/ 12 h 38"/>
                <a:gd name="T26" fmla="*/ 64 w 625"/>
                <a:gd name="T27" fmla="*/ 23 h 38"/>
                <a:gd name="T28" fmla="*/ 64 w 625"/>
                <a:gd name="T29" fmla="*/ 25 h 38"/>
                <a:gd name="T30" fmla="*/ 118 w 625"/>
                <a:gd name="T31" fmla="*/ 25 h 38"/>
                <a:gd name="T32" fmla="*/ 145 w 625"/>
                <a:gd name="T33" fmla="*/ 37 h 38"/>
                <a:gd name="T34" fmla="*/ 157 w 625"/>
                <a:gd name="T35" fmla="*/ 13 h 38"/>
                <a:gd name="T36" fmla="*/ 152 w 625"/>
                <a:gd name="T37" fmla="*/ 38 h 38"/>
                <a:gd name="T38" fmla="*/ 163 w 625"/>
                <a:gd name="T39" fmla="*/ 19 h 38"/>
                <a:gd name="T40" fmla="*/ 177 w 625"/>
                <a:gd name="T41" fmla="*/ 14 h 38"/>
                <a:gd name="T42" fmla="*/ 196 w 625"/>
                <a:gd name="T43" fmla="*/ 11 h 38"/>
                <a:gd name="T44" fmla="*/ 215 w 625"/>
                <a:gd name="T45" fmla="*/ 17 h 38"/>
                <a:gd name="T46" fmla="*/ 213 w 625"/>
                <a:gd name="T47" fmla="*/ 27 h 38"/>
                <a:gd name="T48" fmla="*/ 226 w 625"/>
                <a:gd name="T49" fmla="*/ 14 h 38"/>
                <a:gd name="T50" fmla="*/ 290 w 625"/>
                <a:gd name="T51" fmla="*/ 38 h 38"/>
                <a:gd name="T52" fmla="*/ 324 w 625"/>
                <a:gd name="T53" fmla="*/ 38 h 38"/>
                <a:gd name="T54" fmla="*/ 303 w 625"/>
                <a:gd name="T55" fmla="*/ 36 h 38"/>
                <a:gd name="T56" fmla="*/ 324 w 625"/>
                <a:gd name="T57" fmla="*/ 30 h 38"/>
                <a:gd name="T58" fmla="*/ 327 w 625"/>
                <a:gd name="T59" fmla="*/ 38 h 38"/>
                <a:gd name="T60" fmla="*/ 345 w 625"/>
                <a:gd name="T61" fmla="*/ 32 h 38"/>
                <a:gd name="T62" fmla="*/ 340 w 625"/>
                <a:gd name="T63" fmla="*/ 14 h 38"/>
                <a:gd name="T64" fmla="*/ 350 w 625"/>
                <a:gd name="T65" fmla="*/ 12 h 38"/>
                <a:gd name="T66" fmla="*/ 366 w 625"/>
                <a:gd name="T67" fmla="*/ 14 h 38"/>
                <a:gd name="T68" fmla="*/ 392 w 625"/>
                <a:gd name="T69" fmla="*/ 37 h 38"/>
                <a:gd name="T70" fmla="*/ 383 w 625"/>
                <a:gd name="T71" fmla="*/ 12 h 38"/>
                <a:gd name="T72" fmla="*/ 397 w 625"/>
                <a:gd name="T73" fmla="*/ 29 h 38"/>
                <a:gd name="T74" fmla="*/ 402 w 625"/>
                <a:gd name="T75" fmla="*/ 14 h 38"/>
                <a:gd name="T76" fmla="*/ 416 w 625"/>
                <a:gd name="T77" fmla="*/ 19 h 38"/>
                <a:gd name="T78" fmla="*/ 419 w 625"/>
                <a:gd name="T79" fmla="*/ 37 h 38"/>
                <a:gd name="T80" fmla="*/ 430 w 625"/>
                <a:gd name="T81" fmla="*/ 13 h 38"/>
                <a:gd name="T82" fmla="*/ 438 w 625"/>
                <a:gd name="T83" fmla="*/ 17 h 38"/>
                <a:gd name="T84" fmla="*/ 436 w 625"/>
                <a:gd name="T85" fmla="*/ 27 h 38"/>
                <a:gd name="T86" fmla="*/ 449 w 625"/>
                <a:gd name="T87" fmla="*/ 13 h 38"/>
                <a:gd name="T88" fmla="*/ 484 w 625"/>
                <a:gd name="T89" fmla="*/ 28 h 38"/>
                <a:gd name="T90" fmla="*/ 479 w 625"/>
                <a:gd name="T91" fmla="*/ 12 h 38"/>
                <a:gd name="T92" fmla="*/ 473 w 625"/>
                <a:gd name="T93" fmla="*/ 28 h 38"/>
                <a:gd name="T94" fmla="*/ 522 w 625"/>
                <a:gd name="T95" fmla="*/ 33 h 38"/>
                <a:gd name="T96" fmla="*/ 520 w 625"/>
                <a:gd name="T97" fmla="*/ 11 h 38"/>
                <a:gd name="T98" fmla="*/ 512 w 625"/>
                <a:gd name="T99" fmla="*/ 21 h 38"/>
                <a:gd name="T100" fmla="*/ 551 w 625"/>
                <a:gd name="T101" fmla="*/ 35 h 38"/>
                <a:gd name="T102" fmla="*/ 527 w 625"/>
                <a:gd name="T103" fmla="*/ 37 h 38"/>
                <a:gd name="T104" fmla="*/ 547 w 625"/>
                <a:gd name="T105" fmla="*/ 18 h 38"/>
                <a:gd name="T106" fmla="*/ 563 w 625"/>
                <a:gd name="T107" fmla="*/ 11 h 38"/>
                <a:gd name="T108" fmla="*/ 580 w 625"/>
                <a:gd name="T109" fmla="*/ 19 h 38"/>
                <a:gd name="T110" fmla="*/ 590 w 625"/>
                <a:gd name="T111" fmla="*/ 35 h 38"/>
                <a:gd name="T112" fmla="*/ 599 w 625"/>
                <a:gd name="T113" fmla="*/ 22 h 38"/>
                <a:gd name="T114" fmla="*/ 604 w 625"/>
                <a:gd name="T115" fmla="*/ 37 h 38"/>
                <a:gd name="T116" fmla="*/ 625 w 625"/>
                <a:gd name="T117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5" h="38">
                  <a:moveTo>
                    <a:pt x="23" y="37"/>
                  </a:move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19" y="34"/>
                    <a:pt x="19" y="34"/>
                    <a:pt x="19" y="28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7" y="3"/>
                    <a:pt x="30" y="4"/>
                    <a:pt x="30" y="10"/>
                  </a:cubicBezTo>
                  <a:cubicBezTo>
                    <a:pt x="30" y="10"/>
                    <a:pt x="31" y="10"/>
                    <a:pt x="31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8"/>
                    <a:pt x="32" y="3"/>
                    <a:pt x="32" y="1"/>
                  </a:cubicBezTo>
                  <a:cubicBezTo>
                    <a:pt x="30" y="1"/>
                    <a:pt x="27" y="1"/>
                    <a:pt x="23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1"/>
                    <a:pt x="3" y="1"/>
                    <a:pt x="0" y="1"/>
                  </a:cubicBezTo>
                  <a:cubicBezTo>
                    <a:pt x="0" y="3"/>
                    <a:pt x="0" y="9"/>
                    <a:pt x="0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4"/>
                    <a:pt x="5" y="3"/>
                    <a:pt x="10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4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34"/>
                    <a:pt x="14" y="34"/>
                    <a:pt x="10" y="35"/>
                  </a:cubicBezTo>
                  <a:cubicBezTo>
                    <a:pt x="9" y="35"/>
                    <a:pt x="9" y="35"/>
                    <a:pt x="9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4" y="37"/>
                    <a:pt x="16" y="37"/>
                  </a:cubicBezTo>
                  <a:cubicBezTo>
                    <a:pt x="19" y="37"/>
                    <a:pt x="21" y="37"/>
                    <a:pt x="23" y="37"/>
                  </a:cubicBezTo>
                  <a:close/>
                  <a:moveTo>
                    <a:pt x="116" y="27"/>
                  </a:moveTo>
                  <a:cubicBezTo>
                    <a:pt x="116" y="21"/>
                    <a:pt x="110" y="18"/>
                    <a:pt x="104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9" y="17"/>
                    <a:pt x="112" y="14"/>
                    <a:pt x="112" y="9"/>
                  </a:cubicBezTo>
                  <a:cubicBezTo>
                    <a:pt x="112" y="3"/>
                    <a:pt x="105" y="1"/>
                    <a:pt x="99" y="1"/>
                  </a:cubicBezTo>
                  <a:cubicBezTo>
                    <a:pt x="97" y="1"/>
                    <a:pt x="96" y="1"/>
                    <a:pt x="94" y="1"/>
                  </a:cubicBezTo>
                  <a:cubicBezTo>
                    <a:pt x="91" y="1"/>
                    <a:pt x="89" y="1"/>
                    <a:pt x="87" y="1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91" y="3"/>
                    <a:pt x="91" y="3"/>
                    <a:pt x="91" y="10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34"/>
                    <a:pt x="91" y="34"/>
                    <a:pt x="87" y="35"/>
                  </a:cubicBezTo>
                  <a:cubicBezTo>
                    <a:pt x="87" y="35"/>
                    <a:pt x="87" y="35"/>
                    <a:pt x="87" y="36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9" y="37"/>
                    <a:pt x="91" y="37"/>
                    <a:pt x="94" y="37"/>
                  </a:cubicBezTo>
                  <a:cubicBezTo>
                    <a:pt x="97" y="37"/>
                    <a:pt x="98" y="37"/>
                    <a:pt x="101" y="37"/>
                  </a:cubicBezTo>
                  <a:cubicBezTo>
                    <a:pt x="110" y="37"/>
                    <a:pt x="116" y="32"/>
                    <a:pt x="116" y="27"/>
                  </a:cubicBezTo>
                  <a:close/>
                  <a:moveTo>
                    <a:pt x="110" y="27"/>
                  </a:moveTo>
                  <a:cubicBezTo>
                    <a:pt x="110" y="32"/>
                    <a:pt x="107" y="35"/>
                    <a:pt x="101" y="35"/>
                  </a:cubicBezTo>
                  <a:cubicBezTo>
                    <a:pt x="96" y="35"/>
                    <a:pt x="96" y="34"/>
                    <a:pt x="96" y="27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106" y="19"/>
                    <a:pt x="110" y="21"/>
                    <a:pt x="110" y="27"/>
                  </a:cubicBezTo>
                  <a:close/>
                  <a:moveTo>
                    <a:pt x="107" y="10"/>
                  </a:moveTo>
                  <a:cubicBezTo>
                    <a:pt x="107" y="15"/>
                    <a:pt x="104" y="17"/>
                    <a:pt x="98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3"/>
                    <a:pt x="96" y="3"/>
                    <a:pt x="97" y="3"/>
                  </a:cubicBezTo>
                  <a:cubicBezTo>
                    <a:pt x="97" y="3"/>
                    <a:pt x="99" y="3"/>
                    <a:pt x="100" y="3"/>
                  </a:cubicBezTo>
                  <a:cubicBezTo>
                    <a:pt x="104" y="3"/>
                    <a:pt x="107" y="5"/>
                    <a:pt x="107" y="10"/>
                  </a:cubicBezTo>
                  <a:close/>
                  <a:moveTo>
                    <a:pt x="276" y="37"/>
                  </a:moveTo>
                  <a:cubicBezTo>
                    <a:pt x="276" y="35"/>
                    <a:pt x="276" y="28"/>
                    <a:pt x="276" y="26"/>
                  </a:cubicBezTo>
                  <a:cubicBezTo>
                    <a:pt x="274" y="26"/>
                    <a:pt x="274" y="26"/>
                    <a:pt x="274" y="26"/>
                  </a:cubicBezTo>
                  <a:cubicBezTo>
                    <a:pt x="274" y="26"/>
                    <a:pt x="274" y="26"/>
                    <a:pt x="274" y="26"/>
                  </a:cubicBezTo>
                  <a:cubicBezTo>
                    <a:pt x="273" y="33"/>
                    <a:pt x="270" y="35"/>
                    <a:pt x="264" y="35"/>
                  </a:cubicBezTo>
                  <a:cubicBezTo>
                    <a:pt x="257" y="35"/>
                    <a:pt x="253" y="29"/>
                    <a:pt x="253" y="19"/>
                  </a:cubicBezTo>
                  <a:cubicBezTo>
                    <a:pt x="253" y="11"/>
                    <a:pt x="254" y="2"/>
                    <a:pt x="263" y="2"/>
                  </a:cubicBezTo>
                  <a:cubicBezTo>
                    <a:pt x="268" y="2"/>
                    <a:pt x="271" y="5"/>
                    <a:pt x="272" y="11"/>
                  </a:cubicBezTo>
                  <a:cubicBezTo>
                    <a:pt x="272" y="11"/>
                    <a:pt x="272" y="11"/>
                    <a:pt x="272" y="11"/>
                  </a:cubicBezTo>
                  <a:cubicBezTo>
                    <a:pt x="274" y="11"/>
                    <a:pt x="274" y="11"/>
                    <a:pt x="274" y="11"/>
                  </a:cubicBezTo>
                  <a:cubicBezTo>
                    <a:pt x="274" y="9"/>
                    <a:pt x="274" y="3"/>
                    <a:pt x="274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72" y="0"/>
                    <a:pt x="272" y="0"/>
                    <a:pt x="272" y="1"/>
                  </a:cubicBezTo>
                  <a:cubicBezTo>
                    <a:pt x="271" y="2"/>
                    <a:pt x="271" y="2"/>
                    <a:pt x="271" y="2"/>
                  </a:cubicBezTo>
                  <a:cubicBezTo>
                    <a:pt x="271" y="2"/>
                    <a:pt x="271" y="2"/>
                    <a:pt x="271" y="2"/>
                  </a:cubicBezTo>
                  <a:cubicBezTo>
                    <a:pt x="269" y="1"/>
                    <a:pt x="266" y="0"/>
                    <a:pt x="263" y="0"/>
                  </a:cubicBezTo>
                  <a:cubicBezTo>
                    <a:pt x="253" y="0"/>
                    <a:pt x="247" y="8"/>
                    <a:pt x="247" y="19"/>
                  </a:cubicBezTo>
                  <a:cubicBezTo>
                    <a:pt x="247" y="31"/>
                    <a:pt x="254" y="38"/>
                    <a:pt x="264" y="38"/>
                  </a:cubicBezTo>
                  <a:cubicBezTo>
                    <a:pt x="269" y="38"/>
                    <a:pt x="272" y="36"/>
                    <a:pt x="273" y="36"/>
                  </a:cubicBezTo>
                  <a:cubicBezTo>
                    <a:pt x="273" y="36"/>
                    <a:pt x="273" y="36"/>
                    <a:pt x="273" y="36"/>
                  </a:cubicBezTo>
                  <a:cubicBezTo>
                    <a:pt x="274" y="37"/>
                    <a:pt x="274" y="37"/>
                    <a:pt x="274" y="37"/>
                  </a:cubicBezTo>
                  <a:cubicBezTo>
                    <a:pt x="274" y="37"/>
                    <a:pt x="274" y="37"/>
                    <a:pt x="275" y="37"/>
                  </a:cubicBezTo>
                  <a:lnTo>
                    <a:pt x="276" y="37"/>
                  </a:lnTo>
                  <a:close/>
                  <a:moveTo>
                    <a:pt x="48" y="37"/>
                  </a:moveTo>
                  <a:cubicBezTo>
                    <a:pt x="47" y="37"/>
                    <a:pt x="45" y="37"/>
                    <a:pt x="43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5"/>
                    <a:pt x="43" y="35"/>
                  </a:cubicBezTo>
                  <a:cubicBezTo>
                    <a:pt x="46" y="35"/>
                    <a:pt x="46" y="35"/>
                    <a:pt x="46" y="30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5"/>
                    <a:pt x="35" y="35"/>
                    <a:pt x="38" y="35"/>
                  </a:cubicBezTo>
                  <a:cubicBezTo>
                    <a:pt x="38" y="35"/>
                    <a:pt x="38" y="36"/>
                    <a:pt x="38" y="36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7" y="37"/>
                    <a:pt x="35" y="37"/>
                    <a:pt x="33" y="37"/>
                  </a:cubicBezTo>
                  <a:cubicBezTo>
                    <a:pt x="31" y="37"/>
                    <a:pt x="29" y="37"/>
                    <a:pt x="27" y="37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6"/>
                    <a:pt x="27" y="35"/>
                    <a:pt x="28" y="35"/>
                  </a:cubicBezTo>
                  <a:cubicBezTo>
                    <a:pt x="31" y="35"/>
                    <a:pt x="31" y="35"/>
                    <a:pt x="31" y="30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4"/>
                    <a:pt x="31" y="14"/>
                    <a:pt x="28" y="14"/>
                  </a:cubicBezTo>
                  <a:cubicBezTo>
                    <a:pt x="27" y="14"/>
                    <a:pt x="27" y="14"/>
                    <a:pt x="27" y="13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9" y="12"/>
                    <a:pt x="31" y="12"/>
                    <a:pt x="33" y="12"/>
                  </a:cubicBezTo>
                  <a:cubicBezTo>
                    <a:pt x="35" y="12"/>
                    <a:pt x="37" y="12"/>
                    <a:pt x="38" y="12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5" y="14"/>
                    <a:pt x="35" y="14"/>
                    <a:pt x="35" y="19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4"/>
                    <a:pt x="46" y="14"/>
                    <a:pt x="43" y="14"/>
                  </a:cubicBezTo>
                  <a:cubicBezTo>
                    <a:pt x="43" y="14"/>
                    <a:pt x="43" y="14"/>
                    <a:pt x="43" y="13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5" y="12"/>
                    <a:pt x="47" y="12"/>
                    <a:pt x="48" y="12"/>
                  </a:cubicBezTo>
                  <a:cubicBezTo>
                    <a:pt x="50" y="12"/>
                    <a:pt x="52" y="12"/>
                    <a:pt x="54" y="12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4"/>
                    <a:pt x="51" y="14"/>
                    <a:pt x="51" y="19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5"/>
                    <a:pt x="51" y="35"/>
                    <a:pt x="54" y="35"/>
                  </a:cubicBezTo>
                  <a:cubicBezTo>
                    <a:pt x="54" y="35"/>
                    <a:pt x="54" y="36"/>
                    <a:pt x="54" y="36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2" y="37"/>
                    <a:pt x="50" y="37"/>
                    <a:pt x="48" y="37"/>
                  </a:cubicBezTo>
                  <a:close/>
                  <a:moveTo>
                    <a:pt x="69" y="37"/>
                  </a:moveTo>
                  <a:cubicBezTo>
                    <a:pt x="62" y="37"/>
                    <a:pt x="62" y="37"/>
                    <a:pt x="62" y="37"/>
                  </a:cubicBezTo>
                  <a:cubicBezTo>
                    <a:pt x="60" y="37"/>
                    <a:pt x="58" y="37"/>
                    <a:pt x="56" y="37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6"/>
                    <a:pt x="56" y="35"/>
                    <a:pt x="56" y="35"/>
                  </a:cubicBezTo>
                  <a:cubicBezTo>
                    <a:pt x="59" y="35"/>
                    <a:pt x="59" y="35"/>
                    <a:pt x="59" y="30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14"/>
                    <a:pt x="59" y="14"/>
                    <a:pt x="56" y="14"/>
                  </a:cubicBezTo>
                  <a:cubicBezTo>
                    <a:pt x="56" y="14"/>
                    <a:pt x="56" y="14"/>
                    <a:pt x="56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8" y="12"/>
                    <a:pt x="60" y="12"/>
                    <a:pt x="62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71" y="12"/>
                    <a:pt x="73" y="12"/>
                    <a:pt x="74" y="12"/>
                  </a:cubicBezTo>
                  <a:cubicBezTo>
                    <a:pt x="74" y="14"/>
                    <a:pt x="74" y="17"/>
                    <a:pt x="74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2" y="15"/>
                    <a:pt x="71" y="14"/>
                    <a:pt x="68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5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7" y="23"/>
                    <a:pt x="68" y="23"/>
                    <a:pt x="68" y="20"/>
                  </a:cubicBezTo>
                  <a:cubicBezTo>
                    <a:pt x="68" y="20"/>
                    <a:pt x="68" y="20"/>
                    <a:pt x="69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1"/>
                    <a:pt x="70" y="23"/>
                    <a:pt x="70" y="24"/>
                  </a:cubicBezTo>
                  <a:cubicBezTo>
                    <a:pt x="70" y="26"/>
                    <a:pt x="70" y="27"/>
                    <a:pt x="70" y="28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8" y="25"/>
                    <a:pt x="67" y="25"/>
                    <a:pt x="64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5"/>
                    <a:pt x="64" y="35"/>
                    <a:pt x="67" y="35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72" y="35"/>
                    <a:pt x="74" y="34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6" y="31"/>
                    <a:pt x="76" y="35"/>
                    <a:pt x="76" y="37"/>
                  </a:cubicBezTo>
                  <a:cubicBezTo>
                    <a:pt x="74" y="37"/>
                    <a:pt x="72" y="37"/>
                    <a:pt x="69" y="37"/>
                  </a:cubicBezTo>
                  <a:close/>
                  <a:moveTo>
                    <a:pt x="130" y="38"/>
                  </a:moveTo>
                  <a:cubicBezTo>
                    <a:pt x="123" y="38"/>
                    <a:pt x="118" y="33"/>
                    <a:pt x="118" y="25"/>
                  </a:cubicBezTo>
                  <a:cubicBezTo>
                    <a:pt x="118" y="16"/>
                    <a:pt x="124" y="11"/>
                    <a:pt x="130" y="11"/>
                  </a:cubicBezTo>
                  <a:cubicBezTo>
                    <a:pt x="137" y="11"/>
                    <a:pt x="142" y="16"/>
                    <a:pt x="142" y="24"/>
                  </a:cubicBezTo>
                  <a:cubicBezTo>
                    <a:pt x="142" y="33"/>
                    <a:pt x="137" y="38"/>
                    <a:pt x="130" y="38"/>
                  </a:cubicBezTo>
                  <a:close/>
                  <a:moveTo>
                    <a:pt x="130" y="14"/>
                  </a:moveTo>
                  <a:cubicBezTo>
                    <a:pt x="125" y="14"/>
                    <a:pt x="123" y="17"/>
                    <a:pt x="123" y="25"/>
                  </a:cubicBezTo>
                  <a:cubicBezTo>
                    <a:pt x="123" y="32"/>
                    <a:pt x="126" y="36"/>
                    <a:pt x="130" y="36"/>
                  </a:cubicBezTo>
                  <a:cubicBezTo>
                    <a:pt x="135" y="36"/>
                    <a:pt x="137" y="32"/>
                    <a:pt x="137" y="24"/>
                  </a:cubicBezTo>
                  <a:cubicBezTo>
                    <a:pt x="137" y="17"/>
                    <a:pt x="134" y="14"/>
                    <a:pt x="130" y="14"/>
                  </a:cubicBezTo>
                  <a:close/>
                  <a:moveTo>
                    <a:pt x="146" y="36"/>
                  </a:moveTo>
                  <a:cubicBezTo>
                    <a:pt x="145" y="37"/>
                    <a:pt x="145" y="37"/>
                    <a:pt x="145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4" y="36"/>
                    <a:pt x="144" y="31"/>
                    <a:pt x="144" y="29"/>
                  </a:cubicBezTo>
                  <a:cubicBezTo>
                    <a:pt x="145" y="29"/>
                    <a:pt x="145" y="29"/>
                    <a:pt x="145" y="29"/>
                  </a:cubicBezTo>
                  <a:cubicBezTo>
                    <a:pt x="145" y="29"/>
                    <a:pt x="146" y="29"/>
                    <a:pt x="146" y="30"/>
                  </a:cubicBezTo>
                  <a:cubicBezTo>
                    <a:pt x="146" y="33"/>
                    <a:pt x="148" y="36"/>
                    <a:pt x="152" y="36"/>
                  </a:cubicBezTo>
                  <a:cubicBezTo>
                    <a:pt x="155" y="36"/>
                    <a:pt x="157" y="34"/>
                    <a:pt x="157" y="32"/>
                  </a:cubicBezTo>
                  <a:cubicBezTo>
                    <a:pt x="157" y="25"/>
                    <a:pt x="144" y="27"/>
                    <a:pt x="144" y="19"/>
                  </a:cubicBezTo>
                  <a:cubicBezTo>
                    <a:pt x="144" y="14"/>
                    <a:pt x="147" y="11"/>
                    <a:pt x="152" y="11"/>
                  </a:cubicBezTo>
                  <a:cubicBezTo>
                    <a:pt x="153" y="11"/>
                    <a:pt x="155" y="12"/>
                    <a:pt x="157" y="13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7" y="12"/>
                    <a:pt x="158" y="12"/>
                    <a:pt x="158" y="12"/>
                  </a:cubicBezTo>
                  <a:cubicBezTo>
                    <a:pt x="159" y="12"/>
                    <a:pt x="159" y="12"/>
                    <a:pt x="159" y="12"/>
                  </a:cubicBezTo>
                  <a:cubicBezTo>
                    <a:pt x="159" y="14"/>
                    <a:pt x="159" y="18"/>
                    <a:pt x="159" y="19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6"/>
                    <a:pt x="155" y="14"/>
                    <a:pt x="152" y="14"/>
                  </a:cubicBezTo>
                  <a:cubicBezTo>
                    <a:pt x="149" y="14"/>
                    <a:pt x="148" y="15"/>
                    <a:pt x="148" y="17"/>
                  </a:cubicBezTo>
                  <a:cubicBezTo>
                    <a:pt x="148" y="23"/>
                    <a:pt x="161" y="21"/>
                    <a:pt x="161" y="30"/>
                  </a:cubicBezTo>
                  <a:cubicBezTo>
                    <a:pt x="161" y="35"/>
                    <a:pt x="156" y="38"/>
                    <a:pt x="152" y="38"/>
                  </a:cubicBezTo>
                  <a:cubicBezTo>
                    <a:pt x="149" y="38"/>
                    <a:pt x="147" y="37"/>
                    <a:pt x="146" y="36"/>
                  </a:cubicBezTo>
                  <a:close/>
                  <a:moveTo>
                    <a:pt x="172" y="37"/>
                  </a:moveTo>
                  <a:cubicBezTo>
                    <a:pt x="171" y="37"/>
                    <a:pt x="168" y="37"/>
                    <a:pt x="167" y="37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7" y="36"/>
                    <a:pt x="167" y="35"/>
                    <a:pt x="167" y="35"/>
                  </a:cubicBezTo>
                  <a:cubicBezTo>
                    <a:pt x="170" y="35"/>
                    <a:pt x="170" y="35"/>
                    <a:pt x="170" y="30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70" y="14"/>
                    <a:pt x="170" y="14"/>
                    <a:pt x="170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5" y="14"/>
                    <a:pt x="163" y="14"/>
                    <a:pt x="163" y="19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8"/>
                    <a:pt x="161" y="14"/>
                    <a:pt x="161" y="12"/>
                  </a:cubicBezTo>
                  <a:cubicBezTo>
                    <a:pt x="163" y="12"/>
                    <a:pt x="165" y="12"/>
                    <a:pt x="168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80" y="12"/>
                    <a:pt x="182" y="12"/>
                    <a:pt x="184" y="12"/>
                  </a:cubicBezTo>
                  <a:cubicBezTo>
                    <a:pt x="184" y="14"/>
                    <a:pt x="184" y="18"/>
                    <a:pt x="184" y="19"/>
                  </a:cubicBezTo>
                  <a:cubicBezTo>
                    <a:pt x="183" y="19"/>
                    <a:pt x="183" y="19"/>
                    <a:pt x="183" y="19"/>
                  </a:cubicBezTo>
                  <a:cubicBezTo>
                    <a:pt x="182" y="19"/>
                    <a:pt x="182" y="19"/>
                    <a:pt x="182" y="19"/>
                  </a:cubicBezTo>
                  <a:cubicBezTo>
                    <a:pt x="182" y="14"/>
                    <a:pt x="180" y="14"/>
                    <a:pt x="177" y="14"/>
                  </a:cubicBezTo>
                  <a:cubicBezTo>
                    <a:pt x="175" y="14"/>
                    <a:pt x="175" y="14"/>
                    <a:pt x="175" y="14"/>
                  </a:cubicBezTo>
                  <a:cubicBezTo>
                    <a:pt x="175" y="14"/>
                    <a:pt x="175" y="14"/>
                    <a:pt x="175" y="15"/>
                  </a:cubicBezTo>
                  <a:cubicBezTo>
                    <a:pt x="175" y="30"/>
                    <a:pt x="175" y="30"/>
                    <a:pt x="175" y="30"/>
                  </a:cubicBezTo>
                  <a:cubicBezTo>
                    <a:pt x="175" y="35"/>
                    <a:pt x="175" y="35"/>
                    <a:pt x="178" y="35"/>
                  </a:cubicBezTo>
                  <a:cubicBezTo>
                    <a:pt x="178" y="35"/>
                    <a:pt x="178" y="36"/>
                    <a:pt x="178" y="36"/>
                  </a:cubicBezTo>
                  <a:cubicBezTo>
                    <a:pt x="178" y="37"/>
                    <a:pt x="178" y="37"/>
                    <a:pt x="178" y="37"/>
                  </a:cubicBezTo>
                  <a:cubicBezTo>
                    <a:pt x="176" y="37"/>
                    <a:pt x="174" y="37"/>
                    <a:pt x="172" y="37"/>
                  </a:cubicBezTo>
                  <a:close/>
                  <a:moveTo>
                    <a:pt x="196" y="38"/>
                  </a:moveTo>
                  <a:cubicBezTo>
                    <a:pt x="189" y="38"/>
                    <a:pt x="184" y="33"/>
                    <a:pt x="184" y="25"/>
                  </a:cubicBezTo>
                  <a:cubicBezTo>
                    <a:pt x="184" y="16"/>
                    <a:pt x="190" y="11"/>
                    <a:pt x="196" y="11"/>
                  </a:cubicBezTo>
                  <a:cubicBezTo>
                    <a:pt x="203" y="11"/>
                    <a:pt x="208" y="16"/>
                    <a:pt x="208" y="24"/>
                  </a:cubicBezTo>
                  <a:cubicBezTo>
                    <a:pt x="208" y="33"/>
                    <a:pt x="203" y="38"/>
                    <a:pt x="196" y="38"/>
                  </a:cubicBezTo>
                  <a:close/>
                  <a:moveTo>
                    <a:pt x="196" y="14"/>
                  </a:moveTo>
                  <a:cubicBezTo>
                    <a:pt x="191" y="14"/>
                    <a:pt x="189" y="17"/>
                    <a:pt x="189" y="25"/>
                  </a:cubicBezTo>
                  <a:cubicBezTo>
                    <a:pt x="189" y="32"/>
                    <a:pt x="192" y="36"/>
                    <a:pt x="197" y="36"/>
                  </a:cubicBezTo>
                  <a:cubicBezTo>
                    <a:pt x="201" y="36"/>
                    <a:pt x="203" y="32"/>
                    <a:pt x="203" y="24"/>
                  </a:cubicBezTo>
                  <a:cubicBezTo>
                    <a:pt x="203" y="17"/>
                    <a:pt x="200" y="14"/>
                    <a:pt x="196" y="14"/>
                  </a:cubicBezTo>
                  <a:close/>
                  <a:moveTo>
                    <a:pt x="230" y="38"/>
                  </a:moveTo>
                  <a:cubicBezTo>
                    <a:pt x="229" y="36"/>
                    <a:pt x="228" y="35"/>
                    <a:pt x="227" y="34"/>
                  </a:cubicBezTo>
                  <a:cubicBezTo>
                    <a:pt x="215" y="17"/>
                    <a:pt x="215" y="17"/>
                    <a:pt x="215" y="17"/>
                  </a:cubicBezTo>
                  <a:cubicBezTo>
                    <a:pt x="215" y="17"/>
                    <a:pt x="215" y="17"/>
                    <a:pt x="215" y="17"/>
                  </a:cubicBezTo>
                  <a:cubicBezTo>
                    <a:pt x="215" y="27"/>
                    <a:pt x="215" y="27"/>
                    <a:pt x="215" y="27"/>
                  </a:cubicBezTo>
                  <a:cubicBezTo>
                    <a:pt x="215" y="34"/>
                    <a:pt x="215" y="35"/>
                    <a:pt x="220" y="35"/>
                  </a:cubicBezTo>
                  <a:cubicBezTo>
                    <a:pt x="220" y="35"/>
                    <a:pt x="220" y="36"/>
                    <a:pt x="220" y="36"/>
                  </a:cubicBezTo>
                  <a:cubicBezTo>
                    <a:pt x="220" y="37"/>
                    <a:pt x="220" y="37"/>
                    <a:pt x="220" y="37"/>
                  </a:cubicBezTo>
                  <a:cubicBezTo>
                    <a:pt x="218" y="37"/>
                    <a:pt x="216" y="37"/>
                    <a:pt x="214" y="37"/>
                  </a:cubicBezTo>
                  <a:cubicBezTo>
                    <a:pt x="212" y="37"/>
                    <a:pt x="211" y="37"/>
                    <a:pt x="209" y="37"/>
                  </a:cubicBezTo>
                  <a:cubicBezTo>
                    <a:pt x="209" y="36"/>
                    <a:pt x="209" y="36"/>
                    <a:pt x="209" y="36"/>
                  </a:cubicBezTo>
                  <a:cubicBezTo>
                    <a:pt x="209" y="36"/>
                    <a:pt x="209" y="35"/>
                    <a:pt x="210" y="35"/>
                  </a:cubicBezTo>
                  <a:cubicBezTo>
                    <a:pt x="213" y="35"/>
                    <a:pt x="213" y="34"/>
                    <a:pt x="213" y="27"/>
                  </a:cubicBezTo>
                  <a:cubicBezTo>
                    <a:pt x="213" y="19"/>
                    <a:pt x="213" y="19"/>
                    <a:pt x="213" y="19"/>
                  </a:cubicBezTo>
                  <a:cubicBezTo>
                    <a:pt x="213" y="14"/>
                    <a:pt x="213" y="14"/>
                    <a:pt x="210" y="14"/>
                  </a:cubicBezTo>
                  <a:cubicBezTo>
                    <a:pt x="209" y="14"/>
                    <a:pt x="209" y="14"/>
                    <a:pt x="209" y="13"/>
                  </a:cubicBezTo>
                  <a:cubicBezTo>
                    <a:pt x="209" y="12"/>
                    <a:pt x="209" y="12"/>
                    <a:pt x="209" y="12"/>
                  </a:cubicBezTo>
                  <a:cubicBezTo>
                    <a:pt x="211" y="12"/>
                    <a:pt x="213" y="12"/>
                    <a:pt x="214" y="12"/>
                  </a:cubicBezTo>
                  <a:cubicBezTo>
                    <a:pt x="215" y="12"/>
                    <a:pt x="217" y="12"/>
                    <a:pt x="218" y="12"/>
                  </a:cubicBezTo>
                  <a:cubicBezTo>
                    <a:pt x="230" y="30"/>
                    <a:pt x="230" y="30"/>
                    <a:pt x="230" y="30"/>
                  </a:cubicBezTo>
                  <a:cubicBezTo>
                    <a:pt x="230" y="30"/>
                    <a:pt x="230" y="30"/>
                    <a:pt x="230" y="30"/>
                  </a:cubicBezTo>
                  <a:cubicBezTo>
                    <a:pt x="230" y="22"/>
                    <a:pt x="230" y="22"/>
                    <a:pt x="230" y="22"/>
                  </a:cubicBezTo>
                  <a:cubicBezTo>
                    <a:pt x="230" y="15"/>
                    <a:pt x="230" y="14"/>
                    <a:pt x="226" y="14"/>
                  </a:cubicBezTo>
                  <a:cubicBezTo>
                    <a:pt x="226" y="14"/>
                    <a:pt x="226" y="14"/>
                    <a:pt x="226" y="13"/>
                  </a:cubicBezTo>
                  <a:cubicBezTo>
                    <a:pt x="226" y="12"/>
                    <a:pt x="226" y="12"/>
                    <a:pt x="226" y="12"/>
                  </a:cubicBezTo>
                  <a:cubicBezTo>
                    <a:pt x="227" y="12"/>
                    <a:pt x="230" y="12"/>
                    <a:pt x="232" y="12"/>
                  </a:cubicBezTo>
                  <a:cubicBezTo>
                    <a:pt x="233" y="12"/>
                    <a:pt x="235" y="12"/>
                    <a:pt x="236" y="12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36" y="14"/>
                    <a:pt x="236" y="14"/>
                    <a:pt x="236" y="14"/>
                  </a:cubicBezTo>
                  <a:cubicBezTo>
                    <a:pt x="233" y="14"/>
                    <a:pt x="233" y="15"/>
                    <a:pt x="233" y="22"/>
                  </a:cubicBezTo>
                  <a:cubicBezTo>
                    <a:pt x="233" y="38"/>
                    <a:pt x="233" y="38"/>
                    <a:pt x="233" y="38"/>
                  </a:cubicBezTo>
                  <a:lnTo>
                    <a:pt x="230" y="38"/>
                  </a:lnTo>
                  <a:close/>
                  <a:moveTo>
                    <a:pt x="290" y="38"/>
                  </a:moveTo>
                  <a:cubicBezTo>
                    <a:pt x="284" y="38"/>
                    <a:pt x="278" y="33"/>
                    <a:pt x="278" y="25"/>
                  </a:cubicBezTo>
                  <a:cubicBezTo>
                    <a:pt x="278" y="16"/>
                    <a:pt x="284" y="11"/>
                    <a:pt x="290" y="11"/>
                  </a:cubicBezTo>
                  <a:cubicBezTo>
                    <a:pt x="297" y="11"/>
                    <a:pt x="302" y="16"/>
                    <a:pt x="302" y="24"/>
                  </a:cubicBezTo>
                  <a:cubicBezTo>
                    <a:pt x="302" y="33"/>
                    <a:pt x="297" y="38"/>
                    <a:pt x="290" y="38"/>
                  </a:cubicBezTo>
                  <a:close/>
                  <a:moveTo>
                    <a:pt x="290" y="14"/>
                  </a:moveTo>
                  <a:cubicBezTo>
                    <a:pt x="285" y="14"/>
                    <a:pt x="283" y="17"/>
                    <a:pt x="283" y="25"/>
                  </a:cubicBezTo>
                  <a:cubicBezTo>
                    <a:pt x="283" y="32"/>
                    <a:pt x="286" y="36"/>
                    <a:pt x="291" y="36"/>
                  </a:cubicBezTo>
                  <a:cubicBezTo>
                    <a:pt x="295" y="36"/>
                    <a:pt x="298" y="32"/>
                    <a:pt x="298" y="24"/>
                  </a:cubicBezTo>
                  <a:cubicBezTo>
                    <a:pt x="298" y="17"/>
                    <a:pt x="294" y="14"/>
                    <a:pt x="290" y="14"/>
                  </a:cubicBezTo>
                  <a:close/>
                  <a:moveTo>
                    <a:pt x="324" y="38"/>
                  </a:moveTo>
                  <a:cubicBezTo>
                    <a:pt x="323" y="36"/>
                    <a:pt x="322" y="35"/>
                    <a:pt x="321" y="34"/>
                  </a:cubicBezTo>
                  <a:cubicBezTo>
                    <a:pt x="310" y="17"/>
                    <a:pt x="310" y="17"/>
                    <a:pt x="310" y="17"/>
                  </a:cubicBezTo>
                  <a:cubicBezTo>
                    <a:pt x="310" y="17"/>
                    <a:pt x="310" y="17"/>
                    <a:pt x="310" y="17"/>
                  </a:cubicBezTo>
                  <a:cubicBezTo>
                    <a:pt x="310" y="27"/>
                    <a:pt x="310" y="27"/>
                    <a:pt x="310" y="27"/>
                  </a:cubicBezTo>
                  <a:cubicBezTo>
                    <a:pt x="310" y="34"/>
                    <a:pt x="310" y="35"/>
                    <a:pt x="314" y="35"/>
                  </a:cubicBezTo>
                  <a:cubicBezTo>
                    <a:pt x="314" y="35"/>
                    <a:pt x="314" y="36"/>
                    <a:pt x="314" y="36"/>
                  </a:cubicBezTo>
                  <a:cubicBezTo>
                    <a:pt x="314" y="37"/>
                    <a:pt x="314" y="37"/>
                    <a:pt x="314" y="37"/>
                  </a:cubicBezTo>
                  <a:cubicBezTo>
                    <a:pt x="313" y="37"/>
                    <a:pt x="310" y="37"/>
                    <a:pt x="308" y="37"/>
                  </a:cubicBezTo>
                  <a:cubicBezTo>
                    <a:pt x="306" y="37"/>
                    <a:pt x="305" y="37"/>
                    <a:pt x="303" y="37"/>
                  </a:cubicBezTo>
                  <a:cubicBezTo>
                    <a:pt x="303" y="36"/>
                    <a:pt x="303" y="36"/>
                    <a:pt x="303" y="36"/>
                  </a:cubicBezTo>
                  <a:cubicBezTo>
                    <a:pt x="303" y="36"/>
                    <a:pt x="304" y="35"/>
                    <a:pt x="304" y="35"/>
                  </a:cubicBezTo>
                  <a:cubicBezTo>
                    <a:pt x="307" y="35"/>
                    <a:pt x="307" y="34"/>
                    <a:pt x="307" y="27"/>
                  </a:cubicBezTo>
                  <a:cubicBezTo>
                    <a:pt x="307" y="19"/>
                    <a:pt x="307" y="19"/>
                    <a:pt x="307" y="19"/>
                  </a:cubicBezTo>
                  <a:cubicBezTo>
                    <a:pt x="307" y="14"/>
                    <a:pt x="307" y="14"/>
                    <a:pt x="304" y="14"/>
                  </a:cubicBezTo>
                  <a:cubicBezTo>
                    <a:pt x="304" y="14"/>
                    <a:pt x="303" y="14"/>
                    <a:pt x="303" y="13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5" y="12"/>
                    <a:pt x="307" y="12"/>
                    <a:pt x="308" y="12"/>
                  </a:cubicBezTo>
                  <a:cubicBezTo>
                    <a:pt x="309" y="12"/>
                    <a:pt x="311" y="12"/>
                    <a:pt x="312" y="12"/>
                  </a:cubicBezTo>
                  <a:cubicBezTo>
                    <a:pt x="324" y="30"/>
                    <a:pt x="324" y="30"/>
                    <a:pt x="324" y="30"/>
                  </a:cubicBezTo>
                  <a:cubicBezTo>
                    <a:pt x="324" y="30"/>
                    <a:pt x="324" y="30"/>
                    <a:pt x="324" y="30"/>
                  </a:cubicBezTo>
                  <a:cubicBezTo>
                    <a:pt x="324" y="22"/>
                    <a:pt x="324" y="22"/>
                    <a:pt x="324" y="22"/>
                  </a:cubicBezTo>
                  <a:cubicBezTo>
                    <a:pt x="324" y="15"/>
                    <a:pt x="324" y="14"/>
                    <a:pt x="320" y="14"/>
                  </a:cubicBezTo>
                  <a:cubicBezTo>
                    <a:pt x="320" y="14"/>
                    <a:pt x="320" y="14"/>
                    <a:pt x="320" y="13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21" y="12"/>
                    <a:pt x="324" y="12"/>
                    <a:pt x="326" y="12"/>
                  </a:cubicBezTo>
                  <a:cubicBezTo>
                    <a:pt x="328" y="12"/>
                    <a:pt x="329" y="12"/>
                    <a:pt x="330" y="12"/>
                  </a:cubicBezTo>
                  <a:cubicBezTo>
                    <a:pt x="330" y="13"/>
                    <a:pt x="330" y="13"/>
                    <a:pt x="330" y="13"/>
                  </a:cubicBezTo>
                  <a:cubicBezTo>
                    <a:pt x="330" y="14"/>
                    <a:pt x="330" y="14"/>
                    <a:pt x="330" y="14"/>
                  </a:cubicBezTo>
                  <a:cubicBezTo>
                    <a:pt x="327" y="14"/>
                    <a:pt x="327" y="15"/>
                    <a:pt x="327" y="22"/>
                  </a:cubicBezTo>
                  <a:cubicBezTo>
                    <a:pt x="327" y="38"/>
                    <a:pt x="327" y="38"/>
                    <a:pt x="327" y="38"/>
                  </a:cubicBezTo>
                  <a:lnTo>
                    <a:pt x="324" y="38"/>
                  </a:lnTo>
                  <a:close/>
                  <a:moveTo>
                    <a:pt x="335" y="36"/>
                  </a:moveTo>
                  <a:cubicBezTo>
                    <a:pt x="334" y="37"/>
                    <a:pt x="334" y="37"/>
                    <a:pt x="334" y="37"/>
                  </a:cubicBezTo>
                  <a:cubicBezTo>
                    <a:pt x="334" y="37"/>
                    <a:pt x="334" y="37"/>
                    <a:pt x="333" y="37"/>
                  </a:cubicBezTo>
                  <a:cubicBezTo>
                    <a:pt x="333" y="37"/>
                    <a:pt x="333" y="37"/>
                    <a:pt x="333" y="37"/>
                  </a:cubicBezTo>
                  <a:cubicBezTo>
                    <a:pt x="333" y="36"/>
                    <a:pt x="333" y="31"/>
                    <a:pt x="333" y="29"/>
                  </a:cubicBezTo>
                  <a:cubicBezTo>
                    <a:pt x="334" y="29"/>
                    <a:pt x="334" y="29"/>
                    <a:pt x="334" y="29"/>
                  </a:cubicBezTo>
                  <a:cubicBezTo>
                    <a:pt x="334" y="29"/>
                    <a:pt x="334" y="29"/>
                    <a:pt x="334" y="30"/>
                  </a:cubicBezTo>
                  <a:cubicBezTo>
                    <a:pt x="335" y="33"/>
                    <a:pt x="337" y="36"/>
                    <a:pt x="340" y="36"/>
                  </a:cubicBezTo>
                  <a:cubicBezTo>
                    <a:pt x="343" y="36"/>
                    <a:pt x="345" y="34"/>
                    <a:pt x="345" y="32"/>
                  </a:cubicBezTo>
                  <a:cubicBezTo>
                    <a:pt x="345" y="25"/>
                    <a:pt x="333" y="27"/>
                    <a:pt x="333" y="19"/>
                  </a:cubicBezTo>
                  <a:cubicBezTo>
                    <a:pt x="333" y="14"/>
                    <a:pt x="336" y="11"/>
                    <a:pt x="340" y="11"/>
                  </a:cubicBezTo>
                  <a:cubicBezTo>
                    <a:pt x="342" y="11"/>
                    <a:pt x="344" y="12"/>
                    <a:pt x="345" y="13"/>
                  </a:cubicBezTo>
                  <a:cubicBezTo>
                    <a:pt x="346" y="12"/>
                    <a:pt x="346" y="12"/>
                    <a:pt x="346" y="12"/>
                  </a:cubicBezTo>
                  <a:cubicBezTo>
                    <a:pt x="346" y="12"/>
                    <a:pt x="346" y="12"/>
                    <a:pt x="346" y="12"/>
                  </a:cubicBezTo>
                  <a:cubicBezTo>
                    <a:pt x="347" y="12"/>
                    <a:pt x="347" y="12"/>
                    <a:pt x="347" y="12"/>
                  </a:cubicBezTo>
                  <a:cubicBezTo>
                    <a:pt x="347" y="13"/>
                    <a:pt x="347" y="17"/>
                    <a:pt x="347" y="19"/>
                  </a:cubicBezTo>
                  <a:cubicBezTo>
                    <a:pt x="346" y="19"/>
                    <a:pt x="346" y="19"/>
                    <a:pt x="346" y="19"/>
                  </a:cubicBezTo>
                  <a:cubicBezTo>
                    <a:pt x="346" y="19"/>
                    <a:pt x="346" y="19"/>
                    <a:pt x="346" y="19"/>
                  </a:cubicBezTo>
                  <a:cubicBezTo>
                    <a:pt x="345" y="16"/>
                    <a:pt x="343" y="14"/>
                    <a:pt x="340" y="14"/>
                  </a:cubicBezTo>
                  <a:cubicBezTo>
                    <a:pt x="337" y="14"/>
                    <a:pt x="336" y="15"/>
                    <a:pt x="336" y="17"/>
                  </a:cubicBezTo>
                  <a:cubicBezTo>
                    <a:pt x="336" y="23"/>
                    <a:pt x="349" y="21"/>
                    <a:pt x="349" y="30"/>
                  </a:cubicBezTo>
                  <a:cubicBezTo>
                    <a:pt x="349" y="35"/>
                    <a:pt x="345" y="38"/>
                    <a:pt x="340" y="38"/>
                  </a:cubicBezTo>
                  <a:cubicBezTo>
                    <a:pt x="338" y="38"/>
                    <a:pt x="336" y="37"/>
                    <a:pt x="335" y="36"/>
                  </a:cubicBezTo>
                  <a:close/>
                  <a:moveTo>
                    <a:pt x="364" y="38"/>
                  </a:moveTo>
                  <a:cubicBezTo>
                    <a:pt x="357" y="38"/>
                    <a:pt x="354" y="35"/>
                    <a:pt x="354" y="28"/>
                  </a:cubicBezTo>
                  <a:cubicBezTo>
                    <a:pt x="354" y="19"/>
                    <a:pt x="354" y="19"/>
                    <a:pt x="354" y="19"/>
                  </a:cubicBezTo>
                  <a:cubicBezTo>
                    <a:pt x="354" y="14"/>
                    <a:pt x="354" y="14"/>
                    <a:pt x="350" y="14"/>
                  </a:cubicBezTo>
                  <a:cubicBezTo>
                    <a:pt x="350" y="14"/>
                    <a:pt x="350" y="14"/>
                    <a:pt x="350" y="13"/>
                  </a:cubicBezTo>
                  <a:cubicBezTo>
                    <a:pt x="350" y="12"/>
                    <a:pt x="350" y="12"/>
                    <a:pt x="350" y="12"/>
                  </a:cubicBezTo>
                  <a:cubicBezTo>
                    <a:pt x="352" y="12"/>
                    <a:pt x="354" y="12"/>
                    <a:pt x="356" y="12"/>
                  </a:cubicBezTo>
                  <a:cubicBezTo>
                    <a:pt x="357" y="12"/>
                    <a:pt x="360" y="12"/>
                    <a:pt x="361" y="12"/>
                  </a:cubicBezTo>
                  <a:cubicBezTo>
                    <a:pt x="361" y="13"/>
                    <a:pt x="361" y="13"/>
                    <a:pt x="361" y="13"/>
                  </a:cubicBezTo>
                  <a:cubicBezTo>
                    <a:pt x="361" y="14"/>
                    <a:pt x="361" y="14"/>
                    <a:pt x="361" y="14"/>
                  </a:cubicBezTo>
                  <a:cubicBezTo>
                    <a:pt x="358" y="14"/>
                    <a:pt x="358" y="14"/>
                    <a:pt x="358" y="19"/>
                  </a:cubicBezTo>
                  <a:cubicBezTo>
                    <a:pt x="358" y="29"/>
                    <a:pt x="358" y="29"/>
                    <a:pt x="358" y="29"/>
                  </a:cubicBezTo>
                  <a:cubicBezTo>
                    <a:pt x="358" y="33"/>
                    <a:pt x="360" y="35"/>
                    <a:pt x="364" y="35"/>
                  </a:cubicBezTo>
                  <a:cubicBezTo>
                    <a:pt x="369" y="35"/>
                    <a:pt x="371" y="33"/>
                    <a:pt x="371" y="28"/>
                  </a:cubicBezTo>
                  <a:cubicBezTo>
                    <a:pt x="371" y="22"/>
                    <a:pt x="371" y="22"/>
                    <a:pt x="371" y="22"/>
                  </a:cubicBezTo>
                  <a:cubicBezTo>
                    <a:pt x="371" y="15"/>
                    <a:pt x="371" y="14"/>
                    <a:pt x="366" y="14"/>
                  </a:cubicBezTo>
                  <a:cubicBezTo>
                    <a:pt x="366" y="14"/>
                    <a:pt x="366" y="14"/>
                    <a:pt x="366" y="13"/>
                  </a:cubicBezTo>
                  <a:cubicBezTo>
                    <a:pt x="366" y="12"/>
                    <a:pt x="366" y="12"/>
                    <a:pt x="366" y="12"/>
                  </a:cubicBezTo>
                  <a:cubicBezTo>
                    <a:pt x="368" y="12"/>
                    <a:pt x="370" y="12"/>
                    <a:pt x="372" y="12"/>
                  </a:cubicBezTo>
                  <a:cubicBezTo>
                    <a:pt x="374" y="12"/>
                    <a:pt x="374" y="12"/>
                    <a:pt x="376" y="12"/>
                  </a:cubicBezTo>
                  <a:cubicBezTo>
                    <a:pt x="376" y="13"/>
                    <a:pt x="376" y="13"/>
                    <a:pt x="376" y="13"/>
                  </a:cubicBezTo>
                  <a:cubicBezTo>
                    <a:pt x="376" y="14"/>
                    <a:pt x="376" y="14"/>
                    <a:pt x="376" y="14"/>
                  </a:cubicBezTo>
                  <a:cubicBezTo>
                    <a:pt x="373" y="14"/>
                    <a:pt x="373" y="15"/>
                    <a:pt x="373" y="22"/>
                  </a:cubicBezTo>
                  <a:cubicBezTo>
                    <a:pt x="373" y="28"/>
                    <a:pt x="373" y="28"/>
                    <a:pt x="373" y="28"/>
                  </a:cubicBezTo>
                  <a:cubicBezTo>
                    <a:pt x="373" y="35"/>
                    <a:pt x="370" y="38"/>
                    <a:pt x="364" y="38"/>
                  </a:cubicBezTo>
                  <a:close/>
                  <a:moveTo>
                    <a:pt x="392" y="37"/>
                  </a:moveTo>
                  <a:cubicBezTo>
                    <a:pt x="383" y="37"/>
                    <a:pt x="383" y="37"/>
                    <a:pt x="383" y="37"/>
                  </a:cubicBezTo>
                  <a:cubicBezTo>
                    <a:pt x="381" y="37"/>
                    <a:pt x="379" y="37"/>
                    <a:pt x="378" y="37"/>
                  </a:cubicBezTo>
                  <a:cubicBezTo>
                    <a:pt x="378" y="36"/>
                    <a:pt x="378" y="36"/>
                    <a:pt x="378" y="36"/>
                  </a:cubicBezTo>
                  <a:cubicBezTo>
                    <a:pt x="378" y="36"/>
                    <a:pt x="378" y="35"/>
                    <a:pt x="378" y="35"/>
                  </a:cubicBezTo>
                  <a:cubicBezTo>
                    <a:pt x="381" y="35"/>
                    <a:pt x="381" y="35"/>
                    <a:pt x="381" y="30"/>
                  </a:cubicBezTo>
                  <a:cubicBezTo>
                    <a:pt x="381" y="19"/>
                    <a:pt x="381" y="19"/>
                    <a:pt x="381" y="19"/>
                  </a:cubicBezTo>
                  <a:cubicBezTo>
                    <a:pt x="381" y="14"/>
                    <a:pt x="381" y="14"/>
                    <a:pt x="378" y="14"/>
                  </a:cubicBezTo>
                  <a:cubicBezTo>
                    <a:pt x="378" y="14"/>
                    <a:pt x="378" y="14"/>
                    <a:pt x="378" y="13"/>
                  </a:cubicBezTo>
                  <a:cubicBezTo>
                    <a:pt x="378" y="12"/>
                    <a:pt x="378" y="12"/>
                    <a:pt x="378" y="12"/>
                  </a:cubicBezTo>
                  <a:cubicBezTo>
                    <a:pt x="379" y="12"/>
                    <a:pt x="382" y="12"/>
                    <a:pt x="383" y="12"/>
                  </a:cubicBezTo>
                  <a:cubicBezTo>
                    <a:pt x="385" y="12"/>
                    <a:pt x="388" y="12"/>
                    <a:pt x="390" y="12"/>
                  </a:cubicBezTo>
                  <a:cubicBezTo>
                    <a:pt x="390" y="13"/>
                    <a:pt x="390" y="13"/>
                    <a:pt x="390" y="13"/>
                  </a:cubicBezTo>
                  <a:cubicBezTo>
                    <a:pt x="390" y="14"/>
                    <a:pt x="390" y="14"/>
                    <a:pt x="389" y="14"/>
                  </a:cubicBezTo>
                  <a:cubicBezTo>
                    <a:pt x="386" y="14"/>
                    <a:pt x="386" y="14"/>
                    <a:pt x="386" y="19"/>
                  </a:cubicBezTo>
                  <a:cubicBezTo>
                    <a:pt x="386" y="30"/>
                    <a:pt x="386" y="30"/>
                    <a:pt x="386" y="30"/>
                  </a:cubicBezTo>
                  <a:cubicBezTo>
                    <a:pt x="386" y="35"/>
                    <a:pt x="386" y="35"/>
                    <a:pt x="389" y="35"/>
                  </a:cubicBezTo>
                  <a:cubicBezTo>
                    <a:pt x="391" y="35"/>
                    <a:pt x="391" y="35"/>
                    <a:pt x="391" y="35"/>
                  </a:cubicBezTo>
                  <a:cubicBezTo>
                    <a:pt x="394" y="35"/>
                    <a:pt x="395" y="34"/>
                    <a:pt x="396" y="29"/>
                  </a:cubicBezTo>
                  <a:cubicBezTo>
                    <a:pt x="396" y="29"/>
                    <a:pt x="396" y="29"/>
                    <a:pt x="396" y="29"/>
                  </a:cubicBezTo>
                  <a:cubicBezTo>
                    <a:pt x="397" y="29"/>
                    <a:pt x="397" y="29"/>
                    <a:pt x="397" y="29"/>
                  </a:cubicBezTo>
                  <a:cubicBezTo>
                    <a:pt x="397" y="31"/>
                    <a:pt x="397" y="35"/>
                    <a:pt x="397" y="37"/>
                  </a:cubicBezTo>
                  <a:cubicBezTo>
                    <a:pt x="396" y="37"/>
                    <a:pt x="395" y="37"/>
                    <a:pt x="392" y="37"/>
                  </a:cubicBezTo>
                  <a:close/>
                  <a:moveTo>
                    <a:pt x="407" y="37"/>
                  </a:moveTo>
                  <a:cubicBezTo>
                    <a:pt x="405" y="37"/>
                    <a:pt x="403" y="37"/>
                    <a:pt x="401" y="37"/>
                  </a:cubicBezTo>
                  <a:cubicBezTo>
                    <a:pt x="401" y="36"/>
                    <a:pt x="401" y="36"/>
                    <a:pt x="401" y="36"/>
                  </a:cubicBezTo>
                  <a:cubicBezTo>
                    <a:pt x="401" y="36"/>
                    <a:pt x="401" y="35"/>
                    <a:pt x="401" y="35"/>
                  </a:cubicBezTo>
                  <a:cubicBezTo>
                    <a:pt x="404" y="35"/>
                    <a:pt x="404" y="35"/>
                    <a:pt x="404" y="30"/>
                  </a:cubicBezTo>
                  <a:cubicBezTo>
                    <a:pt x="404" y="15"/>
                    <a:pt x="404" y="15"/>
                    <a:pt x="404" y="15"/>
                  </a:cubicBezTo>
                  <a:cubicBezTo>
                    <a:pt x="404" y="14"/>
                    <a:pt x="404" y="14"/>
                    <a:pt x="404" y="14"/>
                  </a:cubicBezTo>
                  <a:cubicBezTo>
                    <a:pt x="402" y="14"/>
                    <a:pt x="402" y="14"/>
                    <a:pt x="402" y="14"/>
                  </a:cubicBezTo>
                  <a:cubicBezTo>
                    <a:pt x="399" y="14"/>
                    <a:pt x="397" y="14"/>
                    <a:pt x="397" y="19"/>
                  </a:cubicBezTo>
                  <a:cubicBezTo>
                    <a:pt x="397" y="19"/>
                    <a:pt x="397" y="19"/>
                    <a:pt x="396" y="19"/>
                  </a:cubicBezTo>
                  <a:cubicBezTo>
                    <a:pt x="395" y="19"/>
                    <a:pt x="395" y="19"/>
                    <a:pt x="395" y="19"/>
                  </a:cubicBezTo>
                  <a:cubicBezTo>
                    <a:pt x="395" y="18"/>
                    <a:pt x="395" y="14"/>
                    <a:pt x="395" y="12"/>
                  </a:cubicBezTo>
                  <a:cubicBezTo>
                    <a:pt x="397" y="12"/>
                    <a:pt x="399" y="12"/>
                    <a:pt x="402" y="12"/>
                  </a:cubicBezTo>
                  <a:cubicBezTo>
                    <a:pt x="411" y="12"/>
                    <a:pt x="411" y="12"/>
                    <a:pt x="411" y="12"/>
                  </a:cubicBezTo>
                  <a:cubicBezTo>
                    <a:pt x="414" y="12"/>
                    <a:pt x="416" y="12"/>
                    <a:pt x="418" y="12"/>
                  </a:cubicBezTo>
                  <a:cubicBezTo>
                    <a:pt x="418" y="14"/>
                    <a:pt x="418" y="18"/>
                    <a:pt x="418" y="19"/>
                  </a:cubicBezTo>
                  <a:cubicBezTo>
                    <a:pt x="417" y="19"/>
                    <a:pt x="417" y="19"/>
                    <a:pt x="417" y="19"/>
                  </a:cubicBezTo>
                  <a:cubicBezTo>
                    <a:pt x="417" y="19"/>
                    <a:pt x="416" y="19"/>
                    <a:pt x="416" y="19"/>
                  </a:cubicBezTo>
                  <a:cubicBezTo>
                    <a:pt x="416" y="14"/>
                    <a:pt x="414" y="14"/>
                    <a:pt x="411" y="14"/>
                  </a:cubicBezTo>
                  <a:cubicBezTo>
                    <a:pt x="409" y="14"/>
                    <a:pt x="409" y="14"/>
                    <a:pt x="409" y="14"/>
                  </a:cubicBezTo>
                  <a:cubicBezTo>
                    <a:pt x="409" y="14"/>
                    <a:pt x="409" y="14"/>
                    <a:pt x="409" y="15"/>
                  </a:cubicBezTo>
                  <a:cubicBezTo>
                    <a:pt x="409" y="30"/>
                    <a:pt x="409" y="30"/>
                    <a:pt x="409" y="30"/>
                  </a:cubicBezTo>
                  <a:cubicBezTo>
                    <a:pt x="409" y="35"/>
                    <a:pt x="409" y="35"/>
                    <a:pt x="412" y="35"/>
                  </a:cubicBezTo>
                  <a:cubicBezTo>
                    <a:pt x="412" y="35"/>
                    <a:pt x="412" y="36"/>
                    <a:pt x="412" y="36"/>
                  </a:cubicBezTo>
                  <a:cubicBezTo>
                    <a:pt x="412" y="37"/>
                    <a:pt x="412" y="37"/>
                    <a:pt x="412" y="37"/>
                  </a:cubicBezTo>
                  <a:cubicBezTo>
                    <a:pt x="410" y="37"/>
                    <a:pt x="408" y="37"/>
                    <a:pt x="407" y="37"/>
                  </a:cubicBezTo>
                  <a:close/>
                  <a:moveTo>
                    <a:pt x="425" y="37"/>
                  </a:moveTo>
                  <a:cubicBezTo>
                    <a:pt x="423" y="37"/>
                    <a:pt x="421" y="37"/>
                    <a:pt x="419" y="37"/>
                  </a:cubicBezTo>
                  <a:cubicBezTo>
                    <a:pt x="419" y="36"/>
                    <a:pt x="419" y="36"/>
                    <a:pt x="419" y="36"/>
                  </a:cubicBezTo>
                  <a:cubicBezTo>
                    <a:pt x="419" y="36"/>
                    <a:pt x="419" y="35"/>
                    <a:pt x="420" y="35"/>
                  </a:cubicBezTo>
                  <a:cubicBezTo>
                    <a:pt x="423" y="35"/>
                    <a:pt x="423" y="35"/>
                    <a:pt x="423" y="30"/>
                  </a:cubicBezTo>
                  <a:cubicBezTo>
                    <a:pt x="423" y="19"/>
                    <a:pt x="423" y="19"/>
                    <a:pt x="423" y="19"/>
                  </a:cubicBezTo>
                  <a:cubicBezTo>
                    <a:pt x="423" y="14"/>
                    <a:pt x="423" y="14"/>
                    <a:pt x="420" y="14"/>
                  </a:cubicBezTo>
                  <a:cubicBezTo>
                    <a:pt x="419" y="14"/>
                    <a:pt x="419" y="14"/>
                    <a:pt x="419" y="13"/>
                  </a:cubicBezTo>
                  <a:cubicBezTo>
                    <a:pt x="419" y="12"/>
                    <a:pt x="419" y="12"/>
                    <a:pt x="419" y="12"/>
                  </a:cubicBezTo>
                  <a:cubicBezTo>
                    <a:pt x="421" y="12"/>
                    <a:pt x="423" y="12"/>
                    <a:pt x="425" y="12"/>
                  </a:cubicBezTo>
                  <a:cubicBezTo>
                    <a:pt x="427" y="12"/>
                    <a:pt x="429" y="12"/>
                    <a:pt x="430" y="12"/>
                  </a:cubicBezTo>
                  <a:cubicBezTo>
                    <a:pt x="430" y="13"/>
                    <a:pt x="430" y="13"/>
                    <a:pt x="430" y="13"/>
                  </a:cubicBezTo>
                  <a:cubicBezTo>
                    <a:pt x="430" y="14"/>
                    <a:pt x="430" y="14"/>
                    <a:pt x="430" y="14"/>
                  </a:cubicBezTo>
                  <a:cubicBezTo>
                    <a:pt x="427" y="14"/>
                    <a:pt x="427" y="14"/>
                    <a:pt x="427" y="19"/>
                  </a:cubicBezTo>
                  <a:cubicBezTo>
                    <a:pt x="427" y="30"/>
                    <a:pt x="427" y="30"/>
                    <a:pt x="427" y="30"/>
                  </a:cubicBezTo>
                  <a:cubicBezTo>
                    <a:pt x="427" y="35"/>
                    <a:pt x="427" y="35"/>
                    <a:pt x="430" y="35"/>
                  </a:cubicBezTo>
                  <a:cubicBezTo>
                    <a:pt x="430" y="35"/>
                    <a:pt x="430" y="36"/>
                    <a:pt x="430" y="36"/>
                  </a:cubicBezTo>
                  <a:cubicBezTo>
                    <a:pt x="430" y="37"/>
                    <a:pt x="430" y="37"/>
                    <a:pt x="430" y="37"/>
                  </a:cubicBezTo>
                  <a:cubicBezTo>
                    <a:pt x="429" y="37"/>
                    <a:pt x="427" y="37"/>
                    <a:pt x="425" y="37"/>
                  </a:cubicBezTo>
                  <a:close/>
                  <a:moveTo>
                    <a:pt x="453" y="38"/>
                  </a:moveTo>
                  <a:cubicBezTo>
                    <a:pt x="452" y="36"/>
                    <a:pt x="451" y="35"/>
                    <a:pt x="450" y="34"/>
                  </a:cubicBezTo>
                  <a:cubicBezTo>
                    <a:pt x="438" y="17"/>
                    <a:pt x="438" y="17"/>
                    <a:pt x="438" y="17"/>
                  </a:cubicBezTo>
                  <a:cubicBezTo>
                    <a:pt x="438" y="17"/>
                    <a:pt x="438" y="17"/>
                    <a:pt x="438" y="17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34"/>
                    <a:pt x="438" y="35"/>
                    <a:pt x="443" y="35"/>
                  </a:cubicBezTo>
                  <a:cubicBezTo>
                    <a:pt x="443" y="35"/>
                    <a:pt x="443" y="36"/>
                    <a:pt x="443" y="36"/>
                  </a:cubicBezTo>
                  <a:cubicBezTo>
                    <a:pt x="443" y="37"/>
                    <a:pt x="443" y="37"/>
                    <a:pt x="443" y="37"/>
                  </a:cubicBezTo>
                  <a:cubicBezTo>
                    <a:pt x="441" y="37"/>
                    <a:pt x="439" y="37"/>
                    <a:pt x="437" y="37"/>
                  </a:cubicBezTo>
                  <a:cubicBezTo>
                    <a:pt x="435" y="37"/>
                    <a:pt x="434" y="37"/>
                    <a:pt x="432" y="37"/>
                  </a:cubicBezTo>
                  <a:cubicBezTo>
                    <a:pt x="432" y="36"/>
                    <a:pt x="432" y="36"/>
                    <a:pt x="432" y="36"/>
                  </a:cubicBezTo>
                  <a:cubicBezTo>
                    <a:pt x="432" y="36"/>
                    <a:pt x="432" y="35"/>
                    <a:pt x="433" y="35"/>
                  </a:cubicBezTo>
                  <a:cubicBezTo>
                    <a:pt x="436" y="35"/>
                    <a:pt x="436" y="34"/>
                    <a:pt x="436" y="27"/>
                  </a:cubicBezTo>
                  <a:cubicBezTo>
                    <a:pt x="436" y="19"/>
                    <a:pt x="436" y="19"/>
                    <a:pt x="436" y="19"/>
                  </a:cubicBezTo>
                  <a:cubicBezTo>
                    <a:pt x="436" y="14"/>
                    <a:pt x="436" y="14"/>
                    <a:pt x="433" y="14"/>
                  </a:cubicBezTo>
                  <a:cubicBezTo>
                    <a:pt x="432" y="14"/>
                    <a:pt x="432" y="14"/>
                    <a:pt x="432" y="13"/>
                  </a:cubicBezTo>
                  <a:cubicBezTo>
                    <a:pt x="432" y="12"/>
                    <a:pt x="432" y="12"/>
                    <a:pt x="432" y="12"/>
                  </a:cubicBezTo>
                  <a:cubicBezTo>
                    <a:pt x="434" y="12"/>
                    <a:pt x="436" y="12"/>
                    <a:pt x="437" y="12"/>
                  </a:cubicBezTo>
                  <a:cubicBezTo>
                    <a:pt x="438" y="12"/>
                    <a:pt x="439" y="12"/>
                    <a:pt x="440" y="12"/>
                  </a:cubicBezTo>
                  <a:cubicBezTo>
                    <a:pt x="453" y="30"/>
                    <a:pt x="453" y="30"/>
                    <a:pt x="453" y="30"/>
                  </a:cubicBezTo>
                  <a:cubicBezTo>
                    <a:pt x="453" y="22"/>
                    <a:pt x="453" y="22"/>
                    <a:pt x="453" y="22"/>
                  </a:cubicBezTo>
                  <a:cubicBezTo>
                    <a:pt x="453" y="15"/>
                    <a:pt x="453" y="14"/>
                    <a:pt x="449" y="14"/>
                  </a:cubicBezTo>
                  <a:cubicBezTo>
                    <a:pt x="449" y="14"/>
                    <a:pt x="449" y="14"/>
                    <a:pt x="449" y="13"/>
                  </a:cubicBezTo>
                  <a:cubicBezTo>
                    <a:pt x="449" y="12"/>
                    <a:pt x="449" y="12"/>
                    <a:pt x="449" y="12"/>
                  </a:cubicBezTo>
                  <a:cubicBezTo>
                    <a:pt x="450" y="12"/>
                    <a:pt x="453" y="12"/>
                    <a:pt x="455" y="12"/>
                  </a:cubicBezTo>
                  <a:cubicBezTo>
                    <a:pt x="456" y="12"/>
                    <a:pt x="458" y="12"/>
                    <a:pt x="459" y="12"/>
                  </a:cubicBezTo>
                  <a:cubicBezTo>
                    <a:pt x="459" y="13"/>
                    <a:pt x="459" y="13"/>
                    <a:pt x="459" y="13"/>
                  </a:cubicBezTo>
                  <a:cubicBezTo>
                    <a:pt x="459" y="14"/>
                    <a:pt x="459" y="14"/>
                    <a:pt x="459" y="14"/>
                  </a:cubicBezTo>
                  <a:cubicBezTo>
                    <a:pt x="456" y="14"/>
                    <a:pt x="456" y="15"/>
                    <a:pt x="456" y="22"/>
                  </a:cubicBezTo>
                  <a:cubicBezTo>
                    <a:pt x="456" y="38"/>
                    <a:pt x="456" y="38"/>
                    <a:pt x="456" y="38"/>
                  </a:cubicBezTo>
                  <a:lnTo>
                    <a:pt x="453" y="38"/>
                  </a:lnTo>
                  <a:close/>
                  <a:moveTo>
                    <a:pt x="484" y="27"/>
                  </a:moveTo>
                  <a:cubicBezTo>
                    <a:pt x="484" y="28"/>
                    <a:pt x="484" y="28"/>
                    <a:pt x="484" y="28"/>
                  </a:cubicBezTo>
                  <a:cubicBezTo>
                    <a:pt x="481" y="28"/>
                    <a:pt x="481" y="28"/>
                    <a:pt x="481" y="31"/>
                  </a:cubicBezTo>
                  <a:cubicBezTo>
                    <a:pt x="481" y="32"/>
                    <a:pt x="481" y="32"/>
                    <a:pt x="481" y="32"/>
                  </a:cubicBezTo>
                  <a:cubicBezTo>
                    <a:pt x="481" y="33"/>
                    <a:pt x="482" y="34"/>
                    <a:pt x="482" y="34"/>
                  </a:cubicBezTo>
                  <a:cubicBezTo>
                    <a:pt x="482" y="35"/>
                    <a:pt x="481" y="35"/>
                    <a:pt x="481" y="35"/>
                  </a:cubicBezTo>
                  <a:cubicBezTo>
                    <a:pt x="479" y="35"/>
                    <a:pt x="478" y="38"/>
                    <a:pt x="472" y="38"/>
                  </a:cubicBezTo>
                  <a:cubicBezTo>
                    <a:pt x="465" y="38"/>
                    <a:pt x="460" y="33"/>
                    <a:pt x="460" y="24"/>
                  </a:cubicBezTo>
                  <a:cubicBezTo>
                    <a:pt x="460" y="17"/>
                    <a:pt x="464" y="11"/>
                    <a:pt x="472" y="11"/>
                  </a:cubicBezTo>
                  <a:cubicBezTo>
                    <a:pt x="475" y="11"/>
                    <a:pt x="477" y="12"/>
                    <a:pt x="478" y="13"/>
                  </a:cubicBezTo>
                  <a:cubicBezTo>
                    <a:pt x="479" y="12"/>
                    <a:pt x="479" y="12"/>
                    <a:pt x="479" y="12"/>
                  </a:cubicBezTo>
                  <a:cubicBezTo>
                    <a:pt x="479" y="12"/>
                    <a:pt x="479" y="12"/>
                    <a:pt x="479" y="12"/>
                  </a:cubicBezTo>
                  <a:cubicBezTo>
                    <a:pt x="480" y="12"/>
                    <a:pt x="480" y="12"/>
                    <a:pt x="480" y="12"/>
                  </a:cubicBezTo>
                  <a:cubicBezTo>
                    <a:pt x="480" y="13"/>
                    <a:pt x="480" y="18"/>
                    <a:pt x="480" y="19"/>
                  </a:cubicBezTo>
                  <a:cubicBezTo>
                    <a:pt x="479" y="19"/>
                    <a:pt x="479" y="19"/>
                    <a:pt x="479" y="19"/>
                  </a:cubicBezTo>
                  <a:cubicBezTo>
                    <a:pt x="479" y="19"/>
                    <a:pt x="478" y="19"/>
                    <a:pt x="478" y="19"/>
                  </a:cubicBezTo>
                  <a:cubicBezTo>
                    <a:pt x="478" y="15"/>
                    <a:pt x="476" y="14"/>
                    <a:pt x="472" y="14"/>
                  </a:cubicBezTo>
                  <a:cubicBezTo>
                    <a:pt x="466" y="14"/>
                    <a:pt x="465" y="19"/>
                    <a:pt x="465" y="24"/>
                  </a:cubicBezTo>
                  <a:cubicBezTo>
                    <a:pt x="465" y="30"/>
                    <a:pt x="467" y="36"/>
                    <a:pt x="473" y="36"/>
                  </a:cubicBezTo>
                  <a:cubicBezTo>
                    <a:pt x="476" y="36"/>
                    <a:pt x="477" y="34"/>
                    <a:pt x="477" y="32"/>
                  </a:cubicBezTo>
                  <a:cubicBezTo>
                    <a:pt x="477" y="31"/>
                    <a:pt x="477" y="31"/>
                    <a:pt x="477" y="31"/>
                  </a:cubicBezTo>
                  <a:cubicBezTo>
                    <a:pt x="477" y="28"/>
                    <a:pt x="477" y="28"/>
                    <a:pt x="473" y="28"/>
                  </a:cubicBezTo>
                  <a:cubicBezTo>
                    <a:pt x="473" y="28"/>
                    <a:pt x="473" y="28"/>
                    <a:pt x="473" y="27"/>
                  </a:cubicBezTo>
                  <a:cubicBezTo>
                    <a:pt x="473" y="26"/>
                    <a:pt x="473" y="26"/>
                    <a:pt x="473" y="26"/>
                  </a:cubicBezTo>
                  <a:cubicBezTo>
                    <a:pt x="475" y="26"/>
                    <a:pt x="477" y="26"/>
                    <a:pt x="479" y="26"/>
                  </a:cubicBezTo>
                  <a:cubicBezTo>
                    <a:pt x="481" y="26"/>
                    <a:pt x="482" y="26"/>
                    <a:pt x="484" y="26"/>
                  </a:cubicBezTo>
                  <a:lnTo>
                    <a:pt x="484" y="27"/>
                  </a:lnTo>
                  <a:close/>
                  <a:moveTo>
                    <a:pt x="526" y="23"/>
                  </a:moveTo>
                  <a:cubicBezTo>
                    <a:pt x="526" y="23"/>
                    <a:pt x="526" y="23"/>
                    <a:pt x="525" y="23"/>
                  </a:cubicBezTo>
                  <a:cubicBezTo>
                    <a:pt x="522" y="24"/>
                    <a:pt x="522" y="24"/>
                    <a:pt x="522" y="28"/>
                  </a:cubicBezTo>
                  <a:cubicBezTo>
                    <a:pt x="522" y="30"/>
                    <a:pt x="522" y="30"/>
                    <a:pt x="522" y="30"/>
                  </a:cubicBezTo>
                  <a:cubicBezTo>
                    <a:pt x="522" y="31"/>
                    <a:pt x="522" y="32"/>
                    <a:pt x="522" y="33"/>
                  </a:cubicBezTo>
                  <a:cubicBezTo>
                    <a:pt x="522" y="33"/>
                    <a:pt x="522" y="33"/>
                    <a:pt x="522" y="33"/>
                  </a:cubicBezTo>
                  <a:cubicBezTo>
                    <a:pt x="519" y="33"/>
                    <a:pt x="517" y="38"/>
                    <a:pt x="510" y="38"/>
                  </a:cubicBezTo>
                  <a:cubicBezTo>
                    <a:pt x="500" y="38"/>
                    <a:pt x="493" y="31"/>
                    <a:pt x="493" y="19"/>
                  </a:cubicBezTo>
                  <a:cubicBezTo>
                    <a:pt x="493" y="8"/>
                    <a:pt x="499" y="0"/>
                    <a:pt x="510" y="0"/>
                  </a:cubicBezTo>
                  <a:cubicBezTo>
                    <a:pt x="513" y="0"/>
                    <a:pt x="516" y="1"/>
                    <a:pt x="518" y="2"/>
                  </a:cubicBezTo>
                  <a:cubicBezTo>
                    <a:pt x="518" y="2"/>
                    <a:pt x="518" y="2"/>
                    <a:pt x="518" y="2"/>
                  </a:cubicBezTo>
                  <a:cubicBezTo>
                    <a:pt x="519" y="1"/>
                    <a:pt x="519" y="1"/>
                    <a:pt x="519" y="1"/>
                  </a:cubicBezTo>
                  <a:cubicBezTo>
                    <a:pt x="519" y="0"/>
                    <a:pt x="519" y="0"/>
                    <a:pt x="520" y="0"/>
                  </a:cubicBezTo>
                  <a:cubicBezTo>
                    <a:pt x="520" y="0"/>
                    <a:pt x="520" y="0"/>
                    <a:pt x="520" y="0"/>
                  </a:cubicBezTo>
                  <a:cubicBezTo>
                    <a:pt x="520" y="3"/>
                    <a:pt x="520" y="8"/>
                    <a:pt x="520" y="11"/>
                  </a:cubicBezTo>
                  <a:cubicBezTo>
                    <a:pt x="519" y="11"/>
                    <a:pt x="519" y="11"/>
                    <a:pt x="519" y="11"/>
                  </a:cubicBezTo>
                  <a:cubicBezTo>
                    <a:pt x="519" y="11"/>
                    <a:pt x="519" y="11"/>
                    <a:pt x="519" y="10"/>
                  </a:cubicBezTo>
                  <a:cubicBezTo>
                    <a:pt x="517" y="5"/>
                    <a:pt x="515" y="2"/>
                    <a:pt x="510" y="2"/>
                  </a:cubicBezTo>
                  <a:cubicBezTo>
                    <a:pt x="501" y="2"/>
                    <a:pt x="499" y="11"/>
                    <a:pt x="499" y="19"/>
                  </a:cubicBezTo>
                  <a:cubicBezTo>
                    <a:pt x="499" y="27"/>
                    <a:pt x="501" y="35"/>
                    <a:pt x="510" y="35"/>
                  </a:cubicBezTo>
                  <a:cubicBezTo>
                    <a:pt x="515" y="35"/>
                    <a:pt x="518" y="33"/>
                    <a:pt x="518" y="30"/>
                  </a:cubicBezTo>
                  <a:cubicBezTo>
                    <a:pt x="518" y="28"/>
                    <a:pt x="518" y="28"/>
                    <a:pt x="518" y="28"/>
                  </a:cubicBezTo>
                  <a:cubicBezTo>
                    <a:pt x="518" y="24"/>
                    <a:pt x="518" y="24"/>
                    <a:pt x="512" y="23"/>
                  </a:cubicBezTo>
                  <a:cubicBezTo>
                    <a:pt x="512" y="23"/>
                    <a:pt x="512" y="23"/>
                    <a:pt x="512" y="23"/>
                  </a:cubicBezTo>
                  <a:cubicBezTo>
                    <a:pt x="512" y="21"/>
                    <a:pt x="512" y="21"/>
                    <a:pt x="512" y="21"/>
                  </a:cubicBezTo>
                  <a:cubicBezTo>
                    <a:pt x="514" y="21"/>
                    <a:pt x="517" y="21"/>
                    <a:pt x="519" y="21"/>
                  </a:cubicBezTo>
                  <a:cubicBezTo>
                    <a:pt x="522" y="21"/>
                    <a:pt x="523" y="21"/>
                    <a:pt x="526" y="21"/>
                  </a:cubicBezTo>
                  <a:lnTo>
                    <a:pt x="526" y="23"/>
                  </a:lnTo>
                  <a:close/>
                  <a:moveTo>
                    <a:pt x="540" y="24"/>
                  </a:moveTo>
                  <a:cubicBezTo>
                    <a:pt x="540" y="24"/>
                    <a:pt x="540" y="24"/>
                    <a:pt x="540" y="24"/>
                  </a:cubicBezTo>
                  <a:cubicBezTo>
                    <a:pt x="548" y="25"/>
                    <a:pt x="546" y="35"/>
                    <a:pt x="549" y="35"/>
                  </a:cubicBezTo>
                  <a:cubicBezTo>
                    <a:pt x="549" y="35"/>
                    <a:pt x="550" y="34"/>
                    <a:pt x="550" y="34"/>
                  </a:cubicBezTo>
                  <a:cubicBezTo>
                    <a:pt x="551" y="35"/>
                    <a:pt x="551" y="35"/>
                    <a:pt x="551" y="35"/>
                  </a:cubicBezTo>
                  <a:cubicBezTo>
                    <a:pt x="551" y="35"/>
                    <a:pt x="551" y="35"/>
                    <a:pt x="551" y="35"/>
                  </a:cubicBezTo>
                  <a:cubicBezTo>
                    <a:pt x="551" y="35"/>
                    <a:pt x="551" y="35"/>
                    <a:pt x="551" y="35"/>
                  </a:cubicBezTo>
                  <a:cubicBezTo>
                    <a:pt x="550" y="36"/>
                    <a:pt x="549" y="37"/>
                    <a:pt x="547" y="37"/>
                  </a:cubicBezTo>
                  <a:cubicBezTo>
                    <a:pt x="543" y="37"/>
                    <a:pt x="543" y="34"/>
                    <a:pt x="542" y="30"/>
                  </a:cubicBezTo>
                  <a:cubicBezTo>
                    <a:pt x="541" y="27"/>
                    <a:pt x="540" y="25"/>
                    <a:pt x="537" y="25"/>
                  </a:cubicBezTo>
                  <a:cubicBezTo>
                    <a:pt x="534" y="25"/>
                    <a:pt x="534" y="25"/>
                    <a:pt x="534" y="25"/>
                  </a:cubicBezTo>
                  <a:cubicBezTo>
                    <a:pt x="534" y="30"/>
                    <a:pt x="534" y="30"/>
                    <a:pt x="534" y="30"/>
                  </a:cubicBezTo>
                  <a:cubicBezTo>
                    <a:pt x="534" y="35"/>
                    <a:pt x="534" y="35"/>
                    <a:pt x="537" y="35"/>
                  </a:cubicBezTo>
                  <a:cubicBezTo>
                    <a:pt x="538" y="35"/>
                    <a:pt x="538" y="36"/>
                    <a:pt x="538" y="36"/>
                  </a:cubicBezTo>
                  <a:cubicBezTo>
                    <a:pt x="538" y="37"/>
                    <a:pt x="538" y="37"/>
                    <a:pt x="538" y="37"/>
                  </a:cubicBezTo>
                  <a:cubicBezTo>
                    <a:pt x="536" y="37"/>
                    <a:pt x="534" y="37"/>
                    <a:pt x="532" y="37"/>
                  </a:cubicBezTo>
                  <a:cubicBezTo>
                    <a:pt x="530" y="37"/>
                    <a:pt x="528" y="37"/>
                    <a:pt x="527" y="37"/>
                  </a:cubicBezTo>
                  <a:cubicBezTo>
                    <a:pt x="527" y="36"/>
                    <a:pt x="527" y="36"/>
                    <a:pt x="527" y="36"/>
                  </a:cubicBezTo>
                  <a:cubicBezTo>
                    <a:pt x="527" y="36"/>
                    <a:pt x="527" y="35"/>
                    <a:pt x="527" y="35"/>
                  </a:cubicBezTo>
                  <a:cubicBezTo>
                    <a:pt x="530" y="35"/>
                    <a:pt x="530" y="35"/>
                    <a:pt x="530" y="30"/>
                  </a:cubicBezTo>
                  <a:cubicBezTo>
                    <a:pt x="530" y="19"/>
                    <a:pt x="530" y="19"/>
                    <a:pt x="530" y="19"/>
                  </a:cubicBezTo>
                  <a:cubicBezTo>
                    <a:pt x="530" y="14"/>
                    <a:pt x="530" y="14"/>
                    <a:pt x="527" y="14"/>
                  </a:cubicBezTo>
                  <a:cubicBezTo>
                    <a:pt x="527" y="14"/>
                    <a:pt x="527" y="14"/>
                    <a:pt x="527" y="13"/>
                  </a:cubicBezTo>
                  <a:cubicBezTo>
                    <a:pt x="527" y="12"/>
                    <a:pt x="527" y="12"/>
                    <a:pt x="527" y="12"/>
                  </a:cubicBezTo>
                  <a:cubicBezTo>
                    <a:pt x="528" y="12"/>
                    <a:pt x="530" y="12"/>
                    <a:pt x="532" y="12"/>
                  </a:cubicBezTo>
                  <a:cubicBezTo>
                    <a:pt x="534" y="12"/>
                    <a:pt x="536" y="12"/>
                    <a:pt x="538" y="12"/>
                  </a:cubicBezTo>
                  <a:cubicBezTo>
                    <a:pt x="543" y="12"/>
                    <a:pt x="547" y="14"/>
                    <a:pt x="547" y="18"/>
                  </a:cubicBezTo>
                  <a:cubicBezTo>
                    <a:pt x="547" y="21"/>
                    <a:pt x="546" y="23"/>
                    <a:pt x="540" y="24"/>
                  </a:cubicBezTo>
                  <a:close/>
                  <a:moveTo>
                    <a:pt x="538" y="14"/>
                  </a:moveTo>
                  <a:cubicBezTo>
                    <a:pt x="537" y="14"/>
                    <a:pt x="534" y="14"/>
                    <a:pt x="534" y="14"/>
                  </a:cubicBezTo>
                  <a:cubicBezTo>
                    <a:pt x="534" y="23"/>
                    <a:pt x="534" y="23"/>
                    <a:pt x="534" y="23"/>
                  </a:cubicBezTo>
                  <a:cubicBezTo>
                    <a:pt x="537" y="23"/>
                    <a:pt x="537" y="23"/>
                    <a:pt x="537" y="23"/>
                  </a:cubicBezTo>
                  <a:cubicBezTo>
                    <a:pt x="540" y="23"/>
                    <a:pt x="543" y="22"/>
                    <a:pt x="543" y="18"/>
                  </a:cubicBezTo>
                  <a:cubicBezTo>
                    <a:pt x="543" y="15"/>
                    <a:pt x="540" y="14"/>
                    <a:pt x="538" y="14"/>
                  </a:cubicBezTo>
                  <a:close/>
                  <a:moveTo>
                    <a:pt x="563" y="38"/>
                  </a:moveTo>
                  <a:cubicBezTo>
                    <a:pt x="556" y="38"/>
                    <a:pt x="551" y="33"/>
                    <a:pt x="551" y="25"/>
                  </a:cubicBezTo>
                  <a:cubicBezTo>
                    <a:pt x="551" y="16"/>
                    <a:pt x="557" y="11"/>
                    <a:pt x="563" y="11"/>
                  </a:cubicBezTo>
                  <a:cubicBezTo>
                    <a:pt x="570" y="11"/>
                    <a:pt x="575" y="16"/>
                    <a:pt x="575" y="24"/>
                  </a:cubicBezTo>
                  <a:cubicBezTo>
                    <a:pt x="575" y="33"/>
                    <a:pt x="570" y="38"/>
                    <a:pt x="563" y="38"/>
                  </a:cubicBezTo>
                  <a:close/>
                  <a:moveTo>
                    <a:pt x="563" y="14"/>
                  </a:moveTo>
                  <a:cubicBezTo>
                    <a:pt x="558" y="14"/>
                    <a:pt x="556" y="17"/>
                    <a:pt x="556" y="25"/>
                  </a:cubicBezTo>
                  <a:cubicBezTo>
                    <a:pt x="556" y="32"/>
                    <a:pt x="559" y="36"/>
                    <a:pt x="563" y="36"/>
                  </a:cubicBezTo>
                  <a:cubicBezTo>
                    <a:pt x="568" y="36"/>
                    <a:pt x="570" y="32"/>
                    <a:pt x="570" y="24"/>
                  </a:cubicBezTo>
                  <a:cubicBezTo>
                    <a:pt x="570" y="17"/>
                    <a:pt x="567" y="14"/>
                    <a:pt x="563" y="14"/>
                  </a:cubicBezTo>
                  <a:close/>
                  <a:moveTo>
                    <a:pt x="590" y="38"/>
                  </a:moveTo>
                  <a:cubicBezTo>
                    <a:pt x="583" y="38"/>
                    <a:pt x="580" y="35"/>
                    <a:pt x="580" y="28"/>
                  </a:cubicBezTo>
                  <a:cubicBezTo>
                    <a:pt x="580" y="19"/>
                    <a:pt x="580" y="19"/>
                    <a:pt x="580" y="19"/>
                  </a:cubicBezTo>
                  <a:cubicBezTo>
                    <a:pt x="580" y="14"/>
                    <a:pt x="580" y="14"/>
                    <a:pt x="577" y="14"/>
                  </a:cubicBezTo>
                  <a:cubicBezTo>
                    <a:pt x="576" y="14"/>
                    <a:pt x="576" y="14"/>
                    <a:pt x="576" y="13"/>
                  </a:cubicBezTo>
                  <a:cubicBezTo>
                    <a:pt x="576" y="12"/>
                    <a:pt x="576" y="12"/>
                    <a:pt x="576" y="12"/>
                  </a:cubicBezTo>
                  <a:cubicBezTo>
                    <a:pt x="578" y="12"/>
                    <a:pt x="580" y="12"/>
                    <a:pt x="582" y="12"/>
                  </a:cubicBezTo>
                  <a:cubicBezTo>
                    <a:pt x="584" y="12"/>
                    <a:pt x="586" y="12"/>
                    <a:pt x="587" y="12"/>
                  </a:cubicBezTo>
                  <a:cubicBezTo>
                    <a:pt x="587" y="13"/>
                    <a:pt x="587" y="13"/>
                    <a:pt x="587" y="13"/>
                  </a:cubicBezTo>
                  <a:cubicBezTo>
                    <a:pt x="587" y="14"/>
                    <a:pt x="587" y="14"/>
                    <a:pt x="587" y="14"/>
                  </a:cubicBezTo>
                  <a:cubicBezTo>
                    <a:pt x="584" y="14"/>
                    <a:pt x="584" y="14"/>
                    <a:pt x="584" y="19"/>
                  </a:cubicBezTo>
                  <a:cubicBezTo>
                    <a:pt x="584" y="29"/>
                    <a:pt x="584" y="29"/>
                    <a:pt x="584" y="29"/>
                  </a:cubicBezTo>
                  <a:cubicBezTo>
                    <a:pt x="584" y="33"/>
                    <a:pt x="586" y="35"/>
                    <a:pt x="590" y="35"/>
                  </a:cubicBezTo>
                  <a:cubicBezTo>
                    <a:pt x="595" y="35"/>
                    <a:pt x="597" y="33"/>
                    <a:pt x="597" y="28"/>
                  </a:cubicBezTo>
                  <a:cubicBezTo>
                    <a:pt x="597" y="22"/>
                    <a:pt x="597" y="22"/>
                    <a:pt x="597" y="22"/>
                  </a:cubicBezTo>
                  <a:cubicBezTo>
                    <a:pt x="597" y="15"/>
                    <a:pt x="597" y="14"/>
                    <a:pt x="592" y="14"/>
                  </a:cubicBezTo>
                  <a:cubicBezTo>
                    <a:pt x="592" y="14"/>
                    <a:pt x="592" y="14"/>
                    <a:pt x="592" y="13"/>
                  </a:cubicBezTo>
                  <a:cubicBezTo>
                    <a:pt x="592" y="12"/>
                    <a:pt x="592" y="12"/>
                    <a:pt x="592" y="12"/>
                  </a:cubicBezTo>
                  <a:cubicBezTo>
                    <a:pt x="594" y="12"/>
                    <a:pt x="596" y="12"/>
                    <a:pt x="598" y="12"/>
                  </a:cubicBezTo>
                  <a:cubicBezTo>
                    <a:pt x="600" y="12"/>
                    <a:pt x="601" y="12"/>
                    <a:pt x="602" y="12"/>
                  </a:cubicBezTo>
                  <a:cubicBezTo>
                    <a:pt x="602" y="13"/>
                    <a:pt x="602" y="13"/>
                    <a:pt x="602" y="13"/>
                  </a:cubicBezTo>
                  <a:cubicBezTo>
                    <a:pt x="602" y="14"/>
                    <a:pt x="602" y="14"/>
                    <a:pt x="602" y="14"/>
                  </a:cubicBezTo>
                  <a:cubicBezTo>
                    <a:pt x="599" y="14"/>
                    <a:pt x="599" y="15"/>
                    <a:pt x="599" y="22"/>
                  </a:cubicBezTo>
                  <a:cubicBezTo>
                    <a:pt x="599" y="28"/>
                    <a:pt x="599" y="28"/>
                    <a:pt x="599" y="28"/>
                  </a:cubicBezTo>
                  <a:cubicBezTo>
                    <a:pt x="599" y="35"/>
                    <a:pt x="596" y="38"/>
                    <a:pt x="590" y="38"/>
                  </a:cubicBezTo>
                  <a:close/>
                  <a:moveTo>
                    <a:pt x="614" y="27"/>
                  </a:moveTo>
                  <a:cubicBezTo>
                    <a:pt x="612" y="27"/>
                    <a:pt x="612" y="27"/>
                    <a:pt x="612" y="27"/>
                  </a:cubicBezTo>
                  <a:cubicBezTo>
                    <a:pt x="612" y="30"/>
                    <a:pt x="612" y="30"/>
                    <a:pt x="612" y="30"/>
                  </a:cubicBezTo>
                  <a:cubicBezTo>
                    <a:pt x="612" y="35"/>
                    <a:pt x="612" y="35"/>
                    <a:pt x="615" y="35"/>
                  </a:cubicBezTo>
                  <a:cubicBezTo>
                    <a:pt x="616" y="35"/>
                    <a:pt x="616" y="36"/>
                    <a:pt x="616" y="36"/>
                  </a:cubicBezTo>
                  <a:cubicBezTo>
                    <a:pt x="616" y="37"/>
                    <a:pt x="616" y="37"/>
                    <a:pt x="616" y="37"/>
                  </a:cubicBezTo>
                  <a:cubicBezTo>
                    <a:pt x="614" y="37"/>
                    <a:pt x="611" y="37"/>
                    <a:pt x="610" y="37"/>
                  </a:cubicBezTo>
                  <a:cubicBezTo>
                    <a:pt x="608" y="37"/>
                    <a:pt x="606" y="37"/>
                    <a:pt x="604" y="37"/>
                  </a:cubicBezTo>
                  <a:cubicBezTo>
                    <a:pt x="604" y="36"/>
                    <a:pt x="604" y="36"/>
                    <a:pt x="604" y="36"/>
                  </a:cubicBezTo>
                  <a:cubicBezTo>
                    <a:pt x="604" y="36"/>
                    <a:pt x="604" y="35"/>
                    <a:pt x="604" y="35"/>
                  </a:cubicBezTo>
                  <a:cubicBezTo>
                    <a:pt x="607" y="35"/>
                    <a:pt x="607" y="35"/>
                    <a:pt x="607" y="30"/>
                  </a:cubicBezTo>
                  <a:cubicBezTo>
                    <a:pt x="607" y="19"/>
                    <a:pt x="607" y="19"/>
                    <a:pt x="607" y="19"/>
                  </a:cubicBezTo>
                  <a:cubicBezTo>
                    <a:pt x="607" y="14"/>
                    <a:pt x="607" y="14"/>
                    <a:pt x="604" y="14"/>
                  </a:cubicBezTo>
                  <a:cubicBezTo>
                    <a:pt x="604" y="14"/>
                    <a:pt x="604" y="14"/>
                    <a:pt x="604" y="13"/>
                  </a:cubicBezTo>
                  <a:cubicBezTo>
                    <a:pt x="604" y="12"/>
                    <a:pt x="604" y="12"/>
                    <a:pt x="604" y="12"/>
                  </a:cubicBezTo>
                  <a:cubicBezTo>
                    <a:pt x="606" y="12"/>
                    <a:pt x="608" y="12"/>
                    <a:pt x="610" y="12"/>
                  </a:cubicBezTo>
                  <a:cubicBezTo>
                    <a:pt x="611" y="12"/>
                    <a:pt x="613" y="12"/>
                    <a:pt x="614" y="12"/>
                  </a:cubicBezTo>
                  <a:cubicBezTo>
                    <a:pt x="619" y="12"/>
                    <a:pt x="625" y="13"/>
                    <a:pt x="625" y="19"/>
                  </a:cubicBezTo>
                  <a:cubicBezTo>
                    <a:pt x="625" y="22"/>
                    <a:pt x="623" y="27"/>
                    <a:pt x="614" y="27"/>
                  </a:cubicBezTo>
                  <a:close/>
                  <a:moveTo>
                    <a:pt x="615" y="14"/>
                  </a:moveTo>
                  <a:cubicBezTo>
                    <a:pt x="614" y="14"/>
                    <a:pt x="612" y="14"/>
                    <a:pt x="612" y="14"/>
                  </a:cubicBezTo>
                  <a:cubicBezTo>
                    <a:pt x="612" y="25"/>
                    <a:pt x="612" y="25"/>
                    <a:pt x="612" y="25"/>
                  </a:cubicBezTo>
                  <a:cubicBezTo>
                    <a:pt x="614" y="25"/>
                    <a:pt x="614" y="25"/>
                    <a:pt x="614" y="25"/>
                  </a:cubicBezTo>
                  <a:cubicBezTo>
                    <a:pt x="618" y="25"/>
                    <a:pt x="620" y="23"/>
                    <a:pt x="620" y="19"/>
                  </a:cubicBezTo>
                  <a:cubicBezTo>
                    <a:pt x="620" y="16"/>
                    <a:pt x="618" y="14"/>
                    <a:pt x="6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n-lt"/>
                <a:sym typeface="Trebuchet MS" panose="020B0603020202020204" pitchFamily="34" charset="0"/>
              </a:endParaRPr>
            </a:p>
          </p:txBody>
        </p:sp>
      </p:grp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718200" y="4121780"/>
            <a:ext cx="5151600" cy="32714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200" baseline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718200" y="1414682"/>
            <a:ext cx="5151600" cy="235381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05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grpSp>
        <p:nvGrpSpPr>
          <p:cNvPr id="15" name="Group 14"/>
          <p:cNvGrpSpPr/>
          <p:nvPr userDrawn="1">
            <p:custDataLst>
              <p:tags r:id="rId4"/>
            </p:custDataLst>
          </p:nvPr>
        </p:nvGrpSpPr>
        <p:grpSpPr>
          <a:xfrm>
            <a:off x="-450" y="-1"/>
            <a:ext cx="9145350" cy="5143501"/>
            <a:chOff x="-600" y="-1"/>
            <a:chExt cx="12193800" cy="6858001"/>
          </a:xfrm>
        </p:grpSpPr>
        <p:sp>
          <p:nvSpPr>
            <p:cNvPr id="16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/>
                </a:solidFill>
              </a:endParaRPr>
            </a:p>
          </p:txBody>
        </p:sp>
        <p:grpSp>
          <p:nvGrpSpPr>
            <p:cNvPr id="19" name="Baselines / anchors"/>
            <p:cNvGrpSpPr/>
            <p:nvPr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utter space"/>
            <p:cNvGrpSpPr/>
            <p:nvPr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40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8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9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0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sp>
          <p:nvSpPr>
            <p:cNvPr id="29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grpSp>
          <p:nvGrpSpPr>
            <p:cNvPr id="32" name="Five column measure"/>
            <p:cNvGrpSpPr/>
            <p:nvPr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35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6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7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8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9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sp>
          <p:nvSpPr>
            <p:cNvPr id="33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750"/>
                </a:spcAft>
              </a:pP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34" name="Footnote example"/>
            <p:cNvSpPr txBox="1"/>
            <p:nvPr/>
          </p:nvSpPr>
          <p:spPr>
            <a:xfrm>
              <a:off x="630000" y="6144441"/>
              <a:ext cx="9030915" cy="41549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lvl="0">
                <a:lnSpc>
                  <a:spcPct val="90000"/>
                </a:lnSpc>
                <a:defRPr/>
              </a:pPr>
              <a:r>
                <a:rPr lang="en-US" sz="750" dirty="0">
                  <a:solidFill>
                    <a:prstClr val="white">
                      <a:lumMod val="65000"/>
                    </a:prstClr>
                  </a:solidFill>
                  <a:sym typeface="Trebuchet MS" panose="020B0603020202020204" pitchFamily="34" charset="0"/>
                </a:rPr>
                <a:t>1. </a:t>
              </a:r>
              <a:r>
                <a:rPr lang="en-US" sz="750" dirty="0" err="1">
                  <a:solidFill>
                    <a:prstClr val="white">
                      <a:lumMod val="65000"/>
                    </a:prstClr>
                  </a:solidFill>
                  <a:sym typeface="Trebuchet MS" panose="020B0603020202020204" pitchFamily="34" charset="0"/>
                </a:rPr>
                <a:t>xxxx</a:t>
              </a:r>
              <a:r>
                <a:rPr lang="en-US" sz="750" dirty="0">
                  <a:solidFill>
                    <a:prstClr val="white">
                      <a:lumMod val="65000"/>
                    </a:prstClr>
                  </a:solidFill>
                  <a:sym typeface="Trebuchet MS" panose="020B0603020202020204" pitchFamily="34" charset="0"/>
                </a:rPr>
                <a:t>  2. </a:t>
              </a:r>
              <a:r>
                <a:rPr lang="en-US" sz="750" dirty="0" err="1">
                  <a:solidFill>
                    <a:prstClr val="white">
                      <a:lumMod val="65000"/>
                    </a:prstClr>
                  </a:solidFill>
                  <a:sym typeface="Trebuchet MS" panose="020B0603020202020204" pitchFamily="34" charset="0"/>
                </a:rPr>
                <a:t>xxxx</a:t>
              </a:r>
              <a:r>
                <a:rPr lang="en-US" sz="750" dirty="0">
                  <a:solidFill>
                    <a:prstClr val="white">
                      <a:lumMod val="65000"/>
                    </a:prstClr>
                  </a:solidFill>
                  <a:sym typeface="Trebuchet MS" panose="020B0603020202020204" pitchFamily="34" charset="0"/>
                </a:rPr>
                <a:t>  3. </a:t>
              </a:r>
              <a:r>
                <a:rPr lang="en-US" sz="750" dirty="0" err="1">
                  <a:solidFill>
                    <a:prstClr val="white">
                      <a:lumMod val="65000"/>
                    </a:prstClr>
                  </a:solidFill>
                  <a:sym typeface="Trebuchet MS" panose="020B0603020202020204" pitchFamily="34" charset="0"/>
                </a:rPr>
                <a:t>xxxx</a:t>
              </a:r>
              <a:endParaRPr lang="en-US" sz="750" dirty="0">
                <a:solidFill>
                  <a:prstClr val="white">
                    <a:lumMod val="65000"/>
                  </a:prstClr>
                </a:solidFill>
                <a:sym typeface="Trebuchet MS" panose="020B0603020202020204" pitchFamily="34" charset="0"/>
              </a:endParaRPr>
            </a:p>
            <a:p>
              <a:pPr lvl="0">
                <a:lnSpc>
                  <a:spcPct val="90000"/>
                </a:lnSpc>
                <a:defRPr/>
              </a:pPr>
              <a:r>
                <a:rPr lang="en-US" sz="750" dirty="0">
                  <a:solidFill>
                    <a:prstClr val="white">
                      <a:lumMod val="65000"/>
                    </a:prstClr>
                  </a:solidFill>
                  <a:sym typeface="Trebuchet MS" panose="020B0603020202020204" pitchFamily="3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lvl="0">
                <a:lnSpc>
                  <a:spcPct val="90000"/>
                </a:lnSpc>
                <a:defRPr/>
              </a:pPr>
              <a:r>
                <a:rPr lang="en-US" sz="750" dirty="0">
                  <a:solidFill>
                    <a:prstClr val="white">
                      <a:lumMod val="65000"/>
                    </a:prstClr>
                  </a:solidFill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  <a:endPara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sym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88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Picture 2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1" t="13134" r="14597" b="10988"/>
          <a:stretch>
            <a:fillRect/>
          </a:stretch>
        </p:blipFill>
        <p:spPr bwMode="gray">
          <a:xfrm>
            <a:off x="7686947" y="3499212"/>
            <a:ext cx="925535" cy="121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 preferRelativeResize="0"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37160" y="175391"/>
            <a:ext cx="4794068" cy="479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 bwMode="gray">
          <a:xfrm>
            <a:off x="783772" y="297656"/>
            <a:ext cx="3940628" cy="1165860"/>
          </a:xfrm>
        </p:spPr>
        <p:txBody>
          <a:bodyPr anchor="b" anchorCtr="0">
            <a:norm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Subtitle 2"/>
          <p:cNvSpPr>
            <a:spLocks noGrp="1"/>
          </p:cNvSpPr>
          <p:nvPr>
            <p:ph type="subTitle" idx="1"/>
          </p:nvPr>
        </p:nvSpPr>
        <p:spPr bwMode="gray">
          <a:xfrm>
            <a:off x="783771" y="1645920"/>
            <a:ext cx="3940628" cy="51435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68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467100"/>
            <a:ext cx="8199900" cy="35317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5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8373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6" y="2546747"/>
            <a:ext cx="973931" cy="267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3"/>
          <p:cNvSpPr/>
          <p:nvPr userDrawn="1"/>
        </p:nvSpPr>
        <p:spPr bwMode="white">
          <a:xfrm>
            <a:off x="1" y="0"/>
            <a:ext cx="4070190" cy="51435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72501" y="1339200"/>
            <a:ext cx="3046676" cy="24651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8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" y="-982"/>
            <a:ext cx="3520800" cy="5144482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472500" y="1158205"/>
            <a:ext cx="2589300" cy="1121846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57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963557" y="2001031"/>
            <a:ext cx="7215368" cy="2400770"/>
          </a:xfrm>
          <a:prstGeom prst="rect">
            <a:avLst/>
          </a:prstGeom>
          <a:ln w="9525">
            <a:solidFill>
              <a:schemeClr val="bg1"/>
            </a:solidFill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5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963557" y="1071098"/>
            <a:ext cx="710754" cy="710754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66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2500" y="2870100"/>
            <a:ext cx="8202600" cy="1530900"/>
          </a:xfrm>
        </p:spPr>
        <p:txBody>
          <a:bodyPr anchor="t">
            <a:noAutofit/>
          </a:bodyPr>
          <a:lstStyle>
            <a:lvl1pPr>
              <a:defRPr sz="405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464174" y="2760012"/>
            <a:ext cx="8682228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09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048746" y="0"/>
            <a:ext cx="312713" cy="51435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3059631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2010827"/>
            <a:ext cx="2345911" cy="112184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0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5374205" y="0"/>
            <a:ext cx="312713" cy="51435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5378967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472500" y="467100"/>
            <a:ext cx="4692600" cy="35317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5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52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53302" y="0"/>
            <a:ext cx="312713" cy="51435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2010827"/>
            <a:ext cx="2345911" cy="112184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3060573" y="-982"/>
            <a:ext cx="6083428" cy="51444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96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267187" y="0"/>
            <a:ext cx="312713" cy="51435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4569016" y="0"/>
            <a:ext cx="4574983" cy="5143500"/>
          </a:xfrm>
          <a:prstGeom prst="rect">
            <a:avLst/>
          </a:prstGeom>
          <a:solidFill>
            <a:srgbClr val="F2F2F2"/>
          </a:solidFill>
        </p:spPr>
        <p:txBody>
          <a:bodyPr lIns="914400" tIns="914400" rIns="914400" bIns="914400"/>
          <a:lstStyle>
            <a:lvl1pPr algn="ctr">
              <a:defRPr sz="135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72500" y="1339200"/>
            <a:ext cx="3291300" cy="24651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3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83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557387" y="0"/>
            <a:ext cx="312713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5864658" y="0"/>
            <a:ext cx="3279343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865019" y="0"/>
            <a:ext cx="3278981" cy="5143500"/>
          </a:xfrm>
          <a:prstGeom prst="rect">
            <a:avLst/>
          </a:prstGeom>
          <a:solidFill>
            <a:srgbClr val="F2F2F2"/>
          </a:solidFill>
        </p:spPr>
        <p:txBody>
          <a:bodyPr lIns="182880" tIns="914400" rIns="182880" bIns="914400"/>
          <a:lstStyle>
            <a:lvl1pPr algn="ctr">
              <a:defRPr sz="12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2500" y="1353488"/>
            <a:ext cx="4685664" cy="24651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25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478" y="2695776"/>
            <a:ext cx="1023938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4"/>
          <p:cNvSpPr/>
          <p:nvPr userDrawn="1"/>
        </p:nvSpPr>
        <p:spPr bwMode="ltGray">
          <a:xfrm>
            <a:off x="1143" y="983"/>
            <a:ext cx="3066234" cy="51435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2073153"/>
            <a:ext cx="1858979" cy="98573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 baseline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5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/>
          <p:cNvSpPr/>
          <p:nvPr userDrawn="1"/>
        </p:nvSpPr>
        <p:spPr bwMode="ltGray">
          <a:xfrm>
            <a:off x="0" y="0"/>
            <a:ext cx="3066234" cy="51435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rgbClr val="C10F2C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2073153"/>
            <a:ext cx="1858979" cy="985733"/>
          </a:xfrm>
        </p:spPr>
        <p:txBody>
          <a:bodyPr anchor="ctr" anchorCtr="0">
            <a:noAutofit/>
          </a:bodyPr>
          <a:lstStyle>
            <a:lvl1pPr>
              <a:defRPr sz="240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1605981" y="2552121"/>
            <a:ext cx="2021000" cy="2596309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23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2"/>
          <p:cNvPicPr preferRelativeResize="0"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787"/>
          <a:stretch/>
        </p:blipFill>
        <p:spPr bwMode="gray">
          <a:xfrm>
            <a:off x="182880" y="0"/>
            <a:ext cx="6858000" cy="495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914400" y="396874"/>
            <a:ext cx="5852160" cy="15544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 bwMode="gray">
          <a:xfrm>
            <a:off x="914400" y="2194560"/>
            <a:ext cx="585216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title="Edward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462963" y="3276600"/>
            <a:ext cx="1344487" cy="1645920"/>
          </a:xfrm>
          <a:prstGeom prst="rect">
            <a:avLst/>
          </a:prstGeom>
        </p:spPr>
      </p:pic>
      <p:pic>
        <p:nvPicPr>
          <p:cNvPr id="9" name="Picture 8" descr="edwards_60th_color_rev_pngTEST2.pn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6819" y="2826025"/>
            <a:ext cx="1460661" cy="166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1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3"/>
          <p:cNvSpPr/>
          <p:nvPr userDrawn="1"/>
        </p:nvSpPr>
        <p:spPr bwMode="white">
          <a:xfrm>
            <a:off x="1" y="0"/>
            <a:ext cx="4070190" cy="51435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rgbClr val="960B2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72501" y="1339200"/>
            <a:ext cx="3046676" cy="24651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2662111" y="2562225"/>
            <a:ext cx="2021000" cy="2581275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49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6" y="2546747"/>
            <a:ext cx="973931" cy="267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3"/>
          <p:cNvSpPr/>
          <p:nvPr userDrawn="1"/>
        </p:nvSpPr>
        <p:spPr bwMode="white">
          <a:xfrm>
            <a:off x="1" y="0"/>
            <a:ext cx="4070190" cy="51435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72501" y="1339200"/>
            <a:ext cx="3046676" cy="24651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75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3"/>
          <p:cNvSpPr/>
          <p:nvPr userDrawn="1"/>
        </p:nvSpPr>
        <p:spPr bwMode="white">
          <a:xfrm>
            <a:off x="1" y="0"/>
            <a:ext cx="4070190" cy="51435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rgbClr val="C10F2C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72501" y="1339200"/>
            <a:ext cx="3046676" cy="24651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2662111" y="2562225"/>
            <a:ext cx="2021000" cy="2581275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2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068" y="2692204"/>
            <a:ext cx="1023938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8"/>
          <p:cNvSpPr/>
          <p:nvPr userDrawn="1"/>
        </p:nvSpPr>
        <p:spPr bwMode="white">
          <a:xfrm>
            <a:off x="0" y="0"/>
            <a:ext cx="4772660" cy="51435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467100"/>
            <a:ext cx="3505235" cy="35317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5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59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8"/>
          <p:cNvSpPr/>
          <p:nvPr userDrawn="1"/>
        </p:nvSpPr>
        <p:spPr bwMode="white">
          <a:xfrm>
            <a:off x="0" y="0"/>
            <a:ext cx="4772660" cy="51435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rgbClr val="C10F2C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467100"/>
            <a:ext cx="3505235" cy="35317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5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3321316" y="2555853"/>
            <a:ext cx="2021000" cy="2592413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54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756" y="2692204"/>
            <a:ext cx="1023938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6334679" cy="51435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72500" y="467100"/>
            <a:ext cx="4692600" cy="35317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5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31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6334679" cy="51435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rgbClr val="C10F2C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72500" y="467100"/>
            <a:ext cx="4692600" cy="35317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5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893577" y="2555853"/>
            <a:ext cx="2021000" cy="259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4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2869750"/>
            <a:ext cx="8199900" cy="1204913"/>
          </a:xfrm>
        </p:spPr>
        <p:txBody>
          <a:bodyPr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5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33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472500" y="469106"/>
            <a:ext cx="699516" cy="69951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2869750"/>
            <a:ext cx="8199900" cy="120491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5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28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5098096" y="83226"/>
            <a:ext cx="576943" cy="7514866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1"/>
            <a:ext cx="9144000" cy="4400501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 dirty="0"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15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 bwMode="white">
          <a:xfrm>
            <a:off x="8375904" y="4803300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72500" y="467100"/>
            <a:ext cx="8199900" cy="353174"/>
          </a:xfrm>
        </p:spPr>
        <p:txBody>
          <a:bodyPr/>
          <a:lstStyle>
            <a:lvl1pPr>
              <a:defRPr sz="255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11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068" y="2692204"/>
            <a:ext cx="1023938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8"/>
          <p:cNvSpPr/>
          <p:nvPr userDrawn="1"/>
        </p:nvSpPr>
        <p:spPr bwMode="white">
          <a:xfrm>
            <a:off x="0" y="0"/>
            <a:ext cx="4772660" cy="51435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467100"/>
            <a:ext cx="3505235" cy="35317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5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37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78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8375904" y="4803300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05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72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2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4" t="12642" r="14760" b="11506"/>
          <a:stretch>
            <a:fillRect/>
          </a:stretch>
        </p:blipFill>
        <p:spPr bwMode="gray">
          <a:xfrm>
            <a:off x="3896092" y="1684827"/>
            <a:ext cx="1351817" cy="177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44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>
            <a:off x="-450" y="-1"/>
            <a:ext cx="9145350" cy="51435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750"/>
                </a:spcAft>
              </a:pPr>
              <a:endParaRPr lang="en-US" sz="9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1"/>
              <a:ext cx="9030915" cy="41549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</a:t>
              </a:r>
              <a:r>
                <a:rPr kumimoji="0" lang="en-US" sz="75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  2. </a:t>
              </a:r>
              <a:r>
                <a:rPr kumimoji="0" lang="en-US" sz="75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  3. List footnotes in numerical order. Footnote numbers are not bracketed. Use 10pt font</a:t>
              </a:r>
            </a:p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35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Picture 2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1" t="13134" r="14597" b="10988"/>
          <a:stretch>
            <a:fillRect/>
          </a:stretch>
        </p:blipFill>
        <p:spPr bwMode="gray">
          <a:xfrm>
            <a:off x="7686947" y="3499212"/>
            <a:ext cx="925535" cy="121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 preferRelativeResize="0"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37160" y="175391"/>
            <a:ext cx="4794068" cy="479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 bwMode="gray">
          <a:xfrm>
            <a:off x="783772" y="297656"/>
            <a:ext cx="3940628" cy="1165860"/>
          </a:xfrm>
        </p:spPr>
        <p:txBody>
          <a:bodyPr anchor="b" anchorCtr="0">
            <a:norm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Subtitle 2"/>
          <p:cNvSpPr>
            <a:spLocks noGrp="1"/>
          </p:cNvSpPr>
          <p:nvPr>
            <p:ph type="subTitle" idx="1"/>
          </p:nvPr>
        </p:nvSpPr>
        <p:spPr bwMode="gray">
          <a:xfrm>
            <a:off x="783771" y="1645920"/>
            <a:ext cx="3940628" cy="51435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18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8200013" cy="2492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1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982"/>
            <a:ext cx="3520800" cy="5144482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72500" y="1619241"/>
            <a:ext cx="2808000" cy="4062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920286"/>
            <a:ext cx="2808000" cy="498598"/>
          </a:xfrm>
        </p:spPr>
        <p:txBody>
          <a:bodyPr anchor="t">
            <a:noAutofit/>
          </a:bodyPr>
          <a:lstStyle>
            <a:lvl1pPr>
              <a:defRPr sz="1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9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963557" y="2001031"/>
            <a:ext cx="7215368" cy="2400770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5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960520" y="1068061"/>
            <a:ext cx="713791" cy="71379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82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2500" y="2870100"/>
            <a:ext cx="8202600" cy="1530900"/>
          </a:xfrm>
        </p:spPr>
        <p:txBody>
          <a:bodyPr anchor="t">
            <a:noAutofit/>
          </a:bodyPr>
          <a:lstStyle>
            <a:lvl1pPr>
              <a:defRPr sz="405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472501" y="2760012"/>
            <a:ext cx="8668940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13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8"/>
          <p:cNvSpPr/>
          <p:nvPr userDrawn="1"/>
        </p:nvSpPr>
        <p:spPr bwMode="white">
          <a:xfrm>
            <a:off x="0" y="0"/>
            <a:ext cx="4772660" cy="51435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rgbClr val="960B2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467100"/>
            <a:ext cx="3505235" cy="35317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5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3321316" y="2555853"/>
            <a:ext cx="2021000" cy="2592413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38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048746" y="0"/>
            <a:ext cx="312713" cy="51435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3059631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2010827"/>
            <a:ext cx="2345911" cy="112184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40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5374205" y="0"/>
            <a:ext cx="312713" cy="51435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5378967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4707397" cy="2492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13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6771935" y="0"/>
            <a:ext cx="312713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677570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6076188" cy="2492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26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53302" y="0"/>
            <a:ext cx="312713" cy="51435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2010827"/>
            <a:ext cx="2345911" cy="112184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3060573" y="-982"/>
            <a:ext cx="6083428" cy="5144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TextBox 27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3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267187" y="0"/>
            <a:ext cx="312713" cy="514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4569016" y="0"/>
            <a:ext cx="4574983" cy="51435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35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2500" y="1339200"/>
            <a:ext cx="3291300" cy="24651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3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45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557387" y="0"/>
            <a:ext cx="312713" cy="514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5864658" y="0"/>
            <a:ext cx="327934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865019" y="0"/>
            <a:ext cx="3278981" cy="51435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2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73202" y="1339200"/>
            <a:ext cx="4685664" cy="24651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21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478" y="2691013"/>
            <a:ext cx="1023938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4"/>
          <p:cNvSpPr/>
          <p:nvPr userDrawn="1"/>
        </p:nvSpPr>
        <p:spPr bwMode="ltGray">
          <a:xfrm>
            <a:off x="1143" y="983"/>
            <a:ext cx="3066234" cy="51435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2073153"/>
            <a:ext cx="1858979" cy="98573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92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/>
          <p:cNvSpPr/>
          <p:nvPr userDrawn="1"/>
        </p:nvSpPr>
        <p:spPr bwMode="ltGray">
          <a:xfrm>
            <a:off x="1143" y="983"/>
            <a:ext cx="3066234" cy="51435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rgbClr val="C10F2C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2073153"/>
            <a:ext cx="1858979" cy="985733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1605981" y="2552121"/>
            <a:ext cx="2021000" cy="259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9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6" y="2537222"/>
            <a:ext cx="973931" cy="267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3"/>
          <p:cNvSpPr/>
          <p:nvPr userDrawn="1"/>
        </p:nvSpPr>
        <p:spPr bwMode="white">
          <a:xfrm>
            <a:off x="1" y="0"/>
            <a:ext cx="4070190" cy="51435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72501" y="1339200"/>
            <a:ext cx="3046676" cy="24651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65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3"/>
          <p:cNvSpPr/>
          <p:nvPr userDrawn="1"/>
        </p:nvSpPr>
        <p:spPr bwMode="white">
          <a:xfrm>
            <a:off x="1" y="0"/>
            <a:ext cx="4070190" cy="51435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rgbClr val="C10F2C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72501" y="1339200"/>
            <a:ext cx="3046676" cy="24651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2662111" y="2562225"/>
            <a:ext cx="20210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6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756" y="2692204"/>
            <a:ext cx="1023938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6334679" cy="51435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72500" y="467100"/>
            <a:ext cx="4692600" cy="35317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5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60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068" y="2691013"/>
            <a:ext cx="1023938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 bwMode="white">
          <a:xfrm>
            <a:off x="0" y="0"/>
            <a:ext cx="4772660" cy="51435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3560867" cy="2492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31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4772660" cy="51435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rgbClr val="C10F2C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3560867" cy="2492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3321316" y="2555853"/>
            <a:ext cx="2021000" cy="259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0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756" y="2691013"/>
            <a:ext cx="1023938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6334679" cy="51435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4690872" cy="2492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10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6334679" cy="51435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rgbClr val="C10F2C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4690872" cy="2492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893577" y="2555853"/>
            <a:ext cx="2021000" cy="259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2869750"/>
            <a:ext cx="8199900" cy="1204913"/>
          </a:xfrm>
        </p:spPr>
        <p:txBody>
          <a:bodyPr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5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31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472500" y="469106"/>
            <a:ext cx="699516" cy="69951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2869750"/>
            <a:ext cx="8199900" cy="120491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5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42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5098096" y="83226"/>
            <a:ext cx="576943" cy="7514866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1"/>
            <a:ext cx="9144000" cy="4400501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4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white">
          <a:xfrm>
            <a:off x="8375904" y="4803300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8199900" cy="2492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66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478" y="2695776"/>
            <a:ext cx="1023938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3066234" cy="51435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3066234" cy="51435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72500" y="1933483"/>
            <a:ext cx="2114550" cy="132125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525"/>
              </a:spcAft>
              <a:buFontTx/>
              <a:buNone/>
            </a:pPr>
            <a:r>
              <a:rPr lang="en-US" sz="4050" dirty="0">
                <a:solidFill>
                  <a:schemeClr val="tx2"/>
                </a:solidFill>
                <a:latin typeface="+mn-lt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51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29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6334679" cy="51435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rgbClr val="960B2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72500" y="467100"/>
            <a:ext cx="4692600" cy="35317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5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893577" y="2555853"/>
            <a:ext cx="2021000" cy="259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8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0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12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2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4" t="12642" r="14760" b="11506"/>
          <a:stretch>
            <a:fillRect/>
          </a:stretch>
        </p:blipFill>
        <p:spPr bwMode="gray">
          <a:xfrm>
            <a:off x="3896092" y="1684827"/>
            <a:ext cx="1351817" cy="177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40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 userDrawn="1"/>
        </p:nvGrpSpPr>
        <p:grpSpPr>
          <a:xfrm>
            <a:off x="-450" y="-1"/>
            <a:ext cx="9145350" cy="51435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750"/>
                </a:spcAft>
              </a:pPr>
              <a:endParaRPr lang="en-US" sz="9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1"/>
              <a:ext cx="9030915" cy="41549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</a:t>
              </a:r>
              <a:r>
                <a:rPr kumimoji="0" lang="en-US" sz="75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  2. </a:t>
              </a:r>
              <a:r>
                <a:rPr kumimoji="0" lang="en-US" sz="75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  3. List footnotes in numerical order. Footnote numbers are not bracketed. Use 10pt font</a:t>
              </a:r>
            </a:p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25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3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8375904" y="4803300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041109" y="3518390"/>
            <a:ext cx="697003" cy="7469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1882112" y="3518390"/>
            <a:ext cx="1177614" cy="1101132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5000" rIns="137160" bIns="1371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9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472500" y="680400"/>
            <a:ext cx="2586600" cy="9153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459000" tIns="351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4050" dirty="0">
              <a:solidFill>
                <a:schemeClr val="bg1"/>
              </a:solidFill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824407" y="836562"/>
            <a:ext cx="1882247" cy="684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50" dirty="0">
                <a:solidFill>
                  <a:schemeClr val="bg1"/>
                </a:solidFill>
                <a:latin typeface="+mj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41421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5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8375904" y="4803300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963557" y="1071098"/>
            <a:ext cx="710754" cy="7107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0" dirty="0">
              <a:solidFill>
                <a:schemeClr val="bg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963900" y="2000700"/>
            <a:ext cx="7214400" cy="2400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41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7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8375904" y="4803300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472500" y="467100"/>
            <a:ext cx="5392499" cy="3531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2550" dirty="0">
                <a:solidFill>
                  <a:schemeClr val="bg1"/>
                </a:solidFill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464174" y="904500"/>
            <a:ext cx="8682228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33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53302" y="0"/>
            <a:ext cx="312713" cy="51435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3060573" y="-982"/>
            <a:ext cx="6083428" cy="51444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72501" y="2405787"/>
            <a:ext cx="116035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2400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13520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2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invGray">
          <a:xfrm>
            <a:off x="1041109" y="3518390"/>
            <a:ext cx="697003" cy="746906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1882112" y="3518390"/>
            <a:ext cx="1177614" cy="1101132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5000" rIns="137160" bIns="1371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9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72500" y="680399"/>
            <a:ext cx="2586600" cy="91535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459000" tIns="351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4050" dirty="0">
              <a:solidFill>
                <a:schemeClr val="accent4"/>
              </a:solidFill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824407" y="836562"/>
            <a:ext cx="1882247" cy="684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405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2923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5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white">
          <a:xfrm>
            <a:off x="963557" y="1071098"/>
            <a:ext cx="710754" cy="71075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0" dirty="0">
              <a:solidFill>
                <a:schemeClr val="bg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963900" y="2000700"/>
            <a:ext cx="7214400" cy="24003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44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2869750"/>
            <a:ext cx="8199900" cy="1204913"/>
          </a:xfrm>
        </p:spPr>
        <p:txBody>
          <a:bodyPr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5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8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 userDrawn="1"/>
        </p:nvSpPr>
        <p:spPr>
          <a:xfrm>
            <a:off x="472500" y="467100"/>
            <a:ext cx="5392499" cy="3531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2550" dirty="0">
                <a:solidFill>
                  <a:schemeClr val="accent4"/>
                </a:solidFill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464174" y="904500"/>
            <a:ext cx="8682228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12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9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53302" y="0"/>
            <a:ext cx="312713" cy="51435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3060573" y="-982"/>
            <a:ext cx="6083428" cy="5144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920990" y="3802058"/>
            <a:ext cx="2057400" cy="14542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2018_8_9_Core Team Meeting III_Heart Failure_09Aug18_BI_v01.pptx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72501" y="2446609"/>
            <a:ext cx="870785" cy="2492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800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30410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2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478" y="2695776"/>
            <a:ext cx="1023938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3066234" cy="51435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3066234" cy="51435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72500" y="1933483"/>
            <a:ext cx="2114550" cy="132125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525"/>
              </a:spcAft>
              <a:buFontTx/>
              <a:buNone/>
            </a:pPr>
            <a:r>
              <a:rPr lang="en-US" sz="4050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77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467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4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7" y="1192"/>
                        <a:ext cx="1465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2031" y="1131570"/>
            <a:ext cx="8305565" cy="3442716"/>
          </a:xfrm>
        </p:spPr>
        <p:txBody>
          <a:bodyPr lIns="0" tIns="0" rIns="0" bIns="0"/>
          <a:lstStyle>
            <a:lvl1pPr>
              <a:spcBef>
                <a:spcPts val="288"/>
              </a:spcBef>
              <a:defRPr/>
            </a:lvl1pPr>
            <a:lvl2pPr marL="342900" indent="-172800">
              <a:spcBef>
                <a:spcPts val="288"/>
              </a:spcBef>
              <a:defRPr/>
            </a:lvl2pPr>
            <a:lvl3pPr marL="685800" indent="-172800">
              <a:spcBef>
                <a:spcPts val="288"/>
              </a:spcBef>
              <a:defRPr/>
            </a:lvl3pPr>
            <a:lvl4pPr marL="1031400" indent="-175500">
              <a:spcBef>
                <a:spcPts val="288"/>
              </a:spcBef>
              <a:defRPr/>
            </a:lvl4pPr>
            <a:lvl5pPr marL="1544400" indent="-172800">
              <a:spcBef>
                <a:spcPts val="288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67230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Picture 2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1" t="13134" r="14597" b="10988"/>
          <a:stretch>
            <a:fillRect/>
          </a:stretch>
        </p:blipFill>
        <p:spPr bwMode="gray">
          <a:xfrm>
            <a:off x="7686947" y="3499212"/>
            <a:ext cx="925535" cy="121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 preferRelativeResize="0"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37160" y="175391"/>
            <a:ext cx="4794068" cy="479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 bwMode="gray">
          <a:xfrm>
            <a:off x="783772" y="297656"/>
            <a:ext cx="3940628" cy="1165860"/>
          </a:xfrm>
        </p:spPr>
        <p:txBody>
          <a:bodyPr anchor="b" anchorCtr="0">
            <a:norm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Subtitle 2"/>
          <p:cNvSpPr>
            <a:spLocks noGrp="1"/>
          </p:cNvSpPr>
          <p:nvPr>
            <p:ph type="subTitle" idx="1"/>
          </p:nvPr>
        </p:nvSpPr>
        <p:spPr bwMode="gray">
          <a:xfrm>
            <a:off x="783771" y="1645920"/>
            <a:ext cx="3940628" cy="51435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82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2018_8_3_SteerCo1_Heart Failure_vpresent.pptx</a:t>
            </a:r>
            <a:endParaRPr lang="en-US" sz="525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467100"/>
            <a:ext cx="8199900" cy="35317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5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0636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" y="-982"/>
            <a:ext cx="3520800" cy="5144482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472500" y="1158205"/>
            <a:ext cx="2589300" cy="1121846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2018_8_3_SteerCo1_Heart Failure_vpresent.pptx</a:t>
            </a:r>
            <a:endParaRPr lang="en-US" sz="525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92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963557" y="2001031"/>
            <a:ext cx="7215368" cy="2400770"/>
          </a:xfrm>
          <a:prstGeom prst="rect">
            <a:avLst/>
          </a:prstGeom>
          <a:ln w="9525">
            <a:solidFill>
              <a:schemeClr val="bg1"/>
            </a:solidFill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5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 defTabSz="685800">
                <a:defRPr/>
              </a:pPr>
              <a:t>‹#›</a:t>
            </a:fld>
            <a:endParaRPr lang="en-US" sz="75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963557" y="1071098"/>
            <a:ext cx="710754" cy="710754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/>
            <a:endParaRPr lang="en-US" sz="9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sym typeface="Trebuchet MS" panose="020B0603020202020204" pitchFamily="34" charset="0"/>
              </a:rPr>
              <a:t>2018_8_3_SteerCo1_Heart Failure_vpresent.pptx</a:t>
            </a:r>
            <a:endParaRPr lang="en-US" sz="525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5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 defTabSz="685800">
                <a:defRPr/>
              </a:pPr>
              <a:t>‹#›</a:t>
            </a:fld>
            <a:endParaRPr lang="en-US" sz="75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2500" y="2870100"/>
            <a:ext cx="8202600" cy="1530900"/>
          </a:xfrm>
        </p:spPr>
        <p:txBody>
          <a:bodyPr anchor="t">
            <a:noAutofit/>
          </a:bodyPr>
          <a:lstStyle>
            <a:lvl1pPr>
              <a:defRPr sz="405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464174" y="2760012"/>
            <a:ext cx="8682228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45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048746" y="0"/>
            <a:ext cx="312713" cy="51435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 defTabSz="685800">
                <a:defRPr/>
              </a:pPr>
              <a:t>‹#›</a:t>
            </a:fld>
            <a:endParaRPr lang="en-US" sz="75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3059631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/>
            <a:endParaRPr lang="en-US" sz="9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2010827"/>
            <a:ext cx="2345911" cy="112184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sym typeface="Trebuchet MS" panose="020B0603020202020204" pitchFamily="34" charset="0"/>
              </a:rPr>
              <a:t>2018_8_3_SteerCo1_Heart Failure_vpresent.pptx</a:t>
            </a:r>
            <a:endParaRPr lang="en-US" sz="525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66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472500" y="469106"/>
            <a:ext cx="699516" cy="69951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2869750"/>
            <a:ext cx="8199900" cy="120491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5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4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5374205" y="0"/>
            <a:ext cx="312713" cy="51435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5378967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/>
            <a:endParaRPr lang="en-US" sz="9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 defTabSz="685800">
                <a:defRPr/>
              </a:pPr>
              <a:t>‹#›</a:t>
            </a:fld>
            <a:endParaRPr lang="en-US" sz="75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472500" y="467100"/>
            <a:ext cx="4692600" cy="35317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5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sym typeface="Trebuchet MS" panose="020B0603020202020204" pitchFamily="34" charset="0"/>
              </a:rPr>
              <a:t>2018_8_3_SteerCo1_Heart Failure_vpresent.pptx</a:t>
            </a:r>
            <a:endParaRPr lang="en-US" sz="525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32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53302" y="0"/>
            <a:ext cx="312713" cy="51435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2010827"/>
            <a:ext cx="2345911" cy="112184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3060573" y="-982"/>
            <a:ext cx="6083428" cy="51444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/>
            <a:endParaRPr lang="en-US" sz="9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 defTabSz="685800">
                <a:defRPr/>
              </a:pPr>
              <a:t>‹#›</a:t>
            </a:fld>
            <a:endParaRPr lang="en-US" sz="75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2018_8_3_SteerCo1_Heart Failure_vpresent.pptx</a:t>
            </a:r>
            <a:endParaRPr lang="en-US" sz="525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6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267187" y="0"/>
            <a:ext cx="312713" cy="51435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4569016" y="0"/>
            <a:ext cx="4574983" cy="5143500"/>
          </a:xfrm>
          <a:prstGeom prst="rect">
            <a:avLst/>
          </a:prstGeom>
          <a:solidFill>
            <a:srgbClr val="F2F2F2"/>
          </a:solidFill>
        </p:spPr>
        <p:txBody>
          <a:bodyPr lIns="914400" tIns="914400" rIns="914400" bIns="914400"/>
          <a:lstStyle>
            <a:lvl1pPr algn="ctr">
              <a:defRPr sz="135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72500" y="1339200"/>
            <a:ext cx="3291300" cy="24651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3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 defTabSz="685800">
                <a:defRPr/>
              </a:pPr>
              <a:t>‹#›</a:t>
            </a:fld>
            <a:endParaRPr lang="en-US" sz="6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2018_8_3_SteerCo1_Heart Failure_vpresent.pptx</a:t>
            </a:r>
            <a:endParaRPr lang="en-US" sz="525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54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557387" y="0"/>
            <a:ext cx="312713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5864658" y="0"/>
            <a:ext cx="3279343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/>
            <a:endParaRPr lang="en-US" sz="9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865019" y="0"/>
            <a:ext cx="3278981" cy="5143500"/>
          </a:xfrm>
          <a:prstGeom prst="rect">
            <a:avLst/>
          </a:prstGeom>
          <a:solidFill>
            <a:srgbClr val="F2F2F2"/>
          </a:solidFill>
        </p:spPr>
        <p:txBody>
          <a:bodyPr lIns="182880" tIns="914400" rIns="182880" bIns="914400"/>
          <a:lstStyle>
            <a:lvl1pPr algn="ctr">
              <a:defRPr sz="12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2500" y="1353488"/>
            <a:ext cx="4685664" cy="24651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 defTabSz="685800">
                <a:defRPr/>
              </a:pPr>
              <a:t>‹#›</a:t>
            </a:fld>
            <a:endParaRPr lang="en-US" sz="6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2018_8_3_SteerCo1_Heart Failure_vpresent.pptx</a:t>
            </a:r>
            <a:endParaRPr lang="en-US" sz="525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08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478" y="2695776"/>
            <a:ext cx="1023938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4"/>
          <p:cNvSpPr/>
          <p:nvPr userDrawn="1"/>
        </p:nvSpPr>
        <p:spPr bwMode="ltGray">
          <a:xfrm>
            <a:off x="1143" y="983"/>
            <a:ext cx="3066234" cy="51435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defTabSz="685800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 defTabSz="685800">
                <a:defRPr/>
              </a:pPr>
              <a:t>‹#›</a:t>
            </a:fld>
            <a:endParaRPr lang="en-US" sz="75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2073153"/>
            <a:ext cx="1858979" cy="98573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 baseline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sym typeface="Trebuchet MS" panose="020B0603020202020204" pitchFamily="34" charset="0"/>
              </a:rPr>
              <a:t>2018_8_3_SteerCo1_Heart Failure_vpresent.pptx</a:t>
            </a:r>
            <a:endParaRPr lang="en-US" sz="525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10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/>
          <p:cNvSpPr/>
          <p:nvPr userDrawn="1"/>
        </p:nvSpPr>
        <p:spPr bwMode="ltGray">
          <a:xfrm>
            <a:off x="0" y="0"/>
            <a:ext cx="3066234" cy="51435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rgbClr val="C10F2C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defTabSz="685800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2073153"/>
            <a:ext cx="1858979" cy="985733"/>
          </a:xfrm>
        </p:spPr>
        <p:txBody>
          <a:bodyPr anchor="ctr" anchorCtr="0">
            <a:noAutofit/>
          </a:bodyPr>
          <a:lstStyle>
            <a:lvl1pPr>
              <a:defRPr sz="240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1605981" y="2552121"/>
            <a:ext cx="2021000" cy="2596309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 defTabSz="685800">
                <a:defRPr/>
              </a:pPr>
              <a:t>‹#›</a:t>
            </a:fld>
            <a:endParaRPr lang="en-US" sz="75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2018_8_3_SteerCo1_Heart Failure_vpresent.pptx</a:t>
            </a:r>
            <a:endParaRPr lang="en-US" sz="525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76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 defTabSz="685800">
                <a:defRPr/>
              </a:pPr>
              <a:t>‹#›</a:t>
            </a:fld>
            <a:endParaRPr lang="en-US" sz="6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6" y="2546747"/>
            <a:ext cx="973931" cy="267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3"/>
          <p:cNvSpPr/>
          <p:nvPr userDrawn="1"/>
        </p:nvSpPr>
        <p:spPr bwMode="white">
          <a:xfrm>
            <a:off x="1" y="0"/>
            <a:ext cx="4070190" cy="51435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72501" y="1339200"/>
            <a:ext cx="3046676" cy="24651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sym typeface="Trebuchet MS" panose="020B0603020202020204" pitchFamily="34" charset="0"/>
              </a:rPr>
              <a:t>2018_8_3_SteerCo1_Heart Failure_vpresent.pptx</a:t>
            </a:r>
            <a:endParaRPr lang="en-US" sz="525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46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3"/>
          <p:cNvSpPr/>
          <p:nvPr userDrawn="1"/>
        </p:nvSpPr>
        <p:spPr bwMode="white">
          <a:xfrm>
            <a:off x="1" y="0"/>
            <a:ext cx="4070190" cy="51435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rgbClr val="C10F2C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72501" y="1339200"/>
            <a:ext cx="3046676" cy="24651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2662111" y="2562225"/>
            <a:ext cx="2021000" cy="2581275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 defTabSz="685800">
                <a:defRPr/>
              </a:pPr>
              <a:t>‹#›</a:t>
            </a:fld>
            <a:endParaRPr lang="en-US" sz="75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2018_8_3_SteerCo1_Heart Failure_vpresent.pptx</a:t>
            </a:r>
            <a:endParaRPr lang="en-US" sz="525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95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 defTabSz="685800">
                <a:defRPr/>
              </a:pPr>
              <a:t>‹#›</a:t>
            </a:fld>
            <a:endParaRPr lang="en-US" sz="75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068" y="2692204"/>
            <a:ext cx="1023938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8"/>
          <p:cNvSpPr/>
          <p:nvPr userDrawn="1"/>
        </p:nvSpPr>
        <p:spPr bwMode="white">
          <a:xfrm>
            <a:off x="0" y="0"/>
            <a:ext cx="4772660" cy="51435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467100"/>
            <a:ext cx="3505235" cy="35317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5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sym typeface="Trebuchet MS" panose="020B0603020202020204" pitchFamily="34" charset="0"/>
              </a:rPr>
              <a:t>2018_8_3_SteerCo1_Heart Failure_vpresent.pptx</a:t>
            </a:r>
            <a:endParaRPr lang="en-US" sz="525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70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8"/>
          <p:cNvSpPr/>
          <p:nvPr userDrawn="1"/>
        </p:nvSpPr>
        <p:spPr bwMode="white">
          <a:xfrm>
            <a:off x="0" y="0"/>
            <a:ext cx="4772660" cy="51435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rgbClr val="C10F2C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467100"/>
            <a:ext cx="3505235" cy="35317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5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3321316" y="2555853"/>
            <a:ext cx="2021000" cy="2592413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 defTabSz="685800">
                <a:defRPr/>
              </a:pPr>
              <a:t>‹#›</a:t>
            </a:fld>
            <a:endParaRPr lang="en-US" sz="75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2018_8_3_SteerCo1_Heart Failure_vpresent.pptx</a:t>
            </a:r>
            <a:endParaRPr lang="en-US" sz="525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10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rgbClr val="6408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5098096" y="83226"/>
            <a:ext cx="576943" cy="7514866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1"/>
            <a:ext cx="9144000" cy="4400501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 dirty="0"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9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756" y="2692204"/>
            <a:ext cx="1023938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6334679" cy="51435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 defTabSz="685800">
                <a:defRPr/>
              </a:pPr>
              <a:t>‹#›</a:t>
            </a:fld>
            <a:endParaRPr lang="en-US" sz="75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72500" y="467100"/>
            <a:ext cx="4692600" cy="35317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5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sym typeface="Trebuchet MS" panose="020B0603020202020204" pitchFamily="34" charset="0"/>
              </a:rPr>
              <a:t>2018_8_3_SteerCo1_Heart Failure_vpresent.pptx</a:t>
            </a:r>
            <a:endParaRPr lang="en-US" sz="525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07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6334679" cy="51435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rgbClr val="C10F2C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72500" y="467100"/>
            <a:ext cx="4692600" cy="35317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5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 defTabSz="685800">
                <a:defRPr/>
              </a:pPr>
              <a:t>‹#›</a:t>
            </a:fld>
            <a:endParaRPr lang="en-US" sz="75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2018_8_3_SteerCo1_Heart Failure_vpresent.pptx</a:t>
            </a:r>
            <a:endParaRPr lang="en-US" sz="525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893577" y="2555853"/>
            <a:ext cx="2021000" cy="259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0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 defTabSz="685800">
                <a:defRPr/>
              </a:pPr>
              <a:t>‹#›</a:t>
            </a:fld>
            <a:endParaRPr lang="en-US" sz="75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2869750"/>
            <a:ext cx="8199900" cy="1204913"/>
          </a:xfrm>
        </p:spPr>
        <p:txBody>
          <a:bodyPr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5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sym typeface="Trebuchet MS" panose="020B0603020202020204" pitchFamily="34" charset="0"/>
              </a:rPr>
              <a:t>2018_8_3_SteerCo1_Heart Failure_vpresent.pptx</a:t>
            </a:r>
            <a:endParaRPr lang="en-US" sz="525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12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472500" y="469106"/>
            <a:ext cx="699516" cy="69951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/>
            <a:endParaRPr lang="en-US" sz="9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2869750"/>
            <a:ext cx="8199900" cy="120491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5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2018_8_3_SteerCo1_Heart Failure_vpresent.pptx</a:t>
            </a:r>
            <a:endParaRPr lang="en-US" sz="525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51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5098096" y="83226"/>
            <a:ext cx="576943" cy="7514866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1"/>
            <a:ext cx="9144000" cy="4400501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defTabSz="685800"/>
            <a:endParaRPr lang="en-US" sz="1350" dirty="0">
              <a:solidFill>
                <a:srgbClr val="000000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 defTabSz="685800">
                <a:defRPr/>
              </a:pPr>
              <a:t>‹#›</a:t>
            </a:fld>
            <a:endParaRPr lang="en-US" sz="75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57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 bwMode="white">
          <a:xfrm>
            <a:off x="8375904" y="4803300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 defTabSz="685800">
                <a:defRPr/>
              </a:pPr>
              <a:t>‹#›</a:t>
            </a:fld>
            <a:endParaRPr lang="en-US" sz="75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72500" y="467100"/>
            <a:ext cx="8199900" cy="353174"/>
          </a:xfrm>
        </p:spPr>
        <p:txBody>
          <a:bodyPr/>
          <a:lstStyle>
            <a:lvl1pPr>
              <a:defRPr sz="255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sym typeface="Trebuchet MS" panose="020B0603020202020204" pitchFamily="34" charset="0"/>
              </a:rPr>
              <a:t>2018_8_3_SteerCo1_Heart Failure_vpresent.pptx</a:t>
            </a:r>
            <a:endParaRPr lang="en-US" sz="525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2018_8_3_SteerCo1_Heart Failure_vpresent.pptx</a:t>
            </a:r>
            <a:endParaRPr lang="en-US" sz="525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78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8375904" y="4803300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 defTabSz="685800">
                <a:defRPr/>
              </a:pPr>
              <a:t>‹#›</a:t>
            </a:fld>
            <a:endParaRPr lang="en-US" sz="75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sym typeface="Trebuchet MS" panose="020B0603020202020204" pitchFamily="34" charset="0"/>
              </a:rPr>
              <a:t>2018_8_3_SteerCo1_Heart Failure_vpresent.pptx</a:t>
            </a:r>
            <a:endParaRPr lang="en-US" sz="525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30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2018_8_3_SteerCo1_Heart Failure_vpresent.pptx</a:t>
            </a:r>
            <a:endParaRPr lang="en-US" sz="525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86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2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4" t="12642" r="14760" b="11506"/>
          <a:stretch>
            <a:fillRect/>
          </a:stretch>
        </p:blipFill>
        <p:spPr bwMode="gray">
          <a:xfrm>
            <a:off x="3896092" y="1684827"/>
            <a:ext cx="1351817" cy="177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15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 bwMode="white">
          <a:xfrm>
            <a:off x="8375904" y="4803300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72500" y="467100"/>
            <a:ext cx="8199900" cy="353174"/>
          </a:xfrm>
        </p:spPr>
        <p:txBody>
          <a:bodyPr/>
          <a:lstStyle>
            <a:lvl1pPr>
              <a:defRPr sz="255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06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>
            <a:off x="-450" y="-1"/>
            <a:ext cx="9145350" cy="51435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dirty="0">
                <a:solidFill>
                  <a:srgbClr val="000000"/>
                </a:solidFill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575757"/>
                </a:solidFill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685800">
                <a:lnSpc>
                  <a:spcPct val="90000"/>
                </a:lnSpc>
                <a:spcAft>
                  <a:spcPts val="750"/>
                </a:spcAft>
              </a:pPr>
              <a:endParaRPr lang="en-US" sz="900" dirty="0">
                <a:solidFill>
                  <a:srgbClr val="FFFFFF"/>
                </a:solidFill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1"/>
              <a:ext cx="9030915" cy="41549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defTabSz="685800">
                <a:lnSpc>
                  <a:spcPct val="90000"/>
                </a:lnSpc>
                <a:defRPr/>
              </a:pPr>
              <a:r>
                <a:rPr lang="en-US" sz="750" dirty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1. </a:t>
              </a:r>
              <a:r>
                <a:rPr lang="en-US" sz="750" dirty="0" err="1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US" sz="750" dirty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2. </a:t>
              </a:r>
              <a:r>
                <a:rPr lang="en-US" sz="750" dirty="0" err="1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US" sz="750" dirty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3. List footnotes in numerical order. Footnote numbers are not bracketed. Use 10pt font</a:t>
              </a:r>
            </a:p>
            <a:p>
              <a:pPr defTabSz="685800">
                <a:lnSpc>
                  <a:spcPct val="90000"/>
                </a:lnSpc>
                <a:defRPr/>
              </a:pPr>
              <a:r>
                <a:rPr lang="en-US" sz="750" dirty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defTabSz="685800">
                <a:lnSpc>
                  <a:spcPct val="90000"/>
                </a:lnSpc>
                <a:defRPr/>
              </a:pPr>
              <a:r>
                <a:rPr lang="en-US" sz="750" dirty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2018_8_3_SteerCo1_Heart Failure_vpresent.pptx</a:t>
            </a:r>
            <a:endParaRPr lang="en-US" sz="525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34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Picture 2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1" t="13134" r="14597" b="10988"/>
          <a:stretch>
            <a:fillRect/>
          </a:stretch>
        </p:blipFill>
        <p:spPr bwMode="gray">
          <a:xfrm>
            <a:off x="7686947" y="3499212"/>
            <a:ext cx="925535" cy="121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 preferRelativeResize="0"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37160" y="175391"/>
            <a:ext cx="4794068" cy="479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 bwMode="gray">
          <a:xfrm>
            <a:off x="783772" y="297656"/>
            <a:ext cx="3940628" cy="1165860"/>
          </a:xfrm>
        </p:spPr>
        <p:txBody>
          <a:bodyPr anchor="b" anchorCtr="0">
            <a:norm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Subtitle 2"/>
          <p:cNvSpPr>
            <a:spLocks noGrp="1"/>
          </p:cNvSpPr>
          <p:nvPr>
            <p:ph type="subTitle" idx="1"/>
          </p:nvPr>
        </p:nvSpPr>
        <p:spPr bwMode="gray">
          <a:xfrm>
            <a:off x="783771" y="1645920"/>
            <a:ext cx="3940628" cy="51435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88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8200013" cy="2492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2018_8_3_SteerCo1_Heart Failure_vpresent.pptx</a:t>
            </a:r>
            <a:endParaRPr lang="en-US" sz="525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20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982"/>
            <a:ext cx="3520800" cy="5144482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72500" y="1619241"/>
            <a:ext cx="2808000" cy="4062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920286"/>
            <a:ext cx="2808000" cy="498598"/>
          </a:xfrm>
        </p:spPr>
        <p:txBody>
          <a:bodyPr anchor="t">
            <a:noAutofit/>
          </a:bodyPr>
          <a:lstStyle>
            <a:lvl1pPr>
              <a:defRPr sz="1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2018_8_3_SteerCo1_Heart Failure_vpresent.pptx</a:t>
            </a:r>
            <a:endParaRPr lang="en-US" sz="525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89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963557" y="2001031"/>
            <a:ext cx="7215368" cy="2400770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5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960520" y="1068061"/>
            <a:ext cx="713791" cy="71379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/>
            <a:endParaRPr lang="en-US" sz="9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2018_8_3_SteerCo1_Heart Failure_vpresent.pptx</a:t>
            </a:r>
            <a:endParaRPr lang="en-US" sz="525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65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2500" y="2870100"/>
            <a:ext cx="8202600" cy="1530900"/>
          </a:xfrm>
        </p:spPr>
        <p:txBody>
          <a:bodyPr anchor="t">
            <a:noAutofit/>
          </a:bodyPr>
          <a:lstStyle>
            <a:lvl1pPr>
              <a:defRPr sz="405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472501" y="2760012"/>
            <a:ext cx="8668940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23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048746" y="0"/>
            <a:ext cx="312713" cy="51435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 defTabSz="685800">
                <a:defRPr/>
              </a:pPr>
              <a:t>‹#›</a:t>
            </a:fld>
            <a:endParaRPr lang="en-US" sz="75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3059631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/>
            <a:endParaRPr lang="en-US" sz="9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2010827"/>
            <a:ext cx="2345911" cy="112184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sym typeface="Trebuchet MS" panose="020B0603020202020204" pitchFamily="34" charset="0"/>
              </a:rPr>
              <a:t>2018_8_3_SteerCo1_Heart Failure_vpresent.pptx</a:t>
            </a:r>
            <a:endParaRPr lang="en-US" sz="525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66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5374205" y="0"/>
            <a:ext cx="312713" cy="51435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5378967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/>
            <a:endParaRPr lang="en-US" sz="9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 defTabSz="685800">
                <a:defRPr/>
              </a:pPr>
              <a:t>‹#›</a:t>
            </a:fld>
            <a:endParaRPr lang="en-US" sz="75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4707397" cy="2492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sym typeface="Trebuchet MS" panose="020B0603020202020204" pitchFamily="34" charset="0"/>
              </a:rPr>
              <a:t>2018_8_3_SteerCo1_Heart Failure_vpresent.pptx</a:t>
            </a:r>
            <a:endParaRPr lang="en-US" sz="525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38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6771935" y="0"/>
            <a:ext cx="312713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677570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/>
            <a:endParaRPr lang="en-US" sz="9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 defTabSz="685800">
                <a:defRPr/>
              </a:pPr>
              <a:t>‹#›</a:t>
            </a:fld>
            <a:endParaRPr lang="en-US" sz="75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6076188" cy="2492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sym typeface="Trebuchet MS" panose="020B0603020202020204" pitchFamily="34" charset="0"/>
              </a:rPr>
              <a:t>2018_8_3_SteerCo1_Heart Failure_vpresent.pptx</a:t>
            </a:r>
            <a:endParaRPr lang="en-US" sz="525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13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53302" y="0"/>
            <a:ext cx="312713" cy="51435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2010827"/>
            <a:ext cx="2345911" cy="112184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3060573" y="-982"/>
            <a:ext cx="6083428" cy="5144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/>
            <a:endParaRPr lang="en-US" sz="9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 defTabSz="685800">
                <a:defRPr/>
              </a:pPr>
              <a:t>‹#›</a:t>
            </a:fld>
            <a:endParaRPr lang="en-US" sz="75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2018_8_3_SteerCo1_Heart Failure_vpresent.pptx</a:t>
            </a:r>
            <a:endParaRPr lang="en-US" sz="525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10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64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267187" y="0"/>
            <a:ext cx="312713" cy="514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4569016" y="0"/>
            <a:ext cx="4574983" cy="51435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35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2500" y="1339200"/>
            <a:ext cx="3291300" cy="24651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3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 defTabSz="685800">
                <a:defRPr/>
              </a:pPr>
              <a:t>‹#›</a:t>
            </a:fld>
            <a:endParaRPr lang="en-US" sz="6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2018_8_3_SteerCo1_Heart Failure_vpresent.pptx</a:t>
            </a:r>
            <a:endParaRPr lang="en-US" sz="525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60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557387" y="0"/>
            <a:ext cx="312713" cy="514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5864658" y="0"/>
            <a:ext cx="327934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/>
            <a:endParaRPr lang="en-US" sz="9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865019" y="0"/>
            <a:ext cx="3278981" cy="51435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2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73202" y="1339200"/>
            <a:ext cx="4685664" cy="24651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 defTabSz="685800">
                <a:defRPr/>
              </a:pPr>
              <a:t>‹#›</a:t>
            </a:fld>
            <a:endParaRPr lang="en-US" sz="6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2018_8_3_SteerCo1_Heart Failure_vpresent.pptx</a:t>
            </a:r>
            <a:endParaRPr lang="en-US" sz="525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18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478" y="2691013"/>
            <a:ext cx="1023938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4"/>
          <p:cNvSpPr/>
          <p:nvPr userDrawn="1"/>
        </p:nvSpPr>
        <p:spPr bwMode="ltGray">
          <a:xfrm>
            <a:off x="1143" y="983"/>
            <a:ext cx="3066234" cy="51435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defTabSz="685800"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 defTabSz="685800">
                <a:defRPr/>
              </a:pPr>
              <a:t>‹#›</a:t>
            </a:fld>
            <a:endParaRPr lang="en-US" sz="75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2073153"/>
            <a:ext cx="1858979" cy="98573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sym typeface="Trebuchet MS" panose="020B0603020202020204" pitchFamily="34" charset="0"/>
              </a:rPr>
              <a:t>2018_8_3_SteerCo1_Heart Failure_vpresent.pptx</a:t>
            </a:r>
            <a:endParaRPr lang="en-US" sz="525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87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/>
          <p:cNvSpPr/>
          <p:nvPr userDrawn="1"/>
        </p:nvSpPr>
        <p:spPr bwMode="ltGray">
          <a:xfrm>
            <a:off x="1143" y="983"/>
            <a:ext cx="3066234" cy="51435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rgbClr val="C10F2C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defTabSz="685800"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2073153"/>
            <a:ext cx="1858979" cy="985733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 defTabSz="685800">
                <a:defRPr/>
              </a:pPr>
              <a:t>‹#›</a:t>
            </a:fld>
            <a:endParaRPr lang="en-US" sz="75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2018_8_3_SteerCo1_Heart Failure_vpresent.pptx</a:t>
            </a:r>
            <a:endParaRPr lang="en-US" sz="525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1605981" y="2552121"/>
            <a:ext cx="2021000" cy="259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6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 defTabSz="685800">
                <a:defRPr/>
              </a:pPr>
              <a:t>‹#›</a:t>
            </a:fld>
            <a:endParaRPr lang="en-US" sz="6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6" y="2537222"/>
            <a:ext cx="973931" cy="267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3"/>
          <p:cNvSpPr/>
          <p:nvPr userDrawn="1"/>
        </p:nvSpPr>
        <p:spPr bwMode="white">
          <a:xfrm>
            <a:off x="1" y="0"/>
            <a:ext cx="4070190" cy="51435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72501" y="1339200"/>
            <a:ext cx="3046676" cy="24651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sym typeface="Trebuchet MS" panose="020B0603020202020204" pitchFamily="34" charset="0"/>
              </a:rPr>
              <a:t>2018_8_3_SteerCo1_Heart Failure_vpresent.pptx</a:t>
            </a:r>
            <a:endParaRPr lang="en-US" sz="525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00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3"/>
          <p:cNvSpPr/>
          <p:nvPr userDrawn="1"/>
        </p:nvSpPr>
        <p:spPr bwMode="white">
          <a:xfrm>
            <a:off x="1" y="0"/>
            <a:ext cx="4070190" cy="51435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rgbClr val="C10F2C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72501" y="1339200"/>
            <a:ext cx="3046676" cy="24651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 defTabSz="685800">
                <a:defRPr/>
              </a:pPr>
              <a:t>‹#›</a:t>
            </a:fld>
            <a:endParaRPr lang="en-US" sz="75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2018_8_3_SteerCo1_Heart Failure_vpresent.pptx</a:t>
            </a:r>
            <a:endParaRPr lang="en-US" sz="525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2662111" y="2562225"/>
            <a:ext cx="20210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1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068" y="2691013"/>
            <a:ext cx="1023938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 bwMode="white">
          <a:xfrm>
            <a:off x="0" y="0"/>
            <a:ext cx="4772660" cy="51435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3560867" cy="2492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 defTabSz="685800">
                <a:defRPr/>
              </a:pPr>
              <a:t>‹#›</a:t>
            </a:fld>
            <a:endParaRPr lang="en-US" sz="75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sym typeface="Trebuchet MS" panose="020B0603020202020204" pitchFamily="34" charset="0"/>
              </a:rPr>
              <a:t>2018_8_3_SteerCo1_Heart Failure_vpresent.pptx</a:t>
            </a:r>
            <a:endParaRPr lang="en-US" sz="525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80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4772660" cy="51435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rgbClr val="C10F2C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3560867" cy="2492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 defTabSz="685800">
                <a:defRPr/>
              </a:pPr>
              <a:t>‹#›</a:t>
            </a:fld>
            <a:endParaRPr lang="en-US" sz="75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2018_8_3_SteerCo1_Heart Failure_vpresent.pptx</a:t>
            </a:r>
            <a:endParaRPr lang="en-US" sz="525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3321316" y="2555853"/>
            <a:ext cx="2021000" cy="259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8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756" y="2691013"/>
            <a:ext cx="1023938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6334679" cy="51435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 defTabSz="685800">
                <a:defRPr/>
              </a:pPr>
              <a:t>‹#›</a:t>
            </a:fld>
            <a:endParaRPr lang="en-US" sz="75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4690872" cy="2492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sym typeface="Trebuchet MS" panose="020B0603020202020204" pitchFamily="34" charset="0"/>
              </a:rPr>
              <a:t>2018_8_3_SteerCo1_Heart Failure_vpresent.pptx</a:t>
            </a:r>
            <a:endParaRPr lang="en-US" sz="525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54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6334679" cy="51435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rgbClr val="C10F2C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4690872" cy="2492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 defTabSz="685800">
                <a:defRPr/>
              </a:pPr>
              <a:t>‹#›</a:t>
            </a:fld>
            <a:endParaRPr lang="en-US" sz="75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2018_8_3_SteerCo1_Heart Failure_vpresent.pptx</a:t>
            </a:r>
            <a:endParaRPr lang="en-US" sz="525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893577" y="2555853"/>
            <a:ext cx="2021000" cy="259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2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l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Edward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462963" y="3276600"/>
            <a:ext cx="1344487" cy="16459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2"/>
          <p:cNvPicPr preferRelativeResize="0"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787"/>
          <a:stretch/>
        </p:blipFill>
        <p:spPr bwMode="gray">
          <a:xfrm>
            <a:off x="182880" y="0"/>
            <a:ext cx="6858000" cy="495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 bwMode="gray">
          <a:xfrm>
            <a:off x="914400" y="396874"/>
            <a:ext cx="5852160" cy="15544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 bwMode="gray">
          <a:xfrm>
            <a:off x="914400" y="2194560"/>
            <a:ext cx="585216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2" name="Picture 11" title="Edward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7462963" y="3276600"/>
            <a:ext cx="1344486" cy="1645920"/>
          </a:xfrm>
          <a:prstGeom prst="rect">
            <a:avLst/>
          </a:prstGeom>
        </p:spPr>
      </p:pic>
      <p:pic>
        <p:nvPicPr>
          <p:cNvPr id="9" name="Picture 8" descr="edwards_60th_color_rev_pngTEST2.pn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219" y="2826025"/>
            <a:ext cx="1460661" cy="166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704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8375904" y="4803300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84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 defTabSz="685800">
                <a:defRPr/>
              </a:pPr>
              <a:t>‹#›</a:t>
            </a:fld>
            <a:endParaRPr lang="en-US" sz="75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2869750"/>
            <a:ext cx="8199900" cy="1204913"/>
          </a:xfrm>
        </p:spPr>
        <p:txBody>
          <a:bodyPr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5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sym typeface="Trebuchet MS" panose="020B0603020202020204" pitchFamily="34" charset="0"/>
              </a:rPr>
              <a:t>2018_8_3_SteerCo1_Heart Failure_vpresent.pptx</a:t>
            </a:r>
            <a:endParaRPr lang="en-US" sz="525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52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472500" y="469106"/>
            <a:ext cx="699516" cy="69951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/>
            <a:endParaRPr lang="en-US" sz="9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2869750"/>
            <a:ext cx="8199900" cy="120491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5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2018_8_3_SteerCo1_Heart Failure_vpresent.pptx</a:t>
            </a:r>
            <a:endParaRPr lang="en-US" sz="525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61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5098096" y="83226"/>
            <a:ext cx="576943" cy="7514866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1"/>
            <a:ext cx="9144000" cy="4400501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defTabSz="685800"/>
            <a:endParaRPr lang="en-US" sz="1350">
              <a:solidFill>
                <a:srgbClr val="000000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 defTabSz="685800">
                <a:defRPr/>
              </a:pPr>
              <a:t>‹#›</a:t>
            </a:fld>
            <a:endParaRPr lang="en-US" sz="75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1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white">
          <a:xfrm>
            <a:off x="8375904" y="4803300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 defTabSz="685800">
                <a:defRPr/>
              </a:pPr>
              <a:t>‹#›</a:t>
            </a:fld>
            <a:endParaRPr lang="en-US" sz="75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8199900" cy="2492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sym typeface="Trebuchet MS" panose="020B0603020202020204" pitchFamily="34" charset="0"/>
              </a:rPr>
              <a:t>2018_8_3_SteerCo1_Heart Failure_vpresent.pptx</a:t>
            </a:r>
            <a:endParaRPr lang="en-US" sz="525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99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478" y="2695776"/>
            <a:ext cx="1023938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3066234" cy="51435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defTabSz="685800"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3066234" cy="51435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defTabSz="685800"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72500" y="1933483"/>
            <a:ext cx="2114550" cy="132125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85800">
              <a:lnSpc>
                <a:spcPct val="106000"/>
              </a:lnSpc>
              <a:spcAft>
                <a:spcPts val="525"/>
              </a:spcAft>
            </a:pPr>
            <a:r>
              <a:rPr lang="en-US" sz="4050" dirty="0">
                <a:solidFill>
                  <a:srgbClr val="C8102E"/>
                </a:solidFill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 defTabSz="685800">
                <a:defRPr/>
              </a:pPr>
              <a:t>‹#›</a:t>
            </a:fld>
            <a:endParaRPr lang="en-US" sz="75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sym typeface="Trebuchet MS" panose="020B0603020202020204" pitchFamily="34" charset="0"/>
              </a:rPr>
              <a:t>2018_8_3_SteerCo1_Heart Failure_vpresent.pptx</a:t>
            </a:r>
            <a:endParaRPr lang="en-US" sz="525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56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 defTabSz="685800">
                <a:defRPr/>
              </a:pPr>
              <a:t>‹#›</a:t>
            </a:fld>
            <a:endParaRPr lang="en-US" sz="75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sym typeface="Trebuchet MS" panose="020B0603020202020204" pitchFamily="34" charset="0"/>
              </a:rPr>
              <a:t>2018_8_3_SteerCo1_Heart Failure_vpresent.pptx</a:t>
            </a:r>
            <a:endParaRPr lang="en-US" sz="525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73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2018_8_3_SteerCo1_Heart Failure_vpresent.pptx</a:t>
            </a:r>
            <a:endParaRPr lang="en-US" sz="525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08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2018_8_3_SteerCo1_Heart Failure_vpresent.pptx</a:t>
            </a:r>
            <a:endParaRPr lang="en-US" sz="525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37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2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4" t="12642" r="14760" b="11506"/>
          <a:stretch>
            <a:fillRect/>
          </a:stretch>
        </p:blipFill>
        <p:spPr bwMode="gray">
          <a:xfrm>
            <a:off x="3896092" y="1684827"/>
            <a:ext cx="1351817" cy="177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55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 userDrawn="1"/>
        </p:nvGrpSpPr>
        <p:grpSpPr>
          <a:xfrm>
            <a:off x="-450" y="-1"/>
            <a:ext cx="9145350" cy="51435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dirty="0">
                <a:solidFill>
                  <a:srgbClr val="000000"/>
                </a:solidFill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srgbClr val="575757"/>
                </a:solidFill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00000"/>
                </a:solidFill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685800">
                <a:lnSpc>
                  <a:spcPct val="90000"/>
                </a:lnSpc>
                <a:spcAft>
                  <a:spcPts val="750"/>
                </a:spcAft>
              </a:pPr>
              <a:endParaRPr lang="en-US" sz="900" dirty="0">
                <a:solidFill>
                  <a:srgbClr val="FFFFFF"/>
                </a:solidFill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1"/>
              <a:ext cx="9030915" cy="41549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defTabSz="685800">
                <a:lnSpc>
                  <a:spcPct val="90000"/>
                </a:lnSpc>
                <a:defRPr/>
              </a:pPr>
              <a:r>
                <a:rPr lang="en-US" sz="750" dirty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1. </a:t>
              </a:r>
              <a:r>
                <a:rPr lang="en-US" sz="750" dirty="0" err="1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US" sz="750" dirty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2. </a:t>
              </a:r>
              <a:r>
                <a:rPr lang="en-US" sz="750" dirty="0" err="1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US" sz="750" dirty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3. List footnotes in numerical order. Footnote numbers are not bracketed. Use 10pt font</a:t>
              </a:r>
            </a:p>
            <a:p>
              <a:pPr defTabSz="685800">
                <a:lnSpc>
                  <a:spcPct val="90000"/>
                </a:lnSpc>
                <a:defRPr/>
              </a:pPr>
              <a:r>
                <a:rPr lang="en-US" sz="750" dirty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defTabSz="685800">
                <a:lnSpc>
                  <a:spcPct val="90000"/>
                </a:lnSpc>
                <a:defRPr/>
              </a:pPr>
              <a:r>
                <a:rPr lang="en-US" sz="750" dirty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2018_8_3_SteerCo1_Heart Failure_vpresent.pptx</a:t>
            </a:r>
            <a:endParaRPr lang="en-US" sz="525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6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43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8375904" y="4803300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 defTabSz="685800">
                <a:defRPr/>
              </a:pPr>
              <a:t>‹#›</a:t>
            </a:fld>
            <a:endParaRPr lang="en-US" sz="75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041109" y="3518390"/>
            <a:ext cx="697003" cy="7469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800">
              <a:lnSpc>
                <a:spcPct val="95000"/>
              </a:lnSpc>
            </a:pPr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1882112" y="3518390"/>
            <a:ext cx="1177614" cy="1101132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5000" rIns="137160" bIns="1371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lnSpc>
                <a:spcPct val="95000"/>
              </a:lnSpc>
            </a:pP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472500" y="680400"/>
            <a:ext cx="2586600" cy="9153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459000" tIns="351000" rIns="0" bIns="0" rtlCol="0" anchor="t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endParaRPr lang="en-US" sz="4050" dirty="0">
              <a:solidFill>
                <a:srgbClr val="FFFFFF"/>
              </a:solidFill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824407" y="836562"/>
            <a:ext cx="1882247" cy="684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lnSpc>
                <a:spcPct val="95000"/>
              </a:lnSpc>
            </a:pPr>
            <a:r>
              <a:rPr lang="en-US" sz="4050" dirty="0">
                <a:solidFill>
                  <a:srgbClr val="FFFFFF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73784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6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8375904" y="4803300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 defTabSz="685800">
                <a:defRPr/>
              </a:pPr>
              <a:t>‹#›</a:t>
            </a:fld>
            <a:endParaRPr lang="en-US" sz="75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963557" y="1071098"/>
            <a:ext cx="710754" cy="7107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/>
            <a:endParaRPr lang="en-US" sz="9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963900" y="2000700"/>
            <a:ext cx="7214400" cy="2400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800"/>
            <a:endParaRPr lang="en-US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1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8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8375904" y="4803300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 defTabSz="685800">
                <a:defRPr/>
              </a:pPr>
              <a:t>‹#›</a:t>
            </a:fld>
            <a:endParaRPr lang="en-US" sz="75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472500" y="467100"/>
            <a:ext cx="5392499" cy="3531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2550" dirty="0">
                <a:solidFill>
                  <a:srgbClr val="FFFFFF"/>
                </a:solidFill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464174" y="904500"/>
            <a:ext cx="8682228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86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0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53302" y="0"/>
            <a:ext cx="312713" cy="51435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3060573" y="-982"/>
            <a:ext cx="6083428" cy="51444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/>
            <a:endParaRPr lang="en-US" sz="9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 defTabSz="685800">
                <a:defRPr/>
              </a:pPr>
              <a:t>‹#›</a:t>
            </a:fld>
            <a:endParaRPr lang="en-US" sz="75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2018_8_3_SteerCo1_Heart Failure_vpresent.pptx</a:t>
            </a:r>
            <a:endParaRPr lang="en-US" sz="525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72501" y="2405787"/>
            <a:ext cx="116035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2400" dirty="0">
                <a:solidFill>
                  <a:srgbClr val="FFFFFF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08149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3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invGray">
          <a:xfrm>
            <a:off x="1041109" y="3518390"/>
            <a:ext cx="697003" cy="746906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800">
              <a:lnSpc>
                <a:spcPct val="95000"/>
              </a:lnSpc>
            </a:pPr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1882112" y="3518390"/>
            <a:ext cx="1177614" cy="1101132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5000" rIns="137160" bIns="1371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lnSpc>
                <a:spcPct val="95000"/>
              </a:lnSpc>
            </a:pP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72500" y="680399"/>
            <a:ext cx="2586600" cy="91535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459000" tIns="351000" rIns="0" bIns="0" rtlCol="0" anchor="t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endParaRPr lang="en-US" sz="4050" dirty="0">
              <a:solidFill>
                <a:srgbClr val="C8102E"/>
              </a:solidFill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824407" y="836562"/>
            <a:ext cx="1882247" cy="684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defTabSz="685800"/>
            <a:r>
              <a:rPr lang="en-US" sz="4050" dirty="0">
                <a:solidFill>
                  <a:srgbClr val="C8102E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5553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5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white">
          <a:xfrm>
            <a:off x="963557" y="1071098"/>
            <a:ext cx="710754" cy="71075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/>
            <a:endParaRPr lang="en-US" sz="9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963900" y="2000700"/>
            <a:ext cx="7214400" cy="24003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800"/>
            <a:endParaRPr lang="en-US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9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8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 userDrawn="1"/>
        </p:nvSpPr>
        <p:spPr>
          <a:xfrm>
            <a:off x="472500" y="467100"/>
            <a:ext cx="5392499" cy="3531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2550" dirty="0">
                <a:solidFill>
                  <a:srgbClr val="C8102E"/>
                </a:solidFill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464174" y="904500"/>
            <a:ext cx="8682228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21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0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53302" y="0"/>
            <a:ext cx="312713" cy="51435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3060573" y="-982"/>
            <a:ext cx="6083428" cy="5144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/>
            <a:endParaRPr lang="en-US" sz="9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 defTabSz="685800">
                <a:defRPr/>
              </a:pPr>
              <a:t>‹#›</a:t>
            </a:fld>
            <a:endParaRPr lang="en-US" sz="75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2018_8_3_SteerCo1_Heart Failure_vpresent.pptx</a:t>
            </a:r>
            <a:endParaRPr lang="en-US" sz="525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72501" y="2446609"/>
            <a:ext cx="870785" cy="2492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</a:pPr>
            <a:r>
              <a:rPr lang="en-US" sz="1800" dirty="0">
                <a:solidFill>
                  <a:srgbClr val="FFFFFF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04984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rgbClr val="C10F2C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2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478" y="2695776"/>
            <a:ext cx="1023938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3066234" cy="51435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defTabSz="685800"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3066234" cy="51435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defTabSz="685800"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72500" y="1933483"/>
            <a:ext cx="2114550" cy="132125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85800">
              <a:lnSpc>
                <a:spcPct val="106000"/>
              </a:lnSpc>
              <a:spcAft>
                <a:spcPts val="525"/>
              </a:spcAft>
            </a:pPr>
            <a:r>
              <a:rPr lang="en-US" sz="4050" dirty="0">
                <a:solidFill>
                  <a:srgbClr val="C8102E"/>
                </a:solidFill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 defTabSz="685800">
                <a:defRPr/>
              </a:pPr>
              <a:t>‹#›</a:t>
            </a:fld>
            <a:endParaRPr lang="en-US" sz="75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25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81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2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4" t="12642" r="14760" b="11506"/>
          <a:stretch>
            <a:fillRect/>
          </a:stretch>
        </p:blipFill>
        <p:spPr bwMode="gray">
          <a:xfrm>
            <a:off x="3896092" y="1684827"/>
            <a:ext cx="1351817" cy="177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40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666588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208165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419991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250362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116426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785140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49637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72285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88891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0606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>
            <a:off x="-450" y="-1"/>
            <a:ext cx="9145350" cy="51435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750"/>
                </a:spcAft>
              </a:pPr>
              <a:endParaRPr lang="en-US" sz="9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1"/>
              <a:ext cx="9030915" cy="41549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</a:t>
              </a:r>
              <a:r>
                <a:rPr kumimoji="0" lang="en-US" sz="75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  2. </a:t>
              </a:r>
              <a:r>
                <a:rPr kumimoji="0" lang="en-US" sz="75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  3. List footnotes in numerical order. Footnote numbers are not bracketed. Use 10pt font</a:t>
              </a:r>
            </a:p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99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1527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Picture 2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1" t="13134" r="14597" b="10988"/>
          <a:stretch>
            <a:fillRect/>
          </a:stretch>
        </p:blipFill>
        <p:spPr bwMode="gray">
          <a:xfrm>
            <a:off x="7686947" y="3499212"/>
            <a:ext cx="925535" cy="121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 preferRelativeResize="0"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37160" y="175391"/>
            <a:ext cx="4794068" cy="479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 bwMode="gray">
          <a:xfrm>
            <a:off x="783772" y="297656"/>
            <a:ext cx="3940628" cy="1165860"/>
          </a:xfrm>
        </p:spPr>
        <p:txBody>
          <a:bodyPr anchor="b" anchorCtr="0">
            <a:norm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Subtitle 2"/>
          <p:cNvSpPr>
            <a:spLocks noGrp="1"/>
          </p:cNvSpPr>
          <p:nvPr>
            <p:ph type="subTitle" idx="1"/>
          </p:nvPr>
        </p:nvSpPr>
        <p:spPr bwMode="gray">
          <a:xfrm>
            <a:off x="783771" y="1645920"/>
            <a:ext cx="3940628" cy="51435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58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8200013" cy="2492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34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982"/>
            <a:ext cx="3520800" cy="5144482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72500" y="1619241"/>
            <a:ext cx="2808000" cy="4062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920286"/>
            <a:ext cx="2808000" cy="498598"/>
          </a:xfrm>
        </p:spPr>
        <p:txBody>
          <a:bodyPr anchor="t">
            <a:noAutofit/>
          </a:bodyPr>
          <a:lstStyle>
            <a:lvl1pPr>
              <a:defRPr sz="1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51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963557" y="2001031"/>
            <a:ext cx="7215368" cy="2400770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5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960520" y="1068061"/>
            <a:ext cx="713791" cy="71379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56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2500" y="2870100"/>
            <a:ext cx="8202600" cy="1530900"/>
          </a:xfrm>
        </p:spPr>
        <p:txBody>
          <a:bodyPr anchor="t">
            <a:noAutofit/>
          </a:bodyPr>
          <a:lstStyle>
            <a:lvl1pPr>
              <a:defRPr sz="405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472501" y="2760012"/>
            <a:ext cx="8668940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30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048746" y="0"/>
            <a:ext cx="312713" cy="51435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3059631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2010827"/>
            <a:ext cx="2345911" cy="112184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0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/>
              <a:t>Month 00, 0000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DBA9528-BCFE-1E43-A37D-912FF3C52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308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5374205" y="0"/>
            <a:ext cx="312713" cy="51435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5378967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4707397" cy="2492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28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6771935" y="0"/>
            <a:ext cx="312713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677570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6076188" cy="2492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87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53302" y="0"/>
            <a:ext cx="312713" cy="51435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2010827"/>
            <a:ext cx="2345911" cy="112184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3060573" y="-982"/>
            <a:ext cx="6083428" cy="5144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77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267187" y="0"/>
            <a:ext cx="312713" cy="514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4569016" y="0"/>
            <a:ext cx="4574983" cy="51435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35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2500" y="1339200"/>
            <a:ext cx="3291300" cy="24651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3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77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557387" y="0"/>
            <a:ext cx="312713" cy="514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5864658" y="0"/>
            <a:ext cx="327934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865019" y="0"/>
            <a:ext cx="3278981" cy="51435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2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73202" y="1339200"/>
            <a:ext cx="4685664" cy="24651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23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478" y="2691013"/>
            <a:ext cx="1023938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4"/>
          <p:cNvSpPr/>
          <p:nvPr userDrawn="1"/>
        </p:nvSpPr>
        <p:spPr bwMode="ltGray">
          <a:xfrm>
            <a:off x="1143" y="983"/>
            <a:ext cx="3066234" cy="51435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2073153"/>
            <a:ext cx="1858979" cy="98573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28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/>
          <p:cNvSpPr/>
          <p:nvPr userDrawn="1"/>
        </p:nvSpPr>
        <p:spPr bwMode="ltGray">
          <a:xfrm>
            <a:off x="1143" y="983"/>
            <a:ext cx="3066234" cy="51435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rgbClr val="960B2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2073153"/>
            <a:ext cx="1858979" cy="985733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1605981" y="2552121"/>
            <a:ext cx="2021000" cy="259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0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6" y="2537222"/>
            <a:ext cx="973931" cy="267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3"/>
          <p:cNvSpPr/>
          <p:nvPr userDrawn="1"/>
        </p:nvSpPr>
        <p:spPr bwMode="white">
          <a:xfrm>
            <a:off x="1" y="0"/>
            <a:ext cx="4070190" cy="51435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72501" y="1339200"/>
            <a:ext cx="3046676" cy="24651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01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3"/>
          <p:cNvSpPr/>
          <p:nvPr userDrawn="1"/>
        </p:nvSpPr>
        <p:spPr bwMode="white">
          <a:xfrm>
            <a:off x="1" y="0"/>
            <a:ext cx="4070190" cy="51435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rgbClr val="960B2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72501" y="1339200"/>
            <a:ext cx="3046676" cy="24651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2662111" y="2562225"/>
            <a:ext cx="20210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5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068" y="2691013"/>
            <a:ext cx="1023938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 bwMode="white">
          <a:xfrm>
            <a:off x="0" y="0"/>
            <a:ext cx="4772660" cy="51435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3560867" cy="2492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6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48640" y="365760"/>
            <a:ext cx="804672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48640" y="1188720"/>
            <a:ext cx="3931920" cy="347472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663440" y="1188720"/>
            <a:ext cx="3931920" cy="347472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/>
              <a:t>Month 00, 0000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DBA9528-BCFE-1E43-A37D-912FF3C52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691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4772660" cy="51435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rgbClr val="960B2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3560867" cy="2492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3321316" y="2555853"/>
            <a:ext cx="2021000" cy="259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2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756" y="2691013"/>
            <a:ext cx="1023938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6315740" cy="51435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4690872" cy="2492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02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6334679" cy="51435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rgbClr val="960B2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4690872" cy="2492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893577" y="2555853"/>
            <a:ext cx="2021000" cy="259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7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2869750"/>
            <a:ext cx="8199900" cy="1204913"/>
          </a:xfrm>
        </p:spPr>
        <p:txBody>
          <a:bodyPr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5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79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472500" y="469106"/>
            <a:ext cx="699516" cy="69951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2869750"/>
            <a:ext cx="8199900" cy="120491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5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53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rgbClr val="6408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5098096" y="83226"/>
            <a:ext cx="576943" cy="7514866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1"/>
            <a:ext cx="9144000" cy="4400501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6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white">
          <a:xfrm>
            <a:off x="8375904" y="4803300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467101"/>
            <a:ext cx="8199900" cy="2492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24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478" y="2695776"/>
            <a:ext cx="1023938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3066234" cy="51435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3066234" cy="51435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72500" y="1933483"/>
            <a:ext cx="2114550" cy="132125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525"/>
              </a:spcAft>
              <a:buFontTx/>
              <a:buNone/>
            </a:pPr>
            <a:r>
              <a:rPr lang="en-US" sz="4050" dirty="0">
                <a:solidFill>
                  <a:schemeClr val="tx2"/>
                </a:solidFill>
                <a:latin typeface="+mn-lt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51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01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3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48640" y="365760"/>
            <a:ext cx="804672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48640" y="1188720"/>
            <a:ext cx="3931920" cy="5029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548640" y="1737360"/>
            <a:ext cx="3931920" cy="292608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63440" y="1188720"/>
            <a:ext cx="3931920" cy="5029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gray">
          <a:xfrm>
            <a:off x="4663440" y="1737360"/>
            <a:ext cx="3931920" cy="292608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/>
              <a:t>Month 00, 0000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DBA9528-BCFE-1E43-A37D-912FF3C52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842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41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2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4" t="12642" r="14760" b="11506"/>
          <a:stretch>
            <a:fillRect/>
          </a:stretch>
        </p:blipFill>
        <p:spPr bwMode="gray">
          <a:xfrm>
            <a:off x="3896092" y="1684827"/>
            <a:ext cx="1351817" cy="177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27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 userDrawn="1"/>
        </p:nvGrpSpPr>
        <p:grpSpPr>
          <a:xfrm>
            <a:off x="-450" y="-1"/>
            <a:ext cx="9145350" cy="51435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latin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750"/>
                </a:spcAft>
              </a:pPr>
              <a:endParaRPr lang="en-US" sz="9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1"/>
              <a:ext cx="9030915" cy="41549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</a:t>
              </a:r>
              <a:r>
                <a:rPr kumimoji="0" lang="en-US" sz="75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  2. </a:t>
              </a:r>
              <a:r>
                <a:rPr kumimoji="0" lang="en-US" sz="75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  3. List footnotes in numerical order. Footnote numbers are not bracketed. Use 10pt font</a:t>
              </a:r>
            </a:p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09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8375904" y="4803300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041109" y="3518390"/>
            <a:ext cx="697003" cy="7469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1882112" y="3518390"/>
            <a:ext cx="1177614" cy="1101132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5000" rIns="137160" bIns="1371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9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472500" y="680400"/>
            <a:ext cx="2586600" cy="9153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459000" tIns="351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4050" dirty="0">
              <a:solidFill>
                <a:schemeClr val="bg1"/>
              </a:solidFill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824407" y="836562"/>
            <a:ext cx="1882247" cy="684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50" dirty="0">
                <a:solidFill>
                  <a:schemeClr val="bg1"/>
                </a:solidFill>
                <a:latin typeface="+mj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3523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8375904" y="4803300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963557" y="1071098"/>
            <a:ext cx="710754" cy="7107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0" dirty="0">
              <a:solidFill>
                <a:schemeClr val="bg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963900" y="2000700"/>
            <a:ext cx="7214400" cy="2400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21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8375904" y="4803300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472500" y="467100"/>
            <a:ext cx="5392499" cy="3531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2550" dirty="0">
                <a:solidFill>
                  <a:schemeClr val="bg1"/>
                </a:solidFill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464174" y="904500"/>
            <a:ext cx="8682228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49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53302" y="0"/>
            <a:ext cx="312713" cy="51435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3060573" y="-982"/>
            <a:ext cx="6083428" cy="51444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72501" y="2405787"/>
            <a:ext cx="116035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2400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09738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041109" y="3518390"/>
            <a:ext cx="697003" cy="746906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1882112" y="3518390"/>
            <a:ext cx="1177614" cy="1101132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5000" rIns="137160" bIns="1371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9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72500" y="680399"/>
            <a:ext cx="2586600" cy="91535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459000" tIns="351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4050" dirty="0">
              <a:solidFill>
                <a:schemeClr val="accent4"/>
              </a:solidFill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824407" y="836562"/>
            <a:ext cx="1882247" cy="684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405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95228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963557" y="1071098"/>
            <a:ext cx="710754" cy="71075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0" dirty="0">
              <a:solidFill>
                <a:schemeClr val="bg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963900" y="2000700"/>
            <a:ext cx="7214400" cy="24003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78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72500" y="467100"/>
            <a:ext cx="5392499" cy="3531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2550" dirty="0">
                <a:solidFill>
                  <a:schemeClr val="accent4"/>
                </a:solidFill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464174" y="904500"/>
            <a:ext cx="8682228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18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/>
              <a:t>Month 00, 0000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DBA9528-BCFE-1E43-A37D-912FF3C52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686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53302" y="0"/>
            <a:ext cx="312713" cy="51435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3060573" y="-982"/>
            <a:ext cx="6083428" cy="5144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72501" y="2446609"/>
            <a:ext cx="870785" cy="2492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800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60673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478" y="2695776"/>
            <a:ext cx="1023938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3066234" cy="51435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3066234" cy="51435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prstClr val="white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72500" y="1933483"/>
            <a:ext cx="2114550" cy="132125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525"/>
              </a:spcAft>
              <a:buFontTx/>
              <a:buNone/>
            </a:pPr>
            <a:r>
              <a:rPr lang="en-US" sz="4050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4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/>
        </p:nvSpPr>
        <p:spPr>
          <a:xfrm>
            <a:off x="0" y="3959388"/>
            <a:ext cx="9144000" cy="118411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6359298" y="1479954"/>
            <a:ext cx="435430" cy="5143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9"/>
          <a:srcRect l="1368" t="8949" r="1368" b="27879"/>
          <a:stretch/>
        </p:blipFill>
        <p:spPr>
          <a:xfrm>
            <a:off x="0" y="0"/>
            <a:ext cx="9144000" cy="3957638"/>
          </a:xfrm>
          <a:prstGeom prst="rect">
            <a:avLst/>
          </a:prstGeom>
        </p:spPr>
      </p:pic>
      <p:sp>
        <p:nvSpPr>
          <p:cNvPr id="2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7024921" y="4177982"/>
            <a:ext cx="1400951" cy="672625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1" name="Rectangle 20"/>
          <p:cNvSpPr/>
          <p:nvPr userDrawn="1"/>
        </p:nvSpPr>
        <p:spPr bwMode="black">
          <a:xfrm>
            <a:off x="473202" y="469650"/>
            <a:ext cx="6093900" cy="41472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15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718200" y="4655882"/>
            <a:ext cx="5151600" cy="245361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9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171450" indent="0" algn="ctr">
              <a:buNone/>
              <a:defRPr/>
            </a:lvl4pPr>
            <a:lvl5pPr marL="342900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718200" y="710202"/>
            <a:ext cx="2165577" cy="671059"/>
            <a:chOff x="848180" y="896938"/>
            <a:chExt cx="2178050" cy="674924"/>
          </a:xfrm>
          <a:solidFill>
            <a:schemeClr val="bg1"/>
          </a:solidFill>
        </p:grpSpPr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848180" y="896938"/>
              <a:ext cx="997552" cy="414102"/>
            </a:xfrm>
            <a:custGeom>
              <a:avLst/>
              <a:gdLst>
                <a:gd name="T0" fmla="*/ 39 w 340"/>
                <a:gd name="T1" fmla="*/ 10 h 140"/>
                <a:gd name="T2" fmla="*/ 54 w 340"/>
                <a:gd name="T3" fmla="*/ 8 h 140"/>
                <a:gd name="T4" fmla="*/ 47 w 340"/>
                <a:gd name="T5" fmla="*/ 64 h 140"/>
                <a:gd name="T6" fmla="*/ 60 w 340"/>
                <a:gd name="T7" fmla="*/ 132 h 140"/>
                <a:gd name="T8" fmla="*/ 39 w 340"/>
                <a:gd name="T9" fmla="*/ 69 h 140"/>
                <a:gd name="T10" fmla="*/ 92 w 340"/>
                <a:gd name="T11" fmla="*/ 100 h 140"/>
                <a:gd name="T12" fmla="*/ 285 w 340"/>
                <a:gd name="T13" fmla="*/ 78 h 140"/>
                <a:gd name="T14" fmla="*/ 286 w 340"/>
                <a:gd name="T15" fmla="*/ 82 h 140"/>
                <a:gd name="T16" fmla="*/ 306 w 340"/>
                <a:gd name="T17" fmla="*/ 113 h 140"/>
                <a:gd name="T18" fmla="*/ 238 w 340"/>
                <a:gd name="T19" fmla="*/ 71 h 140"/>
                <a:gd name="T20" fmla="*/ 315 w 340"/>
                <a:gd name="T21" fmla="*/ 40 h 140"/>
                <a:gd name="T22" fmla="*/ 318 w 340"/>
                <a:gd name="T23" fmla="*/ 41 h 140"/>
                <a:gd name="T24" fmla="*/ 317 w 340"/>
                <a:gd name="T25" fmla="*/ 1 h 140"/>
                <a:gd name="T26" fmla="*/ 313 w 340"/>
                <a:gd name="T27" fmla="*/ 12 h 140"/>
                <a:gd name="T28" fmla="*/ 278 w 340"/>
                <a:gd name="T29" fmla="*/ 0 h 140"/>
                <a:gd name="T30" fmla="*/ 216 w 340"/>
                <a:gd name="T31" fmla="*/ 90 h 140"/>
                <a:gd name="T32" fmla="*/ 177 w 340"/>
                <a:gd name="T33" fmla="*/ 135 h 140"/>
                <a:gd name="T34" fmla="*/ 174 w 340"/>
                <a:gd name="T35" fmla="*/ 5 h 140"/>
                <a:gd name="T36" fmla="*/ 210 w 340"/>
                <a:gd name="T37" fmla="*/ 34 h 140"/>
                <a:gd name="T38" fmla="*/ 211 w 340"/>
                <a:gd name="T39" fmla="*/ 1 h 140"/>
                <a:gd name="T40" fmla="*/ 208 w 340"/>
                <a:gd name="T41" fmla="*/ 2 h 140"/>
                <a:gd name="T42" fmla="*/ 206 w 340"/>
                <a:gd name="T43" fmla="*/ 12 h 140"/>
                <a:gd name="T44" fmla="*/ 110 w 340"/>
                <a:gd name="T45" fmla="*/ 71 h 140"/>
                <a:gd name="T46" fmla="*/ 110 w 340"/>
                <a:gd name="T47" fmla="*/ 82 h 140"/>
                <a:gd name="T48" fmla="*/ 69 w 340"/>
                <a:gd name="T49" fmla="*/ 65 h 140"/>
                <a:gd name="T50" fmla="*/ 53 w 340"/>
                <a:gd name="T51" fmla="*/ 2 h 140"/>
                <a:gd name="T52" fmla="*/ 0 w 340"/>
                <a:gd name="T53" fmla="*/ 2 h 140"/>
                <a:gd name="T54" fmla="*/ 1 w 340"/>
                <a:gd name="T55" fmla="*/ 6 h 140"/>
                <a:gd name="T56" fmla="*/ 18 w 340"/>
                <a:gd name="T57" fmla="*/ 106 h 140"/>
                <a:gd name="T58" fmla="*/ 0 w 340"/>
                <a:gd name="T59" fmla="*/ 135 h 140"/>
                <a:gd name="T60" fmla="*/ 28 w 340"/>
                <a:gd name="T61" fmla="*/ 137 h 140"/>
                <a:gd name="T62" fmla="*/ 115 w 340"/>
                <a:gd name="T63" fmla="*/ 101 h 140"/>
                <a:gd name="T64" fmla="*/ 177 w 340"/>
                <a:gd name="T65" fmla="*/ 140 h 140"/>
                <a:gd name="T66" fmla="*/ 214 w 340"/>
                <a:gd name="T67" fmla="*/ 127 h 140"/>
                <a:gd name="T68" fmla="*/ 218 w 340"/>
                <a:gd name="T69" fmla="*/ 138 h 140"/>
                <a:gd name="T70" fmla="*/ 219 w 340"/>
                <a:gd name="T71" fmla="*/ 101 h 140"/>
                <a:gd name="T72" fmla="*/ 279 w 340"/>
                <a:gd name="T73" fmla="*/ 140 h 140"/>
                <a:gd name="T74" fmla="*/ 328 w 340"/>
                <a:gd name="T75" fmla="*/ 121 h 140"/>
                <a:gd name="T76" fmla="*/ 327 w 340"/>
                <a:gd name="T77" fmla="*/ 101 h 140"/>
                <a:gd name="T78" fmla="*/ 340 w 340"/>
                <a:gd name="T79" fmla="*/ 80 h 140"/>
                <a:gd name="T80" fmla="*/ 315 w 340"/>
                <a:gd name="T81" fmla="*/ 7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0" h="140">
                  <a:moveTo>
                    <a:pt x="39" y="64"/>
                  </a:moveTo>
                  <a:cubicBezTo>
                    <a:pt x="39" y="10"/>
                    <a:pt x="39" y="10"/>
                    <a:pt x="39" y="10"/>
                  </a:cubicBezTo>
                  <a:cubicBezTo>
                    <a:pt x="39" y="9"/>
                    <a:pt x="39" y="8"/>
                    <a:pt x="41" y="8"/>
                  </a:cubicBezTo>
                  <a:cubicBezTo>
                    <a:pt x="44" y="8"/>
                    <a:pt x="51" y="8"/>
                    <a:pt x="54" y="8"/>
                  </a:cubicBezTo>
                  <a:cubicBezTo>
                    <a:pt x="70" y="8"/>
                    <a:pt x="81" y="17"/>
                    <a:pt x="81" y="36"/>
                  </a:cubicBezTo>
                  <a:cubicBezTo>
                    <a:pt x="81" y="57"/>
                    <a:pt x="68" y="64"/>
                    <a:pt x="47" y="64"/>
                  </a:cubicBezTo>
                  <a:lnTo>
                    <a:pt x="39" y="64"/>
                  </a:lnTo>
                  <a:close/>
                  <a:moveTo>
                    <a:pt x="60" y="132"/>
                  </a:moveTo>
                  <a:cubicBezTo>
                    <a:pt x="42" y="132"/>
                    <a:pt x="39" y="129"/>
                    <a:pt x="39" y="104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71" y="69"/>
                    <a:pt x="92" y="74"/>
                    <a:pt x="92" y="100"/>
                  </a:cubicBezTo>
                  <a:cubicBezTo>
                    <a:pt x="92" y="120"/>
                    <a:pt x="80" y="132"/>
                    <a:pt x="60" y="132"/>
                  </a:cubicBezTo>
                  <a:close/>
                  <a:moveTo>
                    <a:pt x="285" y="78"/>
                  </a:moveTo>
                  <a:cubicBezTo>
                    <a:pt x="285" y="80"/>
                    <a:pt x="285" y="80"/>
                    <a:pt x="285" y="80"/>
                  </a:cubicBezTo>
                  <a:cubicBezTo>
                    <a:pt x="285" y="81"/>
                    <a:pt x="285" y="82"/>
                    <a:pt x="286" y="82"/>
                  </a:cubicBezTo>
                  <a:cubicBezTo>
                    <a:pt x="306" y="82"/>
                    <a:pt x="306" y="84"/>
                    <a:pt x="306" y="100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26"/>
                    <a:pt x="298" y="135"/>
                    <a:pt x="280" y="135"/>
                  </a:cubicBezTo>
                  <a:cubicBezTo>
                    <a:pt x="251" y="135"/>
                    <a:pt x="238" y="106"/>
                    <a:pt x="238" y="71"/>
                  </a:cubicBezTo>
                  <a:cubicBezTo>
                    <a:pt x="238" y="37"/>
                    <a:pt x="247" y="5"/>
                    <a:pt x="280" y="5"/>
                  </a:cubicBezTo>
                  <a:cubicBezTo>
                    <a:pt x="298" y="5"/>
                    <a:pt x="313" y="17"/>
                    <a:pt x="315" y="40"/>
                  </a:cubicBezTo>
                  <a:cubicBezTo>
                    <a:pt x="315" y="41"/>
                    <a:pt x="315" y="41"/>
                    <a:pt x="316" y="41"/>
                  </a:cubicBezTo>
                  <a:cubicBezTo>
                    <a:pt x="318" y="41"/>
                    <a:pt x="318" y="41"/>
                    <a:pt x="318" y="41"/>
                  </a:cubicBezTo>
                  <a:cubicBezTo>
                    <a:pt x="318" y="32"/>
                    <a:pt x="318" y="10"/>
                    <a:pt x="318" y="1"/>
                  </a:cubicBezTo>
                  <a:cubicBezTo>
                    <a:pt x="317" y="1"/>
                    <a:pt x="317" y="1"/>
                    <a:pt x="317" y="1"/>
                  </a:cubicBezTo>
                  <a:cubicBezTo>
                    <a:pt x="315" y="1"/>
                    <a:pt x="315" y="1"/>
                    <a:pt x="315" y="2"/>
                  </a:cubicBezTo>
                  <a:cubicBezTo>
                    <a:pt x="313" y="12"/>
                    <a:pt x="313" y="12"/>
                    <a:pt x="313" y="12"/>
                  </a:cubicBezTo>
                  <a:cubicBezTo>
                    <a:pt x="313" y="12"/>
                    <a:pt x="313" y="12"/>
                    <a:pt x="313" y="12"/>
                  </a:cubicBezTo>
                  <a:cubicBezTo>
                    <a:pt x="303" y="3"/>
                    <a:pt x="290" y="0"/>
                    <a:pt x="278" y="0"/>
                  </a:cubicBezTo>
                  <a:cubicBezTo>
                    <a:pt x="239" y="0"/>
                    <a:pt x="214" y="32"/>
                    <a:pt x="214" y="71"/>
                  </a:cubicBezTo>
                  <a:cubicBezTo>
                    <a:pt x="214" y="78"/>
                    <a:pt x="215" y="84"/>
                    <a:pt x="216" y="90"/>
                  </a:cubicBezTo>
                  <a:cubicBezTo>
                    <a:pt x="216" y="95"/>
                    <a:pt x="216" y="95"/>
                    <a:pt x="216" y="95"/>
                  </a:cubicBezTo>
                  <a:cubicBezTo>
                    <a:pt x="213" y="125"/>
                    <a:pt x="196" y="135"/>
                    <a:pt x="177" y="135"/>
                  </a:cubicBezTo>
                  <a:cubicBezTo>
                    <a:pt x="148" y="135"/>
                    <a:pt x="134" y="108"/>
                    <a:pt x="134" y="71"/>
                  </a:cubicBezTo>
                  <a:cubicBezTo>
                    <a:pt x="134" y="37"/>
                    <a:pt x="142" y="5"/>
                    <a:pt x="174" y="5"/>
                  </a:cubicBezTo>
                  <a:cubicBezTo>
                    <a:pt x="191" y="5"/>
                    <a:pt x="205" y="15"/>
                    <a:pt x="208" y="33"/>
                  </a:cubicBezTo>
                  <a:cubicBezTo>
                    <a:pt x="208" y="34"/>
                    <a:pt x="209" y="34"/>
                    <a:pt x="210" y="34"/>
                  </a:cubicBezTo>
                  <a:cubicBezTo>
                    <a:pt x="212" y="34"/>
                    <a:pt x="212" y="34"/>
                    <a:pt x="212" y="34"/>
                  </a:cubicBezTo>
                  <a:cubicBezTo>
                    <a:pt x="212" y="25"/>
                    <a:pt x="211" y="10"/>
                    <a:pt x="211" y="1"/>
                  </a:cubicBezTo>
                  <a:cubicBezTo>
                    <a:pt x="210" y="1"/>
                    <a:pt x="210" y="1"/>
                    <a:pt x="210" y="1"/>
                  </a:cubicBezTo>
                  <a:cubicBezTo>
                    <a:pt x="209" y="1"/>
                    <a:pt x="208" y="1"/>
                    <a:pt x="208" y="2"/>
                  </a:cubicBezTo>
                  <a:cubicBezTo>
                    <a:pt x="206" y="12"/>
                    <a:pt x="206" y="12"/>
                    <a:pt x="206" y="12"/>
                  </a:cubicBezTo>
                  <a:cubicBezTo>
                    <a:pt x="206" y="12"/>
                    <a:pt x="206" y="12"/>
                    <a:pt x="206" y="12"/>
                  </a:cubicBezTo>
                  <a:cubicBezTo>
                    <a:pt x="197" y="3"/>
                    <a:pt x="184" y="0"/>
                    <a:pt x="172" y="0"/>
                  </a:cubicBezTo>
                  <a:cubicBezTo>
                    <a:pt x="135" y="0"/>
                    <a:pt x="110" y="32"/>
                    <a:pt x="110" y="71"/>
                  </a:cubicBezTo>
                  <a:cubicBezTo>
                    <a:pt x="110" y="75"/>
                    <a:pt x="110" y="78"/>
                    <a:pt x="110" y="82"/>
                  </a:cubicBezTo>
                  <a:cubicBezTo>
                    <a:pt x="110" y="82"/>
                    <a:pt x="110" y="82"/>
                    <a:pt x="110" y="82"/>
                  </a:cubicBezTo>
                  <a:cubicBezTo>
                    <a:pt x="102" y="71"/>
                    <a:pt x="87" y="66"/>
                    <a:pt x="69" y="65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89" y="61"/>
                    <a:pt x="102" y="51"/>
                    <a:pt x="102" y="34"/>
                  </a:cubicBezTo>
                  <a:cubicBezTo>
                    <a:pt x="102" y="9"/>
                    <a:pt x="75" y="2"/>
                    <a:pt x="53" y="2"/>
                  </a:cubicBezTo>
                  <a:cubicBezTo>
                    <a:pt x="47" y="2"/>
                    <a:pt x="34" y="3"/>
                    <a:pt x="29" y="3"/>
                  </a:cubicBezTo>
                  <a:cubicBezTo>
                    <a:pt x="20" y="3"/>
                    <a:pt x="9" y="3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8" y="7"/>
                    <a:pt x="18" y="9"/>
                    <a:pt x="18" y="3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30"/>
                    <a:pt x="18" y="133"/>
                    <a:pt x="2" y="133"/>
                  </a:cubicBezTo>
                  <a:cubicBezTo>
                    <a:pt x="0" y="133"/>
                    <a:pt x="0" y="134"/>
                    <a:pt x="0" y="135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9" y="137"/>
                    <a:pt x="18" y="137"/>
                    <a:pt x="28" y="137"/>
                  </a:cubicBezTo>
                  <a:cubicBezTo>
                    <a:pt x="40" y="137"/>
                    <a:pt x="45" y="137"/>
                    <a:pt x="60" y="137"/>
                  </a:cubicBezTo>
                  <a:cubicBezTo>
                    <a:pt x="93" y="137"/>
                    <a:pt x="114" y="121"/>
                    <a:pt x="115" y="101"/>
                  </a:cubicBezTo>
                  <a:cubicBezTo>
                    <a:pt x="116" y="101"/>
                    <a:pt x="116" y="101"/>
                    <a:pt x="116" y="101"/>
                  </a:cubicBezTo>
                  <a:cubicBezTo>
                    <a:pt x="126" y="125"/>
                    <a:pt x="148" y="140"/>
                    <a:pt x="177" y="140"/>
                  </a:cubicBezTo>
                  <a:cubicBezTo>
                    <a:pt x="190" y="140"/>
                    <a:pt x="203" y="136"/>
                    <a:pt x="213" y="127"/>
                  </a:cubicBezTo>
                  <a:cubicBezTo>
                    <a:pt x="214" y="127"/>
                    <a:pt x="214" y="127"/>
                    <a:pt x="214" y="127"/>
                  </a:cubicBezTo>
                  <a:cubicBezTo>
                    <a:pt x="215" y="137"/>
                    <a:pt x="215" y="137"/>
                    <a:pt x="215" y="137"/>
                  </a:cubicBezTo>
                  <a:cubicBezTo>
                    <a:pt x="216" y="138"/>
                    <a:pt x="216" y="138"/>
                    <a:pt x="218" y="138"/>
                  </a:cubicBezTo>
                  <a:cubicBezTo>
                    <a:pt x="219" y="138"/>
                    <a:pt x="219" y="138"/>
                    <a:pt x="219" y="138"/>
                  </a:cubicBezTo>
                  <a:cubicBezTo>
                    <a:pt x="219" y="132"/>
                    <a:pt x="219" y="114"/>
                    <a:pt x="219" y="101"/>
                  </a:cubicBezTo>
                  <a:cubicBezTo>
                    <a:pt x="220" y="101"/>
                    <a:pt x="220" y="101"/>
                    <a:pt x="220" y="101"/>
                  </a:cubicBezTo>
                  <a:cubicBezTo>
                    <a:pt x="229" y="125"/>
                    <a:pt x="252" y="140"/>
                    <a:pt x="279" y="140"/>
                  </a:cubicBezTo>
                  <a:cubicBezTo>
                    <a:pt x="305" y="140"/>
                    <a:pt x="315" y="123"/>
                    <a:pt x="326" y="123"/>
                  </a:cubicBezTo>
                  <a:cubicBezTo>
                    <a:pt x="327" y="123"/>
                    <a:pt x="328" y="123"/>
                    <a:pt x="328" y="121"/>
                  </a:cubicBezTo>
                  <a:cubicBezTo>
                    <a:pt x="328" y="119"/>
                    <a:pt x="327" y="114"/>
                    <a:pt x="327" y="110"/>
                  </a:cubicBezTo>
                  <a:cubicBezTo>
                    <a:pt x="327" y="101"/>
                    <a:pt x="327" y="101"/>
                    <a:pt x="327" y="101"/>
                  </a:cubicBezTo>
                  <a:cubicBezTo>
                    <a:pt x="327" y="84"/>
                    <a:pt x="327" y="82"/>
                    <a:pt x="339" y="82"/>
                  </a:cubicBezTo>
                  <a:cubicBezTo>
                    <a:pt x="340" y="82"/>
                    <a:pt x="340" y="81"/>
                    <a:pt x="340" y="80"/>
                  </a:cubicBezTo>
                  <a:cubicBezTo>
                    <a:pt x="340" y="78"/>
                    <a:pt x="340" y="78"/>
                    <a:pt x="340" y="78"/>
                  </a:cubicBezTo>
                  <a:cubicBezTo>
                    <a:pt x="331" y="78"/>
                    <a:pt x="325" y="78"/>
                    <a:pt x="315" y="78"/>
                  </a:cubicBezTo>
                  <a:cubicBezTo>
                    <a:pt x="306" y="78"/>
                    <a:pt x="294" y="78"/>
                    <a:pt x="285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n-lt"/>
                <a:sym typeface="Trebuchet MS" panose="020B0603020202020204" pitchFamily="34" charset="0"/>
              </a:endParaRPr>
            </a:p>
          </p:txBody>
        </p:sp>
        <p:sp>
          <p:nvSpPr>
            <p:cNvPr id="25" name="Freeform 6"/>
            <p:cNvSpPr>
              <a:spLocks noEditPoints="1"/>
            </p:cNvSpPr>
            <p:nvPr/>
          </p:nvSpPr>
          <p:spPr bwMode="auto">
            <a:xfrm>
              <a:off x="1194295" y="1459375"/>
              <a:ext cx="1831935" cy="112487"/>
            </a:xfrm>
            <a:custGeom>
              <a:avLst/>
              <a:gdLst>
                <a:gd name="T0" fmla="*/ 32 w 625"/>
                <a:gd name="T1" fmla="*/ 10 h 38"/>
                <a:gd name="T2" fmla="*/ 14 w 625"/>
                <a:gd name="T3" fmla="*/ 4 h 38"/>
                <a:gd name="T4" fmla="*/ 112 w 625"/>
                <a:gd name="T5" fmla="*/ 9 h 38"/>
                <a:gd name="T6" fmla="*/ 87 w 625"/>
                <a:gd name="T7" fmla="*/ 37 h 38"/>
                <a:gd name="T8" fmla="*/ 107 w 625"/>
                <a:gd name="T9" fmla="*/ 10 h 38"/>
                <a:gd name="T10" fmla="*/ 274 w 625"/>
                <a:gd name="T11" fmla="*/ 26 h 38"/>
                <a:gd name="T12" fmla="*/ 271 w 625"/>
                <a:gd name="T13" fmla="*/ 2 h 38"/>
                <a:gd name="T14" fmla="*/ 48 w 625"/>
                <a:gd name="T15" fmla="*/ 37 h 38"/>
                <a:gd name="T16" fmla="*/ 38 w 625"/>
                <a:gd name="T17" fmla="*/ 37 h 38"/>
                <a:gd name="T18" fmla="*/ 33 w 625"/>
                <a:gd name="T19" fmla="*/ 12 h 38"/>
                <a:gd name="T20" fmla="*/ 43 w 625"/>
                <a:gd name="T21" fmla="*/ 12 h 38"/>
                <a:gd name="T22" fmla="*/ 48 w 625"/>
                <a:gd name="T23" fmla="*/ 37 h 38"/>
                <a:gd name="T24" fmla="*/ 56 w 625"/>
                <a:gd name="T25" fmla="*/ 12 h 38"/>
                <a:gd name="T26" fmla="*/ 64 w 625"/>
                <a:gd name="T27" fmla="*/ 23 h 38"/>
                <a:gd name="T28" fmla="*/ 64 w 625"/>
                <a:gd name="T29" fmla="*/ 25 h 38"/>
                <a:gd name="T30" fmla="*/ 118 w 625"/>
                <a:gd name="T31" fmla="*/ 25 h 38"/>
                <a:gd name="T32" fmla="*/ 145 w 625"/>
                <a:gd name="T33" fmla="*/ 37 h 38"/>
                <a:gd name="T34" fmla="*/ 157 w 625"/>
                <a:gd name="T35" fmla="*/ 13 h 38"/>
                <a:gd name="T36" fmla="*/ 152 w 625"/>
                <a:gd name="T37" fmla="*/ 38 h 38"/>
                <a:gd name="T38" fmla="*/ 163 w 625"/>
                <a:gd name="T39" fmla="*/ 19 h 38"/>
                <a:gd name="T40" fmla="*/ 177 w 625"/>
                <a:gd name="T41" fmla="*/ 14 h 38"/>
                <a:gd name="T42" fmla="*/ 196 w 625"/>
                <a:gd name="T43" fmla="*/ 11 h 38"/>
                <a:gd name="T44" fmla="*/ 215 w 625"/>
                <a:gd name="T45" fmla="*/ 17 h 38"/>
                <a:gd name="T46" fmla="*/ 213 w 625"/>
                <a:gd name="T47" fmla="*/ 27 h 38"/>
                <a:gd name="T48" fmla="*/ 226 w 625"/>
                <a:gd name="T49" fmla="*/ 14 h 38"/>
                <a:gd name="T50" fmla="*/ 290 w 625"/>
                <a:gd name="T51" fmla="*/ 38 h 38"/>
                <a:gd name="T52" fmla="*/ 324 w 625"/>
                <a:gd name="T53" fmla="*/ 38 h 38"/>
                <a:gd name="T54" fmla="*/ 303 w 625"/>
                <a:gd name="T55" fmla="*/ 36 h 38"/>
                <a:gd name="T56" fmla="*/ 324 w 625"/>
                <a:gd name="T57" fmla="*/ 30 h 38"/>
                <a:gd name="T58" fmla="*/ 327 w 625"/>
                <a:gd name="T59" fmla="*/ 38 h 38"/>
                <a:gd name="T60" fmla="*/ 345 w 625"/>
                <a:gd name="T61" fmla="*/ 32 h 38"/>
                <a:gd name="T62" fmla="*/ 340 w 625"/>
                <a:gd name="T63" fmla="*/ 14 h 38"/>
                <a:gd name="T64" fmla="*/ 350 w 625"/>
                <a:gd name="T65" fmla="*/ 12 h 38"/>
                <a:gd name="T66" fmla="*/ 366 w 625"/>
                <a:gd name="T67" fmla="*/ 14 h 38"/>
                <a:gd name="T68" fmla="*/ 392 w 625"/>
                <a:gd name="T69" fmla="*/ 37 h 38"/>
                <a:gd name="T70" fmla="*/ 383 w 625"/>
                <a:gd name="T71" fmla="*/ 12 h 38"/>
                <a:gd name="T72" fmla="*/ 397 w 625"/>
                <a:gd name="T73" fmla="*/ 29 h 38"/>
                <a:gd name="T74" fmla="*/ 402 w 625"/>
                <a:gd name="T75" fmla="*/ 14 h 38"/>
                <a:gd name="T76" fmla="*/ 416 w 625"/>
                <a:gd name="T77" fmla="*/ 19 h 38"/>
                <a:gd name="T78" fmla="*/ 419 w 625"/>
                <a:gd name="T79" fmla="*/ 37 h 38"/>
                <a:gd name="T80" fmla="*/ 430 w 625"/>
                <a:gd name="T81" fmla="*/ 13 h 38"/>
                <a:gd name="T82" fmla="*/ 438 w 625"/>
                <a:gd name="T83" fmla="*/ 17 h 38"/>
                <a:gd name="T84" fmla="*/ 436 w 625"/>
                <a:gd name="T85" fmla="*/ 27 h 38"/>
                <a:gd name="T86" fmla="*/ 449 w 625"/>
                <a:gd name="T87" fmla="*/ 13 h 38"/>
                <a:gd name="T88" fmla="*/ 484 w 625"/>
                <a:gd name="T89" fmla="*/ 28 h 38"/>
                <a:gd name="T90" fmla="*/ 479 w 625"/>
                <a:gd name="T91" fmla="*/ 12 h 38"/>
                <a:gd name="T92" fmla="*/ 473 w 625"/>
                <a:gd name="T93" fmla="*/ 28 h 38"/>
                <a:gd name="T94" fmla="*/ 522 w 625"/>
                <a:gd name="T95" fmla="*/ 33 h 38"/>
                <a:gd name="T96" fmla="*/ 520 w 625"/>
                <a:gd name="T97" fmla="*/ 11 h 38"/>
                <a:gd name="T98" fmla="*/ 512 w 625"/>
                <a:gd name="T99" fmla="*/ 21 h 38"/>
                <a:gd name="T100" fmla="*/ 551 w 625"/>
                <a:gd name="T101" fmla="*/ 35 h 38"/>
                <a:gd name="T102" fmla="*/ 527 w 625"/>
                <a:gd name="T103" fmla="*/ 37 h 38"/>
                <a:gd name="T104" fmla="*/ 547 w 625"/>
                <a:gd name="T105" fmla="*/ 18 h 38"/>
                <a:gd name="T106" fmla="*/ 563 w 625"/>
                <a:gd name="T107" fmla="*/ 11 h 38"/>
                <a:gd name="T108" fmla="*/ 580 w 625"/>
                <a:gd name="T109" fmla="*/ 19 h 38"/>
                <a:gd name="T110" fmla="*/ 590 w 625"/>
                <a:gd name="T111" fmla="*/ 35 h 38"/>
                <a:gd name="T112" fmla="*/ 599 w 625"/>
                <a:gd name="T113" fmla="*/ 22 h 38"/>
                <a:gd name="T114" fmla="*/ 604 w 625"/>
                <a:gd name="T115" fmla="*/ 37 h 38"/>
                <a:gd name="T116" fmla="*/ 625 w 625"/>
                <a:gd name="T117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5" h="38">
                  <a:moveTo>
                    <a:pt x="23" y="37"/>
                  </a:move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19" y="34"/>
                    <a:pt x="19" y="34"/>
                    <a:pt x="19" y="28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7" y="3"/>
                    <a:pt x="30" y="4"/>
                    <a:pt x="30" y="10"/>
                  </a:cubicBezTo>
                  <a:cubicBezTo>
                    <a:pt x="30" y="10"/>
                    <a:pt x="31" y="10"/>
                    <a:pt x="31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8"/>
                    <a:pt x="32" y="3"/>
                    <a:pt x="32" y="1"/>
                  </a:cubicBezTo>
                  <a:cubicBezTo>
                    <a:pt x="30" y="1"/>
                    <a:pt x="27" y="1"/>
                    <a:pt x="23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1"/>
                    <a:pt x="3" y="1"/>
                    <a:pt x="0" y="1"/>
                  </a:cubicBezTo>
                  <a:cubicBezTo>
                    <a:pt x="0" y="3"/>
                    <a:pt x="0" y="9"/>
                    <a:pt x="0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4"/>
                    <a:pt x="5" y="3"/>
                    <a:pt x="10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4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34"/>
                    <a:pt x="14" y="34"/>
                    <a:pt x="10" y="35"/>
                  </a:cubicBezTo>
                  <a:cubicBezTo>
                    <a:pt x="9" y="35"/>
                    <a:pt x="9" y="35"/>
                    <a:pt x="9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2" y="37"/>
                    <a:pt x="14" y="37"/>
                    <a:pt x="16" y="37"/>
                  </a:cubicBezTo>
                  <a:cubicBezTo>
                    <a:pt x="19" y="37"/>
                    <a:pt x="21" y="37"/>
                    <a:pt x="23" y="37"/>
                  </a:cubicBezTo>
                  <a:close/>
                  <a:moveTo>
                    <a:pt x="116" y="27"/>
                  </a:moveTo>
                  <a:cubicBezTo>
                    <a:pt x="116" y="21"/>
                    <a:pt x="110" y="18"/>
                    <a:pt x="104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9" y="17"/>
                    <a:pt x="112" y="14"/>
                    <a:pt x="112" y="9"/>
                  </a:cubicBezTo>
                  <a:cubicBezTo>
                    <a:pt x="112" y="3"/>
                    <a:pt x="105" y="1"/>
                    <a:pt x="99" y="1"/>
                  </a:cubicBezTo>
                  <a:cubicBezTo>
                    <a:pt x="97" y="1"/>
                    <a:pt x="96" y="1"/>
                    <a:pt x="94" y="1"/>
                  </a:cubicBezTo>
                  <a:cubicBezTo>
                    <a:pt x="91" y="1"/>
                    <a:pt x="89" y="1"/>
                    <a:pt x="87" y="1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91" y="3"/>
                    <a:pt x="91" y="3"/>
                    <a:pt x="91" y="10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34"/>
                    <a:pt x="91" y="34"/>
                    <a:pt x="87" y="35"/>
                  </a:cubicBezTo>
                  <a:cubicBezTo>
                    <a:pt x="87" y="35"/>
                    <a:pt x="87" y="35"/>
                    <a:pt x="87" y="36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9" y="37"/>
                    <a:pt x="91" y="37"/>
                    <a:pt x="94" y="37"/>
                  </a:cubicBezTo>
                  <a:cubicBezTo>
                    <a:pt x="97" y="37"/>
                    <a:pt x="98" y="37"/>
                    <a:pt x="101" y="37"/>
                  </a:cubicBezTo>
                  <a:cubicBezTo>
                    <a:pt x="110" y="37"/>
                    <a:pt x="116" y="32"/>
                    <a:pt x="116" y="27"/>
                  </a:cubicBezTo>
                  <a:close/>
                  <a:moveTo>
                    <a:pt x="110" y="27"/>
                  </a:moveTo>
                  <a:cubicBezTo>
                    <a:pt x="110" y="32"/>
                    <a:pt x="107" y="35"/>
                    <a:pt x="101" y="35"/>
                  </a:cubicBezTo>
                  <a:cubicBezTo>
                    <a:pt x="96" y="35"/>
                    <a:pt x="96" y="34"/>
                    <a:pt x="96" y="27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106" y="19"/>
                    <a:pt x="110" y="21"/>
                    <a:pt x="110" y="27"/>
                  </a:cubicBezTo>
                  <a:close/>
                  <a:moveTo>
                    <a:pt x="107" y="10"/>
                  </a:moveTo>
                  <a:cubicBezTo>
                    <a:pt x="107" y="15"/>
                    <a:pt x="104" y="17"/>
                    <a:pt x="98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3"/>
                    <a:pt x="96" y="3"/>
                    <a:pt x="97" y="3"/>
                  </a:cubicBezTo>
                  <a:cubicBezTo>
                    <a:pt x="97" y="3"/>
                    <a:pt x="99" y="3"/>
                    <a:pt x="100" y="3"/>
                  </a:cubicBezTo>
                  <a:cubicBezTo>
                    <a:pt x="104" y="3"/>
                    <a:pt x="107" y="5"/>
                    <a:pt x="107" y="10"/>
                  </a:cubicBezTo>
                  <a:close/>
                  <a:moveTo>
                    <a:pt x="276" y="37"/>
                  </a:moveTo>
                  <a:cubicBezTo>
                    <a:pt x="276" y="35"/>
                    <a:pt x="276" y="28"/>
                    <a:pt x="276" y="26"/>
                  </a:cubicBezTo>
                  <a:cubicBezTo>
                    <a:pt x="274" y="26"/>
                    <a:pt x="274" y="26"/>
                    <a:pt x="274" y="26"/>
                  </a:cubicBezTo>
                  <a:cubicBezTo>
                    <a:pt x="274" y="26"/>
                    <a:pt x="274" y="26"/>
                    <a:pt x="274" y="26"/>
                  </a:cubicBezTo>
                  <a:cubicBezTo>
                    <a:pt x="273" y="33"/>
                    <a:pt x="270" y="35"/>
                    <a:pt x="264" y="35"/>
                  </a:cubicBezTo>
                  <a:cubicBezTo>
                    <a:pt x="257" y="35"/>
                    <a:pt x="253" y="29"/>
                    <a:pt x="253" y="19"/>
                  </a:cubicBezTo>
                  <a:cubicBezTo>
                    <a:pt x="253" y="11"/>
                    <a:pt x="254" y="2"/>
                    <a:pt x="263" y="2"/>
                  </a:cubicBezTo>
                  <a:cubicBezTo>
                    <a:pt x="268" y="2"/>
                    <a:pt x="271" y="5"/>
                    <a:pt x="272" y="11"/>
                  </a:cubicBezTo>
                  <a:cubicBezTo>
                    <a:pt x="272" y="11"/>
                    <a:pt x="272" y="11"/>
                    <a:pt x="272" y="11"/>
                  </a:cubicBezTo>
                  <a:cubicBezTo>
                    <a:pt x="274" y="11"/>
                    <a:pt x="274" y="11"/>
                    <a:pt x="274" y="11"/>
                  </a:cubicBezTo>
                  <a:cubicBezTo>
                    <a:pt x="274" y="9"/>
                    <a:pt x="274" y="3"/>
                    <a:pt x="274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72" y="0"/>
                    <a:pt x="272" y="0"/>
                    <a:pt x="272" y="1"/>
                  </a:cubicBezTo>
                  <a:cubicBezTo>
                    <a:pt x="271" y="2"/>
                    <a:pt x="271" y="2"/>
                    <a:pt x="271" y="2"/>
                  </a:cubicBezTo>
                  <a:cubicBezTo>
                    <a:pt x="271" y="2"/>
                    <a:pt x="271" y="2"/>
                    <a:pt x="271" y="2"/>
                  </a:cubicBezTo>
                  <a:cubicBezTo>
                    <a:pt x="269" y="1"/>
                    <a:pt x="266" y="0"/>
                    <a:pt x="263" y="0"/>
                  </a:cubicBezTo>
                  <a:cubicBezTo>
                    <a:pt x="253" y="0"/>
                    <a:pt x="247" y="8"/>
                    <a:pt x="247" y="19"/>
                  </a:cubicBezTo>
                  <a:cubicBezTo>
                    <a:pt x="247" y="31"/>
                    <a:pt x="254" y="38"/>
                    <a:pt x="264" y="38"/>
                  </a:cubicBezTo>
                  <a:cubicBezTo>
                    <a:pt x="269" y="38"/>
                    <a:pt x="272" y="36"/>
                    <a:pt x="273" y="36"/>
                  </a:cubicBezTo>
                  <a:cubicBezTo>
                    <a:pt x="273" y="36"/>
                    <a:pt x="273" y="36"/>
                    <a:pt x="273" y="36"/>
                  </a:cubicBezTo>
                  <a:cubicBezTo>
                    <a:pt x="274" y="37"/>
                    <a:pt x="274" y="37"/>
                    <a:pt x="274" y="37"/>
                  </a:cubicBezTo>
                  <a:cubicBezTo>
                    <a:pt x="274" y="37"/>
                    <a:pt x="274" y="37"/>
                    <a:pt x="275" y="37"/>
                  </a:cubicBezTo>
                  <a:lnTo>
                    <a:pt x="276" y="37"/>
                  </a:lnTo>
                  <a:close/>
                  <a:moveTo>
                    <a:pt x="48" y="37"/>
                  </a:moveTo>
                  <a:cubicBezTo>
                    <a:pt x="47" y="37"/>
                    <a:pt x="45" y="37"/>
                    <a:pt x="43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5"/>
                    <a:pt x="43" y="35"/>
                  </a:cubicBezTo>
                  <a:cubicBezTo>
                    <a:pt x="46" y="35"/>
                    <a:pt x="46" y="35"/>
                    <a:pt x="46" y="30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5"/>
                    <a:pt x="35" y="35"/>
                    <a:pt x="38" y="35"/>
                  </a:cubicBezTo>
                  <a:cubicBezTo>
                    <a:pt x="38" y="35"/>
                    <a:pt x="38" y="36"/>
                    <a:pt x="38" y="36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7" y="37"/>
                    <a:pt x="35" y="37"/>
                    <a:pt x="33" y="37"/>
                  </a:cubicBezTo>
                  <a:cubicBezTo>
                    <a:pt x="31" y="37"/>
                    <a:pt x="29" y="37"/>
                    <a:pt x="27" y="37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6"/>
                    <a:pt x="27" y="35"/>
                    <a:pt x="28" y="35"/>
                  </a:cubicBezTo>
                  <a:cubicBezTo>
                    <a:pt x="31" y="35"/>
                    <a:pt x="31" y="35"/>
                    <a:pt x="31" y="30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4"/>
                    <a:pt x="31" y="14"/>
                    <a:pt x="28" y="14"/>
                  </a:cubicBezTo>
                  <a:cubicBezTo>
                    <a:pt x="27" y="14"/>
                    <a:pt x="27" y="14"/>
                    <a:pt x="27" y="13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9" y="12"/>
                    <a:pt x="31" y="12"/>
                    <a:pt x="33" y="12"/>
                  </a:cubicBezTo>
                  <a:cubicBezTo>
                    <a:pt x="35" y="12"/>
                    <a:pt x="37" y="12"/>
                    <a:pt x="38" y="12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5" y="14"/>
                    <a:pt x="35" y="14"/>
                    <a:pt x="35" y="19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4"/>
                    <a:pt x="46" y="14"/>
                    <a:pt x="43" y="14"/>
                  </a:cubicBezTo>
                  <a:cubicBezTo>
                    <a:pt x="43" y="14"/>
                    <a:pt x="43" y="14"/>
                    <a:pt x="43" y="13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5" y="12"/>
                    <a:pt x="47" y="12"/>
                    <a:pt x="48" y="12"/>
                  </a:cubicBezTo>
                  <a:cubicBezTo>
                    <a:pt x="50" y="12"/>
                    <a:pt x="52" y="12"/>
                    <a:pt x="54" y="12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4"/>
                    <a:pt x="51" y="14"/>
                    <a:pt x="51" y="19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5"/>
                    <a:pt x="51" y="35"/>
                    <a:pt x="54" y="35"/>
                  </a:cubicBezTo>
                  <a:cubicBezTo>
                    <a:pt x="54" y="35"/>
                    <a:pt x="54" y="36"/>
                    <a:pt x="54" y="36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2" y="37"/>
                    <a:pt x="50" y="37"/>
                    <a:pt x="48" y="37"/>
                  </a:cubicBezTo>
                  <a:close/>
                  <a:moveTo>
                    <a:pt x="69" y="37"/>
                  </a:moveTo>
                  <a:cubicBezTo>
                    <a:pt x="62" y="37"/>
                    <a:pt x="62" y="37"/>
                    <a:pt x="62" y="37"/>
                  </a:cubicBezTo>
                  <a:cubicBezTo>
                    <a:pt x="60" y="37"/>
                    <a:pt x="58" y="37"/>
                    <a:pt x="56" y="37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36"/>
                    <a:pt x="56" y="35"/>
                    <a:pt x="56" y="35"/>
                  </a:cubicBezTo>
                  <a:cubicBezTo>
                    <a:pt x="59" y="35"/>
                    <a:pt x="59" y="35"/>
                    <a:pt x="59" y="30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14"/>
                    <a:pt x="59" y="14"/>
                    <a:pt x="56" y="14"/>
                  </a:cubicBezTo>
                  <a:cubicBezTo>
                    <a:pt x="56" y="14"/>
                    <a:pt x="56" y="14"/>
                    <a:pt x="56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8" y="12"/>
                    <a:pt x="60" y="12"/>
                    <a:pt x="62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71" y="12"/>
                    <a:pt x="73" y="12"/>
                    <a:pt x="74" y="12"/>
                  </a:cubicBezTo>
                  <a:cubicBezTo>
                    <a:pt x="74" y="14"/>
                    <a:pt x="74" y="17"/>
                    <a:pt x="74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2" y="15"/>
                    <a:pt x="71" y="14"/>
                    <a:pt x="68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5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7" y="23"/>
                    <a:pt x="68" y="23"/>
                    <a:pt x="68" y="20"/>
                  </a:cubicBezTo>
                  <a:cubicBezTo>
                    <a:pt x="68" y="20"/>
                    <a:pt x="68" y="20"/>
                    <a:pt x="69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1"/>
                    <a:pt x="70" y="23"/>
                    <a:pt x="70" y="24"/>
                  </a:cubicBezTo>
                  <a:cubicBezTo>
                    <a:pt x="70" y="26"/>
                    <a:pt x="70" y="27"/>
                    <a:pt x="70" y="28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8" y="25"/>
                    <a:pt x="67" y="25"/>
                    <a:pt x="64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5"/>
                    <a:pt x="64" y="35"/>
                    <a:pt x="67" y="35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72" y="35"/>
                    <a:pt x="74" y="34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6" y="31"/>
                    <a:pt x="76" y="35"/>
                    <a:pt x="76" y="37"/>
                  </a:cubicBezTo>
                  <a:cubicBezTo>
                    <a:pt x="74" y="37"/>
                    <a:pt x="72" y="37"/>
                    <a:pt x="69" y="37"/>
                  </a:cubicBezTo>
                  <a:close/>
                  <a:moveTo>
                    <a:pt x="130" y="38"/>
                  </a:moveTo>
                  <a:cubicBezTo>
                    <a:pt x="123" y="38"/>
                    <a:pt x="118" y="33"/>
                    <a:pt x="118" y="25"/>
                  </a:cubicBezTo>
                  <a:cubicBezTo>
                    <a:pt x="118" y="16"/>
                    <a:pt x="124" y="11"/>
                    <a:pt x="130" y="11"/>
                  </a:cubicBezTo>
                  <a:cubicBezTo>
                    <a:pt x="137" y="11"/>
                    <a:pt x="142" y="16"/>
                    <a:pt x="142" y="24"/>
                  </a:cubicBezTo>
                  <a:cubicBezTo>
                    <a:pt x="142" y="33"/>
                    <a:pt x="137" y="38"/>
                    <a:pt x="130" y="38"/>
                  </a:cubicBezTo>
                  <a:close/>
                  <a:moveTo>
                    <a:pt x="130" y="14"/>
                  </a:moveTo>
                  <a:cubicBezTo>
                    <a:pt x="125" y="14"/>
                    <a:pt x="123" y="17"/>
                    <a:pt x="123" y="25"/>
                  </a:cubicBezTo>
                  <a:cubicBezTo>
                    <a:pt x="123" y="32"/>
                    <a:pt x="126" y="36"/>
                    <a:pt x="130" y="36"/>
                  </a:cubicBezTo>
                  <a:cubicBezTo>
                    <a:pt x="135" y="36"/>
                    <a:pt x="137" y="32"/>
                    <a:pt x="137" y="24"/>
                  </a:cubicBezTo>
                  <a:cubicBezTo>
                    <a:pt x="137" y="17"/>
                    <a:pt x="134" y="14"/>
                    <a:pt x="130" y="14"/>
                  </a:cubicBezTo>
                  <a:close/>
                  <a:moveTo>
                    <a:pt x="146" y="36"/>
                  </a:moveTo>
                  <a:cubicBezTo>
                    <a:pt x="145" y="37"/>
                    <a:pt x="145" y="37"/>
                    <a:pt x="145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4" y="36"/>
                    <a:pt x="144" y="31"/>
                    <a:pt x="144" y="29"/>
                  </a:cubicBezTo>
                  <a:cubicBezTo>
                    <a:pt x="145" y="29"/>
                    <a:pt x="145" y="29"/>
                    <a:pt x="145" y="29"/>
                  </a:cubicBezTo>
                  <a:cubicBezTo>
                    <a:pt x="145" y="29"/>
                    <a:pt x="146" y="29"/>
                    <a:pt x="146" y="30"/>
                  </a:cubicBezTo>
                  <a:cubicBezTo>
                    <a:pt x="146" y="33"/>
                    <a:pt x="148" y="36"/>
                    <a:pt x="152" y="36"/>
                  </a:cubicBezTo>
                  <a:cubicBezTo>
                    <a:pt x="155" y="36"/>
                    <a:pt x="157" y="34"/>
                    <a:pt x="157" y="32"/>
                  </a:cubicBezTo>
                  <a:cubicBezTo>
                    <a:pt x="157" y="25"/>
                    <a:pt x="144" y="27"/>
                    <a:pt x="144" y="19"/>
                  </a:cubicBezTo>
                  <a:cubicBezTo>
                    <a:pt x="144" y="14"/>
                    <a:pt x="147" y="11"/>
                    <a:pt x="152" y="11"/>
                  </a:cubicBezTo>
                  <a:cubicBezTo>
                    <a:pt x="153" y="11"/>
                    <a:pt x="155" y="12"/>
                    <a:pt x="157" y="13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57" y="12"/>
                    <a:pt x="158" y="12"/>
                    <a:pt x="158" y="12"/>
                  </a:cubicBezTo>
                  <a:cubicBezTo>
                    <a:pt x="159" y="12"/>
                    <a:pt x="159" y="12"/>
                    <a:pt x="159" y="12"/>
                  </a:cubicBezTo>
                  <a:cubicBezTo>
                    <a:pt x="159" y="14"/>
                    <a:pt x="159" y="18"/>
                    <a:pt x="159" y="19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6"/>
                    <a:pt x="155" y="14"/>
                    <a:pt x="152" y="14"/>
                  </a:cubicBezTo>
                  <a:cubicBezTo>
                    <a:pt x="149" y="14"/>
                    <a:pt x="148" y="15"/>
                    <a:pt x="148" y="17"/>
                  </a:cubicBezTo>
                  <a:cubicBezTo>
                    <a:pt x="148" y="23"/>
                    <a:pt x="161" y="21"/>
                    <a:pt x="161" y="30"/>
                  </a:cubicBezTo>
                  <a:cubicBezTo>
                    <a:pt x="161" y="35"/>
                    <a:pt x="156" y="38"/>
                    <a:pt x="152" y="38"/>
                  </a:cubicBezTo>
                  <a:cubicBezTo>
                    <a:pt x="149" y="38"/>
                    <a:pt x="147" y="37"/>
                    <a:pt x="146" y="36"/>
                  </a:cubicBezTo>
                  <a:close/>
                  <a:moveTo>
                    <a:pt x="172" y="37"/>
                  </a:moveTo>
                  <a:cubicBezTo>
                    <a:pt x="171" y="37"/>
                    <a:pt x="168" y="37"/>
                    <a:pt x="167" y="37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7" y="36"/>
                    <a:pt x="167" y="35"/>
                    <a:pt x="167" y="35"/>
                  </a:cubicBezTo>
                  <a:cubicBezTo>
                    <a:pt x="170" y="35"/>
                    <a:pt x="170" y="35"/>
                    <a:pt x="170" y="30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70" y="14"/>
                    <a:pt x="170" y="14"/>
                    <a:pt x="170" y="14"/>
                  </a:cubicBezTo>
                  <a:cubicBezTo>
                    <a:pt x="168" y="14"/>
                    <a:pt x="168" y="14"/>
                    <a:pt x="168" y="14"/>
                  </a:cubicBezTo>
                  <a:cubicBezTo>
                    <a:pt x="165" y="14"/>
                    <a:pt x="163" y="14"/>
                    <a:pt x="163" y="19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8"/>
                    <a:pt x="161" y="14"/>
                    <a:pt x="161" y="12"/>
                  </a:cubicBezTo>
                  <a:cubicBezTo>
                    <a:pt x="163" y="12"/>
                    <a:pt x="165" y="12"/>
                    <a:pt x="168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80" y="12"/>
                    <a:pt x="182" y="12"/>
                    <a:pt x="184" y="12"/>
                  </a:cubicBezTo>
                  <a:cubicBezTo>
                    <a:pt x="184" y="14"/>
                    <a:pt x="184" y="18"/>
                    <a:pt x="184" y="19"/>
                  </a:cubicBezTo>
                  <a:cubicBezTo>
                    <a:pt x="183" y="19"/>
                    <a:pt x="183" y="19"/>
                    <a:pt x="183" y="19"/>
                  </a:cubicBezTo>
                  <a:cubicBezTo>
                    <a:pt x="182" y="19"/>
                    <a:pt x="182" y="19"/>
                    <a:pt x="182" y="19"/>
                  </a:cubicBezTo>
                  <a:cubicBezTo>
                    <a:pt x="182" y="14"/>
                    <a:pt x="180" y="14"/>
                    <a:pt x="177" y="14"/>
                  </a:cubicBezTo>
                  <a:cubicBezTo>
                    <a:pt x="175" y="14"/>
                    <a:pt x="175" y="14"/>
                    <a:pt x="175" y="14"/>
                  </a:cubicBezTo>
                  <a:cubicBezTo>
                    <a:pt x="175" y="14"/>
                    <a:pt x="175" y="14"/>
                    <a:pt x="175" y="15"/>
                  </a:cubicBezTo>
                  <a:cubicBezTo>
                    <a:pt x="175" y="30"/>
                    <a:pt x="175" y="30"/>
                    <a:pt x="175" y="30"/>
                  </a:cubicBezTo>
                  <a:cubicBezTo>
                    <a:pt x="175" y="35"/>
                    <a:pt x="175" y="35"/>
                    <a:pt x="178" y="35"/>
                  </a:cubicBezTo>
                  <a:cubicBezTo>
                    <a:pt x="178" y="35"/>
                    <a:pt x="178" y="36"/>
                    <a:pt x="178" y="36"/>
                  </a:cubicBezTo>
                  <a:cubicBezTo>
                    <a:pt x="178" y="37"/>
                    <a:pt x="178" y="37"/>
                    <a:pt x="178" y="37"/>
                  </a:cubicBezTo>
                  <a:cubicBezTo>
                    <a:pt x="176" y="37"/>
                    <a:pt x="174" y="37"/>
                    <a:pt x="172" y="37"/>
                  </a:cubicBezTo>
                  <a:close/>
                  <a:moveTo>
                    <a:pt x="196" y="38"/>
                  </a:moveTo>
                  <a:cubicBezTo>
                    <a:pt x="189" y="38"/>
                    <a:pt x="184" y="33"/>
                    <a:pt x="184" y="25"/>
                  </a:cubicBezTo>
                  <a:cubicBezTo>
                    <a:pt x="184" y="16"/>
                    <a:pt x="190" y="11"/>
                    <a:pt x="196" y="11"/>
                  </a:cubicBezTo>
                  <a:cubicBezTo>
                    <a:pt x="203" y="11"/>
                    <a:pt x="208" y="16"/>
                    <a:pt x="208" y="24"/>
                  </a:cubicBezTo>
                  <a:cubicBezTo>
                    <a:pt x="208" y="33"/>
                    <a:pt x="203" y="38"/>
                    <a:pt x="196" y="38"/>
                  </a:cubicBezTo>
                  <a:close/>
                  <a:moveTo>
                    <a:pt x="196" y="14"/>
                  </a:moveTo>
                  <a:cubicBezTo>
                    <a:pt x="191" y="14"/>
                    <a:pt x="189" y="17"/>
                    <a:pt x="189" y="25"/>
                  </a:cubicBezTo>
                  <a:cubicBezTo>
                    <a:pt x="189" y="32"/>
                    <a:pt x="192" y="36"/>
                    <a:pt x="197" y="36"/>
                  </a:cubicBezTo>
                  <a:cubicBezTo>
                    <a:pt x="201" y="36"/>
                    <a:pt x="203" y="32"/>
                    <a:pt x="203" y="24"/>
                  </a:cubicBezTo>
                  <a:cubicBezTo>
                    <a:pt x="203" y="17"/>
                    <a:pt x="200" y="14"/>
                    <a:pt x="196" y="14"/>
                  </a:cubicBezTo>
                  <a:close/>
                  <a:moveTo>
                    <a:pt x="230" y="38"/>
                  </a:moveTo>
                  <a:cubicBezTo>
                    <a:pt x="229" y="36"/>
                    <a:pt x="228" y="35"/>
                    <a:pt x="227" y="34"/>
                  </a:cubicBezTo>
                  <a:cubicBezTo>
                    <a:pt x="215" y="17"/>
                    <a:pt x="215" y="17"/>
                    <a:pt x="215" y="17"/>
                  </a:cubicBezTo>
                  <a:cubicBezTo>
                    <a:pt x="215" y="17"/>
                    <a:pt x="215" y="17"/>
                    <a:pt x="215" y="17"/>
                  </a:cubicBezTo>
                  <a:cubicBezTo>
                    <a:pt x="215" y="27"/>
                    <a:pt x="215" y="27"/>
                    <a:pt x="215" y="27"/>
                  </a:cubicBezTo>
                  <a:cubicBezTo>
                    <a:pt x="215" y="34"/>
                    <a:pt x="215" y="35"/>
                    <a:pt x="220" y="35"/>
                  </a:cubicBezTo>
                  <a:cubicBezTo>
                    <a:pt x="220" y="35"/>
                    <a:pt x="220" y="36"/>
                    <a:pt x="220" y="36"/>
                  </a:cubicBezTo>
                  <a:cubicBezTo>
                    <a:pt x="220" y="37"/>
                    <a:pt x="220" y="37"/>
                    <a:pt x="220" y="37"/>
                  </a:cubicBezTo>
                  <a:cubicBezTo>
                    <a:pt x="218" y="37"/>
                    <a:pt x="216" y="37"/>
                    <a:pt x="214" y="37"/>
                  </a:cubicBezTo>
                  <a:cubicBezTo>
                    <a:pt x="212" y="37"/>
                    <a:pt x="211" y="37"/>
                    <a:pt x="209" y="37"/>
                  </a:cubicBezTo>
                  <a:cubicBezTo>
                    <a:pt x="209" y="36"/>
                    <a:pt x="209" y="36"/>
                    <a:pt x="209" y="36"/>
                  </a:cubicBezTo>
                  <a:cubicBezTo>
                    <a:pt x="209" y="36"/>
                    <a:pt x="209" y="35"/>
                    <a:pt x="210" y="35"/>
                  </a:cubicBezTo>
                  <a:cubicBezTo>
                    <a:pt x="213" y="35"/>
                    <a:pt x="213" y="34"/>
                    <a:pt x="213" y="27"/>
                  </a:cubicBezTo>
                  <a:cubicBezTo>
                    <a:pt x="213" y="19"/>
                    <a:pt x="213" y="19"/>
                    <a:pt x="213" y="19"/>
                  </a:cubicBezTo>
                  <a:cubicBezTo>
                    <a:pt x="213" y="14"/>
                    <a:pt x="213" y="14"/>
                    <a:pt x="210" y="14"/>
                  </a:cubicBezTo>
                  <a:cubicBezTo>
                    <a:pt x="209" y="14"/>
                    <a:pt x="209" y="14"/>
                    <a:pt x="209" y="13"/>
                  </a:cubicBezTo>
                  <a:cubicBezTo>
                    <a:pt x="209" y="12"/>
                    <a:pt x="209" y="12"/>
                    <a:pt x="209" y="12"/>
                  </a:cubicBezTo>
                  <a:cubicBezTo>
                    <a:pt x="211" y="12"/>
                    <a:pt x="213" y="12"/>
                    <a:pt x="214" y="12"/>
                  </a:cubicBezTo>
                  <a:cubicBezTo>
                    <a:pt x="215" y="12"/>
                    <a:pt x="217" y="12"/>
                    <a:pt x="218" y="12"/>
                  </a:cubicBezTo>
                  <a:cubicBezTo>
                    <a:pt x="230" y="30"/>
                    <a:pt x="230" y="30"/>
                    <a:pt x="230" y="30"/>
                  </a:cubicBezTo>
                  <a:cubicBezTo>
                    <a:pt x="230" y="30"/>
                    <a:pt x="230" y="30"/>
                    <a:pt x="230" y="30"/>
                  </a:cubicBezTo>
                  <a:cubicBezTo>
                    <a:pt x="230" y="22"/>
                    <a:pt x="230" y="22"/>
                    <a:pt x="230" y="22"/>
                  </a:cubicBezTo>
                  <a:cubicBezTo>
                    <a:pt x="230" y="15"/>
                    <a:pt x="230" y="14"/>
                    <a:pt x="226" y="14"/>
                  </a:cubicBezTo>
                  <a:cubicBezTo>
                    <a:pt x="226" y="14"/>
                    <a:pt x="226" y="14"/>
                    <a:pt x="226" y="13"/>
                  </a:cubicBezTo>
                  <a:cubicBezTo>
                    <a:pt x="226" y="12"/>
                    <a:pt x="226" y="12"/>
                    <a:pt x="226" y="12"/>
                  </a:cubicBezTo>
                  <a:cubicBezTo>
                    <a:pt x="227" y="12"/>
                    <a:pt x="230" y="12"/>
                    <a:pt x="232" y="12"/>
                  </a:cubicBezTo>
                  <a:cubicBezTo>
                    <a:pt x="233" y="12"/>
                    <a:pt x="235" y="12"/>
                    <a:pt x="236" y="12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36" y="14"/>
                    <a:pt x="236" y="14"/>
                    <a:pt x="236" y="14"/>
                  </a:cubicBezTo>
                  <a:cubicBezTo>
                    <a:pt x="233" y="14"/>
                    <a:pt x="233" y="15"/>
                    <a:pt x="233" y="22"/>
                  </a:cubicBezTo>
                  <a:cubicBezTo>
                    <a:pt x="233" y="38"/>
                    <a:pt x="233" y="38"/>
                    <a:pt x="233" y="38"/>
                  </a:cubicBezTo>
                  <a:lnTo>
                    <a:pt x="230" y="38"/>
                  </a:lnTo>
                  <a:close/>
                  <a:moveTo>
                    <a:pt x="290" y="38"/>
                  </a:moveTo>
                  <a:cubicBezTo>
                    <a:pt x="284" y="38"/>
                    <a:pt x="278" y="33"/>
                    <a:pt x="278" y="25"/>
                  </a:cubicBezTo>
                  <a:cubicBezTo>
                    <a:pt x="278" y="16"/>
                    <a:pt x="284" y="11"/>
                    <a:pt x="290" y="11"/>
                  </a:cubicBezTo>
                  <a:cubicBezTo>
                    <a:pt x="297" y="11"/>
                    <a:pt x="302" y="16"/>
                    <a:pt x="302" y="24"/>
                  </a:cubicBezTo>
                  <a:cubicBezTo>
                    <a:pt x="302" y="33"/>
                    <a:pt x="297" y="38"/>
                    <a:pt x="290" y="38"/>
                  </a:cubicBezTo>
                  <a:close/>
                  <a:moveTo>
                    <a:pt x="290" y="14"/>
                  </a:moveTo>
                  <a:cubicBezTo>
                    <a:pt x="285" y="14"/>
                    <a:pt x="283" y="17"/>
                    <a:pt x="283" y="25"/>
                  </a:cubicBezTo>
                  <a:cubicBezTo>
                    <a:pt x="283" y="32"/>
                    <a:pt x="286" y="36"/>
                    <a:pt x="291" y="36"/>
                  </a:cubicBezTo>
                  <a:cubicBezTo>
                    <a:pt x="295" y="36"/>
                    <a:pt x="298" y="32"/>
                    <a:pt x="298" y="24"/>
                  </a:cubicBezTo>
                  <a:cubicBezTo>
                    <a:pt x="298" y="17"/>
                    <a:pt x="294" y="14"/>
                    <a:pt x="290" y="14"/>
                  </a:cubicBezTo>
                  <a:close/>
                  <a:moveTo>
                    <a:pt x="324" y="38"/>
                  </a:moveTo>
                  <a:cubicBezTo>
                    <a:pt x="323" y="36"/>
                    <a:pt x="322" y="35"/>
                    <a:pt x="321" y="34"/>
                  </a:cubicBezTo>
                  <a:cubicBezTo>
                    <a:pt x="310" y="17"/>
                    <a:pt x="310" y="17"/>
                    <a:pt x="310" y="17"/>
                  </a:cubicBezTo>
                  <a:cubicBezTo>
                    <a:pt x="310" y="17"/>
                    <a:pt x="310" y="17"/>
                    <a:pt x="310" y="17"/>
                  </a:cubicBezTo>
                  <a:cubicBezTo>
                    <a:pt x="310" y="27"/>
                    <a:pt x="310" y="27"/>
                    <a:pt x="310" y="27"/>
                  </a:cubicBezTo>
                  <a:cubicBezTo>
                    <a:pt x="310" y="34"/>
                    <a:pt x="310" y="35"/>
                    <a:pt x="314" y="35"/>
                  </a:cubicBezTo>
                  <a:cubicBezTo>
                    <a:pt x="314" y="35"/>
                    <a:pt x="314" y="36"/>
                    <a:pt x="314" y="36"/>
                  </a:cubicBezTo>
                  <a:cubicBezTo>
                    <a:pt x="314" y="37"/>
                    <a:pt x="314" y="37"/>
                    <a:pt x="314" y="37"/>
                  </a:cubicBezTo>
                  <a:cubicBezTo>
                    <a:pt x="313" y="37"/>
                    <a:pt x="310" y="37"/>
                    <a:pt x="308" y="37"/>
                  </a:cubicBezTo>
                  <a:cubicBezTo>
                    <a:pt x="306" y="37"/>
                    <a:pt x="305" y="37"/>
                    <a:pt x="303" y="37"/>
                  </a:cubicBezTo>
                  <a:cubicBezTo>
                    <a:pt x="303" y="36"/>
                    <a:pt x="303" y="36"/>
                    <a:pt x="303" y="36"/>
                  </a:cubicBezTo>
                  <a:cubicBezTo>
                    <a:pt x="303" y="36"/>
                    <a:pt x="304" y="35"/>
                    <a:pt x="304" y="35"/>
                  </a:cubicBezTo>
                  <a:cubicBezTo>
                    <a:pt x="307" y="35"/>
                    <a:pt x="307" y="34"/>
                    <a:pt x="307" y="27"/>
                  </a:cubicBezTo>
                  <a:cubicBezTo>
                    <a:pt x="307" y="19"/>
                    <a:pt x="307" y="19"/>
                    <a:pt x="307" y="19"/>
                  </a:cubicBezTo>
                  <a:cubicBezTo>
                    <a:pt x="307" y="14"/>
                    <a:pt x="307" y="14"/>
                    <a:pt x="304" y="14"/>
                  </a:cubicBezTo>
                  <a:cubicBezTo>
                    <a:pt x="304" y="14"/>
                    <a:pt x="303" y="14"/>
                    <a:pt x="303" y="13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5" y="12"/>
                    <a:pt x="307" y="12"/>
                    <a:pt x="308" y="12"/>
                  </a:cubicBezTo>
                  <a:cubicBezTo>
                    <a:pt x="309" y="12"/>
                    <a:pt x="311" y="12"/>
                    <a:pt x="312" y="12"/>
                  </a:cubicBezTo>
                  <a:cubicBezTo>
                    <a:pt x="324" y="30"/>
                    <a:pt x="324" y="30"/>
                    <a:pt x="324" y="30"/>
                  </a:cubicBezTo>
                  <a:cubicBezTo>
                    <a:pt x="324" y="30"/>
                    <a:pt x="324" y="30"/>
                    <a:pt x="324" y="30"/>
                  </a:cubicBezTo>
                  <a:cubicBezTo>
                    <a:pt x="324" y="22"/>
                    <a:pt x="324" y="22"/>
                    <a:pt x="324" y="22"/>
                  </a:cubicBezTo>
                  <a:cubicBezTo>
                    <a:pt x="324" y="15"/>
                    <a:pt x="324" y="14"/>
                    <a:pt x="320" y="14"/>
                  </a:cubicBezTo>
                  <a:cubicBezTo>
                    <a:pt x="320" y="14"/>
                    <a:pt x="320" y="14"/>
                    <a:pt x="320" y="13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21" y="12"/>
                    <a:pt x="324" y="12"/>
                    <a:pt x="326" y="12"/>
                  </a:cubicBezTo>
                  <a:cubicBezTo>
                    <a:pt x="328" y="12"/>
                    <a:pt x="329" y="12"/>
                    <a:pt x="330" y="12"/>
                  </a:cubicBezTo>
                  <a:cubicBezTo>
                    <a:pt x="330" y="13"/>
                    <a:pt x="330" y="13"/>
                    <a:pt x="330" y="13"/>
                  </a:cubicBezTo>
                  <a:cubicBezTo>
                    <a:pt x="330" y="14"/>
                    <a:pt x="330" y="14"/>
                    <a:pt x="330" y="14"/>
                  </a:cubicBezTo>
                  <a:cubicBezTo>
                    <a:pt x="327" y="14"/>
                    <a:pt x="327" y="15"/>
                    <a:pt x="327" y="22"/>
                  </a:cubicBezTo>
                  <a:cubicBezTo>
                    <a:pt x="327" y="38"/>
                    <a:pt x="327" y="38"/>
                    <a:pt x="327" y="38"/>
                  </a:cubicBezTo>
                  <a:lnTo>
                    <a:pt x="324" y="38"/>
                  </a:lnTo>
                  <a:close/>
                  <a:moveTo>
                    <a:pt x="335" y="36"/>
                  </a:moveTo>
                  <a:cubicBezTo>
                    <a:pt x="334" y="37"/>
                    <a:pt x="334" y="37"/>
                    <a:pt x="334" y="37"/>
                  </a:cubicBezTo>
                  <a:cubicBezTo>
                    <a:pt x="334" y="37"/>
                    <a:pt x="334" y="37"/>
                    <a:pt x="333" y="37"/>
                  </a:cubicBezTo>
                  <a:cubicBezTo>
                    <a:pt x="333" y="37"/>
                    <a:pt x="333" y="37"/>
                    <a:pt x="333" y="37"/>
                  </a:cubicBezTo>
                  <a:cubicBezTo>
                    <a:pt x="333" y="36"/>
                    <a:pt x="333" y="31"/>
                    <a:pt x="333" y="29"/>
                  </a:cubicBezTo>
                  <a:cubicBezTo>
                    <a:pt x="334" y="29"/>
                    <a:pt x="334" y="29"/>
                    <a:pt x="334" y="29"/>
                  </a:cubicBezTo>
                  <a:cubicBezTo>
                    <a:pt x="334" y="29"/>
                    <a:pt x="334" y="29"/>
                    <a:pt x="334" y="30"/>
                  </a:cubicBezTo>
                  <a:cubicBezTo>
                    <a:pt x="335" y="33"/>
                    <a:pt x="337" y="36"/>
                    <a:pt x="340" y="36"/>
                  </a:cubicBezTo>
                  <a:cubicBezTo>
                    <a:pt x="343" y="36"/>
                    <a:pt x="345" y="34"/>
                    <a:pt x="345" y="32"/>
                  </a:cubicBezTo>
                  <a:cubicBezTo>
                    <a:pt x="345" y="25"/>
                    <a:pt x="333" y="27"/>
                    <a:pt x="333" y="19"/>
                  </a:cubicBezTo>
                  <a:cubicBezTo>
                    <a:pt x="333" y="14"/>
                    <a:pt x="336" y="11"/>
                    <a:pt x="340" y="11"/>
                  </a:cubicBezTo>
                  <a:cubicBezTo>
                    <a:pt x="342" y="11"/>
                    <a:pt x="344" y="12"/>
                    <a:pt x="345" y="13"/>
                  </a:cubicBezTo>
                  <a:cubicBezTo>
                    <a:pt x="346" y="12"/>
                    <a:pt x="346" y="12"/>
                    <a:pt x="346" y="12"/>
                  </a:cubicBezTo>
                  <a:cubicBezTo>
                    <a:pt x="346" y="12"/>
                    <a:pt x="346" y="12"/>
                    <a:pt x="346" y="12"/>
                  </a:cubicBezTo>
                  <a:cubicBezTo>
                    <a:pt x="347" y="12"/>
                    <a:pt x="347" y="12"/>
                    <a:pt x="347" y="12"/>
                  </a:cubicBezTo>
                  <a:cubicBezTo>
                    <a:pt x="347" y="13"/>
                    <a:pt x="347" y="17"/>
                    <a:pt x="347" y="19"/>
                  </a:cubicBezTo>
                  <a:cubicBezTo>
                    <a:pt x="346" y="19"/>
                    <a:pt x="346" y="19"/>
                    <a:pt x="346" y="19"/>
                  </a:cubicBezTo>
                  <a:cubicBezTo>
                    <a:pt x="346" y="19"/>
                    <a:pt x="346" y="19"/>
                    <a:pt x="346" y="19"/>
                  </a:cubicBezTo>
                  <a:cubicBezTo>
                    <a:pt x="345" y="16"/>
                    <a:pt x="343" y="14"/>
                    <a:pt x="340" y="14"/>
                  </a:cubicBezTo>
                  <a:cubicBezTo>
                    <a:pt x="337" y="14"/>
                    <a:pt x="336" y="15"/>
                    <a:pt x="336" y="17"/>
                  </a:cubicBezTo>
                  <a:cubicBezTo>
                    <a:pt x="336" y="23"/>
                    <a:pt x="349" y="21"/>
                    <a:pt x="349" y="30"/>
                  </a:cubicBezTo>
                  <a:cubicBezTo>
                    <a:pt x="349" y="35"/>
                    <a:pt x="345" y="38"/>
                    <a:pt x="340" y="38"/>
                  </a:cubicBezTo>
                  <a:cubicBezTo>
                    <a:pt x="338" y="38"/>
                    <a:pt x="336" y="37"/>
                    <a:pt x="335" y="36"/>
                  </a:cubicBezTo>
                  <a:close/>
                  <a:moveTo>
                    <a:pt x="364" y="38"/>
                  </a:moveTo>
                  <a:cubicBezTo>
                    <a:pt x="357" y="38"/>
                    <a:pt x="354" y="35"/>
                    <a:pt x="354" y="28"/>
                  </a:cubicBezTo>
                  <a:cubicBezTo>
                    <a:pt x="354" y="19"/>
                    <a:pt x="354" y="19"/>
                    <a:pt x="354" y="19"/>
                  </a:cubicBezTo>
                  <a:cubicBezTo>
                    <a:pt x="354" y="14"/>
                    <a:pt x="354" y="14"/>
                    <a:pt x="350" y="14"/>
                  </a:cubicBezTo>
                  <a:cubicBezTo>
                    <a:pt x="350" y="14"/>
                    <a:pt x="350" y="14"/>
                    <a:pt x="350" y="13"/>
                  </a:cubicBezTo>
                  <a:cubicBezTo>
                    <a:pt x="350" y="12"/>
                    <a:pt x="350" y="12"/>
                    <a:pt x="350" y="12"/>
                  </a:cubicBezTo>
                  <a:cubicBezTo>
                    <a:pt x="352" y="12"/>
                    <a:pt x="354" y="12"/>
                    <a:pt x="356" y="12"/>
                  </a:cubicBezTo>
                  <a:cubicBezTo>
                    <a:pt x="357" y="12"/>
                    <a:pt x="360" y="12"/>
                    <a:pt x="361" y="12"/>
                  </a:cubicBezTo>
                  <a:cubicBezTo>
                    <a:pt x="361" y="13"/>
                    <a:pt x="361" y="13"/>
                    <a:pt x="361" y="13"/>
                  </a:cubicBezTo>
                  <a:cubicBezTo>
                    <a:pt x="361" y="14"/>
                    <a:pt x="361" y="14"/>
                    <a:pt x="361" y="14"/>
                  </a:cubicBezTo>
                  <a:cubicBezTo>
                    <a:pt x="358" y="14"/>
                    <a:pt x="358" y="14"/>
                    <a:pt x="358" y="19"/>
                  </a:cubicBezTo>
                  <a:cubicBezTo>
                    <a:pt x="358" y="29"/>
                    <a:pt x="358" y="29"/>
                    <a:pt x="358" y="29"/>
                  </a:cubicBezTo>
                  <a:cubicBezTo>
                    <a:pt x="358" y="33"/>
                    <a:pt x="360" y="35"/>
                    <a:pt x="364" y="35"/>
                  </a:cubicBezTo>
                  <a:cubicBezTo>
                    <a:pt x="369" y="35"/>
                    <a:pt x="371" y="33"/>
                    <a:pt x="371" y="28"/>
                  </a:cubicBezTo>
                  <a:cubicBezTo>
                    <a:pt x="371" y="22"/>
                    <a:pt x="371" y="22"/>
                    <a:pt x="371" y="22"/>
                  </a:cubicBezTo>
                  <a:cubicBezTo>
                    <a:pt x="371" y="15"/>
                    <a:pt x="371" y="14"/>
                    <a:pt x="366" y="14"/>
                  </a:cubicBezTo>
                  <a:cubicBezTo>
                    <a:pt x="366" y="14"/>
                    <a:pt x="366" y="14"/>
                    <a:pt x="366" y="13"/>
                  </a:cubicBezTo>
                  <a:cubicBezTo>
                    <a:pt x="366" y="12"/>
                    <a:pt x="366" y="12"/>
                    <a:pt x="366" y="12"/>
                  </a:cubicBezTo>
                  <a:cubicBezTo>
                    <a:pt x="368" y="12"/>
                    <a:pt x="370" y="12"/>
                    <a:pt x="372" y="12"/>
                  </a:cubicBezTo>
                  <a:cubicBezTo>
                    <a:pt x="374" y="12"/>
                    <a:pt x="374" y="12"/>
                    <a:pt x="376" y="12"/>
                  </a:cubicBezTo>
                  <a:cubicBezTo>
                    <a:pt x="376" y="13"/>
                    <a:pt x="376" y="13"/>
                    <a:pt x="376" y="13"/>
                  </a:cubicBezTo>
                  <a:cubicBezTo>
                    <a:pt x="376" y="14"/>
                    <a:pt x="376" y="14"/>
                    <a:pt x="376" y="14"/>
                  </a:cubicBezTo>
                  <a:cubicBezTo>
                    <a:pt x="373" y="14"/>
                    <a:pt x="373" y="15"/>
                    <a:pt x="373" y="22"/>
                  </a:cubicBezTo>
                  <a:cubicBezTo>
                    <a:pt x="373" y="28"/>
                    <a:pt x="373" y="28"/>
                    <a:pt x="373" y="28"/>
                  </a:cubicBezTo>
                  <a:cubicBezTo>
                    <a:pt x="373" y="35"/>
                    <a:pt x="370" y="38"/>
                    <a:pt x="364" y="38"/>
                  </a:cubicBezTo>
                  <a:close/>
                  <a:moveTo>
                    <a:pt x="392" y="37"/>
                  </a:moveTo>
                  <a:cubicBezTo>
                    <a:pt x="383" y="37"/>
                    <a:pt x="383" y="37"/>
                    <a:pt x="383" y="37"/>
                  </a:cubicBezTo>
                  <a:cubicBezTo>
                    <a:pt x="381" y="37"/>
                    <a:pt x="379" y="37"/>
                    <a:pt x="378" y="37"/>
                  </a:cubicBezTo>
                  <a:cubicBezTo>
                    <a:pt x="378" y="36"/>
                    <a:pt x="378" y="36"/>
                    <a:pt x="378" y="36"/>
                  </a:cubicBezTo>
                  <a:cubicBezTo>
                    <a:pt x="378" y="36"/>
                    <a:pt x="378" y="35"/>
                    <a:pt x="378" y="35"/>
                  </a:cubicBezTo>
                  <a:cubicBezTo>
                    <a:pt x="381" y="35"/>
                    <a:pt x="381" y="35"/>
                    <a:pt x="381" y="30"/>
                  </a:cubicBezTo>
                  <a:cubicBezTo>
                    <a:pt x="381" y="19"/>
                    <a:pt x="381" y="19"/>
                    <a:pt x="381" y="19"/>
                  </a:cubicBezTo>
                  <a:cubicBezTo>
                    <a:pt x="381" y="14"/>
                    <a:pt x="381" y="14"/>
                    <a:pt x="378" y="14"/>
                  </a:cubicBezTo>
                  <a:cubicBezTo>
                    <a:pt x="378" y="14"/>
                    <a:pt x="378" y="14"/>
                    <a:pt x="378" y="13"/>
                  </a:cubicBezTo>
                  <a:cubicBezTo>
                    <a:pt x="378" y="12"/>
                    <a:pt x="378" y="12"/>
                    <a:pt x="378" y="12"/>
                  </a:cubicBezTo>
                  <a:cubicBezTo>
                    <a:pt x="379" y="12"/>
                    <a:pt x="382" y="12"/>
                    <a:pt x="383" y="12"/>
                  </a:cubicBezTo>
                  <a:cubicBezTo>
                    <a:pt x="385" y="12"/>
                    <a:pt x="388" y="12"/>
                    <a:pt x="390" y="12"/>
                  </a:cubicBezTo>
                  <a:cubicBezTo>
                    <a:pt x="390" y="13"/>
                    <a:pt x="390" y="13"/>
                    <a:pt x="390" y="13"/>
                  </a:cubicBezTo>
                  <a:cubicBezTo>
                    <a:pt x="390" y="14"/>
                    <a:pt x="390" y="14"/>
                    <a:pt x="389" y="14"/>
                  </a:cubicBezTo>
                  <a:cubicBezTo>
                    <a:pt x="386" y="14"/>
                    <a:pt x="386" y="14"/>
                    <a:pt x="386" y="19"/>
                  </a:cubicBezTo>
                  <a:cubicBezTo>
                    <a:pt x="386" y="30"/>
                    <a:pt x="386" y="30"/>
                    <a:pt x="386" y="30"/>
                  </a:cubicBezTo>
                  <a:cubicBezTo>
                    <a:pt x="386" y="35"/>
                    <a:pt x="386" y="35"/>
                    <a:pt x="389" y="35"/>
                  </a:cubicBezTo>
                  <a:cubicBezTo>
                    <a:pt x="391" y="35"/>
                    <a:pt x="391" y="35"/>
                    <a:pt x="391" y="35"/>
                  </a:cubicBezTo>
                  <a:cubicBezTo>
                    <a:pt x="394" y="35"/>
                    <a:pt x="395" y="34"/>
                    <a:pt x="396" y="29"/>
                  </a:cubicBezTo>
                  <a:cubicBezTo>
                    <a:pt x="396" y="29"/>
                    <a:pt x="396" y="29"/>
                    <a:pt x="396" y="29"/>
                  </a:cubicBezTo>
                  <a:cubicBezTo>
                    <a:pt x="397" y="29"/>
                    <a:pt x="397" y="29"/>
                    <a:pt x="397" y="29"/>
                  </a:cubicBezTo>
                  <a:cubicBezTo>
                    <a:pt x="397" y="31"/>
                    <a:pt x="397" y="35"/>
                    <a:pt x="397" y="37"/>
                  </a:cubicBezTo>
                  <a:cubicBezTo>
                    <a:pt x="396" y="37"/>
                    <a:pt x="395" y="37"/>
                    <a:pt x="392" y="37"/>
                  </a:cubicBezTo>
                  <a:close/>
                  <a:moveTo>
                    <a:pt x="407" y="37"/>
                  </a:moveTo>
                  <a:cubicBezTo>
                    <a:pt x="405" y="37"/>
                    <a:pt x="403" y="37"/>
                    <a:pt x="401" y="37"/>
                  </a:cubicBezTo>
                  <a:cubicBezTo>
                    <a:pt x="401" y="36"/>
                    <a:pt x="401" y="36"/>
                    <a:pt x="401" y="36"/>
                  </a:cubicBezTo>
                  <a:cubicBezTo>
                    <a:pt x="401" y="36"/>
                    <a:pt x="401" y="35"/>
                    <a:pt x="401" y="35"/>
                  </a:cubicBezTo>
                  <a:cubicBezTo>
                    <a:pt x="404" y="35"/>
                    <a:pt x="404" y="35"/>
                    <a:pt x="404" y="30"/>
                  </a:cubicBezTo>
                  <a:cubicBezTo>
                    <a:pt x="404" y="15"/>
                    <a:pt x="404" y="15"/>
                    <a:pt x="404" y="15"/>
                  </a:cubicBezTo>
                  <a:cubicBezTo>
                    <a:pt x="404" y="14"/>
                    <a:pt x="404" y="14"/>
                    <a:pt x="404" y="14"/>
                  </a:cubicBezTo>
                  <a:cubicBezTo>
                    <a:pt x="402" y="14"/>
                    <a:pt x="402" y="14"/>
                    <a:pt x="402" y="14"/>
                  </a:cubicBezTo>
                  <a:cubicBezTo>
                    <a:pt x="399" y="14"/>
                    <a:pt x="397" y="14"/>
                    <a:pt x="397" y="19"/>
                  </a:cubicBezTo>
                  <a:cubicBezTo>
                    <a:pt x="397" y="19"/>
                    <a:pt x="397" y="19"/>
                    <a:pt x="396" y="19"/>
                  </a:cubicBezTo>
                  <a:cubicBezTo>
                    <a:pt x="395" y="19"/>
                    <a:pt x="395" y="19"/>
                    <a:pt x="395" y="19"/>
                  </a:cubicBezTo>
                  <a:cubicBezTo>
                    <a:pt x="395" y="18"/>
                    <a:pt x="395" y="14"/>
                    <a:pt x="395" y="12"/>
                  </a:cubicBezTo>
                  <a:cubicBezTo>
                    <a:pt x="397" y="12"/>
                    <a:pt x="399" y="12"/>
                    <a:pt x="402" y="12"/>
                  </a:cubicBezTo>
                  <a:cubicBezTo>
                    <a:pt x="411" y="12"/>
                    <a:pt x="411" y="12"/>
                    <a:pt x="411" y="12"/>
                  </a:cubicBezTo>
                  <a:cubicBezTo>
                    <a:pt x="414" y="12"/>
                    <a:pt x="416" y="12"/>
                    <a:pt x="418" y="12"/>
                  </a:cubicBezTo>
                  <a:cubicBezTo>
                    <a:pt x="418" y="14"/>
                    <a:pt x="418" y="18"/>
                    <a:pt x="418" y="19"/>
                  </a:cubicBezTo>
                  <a:cubicBezTo>
                    <a:pt x="417" y="19"/>
                    <a:pt x="417" y="19"/>
                    <a:pt x="417" y="19"/>
                  </a:cubicBezTo>
                  <a:cubicBezTo>
                    <a:pt x="417" y="19"/>
                    <a:pt x="416" y="19"/>
                    <a:pt x="416" y="19"/>
                  </a:cubicBezTo>
                  <a:cubicBezTo>
                    <a:pt x="416" y="14"/>
                    <a:pt x="414" y="14"/>
                    <a:pt x="411" y="14"/>
                  </a:cubicBezTo>
                  <a:cubicBezTo>
                    <a:pt x="409" y="14"/>
                    <a:pt x="409" y="14"/>
                    <a:pt x="409" y="14"/>
                  </a:cubicBezTo>
                  <a:cubicBezTo>
                    <a:pt x="409" y="14"/>
                    <a:pt x="409" y="14"/>
                    <a:pt x="409" y="15"/>
                  </a:cubicBezTo>
                  <a:cubicBezTo>
                    <a:pt x="409" y="30"/>
                    <a:pt x="409" y="30"/>
                    <a:pt x="409" y="30"/>
                  </a:cubicBezTo>
                  <a:cubicBezTo>
                    <a:pt x="409" y="35"/>
                    <a:pt x="409" y="35"/>
                    <a:pt x="412" y="35"/>
                  </a:cubicBezTo>
                  <a:cubicBezTo>
                    <a:pt x="412" y="35"/>
                    <a:pt x="412" y="36"/>
                    <a:pt x="412" y="36"/>
                  </a:cubicBezTo>
                  <a:cubicBezTo>
                    <a:pt x="412" y="37"/>
                    <a:pt x="412" y="37"/>
                    <a:pt x="412" y="37"/>
                  </a:cubicBezTo>
                  <a:cubicBezTo>
                    <a:pt x="410" y="37"/>
                    <a:pt x="408" y="37"/>
                    <a:pt x="407" y="37"/>
                  </a:cubicBezTo>
                  <a:close/>
                  <a:moveTo>
                    <a:pt x="425" y="37"/>
                  </a:moveTo>
                  <a:cubicBezTo>
                    <a:pt x="423" y="37"/>
                    <a:pt x="421" y="37"/>
                    <a:pt x="419" y="37"/>
                  </a:cubicBezTo>
                  <a:cubicBezTo>
                    <a:pt x="419" y="36"/>
                    <a:pt x="419" y="36"/>
                    <a:pt x="419" y="36"/>
                  </a:cubicBezTo>
                  <a:cubicBezTo>
                    <a:pt x="419" y="36"/>
                    <a:pt x="419" y="35"/>
                    <a:pt x="420" y="35"/>
                  </a:cubicBezTo>
                  <a:cubicBezTo>
                    <a:pt x="423" y="35"/>
                    <a:pt x="423" y="35"/>
                    <a:pt x="423" y="30"/>
                  </a:cubicBezTo>
                  <a:cubicBezTo>
                    <a:pt x="423" y="19"/>
                    <a:pt x="423" y="19"/>
                    <a:pt x="423" y="19"/>
                  </a:cubicBezTo>
                  <a:cubicBezTo>
                    <a:pt x="423" y="14"/>
                    <a:pt x="423" y="14"/>
                    <a:pt x="420" y="14"/>
                  </a:cubicBezTo>
                  <a:cubicBezTo>
                    <a:pt x="419" y="14"/>
                    <a:pt x="419" y="14"/>
                    <a:pt x="419" y="13"/>
                  </a:cubicBezTo>
                  <a:cubicBezTo>
                    <a:pt x="419" y="12"/>
                    <a:pt x="419" y="12"/>
                    <a:pt x="419" y="12"/>
                  </a:cubicBezTo>
                  <a:cubicBezTo>
                    <a:pt x="421" y="12"/>
                    <a:pt x="423" y="12"/>
                    <a:pt x="425" y="12"/>
                  </a:cubicBezTo>
                  <a:cubicBezTo>
                    <a:pt x="427" y="12"/>
                    <a:pt x="429" y="12"/>
                    <a:pt x="430" y="12"/>
                  </a:cubicBezTo>
                  <a:cubicBezTo>
                    <a:pt x="430" y="13"/>
                    <a:pt x="430" y="13"/>
                    <a:pt x="430" y="13"/>
                  </a:cubicBezTo>
                  <a:cubicBezTo>
                    <a:pt x="430" y="14"/>
                    <a:pt x="430" y="14"/>
                    <a:pt x="430" y="14"/>
                  </a:cubicBezTo>
                  <a:cubicBezTo>
                    <a:pt x="427" y="14"/>
                    <a:pt x="427" y="14"/>
                    <a:pt x="427" y="19"/>
                  </a:cubicBezTo>
                  <a:cubicBezTo>
                    <a:pt x="427" y="30"/>
                    <a:pt x="427" y="30"/>
                    <a:pt x="427" y="30"/>
                  </a:cubicBezTo>
                  <a:cubicBezTo>
                    <a:pt x="427" y="35"/>
                    <a:pt x="427" y="35"/>
                    <a:pt x="430" y="35"/>
                  </a:cubicBezTo>
                  <a:cubicBezTo>
                    <a:pt x="430" y="35"/>
                    <a:pt x="430" y="36"/>
                    <a:pt x="430" y="36"/>
                  </a:cubicBezTo>
                  <a:cubicBezTo>
                    <a:pt x="430" y="37"/>
                    <a:pt x="430" y="37"/>
                    <a:pt x="430" y="37"/>
                  </a:cubicBezTo>
                  <a:cubicBezTo>
                    <a:pt x="429" y="37"/>
                    <a:pt x="427" y="37"/>
                    <a:pt x="425" y="37"/>
                  </a:cubicBezTo>
                  <a:close/>
                  <a:moveTo>
                    <a:pt x="453" y="38"/>
                  </a:moveTo>
                  <a:cubicBezTo>
                    <a:pt x="452" y="36"/>
                    <a:pt x="451" y="35"/>
                    <a:pt x="450" y="34"/>
                  </a:cubicBezTo>
                  <a:cubicBezTo>
                    <a:pt x="438" y="17"/>
                    <a:pt x="438" y="17"/>
                    <a:pt x="438" y="17"/>
                  </a:cubicBezTo>
                  <a:cubicBezTo>
                    <a:pt x="438" y="17"/>
                    <a:pt x="438" y="17"/>
                    <a:pt x="438" y="17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34"/>
                    <a:pt x="438" y="35"/>
                    <a:pt x="443" y="35"/>
                  </a:cubicBezTo>
                  <a:cubicBezTo>
                    <a:pt x="443" y="35"/>
                    <a:pt x="443" y="36"/>
                    <a:pt x="443" y="36"/>
                  </a:cubicBezTo>
                  <a:cubicBezTo>
                    <a:pt x="443" y="37"/>
                    <a:pt x="443" y="37"/>
                    <a:pt x="443" y="37"/>
                  </a:cubicBezTo>
                  <a:cubicBezTo>
                    <a:pt x="441" y="37"/>
                    <a:pt x="439" y="37"/>
                    <a:pt x="437" y="37"/>
                  </a:cubicBezTo>
                  <a:cubicBezTo>
                    <a:pt x="435" y="37"/>
                    <a:pt x="434" y="37"/>
                    <a:pt x="432" y="37"/>
                  </a:cubicBezTo>
                  <a:cubicBezTo>
                    <a:pt x="432" y="36"/>
                    <a:pt x="432" y="36"/>
                    <a:pt x="432" y="36"/>
                  </a:cubicBezTo>
                  <a:cubicBezTo>
                    <a:pt x="432" y="36"/>
                    <a:pt x="432" y="35"/>
                    <a:pt x="433" y="35"/>
                  </a:cubicBezTo>
                  <a:cubicBezTo>
                    <a:pt x="436" y="35"/>
                    <a:pt x="436" y="34"/>
                    <a:pt x="436" y="27"/>
                  </a:cubicBezTo>
                  <a:cubicBezTo>
                    <a:pt x="436" y="19"/>
                    <a:pt x="436" y="19"/>
                    <a:pt x="436" y="19"/>
                  </a:cubicBezTo>
                  <a:cubicBezTo>
                    <a:pt x="436" y="14"/>
                    <a:pt x="436" y="14"/>
                    <a:pt x="433" y="14"/>
                  </a:cubicBezTo>
                  <a:cubicBezTo>
                    <a:pt x="432" y="14"/>
                    <a:pt x="432" y="14"/>
                    <a:pt x="432" y="13"/>
                  </a:cubicBezTo>
                  <a:cubicBezTo>
                    <a:pt x="432" y="12"/>
                    <a:pt x="432" y="12"/>
                    <a:pt x="432" y="12"/>
                  </a:cubicBezTo>
                  <a:cubicBezTo>
                    <a:pt x="434" y="12"/>
                    <a:pt x="436" y="12"/>
                    <a:pt x="437" y="12"/>
                  </a:cubicBezTo>
                  <a:cubicBezTo>
                    <a:pt x="438" y="12"/>
                    <a:pt x="439" y="12"/>
                    <a:pt x="440" y="12"/>
                  </a:cubicBezTo>
                  <a:cubicBezTo>
                    <a:pt x="453" y="30"/>
                    <a:pt x="453" y="30"/>
                    <a:pt x="453" y="30"/>
                  </a:cubicBezTo>
                  <a:cubicBezTo>
                    <a:pt x="453" y="22"/>
                    <a:pt x="453" y="22"/>
                    <a:pt x="453" y="22"/>
                  </a:cubicBezTo>
                  <a:cubicBezTo>
                    <a:pt x="453" y="15"/>
                    <a:pt x="453" y="14"/>
                    <a:pt x="449" y="14"/>
                  </a:cubicBezTo>
                  <a:cubicBezTo>
                    <a:pt x="449" y="14"/>
                    <a:pt x="449" y="14"/>
                    <a:pt x="449" y="13"/>
                  </a:cubicBezTo>
                  <a:cubicBezTo>
                    <a:pt x="449" y="12"/>
                    <a:pt x="449" y="12"/>
                    <a:pt x="449" y="12"/>
                  </a:cubicBezTo>
                  <a:cubicBezTo>
                    <a:pt x="450" y="12"/>
                    <a:pt x="453" y="12"/>
                    <a:pt x="455" y="12"/>
                  </a:cubicBezTo>
                  <a:cubicBezTo>
                    <a:pt x="456" y="12"/>
                    <a:pt x="458" y="12"/>
                    <a:pt x="459" y="12"/>
                  </a:cubicBezTo>
                  <a:cubicBezTo>
                    <a:pt x="459" y="13"/>
                    <a:pt x="459" y="13"/>
                    <a:pt x="459" y="13"/>
                  </a:cubicBezTo>
                  <a:cubicBezTo>
                    <a:pt x="459" y="14"/>
                    <a:pt x="459" y="14"/>
                    <a:pt x="459" y="14"/>
                  </a:cubicBezTo>
                  <a:cubicBezTo>
                    <a:pt x="456" y="14"/>
                    <a:pt x="456" y="15"/>
                    <a:pt x="456" y="22"/>
                  </a:cubicBezTo>
                  <a:cubicBezTo>
                    <a:pt x="456" y="38"/>
                    <a:pt x="456" y="38"/>
                    <a:pt x="456" y="38"/>
                  </a:cubicBezTo>
                  <a:lnTo>
                    <a:pt x="453" y="38"/>
                  </a:lnTo>
                  <a:close/>
                  <a:moveTo>
                    <a:pt x="484" y="27"/>
                  </a:moveTo>
                  <a:cubicBezTo>
                    <a:pt x="484" y="28"/>
                    <a:pt x="484" y="28"/>
                    <a:pt x="484" y="28"/>
                  </a:cubicBezTo>
                  <a:cubicBezTo>
                    <a:pt x="481" y="28"/>
                    <a:pt x="481" y="28"/>
                    <a:pt x="481" y="31"/>
                  </a:cubicBezTo>
                  <a:cubicBezTo>
                    <a:pt x="481" y="32"/>
                    <a:pt x="481" y="32"/>
                    <a:pt x="481" y="32"/>
                  </a:cubicBezTo>
                  <a:cubicBezTo>
                    <a:pt x="481" y="33"/>
                    <a:pt x="482" y="34"/>
                    <a:pt x="482" y="34"/>
                  </a:cubicBezTo>
                  <a:cubicBezTo>
                    <a:pt x="482" y="35"/>
                    <a:pt x="481" y="35"/>
                    <a:pt x="481" y="35"/>
                  </a:cubicBezTo>
                  <a:cubicBezTo>
                    <a:pt x="479" y="35"/>
                    <a:pt x="478" y="38"/>
                    <a:pt x="472" y="38"/>
                  </a:cubicBezTo>
                  <a:cubicBezTo>
                    <a:pt x="465" y="38"/>
                    <a:pt x="460" y="33"/>
                    <a:pt x="460" y="24"/>
                  </a:cubicBezTo>
                  <a:cubicBezTo>
                    <a:pt x="460" y="17"/>
                    <a:pt x="464" y="11"/>
                    <a:pt x="472" y="11"/>
                  </a:cubicBezTo>
                  <a:cubicBezTo>
                    <a:pt x="475" y="11"/>
                    <a:pt x="477" y="12"/>
                    <a:pt x="478" y="13"/>
                  </a:cubicBezTo>
                  <a:cubicBezTo>
                    <a:pt x="479" y="12"/>
                    <a:pt x="479" y="12"/>
                    <a:pt x="479" y="12"/>
                  </a:cubicBezTo>
                  <a:cubicBezTo>
                    <a:pt x="479" y="12"/>
                    <a:pt x="479" y="12"/>
                    <a:pt x="479" y="12"/>
                  </a:cubicBezTo>
                  <a:cubicBezTo>
                    <a:pt x="480" y="12"/>
                    <a:pt x="480" y="12"/>
                    <a:pt x="480" y="12"/>
                  </a:cubicBezTo>
                  <a:cubicBezTo>
                    <a:pt x="480" y="13"/>
                    <a:pt x="480" y="18"/>
                    <a:pt x="480" y="19"/>
                  </a:cubicBezTo>
                  <a:cubicBezTo>
                    <a:pt x="479" y="19"/>
                    <a:pt x="479" y="19"/>
                    <a:pt x="479" y="19"/>
                  </a:cubicBezTo>
                  <a:cubicBezTo>
                    <a:pt x="479" y="19"/>
                    <a:pt x="478" y="19"/>
                    <a:pt x="478" y="19"/>
                  </a:cubicBezTo>
                  <a:cubicBezTo>
                    <a:pt x="478" y="15"/>
                    <a:pt x="476" y="14"/>
                    <a:pt x="472" y="14"/>
                  </a:cubicBezTo>
                  <a:cubicBezTo>
                    <a:pt x="466" y="14"/>
                    <a:pt x="465" y="19"/>
                    <a:pt x="465" y="24"/>
                  </a:cubicBezTo>
                  <a:cubicBezTo>
                    <a:pt x="465" y="30"/>
                    <a:pt x="467" y="36"/>
                    <a:pt x="473" y="36"/>
                  </a:cubicBezTo>
                  <a:cubicBezTo>
                    <a:pt x="476" y="36"/>
                    <a:pt x="477" y="34"/>
                    <a:pt x="477" y="32"/>
                  </a:cubicBezTo>
                  <a:cubicBezTo>
                    <a:pt x="477" y="31"/>
                    <a:pt x="477" y="31"/>
                    <a:pt x="477" y="31"/>
                  </a:cubicBezTo>
                  <a:cubicBezTo>
                    <a:pt x="477" y="28"/>
                    <a:pt x="477" y="28"/>
                    <a:pt x="473" y="28"/>
                  </a:cubicBezTo>
                  <a:cubicBezTo>
                    <a:pt x="473" y="28"/>
                    <a:pt x="473" y="28"/>
                    <a:pt x="473" y="27"/>
                  </a:cubicBezTo>
                  <a:cubicBezTo>
                    <a:pt x="473" y="26"/>
                    <a:pt x="473" y="26"/>
                    <a:pt x="473" y="26"/>
                  </a:cubicBezTo>
                  <a:cubicBezTo>
                    <a:pt x="475" y="26"/>
                    <a:pt x="477" y="26"/>
                    <a:pt x="479" y="26"/>
                  </a:cubicBezTo>
                  <a:cubicBezTo>
                    <a:pt x="481" y="26"/>
                    <a:pt x="482" y="26"/>
                    <a:pt x="484" y="26"/>
                  </a:cubicBezTo>
                  <a:lnTo>
                    <a:pt x="484" y="27"/>
                  </a:lnTo>
                  <a:close/>
                  <a:moveTo>
                    <a:pt x="526" y="23"/>
                  </a:moveTo>
                  <a:cubicBezTo>
                    <a:pt x="526" y="23"/>
                    <a:pt x="526" y="23"/>
                    <a:pt x="525" y="23"/>
                  </a:cubicBezTo>
                  <a:cubicBezTo>
                    <a:pt x="522" y="24"/>
                    <a:pt x="522" y="24"/>
                    <a:pt x="522" y="28"/>
                  </a:cubicBezTo>
                  <a:cubicBezTo>
                    <a:pt x="522" y="30"/>
                    <a:pt x="522" y="30"/>
                    <a:pt x="522" y="30"/>
                  </a:cubicBezTo>
                  <a:cubicBezTo>
                    <a:pt x="522" y="31"/>
                    <a:pt x="522" y="32"/>
                    <a:pt x="522" y="33"/>
                  </a:cubicBezTo>
                  <a:cubicBezTo>
                    <a:pt x="522" y="33"/>
                    <a:pt x="522" y="33"/>
                    <a:pt x="522" y="33"/>
                  </a:cubicBezTo>
                  <a:cubicBezTo>
                    <a:pt x="519" y="33"/>
                    <a:pt x="517" y="38"/>
                    <a:pt x="510" y="38"/>
                  </a:cubicBezTo>
                  <a:cubicBezTo>
                    <a:pt x="500" y="38"/>
                    <a:pt x="493" y="31"/>
                    <a:pt x="493" y="19"/>
                  </a:cubicBezTo>
                  <a:cubicBezTo>
                    <a:pt x="493" y="8"/>
                    <a:pt x="499" y="0"/>
                    <a:pt x="510" y="0"/>
                  </a:cubicBezTo>
                  <a:cubicBezTo>
                    <a:pt x="513" y="0"/>
                    <a:pt x="516" y="1"/>
                    <a:pt x="518" y="2"/>
                  </a:cubicBezTo>
                  <a:cubicBezTo>
                    <a:pt x="518" y="2"/>
                    <a:pt x="518" y="2"/>
                    <a:pt x="518" y="2"/>
                  </a:cubicBezTo>
                  <a:cubicBezTo>
                    <a:pt x="519" y="1"/>
                    <a:pt x="519" y="1"/>
                    <a:pt x="519" y="1"/>
                  </a:cubicBezTo>
                  <a:cubicBezTo>
                    <a:pt x="519" y="0"/>
                    <a:pt x="519" y="0"/>
                    <a:pt x="520" y="0"/>
                  </a:cubicBezTo>
                  <a:cubicBezTo>
                    <a:pt x="520" y="0"/>
                    <a:pt x="520" y="0"/>
                    <a:pt x="520" y="0"/>
                  </a:cubicBezTo>
                  <a:cubicBezTo>
                    <a:pt x="520" y="3"/>
                    <a:pt x="520" y="8"/>
                    <a:pt x="520" y="11"/>
                  </a:cubicBezTo>
                  <a:cubicBezTo>
                    <a:pt x="519" y="11"/>
                    <a:pt x="519" y="11"/>
                    <a:pt x="519" y="11"/>
                  </a:cubicBezTo>
                  <a:cubicBezTo>
                    <a:pt x="519" y="11"/>
                    <a:pt x="519" y="11"/>
                    <a:pt x="519" y="10"/>
                  </a:cubicBezTo>
                  <a:cubicBezTo>
                    <a:pt x="517" y="5"/>
                    <a:pt x="515" y="2"/>
                    <a:pt x="510" y="2"/>
                  </a:cubicBezTo>
                  <a:cubicBezTo>
                    <a:pt x="501" y="2"/>
                    <a:pt x="499" y="11"/>
                    <a:pt x="499" y="19"/>
                  </a:cubicBezTo>
                  <a:cubicBezTo>
                    <a:pt x="499" y="27"/>
                    <a:pt x="501" y="35"/>
                    <a:pt x="510" y="35"/>
                  </a:cubicBezTo>
                  <a:cubicBezTo>
                    <a:pt x="515" y="35"/>
                    <a:pt x="518" y="33"/>
                    <a:pt x="518" y="30"/>
                  </a:cubicBezTo>
                  <a:cubicBezTo>
                    <a:pt x="518" y="28"/>
                    <a:pt x="518" y="28"/>
                    <a:pt x="518" y="28"/>
                  </a:cubicBezTo>
                  <a:cubicBezTo>
                    <a:pt x="518" y="24"/>
                    <a:pt x="518" y="24"/>
                    <a:pt x="512" y="23"/>
                  </a:cubicBezTo>
                  <a:cubicBezTo>
                    <a:pt x="512" y="23"/>
                    <a:pt x="512" y="23"/>
                    <a:pt x="512" y="23"/>
                  </a:cubicBezTo>
                  <a:cubicBezTo>
                    <a:pt x="512" y="21"/>
                    <a:pt x="512" y="21"/>
                    <a:pt x="512" y="21"/>
                  </a:cubicBezTo>
                  <a:cubicBezTo>
                    <a:pt x="514" y="21"/>
                    <a:pt x="517" y="21"/>
                    <a:pt x="519" y="21"/>
                  </a:cubicBezTo>
                  <a:cubicBezTo>
                    <a:pt x="522" y="21"/>
                    <a:pt x="523" y="21"/>
                    <a:pt x="526" y="21"/>
                  </a:cubicBezTo>
                  <a:lnTo>
                    <a:pt x="526" y="23"/>
                  </a:lnTo>
                  <a:close/>
                  <a:moveTo>
                    <a:pt x="540" y="24"/>
                  </a:moveTo>
                  <a:cubicBezTo>
                    <a:pt x="540" y="24"/>
                    <a:pt x="540" y="24"/>
                    <a:pt x="540" y="24"/>
                  </a:cubicBezTo>
                  <a:cubicBezTo>
                    <a:pt x="548" y="25"/>
                    <a:pt x="546" y="35"/>
                    <a:pt x="549" y="35"/>
                  </a:cubicBezTo>
                  <a:cubicBezTo>
                    <a:pt x="549" y="35"/>
                    <a:pt x="550" y="34"/>
                    <a:pt x="550" y="34"/>
                  </a:cubicBezTo>
                  <a:cubicBezTo>
                    <a:pt x="551" y="35"/>
                    <a:pt x="551" y="35"/>
                    <a:pt x="551" y="35"/>
                  </a:cubicBezTo>
                  <a:cubicBezTo>
                    <a:pt x="551" y="35"/>
                    <a:pt x="551" y="35"/>
                    <a:pt x="551" y="35"/>
                  </a:cubicBezTo>
                  <a:cubicBezTo>
                    <a:pt x="551" y="35"/>
                    <a:pt x="551" y="35"/>
                    <a:pt x="551" y="35"/>
                  </a:cubicBezTo>
                  <a:cubicBezTo>
                    <a:pt x="550" y="36"/>
                    <a:pt x="549" y="37"/>
                    <a:pt x="547" y="37"/>
                  </a:cubicBezTo>
                  <a:cubicBezTo>
                    <a:pt x="543" y="37"/>
                    <a:pt x="543" y="34"/>
                    <a:pt x="542" y="30"/>
                  </a:cubicBezTo>
                  <a:cubicBezTo>
                    <a:pt x="541" y="27"/>
                    <a:pt x="540" y="25"/>
                    <a:pt x="537" y="25"/>
                  </a:cubicBezTo>
                  <a:cubicBezTo>
                    <a:pt x="534" y="25"/>
                    <a:pt x="534" y="25"/>
                    <a:pt x="534" y="25"/>
                  </a:cubicBezTo>
                  <a:cubicBezTo>
                    <a:pt x="534" y="30"/>
                    <a:pt x="534" y="30"/>
                    <a:pt x="534" y="30"/>
                  </a:cubicBezTo>
                  <a:cubicBezTo>
                    <a:pt x="534" y="35"/>
                    <a:pt x="534" y="35"/>
                    <a:pt x="537" y="35"/>
                  </a:cubicBezTo>
                  <a:cubicBezTo>
                    <a:pt x="538" y="35"/>
                    <a:pt x="538" y="36"/>
                    <a:pt x="538" y="36"/>
                  </a:cubicBezTo>
                  <a:cubicBezTo>
                    <a:pt x="538" y="37"/>
                    <a:pt x="538" y="37"/>
                    <a:pt x="538" y="37"/>
                  </a:cubicBezTo>
                  <a:cubicBezTo>
                    <a:pt x="536" y="37"/>
                    <a:pt x="534" y="37"/>
                    <a:pt x="532" y="37"/>
                  </a:cubicBezTo>
                  <a:cubicBezTo>
                    <a:pt x="530" y="37"/>
                    <a:pt x="528" y="37"/>
                    <a:pt x="527" y="37"/>
                  </a:cubicBezTo>
                  <a:cubicBezTo>
                    <a:pt x="527" y="36"/>
                    <a:pt x="527" y="36"/>
                    <a:pt x="527" y="36"/>
                  </a:cubicBezTo>
                  <a:cubicBezTo>
                    <a:pt x="527" y="36"/>
                    <a:pt x="527" y="35"/>
                    <a:pt x="527" y="35"/>
                  </a:cubicBezTo>
                  <a:cubicBezTo>
                    <a:pt x="530" y="35"/>
                    <a:pt x="530" y="35"/>
                    <a:pt x="530" y="30"/>
                  </a:cubicBezTo>
                  <a:cubicBezTo>
                    <a:pt x="530" y="19"/>
                    <a:pt x="530" y="19"/>
                    <a:pt x="530" y="19"/>
                  </a:cubicBezTo>
                  <a:cubicBezTo>
                    <a:pt x="530" y="14"/>
                    <a:pt x="530" y="14"/>
                    <a:pt x="527" y="14"/>
                  </a:cubicBezTo>
                  <a:cubicBezTo>
                    <a:pt x="527" y="14"/>
                    <a:pt x="527" y="14"/>
                    <a:pt x="527" y="13"/>
                  </a:cubicBezTo>
                  <a:cubicBezTo>
                    <a:pt x="527" y="12"/>
                    <a:pt x="527" y="12"/>
                    <a:pt x="527" y="12"/>
                  </a:cubicBezTo>
                  <a:cubicBezTo>
                    <a:pt x="528" y="12"/>
                    <a:pt x="530" y="12"/>
                    <a:pt x="532" y="12"/>
                  </a:cubicBezTo>
                  <a:cubicBezTo>
                    <a:pt x="534" y="12"/>
                    <a:pt x="536" y="12"/>
                    <a:pt x="538" y="12"/>
                  </a:cubicBezTo>
                  <a:cubicBezTo>
                    <a:pt x="543" y="12"/>
                    <a:pt x="547" y="14"/>
                    <a:pt x="547" y="18"/>
                  </a:cubicBezTo>
                  <a:cubicBezTo>
                    <a:pt x="547" y="21"/>
                    <a:pt x="546" y="23"/>
                    <a:pt x="540" y="24"/>
                  </a:cubicBezTo>
                  <a:close/>
                  <a:moveTo>
                    <a:pt x="538" y="14"/>
                  </a:moveTo>
                  <a:cubicBezTo>
                    <a:pt x="537" y="14"/>
                    <a:pt x="534" y="14"/>
                    <a:pt x="534" y="14"/>
                  </a:cubicBezTo>
                  <a:cubicBezTo>
                    <a:pt x="534" y="23"/>
                    <a:pt x="534" y="23"/>
                    <a:pt x="534" y="23"/>
                  </a:cubicBezTo>
                  <a:cubicBezTo>
                    <a:pt x="537" y="23"/>
                    <a:pt x="537" y="23"/>
                    <a:pt x="537" y="23"/>
                  </a:cubicBezTo>
                  <a:cubicBezTo>
                    <a:pt x="540" y="23"/>
                    <a:pt x="543" y="22"/>
                    <a:pt x="543" y="18"/>
                  </a:cubicBezTo>
                  <a:cubicBezTo>
                    <a:pt x="543" y="15"/>
                    <a:pt x="540" y="14"/>
                    <a:pt x="538" y="14"/>
                  </a:cubicBezTo>
                  <a:close/>
                  <a:moveTo>
                    <a:pt x="563" y="38"/>
                  </a:moveTo>
                  <a:cubicBezTo>
                    <a:pt x="556" y="38"/>
                    <a:pt x="551" y="33"/>
                    <a:pt x="551" y="25"/>
                  </a:cubicBezTo>
                  <a:cubicBezTo>
                    <a:pt x="551" y="16"/>
                    <a:pt x="557" y="11"/>
                    <a:pt x="563" y="11"/>
                  </a:cubicBezTo>
                  <a:cubicBezTo>
                    <a:pt x="570" y="11"/>
                    <a:pt x="575" y="16"/>
                    <a:pt x="575" y="24"/>
                  </a:cubicBezTo>
                  <a:cubicBezTo>
                    <a:pt x="575" y="33"/>
                    <a:pt x="570" y="38"/>
                    <a:pt x="563" y="38"/>
                  </a:cubicBezTo>
                  <a:close/>
                  <a:moveTo>
                    <a:pt x="563" y="14"/>
                  </a:moveTo>
                  <a:cubicBezTo>
                    <a:pt x="558" y="14"/>
                    <a:pt x="556" y="17"/>
                    <a:pt x="556" y="25"/>
                  </a:cubicBezTo>
                  <a:cubicBezTo>
                    <a:pt x="556" y="32"/>
                    <a:pt x="559" y="36"/>
                    <a:pt x="563" y="36"/>
                  </a:cubicBezTo>
                  <a:cubicBezTo>
                    <a:pt x="568" y="36"/>
                    <a:pt x="570" y="32"/>
                    <a:pt x="570" y="24"/>
                  </a:cubicBezTo>
                  <a:cubicBezTo>
                    <a:pt x="570" y="17"/>
                    <a:pt x="567" y="14"/>
                    <a:pt x="563" y="14"/>
                  </a:cubicBezTo>
                  <a:close/>
                  <a:moveTo>
                    <a:pt x="590" y="38"/>
                  </a:moveTo>
                  <a:cubicBezTo>
                    <a:pt x="583" y="38"/>
                    <a:pt x="580" y="35"/>
                    <a:pt x="580" y="28"/>
                  </a:cubicBezTo>
                  <a:cubicBezTo>
                    <a:pt x="580" y="19"/>
                    <a:pt x="580" y="19"/>
                    <a:pt x="580" y="19"/>
                  </a:cubicBezTo>
                  <a:cubicBezTo>
                    <a:pt x="580" y="14"/>
                    <a:pt x="580" y="14"/>
                    <a:pt x="577" y="14"/>
                  </a:cubicBezTo>
                  <a:cubicBezTo>
                    <a:pt x="576" y="14"/>
                    <a:pt x="576" y="14"/>
                    <a:pt x="576" y="13"/>
                  </a:cubicBezTo>
                  <a:cubicBezTo>
                    <a:pt x="576" y="12"/>
                    <a:pt x="576" y="12"/>
                    <a:pt x="576" y="12"/>
                  </a:cubicBezTo>
                  <a:cubicBezTo>
                    <a:pt x="578" y="12"/>
                    <a:pt x="580" y="12"/>
                    <a:pt x="582" y="12"/>
                  </a:cubicBezTo>
                  <a:cubicBezTo>
                    <a:pt x="584" y="12"/>
                    <a:pt x="586" y="12"/>
                    <a:pt x="587" y="12"/>
                  </a:cubicBezTo>
                  <a:cubicBezTo>
                    <a:pt x="587" y="13"/>
                    <a:pt x="587" y="13"/>
                    <a:pt x="587" y="13"/>
                  </a:cubicBezTo>
                  <a:cubicBezTo>
                    <a:pt x="587" y="14"/>
                    <a:pt x="587" y="14"/>
                    <a:pt x="587" y="14"/>
                  </a:cubicBezTo>
                  <a:cubicBezTo>
                    <a:pt x="584" y="14"/>
                    <a:pt x="584" y="14"/>
                    <a:pt x="584" y="19"/>
                  </a:cubicBezTo>
                  <a:cubicBezTo>
                    <a:pt x="584" y="29"/>
                    <a:pt x="584" y="29"/>
                    <a:pt x="584" y="29"/>
                  </a:cubicBezTo>
                  <a:cubicBezTo>
                    <a:pt x="584" y="33"/>
                    <a:pt x="586" y="35"/>
                    <a:pt x="590" y="35"/>
                  </a:cubicBezTo>
                  <a:cubicBezTo>
                    <a:pt x="595" y="35"/>
                    <a:pt x="597" y="33"/>
                    <a:pt x="597" y="28"/>
                  </a:cubicBezTo>
                  <a:cubicBezTo>
                    <a:pt x="597" y="22"/>
                    <a:pt x="597" y="22"/>
                    <a:pt x="597" y="22"/>
                  </a:cubicBezTo>
                  <a:cubicBezTo>
                    <a:pt x="597" y="15"/>
                    <a:pt x="597" y="14"/>
                    <a:pt x="592" y="14"/>
                  </a:cubicBezTo>
                  <a:cubicBezTo>
                    <a:pt x="592" y="14"/>
                    <a:pt x="592" y="14"/>
                    <a:pt x="592" y="13"/>
                  </a:cubicBezTo>
                  <a:cubicBezTo>
                    <a:pt x="592" y="12"/>
                    <a:pt x="592" y="12"/>
                    <a:pt x="592" y="12"/>
                  </a:cubicBezTo>
                  <a:cubicBezTo>
                    <a:pt x="594" y="12"/>
                    <a:pt x="596" y="12"/>
                    <a:pt x="598" y="12"/>
                  </a:cubicBezTo>
                  <a:cubicBezTo>
                    <a:pt x="600" y="12"/>
                    <a:pt x="601" y="12"/>
                    <a:pt x="602" y="12"/>
                  </a:cubicBezTo>
                  <a:cubicBezTo>
                    <a:pt x="602" y="13"/>
                    <a:pt x="602" y="13"/>
                    <a:pt x="602" y="13"/>
                  </a:cubicBezTo>
                  <a:cubicBezTo>
                    <a:pt x="602" y="14"/>
                    <a:pt x="602" y="14"/>
                    <a:pt x="602" y="14"/>
                  </a:cubicBezTo>
                  <a:cubicBezTo>
                    <a:pt x="599" y="14"/>
                    <a:pt x="599" y="15"/>
                    <a:pt x="599" y="22"/>
                  </a:cubicBezTo>
                  <a:cubicBezTo>
                    <a:pt x="599" y="28"/>
                    <a:pt x="599" y="28"/>
                    <a:pt x="599" y="28"/>
                  </a:cubicBezTo>
                  <a:cubicBezTo>
                    <a:pt x="599" y="35"/>
                    <a:pt x="596" y="38"/>
                    <a:pt x="590" y="38"/>
                  </a:cubicBezTo>
                  <a:close/>
                  <a:moveTo>
                    <a:pt x="614" y="27"/>
                  </a:moveTo>
                  <a:cubicBezTo>
                    <a:pt x="612" y="27"/>
                    <a:pt x="612" y="27"/>
                    <a:pt x="612" y="27"/>
                  </a:cubicBezTo>
                  <a:cubicBezTo>
                    <a:pt x="612" y="30"/>
                    <a:pt x="612" y="30"/>
                    <a:pt x="612" y="30"/>
                  </a:cubicBezTo>
                  <a:cubicBezTo>
                    <a:pt x="612" y="35"/>
                    <a:pt x="612" y="35"/>
                    <a:pt x="615" y="35"/>
                  </a:cubicBezTo>
                  <a:cubicBezTo>
                    <a:pt x="616" y="35"/>
                    <a:pt x="616" y="36"/>
                    <a:pt x="616" y="36"/>
                  </a:cubicBezTo>
                  <a:cubicBezTo>
                    <a:pt x="616" y="37"/>
                    <a:pt x="616" y="37"/>
                    <a:pt x="616" y="37"/>
                  </a:cubicBezTo>
                  <a:cubicBezTo>
                    <a:pt x="614" y="37"/>
                    <a:pt x="611" y="37"/>
                    <a:pt x="610" y="37"/>
                  </a:cubicBezTo>
                  <a:cubicBezTo>
                    <a:pt x="608" y="37"/>
                    <a:pt x="606" y="37"/>
                    <a:pt x="604" y="37"/>
                  </a:cubicBezTo>
                  <a:cubicBezTo>
                    <a:pt x="604" y="36"/>
                    <a:pt x="604" y="36"/>
                    <a:pt x="604" y="36"/>
                  </a:cubicBezTo>
                  <a:cubicBezTo>
                    <a:pt x="604" y="36"/>
                    <a:pt x="604" y="35"/>
                    <a:pt x="604" y="35"/>
                  </a:cubicBezTo>
                  <a:cubicBezTo>
                    <a:pt x="607" y="35"/>
                    <a:pt x="607" y="35"/>
                    <a:pt x="607" y="30"/>
                  </a:cubicBezTo>
                  <a:cubicBezTo>
                    <a:pt x="607" y="19"/>
                    <a:pt x="607" y="19"/>
                    <a:pt x="607" y="19"/>
                  </a:cubicBezTo>
                  <a:cubicBezTo>
                    <a:pt x="607" y="14"/>
                    <a:pt x="607" y="14"/>
                    <a:pt x="604" y="14"/>
                  </a:cubicBezTo>
                  <a:cubicBezTo>
                    <a:pt x="604" y="14"/>
                    <a:pt x="604" y="14"/>
                    <a:pt x="604" y="13"/>
                  </a:cubicBezTo>
                  <a:cubicBezTo>
                    <a:pt x="604" y="12"/>
                    <a:pt x="604" y="12"/>
                    <a:pt x="604" y="12"/>
                  </a:cubicBezTo>
                  <a:cubicBezTo>
                    <a:pt x="606" y="12"/>
                    <a:pt x="608" y="12"/>
                    <a:pt x="610" y="12"/>
                  </a:cubicBezTo>
                  <a:cubicBezTo>
                    <a:pt x="611" y="12"/>
                    <a:pt x="613" y="12"/>
                    <a:pt x="614" y="12"/>
                  </a:cubicBezTo>
                  <a:cubicBezTo>
                    <a:pt x="619" y="12"/>
                    <a:pt x="625" y="13"/>
                    <a:pt x="625" y="19"/>
                  </a:cubicBezTo>
                  <a:cubicBezTo>
                    <a:pt x="625" y="22"/>
                    <a:pt x="623" y="27"/>
                    <a:pt x="614" y="27"/>
                  </a:cubicBezTo>
                  <a:close/>
                  <a:moveTo>
                    <a:pt x="615" y="14"/>
                  </a:moveTo>
                  <a:cubicBezTo>
                    <a:pt x="614" y="14"/>
                    <a:pt x="612" y="14"/>
                    <a:pt x="612" y="14"/>
                  </a:cubicBezTo>
                  <a:cubicBezTo>
                    <a:pt x="612" y="25"/>
                    <a:pt x="612" y="25"/>
                    <a:pt x="612" y="25"/>
                  </a:cubicBezTo>
                  <a:cubicBezTo>
                    <a:pt x="614" y="25"/>
                    <a:pt x="614" y="25"/>
                    <a:pt x="614" y="25"/>
                  </a:cubicBezTo>
                  <a:cubicBezTo>
                    <a:pt x="618" y="25"/>
                    <a:pt x="620" y="23"/>
                    <a:pt x="620" y="19"/>
                  </a:cubicBezTo>
                  <a:cubicBezTo>
                    <a:pt x="620" y="16"/>
                    <a:pt x="618" y="14"/>
                    <a:pt x="6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latin typeface="+mn-lt"/>
                <a:sym typeface="Trebuchet MS" panose="020B0603020202020204" pitchFamily="34" charset="0"/>
              </a:endParaRPr>
            </a:p>
          </p:txBody>
        </p:sp>
      </p:grp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718200" y="4121780"/>
            <a:ext cx="5151600" cy="32714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200" baseline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718200" y="1414682"/>
            <a:ext cx="5151600" cy="235381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05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grpSp>
        <p:nvGrpSpPr>
          <p:cNvPr id="15" name="Group 14"/>
          <p:cNvGrpSpPr/>
          <p:nvPr userDrawn="1">
            <p:custDataLst>
              <p:tags r:id="rId4"/>
            </p:custDataLst>
          </p:nvPr>
        </p:nvGrpSpPr>
        <p:grpSpPr>
          <a:xfrm>
            <a:off x="-450" y="-1"/>
            <a:ext cx="9145350" cy="5143501"/>
            <a:chOff x="-600" y="-1"/>
            <a:chExt cx="12193800" cy="6858001"/>
          </a:xfrm>
        </p:grpSpPr>
        <p:sp>
          <p:nvSpPr>
            <p:cNvPr id="16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/>
                </a:solidFill>
              </a:endParaRPr>
            </a:p>
          </p:txBody>
        </p:sp>
        <p:grpSp>
          <p:nvGrpSpPr>
            <p:cNvPr id="19" name="Baselines / anchors"/>
            <p:cNvGrpSpPr/>
            <p:nvPr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utter space"/>
            <p:cNvGrpSpPr/>
            <p:nvPr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40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8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9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0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sp>
          <p:nvSpPr>
            <p:cNvPr id="29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grpSp>
          <p:nvGrpSpPr>
            <p:cNvPr id="32" name="Five column measure"/>
            <p:cNvGrpSpPr/>
            <p:nvPr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35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6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7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8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39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sp>
          <p:nvSpPr>
            <p:cNvPr id="33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750"/>
                </a:spcAft>
              </a:pPr>
              <a:endParaRPr 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34" name="Footnote example"/>
            <p:cNvSpPr txBox="1"/>
            <p:nvPr/>
          </p:nvSpPr>
          <p:spPr>
            <a:xfrm>
              <a:off x="630000" y="6144441"/>
              <a:ext cx="9030915" cy="41549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lvl="0">
                <a:lnSpc>
                  <a:spcPct val="90000"/>
                </a:lnSpc>
                <a:defRPr/>
              </a:pPr>
              <a:r>
                <a:rPr lang="en-US" sz="750" dirty="0">
                  <a:solidFill>
                    <a:prstClr val="white">
                      <a:lumMod val="65000"/>
                    </a:prstClr>
                  </a:solidFill>
                  <a:sym typeface="Trebuchet MS" panose="020B0603020202020204" pitchFamily="34" charset="0"/>
                </a:rPr>
                <a:t>1. </a:t>
              </a:r>
              <a:r>
                <a:rPr lang="en-US" sz="750" dirty="0" err="1">
                  <a:solidFill>
                    <a:prstClr val="white">
                      <a:lumMod val="65000"/>
                    </a:prstClr>
                  </a:solidFill>
                  <a:sym typeface="Trebuchet MS" panose="020B0603020202020204" pitchFamily="34" charset="0"/>
                </a:rPr>
                <a:t>xxxx</a:t>
              </a:r>
              <a:r>
                <a:rPr lang="en-US" sz="750" dirty="0">
                  <a:solidFill>
                    <a:prstClr val="white">
                      <a:lumMod val="65000"/>
                    </a:prstClr>
                  </a:solidFill>
                  <a:sym typeface="Trebuchet MS" panose="020B0603020202020204" pitchFamily="34" charset="0"/>
                </a:rPr>
                <a:t>  2. </a:t>
              </a:r>
              <a:r>
                <a:rPr lang="en-US" sz="750" dirty="0" err="1">
                  <a:solidFill>
                    <a:prstClr val="white">
                      <a:lumMod val="65000"/>
                    </a:prstClr>
                  </a:solidFill>
                  <a:sym typeface="Trebuchet MS" panose="020B0603020202020204" pitchFamily="34" charset="0"/>
                </a:rPr>
                <a:t>xxxx</a:t>
              </a:r>
              <a:r>
                <a:rPr lang="en-US" sz="750" dirty="0">
                  <a:solidFill>
                    <a:prstClr val="white">
                      <a:lumMod val="65000"/>
                    </a:prstClr>
                  </a:solidFill>
                  <a:sym typeface="Trebuchet MS" panose="020B0603020202020204" pitchFamily="34" charset="0"/>
                </a:rPr>
                <a:t>  3. </a:t>
              </a:r>
              <a:r>
                <a:rPr lang="en-US" sz="750" dirty="0" err="1">
                  <a:solidFill>
                    <a:prstClr val="white">
                      <a:lumMod val="65000"/>
                    </a:prstClr>
                  </a:solidFill>
                  <a:sym typeface="Trebuchet MS" panose="020B0603020202020204" pitchFamily="34" charset="0"/>
                </a:rPr>
                <a:t>xxxx</a:t>
              </a:r>
              <a:endParaRPr lang="en-US" sz="750" dirty="0">
                <a:solidFill>
                  <a:prstClr val="white">
                    <a:lumMod val="65000"/>
                  </a:prstClr>
                </a:solidFill>
                <a:sym typeface="Trebuchet MS" panose="020B0603020202020204" pitchFamily="34" charset="0"/>
              </a:endParaRPr>
            </a:p>
            <a:p>
              <a:pPr lvl="0">
                <a:lnSpc>
                  <a:spcPct val="90000"/>
                </a:lnSpc>
                <a:defRPr/>
              </a:pPr>
              <a:r>
                <a:rPr lang="en-US" sz="750" dirty="0">
                  <a:solidFill>
                    <a:prstClr val="white">
                      <a:lumMod val="65000"/>
                    </a:prstClr>
                  </a:solidFill>
                  <a:sym typeface="Trebuchet MS" panose="020B0603020202020204" pitchFamily="3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lvl="0">
                <a:lnSpc>
                  <a:spcPct val="90000"/>
                </a:lnSpc>
                <a:defRPr/>
              </a:pPr>
              <a:r>
                <a:rPr lang="en-US" sz="750" dirty="0">
                  <a:solidFill>
                    <a:prstClr val="white">
                      <a:lumMod val="65000"/>
                    </a:prstClr>
                  </a:solidFill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  <a:endPara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sym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250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Picture 2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1" t="13134" r="14597" b="10988"/>
          <a:stretch>
            <a:fillRect/>
          </a:stretch>
        </p:blipFill>
        <p:spPr bwMode="gray">
          <a:xfrm>
            <a:off x="7686947" y="3499212"/>
            <a:ext cx="925535" cy="121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 preferRelativeResize="0"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37160" y="175391"/>
            <a:ext cx="4794068" cy="479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 bwMode="gray">
          <a:xfrm>
            <a:off x="783772" y="297656"/>
            <a:ext cx="3940628" cy="1165860"/>
          </a:xfrm>
        </p:spPr>
        <p:txBody>
          <a:bodyPr anchor="b" anchorCtr="0">
            <a:norm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Subtitle 2"/>
          <p:cNvSpPr>
            <a:spLocks noGrp="1"/>
          </p:cNvSpPr>
          <p:nvPr>
            <p:ph type="subTitle" idx="1"/>
          </p:nvPr>
        </p:nvSpPr>
        <p:spPr bwMode="gray">
          <a:xfrm>
            <a:off x="783771" y="1645920"/>
            <a:ext cx="3940628" cy="51435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0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467100"/>
            <a:ext cx="8199900" cy="35317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5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1682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" y="-982"/>
            <a:ext cx="3520800" cy="5144482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472500" y="1158205"/>
            <a:ext cx="2589300" cy="1121846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59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963557" y="2001031"/>
            <a:ext cx="7215368" cy="2400770"/>
          </a:xfrm>
          <a:prstGeom prst="rect">
            <a:avLst/>
          </a:prstGeom>
          <a:ln w="9525">
            <a:solidFill>
              <a:schemeClr val="bg1"/>
            </a:solidFill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5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963557" y="1071098"/>
            <a:ext cx="710754" cy="710754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93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2500" y="2870100"/>
            <a:ext cx="8202600" cy="1530900"/>
          </a:xfrm>
        </p:spPr>
        <p:txBody>
          <a:bodyPr anchor="t">
            <a:noAutofit/>
          </a:bodyPr>
          <a:lstStyle>
            <a:lvl1pPr>
              <a:defRPr sz="405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464174" y="2760012"/>
            <a:ext cx="8682228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94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048746" y="0"/>
            <a:ext cx="312713" cy="51435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3059631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2010827"/>
            <a:ext cx="2345911" cy="112184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83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5374205" y="0"/>
            <a:ext cx="312713" cy="51435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5378967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472500" y="467100"/>
            <a:ext cx="4692600" cy="35317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5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9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US"/>
              <a:t>Month 00, 0000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CDBA9528-BCFE-1E43-A37D-912FF3C52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129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53302" y="0"/>
            <a:ext cx="312713" cy="51435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2010827"/>
            <a:ext cx="2345911" cy="112184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3060573" y="-982"/>
            <a:ext cx="6083428" cy="51444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50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267187" y="0"/>
            <a:ext cx="312713" cy="51435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4569016" y="0"/>
            <a:ext cx="4574983" cy="5143500"/>
          </a:xfrm>
          <a:prstGeom prst="rect">
            <a:avLst/>
          </a:prstGeom>
          <a:solidFill>
            <a:srgbClr val="F2F2F2"/>
          </a:solidFill>
        </p:spPr>
        <p:txBody>
          <a:bodyPr lIns="914400" tIns="914400" rIns="914400" bIns="914400"/>
          <a:lstStyle>
            <a:lvl1pPr algn="ctr">
              <a:defRPr sz="135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72500" y="1339200"/>
            <a:ext cx="3291300" cy="24651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3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59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557387" y="0"/>
            <a:ext cx="312713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5864658" y="0"/>
            <a:ext cx="3279343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865019" y="0"/>
            <a:ext cx="3278981" cy="5143500"/>
          </a:xfrm>
          <a:prstGeom prst="rect">
            <a:avLst/>
          </a:prstGeom>
          <a:solidFill>
            <a:srgbClr val="F2F2F2"/>
          </a:solidFill>
        </p:spPr>
        <p:txBody>
          <a:bodyPr lIns="182880" tIns="914400" rIns="182880" bIns="914400"/>
          <a:lstStyle>
            <a:lvl1pPr algn="ctr">
              <a:defRPr sz="12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7115176" y="2937969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2500" y="1353488"/>
            <a:ext cx="4685664" cy="24651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9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478" y="2695776"/>
            <a:ext cx="1023938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4"/>
          <p:cNvSpPr/>
          <p:nvPr userDrawn="1"/>
        </p:nvSpPr>
        <p:spPr bwMode="ltGray">
          <a:xfrm>
            <a:off x="1143" y="983"/>
            <a:ext cx="3066234" cy="51435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2073153"/>
            <a:ext cx="1858979" cy="98573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 baseline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45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/>
          <p:cNvSpPr/>
          <p:nvPr userDrawn="1"/>
        </p:nvSpPr>
        <p:spPr bwMode="ltGray">
          <a:xfrm>
            <a:off x="0" y="0"/>
            <a:ext cx="3066234" cy="51435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rgbClr val="960B2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2073153"/>
            <a:ext cx="1858979" cy="985733"/>
          </a:xfrm>
        </p:spPr>
        <p:txBody>
          <a:bodyPr anchor="ctr" anchorCtr="0">
            <a:noAutofit/>
          </a:bodyPr>
          <a:lstStyle>
            <a:lvl1pPr>
              <a:defRPr sz="240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1605981" y="2552121"/>
            <a:ext cx="2021000" cy="2596309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16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6" y="2546747"/>
            <a:ext cx="973931" cy="267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3"/>
          <p:cNvSpPr/>
          <p:nvPr userDrawn="1"/>
        </p:nvSpPr>
        <p:spPr bwMode="white">
          <a:xfrm>
            <a:off x="1" y="0"/>
            <a:ext cx="4070190" cy="51435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72501" y="1339200"/>
            <a:ext cx="3046676" cy="24651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15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3"/>
          <p:cNvSpPr/>
          <p:nvPr userDrawn="1"/>
        </p:nvSpPr>
        <p:spPr bwMode="white">
          <a:xfrm>
            <a:off x="1" y="0"/>
            <a:ext cx="4070190" cy="51435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rgbClr val="960B2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72501" y="1339200"/>
            <a:ext cx="3046676" cy="24651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2662111" y="2562225"/>
            <a:ext cx="2021000" cy="2581275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9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068" y="2692204"/>
            <a:ext cx="1023938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8"/>
          <p:cNvSpPr/>
          <p:nvPr userDrawn="1"/>
        </p:nvSpPr>
        <p:spPr bwMode="white">
          <a:xfrm>
            <a:off x="0" y="0"/>
            <a:ext cx="4772660" cy="51435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467100"/>
            <a:ext cx="3505235" cy="35317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5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82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8"/>
          <p:cNvSpPr/>
          <p:nvPr userDrawn="1"/>
        </p:nvSpPr>
        <p:spPr bwMode="white">
          <a:xfrm>
            <a:off x="0" y="0"/>
            <a:ext cx="4772660" cy="51435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rgbClr val="960B2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467100"/>
            <a:ext cx="3505235" cy="35317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5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3321316" y="2555853"/>
            <a:ext cx="2021000" cy="2592413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88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rgbClr val="960B2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756" y="2692204"/>
            <a:ext cx="1023938" cy="25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6334679" cy="51435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7115176" y="2941873"/>
            <a:ext cx="3850481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72500" y="467100"/>
            <a:ext cx="4692600" cy="35317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5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920990" y="3838414"/>
            <a:ext cx="20574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2018_8_31_HF StC 2 vsend.pptx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94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37.xml"/><Relationship Id="rId42" Type="http://schemas.openxmlformats.org/officeDocument/2006/relationships/slideLayout" Target="../slideLayouts/slideLayout58.xml"/><Relationship Id="rId47" Type="http://schemas.openxmlformats.org/officeDocument/2006/relationships/slideLayout" Target="../slideLayouts/slideLayout63.xml"/><Relationship Id="rId63" Type="http://schemas.openxmlformats.org/officeDocument/2006/relationships/slideLayout" Target="../slideLayouts/slideLayout79.xml"/><Relationship Id="rId68" Type="http://schemas.openxmlformats.org/officeDocument/2006/relationships/vmlDrawing" Target="../drawings/vmlDrawing1.vml"/><Relationship Id="rId7" Type="http://schemas.openxmlformats.org/officeDocument/2006/relationships/slideLayout" Target="../slideLayouts/slideLayout23.xml"/><Relationship Id="rId71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32" Type="http://schemas.openxmlformats.org/officeDocument/2006/relationships/slideLayout" Target="../slideLayouts/slideLayout48.xml"/><Relationship Id="rId37" Type="http://schemas.openxmlformats.org/officeDocument/2006/relationships/slideLayout" Target="../slideLayouts/slideLayout53.xml"/><Relationship Id="rId40" Type="http://schemas.openxmlformats.org/officeDocument/2006/relationships/slideLayout" Target="../slideLayouts/slideLayout56.xml"/><Relationship Id="rId45" Type="http://schemas.openxmlformats.org/officeDocument/2006/relationships/slideLayout" Target="../slideLayouts/slideLayout61.xml"/><Relationship Id="rId53" Type="http://schemas.openxmlformats.org/officeDocument/2006/relationships/slideLayout" Target="../slideLayouts/slideLayout69.xml"/><Relationship Id="rId58" Type="http://schemas.openxmlformats.org/officeDocument/2006/relationships/slideLayout" Target="../slideLayouts/slideLayout74.xml"/><Relationship Id="rId66" Type="http://schemas.openxmlformats.org/officeDocument/2006/relationships/slideLayout" Target="../slideLayouts/slideLayout82.xml"/><Relationship Id="rId5" Type="http://schemas.openxmlformats.org/officeDocument/2006/relationships/slideLayout" Target="../slideLayouts/slideLayout21.xml"/><Relationship Id="rId61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51.xml"/><Relationship Id="rId43" Type="http://schemas.openxmlformats.org/officeDocument/2006/relationships/slideLayout" Target="../slideLayouts/slideLayout59.xml"/><Relationship Id="rId48" Type="http://schemas.openxmlformats.org/officeDocument/2006/relationships/slideLayout" Target="../slideLayouts/slideLayout64.xml"/><Relationship Id="rId56" Type="http://schemas.openxmlformats.org/officeDocument/2006/relationships/slideLayout" Target="../slideLayouts/slideLayout72.xml"/><Relationship Id="rId64" Type="http://schemas.openxmlformats.org/officeDocument/2006/relationships/slideLayout" Target="../slideLayouts/slideLayout80.xml"/><Relationship Id="rId69" Type="http://schemas.openxmlformats.org/officeDocument/2006/relationships/tags" Target="../tags/tag4.xml"/><Relationship Id="rId8" Type="http://schemas.openxmlformats.org/officeDocument/2006/relationships/slideLayout" Target="../slideLayouts/slideLayout24.xml"/><Relationship Id="rId51" Type="http://schemas.openxmlformats.org/officeDocument/2006/relationships/slideLayout" Target="../slideLayouts/slideLayout67.xml"/><Relationship Id="rId72" Type="http://schemas.openxmlformats.org/officeDocument/2006/relationships/image" Target="../media/image14.emf"/><Relationship Id="rId3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9.xml"/><Relationship Id="rId38" Type="http://schemas.openxmlformats.org/officeDocument/2006/relationships/slideLayout" Target="../slideLayouts/slideLayout54.xml"/><Relationship Id="rId46" Type="http://schemas.openxmlformats.org/officeDocument/2006/relationships/slideLayout" Target="../slideLayouts/slideLayout62.xml"/><Relationship Id="rId59" Type="http://schemas.openxmlformats.org/officeDocument/2006/relationships/slideLayout" Target="../slideLayouts/slideLayout75.xml"/><Relationship Id="rId67" Type="http://schemas.openxmlformats.org/officeDocument/2006/relationships/theme" Target="../theme/theme2.xml"/><Relationship Id="rId20" Type="http://schemas.openxmlformats.org/officeDocument/2006/relationships/slideLayout" Target="../slideLayouts/slideLayout36.xml"/><Relationship Id="rId41" Type="http://schemas.openxmlformats.org/officeDocument/2006/relationships/slideLayout" Target="../slideLayouts/slideLayout57.xml"/><Relationship Id="rId54" Type="http://schemas.openxmlformats.org/officeDocument/2006/relationships/slideLayout" Target="../slideLayouts/slideLayout70.xml"/><Relationship Id="rId62" Type="http://schemas.openxmlformats.org/officeDocument/2006/relationships/slideLayout" Target="../slideLayouts/slideLayout78.xml"/><Relationship Id="rId70" Type="http://schemas.openxmlformats.org/officeDocument/2006/relationships/tags" Target="../tags/tag5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36" Type="http://schemas.openxmlformats.org/officeDocument/2006/relationships/slideLayout" Target="../slideLayouts/slideLayout52.xml"/><Relationship Id="rId49" Type="http://schemas.openxmlformats.org/officeDocument/2006/relationships/slideLayout" Target="../slideLayouts/slideLayout65.xml"/><Relationship Id="rId57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26.xml"/><Relationship Id="rId31" Type="http://schemas.openxmlformats.org/officeDocument/2006/relationships/slideLayout" Target="../slideLayouts/slideLayout47.xml"/><Relationship Id="rId44" Type="http://schemas.openxmlformats.org/officeDocument/2006/relationships/slideLayout" Target="../slideLayouts/slideLayout60.xml"/><Relationship Id="rId52" Type="http://schemas.openxmlformats.org/officeDocument/2006/relationships/slideLayout" Target="../slideLayouts/slideLayout68.xml"/><Relationship Id="rId60" Type="http://schemas.openxmlformats.org/officeDocument/2006/relationships/slideLayout" Target="../slideLayouts/slideLayout76.xml"/><Relationship Id="rId65" Type="http://schemas.openxmlformats.org/officeDocument/2006/relationships/slideLayout" Target="../slideLayouts/slideLayout81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9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0.xml"/><Relationship Id="rId50" Type="http://schemas.openxmlformats.org/officeDocument/2006/relationships/slideLayout" Target="../slideLayouts/slideLayout66.xml"/><Relationship Id="rId55" Type="http://schemas.openxmlformats.org/officeDocument/2006/relationships/slideLayout" Target="../slideLayouts/slideLayout71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08.xml"/><Relationship Id="rId21" Type="http://schemas.openxmlformats.org/officeDocument/2006/relationships/slideLayout" Target="../slideLayouts/slideLayout103.xml"/><Relationship Id="rId42" Type="http://schemas.openxmlformats.org/officeDocument/2006/relationships/slideLayout" Target="../slideLayouts/slideLayout124.xml"/><Relationship Id="rId47" Type="http://schemas.openxmlformats.org/officeDocument/2006/relationships/slideLayout" Target="../slideLayouts/slideLayout129.xml"/><Relationship Id="rId63" Type="http://schemas.openxmlformats.org/officeDocument/2006/relationships/slideLayout" Target="../slideLayouts/slideLayout145.xml"/><Relationship Id="rId68" Type="http://schemas.openxmlformats.org/officeDocument/2006/relationships/vmlDrawing" Target="../drawings/vmlDrawing12.vml"/><Relationship Id="rId7" Type="http://schemas.openxmlformats.org/officeDocument/2006/relationships/slideLayout" Target="../slideLayouts/slideLayout89.xml"/><Relationship Id="rId71" Type="http://schemas.openxmlformats.org/officeDocument/2006/relationships/oleObject" Target="../embeddings/oleObject12.bin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9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93.xml"/><Relationship Id="rId24" Type="http://schemas.openxmlformats.org/officeDocument/2006/relationships/slideLayout" Target="../slideLayouts/slideLayout106.xml"/><Relationship Id="rId32" Type="http://schemas.openxmlformats.org/officeDocument/2006/relationships/slideLayout" Target="../slideLayouts/slideLayout114.xml"/><Relationship Id="rId37" Type="http://schemas.openxmlformats.org/officeDocument/2006/relationships/slideLayout" Target="../slideLayouts/slideLayout119.xml"/><Relationship Id="rId40" Type="http://schemas.openxmlformats.org/officeDocument/2006/relationships/slideLayout" Target="../slideLayouts/slideLayout122.xml"/><Relationship Id="rId45" Type="http://schemas.openxmlformats.org/officeDocument/2006/relationships/slideLayout" Target="../slideLayouts/slideLayout127.xml"/><Relationship Id="rId53" Type="http://schemas.openxmlformats.org/officeDocument/2006/relationships/slideLayout" Target="../slideLayouts/slideLayout135.xml"/><Relationship Id="rId58" Type="http://schemas.openxmlformats.org/officeDocument/2006/relationships/slideLayout" Target="../slideLayouts/slideLayout140.xml"/><Relationship Id="rId66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143.xml"/><Relationship Id="rId1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96.xml"/><Relationship Id="rId22" Type="http://schemas.openxmlformats.org/officeDocument/2006/relationships/slideLayout" Target="../slideLayouts/slideLayout104.xml"/><Relationship Id="rId27" Type="http://schemas.openxmlformats.org/officeDocument/2006/relationships/slideLayout" Target="../slideLayouts/slideLayout109.xml"/><Relationship Id="rId30" Type="http://schemas.openxmlformats.org/officeDocument/2006/relationships/slideLayout" Target="../slideLayouts/slideLayout112.xml"/><Relationship Id="rId35" Type="http://schemas.openxmlformats.org/officeDocument/2006/relationships/slideLayout" Target="../slideLayouts/slideLayout117.xml"/><Relationship Id="rId43" Type="http://schemas.openxmlformats.org/officeDocument/2006/relationships/slideLayout" Target="../slideLayouts/slideLayout125.xml"/><Relationship Id="rId48" Type="http://schemas.openxmlformats.org/officeDocument/2006/relationships/slideLayout" Target="../slideLayouts/slideLayout130.xml"/><Relationship Id="rId56" Type="http://schemas.openxmlformats.org/officeDocument/2006/relationships/slideLayout" Target="../slideLayouts/slideLayout138.xml"/><Relationship Id="rId64" Type="http://schemas.openxmlformats.org/officeDocument/2006/relationships/slideLayout" Target="../slideLayouts/slideLayout146.xml"/><Relationship Id="rId69" Type="http://schemas.openxmlformats.org/officeDocument/2006/relationships/tags" Target="../tags/tag70.xml"/><Relationship Id="rId8" Type="http://schemas.openxmlformats.org/officeDocument/2006/relationships/slideLayout" Target="../slideLayouts/slideLayout90.xml"/><Relationship Id="rId51" Type="http://schemas.openxmlformats.org/officeDocument/2006/relationships/slideLayout" Target="../slideLayouts/slideLayout133.xml"/><Relationship Id="rId72" Type="http://schemas.openxmlformats.org/officeDocument/2006/relationships/image" Target="../media/image14.emf"/><Relationship Id="rId3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5" Type="http://schemas.openxmlformats.org/officeDocument/2006/relationships/slideLayout" Target="../slideLayouts/slideLayout107.xml"/><Relationship Id="rId33" Type="http://schemas.openxmlformats.org/officeDocument/2006/relationships/slideLayout" Target="../slideLayouts/slideLayout115.xml"/><Relationship Id="rId38" Type="http://schemas.openxmlformats.org/officeDocument/2006/relationships/slideLayout" Target="../slideLayouts/slideLayout120.xml"/><Relationship Id="rId46" Type="http://schemas.openxmlformats.org/officeDocument/2006/relationships/slideLayout" Target="../slideLayouts/slideLayout128.xml"/><Relationship Id="rId59" Type="http://schemas.openxmlformats.org/officeDocument/2006/relationships/slideLayout" Target="../slideLayouts/slideLayout141.xml"/><Relationship Id="rId67" Type="http://schemas.openxmlformats.org/officeDocument/2006/relationships/theme" Target="../theme/theme3.xml"/><Relationship Id="rId20" Type="http://schemas.openxmlformats.org/officeDocument/2006/relationships/slideLayout" Target="../slideLayouts/slideLayout102.xml"/><Relationship Id="rId41" Type="http://schemas.openxmlformats.org/officeDocument/2006/relationships/slideLayout" Target="../slideLayouts/slideLayout123.xml"/><Relationship Id="rId54" Type="http://schemas.openxmlformats.org/officeDocument/2006/relationships/slideLayout" Target="../slideLayouts/slideLayout136.xml"/><Relationship Id="rId62" Type="http://schemas.openxmlformats.org/officeDocument/2006/relationships/slideLayout" Target="../slideLayouts/slideLayout144.xml"/><Relationship Id="rId70" Type="http://schemas.openxmlformats.org/officeDocument/2006/relationships/tags" Target="../tags/tag71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7.xml"/><Relationship Id="rId23" Type="http://schemas.openxmlformats.org/officeDocument/2006/relationships/slideLayout" Target="../slideLayouts/slideLayout105.xml"/><Relationship Id="rId28" Type="http://schemas.openxmlformats.org/officeDocument/2006/relationships/slideLayout" Target="../slideLayouts/slideLayout110.xml"/><Relationship Id="rId36" Type="http://schemas.openxmlformats.org/officeDocument/2006/relationships/slideLayout" Target="../slideLayouts/slideLayout118.xml"/><Relationship Id="rId49" Type="http://schemas.openxmlformats.org/officeDocument/2006/relationships/slideLayout" Target="../slideLayouts/slideLayout131.xml"/><Relationship Id="rId57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92.xml"/><Relationship Id="rId31" Type="http://schemas.openxmlformats.org/officeDocument/2006/relationships/slideLayout" Target="../slideLayouts/slideLayout113.xml"/><Relationship Id="rId44" Type="http://schemas.openxmlformats.org/officeDocument/2006/relationships/slideLayout" Target="../slideLayouts/slideLayout126.xml"/><Relationship Id="rId52" Type="http://schemas.openxmlformats.org/officeDocument/2006/relationships/slideLayout" Target="../slideLayouts/slideLayout134.xml"/><Relationship Id="rId60" Type="http://schemas.openxmlformats.org/officeDocument/2006/relationships/slideLayout" Target="../slideLayouts/slideLayout142.xml"/><Relationship Id="rId65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39" Type="http://schemas.openxmlformats.org/officeDocument/2006/relationships/slideLayout" Target="../slideLayouts/slideLayout121.xml"/><Relationship Id="rId34" Type="http://schemas.openxmlformats.org/officeDocument/2006/relationships/slideLayout" Target="../slideLayouts/slideLayout116.xml"/><Relationship Id="rId50" Type="http://schemas.openxmlformats.org/officeDocument/2006/relationships/slideLayout" Target="../slideLayouts/slideLayout132.xml"/><Relationship Id="rId55" Type="http://schemas.openxmlformats.org/officeDocument/2006/relationships/slideLayout" Target="../slideLayouts/slideLayout1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13" Type="http://schemas.openxmlformats.org/officeDocument/2006/relationships/tags" Target="../tags/tag139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tags" Target="../tags/tag138.xml"/><Relationship Id="rId2" Type="http://schemas.openxmlformats.org/officeDocument/2006/relationships/slideLayout" Target="../slideLayouts/slideLayout150.xml"/><Relationship Id="rId16" Type="http://schemas.openxmlformats.org/officeDocument/2006/relationships/image" Target="../media/image21.emf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tags" Target="../tags/tag137.xml"/><Relationship Id="rId5" Type="http://schemas.openxmlformats.org/officeDocument/2006/relationships/slideLayout" Target="../slideLayouts/slideLayout153.xml"/><Relationship Id="rId15" Type="http://schemas.openxmlformats.org/officeDocument/2006/relationships/image" Target="../media/image20.emf"/><Relationship Id="rId10" Type="http://schemas.openxmlformats.org/officeDocument/2006/relationships/tags" Target="../tags/tag136.xml"/><Relationship Id="rId4" Type="http://schemas.openxmlformats.org/officeDocument/2006/relationships/slideLayout" Target="../slideLayouts/slideLayout152.xml"/><Relationship Id="rId9" Type="http://schemas.openxmlformats.org/officeDocument/2006/relationships/vmlDrawing" Target="../drawings/vmlDrawing23.vml"/><Relationship Id="rId14" Type="http://schemas.openxmlformats.org/officeDocument/2006/relationships/oleObject" Target="../embeddings/oleObject23.bin"/></Relationships>
</file>

<file path=ppt/slideMasters/_rels/slideMaster5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81.xml"/><Relationship Id="rId21" Type="http://schemas.openxmlformats.org/officeDocument/2006/relationships/slideLayout" Target="../slideLayouts/slideLayout176.xml"/><Relationship Id="rId42" Type="http://schemas.openxmlformats.org/officeDocument/2006/relationships/slideLayout" Target="../slideLayouts/slideLayout197.xml"/><Relationship Id="rId47" Type="http://schemas.openxmlformats.org/officeDocument/2006/relationships/slideLayout" Target="../slideLayouts/slideLayout202.xml"/><Relationship Id="rId63" Type="http://schemas.openxmlformats.org/officeDocument/2006/relationships/slideLayout" Target="../slideLayouts/slideLayout218.xml"/><Relationship Id="rId68" Type="http://schemas.openxmlformats.org/officeDocument/2006/relationships/vmlDrawing" Target="../drawings/vmlDrawing26.vml"/><Relationship Id="rId7" Type="http://schemas.openxmlformats.org/officeDocument/2006/relationships/slideLayout" Target="../slideLayouts/slideLayout162.xml"/><Relationship Id="rId71" Type="http://schemas.openxmlformats.org/officeDocument/2006/relationships/oleObject" Target="../embeddings/oleObject26.bin"/><Relationship Id="rId2" Type="http://schemas.openxmlformats.org/officeDocument/2006/relationships/slideLayout" Target="../slideLayouts/slideLayout157.xml"/><Relationship Id="rId16" Type="http://schemas.openxmlformats.org/officeDocument/2006/relationships/slideLayout" Target="../slideLayouts/slideLayout171.xml"/><Relationship Id="rId29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66.xml"/><Relationship Id="rId24" Type="http://schemas.openxmlformats.org/officeDocument/2006/relationships/slideLayout" Target="../slideLayouts/slideLayout179.xml"/><Relationship Id="rId32" Type="http://schemas.openxmlformats.org/officeDocument/2006/relationships/slideLayout" Target="../slideLayouts/slideLayout187.xml"/><Relationship Id="rId37" Type="http://schemas.openxmlformats.org/officeDocument/2006/relationships/slideLayout" Target="../slideLayouts/slideLayout192.xml"/><Relationship Id="rId40" Type="http://schemas.openxmlformats.org/officeDocument/2006/relationships/slideLayout" Target="../slideLayouts/slideLayout195.xml"/><Relationship Id="rId45" Type="http://schemas.openxmlformats.org/officeDocument/2006/relationships/slideLayout" Target="../slideLayouts/slideLayout200.xml"/><Relationship Id="rId53" Type="http://schemas.openxmlformats.org/officeDocument/2006/relationships/slideLayout" Target="../slideLayouts/slideLayout208.xml"/><Relationship Id="rId58" Type="http://schemas.openxmlformats.org/officeDocument/2006/relationships/slideLayout" Target="../slideLayouts/slideLayout213.xml"/><Relationship Id="rId66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160.xml"/><Relationship Id="rId61" Type="http://schemas.openxmlformats.org/officeDocument/2006/relationships/slideLayout" Target="../slideLayouts/slideLayout216.xml"/><Relationship Id="rId19" Type="http://schemas.openxmlformats.org/officeDocument/2006/relationships/slideLayout" Target="../slideLayouts/slideLayout174.xml"/><Relationship Id="rId14" Type="http://schemas.openxmlformats.org/officeDocument/2006/relationships/slideLayout" Target="../slideLayouts/slideLayout169.xml"/><Relationship Id="rId22" Type="http://schemas.openxmlformats.org/officeDocument/2006/relationships/slideLayout" Target="../slideLayouts/slideLayout177.xml"/><Relationship Id="rId27" Type="http://schemas.openxmlformats.org/officeDocument/2006/relationships/slideLayout" Target="../slideLayouts/slideLayout182.xml"/><Relationship Id="rId30" Type="http://schemas.openxmlformats.org/officeDocument/2006/relationships/slideLayout" Target="../slideLayouts/slideLayout185.xml"/><Relationship Id="rId35" Type="http://schemas.openxmlformats.org/officeDocument/2006/relationships/slideLayout" Target="../slideLayouts/slideLayout190.xml"/><Relationship Id="rId43" Type="http://schemas.openxmlformats.org/officeDocument/2006/relationships/slideLayout" Target="../slideLayouts/slideLayout198.xml"/><Relationship Id="rId48" Type="http://schemas.openxmlformats.org/officeDocument/2006/relationships/slideLayout" Target="../slideLayouts/slideLayout203.xml"/><Relationship Id="rId56" Type="http://schemas.openxmlformats.org/officeDocument/2006/relationships/slideLayout" Target="../slideLayouts/slideLayout211.xml"/><Relationship Id="rId64" Type="http://schemas.openxmlformats.org/officeDocument/2006/relationships/slideLayout" Target="../slideLayouts/slideLayout219.xml"/><Relationship Id="rId69" Type="http://schemas.openxmlformats.org/officeDocument/2006/relationships/tags" Target="../tags/tag143.xml"/><Relationship Id="rId8" Type="http://schemas.openxmlformats.org/officeDocument/2006/relationships/slideLayout" Target="../slideLayouts/slideLayout163.xml"/><Relationship Id="rId51" Type="http://schemas.openxmlformats.org/officeDocument/2006/relationships/slideLayout" Target="../slideLayouts/slideLayout206.xml"/><Relationship Id="rId72" Type="http://schemas.openxmlformats.org/officeDocument/2006/relationships/image" Target="../media/image14.emf"/><Relationship Id="rId3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7.xml"/><Relationship Id="rId17" Type="http://schemas.openxmlformats.org/officeDocument/2006/relationships/slideLayout" Target="../slideLayouts/slideLayout172.xml"/><Relationship Id="rId25" Type="http://schemas.openxmlformats.org/officeDocument/2006/relationships/slideLayout" Target="../slideLayouts/slideLayout180.xml"/><Relationship Id="rId33" Type="http://schemas.openxmlformats.org/officeDocument/2006/relationships/slideLayout" Target="../slideLayouts/slideLayout188.xml"/><Relationship Id="rId38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201.xml"/><Relationship Id="rId59" Type="http://schemas.openxmlformats.org/officeDocument/2006/relationships/slideLayout" Target="../slideLayouts/slideLayout214.xml"/><Relationship Id="rId67" Type="http://schemas.openxmlformats.org/officeDocument/2006/relationships/theme" Target="../theme/theme5.xml"/><Relationship Id="rId20" Type="http://schemas.openxmlformats.org/officeDocument/2006/relationships/slideLayout" Target="../slideLayouts/slideLayout175.xml"/><Relationship Id="rId41" Type="http://schemas.openxmlformats.org/officeDocument/2006/relationships/slideLayout" Target="../slideLayouts/slideLayout196.xml"/><Relationship Id="rId54" Type="http://schemas.openxmlformats.org/officeDocument/2006/relationships/slideLayout" Target="../slideLayouts/slideLayout209.xml"/><Relationship Id="rId62" Type="http://schemas.openxmlformats.org/officeDocument/2006/relationships/slideLayout" Target="../slideLayouts/slideLayout217.xml"/><Relationship Id="rId70" Type="http://schemas.openxmlformats.org/officeDocument/2006/relationships/tags" Target="../tags/tag144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5" Type="http://schemas.openxmlformats.org/officeDocument/2006/relationships/slideLayout" Target="../slideLayouts/slideLayout170.xml"/><Relationship Id="rId23" Type="http://schemas.openxmlformats.org/officeDocument/2006/relationships/slideLayout" Target="../slideLayouts/slideLayout178.xml"/><Relationship Id="rId28" Type="http://schemas.openxmlformats.org/officeDocument/2006/relationships/slideLayout" Target="../slideLayouts/slideLayout183.xml"/><Relationship Id="rId36" Type="http://schemas.openxmlformats.org/officeDocument/2006/relationships/slideLayout" Target="../slideLayouts/slideLayout191.xml"/><Relationship Id="rId49" Type="http://schemas.openxmlformats.org/officeDocument/2006/relationships/slideLayout" Target="../slideLayouts/slideLayout204.xml"/><Relationship Id="rId57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165.xml"/><Relationship Id="rId31" Type="http://schemas.openxmlformats.org/officeDocument/2006/relationships/slideLayout" Target="../slideLayouts/slideLayout186.xml"/><Relationship Id="rId44" Type="http://schemas.openxmlformats.org/officeDocument/2006/relationships/slideLayout" Target="../slideLayouts/slideLayout199.xml"/><Relationship Id="rId52" Type="http://schemas.openxmlformats.org/officeDocument/2006/relationships/slideLayout" Target="../slideLayouts/slideLayout207.xml"/><Relationship Id="rId60" Type="http://schemas.openxmlformats.org/officeDocument/2006/relationships/slideLayout" Target="../slideLayouts/slideLayout215.xml"/><Relationship Id="rId65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8.xml"/><Relationship Id="rId18" Type="http://schemas.openxmlformats.org/officeDocument/2006/relationships/slideLayout" Target="../slideLayouts/slideLayout173.xml"/><Relationship Id="rId39" Type="http://schemas.openxmlformats.org/officeDocument/2006/relationships/slideLayout" Target="../slideLayouts/slideLayout194.xml"/><Relationship Id="rId34" Type="http://schemas.openxmlformats.org/officeDocument/2006/relationships/slideLayout" Target="../slideLayouts/slideLayout189.xml"/><Relationship Id="rId50" Type="http://schemas.openxmlformats.org/officeDocument/2006/relationships/slideLayout" Target="../slideLayouts/slideLayout205.xml"/><Relationship Id="rId55" Type="http://schemas.openxmlformats.org/officeDocument/2006/relationships/slideLayout" Target="../slideLayouts/slideLayout210.xml"/></Relationships>
</file>

<file path=ppt/slideMasters/_rels/slideMaster6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47.xml"/><Relationship Id="rId21" Type="http://schemas.openxmlformats.org/officeDocument/2006/relationships/slideLayout" Target="../slideLayouts/slideLayout242.xml"/><Relationship Id="rId42" Type="http://schemas.openxmlformats.org/officeDocument/2006/relationships/slideLayout" Target="../slideLayouts/slideLayout263.xml"/><Relationship Id="rId47" Type="http://schemas.openxmlformats.org/officeDocument/2006/relationships/slideLayout" Target="../slideLayouts/slideLayout268.xml"/><Relationship Id="rId63" Type="http://schemas.openxmlformats.org/officeDocument/2006/relationships/slideLayout" Target="../slideLayouts/slideLayout284.xml"/><Relationship Id="rId68" Type="http://schemas.openxmlformats.org/officeDocument/2006/relationships/vmlDrawing" Target="../drawings/vmlDrawing37.vml"/><Relationship Id="rId7" Type="http://schemas.openxmlformats.org/officeDocument/2006/relationships/slideLayout" Target="../slideLayouts/slideLayout228.xml"/><Relationship Id="rId71" Type="http://schemas.openxmlformats.org/officeDocument/2006/relationships/oleObject" Target="../embeddings/oleObject37.bin"/><Relationship Id="rId2" Type="http://schemas.openxmlformats.org/officeDocument/2006/relationships/slideLayout" Target="../slideLayouts/slideLayout223.xml"/><Relationship Id="rId16" Type="http://schemas.openxmlformats.org/officeDocument/2006/relationships/slideLayout" Target="../slideLayouts/slideLayout237.xml"/><Relationship Id="rId29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32.xml"/><Relationship Id="rId24" Type="http://schemas.openxmlformats.org/officeDocument/2006/relationships/slideLayout" Target="../slideLayouts/slideLayout245.xml"/><Relationship Id="rId32" Type="http://schemas.openxmlformats.org/officeDocument/2006/relationships/slideLayout" Target="../slideLayouts/slideLayout253.xml"/><Relationship Id="rId37" Type="http://schemas.openxmlformats.org/officeDocument/2006/relationships/slideLayout" Target="../slideLayouts/slideLayout258.xml"/><Relationship Id="rId40" Type="http://schemas.openxmlformats.org/officeDocument/2006/relationships/slideLayout" Target="../slideLayouts/slideLayout261.xml"/><Relationship Id="rId45" Type="http://schemas.openxmlformats.org/officeDocument/2006/relationships/slideLayout" Target="../slideLayouts/slideLayout266.xml"/><Relationship Id="rId53" Type="http://schemas.openxmlformats.org/officeDocument/2006/relationships/slideLayout" Target="../slideLayouts/slideLayout274.xml"/><Relationship Id="rId58" Type="http://schemas.openxmlformats.org/officeDocument/2006/relationships/slideLayout" Target="../slideLayouts/slideLayout279.xml"/><Relationship Id="rId66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26.xml"/><Relationship Id="rId61" Type="http://schemas.openxmlformats.org/officeDocument/2006/relationships/slideLayout" Target="../slideLayouts/slideLayout282.xml"/><Relationship Id="rId19" Type="http://schemas.openxmlformats.org/officeDocument/2006/relationships/slideLayout" Target="../slideLayouts/slideLayout240.xml"/><Relationship Id="rId14" Type="http://schemas.openxmlformats.org/officeDocument/2006/relationships/slideLayout" Target="../slideLayouts/slideLayout235.xml"/><Relationship Id="rId22" Type="http://schemas.openxmlformats.org/officeDocument/2006/relationships/slideLayout" Target="../slideLayouts/slideLayout243.xml"/><Relationship Id="rId27" Type="http://schemas.openxmlformats.org/officeDocument/2006/relationships/slideLayout" Target="../slideLayouts/slideLayout248.xml"/><Relationship Id="rId30" Type="http://schemas.openxmlformats.org/officeDocument/2006/relationships/slideLayout" Target="../slideLayouts/slideLayout251.xml"/><Relationship Id="rId35" Type="http://schemas.openxmlformats.org/officeDocument/2006/relationships/slideLayout" Target="../slideLayouts/slideLayout256.xml"/><Relationship Id="rId43" Type="http://schemas.openxmlformats.org/officeDocument/2006/relationships/slideLayout" Target="../slideLayouts/slideLayout264.xml"/><Relationship Id="rId48" Type="http://schemas.openxmlformats.org/officeDocument/2006/relationships/slideLayout" Target="../slideLayouts/slideLayout269.xml"/><Relationship Id="rId56" Type="http://schemas.openxmlformats.org/officeDocument/2006/relationships/slideLayout" Target="../slideLayouts/slideLayout277.xml"/><Relationship Id="rId64" Type="http://schemas.openxmlformats.org/officeDocument/2006/relationships/slideLayout" Target="../slideLayouts/slideLayout285.xml"/><Relationship Id="rId69" Type="http://schemas.openxmlformats.org/officeDocument/2006/relationships/tags" Target="../tags/tag207.xml"/><Relationship Id="rId8" Type="http://schemas.openxmlformats.org/officeDocument/2006/relationships/slideLayout" Target="../slideLayouts/slideLayout229.xml"/><Relationship Id="rId51" Type="http://schemas.openxmlformats.org/officeDocument/2006/relationships/slideLayout" Target="../slideLayouts/slideLayout272.xml"/><Relationship Id="rId72" Type="http://schemas.openxmlformats.org/officeDocument/2006/relationships/image" Target="../media/image14.emf"/><Relationship Id="rId3" Type="http://schemas.openxmlformats.org/officeDocument/2006/relationships/slideLayout" Target="../slideLayouts/slideLayout224.xml"/><Relationship Id="rId12" Type="http://schemas.openxmlformats.org/officeDocument/2006/relationships/slideLayout" Target="../slideLayouts/slideLayout233.xml"/><Relationship Id="rId17" Type="http://schemas.openxmlformats.org/officeDocument/2006/relationships/slideLayout" Target="../slideLayouts/slideLayout238.xml"/><Relationship Id="rId25" Type="http://schemas.openxmlformats.org/officeDocument/2006/relationships/slideLayout" Target="../slideLayouts/slideLayout246.xml"/><Relationship Id="rId33" Type="http://schemas.openxmlformats.org/officeDocument/2006/relationships/slideLayout" Target="../slideLayouts/slideLayout254.xml"/><Relationship Id="rId38" Type="http://schemas.openxmlformats.org/officeDocument/2006/relationships/slideLayout" Target="../slideLayouts/slideLayout259.xml"/><Relationship Id="rId46" Type="http://schemas.openxmlformats.org/officeDocument/2006/relationships/slideLayout" Target="../slideLayouts/slideLayout267.xml"/><Relationship Id="rId59" Type="http://schemas.openxmlformats.org/officeDocument/2006/relationships/slideLayout" Target="../slideLayouts/slideLayout280.xml"/><Relationship Id="rId67" Type="http://schemas.openxmlformats.org/officeDocument/2006/relationships/theme" Target="../theme/theme6.xml"/><Relationship Id="rId20" Type="http://schemas.openxmlformats.org/officeDocument/2006/relationships/slideLayout" Target="../slideLayouts/slideLayout241.xml"/><Relationship Id="rId41" Type="http://schemas.openxmlformats.org/officeDocument/2006/relationships/slideLayout" Target="../slideLayouts/slideLayout262.xml"/><Relationship Id="rId54" Type="http://schemas.openxmlformats.org/officeDocument/2006/relationships/slideLayout" Target="../slideLayouts/slideLayout275.xml"/><Relationship Id="rId62" Type="http://schemas.openxmlformats.org/officeDocument/2006/relationships/slideLayout" Target="../slideLayouts/slideLayout283.xml"/><Relationship Id="rId70" Type="http://schemas.openxmlformats.org/officeDocument/2006/relationships/tags" Target="../tags/tag208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5" Type="http://schemas.openxmlformats.org/officeDocument/2006/relationships/slideLayout" Target="../slideLayouts/slideLayout236.xml"/><Relationship Id="rId23" Type="http://schemas.openxmlformats.org/officeDocument/2006/relationships/slideLayout" Target="../slideLayouts/slideLayout244.xml"/><Relationship Id="rId28" Type="http://schemas.openxmlformats.org/officeDocument/2006/relationships/slideLayout" Target="../slideLayouts/slideLayout249.xml"/><Relationship Id="rId36" Type="http://schemas.openxmlformats.org/officeDocument/2006/relationships/slideLayout" Target="../slideLayouts/slideLayout257.xml"/><Relationship Id="rId49" Type="http://schemas.openxmlformats.org/officeDocument/2006/relationships/slideLayout" Target="../slideLayouts/slideLayout270.xml"/><Relationship Id="rId57" Type="http://schemas.openxmlformats.org/officeDocument/2006/relationships/slideLayout" Target="../slideLayouts/slideLayout278.xml"/><Relationship Id="rId10" Type="http://schemas.openxmlformats.org/officeDocument/2006/relationships/slideLayout" Target="../slideLayouts/slideLayout231.xml"/><Relationship Id="rId31" Type="http://schemas.openxmlformats.org/officeDocument/2006/relationships/slideLayout" Target="../slideLayouts/slideLayout252.xml"/><Relationship Id="rId44" Type="http://schemas.openxmlformats.org/officeDocument/2006/relationships/slideLayout" Target="../slideLayouts/slideLayout265.xml"/><Relationship Id="rId52" Type="http://schemas.openxmlformats.org/officeDocument/2006/relationships/slideLayout" Target="../slideLayouts/slideLayout273.xml"/><Relationship Id="rId60" Type="http://schemas.openxmlformats.org/officeDocument/2006/relationships/slideLayout" Target="../slideLayouts/slideLayout281.xml"/><Relationship Id="rId65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3" Type="http://schemas.openxmlformats.org/officeDocument/2006/relationships/slideLayout" Target="../slideLayouts/slideLayout234.xml"/><Relationship Id="rId18" Type="http://schemas.openxmlformats.org/officeDocument/2006/relationships/slideLayout" Target="../slideLayouts/slideLayout239.xml"/><Relationship Id="rId39" Type="http://schemas.openxmlformats.org/officeDocument/2006/relationships/slideLayout" Target="../slideLayouts/slideLayout260.xml"/><Relationship Id="rId34" Type="http://schemas.openxmlformats.org/officeDocument/2006/relationships/slideLayout" Target="../slideLayouts/slideLayout255.xml"/><Relationship Id="rId50" Type="http://schemas.openxmlformats.org/officeDocument/2006/relationships/slideLayout" Target="../slideLayouts/slideLayout271.xml"/><Relationship Id="rId55" Type="http://schemas.openxmlformats.org/officeDocument/2006/relationships/slideLayout" Target="../slideLayouts/slideLayout276.xml"/></Relationships>
</file>

<file path=ppt/slideMasters/_rels/slideMaster7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13.xml"/><Relationship Id="rId21" Type="http://schemas.openxmlformats.org/officeDocument/2006/relationships/slideLayout" Target="../slideLayouts/slideLayout308.xml"/><Relationship Id="rId42" Type="http://schemas.openxmlformats.org/officeDocument/2006/relationships/slideLayout" Target="../slideLayouts/slideLayout329.xml"/><Relationship Id="rId47" Type="http://schemas.openxmlformats.org/officeDocument/2006/relationships/slideLayout" Target="../slideLayouts/slideLayout334.xml"/><Relationship Id="rId63" Type="http://schemas.openxmlformats.org/officeDocument/2006/relationships/slideLayout" Target="../slideLayouts/slideLayout350.xml"/><Relationship Id="rId68" Type="http://schemas.openxmlformats.org/officeDocument/2006/relationships/vmlDrawing" Target="../drawings/vmlDrawing48.vml"/><Relationship Id="rId7" Type="http://schemas.openxmlformats.org/officeDocument/2006/relationships/slideLayout" Target="../slideLayouts/slideLayout294.xml"/><Relationship Id="rId71" Type="http://schemas.openxmlformats.org/officeDocument/2006/relationships/oleObject" Target="../embeddings/oleObject48.bin"/><Relationship Id="rId2" Type="http://schemas.openxmlformats.org/officeDocument/2006/relationships/slideLayout" Target="../slideLayouts/slideLayout289.xml"/><Relationship Id="rId16" Type="http://schemas.openxmlformats.org/officeDocument/2006/relationships/slideLayout" Target="../slideLayouts/slideLayout303.xml"/><Relationship Id="rId29" Type="http://schemas.openxmlformats.org/officeDocument/2006/relationships/slideLayout" Target="../slideLayouts/slideLayout316.xml"/><Relationship Id="rId11" Type="http://schemas.openxmlformats.org/officeDocument/2006/relationships/slideLayout" Target="../slideLayouts/slideLayout298.xml"/><Relationship Id="rId24" Type="http://schemas.openxmlformats.org/officeDocument/2006/relationships/slideLayout" Target="../slideLayouts/slideLayout311.xml"/><Relationship Id="rId32" Type="http://schemas.openxmlformats.org/officeDocument/2006/relationships/slideLayout" Target="../slideLayouts/slideLayout319.xml"/><Relationship Id="rId37" Type="http://schemas.openxmlformats.org/officeDocument/2006/relationships/slideLayout" Target="../slideLayouts/slideLayout324.xml"/><Relationship Id="rId40" Type="http://schemas.openxmlformats.org/officeDocument/2006/relationships/slideLayout" Target="../slideLayouts/slideLayout327.xml"/><Relationship Id="rId45" Type="http://schemas.openxmlformats.org/officeDocument/2006/relationships/slideLayout" Target="../slideLayouts/slideLayout332.xml"/><Relationship Id="rId53" Type="http://schemas.openxmlformats.org/officeDocument/2006/relationships/slideLayout" Target="../slideLayouts/slideLayout340.xml"/><Relationship Id="rId58" Type="http://schemas.openxmlformats.org/officeDocument/2006/relationships/slideLayout" Target="../slideLayouts/slideLayout345.xml"/><Relationship Id="rId66" Type="http://schemas.openxmlformats.org/officeDocument/2006/relationships/slideLayout" Target="../slideLayouts/slideLayout353.xml"/><Relationship Id="rId5" Type="http://schemas.openxmlformats.org/officeDocument/2006/relationships/slideLayout" Target="../slideLayouts/slideLayout292.xml"/><Relationship Id="rId61" Type="http://schemas.openxmlformats.org/officeDocument/2006/relationships/slideLayout" Target="../slideLayouts/slideLayout348.xml"/><Relationship Id="rId19" Type="http://schemas.openxmlformats.org/officeDocument/2006/relationships/slideLayout" Target="../slideLayouts/slideLayout306.xml"/><Relationship Id="rId14" Type="http://schemas.openxmlformats.org/officeDocument/2006/relationships/slideLayout" Target="../slideLayouts/slideLayout301.xml"/><Relationship Id="rId22" Type="http://schemas.openxmlformats.org/officeDocument/2006/relationships/slideLayout" Target="../slideLayouts/slideLayout309.xml"/><Relationship Id="rId27" Type="http://schemas.openxmlformats.org/officeDocument/2006/relationships/slideLayout" Target="../slideLayouts/slideLayout314.xml"/><Relationship Id="rId30" Type="http://schemas.openxmlformats.org/officeDocument/2006/relationships/slideLayout" Target="../slideLayouts/slideLayout317.xml"/><Relationship Id="rId35" Type="http://schemas.openxmlformats.org/officeDocument/2006/relationships/slideLayout" Target="../slideLayouts/slideLayout322.xml"/><Relationship Id="rId43" Type="http://schemas.openxmlformats.org/officeDocument/2006/relationships/slideLayout" Target="../slideLayouts/slideLayout330.xml"/><Relationship Id="rId48" Type="http://schemas.openxmlformats.org/officeDocument/2006/relationships/slideLayout" Target="../slideLayouts/slideLayout335.xml"/><Relationship Id="rId56" Type="http://schemas.openxmlformats.org/officeDocument/2006/relationships/slideLayout" Target="../slideLayouts/slideLayout343.xml"/><Relationship Id="rId64" Type="http://schemas.openxmlformats.org/officeDocument/2006/relationships/slideLayout" Target="../slideLayouts/slideLayout351.xml"/><Relationship Id="rId69" Type="http://schemas.openxmlformats.org/officeDocument/2006/relationships/tags" Target="../tags/tag273.xml"/><Relationship Id="rId8" Type="http://schemas.openxmlformats.org/officeDocument/2006/relationships/slideLayout" Target="../slideLayouts/slideLayout295.xml"/><Relationship Id="rId51" Type="http://schemas.openxmlformats.org/officeDocument/2006/relationships/slideLayout" Target="../slideLayouts/slideLayout338.xml"/><Relationship Id="rId72" Type="http://schemas.openxmlformats.org/officeDocument/2006/relationships/image" Target="../media/image14.emf"/><Relationship Id="rId3" Type="http://schemas.openxmlformats.org/officeDocument/2006/relationships/slideLayout" Target="../slideLayouts/slideLayout290.xml"/><Relationship Id="rId12" Type="http://schemas.openxmlformats.org/officeDocument/2006/relationships/slideLayout" Target="../slideLayouts/slideLayout299.xml"/><Relationship Id="rId17" Type="http://schemas.openxmlformats.org/officeDocument/2006/relationships/slideLayout" Target="../slideLayouts/slideLayout304.xml"/><Relationship Id="rId25" Type="http://schemas.openxmlformats.org/officeDocument/2006/relationships/slideLayout" Target="../slideLayouts/slideLayout312.xml"/><Relationship Id="rId33" Type="http://schemas.openxmlformats.org/officeDocument/2006/relationships/slideLayout" Target="../slideLayouts/slideLayout320.xml"/><Relationship Id="rId38" Type="http://schemas.openxmlformats.org/officeDocument/2006/relationships/slideLayout" Target="../slideLayouts/slideLayout325.xml"/><Relationship Id="rId46" Type="http://schemas.openxmlformats.org/officeDocument/2006/relationships/slideLayout" Target="../slideLayouts/slideLayout333.xml"/><Relationship Id="rId59" Type="http://schemas.openxmlformats.org/officeDocument/2006/relationships/slideLayout" Target="../slideLayouts/slideLayout346.xml"/><Relationship Id="rId67" Type="http://schemas.openxmlformats.org/officeDocument/2006/relationships/theme" Target="../theme/theme7.xml"/><Relationship Id="rId20" Type="http://schemas.openxmlformats.org/officeDocument/2006/relationships/slideLayout" Target="../slideLayouts/slideLayout307.xml"/><Relationship Id="rId41" Type="http://schemas.openxmlformats.org/officeDocument/2006/relationships/slideLayout" Target="../slideLayouts/slideLayout328.xml"/><Relationship Id="rId54" Type="http://schemas.openxmlformats.org/officeDocument/2006/relationships/slideLayout" Target="../slideLayouts/slideLayout341.xml"/><Relationship Id="rId62" Type="http://schemas.openxmlformats.org/officeDocument/2006/relationships/slideLayout" Target="../slideLayouts/slideLayout349.xml"/><Relationship Id="rId70" Type="http://schemas.openxmlformats.org/officeDocument/2006/relationships/tags" Target="../tags/tag274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5" Type="http://schemas.openxmlformats.org/officeDocument/2006/relationships/slideLayout" Target="../slideLayouts/slideLayout302.xml"/><Relationship Id="rId23" Type="http://schemas.openxmlformats.org/officeDocument/2006/relationships/slideLayout" Target="../slideLayouts/slideLayout310.xml"/><Relationship Id="rId28" Type="http://schemas.openxmlformats.org/officeDocument/2006/relationships/slideLayout" Target="../slideLayouts/slideLayout315.xml"/><Relationship Id="rId36" Type="http://schemas.openxmlformats.org/officeDocument/2006/relationships/slideLayout" Target="../slideLayouts/slideLayout323.xml"/><Relationship Id="rId49" Type="http://schemas.openxmlformats.org/officeDocument/2006/relationships/slideLayout" Target="../slideLayouts/slideLayout336.xml"/><Relationship Id="rId57" Type="http://schemas.openxmlformats.org/officeDocument/2006/relationships/slideLayout" Target="../slideLayouts/slideLayout344.xml"/><Relationship Id="rId10" Type="http://schemas.openxmlformats.org/officeDocument/2006/relationships/slideLayout" Target="../slideLayouts/slideLayout297.xml"/><Relationship Id="rId31" Type="http://schemas.openxmlformats.org/officeDocument/2006/relationships/slideLayout" Target="../slideLayouts/slideLayout318.xml"/><Relationship Id="rId44" Type="http://schemas.openxmlformats.org/officeDocument/2006/relationships/slideLayout" Target="../slideLayouts/slideLayout331.xml"/><Relationship Id="rId52" Type="http://schemas.openxmlformats.org/officeDocument/2006/relationships/slideLayout" Target="../slideLayouts/slideLayout339.xml"/><Relationship Id="rId60" Type="http://schemas.openxmlformats.org/officeDocument/2006/relationships/slideLayout" Target="../slideLayouts/slideLayout347.xml"/><Relationship Id="rId65" Type="http://schemas.openxmlformats.org/officeDocument/2006/relationships/slideLayout" Target="../slideLayouts/slideLayout352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Relationship Id="rId13" Type="http://schemas.openxmlformats.org/officeDocument/2006/relationships/slideLayout" Target="../slideLayouts/slideLayout300.xml"/><Relationship Id="rId18" Type="http://schemas.openxmlformats.org/officeDocument/2006/relationships/slideLayout" Target="../slideLayouts/slideLayout305.xml"/><Relationship Id="rId39" Type="http://schemas.openxmlformats.org/officeDocument/2006/relationships/slideLayout" Target="../slideLayouts/slideLayout326.xml"/><Relationship Id="rId34" Type="http://schemas.openxmlformats.org/officeDocument/2006/relationships/slideLayout" Target="../slideLayouts/slideLayout321.xml"/><Relationship Id="rId50" Type="http://schemas.openxmlformats.org/officeDocument/2006/relationships/slideLayout" Target="../slideLayouts/slideLayout337.xml"/><Relationship Id="rId55" Type="http://schemas.openxmlformats.org/officeDocument/2006/relationships/slideLayout" Target="../slideLayouts/slideLayout342.xml"/></Relationships>
</file>

<file path=ppt/slideMasters/_rels/slideMaster8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9.xml"/><Relationship Id="rId21" Type="http://schemas.openxmlformats.org/officeDocument/2006/relationships/slideLayout" Target="../slideLayouts/slideLayout374.xml"/><Relationship Id="rId42" Type="http://schemas.openxmlformats.org/officeDocument/2006/relationships/slideLayout" Target="../slideLayouts/slideLayout395.xml"/><Relationship Id="rId47" Type="http://schemas.openxmlformats.org/officeDocument/2006/relationships/slideLayout" Target="../slideLayouts/slideLayout400.xml"/><Relationship Id="rId63" Type="http://schemas.openxmlformats.org/officeDocument/2006/relationships/slideLayout" Target="../slideLayouts/slideLayout416.xml"/><Relationship Id="rId68" Type="http://schemas.openxmlformats.org/officeDocument/2006/relationships/vmlDrawing" Target="../drawings/vmlDrawing59.vml"/><Relationship Id="rId7" Type="http://schemas.openxmlformats.org/officeDocument/2006/relationships/slideLayout" Target="../slideLayouts/slideLayout360.xml"/><Relationship Id="rId71" Type="http://schemas.openxmlformats.org/officeDocument/2006/relationships/image" Target="../media/image14.emf"/><Relationship Id="rId2" Type="http://schemas.openxmlformats.org/officeDocument/2006/relationships/slideLayout" Target="../slideLayouts/slideLayout355.xml"/><Relationship Id="rId16" Type="http://schemas.openxmlformats.org/officeDocument/2006/relationships/slideLayout" Target="../slideLayouts/slideLayout369.xml"/><Relationship Id="rId29" Type="http://schemas.openxmlformats.org/officeDocument/2006/relationships/slideLayout" Target="../slideLayouts/slideLayout382.xml"/><Relationship Id="rId11" Type="http://schemas.openxmlformats.org/officeDocument/2006/relationships/slideLayout" Target="../slideLayouts/slideLayout364.xml"/><Relationship Id="rId24" Type="http://schemas.openxmlformats.org/officeDocument/2006/relationships/slideLayout" Target="../slideLayouts/slideLayout377.xml"/><Relationship Id="rId32" Type="http://schemas.openxmlformats.org/officeDocument/2006/relationships/slideLayout" Target="../slideLayouts/slideLayout385.xml"/><Relationship Id="rId37" Type="http://schemas.openxmlformats.org/officeDocument/2006/relationships/slideLayout" Target="../slideLayouts/slideLayout390.xml"/><Relationship Id="rId40" Type="http://schemas.openxmlformats.org/officeDocument/2006/relationships/slideLayout" Target="../slideLayouts/slideLayout393.xml"/><Relationship Id="rId45" Type="http://schemas.openxmlformats.org/officeDocument/2006/relationships/slideLayout" Target="../slideLayouts/slideLayout398.xml"/><Relationship Id="rId53" Type="http://schemas.openxmlformats.org/officeDocument/2006/relationships/slideLayout" Target="../slideLayouts/slideLayout406.xml"/><Relationship Id="rId58" Type="http://schemas.openxmlformats.org/officeDocument/2006/relationships/slideLayout" Target="../slideLayouts/slideLayout411.xml"/><Relationship Id="rId66" Type="http://schemas.openxmlformats.org/officeDocument/2006/relationships/slideLayout" Target="../slideLayouts/slideLayout419.xml"/><Relationship Id="rId5" Type="http://schemas.openxmlformats.org/officeDocument/2006/relationships/slideLayout" Target="../slideLayouts/slideLayout358.xml"/><Relationship Id="rId61" Type="http://schemas.openxmlformats.org/officeDocument/2006/relationships/slideLayout" Target="../slideLayouts/slideLayout414.xml"/><Relationship Id="rId19" Type="http://schemas.openxmlformats.org/officeDocument/2006/relationships/slideLayout" Target="../slideLayouts/slideLayout372.xml"/><Relationship Id="rId14" Type="http://schemas.openxmlformats.org/officeDocument/2006/relationships/slideLayout" Target="../slideLayouts/slideLayout367.xml"/><Relationship Id="rId22" Type="http://schemas.openxmlformats.org/officeDocument/2006/relationships/slideLayout" Target="../slideLayouts/slideLayout375.xml"/><Relationship Id="rId27" Type="http://schemas.openxmlformats.org/officeDocument/2006/relationships/slideLayout" Target="../slideLayouts/slideLayout380.xml"/><Relationship Id="rId30" Type="http://schemas.openxmlformats.org/officeDocument/2006/relationships/slideLayout" Target="../slideLayouts/slideLayout383.xml"/><Relationship Id="rId35" Type="http://schemas.openxmlformats.org/officeDocument/2006/relationships/slideLayout" Target="../slideLayouts/slideLayout388.xml"/><Relationship Id="rId43" Type="http://schemas.openxmlformats.org/officeDocument/2006/relationships/slideLayout" Target="../slideLayouts/slideLayout396.xml"/><Relationship Id="rId48" Type="http://schemas.openxmlformats.org/officeDocument/2006/relationships/slideLayout" Target="../slideLayouts/slideLayout401.xml"/><Relationship Id="rId56" Type="http://schemas.openxmlformats.org/officeDocument/2006/relationships/slideLayout" Target="../slideLayouts/slideLayout409.xml"/><Relationship Id="rId64" Type="http://schemas.openxmlformats.org/officeDocument/2006/relationships/slideLayout" Target="../slideLayouts/slideLayout417.xml"/><Relationship Id="rId69" Type="http://schemas.openxmlformats.org/officeDocument/2006/relationships/tags" Target="../tags/tag337.xml"/><Relationship Id="rId8" Type="http://schemas.openxmlformats.org/officeDocument/2006/relationships/slideLayout" Target="../slideLayouts/slideLayout361.xml"/><Relationship Id="rId51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56.xml"/><Relationship Id="rId12" Type="http://schemas.openxmlformats.org/officeDocument/2006/relationships/slideLayout" Target="../slideLayouts/slideLayout365.xml"/><Relationship Id="rId17" Type="http://schemas.openxmlformats.org/officeDocument/2006/relationships/slideLayout" Target="../slideLayouts/slideLayout370.xml"/><Relationship Id="rId25" Type="http://schemas.openxmlformats.org/officeDocument/2006/relationships/slideLayout" Target="../slideLayouts/slideLayout378.xml"/><Relationship Id="rId33" Type="http://schemas.openxmlformats.org/officeDocument/2006/relationships/slideLayout" Target="../slideLayouts/slideLayout386.xml"/><Relationship Id="rId38" Type="http://schemas.openxmlformats.org/officeDocument/2006/relationships/slideLayout" Target="../slideLayouts/slideLayout391.xml"/><Relationship Id="rId46" Type="http://schemas.openxmlformats.org/officeDocument/2006/relationships/slideLayout" Target="../slideLayouts/slideLayout399.xml"/><Relationship Id="rId59" Type="http://schemas.openxmlformats.org/officeDocument/2006/relationships/slideLayout" Target="../slideLayouts/slideLayout412.xml"/><Relationship Id="rId67" Type="http://schemas.openxmlformats.org/officeDocument/2006/relationships/theme" Target="../theme/theme8.xml"/><Relationship Id="rId20" Type="http://schemas.openxmlformats.org/officeDocument/2006/relationships/slideLayout" Target="../slideLayouts/slideLayout373.xml"/><Relationship Id="rId41" Type="http://schemas.openxmlformats.org/officeDocument/2006/relationships/slideLayout" Target="../slideLayouts/slideLayout394.xml"/><Relationship Id="rId54" Type="http://schemas.openxmlformats.org/officeDocument/2006/relationships/slideLayout" Target="../slideLayouts/slideLayout407.xml"/><Relationship Id="rId62" Type="http://schemas.openxmlformats.org/officeDocument/2006/relationships/slideLayout" Target="../slideLayouts/slideLayout415.xml"/><Relationship Id="rId70" Type="http://schemas.openxmlformats.org/officeDocument/2006/relationships/oleObject" Target="../embeddings/oleObject59.bin"/><Relationship Id="rId1" Type="http://schemas.openxmlformats.org/officeDocument/2006/relationships/slideLayout" Target="../slideLayouts/slideLayout354.xml"/><Relationship Id="rId6" Type="http://schemas.openxmlformats.org/officeDocument/2006/relationships/slideLayout" Target="../slideLayouts/slideLayout359.xml"/><Relationship Id="rId15" Type="http://schemas.openxmlformats.org/officeDocument/2006/relationships/slideLayout" Target="../slideLayouts/slideLayout368.xml"/><Relationship Id="rId23" Type="http://schemas.openxmlformats.org/officeDocument/2006/relationships/slideLayout" Target="../slideLayouts/slideLayout376.xml"/><Relationship Id="rId28" Type="http://schemas.openxmlformats.org/officeDocument/2006/relationships/slideLayout" Target="../slideLayouts/slideLayout381.xml"/><Relationship Id="rId36" Type="http://schemas.openxmlformats.org/officeDocument/2006/relationships/slideLayout" Target="../slideLayouts/slideLayout389.xml"/><Relationship Id="rId49" Type="http://schemas.openxmlformats.org/officeDocument/2006/relationships/slideLayout" Target="../slideLayouts/slideLayout402.xml"/><Relationship Id="rId57" Type="http://schemas.openxmlformats.org/officeDocument/2006/relationships/slideLayout" Target="../slideLayouts/slideLayout410.xml"/><Relationship Id="rId10" Type="http://schemas.openxmlformats.org/officeDocument/2006/relationships/slideLayout" Target="../slideLayouts/slideLayout363.xml"/><Relationship Id="rId31" Type="http://schemas.openxmlformats.org/officeDocument/2006/relationships/slideLayout" Target="../slideLayouts/slideLayout384.xml"/><Relationship Id="rId44" Type="http://schemas.openxmlformats.org/officeDocument/2006/relationships/slideLayout" Target="../slideLayouts/slideLayout397.xml"/><Relationship Id="rId52" Type="http://schemas.openxmlformats.org/officeDocument/2006/relationships/slideLayout" Target="../slideLayouts/slideLayout405.xml"/><Relationship Id="rId60" Type="http://schemas.openxmlformats.org/officeDocument/2006/relationships/slideLayout" Target="../slideLayouts/slideLayout413.xml"/><Relationship Id="rId65" Type="http://schemas.openxmlformats.org/officeDocument/2006/relationships/slideLayout" Target="../slideLayouts/slideLayout418.xml"/><Relationship Id="rId4" Type="http://schemas.openxmlformats.org/officeDocument/2006/relationships/slideLayout" Target="../slideLayouts/slideLayout357.xml"/><Relationship Id="rId9" Type="http://schemas.openxmlformats.org/officeDocument/2006/relationships/slideLayout" Target="../slideLayouts/slideLayout362.xml"/><Relationship Id="rId13" Type="http://schemas.openxmlformats.org/officeDocument/2006/relationships/slideLayout" Target="../slideLayouts/slideLayout366.xml"/><Relationship Id="rId18" Type="http://schemas.openxmlformats.org/officeDocument/2006/relationships/slideLayout" Target="../slideLayouts/slideLayout371.xml"/><Relationship Id="rId39" Type="http://schemas.openxmlformats.org/officeDocument/2006/relationships/slideLayout" Target="../slideLayouts/slideLayout392.xml"/><Relationship Id="rId34" Type="http://schemas.openxmlformats.org/officeDocument/2006/relationships/slideLayout" Target="../slideLayouts/slideLayout387.xml"/><Relationship Id="rId50" Type="http://schemas.openxmlformats.org/officeDocument/2006/relationships/slideLayout" Target="../slideLayouts/slideLayout403.xml"/><Relationship Id="rId55" Type="http://schemas.openxmlformats.org/officeDocument/2006/relationships/slideLayout" Target="../slideLayouts/slideLayout40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7.xml"/><Relationship Id="rId13" Type="http://schemas.openxmlformats.org/officeDocument/2006/relationships/image" Target="../media/image29.jpeg"/><Relationship Id="rId3" Type="http://schemas.openxmlformats.org/officeDocument/2006/relationships/slideLayout" Target="../slideLayouts/slideLayout422.xml"/><Relationship Id="rId7" Type="http://schemas.openxmlformats.org/officeDocument/2006/relationships/slideLayout" Target="../slideLayouts/slideLayout42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421.xml"/><Relationship Id="rId1" Type="http://schemas.openxmlformats.org/officeDocument/2006/relationships/slideLayout" Target="../slideLayouts/slideLayout420.xml"/><Relationship Id="rId6" Type="http://schemas.openxmlformats.org/officeDocument/2006/relationships/slideLayout" Target="../slideLayouts/slideLayout425.xml"/><Relationship Id="rId11" Type="http://schemas.openxmlformats.org/officeDocument/2006/relationships/slideLayout" Target="../slideLayouts/slideLayout430.xml"/><Relationship Id="rId5" Type="http://schemas.openxmlformats.org/officeDocument/2006/relationships/slideLayout" Target="../slideLayouts/slideLayout424.xml"/><Relationship Id="rId10" Type="http://schemas.openxmlformats.org/officeDocument/2006/relationships/slideLayout" Target="../slideLayouts/slideLayout429.xml"/><Relationship Id="rId4" Type="http://schemas.openxmlformats.org/officeDocument/2006/relationships/slideLayout" Target="../slideLayouts/slideLayout423.xml"/><Relationship Id="rId9" Type="http://schemas.openxmlformats.org/officeDocument/2006/relationships/slideLayout" Target="../slideLayouts/slideLayout4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 bwMode="gray">
          <a:xfrm>
            <a:off x="0" y="0"/>
            <a:ext cx="9144000" cy="4445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gray">
          <a:xfrm>
            <a:off x="0" y="4924044"/>
            <a:ext cx="9144000" cy="219456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48640" y="365760"/>
            <a:ext cx="8046720" cy="6858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48640" y="1188720"/>
            <a:ext cx="8046720" cy="34747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7088744" y="4924044"/>
            <a:ext cx="1140454" cy="2194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accent6"/>
                </a:solidFill>
              </a:defRPr>
            </a:lvl1pPr>
          </a:lstStyle>
          <a:p>
            <a:r>
              <a:rPr lang="en-US"/>
              <a:t>Month 00, 0000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548640" y="4924044"/>
            <a:ext cx="6540104" cy="2194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229198" y="4924044"/>
            <a:ext cx="366161" cy="21945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accent6"/>
                </a:solidFill>
              </a:defRPr>
            </a:lvl1pPr>
          </a:lstStyle>
          <a:p>
            <a:fld id="{CDBA9528-BCFE-1E43-A37D-912FF3C527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reeform 9" title="Edwards Lifesciences"/>
          <p:cNvSpPr>
            <a:spLocks noEditPoints="1"/>
          </p:cNvSpPr>
          <p:nvPr/>
        </p:nvSpPr>
        <p:spPr bwMode="gray">
          <a:xfrm>
            <a:off x="7633334" y="67627"/>
            <a:ext cx="960120" cy="87162"/>
          </a:xfrm>
          <a:custGeom>
            <a:avLst/>
            <a:gdLst>
              <a:gd name="T0" fmla="*/ 172 w 11328"/>
              <a:gd name="T1" fmla="*/ 190 h 939"/>
              <a:gd name="T2" fmla="*/ 172 w 11328"/>
              <a:gd name="T3" fmla="*/ 820 h 939"/>
              <a:gd name="T4" fmla="*/ 1003 w 11328"/>
              <a:gd name="T5" fmla="*/ 867 h 939"/>
              <a:gd name="T6" fmla="*/ 998 w 11328"/>
              <a:gd name="T7" fmla="*/ 0 h 939"/>
              <a:gd name="T8" fmla="*/ 934 w 11328"/>
              <a:gd name="T9" fmla="*/ 395 h 939"/>
              <a:gd name="T10" fmla="*/ 2038 w 11328"/>
              <a:gd name="T11" fmla="*/ 929 h 939"/>
              <a:gd name="T12" fmla="*/ 1632 w 11328"/>
              <a:gd name="T13" fmla="*/ 929 h 939"/>
              <a:gd name="T14" fmla="*/ 1558 w 11328"/>
              <a:gd name="T15" fmla="*/ 799 h 939"/>
              <a:gd name="T16" fmla="*/ 1972 w 11328"/>
              <a:gd name="T17" fmla="*/ 801 h 939"/>
              <a:gd name="T18" fmla="*/ 2634 w 11328"/>
              <a:gd name="T19" fmla="*/ 929 h 939"/>
              <a:gd name="T20" fmla="*/ 2546 w 11328"/>
              <a:gd name="T21" fmla="*/ 568 h 939"/>
              <a:gd name="T22" fmla="*/ 2376 w 11328"/>
              <a:gd name="T23" fmla="*/ 431 h 939"/>
              <a:gd name="T24" fmla="*/ 2792 w 11328"/>
              <a:gd name="T25" fmla="*/ 929 h 939"/>
              <a:gd name="T26" fmla="*/ 2451 w 11328"/>
              <a:gd name="T27" fmla="*/ 748 h 939"/>
              <a:gd name="T28" fmla="*/ 3225 w 11328"/>
              <a:gd name="T29" fmla="*/ 425 h 939"/>
              <a:gd name="T30" fmla="*/ 3130 w 11328"/>
              <a:gd name="T31" fmla="*/ 315 h 939"/>
              <a:gd name="T32" fmla="*/ 3826 w 11328"/>
              <a:gd name="T33" fmla="*/ 929 h 939"/>
              <a:gd name="T34" fmla="*/ 3821 w 11328"/>
              <a:gd name="T35" fmla="*/ 331 h 939"/>
              <a:gd name="T36" fmla="*/ 3821 w 11328"/>
              <a:gd name="T37" fmla="*/ 403 h 939"/>
              <a:gd name="T38" fmla="*/ 3821 w 11328"/>
              <a:gd name="T39" fmla="*/ 403 h 939"/>
              <a:gd name="T40" fmla="*/ 4397 w 11328"/>
              <a:gd name="T41" fmla="*/ 772 h 939"/>
              <a:gd name="T42" fmla="*/ 4536 w 11328"/>
              <a:gd name="T43" fmla="*/ 335 h 939"/>
              <a:gd name="T44" fmla="*/ 4434 w 11328"/>
              <a:gd name="T45" fmla="*/ 579 h 939"/>
              <a:gd name="T46" fmla="*/ 5124 w 11328"/>
              <a:gd name="T47" fmla="*/ 82 h 939"/>
              <a:gd name="T48" fmla="*/ 5605 w 11328"/>
              <a:gd name="T49" fmla="*/ 227 h 939"/>
              <a:gd name="T50" fmla="*/ 5523 w 11328"/>
              <a:gd name="T51" fmla="*/ 929 h 939"/>
              <a:gd name="T52" fmla="*/ 6217 w 11328"/>
              <a:gd name="T53" fmla="*/ 112 h 939"/>
              <a:gd name="T54" fmla="*/ 6196 w 11328"/>
              <a:gd name="T55" fmla="*/ 316 h 939"/>
              <a:gd name="T56" fmla="*/ 5905 w 11328"/>
              <a:gd name="T57" fmla="*/ 407 h 939"/>
              <a:gd name="T58" fmla="*/ 5917 w 11328"/>
              <a:gd name="T59" fmla="*/ 131 h 939"/>
              <a:gd name="T60" fmla="*/ 6430 w 11328"/>
              <a:gd name="T61" fmla="*/ 645 h 939"/>
              <a:gd name="T62" fmla="*/ 6260 w 11328"/>
              <a:gd name="T63" fmla="*/ 623 h 939"/>
              <a:gd name="T64" fmla="*/ 6430 w 11328"/>
              <a:gd name="T65" fmla="*/ 633 h 939"/>
              <a:gd name="T66" fmla="*/ 6646 w 11328"/>
              <a:gd name="T67" fmla="*/ 547 h 939"/>
              <a:gd name="T68" fmla="*/ 7083 w 11328"/>
              <a:gd name="T69" fmla="*/ 840 h 939"/>
              <a:gd name="T70" fmla="*/ 7136 w 11328"/>
              <a:gd name="T71" fmla="*/ 303 h 939"/>
              <a:gd name="T72" fmla="*/ 7135 w 11328"/>
              <a:gd name="T73" fmla="*/ 534 h 939"/>
              <a:gd name="T74" fmla="*/ 7780 w 11328"/>
              <a:gd name="T75" fmla="*/ 402 h 939"/>
              <a:gd name="T76" fmla="*/ 7732 w 11328"/>
              <a:gd name="T77" fmla="*/ 939 h 939"/>
              <a:gd name="T78" fmla="*/ 7890 w 11328"/>
              <a:gd name="T79" fmla="*/ 431 h 939"/>
              <a:gd name="T80" fmla="*/ 8114 w 11328"/>
              <a:gd name="T81" fmla="*/ 227 h 939"/>
              <a:gd name="T82" fmla="*/ 8032 w 11328"/>
              <a:gd name="T83" fmla="*/ 929 h 939"/>
              <a:gd name="T84" fmla="*/ 8862 w 11328"/>
              <a:gd name="T85" fmla="*/ 903 h 939"/>
              <a:gd name="T86" fmla="*/ 8885 w 11328"/>
              <a:gd name="T87" fmla="*/ 623 h 939"/>
              <a:gd name="T88" fmla="*/ 8511 w 11328"/>
              <a:gd name="T89" fmla="*/ 475 h 939"/>
              <a:gd name="T90" fmla="*/ 9398 w 11328"/>
              <a:gd name="T91" fmla="*/ 577 h 939"/>
              <a:gd name="T92" fmla="*/ 9018 w 11328"/>
              <a:gd name="T93" fmla="*/ 929 h 939"/>
              <a:gd name="T94" fmla="*/ 9558 w 11328"/>
              <a:gd name="T95" fmla="*/ 438 h 939"/>
              <a:gd name="T96" fmla="*/ 10046 w 11328"/>
              <a:gd name="T97" fmla="*/ 402 h 939"/>
              <a:gd name="T98" fmla="*/ 9998 w 11328"/>
              <a:gd name="T99" fmla="*/ 939 h 939"/>
              <a:gd name="T100" fmla="*/ 10157 w 11328"/>
              <a:gd name="T101" fmla="*/ 431 h 939"/>
              <a:gd name="T102" fmla="*/ 10781 w 11328"/>
              <a:gd name="T103" fmla="*/ 903 h 939"/>
              <a:gd name="T104" fmla="*/ 10804 w 11328"/>
              <a:gd name="T105" fmla="*/ 623 h 939"/>
              <a:gd name="T106" fmla="*/ 10429 w 11328"/>
              <a:gd name="T107" fmla="*/ 475 h 939"/>
              <a:gd name="T108" fmla="*/ 10884 w 11328"/>
              <a:gd name="T109" fmla="*/ 903 h 939"/>
              <a:gd name="T110" fmla="*/ 11028 w 11328"/>
              <a:gd name="T111" fmla="*/ 653 h 939"/>
              <a:gd name="T112" fmla="*/ 11148 w 11328"/>
              <a:gd name="T113" fmla="*/ 399 h 939"/>
              <a:gd name="T114" fmla="*/ 11092 w 11328"/>
              <a:gd name="T115" fmla="*/ 939 h 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328" h="939">
                <a:moveTo>
                  <a:pt x="0" y="929"/>
                </a:moveTo>
                <a:cubicBezTo>
                  <a:pt x="0" y="82"/>
                  <a:pt x="0" y="82"/>
                  <a:pt x="0" y="82"/>
                </a:cubicBezTo>
                <a:cubicBezTo>
                  <a:pt x="457" y="82"/>
                  <a:pt x="457" y="82"/>
                  <a:pt x="457" y="82"/>
                </a:cubicBezTo>
                <a:cubicBezTo>
                  <a:pt x="457" y="190"/>
                  <a:pt x="457" y="190"/>
                  <a:pt x="457" y="190"/>
                </a:cubicBezTo>
                <a:cubicBezTo>
                  <a:pt x="172" y="190"/>
                  <a:pt x="172" y="190"/>
                  <a:pt x="172" y="190"/>
                </a:cubicBezTo>
                <a:cubicBezTo>
                  <a:pt x="172" y="436"/>
                  <a:pt x="172" y="436"/>
                  <a:pt x="172" y="436"/>
                </a:cubicBezTo>
                <a:cubicBezTo>
                  <a:pt x="425" y="436"/>
                  <a:pt x="425" y="436"/>
                  <a:pt x="425" y="436"/>
                </a:cubicBezTo>
                <a:cubicBezTo>
                  <a:pt x="425" y="545"/>
                  <a:pt x="425" y="545"/>
                  <a:pt x="425" y="545"/>
                </a:cubicBezTo>
                <a:cubicBezTo>
                  <a:pt x="172" y="545"/>
                  <a:pt x="172" y="545"/>
                  <a:pt x="172" y="545"/>
                </a:cubicBezTo>
                <a:cubicBezTo>
                  <a:pt x="172" y="820"/>
                  <a:pt x="172" y="820"/>
                  <a:pt x="172" y="820"/>
                </a:cubicBezTo>
                <a:cubicBezTo>
                  <a:pt x="472" y="820"/>
                  <a:pt x="472" y="820"/>
                  <a:pt x="472" y="820"/>
                </a:cubicBezTo>
                <a:cubicBezTo>
                  <a:pt x="472" y="929"/>
                  <a:pt x="472" y="929"/>
                  <a:pt x="472" y="929"/>
                </a:cubicBezTo>
                <a:lnTo>
                  <a:pt x="0" y="929"/>
                </a:lnTo>
                <a:close/>
                <a:moveTo>
                  <a:pt x="1003" y="929"/>
                </a:moveTo>
                <a:cubicBezTo>
                  <a:pt x="1003" y="867"/>
                  <a:pt x="1003" y="867"/>
                  <a:pt x="1003" y="867"/>
                </a:cubicBezTo>
                <a:cubicBezTo>
                  <a:pt x="1003" y="867"/>
                  <a:pt x="959" y="937"/>
                  <a:pt x="834" y="937"/>
                </a:cubicBezTo>
                <a:cubicBezTo>
                  <a:pt x="682" y="937"/>
                  <a:pt x="582" y="833"/>
                  <a:pt x="582" y="634"/>
                </a:cubicBezTo>
                <a:cubicBezTo>
                  <a:pt x="582" y="430"/>
                  <a:pt x="707" y="305"/>
                  <a:pt x="871" y="305"/>
                </a:cubicBezTo>
                <a:cubicBezTo>
                  <a:pt x="962" y="305"/>
                  <a:pt x="998" y="331"/>
                  <a:pt x="998" y="331"/>
                </a:cubicBezTo>
                <a:cubicBezTo>
                  <a:pt x="998" y="0"/>
                  <a:pt x="998" y="0"/>
                  <a:pt x="998" y="0"/>
                </a:cubicBezTo>
                <a:cubicBezTo>
                  <a:pt x="1166" y="0"/>
                  <a:pt x="1166" y="0"/>
                  <a:pt x="1166" y="0"/>
                </a:cubicBezTo>
                <a:cubicBezTo>
                  <a:pt x="1166" y="929"/>
                  <a:pt x="1166" y="929"/>
                  <a:pt x="1166" y="929"/>
                </a:cubicBezTo>
                <a:lnTo>
                  <a:pt x="1003" y="929"/>
                </a:lnTo>
                <a:close/>
                <a:moveTo>
                  <a:pt x="998" y="403"/>
                </a:moveTo>
                <a:cubicBezTo>
                  <a:pt x="998" y="403"/>
                  <a:pt x="973" y="395"/>
                  <a:pt x="934" y="395"/>
                </a:cubicBezTo>
                <a:cubicBezTo>
                  <a:pt x="798" y="395"/>
                  <a:pt x="756" y="492"/>
                  <a:pt x="756" y="622"/>
                </a:cubicBezTo>
                <a:cubicBezTo>
                  <a:pt x="756" y="748"/>
                  <a:pt x="808" y="831"/>
                  <a:pt x="912" y="831"/>
                </a:cubicBezTo>
                <a:cubicBezTo>
                  <a:pt x="966" y="831"/>
                  <a:pt x="998" y="813"/>
                  <a:pt x="998" y="813"/>
                </a:cubicBezTo>
                <a:lnTo>
                  <a:pt x="998" y="403"/>
                </a:lnTo>
                <a:close/>
                <a:moveTo>
                  <a:pt x="2038" y="929"/>
                </a:moveTo>
                <a:cubicBezTo>
                  <a:pt x="1870" y="929"/>
                  <a:pt x="1870" y="929"/>
                  <a:pt x="1870" y="929"/>
                </a:cubicBezTo>
                <a:cubicBezTo>
                  <a:pt x="1766" y="528"/>
                  <a:pt x="1766" y="528"/>
                  <a:pt x="1766" y="528"/>
                </a:cubicBezTo>
                <a:cubicBezTo>
                  <a:pt x="1751" y="468"/>
                  <a:pt x="1751" y="448"/>
                  <a:pt x="1751" y="448"/>
                </a:cubicBezTo>
                <a:cubicBezTo>
                  <a:pt x="1751" y="448"/>
                  <a:pt x="1751" y="473"/>
                  <a:pt x="1736" y="527"/>
                </a:cubicBezTo>
                <a:cubicBezTo>
                  <a:pt x="1632" y="929"/>
                  <a:pt x="1632" y="929"/>
                  <a:pt x="1632" y="929"/>
                </a:cubicBezTo>
                <a:cubicBezTo>
                  <a:pt x="1459" y="929"/>
                  <a:pt x="1459" y="929"/>
                  <a:pt x="1459" y="929"/>
                </a:cubicBezTo>
                <a:cubicBezTo>
                  <a:pt x="1270" y="315"/>
                  <a:pt x="1270" y="315"/>
                  <a:pt x="1270" y="315"/>
                </a:cubicBezTo>
                <a:cubicBezTo>
                  <a:pt x="1440" y="315"/>
                  <a:pt x="1440" y="315"/>
                  <a:pt x="1440" y="315"/>
                </a:cubicBezTo>
                <a:cubicBezTo>
                  <a:pt x="1536" y="688"/>
                  <a:pt x="1536" y="688"/>
                  <a:pt x="1536" y="688"/>
                </a:cubicBezTo>
                <a:cubicBezTo>
                  <a:pt x="1556" y="767"/>
                  <a:pt x="1558" y="799"/>
                  <a:pt x="1558" y="799"/>
                </a:cubicBezTo>
                <a:cubicBezTo>
                  <a:pt x="1558" y="799"/>
                  <a:pt x="1559" y="774"/>
                  <a:pt x="1577" y="703"/>
                </a:cubicBezTo>
                <a:cubicBezTo>
                  <a:pt x="1678" y="315"/>
                  <a:pt x="1678" y="315"/>
                  <a:pt x="1678" y="315"/>
                </a:cubicBezTo>
                <a:cubicBezTo>
                  <a:pt x="1849" y="315"/>
                  <a:pt x="1849" y="315"/>
                  <a:pt x="1849" y="315"/>
                </a:cubicBezTo>
                <a:cubicBezTo>
                  <a:pt x="1954" y="708"/>
                  <a:pt x="1954" y="708"/>
                  <a:pt x="1954" y="708"/>
                </a:cubicBezTo>
                <a:cubicBezTo>
                  <a:pt x="1972" y="778"/>
                  <a:pt x="1972" y="801"/>
                  <a:pt x="1972" y="801"/>
                </a:cubicBezTo>
                <a:cubicBezTo>
                  <a:pt x="1972" y="801"/>
                  <a:pt x="1974" y="763"/>
                  <a:pt x="1993" y="688"/>
                </a:cubicBezTo>
                <a:cubicBezTo>
                  <a:pt x="2088" y="315"/>
                  <a:pt x="2088" y="315"/>
                  <a:pt x="2088" y="315"/>
                </a:cubicBezTo>
                <a:cubicBezTo>
                  <a:pt x="2234" y="315"/>
                  <a:pt x="2234" y="315"/>
                  <a:pt x="2234" y="315"/>
                </a:cubicBezTo>
                <a:lnTo>
                  <a:pt x="2038" y="929"/>
                </a:lnTo>
                <a:close/>
                <a:moveTo>
                  <a:pt x="2634" y="929"/>
                </a:moveTo>
                <a:cubicBezTo>
                  <a:pt x="2634" y="874"/>
                  <a:pt x="2634" y="874"/>
                  <a:pt x="2634" y="874"/>
                </a:cubicBezTo>
                <a:cubicBezTo>
                  <a:pt x="2634" y="874"/>
                  <a:pt x="2589" y="937"/>
                  <a:pt x="2477" y="937"/>
                </a:cubicBezTo>
                <a:cubicBezTo>
                  <a:pt x="2361" y="937"/>
                  <a:pt x="2285" y="869"/>
                  <a:pt x="2285" y="757"/>
                </a:cubicBezTo>
                <a:cubicBezTo>
                  <a:pt x="2285" y="690"/>
                  <a:pt x="2309" y="642"/>
                  <a:pt x="2354" y="610"/>
                </a:cubicBezTo>
                <a:cubicBezTo>
                  <a:pt x="2405" y="573"/>
                  <a:pt x="2474" y="568"/>
                  <a:pt x="2546" y="568"/>
                </a:cubicBezTo>
                <a:cubicBezTo>
                  <a:pt x="2586" y="568"/>
                  <a:pt x="2631" y="571"/>
                  <a:pt x="2631" y="571"/>
                </a:cubicBezTo>
                <a:cubicBezTo>
                  <a:pt x="2631" y="532"/>
                  <a:pt x="2631" y="532"/>
                  <a:pt x="2631" y="532"/>
                </a:cubicBezTo>
                <a:cubicBezTo>
                  <a:pt x="2631" y="502"/>
                  <a:pt x="2628" y="473"/>
                  <a:pt x="2621" y="454"/>
                </a:cubicBezTo>
                <a:cubicBezTo>
                  <a:pt x="2606" y="413"/>
                  <a:pt x="2568" y="400"/>
                  <a:pt x="2516" y="400"/>
                </a:cubicBezTo>
                <a:cubicBezTo>
                  <a:pt x="2432" y="400"/>
                  <a:pt x="2376" y="431"/>
                  <a:pt x="2376" y="431"/>
                </a:cubicBezTo>
                <a:cubicBezTo>
                  <a:pt x="2343" y="336"/>
                  <a:pt x="2343" y="336"/>
                  <a:pt x="2343" y="336"/>
                </a:cubicBezTo>
                <a:cubicBezTo>
                  <a:pt x="2343" y="336"/>
                  <a:pt x="2421" y="301"/>
                  <a:pt x="2559" y="301"/>
                </a:cubicBezTo>
                <a:cubicBezTo>
                  <a:pt x="2718" y="301"/>
                  <a:pt x="2763" y="369"/>
                  <a:pt x="2780" y="415"/>
                </a:cubicBezTo>
                <a:cubicBezTo>
                  <a:pt x="2793" y="453"/>
                  <a:pt x="2792" y="520"/>
                  <a:pt x="2792" y="562"/>
                </a:cubicBezTo>
                <a:cubicBezTo>
                  <a:pt x="2792" y="929"/>
                  <a:pt x="2792" y="929"/>
                  <a:pt x="2792" y="929"/>
                </a:cubicBezTo>
                <a:lnTo>
                  <a:pt x="2634" y="929"/>
                </a:lnTo>
                <a:close/>
                <a:moveTo>
                  <a:pt x="2631" y="646"/>
                </a:moveTo>
                <a:cubicBezTo>
                  <a:pt x="2631" y="646"/>
                  <a:pt x="2620" y="645"/>
                  <a:pt x="2574" y="645"/>
                </a:cubicBezTo>
                <a:cubicBezTo>
                  <a:pt x="2537" y="645"/>
                  <a:pt x="2507" y="651"/>
                  <a:pt x="2483" y="670"/>
                </a:cubicBezTo>
                <a:cubicBezTo>
                  <a:pt x="2459" y="689"/>
                  <a:pt x="2451" y="721"/>
                  <a:pt x="2451" y="748"/>
                </a:cubicBezTo>
                <a:cubicBezTo>
                  <a:pt x="2451" y="823"/>
                  <a:pt x="2506" y="843"/>
                  <a:pt x="2556" y="843"/>
                </a:cubicBezTo>
                <a:cubicBezTo>
                  <a:pt x="2606" y="843"/>
                  <a:pt x="2631" y="829"/>
                  <a:pt x="2631" y="829"/>
                </a:cubicBezTo>
                <a:lnTo>
                  <a:pt x="2631" y="646"/>
                </a:lnTo>
                <a:close/>
                <a:moveTo>
                  <a:pt x="3324" y="455"/>
                </a:moveTo>
                <a:cubicBezTo>
                  <a:pt x="3315" y="448"/>
                  <a:pt x="3280" y="425"/>
                  <a:pt x="3225" y="425"/>
                </a:cubicBezTo>
                <a:cubicBezTo>
                  <a:pt x="3167" y="425"/>
                  <a:pt x="3135" y="447"/>
                  <a:pt x="3135" y="447"/>
                </a:cubicBezTo>
                <a:cubicBezTo>
                  <a:pt x="3135" y="929"/>
                  <a:pt x="3135" y="929"/>
                  <a:pt x="3135" y="929"/>
                </a:cubicBezTo>
                <a:cubicBezTo>
                  <a:pt x="2967" y="929"/>
                  <a:pt x="2967" y="929"/>
                  <a:pt x="2967" y="929"/>
                </a:cubicBezTo>
                <a:cubicBezTo>
                  <a:pt x="2967" y="315"/>
                  <a:pt x="2967" y="315"/>
                  <a:pt x="2967" y="315"/>
                </a:cubicBezTo>
                <a:cubicBezTo>
                  <a:pt x="3130" y="315"/>
                  <a:pt x="3130" y="315"/>
                  <a:pt x="3130" y="315"/>
                </a:cubicBezTo>
                <a:cubicBezTo>
                  <a:pt x="3130" y="396"/>
                  <a:pt x="3130" y="396"/>
                  <a:pt x="3130" y="396"/>
                </a:cubicBezTo>
                <a:cubicBezTo>
                  <a:pt x="3130" y="396"/>
                  <a:pt x="3173" y="305"/>
                  <a:pt x="3278" y="305"/>
                </a:cubicBezTo>
                <a:cubicBezTo>
                  <a:pt x="3316" y="305"/>
                  <a:pt x="3340" y="313"/>
                  <a:pt x="3358" y="321"/>
                </a:cubicBezTo>
                <a:lnTo>
                  <a:pt x="3324" y="455"/>
                </a:lnTo>
                <a:close/>
                <a:moveTo>
                  <a:pt x="3826" y="929"/>
                </a:moveTo>
                <a:cubicBezTo>
                  <a:pt x="3826" y="867"/>
                  <a:pt x="3826" y="867"/>
                  <a:pt x="3826" y="867"/>
                </a:cubicBezTo>
                <a:cubicBezTo>
                  <a:pt x="3826" y="867"/>
                  <a:pt x="3781" y="937"/>
                  <a:pt x="3657" y="937"/>
                </a:cubicBezTo>
                <a:cubicBezTo>
                  <a:pt x="3504" y="937"/>
                  <a:pt x="3405" y="833"/>
                  <a:pt x="3405" y="634"/>
                </a:cubicBezTo>
                <a:cubicBezTo>
                  <a:pt x="3405" y="430"/>
                  <a:pt x="3529" y="305"/>
                  <a:pt x="3694" y="305"/>
                </a:cubicBezTo>
                <a:cubicBezTo>
                  <a:pt x="3785" y="305"/>
                  <a:pt x="3821" y="331"/>
                  <a:pt x="3821" y="331"/>
                </a:cubicBezTo>
                <a:cubicBezTo>
                  <a:pt x="3821" y="0"/>
                  <a:pt x="3821" y="0"/>
                  <a:pt x="3821" y="0"/>
                </a:cubicBezTo>
                <a:cubicBezTo>
                  <a:pt x="3989" y="0"/>
                  <a:pt x="3989" y="0"/>
                  <a:pt x="3989" y="0"/>
                </a:cubicBezTo>
                <a:cubicBezTo>
                  <a:pt x="3989" y="929"/>
                  <a:pt x="3989" y="929"/>
                  <a:pt x="3989" y="929"/>
                </a:cubicBezTo>
                <a:lnTo>
                  <a:pt x="3826" y="929"/>
                </a:lnTo>
                <a:close/>
                <a:moveTo>
                  <a:pt x="3821" y="403"/>
                </a:moveTo>
                <a:cubicBezTo>
                  <a:pt x="3821" y="403"/>
                  <a:pt x="3796" y="395"/>
                  <a:pt x="3756" y="395"/>
                </a:cubicBezTo>
                <a:cubicBezTo>
                  <a:pt x="3621" y="395"/>
                  <a:pt x="3579" y="492"/>
                  <a:pt x="3579" y="622"/>
                </a:cubicBezTo>
                <a:cubicBezTo>
                  <a:pt x="3579" y="748"/>
                  <a:pt x="3630" y="831"/>
                  <a:pt x="3735" y="831"/>
                </a:cubicBezTo>
                <a:cubicBezTo>
                  <a:pt x="3789" y="831"/>
                  <a:pt x="3821" y="813"/>
                  <a:pt x="3821" y="813"/>
                </a:cubicBezTo>
                <a:lnTo>
                  <a:pt x="3821" y="403"/>
                </a:lnTo>
                <a:close/>
                <a:moveTo>
                  <a:pt x="4313" y="939"/>
                </a:moveTo>
                <a:cubicBezTo>
                  <a:pt x="4171" y="939"/>
                  <a:pt x="4105" y="903"/>
                  <a:pt x="4105" y="903"/>
                </a:cubicBezTo>
                <a:cubicBezTo>
                  <a:pt x="4139" y="807"/>
                  <a:pt x="4139" y="807"/>
                  <a:pt x="4139" y="807"/>
                </a:cubicBezTo>
                <a:cubicBezTo>
                  <a:pt x="4139" y="807"/>
                  <a:pt x="4194" y="840"/>
                  <a:pt x="4295" y="840"/>
                </a:cubicBezTo>
                <a:cubicBezTo>
                  <a:pt x="4361" y="840"/>
                  <a:pt x="4397" y="817"/>
                  <a:pt x="4397" y="772"/>
                </a:cubicBezTo>
                <a:cubicBezTo>
                  <a:pt x="4397" y="736"/>
                  <a:pt x="4380" y="725"/>
                  <a:pt x="4339" y="702"/>
                </a:cubicBezTo>
                <a:cubicBezTo>
                  <a:pt x="4249" y="653"/>
                  <a:pt x="4249" y="653"/>
                  <a:pt x="4249" y="653"/>
                </a:cubicBezTo>
                <a:cubicBezTo>
                  <a:pt x="4169" y="609"/>
                  <a:pt x="4127" y="564"/>
                  <a:pt x="4127" y="478"/>
                </a:cubicBezTo>
                <a:cubicBezTo>
                  <a:pt x="4127" y="361"/>
                  <a:pt x="4211" y="303"/>
                  <a:pt x="4348" y="303"/>
                </a:cubicBezTo>
                <a:cubicBezTo>
                  <a:pt x="4469" y="303"/>
                  <a:pt x="4536" y="335"/>
                  <a:pt x="4536" y="335"/>
                </a:cubicBezTo>
                <a:cubicBezTo>
                  <a:pt x="4503" y="431"/>
                  <a:pt x="4503" y="431"/>
                  <a:pt x="4503" y="431"/>
                </a:cubicBezTo>
                <a:cubicBezTo>
                  <a:pt x="4503" y="431"/>
                  <a:pt x="4446" y="399"/>
                  <a:pt x="4369" y="399"/>
                </a:cubicBezTo>
                <a:cubicBezTo>
                  <a:pt x="4319" y="399"/>
                  <a:pt x="4275" y="412"/>
                  <a:pt x="4275" y="459"/>
                </a:cubicBezTo>
                <a:cubicBezTo>
                  <a:pt x="4275" y="497"/>
                  <a:pt x="4297" y="509"/>
                  <a:pt x="4347" y="534"/>
                </a:cubicBezTo>
                <a:cubicBezTo>
                  <a:pt x="4434" y="579"/>
                  <a:pt x="4434" y="579"/>
                  <a:pt x="4434" y="579"/>
                </a:cubicBezTo>
                <a:cubicBezTo>
                  <a:pt x="4509" y="617"/>
                  <a:pt x="4549" y="664"/>
                  <a:pt x="4549" y="747"/>
                </a:cubicBezTo>
                <a:cubicBezTo>
                  <a:pt x="4549" y="887"/>
                  <a:pt x="4440" y="939"/>
                  <a:pt x="4313" y="939"/>
                </a:cubicBezTo>
                <a:close/>
                <a:moveTo>
                  <a:pt x="4953" y="929"/>
                </a:moveTo>
                <a:cubicBezTo>
                  <a:pt x="4953" y="82"/>
                  <a:pt x="4953" y="82"/>
                  <a:pt x="4953" y="82"/>
                </a:cubicBezTo>
                <a:cubicBezTo>
                  <a:pt x="5124" y="82"/>
                  <a:pt x="5124" y="82"/>
                  <a:pt x="5124" y="82"/>
                </a:cubicBezTo>
                <a:cubicBezTo>
                  <a:pt x="5124" y="820"/>
                  <a:pt x="5124" y="820"/>
                  <a:pt x="5124" y="820"/>
                </a:cubicBezTo>
                <a:cubicBezTo>
                  <a:pt x="5421" y="820"/>
                  <a:pt x="5421" y="820"/>
                  <a:pt x="5421" y="820"/>
                </a:cubicBezTo>
                <a:cubicBezTo>
                  <a:pt x="5421" y="929"/>
                  <a:pt x="5421" y="929"/>
                  <a:pt x="5421" y="929"/>
                </a:cubicBezTo>
                <a:lnTo>
                  <a:pt x="4953" y="929"/>
                </a:lnTo>
                <a:close/>
                <a:moveTo>
                  <a:pt x="5605" y="227"/>
                </a:moveTo>
                <a:cubicBezTo>
                  <a:pt x="5547" y="227"/>
                  <a:pt x="5509" y="192"/>
                  <a:pt x="5509" y="141"/>
                </a:cubicBezTo>
                <a:cubicBezTo>
                  <a:pt x="5509" y="85"/>
                  <a:pt x="5547" y="51"/>
                  <a:pt x="5608" y="51"/>
                </a:cubicBezTo>
                <a:cubicBezTo>
                  <a:pt x="5666" y="51"/>
                  <a:pt x="5704" y="85"/>
                  <a:pt x="5704" y="137"/>
                </a:cubicBezTo>
                <a:cubicBezTo>
                  <a:pt x="5704" y="192"/>
                  <a:pt x="5666" y="227"/>
                  <a:pt x="5605" y="227"/>
                </a:cubicBezTo>
                <a:close/>
                <a:moveTo>
                  <a:pt x="5523" y="929"/>
                </a:moveTo>
                <a:cubicBezTo>
                  <a:pt x="5523" y="315"/>
                  <a:pt x="5523" y="315"/>
                  <a:pt x="5523" y="315"/>
                </a:cubicBezTo>
                <a:cubicBezTo>
                  <a:pt x="5691" y="315"/>
                  <a:pt x="5691" y="315"/>
                  <a:pt x="5691" y="315"/>
                </a:cubicBezTo>
                <a:cubicBezTo>
                  <a:pt x="5691" y="929"/>
                  <a:pt x="5691" y="929"/>
                  <a:pt x="5691" y="929"/>
                </a:cubicBezTo>
                <a:lnTo>
                  <a:pt x="5523" y="929"/>
                </a:lnTo>
                <a:close/>
                <a:moveTo>
                  <a:pt x="6217" y="112"/>
                </a:moveTo>
                <a:cubicBezTo>
                  <a:pt x="6217" y="112"/>
                  <a:pt x="6194" y="96"/>
                  <a:pt x="6154" y="96"/>
                </a:cubicBezTo>
                <a:cubicBezTo>
                  <a:pt x="6115" y="96"/>
                  <a:pt x="6094" y="111"/>
                  <a:pt x="6082" y="132"/>
                </a:cubicBezTo>
                <a:cubicBezTo>
                  <a:pt x="6071" y="151"/>
                  <a:pt x="6070" y="181"/>
                  <a:pt x="6070" y="227"/>
                </a:cubicBezTo>
                <a:cubicBezTo>
                  <a:pt x="6070" y="316"/>
                  <a:pt x="6070" y="316"/>
                  <a:pt x="6070" y="316"/>
                </a:cubicBezTo>
                <a:cubicBezTo>
                  <a:pt x="6196" y="316"/>
                  <a:pt x="6196" y="316"/>
                  <a:pt x="6196" y="316"/>
                </a:cubicBezTo>
                <a:cubicBezTo>
                  <a:pt x="6196" y="407"/>
                  <a:pt x="6196" y="407"/>
                  <a:pt x="6196" y="407"/>
                </a:cubicBezTo>
                <a:cubicBezTo>
                  <a:pt x="6070" y="407"/>
                  <a:pt x="6070" y="407"/>
                  <a:pt x="6070" y="407"/>
                </a:cubicBezTo>
                <a:cubicBezTo>
                  <a:pt x="6070" y="929"/>
                  <a:pt x="6070" y="929"/>
                  <a:pt x="6070" y="929"/>
                </a:cubicBezTo>
                <a:cubicBezTo>
                  <a:pt x="5905" y="929"/>
                  <a:pt x="5905" y="929"/>
                  <a:pt x="5905" y="929"/>
                </a:cubicBezTo>
                <a:cubicBezTo>
                  <a:pt x="5905" y="407"/>
                  <a:pt x="5905" y="407"/>
                  <a:pt x="5905" y="407"/>
                </a:cubicBezTo>
                <a:cubicBezTo>
                  <a:pt x="5828" y="407"/>
                  <a:pt x="5828" y="407"/>
                  <a:pt x="5828" y="407"/>
                </a:cubicBezTo>
                <a:cubicBezTo>
                  <a:pt x="5828" y="316"/>
                  <a:pt x="5828" y="316"/>
                  <a:pt x="5828" y="316"/>
                </a:cubicBezTo>
                <a:cubicBezTo>
                  <a:pt x="5905" y="316"/>
                  <a:pt x="5905" y="316"/>
                  <a:pt x="5905" y="316"/>
                </a:cubicBezTo>
                <a:cubicBezTo>
                  <a:pt x="5905" y="283"/>
                  <a:pt x="5905" y="283"/>
                  <a:pt x="5905" y="283"/>
                </a:cubicBezTo>
                <a:cubicBezTo>
                  <a:pt x="5905" y="249"/>
                  <a:pt x="5903" y="174"/>
                  <a:pt x="5917" y="131"/>
                </a:cubicBezTo>
                <a:cubicBezTo>
                  <a:pt x="5943" y="46"/>
                  <a:pt x="6005" y="0"/>
                  <a:pt x="6121" y="0"/>
                </a:cubicBezTo>
                <a:cubicBezTo>
                  <a:pt x="6203" y="0"/>
                  <a:pt x="6245" y="21"/>
                  <a:pt x="6245" y="21"/>
                </a:cubicBezTo>
                <a:lnTo>
                  <a:pt x="6217" y="112"/>
                </a:lnTo>
                <a:close/>
                <a:moveTo>
                  <a:pt x="6430" y="633"/>
                </a:moveTo>
                <a:cubicBezTo>
                  <a:pt x="6430" y="636"/>
                  <a:pt x="6430" y="645"/>
                  <a:pt x="6430" y="645"/>
                </a:cubicBezTo>
                <a:cubicBezTo>
                  <a:pt x="6430" y="765"/>
                  <a:pt x="6508" y="838"/>
                  <a:pt x="6627" y="838"/>
                </a:cubicBezTo>
                <a:cubicBezTo>
                  <a:pt x="6711" y="838"/>
                  <a:pt x="6758" y="810"/>
                  <a:pt x="6758" y="810"/>
                </a:cubicBezTo>
                <a:cubicBezTo>
                  <a:pt x="6790" y="903"/>
                  <a:pt x="6790" y="903"/>
                  <a:pt x="6790" y="903"/>
                </a:cubicBezTo>
                <a:cubicBezTo>
                  <a:pt x="6790" y="903"/>
                  <a:pt x="6723" y="939"/>
                  <a:pt x="6579" y="939"/>
                </a:cubicBezTo>
                <a:cubicBezTo>
                  <a:pt x="6411" y="939"/>
                  <a:pt x="6260" y="869"/>
                  <a:pt x="6260" y="623"/>
                </a:cubicBezTo>
                <a:cubicBezTo>
                  <a:pt x="6260" y="508"/>
                  <a:pt x="6303" y="303"/>
                  <a:pt x="6553" y="303"/>
                </a:cubicBezTo>
                <a:cubicBezTo>
                  <a:pt x="6674" y="303"/>
                  <a:pt x="6737" y="347"/>
                  <a:pt x="6776" y="414"/>
                </a:cubicBezTo>
                <a:cubicBezTo>
                  <a:pt x="6809" y="474"/>
                  <a:pt x="6813" y="556"/>
                  <a:pt x="6813" y="623"/>
                </a:cubicBezTo>
                <a:cubicBezTo>
                  <a:pt x="6813" y="624"/>
                  <a:pt x="6813" y="630"/>
                  <a:pt x="6813" y="633"/>
                </a:cubicBezTo>
                <a:lnTo>
                  <a:pt x="6430" y="633"/>
                </a:lnTo>
                <a:close/>
                <a:moveTo>
                  <a:pt x="6646" y="521"/>
                </a:moveTo>
                <a:cubicBezTo>
                  <a:pt x="6646" y="430"/>
                  <a:pt x="6613" y="384"/>
                  <a:pt x="6541" y="384"/>
                </a:cubicBezTo>
                <a:cubicBezTo>
                  <a:pt x="6481" y="384"/>
                  <a:pt x="6452" y="420"/>
                  <a:pt x="6439" y="475"/>
                </a:cubicBezTo>
                <a:cubicBezTo>
                  <a:pt x="6431" y="505"/>
                  <a:pt x="6431" y="537"/>
                  <a:pt x="6431" y="547"/>
                </a:cubicBezTo>
                <a:cubicBezTo>
                  <a:pt x="6646" y="547"/>
                  <a:pt x="6646" y="547"/>
                  <a:pt x="6646" y="547"/>
                </a:cubicBezTo>
                <a:lnTo>
                  <a:pt x="6646" y="521"/>
                </a:lnTo>
                <a:close/>
                <a:moveTo>
                  <a:pt x="7101" y="939"/>
                </a:moveTo>
                <a:cubicBezTo>
                  <a:pt x="6959" y="939"/>
                  <a:pt x="6893" y="903"/>
                  <a:pt x="6893" y="903"/>
                </a:cubicBezTo>
                <a:cubicBezTo>
                  <a:pt x="6927" y="807"/>
                  <a:pt x="6927" y="807"/>
                  <a:pt x="6927" y="807"/>
                </a:cubicBezTo>
                <a:cubicBezTo>
                  <a:pt x="6927" y="807"/>
                  <a:pt x="6982" y="840"/>
                  <a:pt x="7083" y="840"/>
                </a:cubicBezTo>
                <a:cubicBezTo>
                  <a:pt x="7149" y="840"/>
                  <a:pt x="7185" y="817"/>
                  <a:pt x="7185" y="772"/>
                </a:cubicBezTo>
                <a:cubicBezTo>
                  <a:pt x="7185" y="736"/>
                  <a:pt x="7168" y="725"/>
                  <a:pt x="7127" y="702"/>
                </a:cubicBezTo>
                <a:cubicBezTo>
                  <a:pt x="7037" y="653"/>
                  <a:pt x="7037" y="653"/>
                  <a:pt x="7037" y="653"/>
                </a:cubicBezTo>
                <a:cubicBezTo>
                  <a:pt x="6957" y="609"/>
                  <a:pt x="6915" y="564"/>
                  <a:pt x="6915" y="478"/>
                </a:cubicBezTo>
                <a:cubicBezTo>
                  <a:pt x="6915" y="361"/>
                  <a:pt x="6999" y="303"/>
                  <a:pt x="7136" y="303"/>
                </a:cubicBezTo>
                <a:cubicBezTo>
                  <a:pt x="7257" y="303"/>
                  <a:pt x="7324" y="335"/>
                  <a:pt x="7324" y="335"/>
                </a:cubicBezTo>
                <a:cubicBezTo>
                  <a:pt x="7291" y="431"/>
                  <a:pt x="7291" y="431"/>
                  <a:pt x="7291" y="431"/>
                </a:cubicBezTo>
                <a:cubicBezTo>
                  <a:pt x="7291" y="431"/>
                  <a:pt x="7234" y="399"/>
                  <a:pt x="7157" y="399"/>
                </a:cubicBezTo>
                <a:cubicBezTo>
                  <a:pt x="7107" y="399"/>
                  <a:pt x="7063" y="412"/>
                  <a:pt x="7063" y="459"/>
                </a:cubicBezTo>
                <a:cubicBezTo>
                  <a:pt x="7063" y="497"/>
                  <a:pt x="7085" y="509"/>
                  <a:pt x="7135" y="534"/>
                </a:cubicBezTo>
                <a:cubicBezTo>
                  <a:pt x="7222" y="579"/>
                  <a:pt x="7222" y="579"/>
                  <a:pt x="7222" y="579"/>
                </a:cubicBezTo>
                <a:cubicBezTo>
                  <a:pt x="7297" y="617"/>
                  <a:pt x="7337" y="664"/>
                  <a:pt x="7337" y="747"/>
                </a:cubicBezTo>
                <a:cubicBezTo>
                  <a:pt x="7337" y="887"/>
                  <a:pt x="7228" y="939"/>
                  <a:pt x="7101" y="939"/>
                </a:cubicBezTo>
                <a:close/>
                <a:moveTo>
                  <a:pt x="7890" y="431"/>
                </a:moveTo>
                <a:cubicBezTo>
                  <a:pt x="7890" y="431"/>
                  <a:pt x="7850" y="402"/>
                  <a:pt x="7780" y="402"/>
                </a:cubicBezTo>
                <a:cubicBezTo>
                  <a:pt x="7656" y="402"/>
                  <a:pt x="7604" y="475"/>
                  <a:pt x="7604" y="619"/>
                </a:cubicBezTo>
                <a:cubicBezTo>
                  <a:pt x="7604" y="718"/>
                  <a:pt x="7639" y="838"/>
                  <a:pt x="7778" y="838"/>
                </a:cubicBezTo>
                <a:cubicBezTo>
                  <a:pt x="7829" y="838"/>
                  <a:pt x="7871" y="821"/>
                  <a:pt x="7891" y="810"/>
                </a:cubicBezTo>
                <a:cubicBezTo>
                  <a:pt x="7922" y="903"/>
                  <a:pt x="7922" y="903"/>
                  <a:pt x="7922" y="903"/>
                </a:cubicBezTo>
                <a:cubicBezTo>
                  <a:pt x="7922" y="903"/>
                  <a:pt x="7864" y="939"/>
                  <a:pt x="7732" y="939"/>
                </a:cubicBezTo>
                <a:cubicBezTo>
                  <a:pt x="7529" y="939"/>
                  <a:pt x="7432" y="809"/>
                  <a:pt x="7432" y="634"/>
                </a:cubicBezTo>
                <a:cubicBezTo>
                  <a:pt x="7432" y="561"/>
                  <a:pt x="7448" y="491"/>
                  <a:pt x="7484" y="435"/>
                </a:cubicBezTo>
                <a:cubicBezTo>
                  <a:pt x="7534" y="358"/>
                  <a:pt x="7620" y="303"/>
                  <a:pt x="7758" y="303"/>
                </a:cubicBezTo>
                <a:cubicBezTo>
                  <a:pt x="7860" y="303"/>
                  <a:pt x="7924" y="335"/>
                  <a:pt x="7924" y="335"/>
                </a:cubicBezTo>
                <a:lnTo>
                  <a:pt x="7890" y="431"/>
                </a:lnTo>
                <a:close/>
                <a:moveTo>
                  <a:pt x="8114" y="227"/>
                </a:moveTo>
                <a:cubicBezTo>
                  <a:pt x="8056" y="227"/>
                  <a:pt x="8017" y="192"/>
                  <a:pt x="8017" y="141"/>
                </a:cubicBezTo>
                <a:cubicBezTo>
                  <a:pt x="8017" y="85"/>
                  <a:pt x="8056" y="51"/>
                  <a:pt x="8117" y="51"/>
                </a:cubicBezTo>
                <a:cubicBezTo>
                  <a:pt x="8175" y="51"/>
                  <a:pt x="8213" y="85"/>
                  <a:pt x="8213" y="137"/>
                </a:cubicBezTo>
                <a:cubicBezTo>
                  <a:pt x="8213" y="192"/>
                  <a:pt x="8175" y="227"/>
                  <a:pt x="8114" y="227"/>
                </a:cubicBezTo>
                <a:close/>
                <a:moveTo>
                  <a:pt x="8032" y="929"/>
                </a:moveTo>
                <a:cubicBezTo>
                  <a:pt x="8032" y="315"/>
                  <a:pt x="8032" y="315"/>
                  <a:pt x="8032" y="315"/>
                </a:cubicBezTo>
                <a:cubicBezTo>
                  <a:pt x="8200" y="315"/>
                  <a:pt x="8200" y="315"/>
                  <a:pt x="8200" y="315"/>
                </a:cubicBezTo>
                <a:cubicBezTo>
                  <a:pt x="8200" y="929"/>
                  <a:pt x="8200" y="929"/>
                  <a:pt x="8200" y="929"/>
                </a:cubicBezTo>
                <a:lnTo>
                  <a:pt x="8032" y="929"/>
                </a:lnTo>
                <a:close/>
                <a:moveTo>
                  <a:pt x="8502" y="633"/>
                </a:moveTo>
                <a:cubicBezTo>
                  <a:pt x="8502" y="636"/>
                  <a:pt x="8502" y="645"/>
                  <a:pt x="8502" y="645"/>
                </a:cubicBezTo>
                <a:cubicBezTo>
                  <a:pt x="8502" y="765"/>
                  <a:pt x="8580" y="838"/>
                  <a:pt x="8699" y="838"/>
                </a:cubicBezTo>
                <a:cubicBezTo>
                  <a:pt x="8783" y="838"/>
                  <a:pt x="8830" y="810"/>
                  <a:pt x="8830" y="810"/>
                </a:cubicBezTo>
                <a:cubicBezTo>
                  <a:pt x="8862" y="903"/>
                  <a:pt x="8862" y="903"/>
                  <a:pt x="8862" y="903"/>
                </a:cubicBezTo>
                <a:cubicBezTo>
                  <a:pt x="8862" y="903"/>
                  <a:pt x="8795" y="939"/>
                  <a:pt x="8651" y="939"/>
                </a:cubicBezTo>
                <a:cubicBezTo>
                  <a:pt x="8483" y="939"/>
                  <a:pt x="8332" y="869"/>
                  <a:pt x="8332" y="623"/>
                </a:cubicBezTo>
                <a:cubicBezTo>
                  <a:pt x="8332" y="508"/>
                  <a:pt x="8375" y="303"/>
                  <a:pt x="8625" y="303"/>
                </a:cubicBezTo>
                <a:cubicBezTo>
                  <a:pt x="8746" y="303"/>
                  <a:pt x="8809" y="347"/>
                  <a:pt x="8848" y="414"/>
                </a:cubicBezTo>
                <a:cubicBezTo>
                  <a:pt x="8881" y="474"/>
                  <a:pt x="8885" y="556"/>
                  <a:pt x="8885" y="623"/>
                </a:cubicBezTo>
                <a:cubicBezTo>
                  <a:pt x="8885" y="624"/>
                  <a:pt x="8885" y="630"/>
                  <a:pt x="8885" y="633"/>
                </a:cubicBezTo>
                <a:lnTo>
                  <a:pt x="8502" y="633"/>
                </a:lnTo>
                <a:close/>
                <a:moveTo>
                  <a:pt x="8718" y="521"/>
                </a:moveTo>
                <a:cubicBezTo>
                  <a:pt x="8718" y="430"/>
                  <a:pt x="8685" y="384"/>
                  <a:pt x="8613" y="384"/>
                </a:cubicBezTo>
                <a:cubicBezTo>
                  <a:pt x="8553" y="384"/>
                  <a:pt x="8524" y="420"/>
                  <a:pt x="8511" y="475"/>
                </a:cubicBezTo>
                <a:cubicBezTo>
                  <a:pt x="8503" y="505"/>
                  <a:pt x="8503" y="537"/>
                  <a:pt x="8503" y="547"/>
                </a:cubicBezTo>
                <a:cubicBezTo>
                  <a:pt x="8718" y="547"/>
                  <a:pt x="8718" y="547"/>
                  <a:pt x="8718" y="547"/>
                </a:cubicBezTo>
                <a:lnTo>
                  <a:pt x="8718" y="521"/>
                </a:lnTo>
                <a:close/>
                <a:moveTo>
                  <a:pt x="9398" y="929"/>
                </a:moveTo>
                <a:cubicBezTo>
                  <a:pt x="9398" y="577"/>
                  <a:pt x="9398" y="577"/>
                  <a:pt x="9398" y="577"/>
                </a:cubicBezTo>
                <a:cubicBezTo>
                  <a:pt x="9398" y="546"/>
                  <a:pt x="9398" y="514"/>
                  <a:pt x="9394" y="491"/>
                </a:cubicBezTo>
                <a:cubicBezTo>
                  <a:pt x="9382" y="433"/>
                  <a:pt x="9341" y="409"/>
                  <a:pt x="9278" y="409"/>
                </a:cubicBezTo>
                <a:cubicBezTo>
                  <a:pt x="9224" y="409"/>
                  <a:pt x="9186" y="430"/>
                  <a:pt x="9186" y="430"/>
                </a:cubicBezTo>
                <a:cubicBezTo>
                  <a:pt x="9186" y="929"/>
                  <a:pt x="9186" y="929"/>
                  <a:pt x="9186" y="929"/>
                </a:cubicBezTo>
                <a:cubicBezTo>
                  <a:pt x="9018" y="929"/>
                  <a:pt x="9018" y="929"/>
                  <a:pt x="9018" y="929"/>
                </a:cubicBezTo>
                <a:cubicBezTo>
                  <a:pt x="9018" y="315"/>
                  <a:pt x="9018" y="315"/>
                  <a:pt x="9018" y="315"/>
                </a:cubicBezTo>
                <a:cubicBezTo>
                  <a:pt x="9181" y="315"/>
                  <a:pt x="9181" y="315"/>
                  <a:pt x="9181" y="315"/>
                </a:cubicBezTo>
                <a:cubicBezTo>
                  <a:pt x="9181" y="377"/>
                  <a:pt x="9181" y="377"/>
                  <a:pt x="9181" y="377"/>
                </a:cubicBezTo>
                <a:cubicBezTo>
                  <a:pt x="9181" y="377"/>
                  <a:pt x="9234" y="301"/>
                  <a:pt x="9365" y="301"/>
                </a:cubicBezTo>
                <a:cubicBezTo>
                  <a:pt x="9493" y="301"/>
                  <a:pt x="9544" y="376"/>
                  <a:pt x="9558" y="438"/>
                </a:cubicBezTo>
                <a:cubicBezTo>
                  <a:pt x="9568" y="481"/>
                  <a:pt x="9568" y="531"/>
                  <a:pt x="9568" y="558"/>
                </a:cubicBezTo>
                <a:cubicBezTo>
                  <a:pt x="9568" y="929"/>
                  <a:pt x="9568" y="929"/>
                  <a:pt x="9568" y="929"/>
                </a:cubicBezTo>
                <a:lnTo>
                  <a:pt x="9398" y="929"/>
                </a:lnTo>
                <a:close/>
                <a:moveTo>
                  <a:pt x="10157" y="431"/>
                </a:moveTo>
                <a:cubicBezTo>
                  <a:pt x="10157" y="431"/>
                  <a:pt x="10117" y="402"/>
                  <a:pt x="10046" y="402"/>
                </a:cubicBezTo>
                <a:cubicBezTo>
                  <a:pt x="9923" y="402"/>
                  <a:pt x="9871" y="475"/>
                  <a:pt x="9871" y="619"/>
                </a:cubicBezTo>
                <a:cubicBezTo>
                  <a:pt x="9871" y="718"/>
                  <a:pt x="9906" y="838"/>
                  <a:pt x="10045" y="838"/>
                </a:cubicBezTo>
                <a:cubicBezTo>
                  <a:pt x="10096" y="838"/>
                  <a:pt x="10138" y="821"/>
                  <a:pt x="10158" y="810"/>
                </a:cubicBezTo>
                <a:cubicBezTo>
                  <a:pt x="10189" y="903"/>
                  <a:pt x="10189" y="903"/>
                  <a:pt x="10189" y="903"/>
                </a:cubicBezTo>
                <a:cubicBezTo>
                  <a:pt x="10189" y="903"/>
                  <a:pt x="10130" y="939"/>
                  <a:pt x="9998" y="939"/>
                </a:cubicBezTo>
                <a:cubicBezTo>
                  <a:pt x="9796" y="939"/>
                  <a:pt x="9698" y="809"/>
                  <a:pt x="9698" y="634"/>
                </a:cubicBezTo>
                <a:cubicBezTo>
                  <a:pt x="9698" y="561"/>
                  <a:pt x="9715" y="491"/>
                  <a:pt x="9751" y="435"/>
                </a:cubicBezTo>
                <a:cubicBezTo>
                  <a:pt x="9800" y="358"/>
                  <a:pt x="9887" y="303"/>
                  <a:pt x="10025" y="303"/>
                </a:cubicBezTo>
                <a:cubicBezTo>
                  <a:pt x="10127" y="303"/>
                  <a:pt x="10190" y="335"/>
                  <a:pt x="10190" y="335"/>
                </a:cubicBezTo>
                <a:lnTo>
                  <a:pt x="10157" y="431"/>
                </a:lnTo>
                <a:close/>
                <a:moveTo>
                  <a:pt x="10421" y="633"/>
                </a:moveTo>
                <a:cubicBezTo>
                  <a:pt x="10421" y="636"/>
                  <a:pt x="10421" y="645"/>
                  <a:pt x="10421" y="645"/>
                </a:cubicBezTo>
                <a:cubicBezTo>
                  <a:pt x="10421" y="765"/>
                  <a:pt x="10499" y="838"/>
                  <a:pt x="10618" y="838"/>
                </a:cubicBezTo>
                <a:cubicBezTo>
                  <a:pt x="10702" y="838"/>
                  <a:pt x="10748" y="810"/>
                  <a:pt x="10748" y="810"/>
                </a:cubicBezTo>
                <a:cubicBezTo>
                  <a:pt x="10781" y="903"/>
                  <a:pt x="10781" y="903"/>
                  <a:pt x="10781" y="903"/>
                </a:cubicBezTo>
                <a:cubicBezTo>
                  <a:pt x="10781" y="903"/>
                  <a:pt x="10714" y="939"/>
                  <a:pt x="10570" y="939"/>
                </a:cubicBezTo>
                <a:cubicBezTo>
                  <a:pt x="10402" y="939"/>
                  <a:pt x="10250" y="869"/>
                  <a:pt x="10250" y="623"/>
                </a:cubicBezTo>
                <a:cubicBezTo>
                  <a:pt x="10250" y="508"/>
                  <a:pt x="10294" y="303"/>
                  <a:pt x="10543" y="303"/>
                </a:cubicBezTo>
                <a:cubicBezTo>
                  <a:pt x="10664" y="303"/>
                  <a:pt x="10728" y="347"/>
                  <a:pt x="10766" y="414"/>
                </a:cubicBezTo>
                <a:cubicBezTo>
                  <a:pt x="10800" y="474"/>
                  <a:pt x="10804" y="556"/>
                  <a:pt x="10804" y="623"/>
                </a:cubicBezTo>
                <a:cubicBezTo>
                  <a:pt x="10804" y="624"/>
                  <a:pt x="10804" y="630"/>
                  <a:pt x="10804" y="633"/>
                </a:cubicBezTo>
                <a:lnTo>
                  <a:pt x="10421" y="633"/>
                </a:lnTo>
                <a:close/>
                <a:moveTo>
                  <a:pt x="10637" y="521"/>
                </a:moveTo>
                <a:cubicBezTo>
                  <a:pt x="10637" y="430"/>
                  <a:pt x="10603" y="384"/>
                  <a:pt x="10531" y="384"/>
                </a:cubicBezTo>
                <a:cubicBezTo>
                  <a:pt x="10471" y="384"/>
                  <a:pt x="10442" y="420"/>
                  <a:pt x="10429" y="475"/>
                </a:cubicBezTo>
                <a:cubicBezTo>
                  <a:pt x="10422" y="505"/>
                  <a:pt x="10422" y="537"/>
                  <a:pt x="10422" y="547"/>
                </a:cubicBezTo>
                <a:cubicBezTo>
                  <a:pt x="10637" y="547"/>
                  <a:pt x="10637" y="547"/>
                  <a:pt x="10637" y="547"/>
                </a:cubicBezTo>
                <a:lnTo>
                  <a:pt x="10637" y="521"/>
                </a:lnTo>
                <a:close/>
                <a:moveTo>
                  <a:pt x="11092" y="939"/>
                </a:moveTo>
                <a:cubicBezTo>
                  <a:pt x="10950" y="939"/>
                  <a:pt x="10884" y="903"/>
                  <a:pt x="10884" y="903"/>
                </a:cubicBezTo>
                <a:cubicBezTo>
                  <a:pt x="10918" y="807"/>
                  <a:pt x="10918" y="807"/>
                  <a:pt x="10918" y="807"/>
                </a:cubicBezTo>
                <a:cubicBezTo>
                  <a:pt x="10918" y="807"/>
                  <a:pt x="10973" y="840"/>
                  <a:pt x="11074" y="840"/>
                </a:cubicBezTo>
                <a:cubicBezTo>
                  <a:pt x="11140" y="840"/>
                  <a:pt x="11176" y="817"/>
                  <a:pt x="11176" y="772"/>
                </a:cubicBezTo>
                <a:cubicBezTo>
                  <a:pt x="11176" y="736"/>
                  <a:pt x="11159" y="725"/>
                  <a:pt x="11118" y="702"/>
                </a:cubicBezTo>
                <a:cubicBezTo>
                  <a:pt x="11028" y="653"/>
                  <a:pt x="11028" y="653"/>
                  <a:pt x="11028" y="653"/>
                </a:cubicBezTo>
                <a:cubicBezTo>
                  <a:pt x="10948" y="609"/>
                  <a:pt x="10906" y="564"/>
                  <a:pt x="10906" y="478"/>
                </a:cubicBezTo>
                <a:cubicBezTo>
                  <a:pt x="10906" y="361"/>
                  <a:pt x="10990" y="303"/>
                  <a:pt x="11126" y="303"/>
                </a:cubicBezTo>
                <a:cubicBezTo>
                  <a:pt x="11248" y="303"/>
                  <a:pt x="11315" y="335"/>
                  <a:pt x="11315" y="335"/>
                </a:cubicBezTo>
                <a:cubicBezTo>
                  <a:pt x="11281" y="431"/>
                  <a:pt x="11281" y="431"/>
                  <a:pt x="11281" y="431"/>
                </a:cubicBezTo>
                <a:cubicBezTo>
                  <a:pt x="11281" y="431"/>
                  <a:pt x="11225" y="399"/>
                  <a:pt x="11148" y="399"/>
                </a:cubicBezTo>
                <a:cubicBezTo>
                  <a:pt x="11098" y="399"/>
                  <a:pt x="11053" y="412"/>
                  <a:pt x="11053" y="459"/>
                </a:cubicBezTo>
                <a:cubicBezTo>
                  <a:pt x="11053" y="497"/>
                  <a:pt x="11076" y="509"/>
                  <a:pt x="11125" y="534"/>
                </a:cubicBezTo>
                <a:cubicBezTo>
                  <a:pt x="11213" y="579"/>
                  <a:pt x="11213" y="579"/>
                  <a:pt x="11213" y="579"/>
                </a:cubicBezTo>
                <a:cubicBezTo>
                  <a:pt x="11287" y="617"/>
                  <a:pt x="11328" y="664"/>
                  <a:pt x="11328" y="747"/>
                </a:cubicBezTo>
                <a:cubicBezTo>
                  <a:pt x="11328" y="887"/>
                  <a:pt x="11219" y="939"/>
                  <a:pt x="11092" y="9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4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7" r:id="rId3"/>
    <p:sldLayoutId id="2147483668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1" r:id="rId10"/>
    <p:sldLayoutId id="2147483665" r:id="rId11"/>
    <p:sldLayoutId id="2147483666" r:id="rId12"/>
    <p:sldLayoutId id="2147483662" r:id="rId13"/>
    <p:sldLayoutId id="2147483664" r:id="rId14"/>
    <p:sldLayoutId id="2147484013" r:id="rId15"/>
    <p:sldLayoutId id="2147484014" r:id="rId16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lnSpc>
          <a:spcPct val="95000"/>
        </a:lnSpc>
        <a:spcBef>
          <a:spcPts val="600"/>
        </a:spcBef>
        <a:buClr>
          <a:schemeClr val="accent1"/>
        </a:buClr>
        <a:buSzPct val="110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725" indent="-166688" algn="l" defTabSz="457200" rtl="0" eaLnBrk="1" latinLnBrk="0" hangingPunct="1">
        <a:lnSpc>
          <a:spcPct val="95000"/>
        </a:lnSpc>
        <a:spcBef>
          <a:spcPts val="600"/>
        </a:spcBef>
        <a:buClr>
          <a:schemeClr val="accent1"/>
        </a:buClr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763" indent="-173038" algn="l" defTabSz="457200" rtl="0" eaLnBrk="1" latinLnBrk="0" hangingPunct="1">
        <a:lnSpc>
          <a:spcPct val="95000"/>
        </a:lnSpc>
        <a:spcBef>
          <a:spcPts val="600"/>
        </a:spcBef>
        <a:buClr>
          <a:schemeClr val="accent1"/>
        </a:buClr>
        <a:buSzPct val="110000"/>
        <a:buFont typeface="Wingdings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73038" algn="l" defTabSz="457200" rtl="0" eaLnBrk="1" latinLnBrk="0" hangingPunct="1">
        <a:lnSpc>
          <a:spcPct val="95000"/>
        </a:lnSpc>
        <a:spcBef>
          <a:spcPts val="600"/>
        </a:spcBef>
        <a:buClr>
          <a:schemeClr val="accent1"/>
        </a:buClr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defTabSz="457200" rtl="0" eaLnBrk="1" latinLnBrk="0" hangingPunct="1">
        <a:lnSpc>
          <a:spcPct val="95000"/>
        </a:lnSpc>
        <a:spcBef>
          <a:spcPts val="600"/>
        </a:spcBef>
        <a:buClr>
          <a:schemeClr val="accent1"/>
        </a:buClr>
        <a:buSzPct val="110000"/>
        <a:buFont typeface="Wingdings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9"/>
            </p:custDataLst>
            <p:extLst>
              <p:ext uri="{D42A27DB-BD31-4B8C-83A1-F6EECF244321}">
                <p14:modId xmlns:p14="http://schemas.microsoft.com/office/powerpoint/2010/main" val="3121731153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9" name="think-cell Slide" r:id="rId71" imgW="270" imgH="270" progId="TCLayout.ActiveDocument.1">
                  <p:embed/>
                </p:oleObj>
              </mc:Choice>
              <mc:Fallback>
                <p:oleObj name="think-cell Slide" r:id="rId71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2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7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72500" y="467101"/>
            <a:ext cx="8200013" cy="2492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72500" y="1369219"/>
            <a:ext cx="8200013" cy="3263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302311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99" r:id="rId30"/>
    <p:sldLayoutId id="2147483700" r:id="rId31"/>
    <p:sldLayoutId id="2147483701" r:id="rId32"/>
    <p:sldLayoutId id="2147483702" r:id="rId33"/>
    <p:sldLayoutId id="2147483703" r:id="rId34"/>
    <p:sldLayoutId id="2147483704" r:id="rId35"/>
    <p:sldLayoutId id="2147483705" r:id="rId36"/>
    <p:sldLayoutId id="2147483706" r:id="rId37"/>
    <p:sldLayoutId id="2147483707" r:id="rId38"/>
    <p:sldLayoutId id="2147483708" r:id="rId39"/>
    <p:sldLayoutId id="2147483709" r:id="rId40"/>
    <p:sldLayoutId id="2147483710" r:id="rId41"/>
    <p:sldLayoutId id="2147483711" r:id="rId42"/>
    <p:sldLayoutId id="2147483712" r:id="rId43"/>
    <p:sldLayoutId id="2147483713" r:id="rId44"/>
    <p:sldLayoutId id="2147483714" r:id="rId45"/>
    <p:sldLayoutId id="2147483715" r:id="rId46"/>
    <p:sldLayoutId id="2147483716" r:id="rId47"/>
    <p:sldLayoutId id="2147483717" r:id="rId48"/>
    <p:sldLayoutId id="2147483718" r:id="rId49"/>
    <p:sldLayoutId id="2147483719" r:id="rId50"/>
    <p:sldLayoutId id="2147483720" r:id="rId51"/>
    <p:sldLayoutId id="2147483721" r:id="rId52"/>
    <p:sldLayoutId id="2147483722" r:id="rId53"/>
    <p:sldLayoutId id="2147483723" r:id="rId54"/>
    <p:sldLayoutId id="2147483724" r:id="rId55"/>
    <p:sldLayoutId id="2147483725" r:id="rId56"/>
    <p:sldLayoutId id="2147483726" r:id="rId57"/>
    <p:sldLayoutId id="2147483727" r:id="rId58"/>
    <p:sldLayoutId id="2147483728" r:id="rId59"/>
    <p:sldLayoutId id="2147483729" r:id="rId60"/>
    <p:sldLayoutId id="2147483730" r:id="rId61"/>
    <p:sldLayoutId id="2147483731" r:id="rId62"/>
    <p:sldLayoutId id="2147483732" r:id="rId63"/>
    <p:sldLayoutId id="2147483733" r:id="rId64"/>
    <p:sldLayoutId id="2147483734" r:id="rId65"/>
    <p:sldLayoutId id="2147483735" r:id="rId6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450"/>
        </a:spcBef>
        <a:spcAft>
          <a:spcPts val="225"/>
        </a:spcAft>
        <a:buFont typeface="Arial" panose="020B0604020202020204" pitchFamily="34" charset="0"/>
        <a:buChar char="​"/>
        <a:defRPr lang="en-US" sz="9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13300" indent="-129600" algn="l" defTabSz="685800" rtl="0" eaLnBrk="1" latinLnBrk="0" hangingPunct="1">
        <a:lnSpc>
          <a:spcPct val="90000"/>
        </a:lnSpc>
        <a:spcBef>
          <a:spcPts val="0"/>
        </a:spcBef>
        <a:spcAft>
          <a:spcPts val="225"/>
        </a:spcAft>
        <a:buClr>
          <a:schemeClr val="tx2"/>
        </a:buClr>
        <a:buFont typeface="Arial" panose="020B0604020202020204" pitchFamily="34" charset="0"/>
        <a:buChar char="•"/>
        <a:defRPr lang="en-US" sz="9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383400" indent="-124200" algn="l" defTabSz="685800" rtl="0" eaLnBrk="1" latinLnBrk="0" hangingPunct="1">
        <a:lnSpc>
          <a:spcPct val="90000"/>
        </a:lnSpc>
        <a:spcBef>
          <a:spcPts val="0"/>
        </a:spcBef>
        <a:spcAft>
          <a:spcPts val="225"/>
        </a:spcAft>
        <a:buClr>
          <a:schemeClr val="tx2"/>
        </a:buClr>
        <a:buFont typeface="Trebuchet MS" panose="020B0603020202020204" pitchFamily="34" charset="0"/>
        <a:buChar char="–"/>
        <a:defRPr lang="en-US" sz="9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685800" rtl="0" eaLnBrk="1" latinLnBrk="0" hangingPunct="1">
        <a:lnSpc>
          <a:spcPct val="110000"/>
        </a:lnSpc>
        <a:spcBef>
          <a:spcPts val="225"/>
        </a:spcBef>
        <a:spcAft>
          <a:spcPts val="225"/>
        </a:spcAft>
        <a:buClr>
          <a:schemeClr val="tx2"/>
        </a:buClr>
        <a:buFont typeface="Arial" panose="020B0604020202020204" pitchFamily="34" charset="0"/>
        <a:buChar char="​"/>
        <a:defRPr lang="en-US" sz="12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Tx/>
        <a:buFont typeface="Arial" panose="020B0604020202020204" pitchFamily="34" charset="0"/>
        <a:buChar char="​"/>
        <a:defRPr lang="en-US" sz="1200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02406" indent="-114300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chemeClr val="tx2"/>
        </a:buClr>
        <a:buFont typeface="Arial" panose="020B0604020202020204" pitchFamily="34" charset="0"/>
        <a:buChar char="•"/>
        <a:defRPr lang="en-US" sz="12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685800" rtl="0" eaLnBrk="1" latinLnBrk="0" hangingPunct="1">
        <a:lnSpc>
          <a:spcPct val="90000"/>
        </a:lnSpc>
        <a:spcBef>
          <a:spcPts val="675"/>
        </a:spcBef>
        <a:spcAft>
          <a:spcPts val="675"/>
        </a:spcAft>
        <a:buFont typeface="Arial" panose="020B0604020202020204" pitchFamily="34" charset="0"/>
        <a:buChar char="​"/>
        <a:defRPr lang="en-US" sz="33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685800" rtl="0" eaLnBrk="1" latinLnBrk="0" hangingPunct="1">
        <a:lnSpc>
          <a:spcPct val="90000"/>
        </a:lnSpc>
        <a:spcBef>
          <a:spcPts val="675"/>
        </a:spcBef>
        <a:spcAft>
          <a:spcPts val="0"/>
        </a:spcAft>
        <a:buFont typeface="Arial" panose="020B0604020202020204" pitchFamily="34" charset="0"/>
        <a:buChar char="​"/>
        <a:defRPr lang="en-US" sz="405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Font typeface="Arial" panose="020B0604020202020204" pitchFamily="34" charset="0"/>
        <a:buChar char="​"/>
        <a:defRPr lang="en-US" sz="18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9"/>
            </p:custDataLst>
            <p:extLst>
              <p:ext uri="{D42A27DB-BD31-4B8C-83A1-F6EECF244321}">
                <p14:modId xmlns:p14="http://schemas.microsoft.com/office/powerpoint/2010/main" val="960409996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63" name="think-cell Slide" r:id="rId71" imgW="270" imgH="270" progId="TCLayout.ActiveDocument.1">
                  <p:embed/>
                </p:oleObj>
              </mc:Choice>
              <mc:Fallback>
                <p:oleObj name="think-cell Slide" r:id="rId71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2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7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72500" y="467101"/>
            <a:ext cx="8200013" cy="2492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72500" y="1369219"/>
            <a:ext cx="8200013" cy="3263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249986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  <p:sldLayoutId id="2147483757" r:id="rId21"/>
    <p:sldLayoutId id="2147483758" r:id="rId22"/>
    <p:sldLayoutId id="2147483759" r:id="rId23"/>
    <p:sldLayoutId id="2147483760" r:id="rId24"/>
    <p:sldLayoutId id="2147483761" r:id="rId25"/>
    <p:sldLayoutId id="2147483762" r:id="rId26"/>
    <p:sldLayoutId id="2147483763" r:id="rId27"/>
    <p:sldLayoutId id="2147483764" r:id="rId28"/>
    <p:sldLayoutId id="2147483765" r:id="rId29"/>
    <p:sldLayoutId id="2147483766" r:id="rId30"/>
    <p:sldLayoutId id="2147483767" r:id="rId31"/>
    <p:sldLayoutId id="2147483768" r:id="rId32"/>
    <p:sldLayoutId id="2147483769" r:id="rId33"/>
    <p:sldLayoutId id="2147483770" r:id="rId34"/>
    <p:sldLayoutId id="2147483771" r:id="rId35"/>
    <p:sldLayoutId id="2147483772" r:id="rId36"/>
    <p:sldLayoutId id="2147483773" r:id="rId37"/>
    <p:sldLayoutId id="2147483774" r:id="rId38"/>
    <p:sldLayoutId id="2147483775" r:id="rId39"/>
    <p:sldLayoutId id="2147483776" r:id="rId40"/>
    <p:sldLayoutId id="2147483777" r:id="rId41"/>
    <p:sldLayoutId id="2147483778" r:id="rId42"/>
    <p:sldLayoutId id="2147483779" r:id="rId43"/>
    <p:sldLayoutId id="2147483780" r:id="rId44"/>
    <p:sldLayoutId id="2147483781" r:id="rId45"/>
    <p:sldLayoutId id="2147483782" r:id="rId46"/>
    <p:sldLayoutId id="2147483783" r:id="rId47"/>
    <p:sldLayoutId id="2147483784" r:id="rId48"/>
    <p:sldLayoutId id="2147483785" r:id="rId49"/>
    <p:sldLayoutId id="2147483786" r:id="rId50"/>
    <p:sldLayoutId id="2147483787" r:id="rId51"/>
    <p:sldLayoutId id="2147483788" r:id="rId52"/>
    <p:sldLayoutId id="2147483789" r:id="rId53"/>
    <p:sldLayoutId id="2147483790" r:id="rId54"/>
    <p:sldLayoutId id="2147483791" r:id="rId55"/>
    <p:sldLayoutId id="2147483792" r:id="rId56"/>
    <p:sldLayoutId id="2147483793" r:id="rId57"/>
    <p:sldLayoutId id="2147483794" r:id="rId58"/>
    <p:sldLayoutId id="2147483795" r:id="rId59"/>
    <p:sldLayoutId id="2147483796" r:id="rId60"/>
    <p:sldLayoutId id="2147483797" r:id="rId61"/>
    <p:sldLayoutId id="2147483798" r:id="rId62"/>
    <p:sldLayoutId id="2147483799" r:id="rId63"/>
    <p:sldLayoutId id="2147483800" r:id="rId64"/>
    <p:sldLayoutId id="2147483801" r:id="rId65"/>
    <p:sldLayoutId id="2147483802" r:id="rId6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450"/>
        </a:spcBef>
        <a:spcAft>
          <a:spcPts val="225"/>
        </a:spcAft>
        <a:buFont typeface="Arial" panose="020B0604020202020204" pitchFamily="34" charset="0"/>
        <a:buChar char="​"/>
        <a:defRPr lang="en-US" sz="9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13300" indent="-129600" algn="l" defTabSz="685800" rtl="0" eaLnBrk="1" latinLnBrk="0" hangingPunct="1">
        <a:lnSpc>
          <a:spcPct val="90000"/>
        </a:lnSpc>
        <a:spcBef>
          <a:spcPts val="0"/>
        </a:spcBef>
        <a:spcAft>
          <a:spcPts val="225"/>
        </a:spcAft>
        <a:buClr>
          <a:schemeClr val="tx2"/>
        </a:buClr>
        <a:buFont typeface="Arial" panose="020B0604020202020204" pitchFamily="34" charset="0"/>
        <a:buChar char="•"/>
        <a:defRPr lang="en-US" sz="9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383400" indent="-124200" algn="l" defTabSz="685800" rtl="0" eaLnBrk="1" latinLnBrk="0" hangingPunct="1">
        <a:lnSpc>
          <a:spcPct val="90000"/>
        </a:lnSpc>
        <a:spcBef>
          <a:spcPts val="0"/>
        </a:spcBef>
        <a:spcAft>
          <a:spcPts val="225"/>
        </a:spcAft>
        <a:buClr>
          <a:schemeClr val="tx2"/>
        </a:buClr>
        <a:buFont typeface="Trebuchet MS" panose="020B0603020202020204" pitchFamily="34" charset="0"/>
        <a:buChar char="–"/>
        <a:defRPr lang="en-US" sz="9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685800" rtl="0" eaLnBrk="1" latinLnBrk="0" hangingPunct="1">
        <a:lnSpc>
          <a:spcPct val="110000"/>
        </a:lnSpc>
        <a:spcBef>
          <a:spcPts val="225"/>
        </a:spcBef>
        <a:spcAft>
          <a:spcPts val="225"/>
        </a:spcAft>
        <a:buClr>
          <a:schemeClr val="tx2"/>
        </a:buClr>
        <a:buFont typeface="Arial" panose="020B0604020202020204" pitchFamily="34" charset="0"/>
        <a:buChar char="​"/>
        <a:defRPr lang="en-US" sz="12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Tx/>
        <a:buFont typeface="Arial" panose="020B0604020202020204" pitchFamily="34" charset="0"/>
        <a:buChar char="​"/>
        <a:defRPr lang="en-US" sz="1200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02406" indent="-114300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chemeClr val="tx2"/>
        </a:buClr>
        <a:buFont typeface="Arial" panose="020B0604020202020204" pitchFamily="34" charset="0"/>
        <a:buChar char="•"/>
        <a:defRPr lang="en-US" sz="12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685800" rtl="0" eaLnBrk="1" latinLnBrk="0" hangingPunct="1">
        <a:lnSpc>
          <a:spcPct val="90000"/>
        </a:lnSpc>
        <a:spcBef>
          <a:spcPts val="675"/>
        </a:spcBef>
        <a:spcAft>
          <a:spcPts val="675"/>
        </a:spcAft>
        <a:buFont typeface="Arial" panose="020B0604020202020204" pitchFamily="34" charset="0"/>
        <a:buChar char="​"/>
        <a:defRPr lang="en-US" sz="33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685800" rtl="0" eaLnBrk="1" latinLnBrk="0" hangingPunct="1">
        <a:lnSpc>
          <a:spcPct val="90000"/>
        </a:lnSpc>
        <a:spcBef>
          <a:spcPts val="675"/>
        </a:spcBef>
        <a:spcAft>
          <a:spcPts val="0"/>
        </a:spcAft>
        <a:buFont typeface="Arial" panose="020B0604020202020204" pitchFamily="34" charset="0"/>
        <a:buChar char="​"/>
        <a:defRPr lang="en-US" sz="405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Font typeface="Arial" panose="020B0604020202020204" pitchFamily="34" charset="0"/>
        <a:buChar char="​"/>
        <a:defRPr lang="en-US" sz="18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846821515"/>
              </p:ext>
            </p:extLst>
          </p:nvPr>
        </p:nvGraphicFramePr>
        <p:xfrm>
          <a:off x="1465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18" name="think-cell Slide" r:id="rId14" imgW="360" imgH="360" progId="TCLayout.ActiveDocument.1">
                  <p:embed/>
                </p:oleObj>
              </mc:Choice>
              <mc:Fallback>
                <p:oleObj name="think-cell Slide" r:id="rId14" imgW="360" imgH="360" progId="TCLayout.ActiveDocument.1">
                  <p:embed/>
                  <p:pic>
                    <p:nvPicPr>
                      <p:cNvPr id="15" name="Object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800" b="1" i="0" baseline="0" dirty="0">
              <a:solidFill>
                <a:srgbClr val="000000"/>
              </a:solidFill>
              <a:latin typeface="Arial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031" y="121500"/>
            <a:ext cx="8301046" cy="6237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FooterSimple"/>
          <p:cNvSpPr/>
          <p:nvPr/>
        </p:nvSpPr>
        <p:spPr>
          <a:xfrm>
            <a:off x="422031" y="5024700"/>
            <a:ext cx="594831" cy="80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l"/>
            <a:r>
              <a:rPr lang="en-US" sz="525" noProof="0">
                <a:solidFill>
                  <a:srgbClr val="808080"/>
                </a:solidFill>
              </a:rPr>
              <a:t>2017 07 11_HF DD_ELT deck_compendium_vF.pptx</a:t>
            </a:r>
            <a:endParaRPr lang="en-US" sz="525" noProof="0" dirty="0">
              <a:solidFill>
                <a:srgbClr val="808080"/>
              </a:solidFill>
            </a:endParaRPr>
          </a:p>
        </p:txBody>
      </p:sp>
      <p:sp>
        <p:nvSpPr>
          <p:cNvPr id="8" name="Line 115"/>
          <p:cNvSpPr>
            <a:spLocks noChangeShapeType="1"/>
          </p:cNvSpPr>
          <p:nvPr/>
        </p:nvSpPr>
        <p:spPr bwMode="auto">
          <a:xfrm flipH="1">
            <a:off x="0" y="752475"/>
            <a:ext cx="9144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dist="25400" dir="5400000" algn="ctr" rotWithShape="0">
              <a:schemeClr val="folHlink"/>
            </a:outerShdw>
          </a:effectLst>
        </p:spPr>
        <p:txBody>
          <a:bodyPr/>
          <a:lstStyle/>
          <a:p>
            <a:endParaRPr lang="en-US" sz="1350" noProof="0"/>
          </a:p>
        </p:txBody>
      </p:sp>
      <p:sp>
        <p:nvSpPr>
          <p:cNvPr id="10" name="TextBox 9"/>
          <p:cNvSpPr txBox="1"/>
          <p:nvPr/>
        </p:nvSpPr>
        <p:spPr>
          <a:xfrm>
            <a:off x="8546954" y="5005800"/>
            <a:ext cx="175846" cy="9525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53E389-1311-4796-9190-1F74A8EADEA2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sz="675" dirty="0">
              <a:latin typeface="Arial"/>
            </a:endParaRP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6258771" y="4981501"/>
            <a:ext cx="1442704" cy="1384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1200" noProof="0" dirty="0">
                <a:solidFill>
                  <a:srgbClr val="C00000"/>
                </a:solidFill>
                <a:latin typeface="Arial" pitchFamily="34" charset="0"/>
                <a:ea typeface="+mn-ea"/>
                <a:cs typeface="Arial" pitchFamily="34" charset="0"/>
              </a:rPr>
              <a:t>Draft—for discussion only</a:t>
            </a:r>
            <a:endParaRPr lang="en-US" sz="900" b="1" noProof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 rot="16200000">
            <a:off x="7287861" y="3169857"/>
            <a:ext cx="3420666" cy="18610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anchor="b"/>
          <a:lstStyle/>
          <a:p>
            <a:r>
              <a:rPr lang="en-US" sz="525">
                <a:solidFill>
                  <a:srgbClr val="808080"/>
                </a:solidFill>
              </a:rPr>
              <a:t>Copyright © 2014 by The Boston Consulting Group, Inc. All rights reserved.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22031" y="1131570"/>
            <a:ext cx="8305566" cy="34427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6"/>
          <p:cNvPicPr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619025" y="4999327"/>
            <a:ext cx="1906615" cy="9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5274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288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spcBef>
          <a:spcPts val="288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spcBef>
          <a:spcPts val="288"/>
        </a:spcBef>
        <a:buClr>
          <a:schemeClr val="tx2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32272" indent="-175022" algn="l" defTabSz="685800" rtl="0" eaLnBrk="1" latinLnBrk="0" hangingPunct="1">
        <a:spcBef>
          <a:spcPts val="288"/>
        </a:spcBef>
        <a:buClr>
          <a:schemeClr val="tx2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241" indent="-172641" algn="l" defTabSz="685800" rtl="0" eaLnBrk="1" latinLnBrk="0" hangingPunct="1">
        <a:spcBef>
          <a:spcPts val="288"/>
        </a:spcBef>
        <a:buClr>
          <a:schemeClr val="tx2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9"/>
            </p:custDataLst>
            <p:extLst>
              <p:ext uri="{D42A27DB-BD31-4B8C-83A1-F6EECF244321}">
                <p14:modId xmlns:p14="http://schemas.microsoft.com/office/powerpoint/2010/main" val="3588208975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64" name="think-cell Slide" r:id="rId71" imgW="270" imgH="270" progId="TCLayout.ActiveDocument.1">
                  <p:embed/>
                </p:oleObj>
              </mc:Choice>
              <mc:Fallback>
                <p:oleObj name="think-cell Slide" r:id="rId71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2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7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72500" y="467101"/>
            <a:ext cx="8200013" cy="2492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72500" y="1369219"/>
            <a:ext cx="8200013" cy="3263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70570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  <p:sldLayoutId id="2147483832" r:id="rId20"/>
    <p:sldLayoutId id="2147483833" r:id="rId21"/>
    <p:sldLayoutId id="2147483834" r:id="rId22"/>
    <p:sldLayoutId id="2147483835" r:id="rId23"/>
    <p:sldLayoutId id="2147483836" r:id="rId24"/>
    <p:sldLayoutId id="2147483837" r:id="rId25"/>
    <p:sldLayoutId id="2147483838" r:id="rId26"/>
    <p:sldLayoutId id="2147483839" r:id="rId27"/>
    <p:sldLayoutId id="2147483840" r:id="rId28"/>
    <p:sldLayoutId id="2147483841" r:id="rId29"/>
    <p:sldLayoutId id="2147483842" r:id="rId30"/>
    <p:sldLayoutId id="2147483843" r:id="rId31"/>
    <p:sldLayoutId id="2147483844" r:id="rId32"/>
    <p:sldLayoutId id="2147483845" r:id="rId33"/>
    <p:sldLayoutId id="2147483846" r:id="rId34"/>
    <p:sldLayoutId id="2147483847" r:id="rId35"/>
    <p:sldLayoutId id="2147483848" r:id="rId36"/>
    <p:sldLayoutId id="2147483849" r:id="rId37"/>
    <p:sldLayoutId id="2147483850" r:id="rId38"/>
    <p:sldLayoutId id="2147483851" r:id="rId39"/>
    <p:sldLayoutId id="2147483852" r:id="rId40"/>
    <p:sldLayoutId id="2147483853" r:id="rId41"/>
    <p:sldLayoutId id="2147483854" r:id="rId42"/>
    <p:sldLayoutId id="2147483855" r:id="rId43"/>
    <p:sldLayoutId id="2147483856" r:id="rId44"/>
    <p:sldLayoutId id="2147483857" r:id="rId45"/>
    <p:sldLayoutId id="2147483858" r:id="rId46"/>
    <p:sldLayoutId id="2147483859" r:id="rId47"/>
    <p:sldLayoutId id="2147483860" r:id="rId48"/>
    <p:sldLayoutId id="2147483861" r:id="rId49"/>
    <p:sldLayoutId id="2147483862" r:id="rId50"/>
    <p:sldLayoutId id="2147483863" r:id="rId51"/>
    <p:sldLayoutId id="2147483864" r:id="rId52"/>
    <p:sldLayoutId id="2147483865" r:id="rId53"/>
    <p:sldLayoutId id="2147483866" r:id="rId54"/>
    <p:sldLayoutId id="2147483867" r:id="rId55"/>
    <p:sldLayoutId id="2147483868" r:id="rId56"/>
    <p:sldLayoutId id="2147483869" r:id="rId57"/>
    <p:sldLayoutId id="2147483870" r:id="rId58"/>
    <p:sldLayoutId id="2147483871" r:id="rId59"/>
    <p:sldLayoutId id="2147483872" r:id="rId60"/>
    <p:sldLayoutId id="2147483873" r:id="rId61"/>
    <p:sldLayoutId id="2147483874" r:id="rId62"/>
    <p:sldLayoutId id="2147483875" r:id="rId63"/>
    <p:sldLayoutId id="2147483876" r:id="rId64"/>
    <p:sldLayoutId id="2147483877" r:id="rId65"/>
    <p:sldLayoutId id="2147483878" r:id="rId6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r" defTabSz="685800" rtl="1" eaLnBrk="1" latinLnBrk="0" hangingPunct="1">
        <a:lnSpc>
          <a:spcPct val="110000"/>
        </a:lnSpc>
        <a:spcBef>
          <a:spcPts val="450"/>
        </a:spcBef>
        <a:spcAft>
          <a:spcPts val="225"/>
        </a:spcAft>
        <a:buFont typeface="Arial" panose="020B0604020202020204" pitchFamily="34" charset="0"/>
        <a:buChar char="​"/>
        <a:defRPr lang="en-US" sz="9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13300" indent="-129600" algn="r" defTabSz="685800" rtl="1" eaLnBrk="1" latinLnBrk="0" hangingPunct="1">
        <a:lnSpc>
          <a:spcPct val="90000"/>
        </a:lnSpc>
        <a:spcBef>
          <a:spcPts val="0"/>
        </a:spcBef>
        <a:spcAft>
          <a:spcPts val="225"/>
        </a:spcAft>
        <a:buClr>
          <a:schemeClr val="tx2"/>
        </a:buClr>
        <a:buFont typeface="Arial" panose="020B0604020202020204" pitchFamily="34" charset="0"/>
        <a:buChar char="•"/>
        <a:defRPr lang="en-US" sz="9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383400" indent="-124200" algn="r" defTabSz="685800" rtl="1" eaLnBrk="1" latinLnBrk="0" hangingPunct="1">
        <a:lnSpc>
          <a:spcPct val="90000"/>
        </a:lnSpc>
        <a:spcBef>
          <a:spcPts val="0"/>
        </a:spcBef>
        <a:spcAft>
          <a:spcPts val="225"/>
        </a:spcAft>
        <a:buClr>
          <a:schemeClr val="tx2"/>
        </a:buClr>
        <a:buFont typeface="Trebuchet MS" panose="020B0603020202020204" pitchFamily="34" charset="0"/>
        <a:buChar char="–"/>
        <a:defRPr lang="en-US" sz="9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r" defTabSz="685800" rtl="1" eaLnBrk="1" latinLnBrk="0" hangingPunct="1">
        <a:lnSpc>
          <a:spcPct val="110000"/>
        </a:lnSpc>
        <a:spcBef>
          <a:spcPts val="225"/>
        </a:spcBef>
        <a:spcAft>
          <a:spcPts val="225"/>
        </a:spcAft>
        <a:buClr>
          <a:schemeClr val="tx2"/>
        </a:buClr>
        <a:buFont typeface="Arial" panose="020B0604020202020204" pitchFamily="34" charset="0"/>
        <a:buChar char="​"/>
        <a:defRPr lang="en-US" sz="12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r" defTabSz="685800" rtl="1" eaLnBrk="1" latinLnBrk="0" hangingPunct="1">
        <a:lnSpc>
          <a:spcPct val="100000"/>
        </a:lnSpc>
        <a:spcBef>
          <a:spcPts val="0"/>
        </a:spcBef>
        <a:spcAft>
          <a:spcPts val="225"/>
        </a:spcAft>
        <a:buClrTx/>
        <a:buFont typeface="Arial" panose="020B0604020202020204" pitchFamily="34" charset="0"/>
        <a:buChar char="​"/>
        <a:defRPr lang="en-US" sz="1200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02406" indent="-114300" algn="r" defTabSz="685800" rtl="1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chemeClr val="tx2"/>
        </a:buClr>
        <a:buFont typeface="Arial" panose="020B0604020202020204" pitchFamily="34" charset="0"/>
        <a:buChar char="•"/>
        <a:defRPr lang="en-US" sz="12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r" defTabSz="685800" rtl="1" eaLnBrk="1" latinLnBrk="0" hangingPunct="1">
        <a:lnSpc>
          <a:spcPct val="90000"/>
        </a:lnSpc>
        <a:spcBef>
          <a:spcPts val="675"/>
        </a:spcBef>
        <a:spcAft>
          <a:spcPts val="675"/>
        </a:spcAft>
        <a:buFont typeface="Arial" panose="020B0604020202020204" pitchFamily="34" charset="0"/>
        <a:buChar char="​"/>
        <a:defRPr lang="en-US" sz="33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r" defTabSz="685800" rtl="1" eaLnBrk="1" latinLnBrk="0" hangingPunct="1">
        <a:lnSpc>
          <a:spcPct val="90000"/>
        </a:lnSpc>
        <a:spcBef>
          <a:spcPts val="675"/>
        </a:spcBef>
        <a:spcAft>
          <a:spcPts val="0"/>
        </a:spcAft>
        <a:buFont typeface="Arial" panose="020B0604020202020204" pitchFamily="34" charset="0"/>
        <a:buChar char="​"/>
        <a:defRPr lang="en-US" sz="405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r" defTabSz="685800" rtl="1" eaLnBrk="1" latinLnBrk="0" hangingPunct="1">
        <a:lnSpc>
          <a:spcPct val="100000"/>
        </a:lnSpc>
        <a:spcBef>
          <a:spcPts val="0"/>
        </a:spcBef>
        <a:spcAft>
          <a:spcPts val="675"/>
        </a:spcAft>
        <a:buFont typeface="Arial" panose="020B0604020202020204" pitchFamily="34" charset="0"/>
        <a:buChar char="​"/>
        <a:defRPr lang="en-US" sz="18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9"/>
            </p:custDataLst>
            <p:extLst>
              <p:ext uri="{D42A27DB-BD31-4B8C-83A1-F6EECF244321}">
                <p14:modId xmlns:p14="http://schemas.microsoft.com/office/powerpoint/2010/main" val="208807511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24" name="think-cell Slide" r:id="rId71" imgW="270" imgH="270" progId="TCLayout.ActiveDocument.1">
                  <p:embed/>
                </p:oleObj>
              </mc:Choice>
              <mc:Fallback>
                <p:oleObj name="think-cell Slide" r:id="rId71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2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7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72500" y="467101"/>
            <a:ext cx="8200013" cy="2492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72500" y="1369219"/>
            <a:ext cx="8200013" cy="3263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318264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896" r:id="rId17"/>
    <p:sldLayoutId id="2147483897" r:id="rId18"/>
    <p:sldLayoutId id="2147483898" r:id="rId19"/>
    <p:sldLayoutId id="2147483899" r:id="rId20"/>
    <p:sldLayoutId id="2147483900" r:id="rId21"/>
    <p:sldLayoutId id="2147483901" r:id="rId22"/>
    <p:sldLayoutId id="2147483902" r:id="rId23"/>
    <p:sldLayoutId id="2147483903" r:id="rId24"/>
    <p:sldLayoutId id="2147483904" r:id="rId25"/>
    <p:sldLayoutId id="2147483905" r:id="rId26"/>
    <p:sldLayoutId id="2147483906" r:id="rId27"/>
    <p:sldLayoutId id="2147483907" r:id="rId28"/>
    <p:sldLayoutId id="2147483908" r:id="rId29"/>
    <p:sldLayoutId id="2147483909" r:id="rId30"/>
    <p:sldLayoutId id="2147483910" r:id="rId31"/>
    <p:sldLayoutId id="2147483911" r:id="rId32"/>
    <p:sldLayoutId id="2147483912" r:id="rId33"/>
    <p:sldLayoutId id="2147483913" r:id="rId34"/>
    <p:sldLayoutId id="2147483914" r:id="rId35"/>
    <p:sldLayoutId id="2147483915" r:id="rId36"/>
    <p:sldLayoutId id="2147483916" r:id="rId37"/>
    <p:sldLayoutId id="2147483917" r:id="rId38"/>
    <p:sldLayoutId id="2147483918" r:id="rId39"/>
    <p:sldLayoutId id="2147483919" r:id="rId40"/>
    <p:sldLayoutId id="2147483920" r:id="rId41"/>
    <p:sldLayoutId id="2147483921" r:id="rId42"/>
    <p:sldLayoutId id="2147483922" r:id="rId43"/>
    <p:sldLayoutId id="2147483923" r:id="rId44"/>
    <p:sldLayoutId id="2147483924" r:id="rId45"/>
    <p:sldLayoutId id="2147483925" r:id="rId46"/>
    <p:sldLayoutId id="2147483926" r:id="rId47"/>
    <p:sldLayoutId id="2147483927" r:id="rId48"/>
    <p:sldLayoutId id="2147483928" r:id="rId49"/>
    <p:sldLayoutId id="2147483929" r:id="rId50"/>
    <p:sldLayoutId id="2147483930" r:id="rId51"/>
    <p:sldLayoutId id="2147483931" r:id="rId52"/>
    <p:sldLayoutId id="2147483932" r:id="rId53"/>
    <p:sldLayoutId id="2147483933" r:id="rId54"/>
    <p:sldLayoutId id="2147483934" r:id="rId55"/>
    <p:sldLayoutId id="2147483935" r:id="rId56"/>
    <p:sldLayoutId id="2147483936" r:id="rId57"/>
    <p:sldLayoutId id="2147483937" r:id="rId58"/>
    <p:sldLayoutId id="2147483938" r:id="rId59"/>
    <p:sldLayoutId id="2147483939" r:id="rId60"/>
    <p:sldLayoutId id="2147483940" r:id="rId61"/>
    <p:sldLayoutId id="2147483941" r:id="rId62"/>
    <p:sldLayoutId id="2147483942" r:id="rId63"/>
    <p:sldLayoutId id="2147483943" r:id="rId64"/>
    <p:sldLayoutId id="2147483944" r:id="rId65"/>
    <p:sldLayoutId id="2147483945" r:id="rId6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450"/>
        </a:spcBef>
        <a:spcAft>
          <a:spcPts val="225"/>
        </a:spcAft>
        <a:buFont typeface="Arial" panose="020B0604020202020204" pitchFamily="34" charset="0"/>
        <a:buChar char="​"/>
        <a:defRPr lang="en-US" sz="9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13300" indent="-129600" algn="l" defTabSz="685800" rtl="0" eaLnBrk="1" latinLnBrk="0" hangingPunct="1">
        <a:lnSpc>
          <a:spcPct val="90000"/>
        </a:lnSpc>
        <a:spcBef>
          <a:spcPts val="0"/>
        </a:spcBef>
        <a:spcAft>
          <a:spcPts val="225"/>
        </a:spcAft>
        <a:buClr>
          <a:schemeClr val="tx2"/>
        </a:buClr>
        <a:buFont typeface="Arial" panose="020B0604020202020204" pitchFamily="34" charset="0"/>
        <a:buChar char="•"/>
        <a:defRPr lang="en-US" sz="9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383400" indent="-124200" algn="l" defTabSz="685800" rtl="0" eaLnBrk="1" latinLnBrk="0" hangingPunct="1">
        <a:lnSpc>
          <a:spcPct val="90000"/>
        </a:lnSpc>
        <a:spcBef>
          <a:spcPts val="0"/>
        </a:spcBef>
        <a:spcAft>
          <a:spcPts val="225"/>
        </a:spcAft>
        <a:buClr>
          <a:schemeClr val="tx2"/>
        </a:buClr>
        <a:buFont typeface="Trebuchet MS" panose="020B0603020202020204" pitchFamily="34" charset="0"/>
        <a:buChar char="–"/>
        <a:defRPr lang="en-US" sz="9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685800" rtl="0" eaLnBrk="1" latinLnBrk="0" hangingPunct="1">
        <a:lnSpc>
          <a:spcPct val="110000"/>
        </a:lnSpc>
        <a:spcBef>
          <a:spcPts val="225"/>
        </a:spcBef>
        <a:spcAft>
          <a:spcPts val="225"/>
        </a:spcAft>
        <a:buClr>
          <a:schemeClr val="tx2"/>
        </a:buClr>
        <a:buFont typeface="Arial" panose="020B0604020202020204" pitchFamily="34" charset="0"/>
        <a:buChar char="​"/>
        <a:defRPr lang="en-US" sz="12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Tx/>
        <a:buFont typeface="Arial" panose="020B0604020202020204" pitchFamily="34" charset="0"/>
        <a:buChar char="​"/>
        <a:defRPr lang="en-US" sz="1200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02406" indent="-114300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chemeClr val="tx2"/>
        </a:buClr>
        <a:buFont typeface="Arial" panose="020B0604020202020204" pitchFamily="34" charset="0"/>
        <a:buChar char="•"/>
        <a:defRPr lang="en-US" sz="12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685800" rtl="0" eaLnBrk="1" latinLnBrk="0" hangingPunct="1">
        <a:lnSpc>
          <a:spcPct val="90000"/>
        </a:lnSpc>
        <a:spcBef>
          <a:spcPts val="675"/>
        </a:spcBef>
        <a:spcAft>
          <a:spcPts val="675"/>
        </a:spcAft>
        <a:buFont typeface="Arial" panose="020B0604020202020204" pitchFamily="34" charset="0"/>
        <a:buChar char="​"/>
        <a:defRPr lang="en-US" sz="33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685800" rtl="0" eaLnBrk="1" latinLnBrk="0" hangingPunct="1">
        <a:lnSpc>
          <a:spcPct val="90000"/>
        </a:lnSpc>
        <a:spcBef>
          <a:spcPts val="675"/>
        </a:spcBef>
        <a:spcAft>
          <a:spcPts val="0"/>
        </a:spcAft>
        <a:buFont typeface="Arial" panose="020B0604020202020204" pitchFamily="34" charset="0"/>
        <a:buChar char="​"/>
        <a:defRPr lang="en-US" sz="405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Font typeface="Arial" panose="020B0604020202020204" pitchFamily="34" charset="0"/>
        <a:buChar char="​"/>
        <a:defRPr lang="en-US" sz="18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9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06" name="think-cell Slide" r:id="rId71" imgW="270" imgH="270" progId="TCLayout.ActiveDocument.1">
                  <p:embed/>
                </p:oleObj>
              </mc:Choice>
              <mc:Fallback>
                <p:oleObj name="think-cell Slide" r:id="rId71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2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7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b="0" i="0" baseline="0" dirty="0" err="1">
              <a:solidFill>
                <a:srgbClr val="FFFFFF"/>
              </a:solidFill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72500" y="467101"/>
            <a:ext cx="8200013" cy="2492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72500" y="1369219"/>
            <a:ext cx="8200013" cy="3263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88813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  <p:sldLayoutId id="2147483961" r:id="rId15"/>
    <p:sldLayoutId id="2147483962" r:id="rId16"/>
    <p:sldLayoutId id="2147483963" r:id="rId17"/>
    <p:sldLayoutId id="2147483964" r:id="rId18"/>
    <p:sldLayoutId id="2147483965" r:id="rId19"/>
    <p:sldLayoutId id="2147483966" r:id="rId20"/>
    <p:sldLayoutId id="2147483967" r:id="rId21"/>
    <p:sldLayoutId id="2147483968" r:id="rId22"/>
    <p:sldLayoutId id="2147483969" r:id="rId23"/>
    <p:sldLayoutId id="2147483970" r:id="rId24"/>
    <p:sldLayoutId id="2147483971" r:id="rId25"/>
    <p:sldLayoutId id="2147483972" r:id="rId26"/>
    <p:sldLayoutId id="2147483973" r:id="rId27"/>
    <p:sldLayoutId id="2147483974" r:id="rId28"/>
    <p:sldLayoutId id="2147483975" r:id="rId29"/>
    <p:sldLayoutId id="2147483976" r:id="rId30"/>
    <p:sldLayoutId id="2147483977" r:id="rId31"/>
    <p:sldLayoutId id="2147483978" r:id="rId32"/>
    <p:sldLayoutId id="2147483979" r:id="rId33"/>
    <p:sldLayoutId id="2147483980" r:id="rId34"/>
    <p:sldLayoutId id="2147483981" r:id="rId35"/>
    <p:sldLayoutId id="2147483982" r:id="rId36"/>
    <p:sldLayoutId id="2147483983" r:id="rId37"/>
    <p:sldLayoutId id="2147483984" r:id="rId38"/>
    <p:sldLayoutId id="2147483985" r:id="rId39"/>
    <p:sldLayoutId id="2147483986" r:id="rId40"/>
    <p:sldLayoutId id="2147483987" r:id="rId41"/>
    <p:sldLayoutId id="2147483988" r:id="rId42"/>
    <p:sldLayoutId id="2147483989" r:id="rId43"/>
    <p:sldLayoutId id="2147483990" r:id="rId44"/>
    <p:sldLayoutId id="2147483991" r:id="rId45"/>
    <p:sldLayoutId id="2147483992" r:id="rId46"/>
    <p:sldLayoutId id="2147483993" r:id="rId47"/>
    <p:sldLayoutId id="2147483994" r:id="rId48"/>
    <p:sldLayoutId id="2147483995" r:id="rId49"/>
    <p:sldLayoutId id="2147483996" r:id="rId50"/>
    <p:sldLayoutId id="2147483997" r:id="rId51"/>
    <p:sldLayoutId id="2147483998" r:id="rId52"/>
    <p:sldLayoutId id="2147483999" r:id="rId53"/>
    <p:sldLayoutId id="2147484000" r:id="rId54"/>
    <p:sldLayoutId id="2147484001" r:id="rId55"/>
    <p:sldLayoutId id="2147484002" r:id="rId56"/>
    <p:sldLayoutId id="2147484003" r:id="rId57"/>
    <p:sldLayoutId id="2147484004" r:id="rId58"/>
    <p:sldLayoutId id="2147484005" r:id="rId59"/>
    <p:sldLayoutId id="2147484006" r:id="rId60"/>
    <p:sldLayoutId id="2147484007" r:id="rId61"/>
    <p:sldLayoutId id="2147484008" r:id="rId62"/>
    <p:sldLayoutId id="2147484009" r:id="rId63"/>
    <p:sldLayoutId id="2147484010" r:id="rId64"/>
    <p:sldLayoutId id="2147484011" r:id="rId65"/>
    <p:sldLayoutId id="2147484012" r:id="rId6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r" defTabSz="685800" rtl="1" eaLnBrk="1" latinLnBrk="0" hangingPunct="1">
        <a:lnSpc>
          <a:spcPct val="110000"/>
        </a:lnSpc>
        <a:spcBef>
          <a:spcPts val="450"/>
        </a:spcBef>
        <a:spcAft>
          <a:spcPts val="225"/>
        </a:spcAft>
        <a:buFont typeface="Arial" panose="020B0604020202020204" pitchFamily="34" charset="0"/>
        <a:buChar char="​"/>
        <a:defRPr lang="en-US" sz="9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13300" indent="-129600" algn="r" defTabSz="685800" rtl="1" eaLnBrk="1" latinLnBrk="0" hangingPunct="1">
        <a:lnSpc>
          <a:spcPct val="90000"/>
        </a:lnSpc>
        <a:spcBef>
          <a:spcPts val="0"/>
        </a:spcBef>
        <a:spcAft>
          <a:spcPts val="225"/>
        </a:spcAft>
        <a:buClr>
          <a:schemeClr val="tx2"/>
        </a:buClr>
        <a:buFont typeface="Arial" panose="020B0604020202020204" pitchFamily="34" charset="0"/>
        <a:buChar char="•"/>
        <a:defRPr lang="en-US" sz="9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383400" indent="-124200" algn="r" defTabSz="685800" rtl="1" eaLnBrk="1" latinLnBrk="0" hangingPunct="1">
        <a:lnSpc>
          <a:spcPct val="90000"/>
        </a:lnSpc>
        <a:spcBef>
          <a:spcPts val="0"/>
        </a:spcBef>
        <a:spcAft>
          <a:spcPts val="225"/>
        </a:spcAft>
        <a:buClr>
          <a:schemeClr val="tx2"/>
        </a:buClr>
        <a:buFont typeface="Trebuchet MS" panose="020B0603020202020204" pitchFamily="34" charset="0"/>
        <a:buChar char="–"/>
        <a:defRPr lang="en-US" sz="9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r" defTabSz="685800" rtl="1" eaLnBrk="1" latinLnBrk="0" hangingPunct="1">
        <a:lnSpc>
          <a:spcPct val="110000"/>
        </a:lnSpc>
        <a:spcBef>
          <a:spcPts val="225"/>
        </a:spcBef>
        <a:spcAft>
          <a:spcPts val="225"/>
        </a:spcAft>
        <a:buClr>
          <a:schemeClr val="tx2"/>
        </a:buClr>
        <a:buFont typeface="Arial" panose="020B0604020202020204" pitchFamily="34" charset="0"/>
        <a:buChar char="​"/>
        <a:defRPr lang="en-US" sz="12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r" defTabSz="685800" rtl="1" eaLnBrk="1" latinLnBrk="0" hangingPunct="1">
        <a:lnSpc>
          <a:spcPct val="100000"/>
        </a:lnSpc>
        <a:spcBef>
          <a:spcPts val="0"/>
        </a:spcBef>
        <a:spcAft>
          <a:spcPts val="225"/>
        </a:spcAft>
        <a:buClrTx/>
        <a:buFont typeface="Arial" panose="020B0604020202020204" pitchFamily="34" charset="0"/>
        <a:buChar char="​"/>
        <a:defRPr lang="en-US" sz="1200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02406" indent="-114300" algn="r" defTabSz="685800" rtl="1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chemeClr val="tx2"/>
        </a:buClr>
        <a:buFont typeface="Arial" panose="020B0604020202020204" pitchFamily="34" charset="0"/>
        <a:buChar char="•"/>
        <a:defRPr lang="en-US" sz="12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r" defTabSz="685800" rtl="1" eaLnBrk="1" latinLnBrk="0" hangingPunct="1">
        <a:lnSpc>
          <a:spcPct val="90000"/>
        </a:lnSpc>
        <a:spcBef>
          <a:spcPts val="675"/>
        </a:spcBef>
        <a:spcAft>
          <a:spcPts val="675"/>
        </a:spcAft>
        <a:buFont typeface="Arial" panose="020B0604020202020204" pitchFamily="34" charset="0"/>
        <a:buChar char="​"/>
        <a:defRPr lang="en-US" sz="33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r" defTabSz="685800" rtl="1" eaLnBrk="1" latinLnBrk="0" hangingPunct="1">
        <a:lnSpc>
          <a:spcPct val="90000"/>
        </a:lnSpc>
        <a:spcBef>
          <a:spcPts val="675"/>
        </a:spcBef>
        <a:spcAft>
          <a:spcPts val="0"/>
        </a:spcAft>
        <a:buFont typeface="Arial" panose="020B0604020202020204" pitchFamily="34" charset="0"/>
        <a:buChar char="​"/>
        <a:defRPr lang="en-US" sz="405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r" defTabSz="685800" rtl="1" eaLnBrk="1" latinLnBrk="0" hangingPunct="1">
        <a:lnSpc>
          <a:spcPct val="100000"/>
        </a:lnSpc>
        <a:spcBef>
          <a:spcPts val="0"/>
        </a:spcBef>
        <a:spcAft>
          <a:spcPts val="675"/>
        </a:spcAft>
        <a:buFont typeface="Arial" panose="020B0604020202020204" pitchFamily="34" charset="0"/>
        <a:buChar char="​"/>
        <a:defRPr lang="en-US" sz="18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9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12" name="think-cell Slide" r:id="rId70" imgW="270" imgH="270" progId="TCLayout.ActiveDocument.1">
                  <p:embed/>
                </p:oleObj>
              </mc:Choice>
              <mc:Fallback>
                <p:oleObj name="think-cell Slide" r:id="rId7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1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4803777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5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defTabSz="685800"/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75904" y="4803777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 defTabSz="685800">
              <a:defRPr/>
            </a:pPr>
            <a:fld id="{DFCF27A5-1A5B-48D3-A060-2758FFBB1ADD}" type="slidenum">
              <a:rPr lang="en-US" sz="75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 defTabSz="685800">
                <a:defRPr/>
              </a:pPr>
              <a:t>‹#›</a:t>
            </a:fld>
            <a:endParaRPr lang="en-US" sz="75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72500" y="467101"/>
            <a:ext cx="8200013" cy="2492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72500" y="1369219"/>
            <a:ext cx="8200013" cy="3263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27027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  <p:sldLayoutId id="2147484028" r:id="rId13"/>
    <p:sldLayoutId id="2147484029" r:id="rId14"/>
    <p:sldLayoutId id="2147484030" r:id="rId15"/>
    <p:sldLayoutId id="2147484031" r:id="rId16"/>
    <p:sldLayoutId id="2147484032" r:id="rId17"/>
    <p:sldLayoutId id="2147484033" r:id="rId18"/>
    <p:sldLayoutId id="2147484034" r:id="rId19"/>
    <p:sldLayoutId id="2147484035" r:id="rId20"/>
    <p:sldLayoutId id="2147484036" r:id="rId21"/>
    <p:sldLayoutId id="2147484037" r:id="rId22"/>
    <p:sldLayoutId id="2147484038" r:id="rId23"/>
    <p:sldLayoutId id="2147484039" r:id="rId24"/>
    <p:sldLayoutId id="2147484040" r:id="rId25"/>
    <p:sldLayoutId id="2147484041" r:id="rId26"/>
    <p:sldLayoutId id="2147484042" r:id="rId27"/>
    <p:sldLayoutId id="2147484043" r:id="rId28"/>
    <p:sldLayoutId id="2147484044" r:id="rId29"/>
    <p:sldLayoutId id="2147484045" r:id="rId30"/>
    <p:sldLayoutId id="2147484046" r:id="rId31"/>
    <p:sldLayoutId id="2147484047" r:id="rId32"/>
    <p:sldLayoutId id="2147484048" r:id="rId33"/>
    <p:sldLayoutId id="2147484049" r:id="rId34"/>
    <p:sldLayoutId id="2147484050" r:id="rId35"/>
    <p:sldLayoutId id="2147484051" r:id="rId36"/>
    <p:sldLayoutId id="2147484052" r:id="rId37"/>
    <p:sldLayoutId id="2147484053" r:id="rId38"/>
    <p:sldLayoutId id="2147484054" r:id="rId39"/>
    <p:sldLayoutId id="2147484055" r:id="rId40"/>
    <p:sldLayoutId id="2147484056" r:id="rId41"/>
    <p:sldLayoutId id="2147484057" r:id="rId42"/>
    <p:sldLayoutId id="2147484058" r:id="rId43"/>
    <p:sldLayoutId id="2147484059" r:id="rId44"/>
    <p:sldLayoutId id="2147484060" r:id="rId45"/>
    <p:sldLayoutId id="2147484061" r:id="rId46"/>
    <p:sldLayoutId id="2147484062" r:id="rId47"/>
    <p:sldLayoutId id="2147484063" r:id="rId48"/>
    <p:sldLayoutId id="2147484064" r:id="rId49"/>
    <p:sldLayoutId id="2147484065" r:id="rId50"/>
    <p:sldLayoutId id="2147484066" r:id="rId51"/>
    <p:sldLayoutId id="2147484067" r:id="rId52"/>
    <p:sldLayoutId id="2147484068" r:id="rId53"/>
    <p:sldLayoutId id="2147484069" r:id="rId54"/>
    <p:sldLayoutId id="2147484070" r:id="rId55"/>
    <p:sldLayoutId id="2147484071" r:id="rId56"/>
    <p:sldLayoutId id="2147484072" r:id="rId57"/>
    <p:sldLayoutId id="2147484073" r:id="rId58"/>
    <p:sldLayoutId id="2147484074" r:id="rId59"/>
    <p:sldLayoutId id="2147484075" r:id="rId60"/>
    <p:sldLayoutId id="2147484076" r:id="rId61"/>
    <p:sldLayoutId id="2147484077" r:id="rId62"/>
    <p:sldLayoutId id="2147484078" r:id="rId63"/>
    <p:sldLayoutId id="2147484079" r:id="rId64"/>
    <p:sldLayoutId id="2147484080" r:id="rId65"/>
    <p:sldLayoutId id="2147484081" r:id="rId6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r" defTabSz="685800" rtl="1" eaLnBrk="1" latinLnBrk="0" hangingPunct="1">
        <a:lnSpc>
          <a:spcPct val="110000"/>
        </a:lnSpc>
        <a:spcBef>
          <a:spcPts val="450"/>
        </a:spcBef>
        <a:spcAft>
          <a:spcPts val="225"/>
        </a:spcAft>
        <a:buFont typeface="Arial" panose="020B0604020202020204" pitchFamily="34" charset="0"/>
        <a:buChar char="​"/>
        <a:defRPr lang="en-US" sz="9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13300" indent="-129600" algn="r" defTabSz="685800" rtl="1" eaLnBrk="1" latinLnBrk="0" hangingPunct="1">
        <a:lnSpc>
          <a:spcPct val="90000"/>
        </a:lnSpc>
        <a:spcBef>
          <a:spcPts val="0"/>
        </a:spcBef>
        <a:spcAft>
          <a:spcPts val="225"/>
        </a:spcAft>
        <a:buClr>
          <a:schemeClr val="tx2"/>
        </a:buClr>
        <a:buFont typeface="Arial" panose="020B0604020202020204" pitchFamily="34" charset="0"/>
        <a:buChar char="•"/>
        <a:defRPr lang="en-US" sz="9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383400" indent="-124200" algn="r" defTabSz="685800" rtl="1" eaLnBrk="1" latinLnBrk="0" hangingPunct="1">
        <a:lnSpc>
          <a:spcPct val="90000"/>
        </a:lnSpc>
        <a:spcBef>
          <a:spcPts val="0"/>
        </a:spcBef>
        <a:spcAft>
          <a:spcPts val="225"/>
        </a:spcAft>
        <a:buClr>
          <a:schemeClr val="tx2"/>
        </a:buClr>
        <a:buFont typeface="Trebuchet MS" panose="020B0603020202020204" pitchFamily="34" charset="0"/>
        <a:buChar char="–"/>
        <a:defRPr lang="en-US" sz="9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r" defTabSz="685800" rtl="1" eaLnBrk="1" latinLnBrk="0" hangingPunct="1">
        <a:lnSpc>
          <a:spcPct val="110000"/>
        </a:lnSpc>
        <a:spcBef>
          <a:spcPts val="225"/>
        </a:spcBef>
        <a:spcAft>
          <a:spcPts val="225"/>
        </a:spcAft>
        <a:buClr>
          <a:schemeClr val="tx2"/>
        </a:buClr>
        <a:buFont typeface="Arial" panose="020B0604020202020204" pitchFamily="34" charset="0"/>
        <a:buChar char="​"/>
        <a:defRPr lang="en-US" sz="12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r" defTabSz="685800" rtl="1" eaLnBrk="1" latinLnBrk="0" hangingPunct="1">
        <a:lnSpc>
          <a:spcPct val="100000"/>
        </a:lnSpc>
        <a:spcBef>
          <a:spcPts val="0"/>
        </a:spcBef>
        <a:spcAft>
          <a:spcPts val="225"/>
        </a:spcAft>
        <a:buClrTx/>
        <a:buFont typeface="Arial" panose="020B0604020202020204" pitchFamily="34" charset="0"/>
        <a:buChar char="​"/>
        <a:defRPr lang="en-US" sz="1200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02406" indent="-114300" algn="r" defTabSz="685800" rtl="1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chemeClr val="tx2"/>
        </a:buClr>
        <a:buFont typeface="Arial" panose="020B0604020202020204" pitchFamily="34" charset="0"/>
        <a:buChar char="•"/>
        <a:defRPr lang="en-US" sz="12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r" defTabSz="685800" rtl="1" eaLnBrk="1" latinLnBrk="0" hangingPunct="1">
        <a:lnSpc>
          <a:spcPct val="90000"/>
        </a:lnSpc>
        <a:spcBef>
          <a:spcPts val="675"/>
        </a:spcBef>
        <a:spcAft>
          <a:spcPts val="675"/>
        </a:spcAft>
        <a:buFont typeface="Arial" panose="020B0604020202020204" pitchFamily="34" charset="0"/>
        <a:buChar char="​"/>
        <a:defRPr lang="en-US" sz="33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r" defTabSz="685800" rtl="1" eaLnBrk="1" latinLnBrk="0" hangingPunct="1">
        <a:lnSpc>
          <a:spcPct val="90000"/>
        </a:lnSpc>
        <a:spcBef>
          <a:spcPts val="675"/>
        </a:spcBef>
        <a:spcAft>
          <a:spcPts val="0"/>
        </a:spcAft>
        <a:buFont typeface="Arial" panose="020B0604020202020204" pitchFamily="34" charset="0"/>
        <a:buChar char="​"/>
        <a:defRPr lang="en-US" sz="405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r" defTabSz="685800" rtl="1" eaLnBrk="1" latinLnBrk="0" hangingPunct="1">
        <a:lnSpc>
          <a:spcPct val="100000"/>
        </a:lnSpc>
        <a:spcBef>
          <a:spcPts val="0"/>
        </a:spcBef>
        <a:spcAft>
          <a:spcPts val="675"/>
        </a:spcAft>
        <a:buFont typeface="Arial" panose="020B0604020202020204" pitchFamily="34" charset="0"/>
        <a:buChar char="​"/>
        <a:defRPr lang="en-US" sz="18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EA14D02-CC6A-4E13-8063-E7D2D92DA6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294C9F7-BB62-4FC8-A27C-9F846F1CB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83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00.xml"/><Relationship Id="rId2" Type="http://schemas.openxmlformats.org/officeDocument/2006/relationships/tags" Target="../tags/tag399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69.bin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tags" Target="../tags/tag407.xml"/><Relationship Id="rId7" Type="http://schemas.openxmlformats.org/officeDocument/2006/relationships/image" Target="../media/image30.emf"/><Relationship Id="rId2" Type="http://schemas.openxmlformats.org/officeDocument/2006/relationships/tags" Target="../tags/tag406.xml"/><Relationship Id="rId1" Type="http://schemas.openxmlformats.org/officeDocument/2006/relationships/vmlDrawing" Target="../drawings/vmlDrawing72.vml"/><Relationship Id="rId6" Type="http://schemas.openxmlformats.org/officeDocument/2006/relationships/oleObject" Target="../embeddings/oleObject72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14.xml"/><Relationship Id="rId13" Type="http://schemas.openxmlformats.org/officeDocument/2006/relationships/tags" Target="../tags/tag419.xml"/><Relationship Id="rId18" Type="http://schemas.openxmlformats.org/officeDocument/2006/relationships/tags" Target="../tags/tag424.xml"/><Relationship Id="rId3" Type="http://schemas.openxmlformats.org/officeDocument/2006/relationships/tags" Target="../tags/tag409.xml"/><Relationship Id="rId21" Type="http://schemas.openxmlformats.org/officeDocument/2006/relationships/notesSlide" Target="../notesSlides/notesSlide5.xml"/><Relationship Id="rId7" Type="http://schemas.openxmlformats.org/officeDocument/2006/relationships/tags" Target="../tags/tag413.xml"/><Relationship Id="rId12" Type="http://schemas.openxmlformats.org/officeDocument/2006/relationships/tags" Target="../tags/tag418.xml"/><Relationship Id="rId17" Type="http://schemas.openxmlformats.org/officeDocument/2006/relationships/tags" Target="../tags/tag423.xml"/><Relationship Id="rId2" Type="http://schemas.openxmlformats.org/officeDocument/2006/relationships/tags" Target="../tags/tag408.xml"/><Relationship Id="rId16" Type="http://schemas.openxmlformats.org/officeDocument/2006/relationships/tags" Target="../tags/tag422.xml"/><Relationship Id="rId20" Type="http://schemas.openxmlformats.org/officeDocument/2006/relationships/slideLayout" Target="../slideLayouts/slideLayout5.xml"/><Relationship Id="rId1" Type="http://schemas.openxmlformats.org/officeDocument/2006/relationships/vmlDrawing" Target="../drawings/vmlDrawing73.vml"/><Relationship Id="rId6" Type="http://schemas.openxmlformats.org/officeDocument/2006/relationships/tags" Target="../tags/tag412.xml"/><Relationship Id="rId11" Type="http://schemas.openxmlformats.org/officeDocument/2006/relationships/tags" Target="../tags/tag417.xml"/><Relationship Id="rId24" Type="http://schemas.openxmlformats.org/officeDocument/2006/relationships/chart" Target="../charts/chart2.xml"/><Relationship Id="rId5" Type="http://schemas.openxmlformats.org/officeDocument/2006/relationships/tags" Target="../tags/tag411.xml"/><Relationship Id="rId15" Type="http://schemas.openxmlformats.org/officeDocument/2006/relationships/tags" Target="../tags/tag421.xml"/><Relationship Id="rId23" Type="http://schemas.openxmlformats.org/officeDocument/2006/relationships/image" Target="../media/image30.emf"/><Relationship Id="rId10" Type="http://schemas.openxmlformats.org/officeDocument/2006/relationships/tags" Target="../tags/tag416.xml"/><Relationship Id="rId19" Type="http://schemas.openxmlformats.org/officeDocument/2006/relationships/tags" Target="../tags/tag425.xml"/><Relationship Id="rId4" Type="http://schemas.openxmlformats.org/officeDocument/2006/relationships/tags" Target="../tags/tag410.xml"/><Relationship Id="rId9" Type="http://schemas.openxmlformats.org/officeDocument/2006/relationships/tags" Target="../tags/tag415.xml"/><Relationship Id="rId14" Type="http://schemas.openxmlformats.org/officeDocument/2006/relationships/tags" Target="../tags/tag420.xml"/><Relationship Id="rId22" Type="http://schemas.openxmlformats.org/officeDocument/2006/relationships/oleObject" Target="../embeddings/oleObject7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27.xml"/><Relationship Id="rId7" Type="http://schemas.openxmlformats.org/officeDocument/2006/relationships/image" Target="../media/image24.emf"/><Relationship Id="rId2" Type="http://schemas.openxmlformats.org/officeDocument/2006/relationships/tags" Target="../tags/tag426.xml"/><Relationship Id="rId1" Type="http://schemas.openxmlformats.org/officeDocument/2006/relationships/vmlDrawing" Target="../drawings/vmlDrawing74.vml"/><Relationship Id="rId6" Type="http://schemas.openxmlformats.org/officeDocument/2006/relationships/oleObject" Target="../embeddings/oleObject74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29.xml"/><Relationship Id="rId7" Type="http://schemas.openxmlformats.org/officeDocument/2006/relationships/image" Target="../media/image30.emf"/><Relationship Id="rId2" Type="http://schemas.openxmlformats.org/officeDocument/2006/relationships/tags" Target="../tags/tag428.xml"/><Relationship Id="rId1" Type="http://schemas.openxmlformats.org/officeDocument/2006/relationships/vmlDrawing" Target="../drawings/vmlDrawing75.vml"/><Relationship Id="rId6" Type="http://schemas.openxmlformats.org/officeDocument/2006/relationships/oleObject" Target="../embeddings/oleObject75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31.xml"/><Relationship Id="rId7" Type="http://schemas.openxmlformats.org/officeDocument/2006/relationships/image" Target="../media/image30.emf"/><Relationship Id="rId2" Type="http://schemas.openxmlformats.org/officeDocument/2006/relationships/tags" Target="../tags/tag430.xml"/><Relationship Id="rId1" Type="http://schemas.openxmlformats.org/officeDocument/2006/relationships/vmlDrawing" Target="../drawings/vmlDrawing76.vml"/><Relationship Id="rId6" Type="http://schemas.openxmlformats.org/officeDocument/2006/relationships/oleObject" Target="../embeddings/oleObject76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433.xml"/><Relationship Id="rId7" Type="http://schemas.openxmlformats.org/officeDocument/2006/relationships/image" Target="../media/image30.emf"/><Relationship Id="rId2" Type="http://schemas.openxmlformats.org/officeDocument/2006/relationships/tags" Target="../tags/tag432.xml"/><Relationship Id="rId1" Type="http://schemas.openxmlformats.org/officeDocument/2006/relationships/vmlDrawing" Target="../drawings/vmlDrawing77.vml"/><Relationship Id="rId6" Type="http://schemas.openxmlformats.org/officeDocument/2006/relationships/oleObject" Target="../embeddings/oleObject77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35.xml"/><Relationship Id="rId7" Type="http://schemas.openxmlformats.org/officeDocument/2006/relationships/image" Target="../media/image30.emf"/><Relationship Id="rId2" Type="http://schemas.openxmlformats.org/officeDocument/2006/relationships/tags" Target="../tags/tag434.xml"/><Relationship Id="rId1" Type="http://schemas.openxmlformats.org/officeDocument/2006/relationships/vmlDrawing" Target="../drawings/vmlDrawing78.vml"/><Relationship Id="rId6" Type="http://schemas.openxmlformats.org/officeDocument/2006/relationships/oleObject" Target="../embeddings/oleObject78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37.xml"/><Relationship Id="rId7" Type="http://schemas.openxmlformats.org/officeDocument/2006/relationships/image" Target="../media/image30.emf"/><Relationship Id="rId2" Type="http://schemas.openxmlformats.org/officeDocument/2006/relationships/tags" Target="../tags/tag436.xml"/><Relationship Id="rId1" Type="http://schemas.openxmlformats.org/officeDocument/2006/relationships/vmlDrawing" Target="../drawings/vmlDrawing79.vml"/><Relationship Id="rId6" Type="http://schemas.openxmlformats.org/officeDocument/2006/relationships/oleObject" Target="../embeddings/oleObject79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39.xml"/><Relationship Id="rId7" Type="http://schemas.openxmlformats.org/officeDocument/2006/relationships/image" Target="../media/image40.emf"/><Relationship Id="rId2" Type="http://schemas.openxmlformats.org/officeDocument/2006/relationships/tags" Target="../tags/tag438.xml"/><Relationship Id="rId1" Type="http://schemas.openxmlformats.org/officeDocument/2006/relationships/vmlDrawing" Target="../drawings/vmlDrawing80.vml"/><Relationship Id="rId6" Type="http://schemas.openxmlformats.org/officeDocument/2006/relationships/oleObject" Target="../embeddings/oleObject80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41.xml"/><Relationship Id="rId7" Type="http://schemas.openxmlformats.org/officeDocument/2006/relationships/image" Target="../media/image40.emf"/><Relationship Id="rId2" Type="http://schemas.openxmlformats.org/officeDocument/2006/relationships/tags" Target="../tags/tag440.xml"/><Relationship Id="rId1" Type="http://schemas.openxmlformats.org/officeDocument/2006/relationships/vmlDrawing" Target="../drawings/vmlDrawing81.vml"/><Relationship Id="rId6" Type="http://schemas.openxmlformats.org/officeDocument/2006/relationships/oleObject" Target="../embeddings/oleObject81.bin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tags" Target="../tags/tag443.xml"/><Relationship Id="rId7" Type="http://schemas.openxmlformats.org/officeDocument/2006/relationships/image" Target="../media/image40.emf"/><Relationship Id="rId2" Type="http://schemas.openxmlformats.org/officeDocument/2006/relationships/tags" Target="../tags/tag442.xml"/><Relationship Id="rId1" Type="http://schemas.openxmlformats.org/officeDocument/2006/relationships/vmlDrawing" Target="../drawings/vmlDrawing82.vml"/><Relationship Id="rId6" Type="http://schemas.openxmlformats.org/officeDocument/2006/relationships/oleObject" Target="../embeddings/oleObject82.bin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02.xml"/><Relationship Id="rId1" Type="http://schemas.openxmlformats.org/officeDocument/2006/relationships/tags" Target="../tags/tag401.xml"/><Relationship Id="rId5" Type="http://schemas.openxmlformats.org/officeDocument/2006/relationships/image" Target="../media/image32.jp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403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70.bin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tags" Target="../tags/tag405.xml"/><Relationship Id="rId7" Type="http://schemas.openxmlformats.org/officeDocument/2006/relationships/image" Target="../media/image34.png"/><Relationship Id="rId2" Type="http://schemas.openxmlformats.org/officeDocument/2006/relationships/tags" Target="../tags/tag404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71.bin"/><Relationship Id="rId4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82651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Needs in the Therapeutic Heart Failure Space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Todd J Brinton, MD</a:t>
            </a:r>
          </a:p>
        </p:txBody>
      </p:sp>
    </p:spTree>
    <p:extLst>
      <p:ext uri="{BB962C8B-B14F-4D97-AF65-F5344CB8AC3E}">
        <p14:creationId xmlns:p14="http://schemas.microsoft.com/office/powerpoint/2010/main" val="84206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27"/>
          <p:cNvGraphicFramePr/>
          <p:nvPr>
            <p:extLst/>
          </p:nvPr>
        </p:nvGraphicFramePr>
        <p:xfrm>
          <a:off x="912403" y="1845786"/>
          <a:ext cx="3581400" cy="2924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Hospitalizations account for over half of the costs in Stage C/D HF and reducing them is a key priority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9528-BCFE-1E43-A37D-912FF3C527A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4039192" y="3165679"/>
            <a:ext cx="1218608" cy="40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24" tIns="34214" rIns="68424" bIns="34214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34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100" b="1" dirty="0">
                <a:solidFill>
                  <a:schemeClr val="accent6"/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Hospitalizations</a:t>
            </a:r>
            <a:br>
              <a:rPr lang="en-US" altLang="en-US" sz="1100" b="1" dirty="0">
                <a:solidFill>
                  <a:schemeClr val="accent6"/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1100" b="1" dirty="0">
                <a:solidFill>
                  <a:schemeClr val="accent6"/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$20.9</a:t>
            </a: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314051" y="2696847"/>
            <a:ext cx="1218608" cy="53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24" tIns="34214" rIns="68424" bIns="34214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34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00" b="1" dirty="0">
                <a:solidFill>
                  <a:schemeClr val="accent6"/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Lost Productivity/</a:t>
            </a:r>
            <a:br>
              <a:rPr lang="en-US" altLang="en-US" sz="1000" b="1" dirty="0">
                <a:solidFill>
                  <a:schemeClr val="accent6"/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1000" b="1" dirty="0">
                <a:solidFill>
                  <a:schemeClr val="accent6"/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Mortality </a:t>
            </a:r>
            <a:br>
              <a:rPr lang="en-US" altLang="en-US" sz="1000" b="1" dirty="0">
                <a:solidFill>
                  <a:schemeClr val="accent6"/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1000" b="1" dirty="0">
                <a:solidFill>
                  <a:schemeClr val="accent6"/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$4.1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1375726" y="4557093"/>
            <a:ext cx="1181740" cy="37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24" tIns="34214" rIns="68424" bIns="34214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34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00" b="1" dirty="0">
                <a:solidFill>
                  <a:schemeClr val="accent6"/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Home Healthcare</a:t>
            </a:r>
            <a:br>
              <a:rPr lang="en-US" altLang="en-US" sz="1000" b="1" dirty="0">
                <a:solidFill>
                  <a:schemeClr val="accent6"/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1000" b="1" dirty="0">
                <a:solidFill>
                  <a:schemeClr val="accent6"/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$3.8</a:t>
            </a: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009384" y="2019306"/>
            <a:ext cx="1024645" cy="37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24" tIns="34214" rIns="68424" bIns="34214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34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00" b="1" dirty="0">
                <a:solidFill>
                  <a:schemeClr val="accent6"/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Drugs/Devices</a:t>
            </a:r>
            <a:br>
              <a:rPr lang="en-US" altLang="en-US" sz="1000" b="1" dirty="0">
                <a:solidFill>
                  <a:schemeClr val="accent6"/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1000" b="1" dirty="0">
                <a:solidFill>
                  <a:schemeClr val="accent6"/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$3.2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1966596" y="1657350"/>
            <a:ext cx="803431" cy="37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24" tIns="34214" rIns="68424" bIns="34214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34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00" b="1" dirty="0">
                <a:solidFill>
                  <a:schemeClr val="accent6"/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Physicians</a:t>
            </a:r>
          </a:p>
          <a:p>
            <a:pPr algn="ctr" defTabSz="6834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00" b="1" dirty="0">
                <a:solidFill>
                  <a:schemeClr val="accent6"/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$2.5</a:t>
            </a: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512948" y="3878083"/>
            <a:ext cx="1013424" cy="37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24" tIns="34214" rIns="68424" bIns="34214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34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00" b="1" dirty="0">
                <a:solidFill>
                  <a:schemeClr val="accent6"/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Nursing Home</a:t>
            </a:r>
            <a:br>
              <a:rPr lang="en-US" altLang="en-US" sz="1000" b="1" dirty="0">
                <a:solidFill>
                  <a:schemeClr val="accent6"/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1000" b="1" dirty="0">
                <a:solidFill>
                  <a:schemeClr val="accent6"/>
                </a:solidFill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$4.7</a:t>
            </a: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609600" y="4943439"/>
            <a:ext cx="2628972" cy="17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24" tIns="34214" rIns="68424" bIns="34214" anchor="b">
            <a:spAutoFit/>
          </a:bodyPr>
          <a:lstStyle>
            <a:lvl1pPr marL="112713" indent="-11271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341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7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Source: Heart Disease and Stroke Statistics—2010 Update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153569"/>
            <a:ext cx="3277192" cy="30777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Heart Failure burden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79363" y="1147423"/>
            <a:ext cx="2937580" cy="30777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Goals of Heart Failure Therapy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510465" y="1763208"/>
            <a:ext cx="2971799" cy="2804942"/>
            <a:chOff x="5510465" y="1763208"/>
            <a:chExt cx="2971799" cy="2804942"/>
          </a:xfrm>
        </p:grpSpPr>
        <p:sp>
          <p:nvSpPr>
            <p:cNvPr id="35" name="Freeform 34"/>
            <p:cNvSpPr/>
            <p:nvPr/>
          </p:nvSpPr>
          <p:spPr>
            <a:xfrm>
              <a:off x="5510465" y="2842032"/>
              <a:ext cx="1726118" cy="1726118"/>
            </a:xfrm>
            <a:custGeom>
              <a:avLst/>
              <a:gdLst>
                <a:gd name="connsiteX0" fmla="*/ 0 w 1726118"/>
                <a:gd name="connsiteY0" fmla="*/ 863059 h 1726118"/>
                <a:gd name="connsiteX1" fmla="*/ 863059 w 1726118"/>
                <a:gd name="connsiteY1" fmla="*/ 0 h 1726118"/>
                <a:gd name="connsiteX2" fmla="*/ 1726118 w 1726118"/>
                <a:gd name="connsiteY2" fmla="*/ 863059 h 1726118"/>
                <a:gd name="connsiteX3" fmla="*/ 863059 w 1726118"/>
                <a:gd name="connsiteY3" fmla="*/ 1726118 h 1726118"/>
                <a:gd name="connsiteX4" fmla="*/ 0 w 1726118"/>
                <a:gd name="connsiteY4" fmla="*/ 863059 h 1726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118" h="1726118">
                  <a:moveTo>
                    <a:pt x="0" y="863059"/>
                  </a:moveTo>
                  <a:cubicBezTo>
                    <a:pt x="0" y="386405"/>
                    <a:pt x="386405" y="0"/>
                    <a:pt x="863059" y="0"/>
                  </a:cubicBezTo>
                  <a:cubicBezTo>
                    <a:pt x="1339713" y="0"/>
                    <a:pt x="1726118" y="386405"/>
                    <a:pt x="1726118" y="863059"/>
                  </a:cubicBezTo>
                  <a:cubicBezTo>
                    <a:pt x="1726118" y="1339713"/>
                    <a:pt x="1339713" y="1726118"/>
                    <a:pt x="863059" y="1726118"/>
                  </a:cubicBezTo>
                  <a:cubicBezTo>
                    <a:pt x="386405" y="1726118"/>
                    <a:pt x="0" y="1339713"/>
                    <a:pt x="0" y="863059"/>
                  </a:cubicBezTo>
                  <a:close/>
                </a:path>
              </a:pathLst>
            </a:cu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62542" tIns="445914" rIns="527906" bIns="3308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>
                  <a:solidFill>
                    <a:schemeClr val="bg1"/>
                  </a:solidFill>
                </a:rPr>
                <a:t>Mortality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6756146" y="2842032"/>
              <a:ext cx="1726118" cy="1726118"/>
            </a:xfrm>
            <a:custGeom>
              <a:avLst/>
              <a:gdLst>
                <a:gd name="connsiteX0" fmla="*/ 0 w 1726118"/>
                <a:gd name="connsiteY0" fmla="*/ 863059 h 1726118"/>
                <a:gd name="connsiteX1" fmla="*/ 863059 w 1726118"/>
                <a:gd name="connsiteY1" fmla="*/ 0 h 1726118"/>
                <a:gd name="connsiteX2" fmla="*/ 1726118 w 1726118"/>
                <a:gd name="connsiteY2" fmla="*/ 863059 h 1726118"/>
                <a:gd name="connsiteX3" fmla="*/ 863059 w 1726118"/>
                <a:gd name="connsiteY3" fmla="*/ 1726118 h 1726118"/>
                <a:gd name="connsiteX4" fmla="*/ 0 w 1726118"/>
                <a:gd name="connsiteY4" fmla="*/ 863059 h 1726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118" h="1726118">
                  <a:moveTo>
                    <a:pt x="0" y="863059"/>
                  </a:moveTo>
                  <a:cubicBezTo>
                    <a:pt x="0" y="386405"/>
                    <a:pt x="386405" y="0"/>
                    <a:pt x="863059" y="0"/>
                  </a:cubicBezTo>
                  <a:cubicBezTo>
                    <a:pt x="1339713" y="0"/>
                    <a:pt x="1726118" y="386405"/>
                    <a:pt x="1726118" y="863059"/>
                  </a:cubicBezTo>
                  <a:cubicBezTo>
                    <a:pt x="1726118" y="1339713"/>
                    <a:pt x="1339713" y="1726118"/>
                    <a:pt x="863059" y="1726118"/>
                  </a:cubicBezTo>
                  <a:cubicBezTo>
                    <a:pt x="386405" y="1726118"/>
                    <a:pt x="0" y="1339713"/>
                    <a:pt x="0" y="863059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527905" tIns="445914" rIns="162543" bIns="3308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>
                  <a:solidFill>
                    <a:schemeClr val="bg1"/>
                  </a:solidFill>
                </a:rPr>
                <a:t>Quality of Life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6133305" y="1763208"/>
              <a:ext cx="1726118" cy="1726118"/>
            </a:xfrm>
            <a:custGeom>
              <a:avLst/>
              <a:gdLst>
                <a:gd name="connsiteX0" fmla="*/ 0 w 1726118"/>
                <a:gd name="connsiteY0" fmla="*/ 863059 h 1726118"/>
                <a:gd name="connsiteX1" fmla="*/ 863059 w 1726118"/>
                <a:gd name="connsiteY1" fmla="*/ 0 h 1726118"/>
                <a:gd name="connsiteX2" fmla="*/ 1726118 w 1726118"/>
                <a:gd name="connsiteY2" fmla="*/ 863059 h 1726118"/>
                <a:gd name="connsiteX3" fmla="*/ 863059 w 1726118"/>
                <a:gd name="connsiteY3" fmla="*/ 1726118 h 1726118"/>
                <a:gd name="connsiteX4" fmla="*/ 0 w 1726118"/>
                <a:gd name="connsiteY4" fmla="*/ 863059 h 1726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118" h="1726118">
                  <a:moveTo>
                    <a:pt x="0" y="863059"/>
                  </a:moveTo>
                  <a:cubicBezTo>
                    <a:pt x="0" y="386405"/>
                    <a:pt x="386405" y="0"/>
                    <a:pt x="863059" y="0"/>
                  </a:cubicBezTo>
                  <a:cubicBezTo>
                    <a:pt x="1339713" y="0"/>
                    <a:pt x="1726118" y="386405"/>
                    <a:pt x="1726118" y="863059"/>
                  </a:cubicBezTo>
                  <a:cubicBezTo>
                    <a:pt x="1726118" y="1339713"/>
                    <a:pt x="1339713" y="1726118"/>
                    <a:pt x="863059" y="1726118"/>
                  </a:cubicBezTo>
                  <a:cubicBezTo>
                    <a:pt x="386405" y="1726118"/>
                    <a:pt x="0" y="1339713"/>
                    <a:pt x="0" y="863059"/>
                  </a:cubicBez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30150" tIns="302071" rIns="230149" bIns="64729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>
                  <a:solidFill>
                    <a:schemeClr val="bg1"/>
                  </a:solidFill>
                </a:rPr>
                <a:t>Hospitalizations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5553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67237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16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65760"/>
            <a:ext cx="813816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HFpEF hospitalization rate rising relative to </a:t>
            </a:r>
            <a:r>
              <a:rPr lang="en-US" dirty="0" err="1"/>
              <a:t>HFrEF</a:t>
            </a:r>
            <a:r>
              <a:rPr lang="en-US" dirty="0"/>
              <a:t> due to an ageing population, lesser misdiagnosis and lack of therapies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9528-BCFE-1E43-A37D-912FF3C527A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2" descr="An external file that holds a picture, illustration, etc.&#10;Object name is nihms528342f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" b="7724"/>
          <a:stretch/>
        </p:blipFill>
        <p:spPr bwMode="auto">
          <a:xfrm>
            <a:off x="740560" y="1839673"/>
            <a:ext cx="4517240" cy="248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8640" y="1217011"/>
            <a:ext cx="402336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Data from a large nationwide HF hospitalization study (n&gt;110,000)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64630" y="4227315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Year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07051" y="2234525"/>
            <a:ext cx="757188" cy="2616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 err="1"/>
              <a:t>HFpEF</a:t>
            </a:r>
            <a:endParaRPr lang="en-US" sz="1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07051" y="2814694"/>
            <a:ext cx="757188" cy="261610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 err="1"/>
              <a:t>HFrEF</a:t>
            </a:r>
            <a:endParaRPr lang="en-US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40617" y="3438717"/>
            <a:ext cx="757188" cy="261610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 err="1"/>
              <a:t>HFmrEF</a:t>
            </a:r>
            <a:endParaRPr lang="en-US" sz="1100" b="1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-482965" y="2902315"/>
            <a:ext cx="20064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Proportion of hospitalized HF patients broken by EF 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gray">
          <a:xfrm>
            <a:off x="5508171" y="1655739"/>
            <a:ext cx="3200400" cy="28308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725" indent="-16668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763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8838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b="1" dirty="0"/>
              <a:t>HFpEF hospitalization rates are on the rise compared to HFrEF</a:t>
            </a:r>
          </a:p>
          <a:p>
            <a:r>
              <a:rPr lang="en-US" sz="1500" dirty="0"/>
              <a:t>Some hypothesis include:</a:t>
            </a:r>
            <a:r>
              <a:rPr lang="en-US" sz="1400" dirty="0"/>
              <a:t>	</a:t>
            </a:r>
          </a:p>
          <a:p>
            <a:pPr lvl="1"/>
            <a:r>
              <a:rPr lang="en-US" sz="1400" dirty="0"/>
              <a:t>Higher prevalence of HFpEF in an increasingly aging population with co-morbidities e.g., diabetes, HTN</a:t>
            </a:r>
          </a:p>
          <a:p>
            <a:pPr lvl="1"/>
            <a:r>
              <a:rPr lang="en-US" sz="1400" dirty="0"/>
              <a:t>Lesser rates of HFpEF misdiagnosis</a:t>
            </a:r>
          </a:p>
          <a:p>
            <a:pPr lvl="1"/>
            <a:r>
              <a:rPr lang="en-US" sz="1400" dirty="0"/>
              <a:t>Lower availability of drug treatments in HFpEF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4645" y="4933744"/>
            <a:ext cx="804671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rgbClr val="000000"/>
                </a:solidFill>
                <a:latin typeface="+mj-lt"/>
              </a:rPr>
              <a:t>Source: </a:t>
            </a:r>
            <a:r>
              <a:rPr lang="en-US" sz="700" b="1" dirty="0" err="1">
                <a:solidFill>
                  <a:srgbClr val="000000"/>
                </a:solidFill>
                <a:latin typeface="+mj-lt"/>
              </a:rPr>
              <a:t>Owan</a:t>
            </a:r>
            <a:r>
              <a:rPr lang="en-US" sz="700" b="1" dirty="0">
                <a:solidFill>
                  <a:srgbClr val="000000"/>
                </a:solidFill>
                <a:latin typeface="+mj-lt"/>
              </a:rPr>
              <a:t> T et al. Trends in prevalence and outcome of heart failure with preserved ejection fraction. N </a:t>
            </a:r>
            <a:r>
              <a:rPr lang="en-US" sz="700" b="1" dirty="0" err="1">
                <a:solidFill>
                  <a:srgbClr val="000000"/>
                </a:solidFill>
                <a:latin typeface="+mj-lt"/>
              </a:rPr>
              <a:t>Engl</a:t>
            </a:r>
            <a:r>
              <a:rPr lang="en-US" sz="700" b="1" dirty="0">
                <a:solidFill>
                  <a:srgbClr val="000000"/>
                </a:solidFill>
                <a:latin typeface="+mj-lt"/>
              </a:rPr>
              <a:t> J Med. 2006; Get With the Guidelines-Heart Failure Registry (GWTG-HF)</a:t>
            </a:r>
            <a:endParaRPr lang="en-US" sz="7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3474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10" name="think-cell Slide" r:id="rId22" imgW="360" imgH="360" progId="TCLayout.ActiveDocument.1">
                  <p:embed/>
                </p:oleObj>
              </mc:Choice>
              <mc:Fallback>
                <p:oleObj name="think-cell Slide" r:id="rId22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 co-morbidities in </a:t>
            </a:r>
            <a:r>
              <a:rPr lang="en-US" dirty="0" err="1"/>
              <a:t>HFpEF</a:t>
            </a:r>
            <a:r>
              <a:rPr lang="en-US" dirty="0"/>
              <a:t> postulated to cause a higher % of non-cardiac deaths vs. </a:t>
            </a:r>
            <a:r>
              <a:rPr lang="en-US" dirty="0" err="1"/>
              <a:t>HFrEF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51750" y="4944911"/>
            <a:ext cx="841586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600" b="1" dirty="0">
                <a:cs typeface="Arial" pitchFamily="34" charset="0"/>
              </a:rPr>
              <a:t>Source: </a:t>
            </a:r>
            <a:r>
              <a:rPr lang="en-US" sz="600" b="1" dirty="0"/>
              <a:t>Michelle M.Y. Chan, Carolyn S.P. Lam, EJHF. 2013</a:t>
            </a:r>
          </a:p>
        </p:txBody>
      </p:sp>
      <p:graphicFrame>
        <p:nvGraphicFramePr>
          <p:cNvPr id="68" name="Chart 67"/>
          <p:cNvGraphicFramePr/>
          <p:nvPr>
            <p:custDataLst>
              <p:tags r:id="rId4"/>
            </p:custDataLst>
            <p:extLst/>
          </p:nvPr>
        </p:nvGraphicFramePr>
        <p:xfrm>
          <a:off x="941388" y="1700213"/>
          <a:ext cx="6481762" cy="218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sp>
        <p:nvSpPr>
          <p:cNvPr id="66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3194050" y="2613025"/>
            <a:ext cx="4064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725" indent="-16668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763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8838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chemeClr val="bg1">
                    <a:lumMod val="75000"/>
                  </a:schemeClr>
                </a:solidFill>
                <a:sym typeface="+mn-lt"/>
              </a:rPr>
              <a:t>38%</a:t>
            </a:r>
            <a:endParaRPr lang="en-US" sz="1400" dirty="0">
              <a:solidFill>
                <a:schemeClr val="bg1">
                  <a:lumMod val="75000"/>
                </a:schemeClr>
              </a:solidFill>
              <a:sym typeface="+mn-lt"/>
            </a:endParaRPr>
          </a:p>
        </p:txBody>
      </p:sp>
      <p:sp>
        <p:nvSpPr>
          <p:cNvPr id="119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033463" y="1270000"/>
            <a:ext cx="14128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725" indent="-16668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763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8838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200" b="1" dirty="0">
                <a:sym typeface="+mn-lt"/>
              </a:rPr>
              <a:t>Non-cardiac deaths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dirty="0">
                <a:sym typeface="+mn-lt"/>
              </a:rPr>
              <a:t>% of patients</a:t>
            </a:r>
          </a:p>
        </p:txBody>
      </p:sp>
      <p:sp>
        <p:nvSpPr>
          <p:cNvPr id="16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902075" y="3814763"/>
            <a:ext cx="941388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725" indent="-16668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763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8838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F361CD7-A154-4454-8F2F-CE0CE48A9519}" type="datetime'''''''Adab''a''''''g'''''''''' e''''t'' ''a''''l'''''">
              <a:rPr lang="en-US" altLang="en-US" sz="13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Adabag et al</a:t>
            </a:fld>
            <a:endParaRPr lang="en-US" sz="1300" dirty="0">
              <a:sym typeface="+mn-lt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1462088" y="3814763"/>
            <a:ext cx="1074738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725" indent="-16668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763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8838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C43CEC80-E68B-4A02-BB43-15D8546FE17E}" type="datetime'J''''''C''''''''''''''''''A''R''''''''''E''-''''C''A''''RD'">
              <a:rPr lang="en-US" altLang="en-US" sz="13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JCARE-CARD</a:t>
            </a:fld>
            <a:endParaRPr lang="en-US" sz="1300" dirty="0">
              <a:sym typeface="+mn-lt"/>
            </a:endParaRPr>
          </a:p>
        </p:txBody>
      </p:sp>
      <p:sp>
        <p:nvSpPr>
          <p:cNvPr id="14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2743200" y="3814763"/>
            <a:ext cx="88582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725" indent="-16668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763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8838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68529A15-4284-4598-B351-F6F10204311A}" type="datetime'''H''''e''''''nk''''''''el'''''' ''et'' ''''''al'''">
              <a:rPr lang="en-US" altLang="en-US" sz="13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Henkel et al</a:t>
            </a:fld>
            <a:endParaRPr lang="en-US" sz="1300" dirty="0">
              <a:sym typeface="+mn-lt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5251450" y="3814763"/>
            <a:ext cx="617538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725" indent="-16668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763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8838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29EFC24-A642-4864-A8A8-542DA0B37B6F}" type="datetime'''C''''''''''''H''''''''A''R''''M'''''''''''''''">
              <a:rPr lang="en-US" altLang="en-US" sz="13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CHARM</a:t>
            </a:fld>
            <a:endParaRPr lang="en-US" sz="1300" dirty="0">
              <a:sym typeface="+mn-lt"/>
            </a:endParaRPr>
          </a:p>
        </p:txBody>
      </p:sp>
      <p:sp>
        <p:nvSpPr>
          <p:cNvPr id="56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2008188" y="3048000"/>
            <a:ext cx="4064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725" indent="-16668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763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8838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chemeClr val="bg1">
                    <a:lumMod val="75000"/>
                  </a:schemeClr>
                </a:solidFill>
                <a:sym typeface="+mn-lt"/>
              </a:rPr>
              <a:t>20%</a:t>
            </a:r>
            <a:endParaRPr lang="en-US" sz="1400" dirty="0">
              <a:solidFill>
                <a:schemeClr val="bg1">
                  <a:lumMod val="75000"/>
                </a:schemeClr>
              </a:solidFill>
              <a:sym typeface="+mn-lt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6592888" y="3814763"/>
            <a:ext cx="306388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725" indent="-16668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763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8838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F623BDC-3597-4543-B56A-98D4C4BB7570}" type="datetime'''''''''''''''''''''''''''D''''''''''''''''''''I''''G'''''">
              <a:rPr lang="en-US" altLang="en-US" sz="13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DIG</a:t>
            </a:fld>
            <a:endParaRPr lang="en-US" sz="1300" dirty="0">
              <a:sym typeface="+mn-lt"/>
            </a:endParaRPr>
          </a:p>
        </p:txBody>
      </p:sp>
      <p:sp>
        <p:nvSpPr>
          <p:cNvPr id="79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5567363" y="3095625"/>
            <a:ext cx="4064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725" indent="-16668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763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8838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chemeClr val="bg1">
                    <a:lumMod val="75000"/>
                  </a:schemeClr>
                </a:solidFill>
                <a:sym typeface="+mn-lt"/>
              </a:rPr>
              <a:t>18%</a:t>
            </a:r>
            <a:endParaRPr lang="en-US" sz="1400" dirty="0">
              <a:solidFill>
                <a:schemeClr val="bg1">
                  <a:lumMod val="75000"/>
                </a:schemeClr>
              </a:solidFill>
              <a:sym typeface="+mn-lt"/>
            </a:endParaRPr>
          </a:p>
        </p:txBody>
      </p:sp>
      <p:sp>
        <p:nvSpPr>
          <p:cNvPr id="73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4381500" y="2565400"/>
            <a:ext cx="4064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725" indent="-16668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763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8838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chemeClr val="bg1">
                    <a:lumMod val="75000"/>
                  </a:schemeClr>
                </a:solidFill>
                <a:sym typeface="+mn-lt"/>
              </a:rPr>
              <a:t>40%</a:t>
            </a:r>
            <a:endParaRPr lang="en-US" sz="1400" dirty="0">
              <a:solidFill>
                <a:schemeClr val="bg1">
                  <a:lumMod val="75000"/>
                </a:schemeClr>
              </a:solidFill>
              <a:sym typeface="+mn-lt"/>
            </a:endParaRPr>
          </a:p>
        </p:txBody>
      </p:sp>
      <p:sp>
        <p:nvSpPr>
          <p:cNvPr id="84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6754813" y="3144838"/>
            <a:ext cx="4064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725" indent="-16668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763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8838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chemeClr val="bg1">
                    <a:lumMod val="75000"/>
                  </a:schemeClr>
                </a:solidFill>
                <a:sym typeface="+mn-lt"/>
              </a:rPr>
              <a:t>16%</a:t>
            </a:r>
            <a:endParaRPr lang="en-US" sz="1400" dirty="0">
              <a:solidFill>
                <a:schemeClr val="bg1">
                  <a:lumMod val="75000"/>
                </a:schemeClr>
              </a:solidFill>
              <a:sym typeface="+mn-lt"/>
            </a:endParaRPr>
          </a:p>
        </p:txBody>
      </p:sp>
      <p:sp>
        <p:nvSpPr>
          <p:cNvPr id="8" name="Rectangle 7"/>
          <p:cNvSpPr/>
          <p:nvPr>
            <p:custDataLst>
              <p:tags r:id="rId16"/>
            </p:custDataLst>
          </p:nvPr>
        </p:nvSpPr>
        <p:spPr bwMode="auto">
          <a:xfrm>
            <a:off x="6303963" y="2039938"/>
            <a:ext cx="250825" cy="187325"/>
          </a:xfrm>
          <a:prstGeom prst="rect">
            <a:avLst/>
          </a:prstGeom>
          <a:solidFill>
            <a:srgbClr val="D6D7D9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sq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>
            <p:custDataLst>
              <p:tags r:id="rId17"/>
            </p:custDataLst>
          </p:nvPr>
        </p:nvSpPr>
        <p:spPr bwMode="auto">
          <a:xfrm>
            <a:off x="6303963" y="1785938"/>
            <a:ext cx="250825" cy="187325"/>
          </a:xfrm>
          <a:prstGeom prst="rect">
            <a:avLst/>
          </a:prstGeom>
          <a:solidFill>
            <a:schemeClr val="accent1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sq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6605588" y="1781175"/>
            <a:ext cx="5619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725" indent="-16668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763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8838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73FA53A-E2B8-4883-8E58-4687F7B96D21}" type="datetime'''H''''''''''''''F''p''''E''''''F'''''''''''">
              <a:rPr lang="en-US" altLang="en-US" sz="1400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HFpEF</a:t>
            </a:fld>
            <a:endParaRPr lang="en-US" sz="1400" dirty="0">
              <a:sym typeface="+mn-lt"/>
            </a:endParaRPr>
          </a:p>
        </p:txBody>
      </p:sp>
      <p:sp>
        <p:nvSpPr>
          <p:cNvPr id="39" name="Text Placeholder 2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6605588" y="2035175"/>
            <a:ext cx="52228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3038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725" indent="-16668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763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8838" indent="-173038" algn="l" defTabSz="4572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A343BBA-4F72-4633-812C-D16E336F0402}" type="datetime'''''H''''''''''''''''''''''''''''F''''''r''''EF'''''''">
              <a:rPr lang="en-US" altLang="en-US" sz="1400" smtClean="0">
                <a:solidFill>
                  <a:schemeClr val="bg1">
                    <a:lumMod val="75000"/>
                  </a:schemeClr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HFrEF</a:t>
            </a:fld>
            <a:endParaRPr lang="en-US" sz="1400" dirty="0">
              <a:solidFill>
                <a:schemeClr val="bg1">
                  <a:lumMod val="75000"/>
                </a:schemeClr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4877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Cause-specific mortality in RCTs of </a:t>
            </a:r>
            <a:r>
              <a:rPr lang="en-US" dirty="0" err="1"/>
              <a:t>HFpEF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9528-BCFE-1E43-A37D-912FF3C527A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67618" name="Picture 2" descr="https://ars.els-cdn.com/content/image/1-s2.0-S0735109716372163-gr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504" y="1189038"/>
            <a:ext cx="5796992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1750" y="4991077"/>
            <a:ext cx="841586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600" b="1" dirty="0">
                <a:cs typeface="Arial" pitchFamily="34" charset="0"/>
              </a:rPr>
              <a:t>Source: </a:t>
            </a:r>
            <a:r>
              <a:rPr lang="en-US" altLang="en-US" sz="600" b="1" dirty="0" err="1">
                <a:cs typeface="Arial" pitchFamily="34" charset="0"/>
              </a:rPr>
              <a:t>Vaduganathan</a:t>
            </a:r>
            <a:r>
              <a:rPr lang="en-US" altLang="en-US" sz="600" b="1" dirty="0">
                <a:cs typeface="Arial" pitchFamily="34" charset="0"/>
              </a:rPr>
              <a:t> M et al. Mode of Death in Heart Failure with Preserved Ejection Fraction. JACC 2017</a:t>
            </a:r>
            <a:endParaRPr lang="en-US" sz="600" b="1" dirty="0"/>
          </a:p>
        </p:txBody>
      </p:sp>
    </p:spTree>
    <p:extLst>
      <p:ext uri="{BB962C8B-B14F-4D97-AF65-F5344CB8AC3E}">
        <p14:creationId xmlns:p14="http://schemas.microsoft.com/office/powerpoint/2010/main" val="2398094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Atrial Pressure is an early predictor of clinical decompensation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9528-BCFE-1E43-A37D-912FF3C527A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8512" y="4238139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Time Preceding Hospitalization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825212" y="4481328"/>
            <a:ext cx="66329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25212" y="4396964"/>
            <a:ext cx="0" cy="179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2282411" y="4234180"/>
            <a:ext cx="1222789" cy="471170"/>
          </a:xfrm>
          <a:custGeom>
            <a:avLst/>
            <a:gdLst>
              <a:gd name="connsiteX0" fmla="*/ 0 w 1222789"/>
              <a:gd name="connsiteY0" fmla="*/ 78530 h 471170"/>
              <a:gd name="connsiteX1" fmla="*/ 78530 w 1222789"/>
              <a:gd name="connsiteY1" fmla="*/ 0 h 471170"/>
              <a:gd name="connsiteX2" fmla="*/ 1144259 w 1222789"/>
              <a:gd name="connsiteY2" fmla="*/ 0 h 471170"/>
              <a:gd name="connsiteX3" fmla="*/ 1222789 w 1222789"/>
              <a:gd name="connsiteY3" fmla="*/ 78530 h 471170"/>
              <a:gd name="connsiteX4" fmla="*/ 1222789 w 1222789"/>
              <a:gd name="connsiteY4" fmla="*/ 392640 h 471170"/>
              <a:gd name="connsiteX5" fmla="*/ 1144259 w 1222789"/>
              <a:gd name="connsiteY5" fmla="*/ 471170 h 471170"/>
              <a:gd name="connsiteX6" fmla="*/ 78530 w 1222789"/>
              <a:gd name="connsiteY6" fmla="*/ 471170 h 471170"/>
              <a:gd name="connsiteX7" fmla="*/ 0 w 1222789"/>
              <a:gd name="connsiteY7" fmla="*/ 392640 h 471170"/>
              <a:gd name="connsiteX8" fmla="*/ 0 w 1222789"/>
              <a:gd name="connsiteY8" fmla="*/ 78530 h 47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2789" h="471170">
                <a:moveTo>
                  <a:pt x="0" y="78530"/>
                </a:moveTo>
                <a:cubicBezTo>
                  <a:pt x="0" y="35159"/>
                  <a:pt x="35159" y="0"/>
                  <a:pt x="78530" y="0"/>
                </a:cubicBezTo>
                <a:lnTo>
                  <a:pt x="1144259" y="0"/>
                </a:lnTo>
                <a:cubicBezTo>
                  <a:pt x="1187630" y="0"/>
                  <a:pt x="1222789" y="35159"/>
                  <a:pt x="1222789" y="78530"/>
                </a:cubicBezTo>
                <a:lnTo>
                  <a:pt x="1222789" y="392640"/>
                </a:lnTo>
                <a:cubicBezTo>
                  <a:pt x="1222789" y="436011"/>
                  <a:pt x="1187630" y="471170"/>
                  <a:pt x="1144259" y="471170"/>
                </a:cubicBezTo>
                <a:lnTo>
                  <a:pt x="78530" y="471170"/>
                </a:lnTo>
                <a:cubicBezTo>
                  <a:pt x="35159" y="471170"/>
                  <a:pt x="0" y="436011"/>
                  <a:pt x="0" y="392640"/>
                </a:cubicBezTo>
                <a:lnTo>
                  <a:pt x="0" y="7853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911" tIns="64911" rIns="64911" bIns="64911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kern="1200" dirty="0"/>
              <a:t>Stable</a:t>
            </a:r>
          </a:p>
        </p:txBody>
      </p:sp>
      <p:sp>
        <p:nvSpPr>
          <p:cNvPr id="21" name="Freeform 20"/>
          <p:cNvSpPr/>
          <p:nvPr/>
        </p:nvSpPr>
        <p:spPr>
          <a:xfrm>
            <a:off x="4558542" y="4228634"/>
            <a:ext cx="1376982" cy="471170"/>
          </a:xfrm>
          <a:custGeom>
            <a:avLst/>
            <a:gdLst>
              <a:gd name="connsiteX0" fmla="*/ 0 w 1222789"/>
              <a:gd name="connsiteY0" fmla="*/ 78530 h 471170"/>
              <a:gd name="connsiteX1" fmla="*/ 78530 w 1222789"/>
              <a:gd name="connsiteY1" fmla="*/ 0 h 471170"/>
              <a:gd name="connsiteX2" fmla="*/ 1144259 w 1222789"/>
              <a:gd name="connsiteY2" fmla="*/ 0 h 471170"/>
              <a:gd name="connsiteX3" fmla="*/ 1222789 w 1222789"/>
              <a:gd name="connsiteY3" fmla="*/ 78530 h 471170"/>
              <a:gd name="connsiteX4" fmla="*/ 1222789 w 1222789"/>
              <a:gd name="connsiteY4" fmla="*/ 392640 h 471170"/>
              <a:gd name="connsiteX5" fmla="*/ 1144259 w 1222789"/>
              <a:gd name="connsiteY5" fmla="*/ 471170 h 471170"/>
              <a:gd name="connsiteX6" fmla="*/ 78530 w 1222789"/>
              <a:gd name="connsiteY6" fmla="*/ 471170 h 471170"/>
              <a:gd name="connsiteX7" fmla="*/ 0 w 1222789"/>
              <a:gd name="connsiteY7" fmla="*/ 392640 h 471170"/>
              <a:gd name="connsiteX8" fmla="*/ 0 w 1222789"/>
              <a:gd name="connsiteY8" fmla="*/ 78530 h 47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2789" h="471170">
                <a:moveTo>
                  <a:pt x="0" y="78530"/>
                </a:moveTo>
                <a:cubicBezTo>
                  <a:pt x="0" y="35159"/>
                  <a:pt x="35159" y="0"/>
                  <a:pt x="78530" y="0"/>
                </a:cubicBezTo>
                <a:lnTo>
                  <a:pt x="1144259" y="0"/>
                </a:lnTo>
                <a:cubicBezTo>
                  <a:pt x="1187630" y="0"/>
                  <a:pt x="1222789" y="35159"/>
                  <a:pt x="1222789" y="78530"/>
                </a:cubicBezTo>
                <a:lnTo>
                  <a:pt x="1222789" y="392640"/>
                </a:lnTo>
                <a:cubicBezTo>
                  <a:pt x="1222789" y="436011"/>
                  <a:pt x="1187630" y="471170"/>
                  <a:pt x="1144259" y="471170"/>
                </a:cubicBezTo>
                <a:lnTo>
                  <a:pt x="78530" y="471170"/>
                </a:lnTo>
                <a:cubicBezTo>
                  <a:pt x="35159" y="471170"/>
                  <a:pt x="0" y="436011"/>
                  <a:pt x="0" y="392640"/>
                </a:cubicBezTo>
                <a:lnTo>
                  <a:pt x="0" y="7853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911" tIns="64911" rIns="64911" bIns="64911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kern="1200" dirty="0" err="1"/>
              <a:t>Presymptomatic</a:t>
            </a:r>
            <a:r>
              <a:rPr lang="en-US" sz="1100" kern="1200" dirty="0"/>
              <a:t> Congestion</a:t>
            </a:r>
          </a:p>
        </p:txBody>
      </p:sp>
      <p:sp>
        <p:nvSpPr>
          <p:cNvPr id="22" name="Freeform 21"/>
          <p:cNvSpPr/>
          <p:nvPr/>
        </p:nvSpPr>
        <p:spPr>
          <a:xfrm>
            <a:off x="7235411" y="4234180"/>
            <a:ext cx="1222789" cy="471170"/>
          </a:xfrm>
          <a:custGeom>
            <a:avLst/>
            <a:gdLst>
              <a:gd name="connsiteX0" fmla="*/ 0 w 1222789"/>
              <a:gd name="connsiteY0" fmla="*/ 78530 h 471170"/>
              <a:gd name="connsiteX1" fmla="*/ 78530 w 1222789"/>
              <a:gd name="connsiteY1" fmla="*/ 0 h 471170"/>
              <a:gd name="connsiteX2" fmla="*/ 1144259 w 1222789"/>
              <a:gd name="connsiteY2" fmla="*/ 0 h 471170"/>
              <a:gd name="connsiteX3" fmla="*/ 1222789 w 1222789"/>
              <a:gd name="connsiteY3" fmla="*/ 78530 h 471170"/>
              <a:gd name="connsiteX4" fmla="*/ 1222789 w 1222789"/>
              <a:gd name="connsiteY4" fmla="*/ 392640 h 471170"/>
              <a:gd name="connsiteX5" fmla="*/ 1144259 w 1222789"/>
              <a:gd name="connsiteY5" fmla="*/ 471170 h 471170"/>
              <a:gd name="connsiteX6" fmla="*/ 78530 w 1222789"/>
              <a:gd name="connsiteY6" fmla="*/ 471170 h 471170"/>
              <a:gd name="connsiteX7" fmla="*/ 0 w 1222789"/>
              <a:gd name="connsiteY7" fmla="*/ 392640 h 471170"/>
              <a:gd name="connsiteX8" fmla="*/ 0 w 1222789"/>
              <a:gd name="connsiteY8" fmla="*/ 78530 h 47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2789" h="471170">
                <a:moveTo>
                  <a:pt x="0" y="78530"/>
                </a:moveTo>
                <a:cubicBezTo>
                  <a:pt x="0" y="35159"/>
                  <a:pt x="35159" y="0"/>
                  <a:pt x="78530" y="0"/>
                </a:cubicBezTo>
                <a:lnTo>
                  <a:pt x="1144259" y="0"/>
                </a:lnTo>
                <a:cubicBezTo>
                  <a:pt x="1187630" y="0"/>
                  <a:pt x="1222789" y="35159"/>
                  <a:pt x="1222789" y="78530"/>
                </a:cubicBezTo>
                <a:lnTo>
                  <a:pt x="1222789" y="392640"/>
                </a:lnTo>
                <a:cubicBezTo>
                  <a:pt x="1222789" y="436011"/>
                  <a:pt x="1187630" y="471170"/>
                  <a:pt x="1144259" y="471170"/>
                </a:cubicBezTo>
                <a:lnTo>
                  <a:pt x="78530" y="471170"/>
                </a:lnTo>
                <a:cubicBezTo>
                  <a:pt x="35159" y="471170"/>
                  <a:pt x="0" y="436011"/>
                  <a:pt x="0" y="392640"/>
                </a:cubicBezTo>
                <a:lnTo>
                  <a:pt x="0" y="7853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911" tIns="64911" rIns="64911" bIns="64911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kern="1200" dirty="0"/>
              <a:t>Admission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036806" y="4397520"/>
            <a:ext cx="0" cy="179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553200" y="4397520"/>
            <a:ext cx="0" cy="1796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1314792" y="1069904"/>
            <a:ext cx="7097486" cy="3744692"/>
          </a:xfrm>
          <a:custGeom>
            <a:avLst/>
            <a:gdLst>
              <a:gd name="connsiteX0" fmla="*/ 0 w 7097486"/>
              <a:gd name="connsiteY0" fmla="*/ 3744692 h 3744692"/>
              <a:gd name="connsiteX1" fmla="*/ 180392 w 7097486"/>
              <a:gd name="connsiteY1" fmla="*/ 3738472 h 3744692"/>
              <a:gd name="connsiteX2" fmla="*/ 273698 w 7097486"/>
              <a:gd name="connsiteY2" fmla="*/ 3713590 h 3744692"/>
              <a:gd name="connsiteX3" fmla="*/ 317241 w 7097486"/>
              <a:gd name="connsiteY3" fmla="*/ 3701149 h 3744692"/>
              <a:gd name="connsiteX4" fmla="*/ 367004 w 7097486"/>
              <a:gd name="connsiteY4" fmla="*/ 3676267 h 3744692"/>
              <a:gd name="connsiteX5" fmla="*/ 385665 w 7097486"/>
              <a:gd name="connsiteY5" fmla="*/ 3663827 h 3744692"/>
              <a:gd name="connsiteX6" fmla="*/ 404327 w 7097486"/>
              <a:gd name="connsiteY6" fmla="*/ 3657606 h 3744692"/>
              <a:gd name="connsiteX7" fmla="*/ 435429 w 7097486"/>
              <a:gd name="connsiteY7" fmla="*/ 3645165 h 3744692"/>
              <a:gd name="connsiteX8" fmla="*/ 491412 w 7097486"/>
              <a:gd name="connsiteY8" fmla="*/ 3626504 h 3744692"/>
              <a:gd name="connsiteX9" fmla="*/ 559837 w 7097486"/>
              <a:gd name="connsiteY9" fmla="*/ 3582961 h 3744692"/>
              <a:gd name="connsiteX10" fmla="*/ 578498 w 7097486"/>
              <a:gd name="connsiteY10" fmla="*/ 3570520 h 3744692"/>
              <a:gd name="connsiteX11" fmla="*/ 597159 w 7097486"/>
              <a:gd name="connsiteY11" fmla="*/ 3551859 h 3744692"/>
              <a:gd name="connsiteX12" fmla="*/ 622041 w 7097486"/>
              <a:gd name="connsiteY12" fmla="*/ 3533198 h 3744692"/>
              <a:gd name="connsiteX13" fmla="*/ 640702 w 7097486"/>
              <a:gd name="connsiteY13" fmla="*/ 3508316 h 3744692"/>
              <a:gd name="connsiteX14" fmla="*/ 659363 w 7097486"/>
              <a:gd name="connsiteY14" fmla="*/ 3489655 h 3744692"/>
              <a:gd name="connsiteX15" fmla="*/ 696686 w 7097486"/>
              <a:gd name="connsiteY15" fmla="*/ 3452333 h 3744692"/>
              <a:gd name="connsiteX16" fmla="*/ 721568 w 7097486"/>
              <a:gd name="connsiteY16" fmla="*/ 3421231 h 3744692"/>
              <a:gd name="connsiteX17" fmla="*/ 727788 w 7097486"/>
              <a:gd name="connsiteY17" fmla="*/ 3402569 h 3744692"/>
              <a:gd name="connsiteX18" fmla="*/ 758890 w 7097486"/>
              <a:gd name="connsiteY18" fmla="*/ 3359027 h 3744692"/>
              <a:gd name="connsiteX19" fmla="*/ 765110 w 7097486"/>
              <a:gd name="connsiteY19" fmla="*/ 3340365 h 3744692"/>
              <a:gd name="connsiteX20" fmla="*/ 789992 w 7097486"/>
              <a:gd name="connsiteY20" fmla="*/ 3296823 h 3744692"/>
              <a:gd name="connsiteX21" fmla="*/ 808653 w 7097486"/>
              <a:gd name="connsiteY21" fmla="*/ 3253280 h 3744692"/>
              <a:gd name="connsiteX22" fmla="*/ 814874 w 7097486"/>
              <a:gd name="connsiteY22" fmla="*/ 3234618 h 3744692"/>
              <a:gd name="connsiteX23" fmla="*/ 821094 w 7097486"/>
              <a:gd name="connsiteY23" fmla="*/ 3209737 h 3744692"/>
              <a:gd name="connsiteX24" fmla="*/ 833535 w 7097486"/>
              <a:gd name="connsiteY24" fmla="*/ 3191076 h 3744692"/>
              <a:gd name="connsiteX25" fmla="*/ 858416 w 7097486"/>
              <a:gd name="connsiteY25" fmla="*/ 3116431 h 3744692"/>
              <a:gd name="connsiteX26" fmla="*/ 864637 w 7097486"/>
              <a:gd name="connsiteY26" fmla="*/ 3097769 h 3744692"/>
              <a:gd name="connsiteX27" fmla="*/ 877078 w 7097486"/>
              <a:gd name="connsiteY27" fmla="*/ 3079108 h 3744692"/>
              <a:gd name="connsiteX28" fmla="*/ 901959 w 7097486"/>
              <a:gd name="connsiteY28" fmla="*/ 3016904 h 3744692"/>
              <a:gd name="connsiteX29" fmla="*/ 920621 w 7097486"/>
              <a:gd name="connsiteY29" fmla="*/ 2998243 h 3744692"/>
              <a:gd name="connsiteX30" fmla="*/ 939282 w 7097486"/>
              <a:gd name="connsiteY30" fmla="*/ 2960920 h 3744692"/>
              <a:gd name="connsiteX31" fmla="*/ 945502 w 7097486"/>
              <a:gd name="connsiteY31" fmla="*/ 2942259 h 3744692"/>
              <a:gd name="connsiteX32" fmla="*/ 970384 w 7097486"/>
              <a:gd name="connsiteY32" fmla="*/ 2904937 h 3744692"/>
              <a:gd name="connsiteX33" fmla="*/ 976604 w 7097486"/>
              <a:gd name="connsiteY33" fmla="*/ 2886276 h 3744692"/>
              <a:gd name="connsiteX34" fmla="*/ 1007706 w 7097486"/>
              <a:gd name="connsiteY34" fmla="*/ 2848953 h 3744692"/>
              <a:gd name="connsiteX35" fmla="*/ 1013927 w 7097486"/>
              <a:gd name="connsiteY35" fmla="*/ 2830292 h 3744692"/>
              <a:gd name="connsiteX36" fmla="*/ 1026368 w 7097486"/>
              <a:gd name="connsiteY36" fmla="*/ 2811631 h 3744692"/>
              <a:gd name="connsiteX37" fmla="*/ 1038808 w 7097486"/>
              <a:gd name="connsiteY37" fmla="*/ 2786749 h 3744692"/>
              <a:gd name="connsiteX38" fmla="*/ 1051249 w 7097486"/>
              <a:gd name="connsiteY38" fmla="*/ 2768088 h 3744692"/>
              <a:gd name="connsiteX39" fmla="*/ 1057470 w 7097486"/>
              <a:gd name="connsiteY39" fmla="*/ 2749427 h 3744692"/>
              <a:gd name="connsiteX40" fmla="*/ 1076131 w 7097486"/>
              <a:gd name="connsiteY40" fmla="*/ 2724545 h 3744692"/>
              <a:gd name="connsiteX41" fmla="*/ 1101012 w 7097486"/>
              <a:gd name="connsiteY41" fmla="*/ 2687223 h 3744692"/>
              <a:gd name="connsiteX42" fmla="*/ 1119674 w 7097486"/>
              <a:gd name="connsiteY42" fmla="*/ 2668561 h 3744692"/>
              <a:gd name="connsiteX43" fmla="*/ 1169437 w 7097486"/>
              <a:gd name="connsiteY43" fmla="*/ 2600137 h 3744692"/>
              <a:gd name="connsiteX44" fmla="*/ 1194319 w 7097486"/>
              <a:gd name="connsiteY44" fmla="*/ 2581476 h 3744692"/>
              <a:gd name="connsiteX45" fmla="*/ 1212980 w 7097486"/>
              <a:gd name="connsiteY45" fmla="*/ 2556594 h 3744692"/>
              <a:gd name="connsiteX46" fmla="*/ 1237861 w 7097486"/>
              <a:gd name="connsiteY46" fmla="*/ 2519272 h 3744692"/>
              <a:gd name="connsiteX47" fmla="*/ 1275184 w 7097486"/>
              <a:gd name="connsiteY47" fmla="*/ 2481949 h 3744692"/>
              <a:gd name="connsiteX48" fmla="*/ 1287625 w 7097486"/>
              <a:gd name="connsiteY48" fmla="*/ 2463288 h 3744692"/>
              <a:gd name="connsiteX49" fmla="*/ 1306286 w 7097486"/>
              <a:gd name="connsiteY49" fmla="*/ 2450847 h 3744692"/>
              <a:gd name="connsiteX50" fmla="*/ 1331168 w 7097486"/>
              <a:gd name="connsiteY50" fmla="*/ 2432186 h 3744692"/>
              <a:gd name="connsiteX51" fmla="*/ 1349829 w 7097486"/>
              <a:gd name="connsiteY51" fmla="*/ 2419745 h 3744692"/>
              <a:gd name="connsiteX52" fmla="*/ 1374710 w 7097486"/>
              <a:gd name="connsiteY52" fmla="*/ 2401084 h 3744692"/>
              <a:gd name="connsiteX53" fmla="*/ 1405812 w 7097486"/>
              <a:gd name="connsiteY53" fmla="*/ 2382423 h 3744692"/>
              <a:gd name="connsiteX54" fmla="*/ 1424474 w 7097486"/>
              <a:gd name="connsiteY54" fmla="*/ 2363761 h 3744692"/>
              <a:gd name="connsiteX55" fmla="*/ 1443135 w 7097486"/>
              <a:gd name="connsiteY55" fmla="*/ 2351320 h 3744692"/>
              <a:gd name="connsiteX56" fmla="*/ 1499119 w 7097486"/>
              <a:gd name="connsiteY56" fmla="*/ 2307778 h 3744692"/>
              <a:gd name="connsiteX57" fmla="*/ 1517780 w 7097486"/>
              <a:gd name="connsiteY57" fmla="*/ 2301557 h 3744692"/>
              <a:gd name="connsiteX58" fmla="*/ 1555102 w 7097486"/>
              <a:gd name="connsiteY58" fmla="*/ 2276676 h 3744692"/>
              <a:gd name="connsiteX59" fmla="*/ 1629747 w 7097486"/>
              <a:gd name="connsiteY59" fmla="*/ 2258014 h 3744692"/>
              <a:gd name="connsiteX60" fmla="*/ 1667070 w 7097486"/>
              <a:gd name="connsiteY60" fmla="*/ 2239353 h 3744692"/>
              <a:gd name="connsiteX61" fmla="*/ 1704392 w 7097486"/>
              <a:gd name="connsiteY61" fmla="*/ 2220692 h 3744692"/>
              <a:gd name="connsiteX62" fmla="*/ 1747935 w 7097486"/>
              <a:gd name="connsiteY62" fmla="*/ 2195810 h 3744692"/>
              <a:gd name="connsiteX63" fmla="*/ 1766596 w 7097486"/>
              <a:gd name="connsiteY63" fmla="*/ 2183369 h 3744692"/>
              <a:gd name="connsiteX64" fmla="*/ 1822580 w 7097486"/>
              <a:gd name="connsiteY64" fmla="*/ 2164708 h 3744692"/>
              <a:gd name="connsiteX65" fmla="*/ 1853682 w 7097486"/>
              <a:gd name="connsiteY65" fmla="*/ 2146047 h 3744692"/>
              <a:gd name="connsiteX66" fmla="*/ 1922106 w 7097486"/>
              <a:gd name="connsiteY66" fmla="*/ 2121165 h 3744692"/>
              <a:gd name="connsiteX67" fmla="*/ 1953208 w 7097486"/>
              <a:gd name="connsiteY67" fmla="*/ 2108725 h 3744692"/>
              <a:gd name="connsiteX68" fmla="*/ 1978090 w 7097486"/>
              <a:gd name="connsiteY68" fmla="*/ 2102504 h 3744692"/>
              <a:gd name="connsiteX69" fmla="*/ 2002972 w 7097486"/>
              <a:gd name="connsiteY69" fmla="*/ 2090063 h 3744692"/>
              <a:gd name="connsiteX70" fmla="*/ 2021633 w 7097486"/>
              <a:gd name="connsiteY70" fmla="*/ 2083843 h 3744692"/>
              <a:gd name="connsiteX71" fmla="*/ 2040294 w 7097486"/>
              <a:gd name="connsiteY71" fmla="*/ 2071402 h 3744692"/>
              <a:gd name="connsiteX72" fmla="*/ 2058955 w 7097486"/>
              <a:gd name="connsiteY72" fmla="*/ 2065182 h 3744692"/>
              <a:gd name="connsiteX73" fmla="*/ 2108719 w 7097486"/>
              <a:gd name="connsiteY73" fmla="*/ 2052741 h 3744692"/>
              <a:gd name="connsiteX74" fmla="*/ 2164702 w 7097486"/>
              <a:gd name="connsiteY74" fmla="*/ 2040300 h 3744692"/>
              <a:gd name="connsiteX75" fmla="*/ 2177143 w 7097486"/>
              <a:gd name="connsiteY75" fmla="*/ 2021639 h 3744692"/>
              <a:gd name="connsiteX76" fmla="*/ 2183363 w 7097486"/>
              <a:gd name="connsiteY76" fmla="*/ 2002978 h 3744692"/>
              <a:gd name="connsiteX77" fmla="*/ 2202025 w 7097486"/>
              <a:gd name="connsiteY77" fmla="*/ 1984316 h 3744692"/>
              <a:gd name="connsiteX78" fmla="*/ 2258008 w 7097486"/>
              <a:gd name="connsiteY78" fmla="*/ 1922112 h 3744692"/>
              <a:gd name="connsiteX79" fmla="*/ 2276670 w 7097486"/>
              <a:gd name="connsiteY79" fmla="*/ 1909672 h 3744692"/>
              <a:gd name="connsiteX80" fmla="*/ 2313992 w 7097486"/>
              <a:gd name="connsiteY80" fmla="*/ 1872349 h 3744692"/>
              <a:gd name="connsiteX81" fmla="*/ 2351314 w 7097486"/>
              <a:gd name="connsiteY81" fmla="*/ 1841247 h 3744692"/>
              <a:gd name="connsiteX82" fmla="*/ 2369976 w 7097486"/>
              <a:gd name="connsiteY82" fmla="*/ 1828806 h 3744692"/>
              <a:gd name="connsiteX83" fmla="*/ 2388637 w 7097486"/>
              <a:gd name="connsiteY83" fmla="*/ 1810145 h 3744692"/>
              <a:gd name="connsiteX84" fmla="*/ 2425959 w 7097486"/>
              <a:gd name="connsiteY84" fmla="*/ 1785263 h 3744692"/>
              <a:gd name="connsiteX85" fmla="*/ 2444621 w 7097486"/>
              <a:gd name="connsiteY85" fmla="*/ 1766602 h 3744692"/>
              <a:gd name="connsiteX86" fmla="*/ 2488163 w 7097486"/>
              <a:gd name="connsiteY86" fmla="*/ 1747941 h 3744692"/>
              <a:gd name="connsiteX87" fmla="*/ 2519265 w 7097486"/>
              <a:gd name="connsiteY87" fmla="*/ 1729280 h 3744692"/>
              <a:gd name="connsiteX88" fmla="*/ 2581470 w 7097486"/>
              <a:gd name="connsiteY88" fmla="*/ 1716839 h 3744692"/>
              <a:gd name="connsiteX89" fmla="*/ 2606351 w 7097486"/>
              <a:gd name="connsiteY89" fmla="*/ 1710618 h 3744692"/>
              <a:gd name="connsiteX90" fmla="*/ 2643674 w 7097486"/>
              <a:gd name="connsiteY90" fmla="*/ 1698178 h 3744692"/>
              <a:gd name="connsiteX91" fmla="*/ 2712098 w 7097486"/>
              <a:gd name="connsiteY91" fmla="*/ 1691957 h 3744692"/>
              <a:gd name="connsiteX92" fmla="*/ 2830286 w 7097486"/>
              <a:gd name="connsiteY92" fmla="*/ 1698178 h 3744692"/>
              <a:gd name="connsiteX93" fmla="*/ 2848947 w 7097486"/>
              <a:gd name="connsiteY93" fmla="*/ 1704398 h 3744692"/>
              <a:gd name="connsiteX94" fmla="*/ 2898710 w 7097486"/>
              <a:gd name="connsiteY94" fmla="*/ 1710618 h 3744692"/>
              <a:gd name="connsiteX95" fmla="*/ 2929812 w 7097486"/>
              <a:gd name="connsiteY95" fmla="*/ 1716839 h 3744692"/>
              <a:gd name="connsiteX96" fmla="*/ 3191070 w 7097486"/>
              <a:gd name="connsiteY96" fmla="*/ 1710618 h 3744692"/>
              <a:gd name="connsiteX97" fmla="*/ 3228392 w 7097486"/>
              <a:gd name="connsiteY97" fmla="*/ 1698178 h 3744692"/>
              <a:gd name="connsiteX98" fmla="*/ 3234612 w 7097486"/>
              <a:gd name="connsiteY98" fmla="*/ 1679516 h 3744692"/>
              <a:gd name="connsiteX99" fmla="*/ 3247053 w 7097486"/>
              <a:gd name="connsiteY99" fmla="*/ 1660855 h 3744692"/>
              <a:gd name="connsiteX100" fmla="*/ 3271935 w 7097486"/>
              <a:gd name="connsiteY100" fmla="*/ 1604872 h 3744692"/>
              <a:gd name="connsiteX101" fmla="*/ 3290596 w 7097486"/>
              <a:gd name="connsiteY101" fmla="*/ 1455582 h 3744692"/>
              <a:gd name="connsiteX102" fmla="*/ 3303037 w 7097486"/>
              <a:gd name="connsiteY102" fmla="*/ 1399598 h 3744692"/>
              <a:gd name="connsiteX103" fmla="*/ 3315478 w 7097486"/>
              <a:gd name="connsiteY103" fmla="*/ 1349835 h 3744692"/>
              <a:gd name="connsiteX104" fmla="*/ 3334139 w 7097486"/>
              <a:gd name="connsiteY104" fmla="*/ 1293851 h 3744692"/>
              <a:gd name="connsiteX105" fmla="*/ 3346580 w 7097486"/>
              <a:gd name="connsiteY105" fmla="*/ 1256529 h 3744692"/>
              <a:gd name="connsiteX106" fmla="*/ 3359021 w 7097486"/>
              <a:gd name="connsiteY106" fmla="*/ 1237867 h 3744692"/>
              <a:gd name="connsiteX107" fmla="*/ 3396343 w 7097486"/>
              <a:gd name="connsiteY107" fmla="*/ 1200545 h 3744692"/>
              <a:gd name="connsiteX108" fmla="*/ 3433665 w 7097486"/>
              <a:gd name="connsiteY108" fmla="*/ 1163223 h 3744692"/>
              <a:gd name="connsiteX109" fmla="*/ 3464768 w 7097486"/>
              <a:gd name="connsiteY109" fmla="*/ 1125900 h 3744692"/>
              <a:gd name="connsiteX110" fmla="*/ 3526972 w 7097486"/>
              <a:gd name="connsiteY110" fmla="*/ 1069916 h 3744692"/>
              <a:gd name="connsiteX111" fmla="*/ 3545633 w 7097486"/>
              <a:gd name="connsiteY111" fmla="*/ 1045035 h 3744692"/>
              <a:gd name="connsiteX112" fmla="*/ 3526972 w 7097486"/>
              <a:gd name="connsiteY112" fmla="*/ 1057476 h 3744692"/>
              <a:gd name="connsiteX113" fmla="*/ 3545633 w 7097486"/>
              <a:gd name="connsiteY113" fmla="*/ 1051255 h 3744692"/>
              <a:gd name="connsiteX114" fmla="*/ 3564294 w 7097486"/>
              <a:gd name="connsiteY114" fmla="*/ 1038814 h 3744692"/>
              <a:gd name="connsiteX115" fmla="*/ 3607837 w 7097486"/>
              <a:gd name="connsiteY115" fmla="*/ 989051 h 3744692"/>
              <a:gd name="connsiteX116" fmla="*/ 3614057 w 7097486"/>
              <a:gd name="connsiteY116" fmla="*/ 970390 h 3744692"/>
              <a:gd name="connsiteX117" fmla="*/ 3638939 w 7097486"/>
              <a:gd name="connsiteY117" fmla="*/ 933067 h 3744692"/>
              <a:gd name="connsiteX118" fmla="*/ 3670041 w 7097486"/>
              <a:gd name="connsiteY118" fmla="*/ 877084 h 3744692"/>
              <a:gd name="connsiteX119" fmla="*/ 3701143 w 7097486"/>
              <a:gd name="connsiteY119" fmla="*/ 827320 h 3744692"/>
              <a:gd name="connsiteX120" fmla="*/ 3726025 w 7097486"/>
              <a:gd name="connsiteY120" fmla="*/ 789998 h 3744692"/>
              <a:gd name="connsiteX121" fmla="*/ 3732245 w 7097486"/>
              <a:gd name="connsiteY121" fmla="*/ 771337 h 3744692"/>
              <a:gd name="connsiteX122" fmla="*/ 3744686 w 7097486"/>
              <a:gd name="connsiteY122" fmla="*/ 752676 h 3744692"/>
              <a:gd name="connsiteX123" fmla="*/ 3788229 w 7097486"/>
              <a:gd name="connsiteY123" fmla="*/ 696692 h 3744692"/>
              <a:gd name="connsiteX124" fmla="*/ 3800670 w 7097486"/>
              <a:gd name="connsiteY124" fmla="*/ 678031 h 3744692"/>
              <a:gd name="connsiteX125" fmla="*/ 3813110 w 7097486"/>
              <a:gd name="connsiteY125" fmla="*/ 653149 h 3744692"/>
              <a:gd name="connsiteX126" fmla="*/ 3831772 w 7097486"/>
              <a:gd name="connsiteY126" fmla="*/ 640708 h 3744692"/>
              <a:gd name="connsiteX127" fmla="*/ 3881535 w 7097486"/>
              <a:gd name="connsiteY127" fmla="*/ 584725 h 3744692"/>
              <a:gd name="connsiteX128" fmla="*/ 3918857 w 7097486"/>
              <a:gd name="connsiteY128" fmla="*/ 547402 h 3744692"/>
              <a:gd name="connsiteX129" fmla="*/ 3937519 w 7097486"/>
              <a:gd name="connsiteY129" fmla="*/ 541182 h 3744692"/>
              <a:gd name="connsiteX130" fmla="*/ 3949959 w 7097486"/>
              <a:gd name="connsiteY130" fmla="*/ 522520 h 3744692"/>
              <a:gd name="connsiteX131" fmla="*/ 3968621 w 7097486"/>
              <a:gd name="connsiteY131" fmla="*/ 510080 h 3744692"/>
              <a:gd name="connsiteX132" fmla="*/ 3993502 w 7097486"/>
              <a:gd name="connsiteY132" fmla="*/ 478978 h 3744692"/>
              <a:gd name="connsiteX133" fmla="*/ 4024604 w 7097486"/>
              <a:gd name="connsiteY133" fmla="*/ 454096 h 3744692"/>
              <a:gd name="connsiteX134" fmla="*/ 4043265 w 7097486"/>
              <a:gd name="connsiteY134" fmla="*/ 435435 h 3744692"/>
              <a:gd name="connsiteX135" fmla="*/ 4061927 w 7097486"/>
              <a:gd name="connsiteY135" fmla="*/ 429214 h 3744692"/>
              <a:gd name="connsiteX136" fmla="*/ 4086808 w 7097486"/>
              <a:gd name="connsiteY136" fmla="*/ 416774 h 3744692"/>
              <a:gd name="connsiteX137" fmla="*/ 4105470 w 7097486"/>
              <a:gd name="connsiteY137" fmla="*/ 410553 h 3744692"/>
              <a:gd name="connsiteX138" fmla="*/ 4124131 w 7097486"/>
              <a:gd name="connsiteY138" fmla="*/ 398112 h 3744692"/>
              <a:gd name="connsiteX139" fmla="*/ 4155233 w 7097486"/>
              <a:gd name="connsiteY139" fmla="*/ 379451 h 3744692"/>
              <a:gd name="connsiteX140" fmla="*/ 4173894 w 7097486"/>
              <a:gd name="connsiteY140" fmla="*/ 373231 h 3744692"/>
              <a:gd name="connsiteX141" fmla="*/ 4198776 w 7097486"/>
              <a:gd name="connsiteY141" fmla="*/ 360790 h 3744692"/>
              <a:gd name="connsiteX142" fmla="*/ 4217437 w 7097486"/>
              <a:gd name="connsiteY142" fmla="*/ 348349 h 3744692"/>
              <a:gd name="connsiteX143" fmla="*/ 4254759 w 7097486"/>
              <a:gd name="connsiteY143" fmla="*/ 335908 h 3744692"/>
              <a:gd name="connsiteX144" fmla="*/ 4292082 w 7097486"/>
              <a:gd name="connsiteY144" fmla="*/ 323467 h 3744692"/>
              <a:gd name="connsiteX145" fmla="*/ 4310743 w 7097486"/>
              <a:gd name="connsiteY145" fmla="*/ 317247 h 3744692"/>
              <a:gd name="connsiteX146" fmla="*/ 4329404 w 7097486"/>
              <a:gd name="connsiteY146" fmla="*/ 311027 h 3744692"/>
              <a:gd name="connsiteX147" fmla="*/ 4348065 w 7097486"/>
              <a:gd name="connsiteY147" fmla="*/ 298586 h 3744692"/>
              <a:gd name="connsiteX148" fmla="*/ 4447592 w 7097486"/>
              <a:gd name="connsiteY148" fmla="*/ 286145 h 3744692"/>
              <a:gd name="connsiteX149" fmla="*/ 4497355 w 7097486"/>
              <a:gd name="connsiteY149" fmla="*/ 279925 h 3744692"/>
              <a:gd name="connsiteX150" fmla="*/ 4590661 w 7097486"/>
              <a:gd name="connsiteY150" fmla="*/ 273704 h 3744692"/>
              <a:gd name="connsiteX151" fmla="*/ 4640425 w 7097486"/>
              <a:gd name="connsiteY151" fmla="*/ 261263 h 3744692"/>
              <a:gd name="connsiteX152" fmla="*/ 4659086 w 7097486"/>
              <a:gd name="connsiteY152" fmla="*/ 255043 h 3744692"/>
              <a:gd name="connsiteX153" fmla="*/ 4690188 w 7097486"/>
              <a:gd name="connsiteY153" fmla="*/ 248823 h 3744692"/>
              <a:gd name="connsiteX154" fmla="*/ 4739951 w 7097486"/>
              <a:gd name="connsiteY154" fmla="*/ 236382 h 3744692"/>
              <a:gd name="connsiteX155" fmla="*/ 4758612 w 7097486"/>
              <a:gd name="connsiteY155" fmla="*/ 223941 h 3744692"/>
              <a:gd name="connsiteX156" fmla="*/ 4783494 w 7097486"/>
              <a:gd name="connsiteY156" fmla="*/ 217720 h 3744692"/>
              <a:gd name="connsiteX157" fmla="*/ 4820816 w 7097486"/>
              <a:gd name="connsiteY157" fmla="*/ 205280 h 3744692"/>
              <a:gd name="connsiteX158" fmla="*/ 4839478 w 7097486"/>
              <a:gd name="connsiteY158" fmla="*/ 199059 h 3744692"/>
              <a:gd name="connsiteX159" fmla="*/ 4858139 w 7097486"/>
              <a:gd name="connsiteY159" fmla="*/ 192839 h 3744692"/>
              <a:gd name="connsiteX160" fmla="*/ 4914123 w 7097486"/>
              <a:gd name="connsiteY160" fmla="*/ 174178 h 3744692"/>
              <a:gd name="connsiteX161" fmla="*/ 5113176 w 7097486"/>
              <a:gd name="connsiteY161" fmla="*/ 167957 h 3744692"/>
              <a:gd name="connsiteX162" fmla="*/ 5162939 w 7097486"/>
              <a:gd name="connsiteY162" fmla="*/ 161737 h 3744692"/>
              <a:gd name="connsiteX163" fmla="*/ 5461519 w 7097486"/>
              <a:gd name="connsiteY163" fmla="*/ 155516 h 3744692"/>
              <a:gd name="connsiteX164" fmla="*/ 5505061 w 7097486"/>
              <a:gd name="connsiteY164" fmla="*/ 149296 h 3744692"/>
              <a:gd name="connsiteX165" fmla="*/ 5648131 w 7097486"/>
              <a:gd name="connsiteY165" fmla="*/ 111974 h 3744692"/>
              <a:gd name="connsiteX166" fmla="*/ 5679233 w 7097486"/>
              <a:gd name="connsiteY166" fmla="*/ 105753 h 3744692"/>
              <a:gd name="connsiteX167" fmla="*/ 5697894 w 7097486"/>
              <a:gd name="connsiteY167" fmla="*/ 99533 h 3744692"/>
              <a:gd name="connsiteX168" fmla="*/ 5728996 w 7097486"/>
              <a:gd name="connsiteY168" fmla="*/ 93312 h 3744692"/>
              <a:gd name="connsiteX169" fmla="*/ 5797421 w 7097486"/>
              <a:gd name="connsiteY169" fmla="*/ 74651 h 3744692"/>
              <a:gd name="connsiteX170" fmla="*/ 5834743 w 7097486"/>
              <a:gd name="connsiteY170" fmla="*/ 62210 h 3744692"/>
              <a:gd name="connsiteX171" fmla="*/ 5853404 w 7097486"/>
              <a:gd name="connsiteY171" fmla="*/ 55990 h 3744692"/>
              <a:gd name="connsiteX172" fmla="*/ 5878286 w 7097486"/>
              <a:gd name="connsiteY172" fmla="*/ 43549 h 3744692"/>
              <a:gd name="connsiteX173" fmla="*/ 5928049 w 7097486"/>
              <a:gd name="connsiteY173" fmla="*/ 31108 h 3744692"/>
              <a:gd name="connsiteX174" fmla="*/ 6276392 w 7097486"/>
              <a:gd name="connsiteY174" fmla="*/ 12447 h 3744692"/>
              <a:gd name="connsiteX175" fmla="*/ 6394580 w 7097486"/>
              <a:gd name="connsiteY175" fmla="*/ 6 h 3744692"/>
              <a:gd name="connsiteX176" fmla="*/ 6755363 w 7097486"/>
              <a:gd name="connsiteY176" fmla="*/ 12447 h 3744692"/>
              <a:gd name="connsiteX177" fmla="*/ 6792686 w 7097486"/>
              <a:gd name="connsiteY177" fmla="*/ 18667 h 3744692"/>
              <a:gd name="connsiteX178" fmla="*/ 6817568 w 7097486"/>
              <a:gd name="connsiteY178" fmla="*/ 24888 h 3744692"/>
              <a:gd name="connsiteX179" fmla="*/ 6991739 w 7097486"/>
              <a:gd name="connsiteY179" fmla="*/ 18667 h 3744692"/>
              <a:gd name="connsiteX180" fmla="*/ 7022841 w 7097486"/>
              <a:gd name="connsiteY180" fmla="*/ 12447 h 3744692"/>
              <a:gd name="connsiteX181" fmla="*/ 7097486 w 7097486"/>
              <a:gd name="connsiteY181" fmla="*/ 6227 h 374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7097486" h="3744692">
                <a:moveTo>
                  <a:pt x="0" y="3744692"/>
                </a:moveTo>
                <a:cubicBezTo>
                  <a:pt x="60131" y="3742619"/>
                  <a:pt x="120324" y="3741905"/>
                  <a:pt x="180392" y="3738472"/>
                </a:cubicBezTo>
                <a:cubicBezTo>
                  <a:pt x="223719" y="3735996"/>
                  <a:pt x="226646" y="3725354"/>
                  <a:pt x="273698" y="3713590"/>
                </a:cubicBezTo>
                <a:cubicBezTo>
                  <a:pt x="304941" y="3705779"/>
                  <a:pt x="290469" y="3710072"/>
                  <a:pt x="317241" y="3701149"/>
                </a:cubicBezTo>
                <a:cubicBezTo>
                  <a:pt x="360470" y="3672329"/>
                  <a:pt x="306142" y="3706697"/>
                  <a:pt x="367004" y="3676267"/>
                </a:cubicBezTo>
                <a:cubicBezTo>
                  <a:pt x="373691" y="3672924"/>
                  <a:pt x="378978" y="3667170"/>
                  <a:pt x="385665" y="3663827"/>
                </a:cubicBezTo>
                <a:cubicBezTo>
                  <a:pt x="391530" y="3660895"/>
                  <a:pt x="398187" y="3659908"/>
                  <a:pt x="404327" y="3657606"/>
                </a:cubicBezTo>
                <a:cubicBezTo>
                  <a:pt x="414782" y="3653685"/>
                  <a:pt x="425225" y="3649700"/>
                  <a:pt x="435429" y="3645165"/>
                </a:cubicBezTo>
                <a:cubicBezTo>
                  <a:pt x="477569" y="3626436"/>
                  <a:pt x="442321" y="3636323"/>
                  <a:pt x="491412" y="3626504"/>
                </a:cubicBezTo>
                <a:cubicBezTo>
                  <a:pt x="535332" y="3600152"/>
                  <a:pt x="512459" y="3614547"/>
                  <a:pt x="559837" y="3582961"/>
                </a:cubicBezTo>
                <a:cubicBezTo>
                  <a:pt x="566057" y="3578814"/>
                  <a:pt x="573212" y="3575806"/>
                  <a:pt x="578498" y="3570520"/>
                </a:cubicBezTo>
                <a:cubicBezTo>
                  <a:pt x="584718" y="3564300"/>
                  <a:pt x="590480" y="3557584"/>
                  <a:pt x="597159" y="3551859"/>
                </a:cubicBezTo>
                <a:cubicBezTo>
                  <a:pt x="605031" y="3545112"/>
                  <a:pt x="614710" y="3540529"/>
                  <a:pt x="622041" y="3533198"/>
                </a:cubicBezTo>
                <a:cubicBezTo>
                  <a:pt x="629372" y="3525867"/>
                  <a:pt x="633955" y="3516188"/>
                  <a:pt x="640702" y="3508316"/>
                </a:cubicBezTo>
                <a:cubicBezTo>
                  <a:pt x="646427" y="3501637"/>
                  <a:pt x="653638" y="3496334"/>
                  <a:pt x="659363" y="3489655"/>
                </a:cubicBezTo>
                <a:cubicBezTo>
                  <a:pt x="690225" y="3453650"/>
                  <a:pt x="663836" y="3474234"/>
                  <a:pt x="696686" y="3452333"/>
                </a:cubicBezTo>
                <a:cubicBezTo>
                  <a:pt x="712320" y="3405427"/>
                  <a:pt x="689411" y="3461428"/>
                  <a:pt x="721568" y="3421231"/>
                </a:cubicBezTo>
                <a:cubicBezTo>
                  <a:pt x="725664" y="3416111"/>
                  <a:pt x="725205" y="3408596"/>
                  <a:pt x="727788" y="3402569"/>
                </a:cubicBezTo>
                <a:cubicBezTo>
                  <a:pt x="740068" y="3373915"/>
                  <a:pt x="737557" y="3380360"/>
                  <a:pt x="758890" y="3359027"/>
                </a:cubicBezTo>
                <a:cubicBezTo>
                  <a:pt x="760963" y="3352806"/>
                  <a:pt x="762527" y="3346392"/>
                  <a:pt x="765110" y="3340365"/>
                </a:cubicBezTo>
                <a:cubicBezTo>
                  <a:pt x="774579" y="3318270"/>
                  <a:pt x="777499" y="3315562"/>
                  <a:pt x="789992" y="3296823"/>
                </a:cubicBezTo>
                <a:cubicBezTo>
                  <a:pt x="804576" y="3253066"/>
                  <a:pt x="785598" y="3307074"/>
                  <a:pt x="808653" y="3253280"/>
                </a:cubicBezTo>
                <a:cubicBezTo>
                  <a:pt x="811236" y="3247253"/>
                  <a:pt x="813073" y="3240923"/>
                  <a:pt x="814874" y="3234618"/>
                </a:cubicBezTo>
                <a:cubicBezTo>
                  <a:pt x="817223" y="3226398"/>
                  <a:pt x="817726" y="3217595"/>
                  <a:pt x="821094" y="3209737"/>
                </a:cubicBezTo>
                <a:cubicBezTo>
                  <a:pt x="824039" y="3202866"/>
                  <a:pt x="829388" y="3197296"/>
                  <a:pt x="833535" y="3191076"/>
                </a:cubicBezTo>
                <a:lnTo>
                  <a:pt x="858416" y="3116431"/>
                </a:lnTo>
                <a:cubicBezTo>
                  <a:pt x="860490" y="3110210"/>
                  <a:pt x="861000" y="3103225"/>
                  <a:pt x="864637" y="3097769"/>
                </a:cubicBezTo>
                <a:lnTo>
                  <a:pt x="877078" y="3079108"/>
                </a:lnTo>
                <a:cubicBezTo>
                  <a:pt x="882741" y="3062119"/>
                  <a:pt x="890521" y="3032917"/>
                  <a:pt x="901959" y="3016904"/>
                </a:cubicBezTo>
                <a:cubicBezTo>
                  <a:pt x="907072" y="3009745"/>
                  <a:pt x="914400" y="3004463"/>
                  <a:pt x="920621" y="2998243"/>
                </a:cubicBezTo>
                <a:cubicBezTo>
                  <a:pt x="936255" y="2951339"/>
                  <a:pt x="915166" y="3009154"/>
                  <a:pt x="939282" y="2960920"/>
                </a:cubicBezTo>
                <a:cubicBezTo>
                  <a:pt x="942214" y="2955055"/>
                  <a:pt x="942318" y="2947991"/>
                  <a:pt x="945502" y="2942259"/>
                </a:cubicBezTo>
                <a:cubicBezTo>
                  <a:pt x="952763" y="2929189"/>
                  <a:pt x="970384" y="2904937"/>
                  <a:pt x="970384" y="2904937"/>
                </a:cubicBezTo>
                <a:cubicBezTo>
                  <a:pt x="972457" y="2898717"/>
                  <a:pt x="972967" y="2891732"/>
                  <a:pt x="976604" y="2886276"/>
                </a:cubicBezTo>
                <a:cubicBezTo>
                  <a:pt x="1004121" y="2844999"/>
                  <a:pt x="987352" y="2889660"/>
                  <a:pt x="1007706" y="2848953"/>
                </a:cubicBezTo>
                <a:cubicBezTo>
                  <a:pt x="1010638" y="2843088"/>
                  <a:pt x="1010995" y="2836157"/>
                  <a:pt x="1013927" y="2830292"/>
                </a:cubicBezTo>
                <a:cubicBezTo>
                  <a:pt x="1017270" y="2823605"/>
                  <a:pt x="1022659" y="2818122"/>
                  <a:pt x="1026368" y="2811631"/>
                </a:cubicBezTo>
                <a:cubicBezTo>
                  <a:pt x="1030969" y="2803580"/>
                  <a:pt x="1034207" y="2794800"/>
                  <a:pt x="1038808" y="2786749"/>
                </a:cubicBezTo>
                <a:cubicBezTo>
                  <a:pt x="1042517" y="2780258"/>
                  <a:pt x="1047906" y="2774775"/>
                  <a:pt x="1051249" y="2768088"/>
                </a:cubicBezTo>
                <a:cubicBezTo>
                  <a:pt x="1054181" y="2762223"/>
                  <a:pt x="1054217" y="2755120"/>
                  <a:pt x="1057470" y="2749427"/>
                </a:cubicBezTo>
                <a:cubicBezTo>
                  <a:pt x="1062614" y="2740426"/>
                  <a:pt x="1070186" y="2733038"/>
                  <a:pt x="1076131" y="2724545"/>
                </a:cubicBezTo>
                <a:cubicBezTo>
                  <a:pt x="1084705" y="2712296"/>
                  <a:pt x="1090440" y="2697795"/>
                  <a:pt x="1101012" y="2687223"/>
                </a:cubicBezTo>
                <a:cubicBezTo>
                  <a:pt x="1107233" y="2681002"/>
                  <a:pt x="1114273" y="2675505"/>
                  <a:pt x="1119674" y="2668561"/>
                </a:cubicBezTo>
                <a:cubicBezTo>
                  <a:pt x="1142384" y="2639362"/>
                  <a:pt x="1143682" y="2625892"/>
                  <a:pt x="1169437" y="2600137"/>
                </a:cubicBezTo>
                <a:cubicBezTo>
                  <a:pt x="1176768" y="2592806"/>
                  <a:pt x="1186988" y="2588807"/>
                  <a:pt x="1194319" y="2581476"/>
                </a:cubicBezTo>
                <a:cubicBezTo>
                  <a:pt x="1201650" y="2574145"/>
                  <a:pt x="1207035" y="2565087"/>
                  <a:pt x="1212980" y="2556594"/>
                </a:cubicBezTo>
                <a:cubicBezTo>
                  <a:pt x="1221554" y="2544345"/>
                  <a:pt x="1227289" y="2529844"/>
                  <a:pt x="1237861" y="2519272"/>
                </a:cubicBezTo>
                <a:cubicBezTo>
                  <a:pt x="1250302" y="2506831"/>
                  <a:pt x="1265424" y="2496588"/>
                  <a:pt x="1275184" y="2481949"/>
                </a:cubicBezTo>
                <a:cubicBezTo>
                  <a:pt x="1279331" y="2475729"/>
                  <a:pt x="1282339" y="2468574"/>
                  <a:pt x="1287625" y="2463288"/>
                </a:cubicBezTo>
                <a:cubicBezTo>
                  <a:pt x="1292911" y="2458002"/>
                  <a:pt x="1300203" y="2455192"/>
                  <a:pt x="1306286" y="2450847"/>
                </a:cubicBezTo>
                <a:cubicBezTo>
                  <a:pt x="1314722" y="2444821"/>
                  <a:pt x="1322732" y="2438212"/>
                  <a:pt x="1331168" y="2432186"/>
                </a:cubicBezTo>
                <a:cubicBezTo>
                  <a:pt x="1337251" y="2427841"/>
                  <a:pt x="1343746" y="2424090"/>
                  <a:pt x="1349829" y="2419745"/>
                </a:cubicBezTo>
                <a:cubicBezTo>
                  <a:pt x="1358265" y="2413719"/>
                  <a:pt x="1366084" y="2406835"/>
                  <a:pt x="1374710" y="2401084"/>
                </a:cubicBezTo>
                <a:cubicBezTo>
                  <a:pt x="1384770" y="2394378"/>
                  <a:pt x="1396140" y="2389677"/>
                  <a:pt x="1405812" y="2382423"/>
                </a:cubicBezTo>
                <a:cubicBezTo>
                  <a:pt x="1412850" y="2377145"/>
                  <a:pt x="1417716" y="2369393"/>
                  <a:pt x="1424474" y="2363761"/>
                </a:cubicBezTo>
                <a:cubicBezTo>
                  <a:pt x="1430217" y="2358975"/>
                  <a:pt x="1437392" y="2356106"/>
                  <a:pt x="1443135" y="2351320"/>
                </a:cubicBezTo>
                <a:cubicBezTo>
                  <a:pt x="1464606" y="2333428"/>
                  <a:pt x="1467671" y="2318262"/>
                  <a:pt x="1499119" y="2307778"/>
                </a:cubicBezTo>
                <a:cubicBezTo>
                  <a:pt x="1505339" y="2305704"/>
                  <a:pt x="1512048" y="2304741"/>
                  <a:pt x="1517780" y="2301557"/>
                </a:cubicBezTo>
                <a:cubicBezTo>
                  <a:pt x="1530850" y="2294296"/>
                  <a:pt x="1540354" y="2279134"/>
                  <a:pt x="1555102" y="2276676"/>
                </a:cubicBezTo>
                <a:cubicBezTo>
                  <a:pt x="1573758" y="2273566"/>
                  <a:pt x="1613317" y="2268967"/>
                  <a:pt x="1629747" y="2258014"/>
                </a:cubicBezTo>
                <a:cubicBezTo>
                  <a:pt x="1683234" y="2222358"/>
                  <a:pt x="1615555" y="2265111"/>
                  <a:pt x="1667070" y="2239353"/>
                </a:cubicBezTo>
                <a:cubicBezTo>
                  <a:pt x="1715299" y="2215238"/>
                  <a:pt x="1657491" y="2236325"/>
                  <a:pt x="1704392" y="2220692"/>
                </a:cubicBezTo>
                <a:cubicBezTo>
                  <a:pt x="1739843" y="2185241"/>
                  <a:pt x="1704076" y="2214607"/>
                  <a:pt x="1747935" y="2195810"/>
                </a:cubicBezTo>
                <a:cubicBezTo>
                  <a:pt x="1754806" y="2192865"/>
                  <a:pt x="1759695" y="2186244"/>
                  <a:pt x="1766596" y="2183369"/>
                </a:cubicBezTo>
                <a:cubicBezTo>
                  <a:pt x="1784754" y="2175803"/>
                  <a:pt x="1805712" y="2174828"/>
                  <a:pt x="1822580" y="2164708"/>
                </a:cubicBezTo>
                <a:cubicBezTo>
                  <a:pt x="1832947" y="2158488"/>
                  <a:pt x="1842868" y="2151454"/>
                  <a:pt x="1853682" y="2146047"/>
                </a:cubicBezTo>
                <a:cubicBezTo>
                  <a:pt x="1880874" y="2132451"/>
                  <a:pt x="1893083" y="2132774"/>
                  <a:pt x="1922106" y="2121165"/>
                </a:cubicBezTo>
                <a:cubicBezTo>
                  <a:pt x="1932473" y="2117018"/>
                  <a:pt x="1942615" y="2112256"/>
                  <a:pt x="1953208" y="2108725"/>
                </a:cubicBezTo>
                <a:cubicBezTo>
                  <a:pt x="1961319" y="2106022"/>
                  <a:pt x="1970085" y="2105506"/>
                  <a:pt x="1978090" y="2102504"/>
                </a:cubicBezTo>
                <a:cubicBezTo>
                  <a:pt x="1986773" y="2099248"/>
                  <a:pt x="1994449" y="2093716"/>
                  <a:pt x="2002972" y="2090063"/>
                </a:cubicBezTo>
                <a:cubicBezTo>
                  <a:pt x="2008999" y="2087480"/>
                  <a:pt x="2015413" y="2085916"/>
                  <a:pt x="2021633" y="2083843"/>
                </a:cubicBezTo>
                <a:cubicBezTo>
                  <a:pt x="2027853" y="2079696"/>
                  <a:pt x="2033607" y="2074745"/>
                  <a:pt x="2040294" y="2071402"/>
                </a:cubicBezTo>
                <a:cubicBezTo>
                  <a:pt x="2046159" y="2068470"/>
                  <a:pt x="2052629" y="2066907"/>
                  <a:pt x="2058955" y="2065182"/>
                </a:cubicBezTo>
                <a:cubicBezTo>
                  <a:pt x="2075451" y="2060683"/>
                  <a:pt x="2092498" y="2058149"/>
                  <a:pt x="2108719" y="2052741"/>
                </a:cubicBezTo>
                <a:cubicBezTo>
                  <a:pt x="2139345" y="2042531"/>
                  <a:pt x="2120912" y="2047598"/>
                  <a:pt x="2164702" y="2040300"/>
                </a:cubicBezTo>
                <a:cubicBezTo>
                  <a:pt x="2168849" y="2034080"/>
                  <a:pt x="2173800" y="2028326"/>
                  <a:pt x="2177143" y="2021639"/>
                </a:cubicBezTo>
                <a:cubicBezTo>
                  <a:pt x="2180075" y="2015774"/>
                  <a:pt x="2179726" y="2008434"/>
                  <a:pt x="2183363" y="2002978"/>
                </a:cubicBezTo>
                <a:cubicBezTo>
                  <a:pt x="2188243" y="1995658"/>
                  <a:pt x="2196393" y="1991074"/>
                  <a:pt x="2202025" y="1984316"/>
                </a:cubicBezTo>
                <a:cubicBezTo>
                  <a:pt x="2228138" y="1952980"/>
                  <a:pt x="2202899" y="1958847"/>
                  <a:pt x="2258008" y="1922112"/>
                </a:cubicBezTo>
                <a:cubicBezTo>
                  <a:pt x="2264229" y="1917965"/>
                  <a:pt x="2271082" y="1914639"/>
                  <a:pt x="2276670" y="1909672"/>
                </a:cubicBezTo>
                <a:cubicBezTo>
                  <a:pt x="2289820" y="1897983"/>
                  <a:pt x="2299353" y="1882109"/>
                  <a:pt x="2313992" y="1872349"/>
                </a:cubicBezTo>
                <a:cubicBezTo>
                  <a:pt x="2360329" y="1841457"/>
                  <a:pt x="2303413" y="1881164"/>
                  <a:pt x="2351314" y="1841247"/>
                </a:cubicBezTo>
                <a:cubicBezTo>
                  <a:pt x="2357057" y="1836461"/>
                  <a:pt x="2364233" y="1833592"/>
                  <a:pt x="2369976" y="1828806"/>
                </a:cubicBezTo>
                <a:cubicBezTo>
                  <a:pt x="2376734" y="1823174"/>
                  <a:pt x="2381693" y="1815546"/>
                  <a:pt x="2388637" y="1810145"/>
                </a:cubicBezTo>
                <a:cubicBezTo>
                  <a:pt x="2400439" y="1800965"/>
                  <a:pt x="2415386" y="1795835"/>
                  <a:pt x="2425959" y="1785263"/>
                </a:cubicBezTo>
                <a:cubicBezTo>
                  <a:pt x="2432180" y="1779043"/>
                  <a:pt x="2437462" y="1771715"/>
                  <a:pt x="2444621" y="1766602"/>
                </a:cubicBezTo>
                <a:cubicBezTo>
                  <a:pt x="2474828" y="1745026"/>
                  <a:pt x="2461086" y="1761479"/>
                  <a:pt x="2488163" y="1747941"/>
                </a:cubicBezTo>
                <a:cubicBezTo>
                  <a:pt x="2498977" y="1742534"/>
                  <a:pt x="2508217" y="1734190"/>
                  <a:pt x="2519265" y="1729280"/>
                </a:cubicBezTo>
                <a:cubicBezTo>
                  <a:pt x="2531091" y="1724024"/>
                  <a:pt x="2573026" y="1718528"/>
                  <a:pt x="2581470" y="1716839"/>
                </a:cubicBezTo>
                <a:cubicBezTo>
                  <a:pt x="2589853" y="1715162"/>
                  <a:pt x="2598163" y="1713075"/>
                  <a:pt x="2606351" y="1710618"/>
                </a:cubicBezTo>
                <a:cubicBezTo>
                  <a:pt x="2618912" y="1706850"/>
                  <a:pt x="2630614" y="1699365"/>
                  <a:pt x="2643674" y="1698178"/>
                </a:cubicBezTo>
                <a:lnTo>
                  <a:pt x="2712098" y="1691957"/>
                </a:lnTo>
                <a:cubicBezTo>
                  <a:pt x="2751494" y="1694031"/>
                  <a:pt x="2790997" y="1694606"/>
                  <a:pt x="2830286" y="1698178"/>
                </a:cubicBezTo>
                <a:cubicBezTo>
                  <a:pt x="2836816" y="1698772"/>
                  <a:pt x="2842496" y="1703225"/>
                  <a:pt x="2848947" y="1704398"/>
                </a:cubicBezTo>
                <a:cubicBezTo>
                  <a:pt x="2865394" y="1707388"/>
                  <a:pt x="2882188" y="1708076"/>
                  <a:pt x="2898710" y="1710618"/>
                </a:cubicBezTo>
                <a:cubicBezTo>
                  <a:pt x="2909160" y="1712226"/>
                  <a:pt x="2919445" y="1714765"/>
                  <a:pt x="2929812" y="1716839"/>
                </a:cubicBezTo>
                <a:cubicBezTo>
                  <a:pt x="3016898" y="1714765"/>
                  <a:pt x="3104129" y="1716052"/>
                  <a:pt x="3191070" y="1710618"/>
                </a:cubicBezTo>
                <a:cubicBezTo>
                  <a:pt x="3204158" y="1709800"/>
                  <a:pt x="3228392" y="1698178"/>
                  <a:pt x="3228392" y="1698178"/>
                </a:cubicBezTo>
                <a:cubicBezTo>
                  <a:pt x="3230465" y="1691957"/>
                  <a:pt x="3231680" y="1685381"/>
                  <a:pt x="3234612" y="1679516"/>
                </a:cubicBezTo>
                <a:cubicBezTo>
                  <a:pt x="3237955" y="1672829"/>
                  <a:pt x="3244017" y="1667687"/>
                  <a:pt x="3247053" y="1660855"/>
                </a:cubicBezTo>
                <a:cubicBezTo>
                  <a:pt x="3276663" y="1594234"/>
                  <a:pt x="3243779" y="1647104"/>
                  <a:pt x="3271935" y="1604872"/>
                </a:cubicBezTo>
                <a:cubicBezTo>
                  <a:pt x="3297821" y="1527213"/>
                  <a:pt x="3279017" y="1594537"/>
                  <a:pt x="3290596" y="1455582"/>
                </a:cubicBezTo>
                <a:cubicBezTo>
                  <a:pt x="3294211" y="1412199"/>
                  <a:pt x="3294742" y="1430012"/>
                  <a:pt x="3303037" y="1399598"/>
                </a:cubicBezTo>
                <a:cubicBezTo>
                  <a:pt x="3307536" y="1383102"/>
                  <a:pt x="3310071" y="1366056"/>
                  <a:pt x="3315478" y="1349835"/>
                </a:cubicBezTo>
                <a:lnTo>
                  <a:pt x="3334139" y="1293851"/>
                </a:lnTo>
                <a:cubicBezTo>
                  <a:pt x="3334141" y="1293846"/>
                  <a:pt x="3346577" y="1256533"/>
                  <a:pt x="3346580" y="1256529"/>
                </a:cubicBezTo>
                <a:cubicBezTo>
                  <a:pt x="3350727" y="1250308"/>
                  <a:pt x="3354054" y="1243455"/>
                  <a:pt x="3359021" y="1237867"/>
                </a:cubicBezTo>
                <a:cubicBezTo>
                  <a:pt x="3370710" y="1224717"/>
                  <a:pt x="3385787" y="1214620"/>
                  <a:pt x="3396343" y="1200545"/>
                </a:cubicBezTo>
                <a:cubicBezTo>
                  <a:pt x="3419489" y="1169682"/>
                  <a:pt x="3406378" y="1181414"/>
                  <a:pt x="3433665" y="1163223"/>
                </a:cubicBezTo>
                <a:cubicBezTo>
                  <a:pt x="3446464" y="1144023"/>
                  <a:pt x="3446139" y="1141867"/>
                  <a:pt x="3464768" y="1125900"/>
                </a:cubicBezTo>
                <a:cubicBezTo>
                  <a:pt x="3494070" y="1100784"/>
                  <a:pt x="3498702" y="1107609"/>
                  <a:pt x="3526972" y="1069916"/>
                </a:cubicBezTo>
                <a:cubicBezTo>
                  <a:pt x="3533192" y="1061622"/>
                  <a:pt x="3545633" y="1055402"/>
                  <a:pt x="3545633" y="1045035"/>
                </a:cubicBezTo>
                <a:cubicBezTo>
                  <a:pt x="3545633" y="1037559"/>
                  <a:pt x="3526972" y="1050000"/>
                  <a:pt x="3526972" y="1057476"/>
                </a:cubicBezTo>
                <a:cubicBezTo>
                  <a:pt x="3526972" y="1064033"/>
                  <a:pt x="3539768" y="1054187"/>
                  <a:pt x="3545633" y="1051255"/>
                </a:cubicBezTo>
                <a:cubicBezTo>
                  <a:pt x="3552320" y="1047912"/>
                  <a:pt x="3558074" y="1042961"/>
                  <a:pt x="3564294" y="1038814"/>
                </a:cubicBezTo>
                <a:cubicBezTo>
                  <a:pt x="3593323" y="995272"/>
                  <a:pt x="3576735" y="1009786"/>
                  <a:pt x="3607837" y="989051"/>
                </a:cubicBezTo>
                <a:cubicBezTo>
                  <a:pt x="3609910" y="982831"/>
                  <a:pt x="3610873" y="976122"/>
                  <a:pt x="3614057" y="970390"/>
                </a:cubicBezTo>
                <a:cubicBezTo>
                  <a:pt x="3621318" y="957319"/>
                  <a:pt x="3638939" y="933067"/>
                  <a:pt x="3638939" y="933067"/>
                </a:cubicBezTo>
                <a:cubicBezTo>
                  <a:pt x="3649887" y="900221"/>
                  <a:pt x="3641522" y="919862"/>
                  <a:pt x="3670041" y="877084"/>
                </a:cubicBezTo>
                <a:cubicBezTo>
                  <a:pt x="3707745" y="820529"/>
                  <a:pt x="3648625" y="909848"/>
                  <a:pt x="3701143" y="827320"/>
                </a:cubicBezTo>
                <a:cubicBezTo>
                  <a:pt x="3709170" y="814706"/>
                  <a:pt x="3726025" y="789998"/>
                  <a:pt x="3726025" y="789998"/>
                </a:cubicBezTo>
                <a:cubicBezTo>
                  <a:pt x="3728098" y="783778"/>
                  <a:pt x="3729313" y="777202"/>
                  <a:pt x="3732245" y="771337"/>
                </a:cubicBezTo>
                <a:cubicBezTo>
                  <a:pt x="3735588" y="764650"/>
                  <a:pt x="3740200" y="758657"/>
                  <a:pt x="3744686" y="752676"/>
                </a:cubicBezTo>
                <a:cubicBezTo>
                  <a:pt x="3758871" y="733763"/>
                  <a:pt x="3775115" y="716363"/>
                  <a:pt x="3788229" y="696692"/>
                </a:cubicBezTo>
                <a:cubicBezTo>
                  <a:pt x="3792376" y="690472"/>
                  <a:pt x="3796961" y="684522"/>
                  <a:pt x="3800670" y="678031"/>
                </a:cubicBezTo>
                <a:cubicBezTo>
                  <a:pt x="3805271" y="669980"/>
                  <a:pt x="3807174" y="660273"/>
                  <a:pt x="3813110" y="653149"/>
                </a:cubicBezTo>
                <a:cubicBezTo>
                  <a:pt x="3817896" y="647406"/>
                  <a:pt x="3825551" y="644855"/>
                  <a:pt x="3831772" y="640708"/>
                </a:cubicBezTo>
                <a:cubicBezTo>
                  <a:pt x="3853972" y="607406"/>
                  <a:pt x="3838923" y="627337"/>
                  <a:pt x="3881535" y="584725"/>
                </a:cubicBezTo>
                <a:lnTo>
                  <a:pt x="3918857" y="547402"/>
                </a:lnTo>
                <a:lnTo>
                  <a:pt x="3937519" y="541182"/>
                </a:lnTo>
                <a:cubicBezTo>
                  <a:pt x="3941666" y="534961"/>
                  <a:pt x="3944673" y="527806"/>
                  <a:pt x="3949959" y="522520"/>
                </a:cubicBezTo>
                <a:cubicBezTo>
                  <a:pt x="3955245" y="517234"/>
                  <a:pt x="3963951" y="515918"/>
                  <a:pt x="3968621" y="510080"/>
                </a:cubicBezTo>
                <a:cubicBezTo>
                  <a:pt x="4002961" y="467156"/>
                  <a:pt x="3940021" y="514630"/>
                  <a:pt x="3993502" y="478978"/>
                </a:cubicBezTo>
                <a:cubicBezTo>
                  <a:pt x="4021326" y="437241"/>
                  <a:pt x="3988549" y="478132"/>
                  <a:pt x="4024604" y="454096"/>
                </a:cubicBezTo>
                <a:cubicBezTo>
                  <a:pt x="4031923" y="449216"/>
                  <a:pt x="4035946" y="440315"/>
                  <a:pt x="4043265" y="435435"/>
                </a:cubicBezTo>
                <a:cubicBezTo>
                  <a:pt x="4048721" y="431798"/>
                  <a:pt x="4055900" y="431797"/>
                  <a:pt x="4061927" y="429214"/>
                </a:cubicBezTo>
                <a:cubicBezTo>
                  <a:pt x="4070450" y="425561"/>
                  <a:pt x="4078285" y="420427"/>
                  <a:pt x="4086808" y="416774"/>
                </a:cubicBezTo>
                <a:cubicBezTo>
                  <a:pt x="4092835" y="414191"/>
                  <a:pt x="4099605" y="413486"/>
                  <a:pt x="4105470" y="410553"/>
                </a:cubicBezTo>
                <a:cubicBezTo>
                  <a:pt x="4112157" y="407210"/>
                  <a:pt x="4117791" y="402074"/>
                  <a:pt x="4124131" y="398112"/>
                </a:cubicBezTo>
                <a:cubicBezTo>
                  <a:pt x="4134383" y="391704"/>
                  <a:pt x="4144419" y="384858"/>
                  <a:pt x="4155233" y="379451"/>
                </a:cubicBezTo>
                <a:cubicBezTo>
                  <a:pt x="4161098" y="376519"/>
                  <a:pt x="4167867" y="375814"/>
                  <a:pt x="4173894" y="373231"/>
                </a:cubicBezTo>
                <a:cubicBezTo>
                  <a:pt x="4182417" y="369578"/>
                  <a:pt x="4190725" y="365391"/>
                  <a:pt x="4198776" y="360790"/>
                </a:cubicBezTo>
                <a:cubicBezTo>
                  <a:pt x="4205267" y="357081"/>
                  <a:pt x="4210605" y="351385"/>
                  <a:pt x="4217437" y="348349"/>
                </a:cubicBezTo>
                <a:cubicBezTo>
                  <a:pt x="4229420" y="343023"/>
                  <a:pt x="4242318" y="340055"/>
                  <a:pt x="4254759" y="335908"/>
                </a:cubicBezTo>
                <a:lnTo>
                  <a:pt x="4292082" y="323467"/>
                </a:lnTo>
                <a:lnTo>
                  <a:pt x="4310743" y="317247"/>
                </a:lnTo>
                <a:lnTo>
                  <a:pt x="4329404" y="311027"/>
                </a:lnTo>
                <a:cubicBezTo>
                  <a:pt x="4335624" y="306880"/>
                  <a:pt x="4341378" y="301929"/>
                  <a:pt x="4348065" y="298586"/>
                </a:cubicBezTo>
                <a:cubicBezTo>
                  <a:pt x="4375090" y="285073"/>
                  <a:pt x="4431451" y="287682"/>
                  <a:pt x="4447592" y="286145"/>
                </a:cubicBezTo>
                <a:cubicBezTo>
                  <a:pt x="4464233" y="284560"/>
                  <a:pt x="4480701" y="281373"/>
                  <a:pt x="4497355" y="279925"/>
                </a:cubicBezTo>
                <a:cubicBezTo>
                  <a:pt x="4528409" y="277225"/>
                  <a:pt x="4559559" y="275778"/>
                  <a:pt x="4590661" y="273704"/>
                </a:cubicBezTo>
                <a:cubicBezTo>
                  <a:pt x="4607249" y="269557"/>
                  <a:pt x="4624204" y="266670"/>
                  <a:pt x="4640425" y="261263"/>
                </a:cubicBezTo>
                <a:cubicBezTo>
                  <a:pt x="4646645" y="259190"/>
                  <a:pt x="4652725" y="256633"/>
                  <a:pt x="4659086" y="255043"/>
                </a:cubicBezTo>
                <a:cubicBezTo>
                  <a:pt x="4669343" y="252479"/>
                  <a:pt x="4679886" y="251200"/>
                  <a:pt x="4690188" y="248823"/>
                </a:cubicBezTo>
                <a:cubicBezTo>
                  <a:pt x="4706848" y="244978"/>
                  <a:pt x="4739951" y="236382"/>
                  <a:pt x="4739951" y="236382"/>
                </a:cubicBezTo>
                <a:cubicBezTo>
                  <a:pt x="4746171" y="232235"/>
                  <a:pt x="4751741" y="226886"/>
                  <a:pt x="4758612" y="223941"/>
                </a:cubicBezTo>
                <a:cubicBezTo>
                  <a:pt x="4766470" y="220573"/>
                  <a:pt x="4775305" y="220177"/>
                  <a:pt x="4783494" y="217720"/>
                </a:cubicBezTo>
                <a:cubicBezTo>
                  <a:pt x="4796055" y="213952"/>
                  <a:pt x="4808375" y="209427"/>
                  <a:pt x="4820816" y="205280"/>
                </a:cubicBezTo>
                <a:lnTo>
                  <a:pt x="4839478" y="199059"/>
                </a:lnTo>
                <a:cubicBezTo>
                  <a:pt x="4845698" y="196986"/>
                  <a:pt x="4852051" y="195274"/>
                  <a:pt x="4858139" y="192839"/>
                </a:cubicBezTo>
                <a:cubicBezTo>
                  <a:pt x="4870849" y="187755"/>
                  <a:pt x="4898567" y="175042"/>
                  <a:pt x="4914123" y="174178"/>
                </a:cubicBezTo>
                <a:cubicBezTo>
                  <a:pt x="4980404" y="170496"/>
                  <a:pt x="5046825" y="170031"/>
                  <a:pt x="5113176" y="167957"/>
                </a:cubicBezTo>
                <a:cubicBezTo>
                  <a:pt x="5129764" y="165884"/>
                  <a:pt x="5146233" y="162334"/>
                  <a:pt x="5162939" y="161737"/>
                </a:cubicBezTo>
                <a:cubicBezTo>
                  <a:pt x="5262424" y="158184"/>
                  <a:pt x="5362036" y="159134"/>
                  <a:pt x="5461519" y="155516"/>
                </a:cubicBezTo>
                <a:cubicBezTo>
                  <a:pt x="5476171" y="154983"/>
                  <a:pt x="5490734" y="152411"/>
                  <a:pt x="5505061" y="149296"/>
                </a:cubicBezTo>
                <a:cubicBezTo>
                  <a:pt x="5694597" y="108092"/>
                  <a:pt x="5538440" y="139396"/>
                  <a:pt x="5648131" y="111974"/>
                </a:cubicBezTo>
                <a:cubicBezTo>
                  <a:pt x="5658388" y="109410"/>
                  <a:pt x="5668976" y="108317"/>
                  <a:pt x="5679233" y="105753"/>
                </a:cubicBezTo>
                <a:cubicBezTo>
                  <a:pt x="5685594" y="104163"/>
                  <a:pt x="5691533" y="101123"/>
                  <a:pt x="5697894" y="99533"/>
                </a:cubicBezTo>
                <a:cubicBezTo>
                  <a:pt x="5708151" y="96969"/>
                  <a:pt x="5718675" y="95606"/>
                  <a:pt x="5728996" y="93312"/>
                </a:cubicBezTo>
                <a:cubicBezTo>
                  <a:pt x="5748148" y="89056"/>
                  <a:pt x="5781632" y="79509"/>
                  <a:pt x="5797421" y="74651"/>
                </a:cubicBezTo>
                <a:cubicBezTo>
                  <a:pt x="5809955" y="70794"/>
                  <a:pt x="5822302" y="66357"/>
                  <a:pt x="5834743" y="62210"/>
                </a:cubicBezTo>
                <a:cubicBezTo>
                  <a:pt x="5840963" y="60137"/>
                  <a:pt x="5847539" y="58922"/>
                  <a:pt x="5853404" y="55990"/>
                </a:cubicBezTo>
                <a:cubicBezTo>
                  <a:pt x="5861698" y="51843"/>
                  <a:pt x="5869489" y="46481"/>
                  <a:pt x="5878286" y="43549"/>
                </a:cubicBezTo>
                <a:cubicBezTo>
                  <a:pt x="5894507" y="38142"/>
                  <a:pt x="5911253" y="34307"/>
                  <a:pt x="5928049" y="31108"/>
                </a:cubicBezTo>
                <a:cubicBezTo>
                  <a:pt x="6060038" y="5967"/>
                  <a:pt x="6102716" y="16486"/>
                  <a:pt x="6276392" y="12447"/>
                </a:cubicBezTo>
                <a:cubicBezTo>
                  <a:pt x="6301954" y="9252"/>
                  <a:pt x="6373797" y="-295"/>
                  <a:pt x="6394580" y="6"/>
                </a:cubicBezTo>
                <a:cubicBezTo>
                  <a:pt x="6514900" y="1750"/>
                  <a:pt x="6635102" y="8300"/>
                  <a:pt x="6755363" y="12447"/>
                </a:cubicBezTo>
                <a:cubicBezTo>
                  <a:pt x="6767804" y="14520"/>
                  <a:pt x="6780318" y="16193"/>
                  <a:pt x="6792686" y="18667"/>
                </a:cubicBezTo>
                <a:cubicBezTo>
                  <a:pt x="6801069" y="20344"/>
                  <a:pt x="6809019" y="24888"/>
                  <a:pt x="6817568" y="24888"/>
                </a:cubicBezTo>
                <a:cubicBezTo>
                  <a:pt x="6875662" y="24888"/>
                  <a:pt x="6933682" y="20741"/>
                  <a:pt x="6991739" y="18667"/>
                </a:cubicBezTo>
                <a:cubicBezTo>
                  <a:pt x="7002106" y="16594"/>
                  <a:pt x="7012375" y="13942"/>
                  <a:pt x="7022841" y="12447"/>
                </a:cubicBezTo>
                <a:cubicBezTo>
                  <a:pt x="7071192" y="5540"/>
                  <a:pt x="7064626" y="6227"/>
                  <a:pt x="7097486" y="6227"/>
                </a:cubicBezTo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893805" y="3337455"/>
            <a:ext cx="1068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Left Atrial Pressure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12736" y="2004918"/>
            <a:ext cx="1068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Fluid Retention</a:t>
            </a:r>
          </a:p>
        </p:txBody>
      </p:sp>
      <p:sp>
        <p:nvSpPr>
          <p:cNvPr id="37" name="Oval 36"/>
          <p:cNvSpPr/>
          <p:nvPr/>
        </p:nvSpPr>
        <p:spPr>
          <a:xfrm>
            <a:off x="4900679" y="1886766"/>
            <a:ext cx="150606" cy="1506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090483" y="1008440"/>
            <a:ext cx="150606" cy="1506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933730" y="1298708"/>
            <a:ext cx="11528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Clinical Signs &amp; Symptoms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344054" y="1198934"/>
            <a:ext cx="1492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Hospitalization</a:t>
            </a:r>
          </a:p>
        </p:txBody>
      </p:sp>
      <p:sp>
        <p:nvSpPr>
          <p:cNvPr id="27" name="Oval 26"/>
          <p:cNvSpPr/>
          <p:nvPr/>
        </p:nvSpPr>
        <p:spPr>
          <a:xfrm>
            <a:off x="3095241" y="2928273"/>
            <a:ext cx="389022" cy="3890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48639" y="4933262"/>
            <a:ext cx="769245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rgbClr val="333333"/>
                </a:solidFill>
                <a:latin typeface="+mj-lt"/>
              </a:rPr>
              <a:t>Source: Adapted from Pathophysiology of the transition from chronic compensated and acute decompensated heart failure; Adamson PB, et al. </a:t>
            </a:r>
            <a:r>
              <a:rPr lang="en-US" sz="700" b="1" dirty="0" err="1">
                <a:solidFill>
                  <a:srgbClr val="333333"/>
                </a:solidFill>
                <a:latin typeface="+mj-lt"/>
              </a:rPr>
              <a:t>Curr</a:t>
            </a:r>
            <a:r>
              <a:rPr lang="en-US" sz="700" b="1" dirty="0">
                <a:solidFill>
                  <a:srgbClr val="333333"/>
                </a:solidFill>
                <a:latin typeface="+mj-lt"/>
              </a:rPr>
              <a:t> Heart Fail Reports 2009 </a:t>
            </a:r>
            <a:endParaRPr lang="en-US" sz="700" b="1" i="0" dirty="0">
              <a:solidFill>
                <a:srgbClr val="333333"/>
              </a:solidFill>
              <a:effectLst/>
              <a:latin typeface="+mj-l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153478" y="1181501"/>
            <a:ext cx="150606" cy="1506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22291" y="2092387"/>
            <a:ext cx="12954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Hypertensive crisis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5339" y="2778187"/>
            <a:ext cx="1292162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Myocardial </a:t>
            </a:r>
          </a:p>
          <a:p>
            <a:r>
              <a:rPr lang="en-US" dirty="0"/>
              <a:t>ischemia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2291" y="3453807"/>
            <a:ext cx="12954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Aortic / Mitral regurgitation</a:t>
            </a:r>
          </a:p>
        </p:txBody>
      </p:sp>
      <p:sp>
        <p:nvSpPr>
          <p:cNvPr id="31" name="Isosceles Triangle 30"/>
          <p:cNvSpPr/>
          <p:nvPr/>
        </p:nvSpPr>
        <p:spPr>
          <a:xfrm rot="5400000">
            <a:off x="1448981" y="2839414"/>
            <a:ext cx="1905000" cy="410946"/>
          </a:xfrm>
          <a:prstGeom prst="triangle">
            <a:avLst>
              <a:gd name="adj" fmla="val 508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69891" y="1956345"/>
            <a:ext cx="1597957" cy="2139405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962399" y="3342107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Elevated LAP is the common denominator that precedes Heart Failure hospitalizations</a:t>
            </a:r>
          </a:p>
        </p:txBody>
      </p:sp>
    </p:spTree>
    <p:extLst>
      <p:ext uri="{BB962C8B-B14F-4D97-AF65-F5344CB8AC3E}">
        <p14:creationId xmlns:p14="http://schemas.microsoft.com/office/powerpoint/2010/main" val="26355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" name="Object 15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85844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44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442" y="1192"/>
                        <a:ext cx="1190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Rectangle 98" hidden="1"/>
          <p:cNvSpPr/>
          <p:nvPr>
            <p:custDataLst>
              <p:tags r:id="rId3"/>
            </p:custDataLst>
          </p:nvPr>
        </p:nvSpPr>
        <p:spPr bwMode="gray">
          <a:xfrm>
            <a:off x="857250" y="0"/>
            <a:ext cx="119063" cy="119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750" dirty="0">
              <a:solidFill>
                <a:srgbClr val="000000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9528-BCFE-1E43-A37D-912FF3C527A6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385514" y="1097032"/>
            <a:ext cx="5315485" cy="1095470"/>
            <a:chOff x="3180685" y="1157909"/>
            <a:chExt cx="7087314" cy="1460626"/>
          </a:xfrm>
        </p:grpSpPr>
        <p:sp>
          <p:nvSpPr>
            <p:cNvPr id="73" name="Rectangle 72"/>
            <p:cNvSpPr/>
            <p:nvPr/>
          </p:nvSpPr>
          <p:spPr>
            <a:xfrm>
              <a:off x="5340419" y="1636290"/>
              <a:ext cx="4927580" cy="36761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tIns="67500" bIns="67500" rtlCol="0" anchor="ctr" anchorCtr="0"/>
            <a:lstStyle/>
            <a:p>
              <a:pPr algn="ctr"/>
              <a:r>
                <a:rPr lang="en-US" sz="1000" b="1" dirty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No further recommended treatments until stage D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574575" y="1390594"/>
              <a:ext cx="913009" cy="832501"/>
            </a:xfrm>
            <a:prstGeom prst="rect">
              <a:avLst/>
            </a:prstGeom>
            <a:solidFill>
              <a:srgbClr val="9A9A9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67500" rIns="0" bIns="675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23444" lvl="1" indent="-82296" fontAlgn="base">
                <a:buClr>
                  <a:schemeClr val="bg1"/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sz="750" dirty="0">
                  <a:solidFill>
                    <a:srgbClr val="FFFFFF"/>
                  </a:solidFill>
                  <a:latin typeface="+mj-lt"/>
                  <a:cs typeface="Arial" pitchFamily="34" charset="0"/>
                </a:rPr>
                <a:t>ACEI/ARB</a:t>
              </a:r>
            </a:p>
            <a:p>
              <a:pPr marL="123444" lvl="1" indent="-82296" fontAlgn="base">
                <a:buClr>
                  <a:schemeClr val="bg1"/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sz="750" dirty="0">
                  <a:solidFill>
                    <a:srgbClr val="FFFFFF"/>
                  </a:solidFill>
                  <a:latin typeface="+mj-lt"/>
                  <a:cs typeface="Arial" pitchFamily="34" charset="0"/>
                </a:rPr>
                <a:t>Beta blockers</a:t>
              </a:r>
            </a:p>
            <a:p>
              <a:pPr marL="123444" lvl="1" indent="-82296" fontAlgn="base">
                <a:buClr>
                  <a:schemeClr val="bg1"/>
                </a:buClr>
                <a:buSzPct val="100000"/>
                <a:buFont typeface="Trebuchet MS" panose="020B0603020202020204" pitchFamily="34" charset="0"/>
                <a:buChar char="•"/>
              </a:pPr>
              <a:r>
                <a:rPr lang="en-US" sz="750" dirty="0">
                  <a:solidFill>
                    <a:srgbClr val="FFFFFF"/>
                  </a:solidFill>
                  <a:latin typeface="+mj-lt"/>
                  <a:cs typeface="Arial" pitchFamily="34" charset="0"/>
                </a:rPr>
                <a:t>Aldosterone Antagonist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582047" y="2291666"/>
              <a:ext cx="905537" cy="32686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67500" rIns="0" bIns="675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23444" lvl="1" indent="-82296"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Tx/>
                <a:buChar char="•"/>
              </a:pPr>
              <a:r>
                <a:rPr lang="en-US" sz="750" dirty="0">
                  <a:solidFill>
                    <a:srgbClr val="FFFFFF"/>
                  </a:solidFill>
                  <a:latin typeface="+mj-lt"/>
                  <a:cs typeface="Arial" pitchFamily="34" charset="0"/>
                </a:rPr>
                <a:t>Diuretics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527673" y="1157909"/>
              <a:ext cx="1052433" cy="24800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  <a:buFont typeface="Trebuchet MS" panose="020B0603020202020204" pitchFamily="34" charset="0"/>
                <a:buChar char="​"/>
              </a:pPr>
              <a:r>
                <a:rPr lang="en-US" sz="900" dirty="0">
                  <a:solidFill>
                    <a:srgbClr val="000000">
                      <a:lumMod val="100000"/>
                    </a:srgbClr>
                  </a:solidFill>
                  <a:latin typeface="+mj-lt"/>
                </a:rPr>
                <a:t>1</a:t>
              </a:r>
              <a:r>
                <a:rPr lang="en-US" sz="900" baseline="30000" dirty="0">
                  <a:solidFill>
                    <a:srgbClr val="000000">
                      <a:lumMod val="100000"/>
                    </a:srgbClr>
                  </a:solidFill>
                  <a:latin typeface="+mj-lt"/>
                </a:rPr>
                <a:t>st</a:t>
              </a:r>
              <a:r>
                <a:rPr lang="en-US" sz="900" dirty="0">
                  <a:solidFill>
                    <a:srgbClr val="000000">
                      <a:lumMod val="100000"/>
                    </a:srgbClr>
                  </a:solidFill>
                  <a:latin typeface="+mj-lt"/>
                </a:rPr>
                <a:t> Line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 rot="16200000">
              <a:off x="2874838" y="1694435"/>
              <a:ext cx="986156" cy="374461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  <a:buFont typeface="Trebuchet MS" panose="020B0603020202020204" pitchFamily="34" charset="0"/>
                <a:buChar char="​"/>
              </a:pPr>
              <a:r>
                <a:rPr lang="en-US" sz="1600" b="1" i="1" dirty="0" err="1">
                  <a:solidFill>
                    <a:srgbClr val="000000">
                      <a:lumMod val="100000"/>
                    </a:srgbClr>
                  </a:solidFill>
                  <a:latin typeface="+mj-lt"/>
                </a:rPr>
                <a:t>HFpEF</a:t>
              </a:r>
              <a:endParaRPr lang="en-US" sz="1600" b="1" i="1" dirty="0">
                <a:solidFill>
                  <a:srgbClr val="000000">
                    <a:lumMod val="100000"/>
                  </a:srgbClr>
                </a:solidFill>
                <a:latin typeface="+mj-lt"/>
              </a:endParaRPr>
            </a:p>
          </p:txBody>
        </p:sp>
        <p:cxnSp>
          <p:nvCxnSpPr>
            <p:cNvPr id="14" name="Straight Arrow Connector 13"/>
            <p:cNvCxnSpPr>
              <a:endCxn id="73" idx="1"/>
            </p:cNvCxnSpPr>
            <p:nvPr/>
          </p:nvCxnSpPr>
          <p:spPr>
            <a:xfrm>
              <a:off x="4487584" y="1820097"/>
              <a:ext cx="852835" cy="0"/>
            </a:xfrm>
            <a:prstGeom prst="straightConnector1">
              <a:avLst/>
            </a:prstGeom>
            <a:ln w="9525" cap="rnd" cmpd="sng" algn="ctr">
              <a:solidFill>
                <a:srgbClr val="9A9A9A"/>
              </a:solidFill>
              <a:prstDash val="solid"/>
              <a:round/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83909" y="1455818"/>
            <a:ext cx="1840715" cy="322576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+mj-lt"/>
              </a:rPr>
              <a:t>Guideline directed medical therapy (GDMT) defined by heart failure subtype </a:t>
            </a:r>
          </a:p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1350" b="1" dirty="0">
                <a:solidFill>
                  <a:schemeClr val="tx1"/>
                </a:solidFill>
                <a:latin typeface="+mj-lt"/>
              </a:rPr>
              <a:t>GDMT in </a:t>
            </a:r>
            <a:r>
              <a:rPr lang="en-US" sz="1350" b="1" dirty="0" err="1">
                <a:solidFill>
                  <a:schemeClr val="tx1"/>
                </a:solidFill>
                <a:latin typeface="+mj-lt"/>
              </a:rPr>
              <a:t>HFpEF</a:t>
            </a:r>
            <a:r>
              <a:rPr lang="en-US" sz="1350" b="1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1350" dirty="0">
                <a:solidFill>
                  <a:schemeClr val="tx1"/>
                </a:solidFill>
                <a:latin typeface="+mj-lt"/>
              </a:rPr>
              <a:t>diuretics</a:t>
            </a:r>
          </a:p>
          <a:p>
            <a:pPr algn="ctr"/>
            <a:r>
              <a:rPr lang="en-US" sz="1350" b="1" dirty="0">
                <a:solidFill>
                  <a:schemeClr val="tx1"/>
                </a:solidFill>
                <a:latin typeface="+mj-lt"/>
              </a:rPr>
              <a:t/>
            </a:r>
            <a:br>
              <a:rPr lang="en-US" sz="1350" b="1" dirty="0">
                <a:solidFill>
                  <a:schemeClr val="tx1"/>
                </a:solidFill>
                <a:latin typeface="+mj-lt"/>
              </a:rPr>
            </a:br>
            <a:r>
              <a:rPr lang="en-US" sz="1350" b="1" dirty="0">
                <a:solidFill>
                  <a:schemeClr val="tx1"/>
                </a:solidFill>
                <a:latin typeface="+mj-lt"/>
              </a:rPr>
              <a:t>GDMT in </a:t>
            </a:r>
            <a:r>
              <a:rPr lang="en-US" sz="1350" b="1" dirty="0" err="1">
                <a:solidFill>
                  <a:schemeClr val="tx1"/>
                </a:solidFill>
                <a:latin typeface="+mj-lt"/>
              </a:rPr>
              <a:t>HFrEF</a:t>
            </a:r>
            <a:r>
              <a:rPr lang="en-US" sz="1350" b="1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1350" dirty="0">
                <a:solidFill>
                  <a:schemeClr val="tx1"/>
                </a:solidFill>
                <a:latin typeface="+mj-lt"/>
              </a:rPr>
              <a:t>ACE/ARB/ANRI, beta blocker, and diuretics</a:t>
            </a:r>
          </a:p>
          <a:p>
            <a:pPr algn="ctr"/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135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278518" y="986862"/>
            <a:ext cx="1517613" cy="2590364"/>
            <a:chOff x="9704690" y="1011016"/>
            <a:chExt cx="2023484" cy="3453819"/>
          </a:xfrm>
        </p:grpSpPr>
        <p:cxnSp>
          <p:nvCxnSpPr>
            <p:cNvPr id="26" name="Elbow Connector 25"/>
            <p:cNvCxnSpPr>
              <a:endCxn id="161" idx="1"/>
            </p:cNvCxnSpPr>
            <p:nvPr/>
          </p:nvCxnSpPr>
          <p:spPr>
            <a:xfrm flipV="1">
              <a:off x="9704690" y="1821023"/>
              <a:ext cx="1104811" cy="2643812"/>
            </a:xfrm>
            <a:prstGeom prst="bentConnector3">
              <a:avLst>
                <a:gd name="adj1" fmla="val 50000"/>
              </a:avLst>
            </a:prstGeom>
            <a:ln w="9525" cap="rnd" cmpd="sng" algn="ctr">
              <a:solidFill>
                <a:srgbClr val="6E6F73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10786637" y="1455203"/>
              <a:ext cx="815756" cy="968323"/>
              <a:chOff x="10587854" y="1583665"/>
              <a:chExt cx="815756" cy="968323"/>
            </a:xfrm>
          </p:grpSpPr>
          <p:sp>
            <p:nvSpPr>
              <p:cNvPr id="182" name="Rectangle 181"/>
              <p:cNvSpPr/>
              <p:nvPr/>
            </p:nvSpPr>
            <p:spPr>
              <a:xfrm>
                <a:off x="10587854" y="1988564"/>
                <a:ext cx="815756" cy="563424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67500" rIns="0" bIns="67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buSzPts val="1000"/>
                </a:pPr>
                <a:r>
                  <a:rPr lang="en-US" sz="750" dirty="0" err="1">
                    <a:latin typeface="+mj-lt"/>
                  </a:rPr>
                  <a:t>LVADs</a:t>
                </a:r>
                <a:r>
                  <a:rPr lang="en-US" sz="750" dirty="0">
                    <a:latin typeface="+mj-lt"/>
                  </a:rPr>
                  <a:t>/</a:t>
                </a:r>
                <a:br>
                  <a:rPr lang="en-US" sz="750" dirty="0">
                    <a:latin typeface="+mj-lt"/>
                  </a:rPr>
                </a:br>
                <a:r>
                  <a:rPr lang="en-US" sz="750" dirty="0">
                    <a:latin typeface="+mj-lt"/>
                  </a:rPr>
                  <a:t>Heart transplant </a:t>
                </a:r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10587854" y="1583665"/>
                <a:ext cx="815756" cy="35755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67500" rIns="0" bIns="67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buSzPts val="1000"/>
                </a:pPr>
                <a:r>
                  <a:rPr lang="en-US" sz="750" dirty="0">
                    <a:latin typeface="+mj-lt"/>
                  </a:rPr>
                  <a:t>Inotropes</a:t>
                </a:r>
              </a:p>
            </p:txBody>
          </p:sp>
        </p:grpSp>
        <p:cxnSp>
          <p:nvCxnSpPr>
            <p:cNvPr id="159" name="Straight Connector 158"/>
            <p:cNvCxnSpPr/>
            <p:nvPr/>
          </p:nvCxnSpPr>
          <p:spPr>
            <a:xfrm>
              <a:off x="10547150" y="1112735"/>
              <a:ext cx="1181024" cy="0"/>
            </a:xfrm>
            <a:prstGeom prst="line">
              <a:avLst/>
            </a:prstGeom>
            <a:ln w="9525" cap="rnd" cmpd="sng" algn="ctr">
              <a:solidFill>
                <a:srgbClr val="6E6F73"/>
              </a:solidFill>
              <a:prstDash val="solid"/>
              <a:round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Rectangle 159"/>
            <p:cNvSpPr/>
            <p:nvPr/>
          </p:nvSpPr>
          <p:spPr>
            <a:xfrm>
              <a:off x="10800475" y="1011016"/>
              <a:ext cx="674374" cy="209689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90805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67500" rIns="0" bIns="675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Stage D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0809501" y="1776001"/>
              <a:ext cx="121017" cy="90043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50"/>
                </a:spcAft>
              </a:pPr>
              <a:endParaRPr lang="en-US" sz="900" dirty="0" err="1">
                <a:solidFill>
                  <a:srgbClr val="FFFFFF"/>
                </a:solidFill>
                <a:latin typeface="+mj-lt"/>
              </a:endParaRPr>
            </a:p>
          </p:txBody>
        </p:sp>
        <p:cxnSp>
          <p:nvCxnSpPr>
            <p:cNvPr id="34" name="Straight Arrow Connector 33"/>
            <p:cNvCxnSpPr>
              <a:stCxn id="73" idx="3"/>
              <a:endCxn id="161" idx="1"/>
            </p:cNvCxnSpPr>
            <p:nvPr/>
          </p:nvCxnSpPr>
          <p:spPr>
            <a:xfrm flipV="1">
              <a:off x="10267998" y="1821023"/>
              <a:ext cx="541503" cy="100675"/>
            </a:xfrm>
            <a:prstGeom prst="straightConnector1">
              <a:avLst/>
            </a:prstGeom>
            <a:ln w="9525" cap="rnd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374111" y="983534"/>
            <a:ext cx="6398564" cy="3874216"/>
            <a:chOff x="3165480" y="1006579"/>
            <a:chExt cx="8531418" cy="5165621"/>
          </a:xfrm>
        </p:grpSpPr>
        <p:sp>
          <p:nvSpPr>
            <p:cNvPr id="35" name="Rectangle 34"/>
            <p:cNvSpPr/>
            <p:nvPr/>
          </p:nvSpPr>
          <p:spPr>
            <a:xfrm>
              <a:off x="3506415" y="2742148"/>
              <a:ext cx="6837175" cy="3294959"/>
            </a:xfrm>
            <a:prstGeom prst="rect">
              <a:avLst/>
            </a:prstGeom>
            <a:solidFill>
              <a:schemeClr val="bg1">
                <a:lumMod val="95000"/>
                <a:alpha val="11000"/>
              </a:schemeClr>
            </a:solidFill>
            <a:ln w="9525" cap="rnd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50"/>
                </a:spcAft>
              </a:pPr>
              <a:endParaRPr lang="en-US" sz="900" dirty="0" err="1">
                <a:solidFill>
                  <a:srgbClr val="FFFFFF"/>
                </a:solidFill>
                <a:latin typeface="+mj-lt"/>
              </a:endParaRPr>
            </a:p>
          </p:txBody>
        </p:sp>
        <p:cxnSp>
          <p:nvCxnSpPr>
            <p:cNvPr id="164" name="Straight Connector 163"/>
            <p:cNvCxnSpPr/>
            <p:nvPr/>
          </p:nvCxnSpPr>
          <p:spPr>
            <a:xfrm>
              <a:off x="6056436" y="3309319"/>
              <a:ext cx="0" cy="2314809"/>
            </a:xfrm>
            <a:prstGeom prst="line">
              <a:avLst/>
            </a:prstGeom>
            <a:ln w="9525" cap="rnd" cmpd="sng" algn="ctr">
              <a:solidFill>
                <a:srgbClr val="9A9A9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>
              <a:off x="3506415" y="6155104"/>
              <a:ext cx="6955647" cy="0"/>
            </a:xfrm>
            <a:prstGeom prst="straightConnector1">
              <a:avLst/>
            </a:prstGeom>
            <a:ln w="9525" cap="rnd">
              <a:solidFill>
                <a:schemeClr val="tx1">
                  <a:lumMod val="60000"/>
                  <a:lumOff val="40000"/>
                </a:schemeClr>
              </a:solidFill>
              <a:prstDash val="sysDot"/>
              <a:round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4655683" y="5879525"/>
              <a:ext cx="4657111" cy="292675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67500" rIns="0" bIns="67500" rtlCol="0" anchor="ctr" anchorCtr="0"/>
            <a:lstStyle/>
            <a:p>
              <a:pPr algn="ctr"/>
              <a:r>
                <a:rPr lang="en-US" sz="750" dirty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No guideline recommendations for device/platform based patient monitoring</a:t>
              </a: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10470617" y="5175283"/>
              <a:ext cx="1226281" cy="22548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67500" rIns="0" bIns="675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50" dirty="0">
                  <a:solidFill>
                    <a:srgbClr val="FFFFFF"/>
                  </a:solidFill>
                  <a:latin typeface="+mj-lt"/>
                  <a:cs typeface="Arial" pitchFamily="34" charset="0"/>
                </a:rPr>
                <a:t>Mortality benefit</a:t>
              </a: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10470617" y="5398642"/>
              <a:ext cx="1226281" cy="22548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67500" rIns="0" bIns="675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50" dirty="0">
                  <a:solidFill>
                    <a:srgbClr val="FFFFFF"/>
                  </a:solidFill>
                  <a:latin typeface="+mj-lt"/>
                  <a:cs typeface="Arial" pitchFamily="34" charset="0"/>
                </a:rPr>
                <a:t>Symptomatic benefit </a:t>
              </a: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10470617" y="5628546"/>
              <a:ext cx="1226281" cy="225486"/>
            </a:xfrm>
            <a:prstGeom prst="rect">
              <a:avLst/>
            </a:prstGeom>
            <a:solidFill>
              <a:srgbClr val="9A9A9A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67500" rIns="0" bIns="675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50" dirty="0">
                  <a:solidFill>
                    <a:srgbClr val="FFFFFF"/>
                  </a:solidFill>
                  <a:latin typeface="+mj-lt"/>
                  <a:cs typeface="Arial" pitchFamily="34" charset="0"/>
                </a:rPr>
                <a:t>Comorbidity benefit</a:t>
              </a: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3582047" y="4070367"/>
              <a:ext cx="905537" cy="746459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90" tIns="67500" rIns="0" bIns="675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23444" indent="-82296" fontAlgn="base">
                <a:buSzPct val="100000"/>
                <a:buFont typeface="Arial" panose="020B0604020202020204" pitchFamily="34" charset="0"/>
                <a:buChar char="•"/>
              </a:pPr>
              <a:endParaRPr lang="en-US" sz="750" dirty="0">
                <a:solidFill>
                  <a:srgbClr val="FFFFFF"/>
                </a:solidFill>
                <a:latin typeface="+mj-lt"/>
                <a:cs typeface="Arial" pitchFamily="34" charset="0"/>
              </a:endParaRPr>
            </a:p>
            <a:p>
              <a:pPr marL="123444" indent="-82296" fontAlgn="base">
                <a:buSzPct val="100000"/>
                <a:buFont typeface="Arial" panose="020B0604020202020204" pitchFamily="34" charset="0"/>
                <a:buChar char="•"/>
              </a:pPr>
              <a:endParaRPr lang="en-US" sz="750" dirty="0">
                <a:solidFill>
                  <a:srgbClr val="FFFFFF"/>
                </a:solidFill>
                <a:latin typeface="+mj-lt"/>
                <a:cs typeface="Arial" pitchFamily="34" charset="0"/>
              </a:endParaRPr>
            </a:p>
            <a:p>
              <a:pPr marL="123444" indent="-82296" fontAlgn="base">
                <a:buSzPct val="100000"/>
                <a:buFont typeface="Arial" panose="020B0604020202020204" pitchFamily="34" charset="0"/>
                <a:buChar char="•"/>
              </a:pPr>
              <a:r>
                <a:rPr lang="en-US" sz="750" dirty="0">
                  <a:solidFill>
                    <a:srgbClr val="FFFFFF"/>
                  </a:solidFill>
                  <a:latin typeface="+mj-lt"/>
                  <a:cs typeface="Arial" pitchFamily="34" charset="0"/>
                </a:rPr>
                <a:t>ACE or ARB or </a:t>
              </a:r>
              <a:r>
                <a:rPr lang="en-US" sz="750" dirty="0" err="1">
                  <a:solidFill>
                    <a:srgbClr val="FFFFFF"/>
                  </a:solidFill>
                  <a:latin typeface="+mj-lt"/>
                  <a:cs typeface="Arial" pitchFamily="34" charset="0"/>
                </a:rPr>
                <a:t>ARNI</a:t>
              </a:r>
              <a:endParaRPr lang="en-US" sz="750" dirty="0">
                <a:solidFill>
                  <a:srgbClr val="FFFFFF"/>
                </a:solidFill>
                <a:latin typeface="+mj-lt"/>
                <a:cs typeface="Arial" pitchFamily="34" charset="0"/>
              </a:endParaRPr>
            </a:p>
            <a:p>
              <a:pPr marL="123444" indent="-82296" fontAlgn="base">
                <a:buSzPct val="100000"/>
                <a:buFont typeface="Arial" panose="020B0604020202020204" pitchFamily="34" charset="0"/>
                <a:buChar char="•"/>
              </a:pPr>
              <a:r>
                <a:rPr lang="en-US" sz="750" dirty="0">
                  <a:solidFill>
                    <a:srgbClr val="FFFFFF"/>
                  </a:solidFill>
                  <a:latin typeface="+mj-lt"/>
                  <a:cs typeface="Arial" pitchFamily="34" charset="0"/>
                </a:rPr>
                <a:t>Beta blocker</a:t>
              </a:r>
            </a:p>
            <a:p>
              <a:pPr fontAlgn="base">
                <a:buSzPct val="100000"/>
                <a:buFont typeface="Trebuchet MS" panose="020B0603020202020204" pitchFamily="34" charset="0"/>
                <a:buChar char="​"/>
              </a:pPr>
              <a:r>
                <a:rPr lang="en-US" sz="750" dirty="0">
                  <a:solidFill>
                    <a:srgbClr val="FFFFFF"/>
                  </a:solidFill>
                  <a:latin typeface="+mj-lt"/>
                  <a:cs typeface="Arial" pitchFamily="34" charset="0"/>
                </a:rPr>
                <a:t/>
              </a:r>
              <a:br>
                <a:rPr lang="en-US" sz="750" dirty="0">
                  <a:solidFill>
                    <a:srgbClr val="FFFFFF"/>
                  </a:solidFill>
                  <a:latin typeface="+mj-lt"/>
                  <a:cs typeface="Arial" pitchFamily="34" charset="0"/>
                </a:rPr>
              </a:br>
              <a:endParaRPr lang="en-US" sz="750" dirty="0">
                <a:solidFill>
                  <a:srgbClr val="FFFFFF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7247203" y="2876325"/>
              <a:ext cx="1298354" cy="24800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  <a:buFont typeface="Trebuchet MS" panose="020B0603020202020204" pitchFamily="34" charset="0"/>
                <a:buChar char="​"/>
              </a:pPr>
              <a:r>
                <a:rPr lang="en-US" sz="900" dirty="0">
                  <a:solidFill>
                    <a:srgbClr val="000000">
                      <a:lumMod val="100000"/>
                    </a:srgbClr>
                  </a:solidFill>
                  <a:latin typeface="+mj-lt"/>
                </a:rPr>
                <a:t>2</a:t>
              </a:r>
              <a:r>
                <a:rPr lang="en-US" sz="900" baseline="30000" dirty="0">
                  <a:solidFill>
                    <a:srgbClr val="000000">
                      <a:lumMod val="100000"/>
                    </a:srgbClr>
                  </a:solidFill>
                  <a:latin typeface="+mj-lt"/>
                </a:rPr>
                <a:t>nd</a:t>
              </a:r>
              <a:r>
                <a:rPr lang="en-US" sz="900" dirty="0">
                  <a:solidFill>
                    <a:srgbClr val="000000">
                      <a:lumMod val="100000"/>
                    </a:srgbClr>
                  </a:solidFill>
                  <a:latin typeface="+mj-lt"/>
                </a:rPr>
                <a:t> and 3</a:t>
              </a:r>
              <a:r>
                <a:rPr lang="en-US" sz="900" baseline="30000" dirty="0">
                  <a:solidFill>
                    <a:srgbClr val="000000">
                      <a:lumMod val="100000"/>
                    </a:srgbClr>
                  </a:solidFill>
                  <a:latin typeface="+mj-lt"/>
                </a:rPr>
                <a:t>rd</a:t>
              </a:r>
              <a:r>
                <a:rPr lang="en-US" sz="900" dirty="0">
                  <a:solidFill>
                    <a:srgbClr val="000000">
                      <a:lumMod val="100000"/>
                    </a:srgbClr>
                  </a:solidFill>
                  <a:latin typeface="+mj-lt"/>
                </a:rPr>
                <a:t> Line</a:t>
              </a: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8552108" y="2876325"/>
              <a:ext cx="1298354" cy="24800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  <a:buFont typeface="Trebuchet MS" panose="020B0603020202020204" pitchFamily="34" charset="0"/>
                <a:buChar char="​"/>
              </a:pPr>
              <a:r>
                <a:rPr lang="en-US" sz="900" dirty="0">
                  <a:solidFill>
                    <a:srgbClr val="000000">
                      <a:lumMod val="100000"/>
                    </a:srgbClr>
                  </a:solidFill>
                  <a:latin typeface="+mj-lt"/>
                </a:rPr>
                <a:t>4</a:t>
              </a:r>
              <a:r>
                <a:rPr lang="en-US" sz="900" baseline="30000" dirty="0">
                  <a:solidFill>
                    <a:srgbClr val="000000">
                      <a:lumMod val="100000"/>
                    </a:srgbClr>
                  </a:solidFill>
                  <a:latin typeface="+mj-lt"/>
                </a:rPr>
                <a:t>th</a:t>
              </a:r>
              <a:r>
                <a:rPr lang="en-US" sz="900" dirty="0">
                  <a:solidFill>
                    <a:srgbClr val="000000">
                      <a:lumMod val="100000"/>
                    </a:srgbClr>
                  </a:solidFill>
                  <a:latin typeface="+mj-lt"/>
                </a:rPr>
                <a:t> and 5</a:t>
              </a:r>
              <a:r>
                <a:rPr lang="en-US" sz="900" baseline="30000" dirty="0">
                  <a:solidFill>
                    <a:srgbClr val="000000">
                      <a:lumMod val="100000"/>
                    </a:srgbClr>
                  </a:solidFill>
                  <a:latin typeface="+mj-lt"/>
                </a:rPr>
                <a:t>th</a:t>
              </a:r>
              <a:r>
                <a:rPr lang="en-US" sz="900" dirty="0">
                  <a:solidFill>
                    <a:srgbClr val="000000">
                      <a:lumMod val="100000"/>
                    </a:srgbClr>
                  </a:solidFill>
                  <a:latin typeface="+mj-lt"/>
                </a:rPr>
                <a:t> line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2859633" y="4180515"/>
              <a:ext cx="986155" cy="374461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  <a:buFont typeface="Trebuchet MS" panose="020B0603020202020204" pitchFamily="34" charset="0"/>
                <a:buChar char="​"/>
              </a:pPr>
              <a:r>
                <a:rPr lang="en-US" sz="1600" b="1" dirty="0" err="1">
                  <a:solidFill>
                    <a:srgbClr val="000000">
                      <a:lumMod val="100000"/>
                    </a:srgbClr>
                  </a:solidFill>
                  <a:latin typeface="+mj-lt"/>
                </a:rPr>
                <a:t>HFrEF</a:t>
              </a:r>
              <a:endParaRPr lang="en-US" sz="1600" b="1" dirty="0">
                <a:solidFill>
                  <a:srgbClr val="000000">
                    <a:lumMod val="100000"/>
                  </a:srgbClr>
                </a:solidFill>
                <a:latin typeface="+mj-lt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533842" y="2876325"/>
              <a:ext cx="1052433" cy="24800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  <a:buFont typeface="Trebuchet MS" panose="020B0603020202020204" pitchFamily="34" charset="0"/>
                <a:buChar char="​"/>
              </a:pPr>
              <a:r>
                <a:rPr lang="en-US" sz="900" dirty="0">
                  <a:solidFill>
                    <a:srgbClr val="000000">
                      <a:lumMod val="100000"/>
                    </a:srgbClr>
                  </a:solidFill>
                  <a:latin typeface="+mj-lt"/>
                </a:rPr>
                <a:t>1</a:t>
              </a:r>
              <a:r>
                <a:rPr lang="en-US" sz="900" baseline="30000" dirty="0">
                  <a:solidFill>
                    <a:srgbClr val="000000">
                      <a:lumMod val="100000"/>
                    </a:srgbClr>
                  </a:solidFill>
                  <a:latin typeface="+mj-lt"/>
                </a:rPr>
                <a:t>st</a:t>
              </a:r>
              <a:r>
                <a:rPr lang="en-US" sz="900" dirty="0">
                  <a:solidFill>
                    <a:srgbClr val="000000">
                      <a:lumMod val="100000"/>
                    </a:srgbClr>
                  </a:solidFill>
                  <a:latin typeface="+mj-lt"/>
                </a:rPr>
                <a:t> Line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3506415" y="2717800"/>
              <a:ext cx="6750680" cy="0"/>
            </a:xfrm>
            <a:prstGeom prst="line">
              <a:avLst/>
            </a:prstGeom>
            <a:ln w="9525" cap="rnd" cmpd="sng" algn="ctr">
              <a:solidFill>
                <a:srgbClr val="9A9A9A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tangle 139"/>
            <p:cNvSpPr/>
            <p:nvPr/>
          </p:nvSpPr>
          <p:spPr>
            <a:xfrm>
              <a:off x="7247276" y="3113934"/>
              <a:ext cx="1298207" cy="39077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90" tIns="67500" rIns="0" bIns="675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23444" indent="-82296" fontAlgn="base">
                <a:buSzPct val="100000"/>
                <a:buFont typeface="Arial" panose="020B0604020202020204" pitchFamily="34" charset="0"/>
                <a:buChar char="•"/>
              </a:pPr>
              <a:r>
                <a:rPr lang="en-US" sz="750" dirty="0">
                  <a:solidFill>
                    <a:srgbClr val="FFFFFF"/>
                  </a:solidFill>
                  <a:latin typeface="+mj-lt"/>
                  <a:cs typeface="Arial" pitchFamily="34" charset="0"/>
                </a:rPr>
                <a:t>Aldosterone</a:t>
              </a:r>
              <a:br>
                <a:rPr lang="en-US" sz="750" dirty="0">
                  <a:solidFill>
                    <a:srgbClr val="FFFFFF"/>
                  </a:solidFill>
                  <a:latin typeface="+mj-lt"/>
                  <a:cs typeface="Arial" pitchFamily="34" charset="0"/>
                </a:rPr>
              </a:br>
              <a:r>
                <a:rPr lang="en-US" sz="750" dirty="0">
                  <a:solidFill>
                    <a:srgbClr val="FFFFFF"/>
                  </a:solidFill>
                  <a:latin typeface="+mj-lt"/>
                  <a:cs typeface="Arial" pitchFamily="34" charset="0"/>
                </a:rPr>
                <a:t>antagonist</a:t>
              </a:r>
              <a:endParaRPr lang="en-US" sz="750" baseline="30000" dirty="0">
                <a:solidFill>
                  <a:srgbClr val="FFFFFF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7247276" y="3567645"/>
              <a:ext cx="1298207" cy="39077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90" tIns="67500" rIns="0" bIns="675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23444" indent="-82296" fontAlgn="base">
                <a:buSzPct val="100000"/>
                <a:buFont typeface="Arial" panose="020B0604020202020204" pitchFamily="34" charset="0"/>
                <a:buChar char="•"/>
              </a:pPr>
              <a:r>
                <a:rPr lang="en-US" sz="750" dirty="0" err="1">
                  <a:solidFill>
                    <a:srgbClr val="FFFFFF"/>
                  </a:solidFill>
                  <a:latin typeface="+mj-lt"/>
                  <a:cs typeface="Arial" pitchFamily="34" charset="0"/>
                </a:rPr>
                <a:t>ARNI</a:t>
              </a:r>
              <a:endParaRPr lang="en-US" sz="750" baseline="30000" dirty="0">
                <a:solidFill>
                  <a:srgbClr val="FFFFFF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247276" y="4021356"/>
              <a:ext cx="1298207" cy="39077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90" tIns="67500" rIns="0" bIns="675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23444" indent="-82296" fontAlgn="base">
                <a:buSzPct val="100000"/>
                <a:buFont typeface="Arial" panose="020B0604020202020204" pitchFamily="34" charset="0"/>
                <a:buChar char="•"/>
              </a:pPr>
              <a:r>
                <a:rPr lang="en-US" sz="750" dirty="0" err="1">
                  <a:solidFill>
                    <a:srgbClr val="FFFFFF"/>
                  </a:solidFill>
                  <a:latin typeface="+mj-lt"/>
                  <a:cs typeface="Arial" pitchFamily="34" charset="0"/>
                </a:rPr>
                <a:t>Hydral</a:t>
              </a:r>
              <a:r>
                <a:rPr lang="en-US" sz="750" dirty="0">
                  <a:solidFill>
                    <a:srgbClr val="FFFFFF"/>
                  </a:solidFill>
                  <a:latin typeface="+mj-lt"/>
                  <a:cs typeface="Arial" pitchFamily="34" charset="0"/>
                </a:rPr>
                <a:t>-Nitrates</a:t>
              </a:r>
              <a:endParaRPr lang="en-US" sz="750" baseline="30000" dirty="0">
                <a:solidFill>
                  <a:srgbClr val="FFFFFF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7247276" y="4475067"/>
              <a:ext cx="1298207" cy="39077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90" tIns="67500" rIns="0" bIns="675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23444" indent="-82296" fontAlgn="base">
                <a:buSzPct val="100000"/>
                <a:buFont typeface="Arial" panose="020B0604020202020204" pitchFamily="34" charset="0"/>
                <a:buChar char="•"/>
              </a:pPr>
              <a:r>
                <a:rPr lang="en-US" sz="750" dirty="0">
                  <a:solidFill>
                    <a:srgbClr val="FFFFFF"/>
                  </a:solidFill>
                  <a:latin typeface="+mj-lt"/>
                  <a:cs typeface="Arial" pitchFamily="34" charset="0"/>
                </a:rPr>
                <a:t>ICD</a:t>
              </a:r>
              <a:endParaRPr lang="en-US" sz="750" baseline="30000" dirty="0">
                <a:solidFill>
                  <a:srgbClr val="FFFFFF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7247276" y="4928778"/>
              <a:ext cx="1298207" cy="39077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90" tIns="67500" rIns="0" bIns="675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23444" indent="-82296" fontAlgn="base">
                <a:buSzPct val="100000"/>
                <a:buFont typeface="Arial" panose="020B0604020202020204" pitchFamily="34" charset="0"/>
                <a:buChar char="•"/>
              </a:pPr>
              <a:r>
                <a:rPr lang="en-US" sz="750" dirty="0">
                  <a:solidFill>
                    <a:srgbClr val="FFFFFF"/>
                  </a:solidFill>
                  <a:latin typeface="+mj-lt"/>
                  <a:cs typeface="Arial" pitchFamily="34" charset="0"/>
                </a:rPr>
                <a:t>CRT</a:t>
              </a:r>
              <a:endParaRPr lang="en-US" sz="750" baseline="30000" dirty="0">
                <a:solidFill>
                  <a:srgbClr val="FFFFFF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 flipH="1">
              <a:off x="7247276" y="5382490"/>
              <a:ext cx="1298207" cy="390770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90" tIns="67500" rIns="0" bIns="675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23444" indent="-82296" fontAlgn="base">
                <a:buSzPct val="100000"/>
                <a:buFont typeface="Arial" panose="020B0604020202020204" pitchFamily="34" charset="0"/>
                <a:buChar char="•"/>
              </a:pPr>
              <a:r>
                <a:rPr lang="en-US" sz="750" dirty="0" err="1">
                  <a:solidFill>
                    <a:srgbClr val="FFFFFF"/>
                  </a:solidFill>
                  <a:latin typeface="+mj-lt"/>
                  <a:cs typeface="Arial" pitchFamily="34" charset="0"/>
                </a:rPr>
                <a:t>Ivabradine</a:t>
              </a:r>
              <a:endParaRPr lang="en-US" sz="750" baseline="30000" dirty="0">
                <a:solidFill>
                  <a:srgbClr val="FFFFFF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23" name="Straight Arrow Connector 22"/>
            <p:cNvCxnSpPr>
              <a:stCxn id="100" idx="3"/>
              <a:endCxn id="140" idx="1"/>
            </p:cNvCxnSpPr>
            <p:nvPr/>
          </p:nvCxnSpPr>
          <p:spPr>
            <a:xfrm>
              <a:off x="7059124" y="3309319"/>
              <a:ext cx="188152" cy="0"/>
            </a:xfrm>
            <a:prstGeom prst="straightConnector1">
              <a:avLst/>
            </a:prstGeom>
            <a:ln w="9525" cap="rnd" cmpd="sng" algn="ctr">
              <a:solidFill>
                <a:srgbClr val="9A9A9A"/>
              </a:solidFill>
              <a:prstDash val="solid"/>
              <a:round/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06" idx="3"/>
              <a:endCxn id="114" idx="1"/>
            </p:cNvCxnSpPr>
            <p:nvPr/>
          </p:nvCxnSpPr>
          <p:spPr>
            <a:xfrm>
              <a:off x="7059124" y="3763030"/>
              <a:ext cx="188152" cy="0"/>
            </a:xfrm>
            <a:prstGeom prst="straightConnector1">
              <a:avLst/>
            </a:prstGeom>
            <a:ln w="9525" cap="rnd" cmpd="sng" algn="ctr">
              <a:solidFill>
                <a:srgbClr val="9A9A9A"/>
              </a:solidFill>
              <a:prstDash val="solid"/>
              <a:round/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09" idx="3"/>
              <a:endCxn id="115" idx="1"/>
            </p:cNvCxnSpPr>
            <p:nvPr/>
          </p:nvCxnSpPr>
          <p:spPr>
            <a:xfrm>
              <a:off x="7059124" y="4216741"/>
              <a:ext cx="188152" cy="0"/>
            </a:xfrm>
            <a:prstGeom prst="straightConnector1">
              <a:avLst/>
            </a:prstGeom>
            <a:ln w="9525" cap="rnd" cmpd="sng" algn="ctr">
              <a:solidFill>
                <a:srgbClr val="9A9A9A"/>
              </a:solidFill>
              <a:prstDash val="solid"/>
              <a:round/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10" idx="3"/>
              <a:endCxn id="116" idx="1"/>
            </p:cNvCxnSpPr>
            <p:nvPr/>
          </p:nvCxnSpPr>
          <p:spPr>
            <a:xfrm>
              <a:off x="7059124" y="4670452"/>
              <a:ext cx="188152" cy="0"/>
            </a:xfrm>
            <a:prstGeom prst="straightConnector1">
              <a:avLst/>
            </a:prstGeom>
            <a:ln w="9525" cap="rnd" cmpd="sng" algn="ctr">
              <a:solidFill>
                <a:srgbClr val="9A9A9A"/>
              </a:solidFill>
              <a:prstDash val="solid"/>
              <a:round/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112" idx="3"/>
              <a:endCxn id="117" idx="1"/>
            </p:cNvCxnSpPr>
            <p:nvPr/>
          </p:nvCxnSpPr>
          <p:spPr>
            <a:xfrm>
              <a:off x="7059124" y="5124163"/>
              <a:ext cx="188152" cy="0"/>
            </a:xfrm>
            <a:prstGeom prst="straightConnector1">
              <a:avLst/>
            </a:prstGeom>
            <a:ln w="9525" cap="rnd" cmpd="sng" algn="ctr">
              <a:solidFill>
                <a:srgbClr val="9A9A9A"/>
              </a:solidFill>
              <a:prstDash val="solid"/>
              <a:round/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113" idx="3"/>
              <a:endCxn id="119" idx="3"/>
            </p:cNvCxnSpPr>
            <p:nvPr/>
          </p:nvCxnSpPr>
          <p:spPr>
            <a:xfrm>
              <a:off x="7059124" y="5577875"/>
              <a:ext cx="188152" cy="0"/>
            </a:xfrm>
            <a:prstGeom prst="straightConnector1">
              <a:avLst/>
            </a:prstGeom>
            <a:ln w="9525" cap="rnd" cmpd="sng" algn="ctr">
              <a:solidFill>
                <a:srgbClr val="9A9A9A"/>
              </a:solidFill>
              <a:prstDash val="solid"/>
              <a:round/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47"/>
            <p:cNvCxnSpPr>
              <a:stCxn id="158" idx="3"/>
              <a:endCxn id="100" idx="1"/>
            </p:cNvCxnSpPr>
            <p:nvPr/>
          </p:nvCxnSpPr>
          <p:spPr>
            <a:xfrm flipV="1">
              <a:off x="4487584" y="3309319"/>
              <a:ext cx="566164" cy="1134278"/>
            </a:xfrm>
            <a:prstGeom prst="bentConnector3">
              <a:avLst/>
            </a:prstGeom>
            <a:ln w="9525" cap="rnd" cmpd="sng" algn="ctr">
              <a:solidFill>
                <a:srgbClr val="9A9A9A"/>
              </a:solidFill>
              <a:prstDash val="solid"/>
              <a:round/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49"/>
            <p:cNvCxnSpPr>
              <a:stCxn id="158" idx="3"/>
              <a:endCxn id="106" idx="1"/>
            </p:cNvCxnSpPr>
            <p:nvPr/>
          </p:nvCxnSpPr>
          <p:spPr>
            <a:xfrm flipV="1">
              <a:off x="4487584" y="3763030"/>
              <a:ext cx="566164" cy="680567"/>
            </a:xfrm>
            <a:prstGeom prst="bentConnector3">
              <a:avLst/>
            </a:prstGeom>
            <a:ln w="9525" cap="rnd" cmpd="sng" algn="ctr">
              <a:solidFill>
                <a:srgbClr val="9A9A9A"/>
              </a:solidFill>
              <a:prstDash val="solid"/>
              <a:round/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Elbow Connector 54"/>
            <p:cNvCxnSpPr>
              <a:stCxn id="158" idx="3"/>
              <a:endCxn id="110" idx="1"/>
            </p:cNvCxnSpPr>
            <p:nvPr/>
          </p:nvCxnSpPr>
          <p:spPr>
            <a:xfrm>
              <a:off x="4487584" y="4443597"/>
              <a:ext cx="566164" cy="226855"/>
            </a:xfrm>
            <a:prstGeom prst="bentConnector3">
              <a:avLst/>
            </a:prstGeom>
            <a:ln w="9525" cap="rnd" cmpd="sng" algn="ctr">
              <a:solidFill>
                <a:srgbClr val="9A9A9A"/>
              </a:solidFill>
              <a:prstDash val="solid"/>
              <a:round/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Elbow Connector 58"/>
            <p:cNvCxnSpPr>
              <a:stCxn id="158" idx="3"/>
              <a:endCxn id="112" idx="1"/>
            </p:cNvCxnSpPr>
            <p:nvPr/>
          </p:nvCxnSpPr>
          <p:spPr>
            <a:xfrm>
              <a:off x="4487584" y="4443597"/>
              <a:ext cx="566164" cy="680566"/>
            </a:xfrm>
            <a:prstGeom prst="bentConnector3">
              <a:avLst/>
            </a:prstGeom>
            <a:ln w="9525" cap="rnd" cmpd="sng" algn="ctr">
              <a:solidFill>
                <a:srgbClr val="9A9A9A"/>
              </a:solidFill>
              <a:prstDash val="solid"/>
              <a:round/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Elbow Connector 60"/>
            <p:cNvCxnSpPr>
              <a:stCxn id="158" idx="3"/>
              <a:endCxn id="113" idx="1"/>
            </p:cNvCxnSpPr>
            <p:nvPr/>
          </p:nvCxnSpPr>
          <p:spPr>
            <a:xfrm>
              <a:off x="4487584" y="4443597"/>
              <a:ext cx="566164" cy="1134278"/>
            </a:xfrm>
            <a:prstGeom prst="bentConnector3">
              <a:avLst/>
            </a:prstGeom>
            <a:ln w="9525" cap="rnd" cmpd="sng" algn="ctr">
              <a:solidFill>
                <a:srgbClr val="9A9A9A"/>
              </a:solidFill>
              <a:prstDash val="solid"/>
              <a:round/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8435050" y="4367744"/>
              <a:ext cx="151706" cy="151706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50"/>
                </a:spcAft>
              </a:pPr>
              <a:endParaRPr lang="en-US" sz="900" dirty="0" err="1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01" name="AutoShape 18">
              <a:extLst>
                <a:ext uri="{FF2B5EF4-FFF2-40B4-BE49-F238E27FC236}">
                  <a16:creationId xmlns:a16="http://schemas.microsoft.com/office/drawing/2014/main" xmlns="" id="{B683D8D6-0236-48D5-8795-338AC024441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271640" y="4467160"/>
              <a:ext cx="229434" cy="229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50" dirty="0">
                <a:latin typeface="+mj-lt"/>
              </a:endParaRP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8725134" y="4135505"/>
              <a:ext cx="952302" cy="616185"/>
              <a:chOff x="5707614" y="4200190"/>
              <a:chExt cx="952302" cy="616185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5707614" y="4560368"/>
                <a:ext cx="952302" cy="256007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67500" rIns="0" bIns="67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23444" lvl="1" indent="-8229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Tx/>
                  <a:buChar char="•"/>
                </a:pPr>
                <a:r>
                  <a:rPr lang="en-US" sz="750" dirty="0" err="1">
                    <a:solidFill>
                      <a:srgbClr val="FFFFFF"/>
                    </a:solidFill>
                    <a:latin typeface="+mj-lt"/>
                    <a:cs typeface="Arial" pitchFamily="34" charset="0"/>
                  </a:rPr>
                  <a:t>TMVR</a:t>
                </a:r>
                <a:r>
                  <a:rPr lang="en-US" sz="750" dirty="0">
                    <a:solidFill>
                      <a:srgbClr val="FFFFFF"/>
                    </a:solidFill>
                    <a:latin typeface="+mj-lt"/>
                    <a:cs typeface="Arial" pitchFamily="34" charset="0"/>
                  </a:rPr>
                  <a:t>/MVR</a:t>
                </a: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5707614" y="4200190"/>
                <a:ext cx="952302" cy="256007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67500" rIns="0" bIns="67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23444" lvl="1" indent="-8229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Tx/>
                  <a:buChar char="•"/>
                </a:pPr>
                <a:r>
                  <a:rPr lang="en-US" sz="750" dirty="0">
                    <a:solidFill>
                      <a:srgbClr val="FFFFFF"/>
                    </a:solidFill>
                    <a:latin typeface="+mj-lt"/>
                    <a:cs typeface="Arial" pitchFamily="34" charset="0"/>
                  </a:rPr>
                  <a:t>Digoxin</a:t>
                </a:r>
              </a:p>
            </p:txBody>
          </p:sp>
        </p:grpSp>
        <p:grpSp>
          <p:nvGrpSpPr>
            <p:cNvPr id="193" name="Group 192"/>
            <p:cNvGrpSpPr/>
            <p:nvPr/>
          </p:nvGrpSpPr>
          <p:grpSpPr>
            <a:xfrm>
              <a:off x="9567098" y="4448713"/>
              <a:ext cx="162347" cy="188183"/>
              <a:chOff x="5514980" y="2753106"/>
              <a:chExt cx="1163573" cy="1348743"/>
            </a:xfrm>
          </p:grpSpPr>
          <p:sp>
            <p:nvSpPr>
              <p:cNvPr id="194" name="Freeform 20">
                <a:extLst>
                  <a:ext uri="{FF2B5EF4-FFF2-40B4-BE49-F238E27FC236}">
                    <a16:creationId xmlns:a16="http://schemas.microsoft.com/office/drawing/2014/main" xmlns="" id="{7F3640D1-96CC-4C97-B0F8-E62605618D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25489" y="2753106"/>
                <a:ext cx="542544" cy="1280922"/>
              </a:xfrm>
              <a:custGeom>
                <a:avLst/>
                <a:gdLst>
                  <a:gd name="T0" fmla="*/ 510 w 760"/>
                  <a:gd name="T1" fmla="*/ 130 h 1793"/>
                  <a:gd name="T2" fmla="*/ 250 w 760"/>
                  <a:gd name="T3" fmla="*/ 130 h 1793"/>
                  <a:gd name="T4" fmla="*/ 231 w 760"/>
                  <a:gd name="T5" fmla="*/ 765 h 1793"/>
                  <a:gd name="T6" fmla="*/ 70 w 760"/>
                  <a:gd name="T7" fmla="*/ 649 h 1793"/>
                  <a:gd name="T8" fmla="*/ 45 w 760"/>
                  <a:gd name="T9" fmla="*/ 613 h 1793"/>
                  <a:gd name="T10" fmla="*/ 146 w 760"/>
                  <a:gd name="T11" fmla="*/ 788 h 1793"/>
                  <a:gd name="T12" fmla="*/ 715 w 760"/>
                  <a:gd name="T13" fmla="*/ 613 h 1793"/>
                  <a:gd name="T14" fmla="*/ 690 w 760"/>
                  <a:gd name="T15" fmla="*/ 649 h 1793"/>
                  <a:gd name="T16" fmla="*/ 364 w 760"/>
                  <a:gd name="T17" fmla="*/ 789 h 1793"/>
                  <a:gd name="T18" fmla="*/ 75 w 760"/>
                  <a:gd name="T19" fmla="*/ 1016 h 1793"/>
                  <a:gd name="T20" fmla="*/ 256 w 760"/>
                  <a:gd name="T21" fmla="*/ 1026 h 1793"/>
                  <a:gd name="T22" fmla="*/ 83 w 760"/>
                  <a:gd name="T23" fmla="*/ 936 h 1793"/>
                  <a:gd name="T24" fmla="*/ 755 w 760"/>
                  <a:gd name="T25" fmla="*/ 692 h 1793"/>
                  <a:gd name="T26" fmla="*/ 719 w 760"/>
                  <a:gd name="T27" fmla="*/ 922 h 1793"/>
                  <a:gd name="T28" fmla="*/ 529 w 760"/>
                  <a:gd name="T29" fmla="*/ 855 h 1793"/>
                  <a:gd name="T30" fmla="*/ 656 w 760"/>
                  <a:gd name="T31" fmla="*/ 983 h 1793"/>
                  <a:gd name="T32" fmla="*/ 79 w 760"/>
                  <a:gd name="T33" fmla="*/ 1167 h 1793"/>
                  <a:gd name="T34" fmla="*/ 180 w 760"/>
                  <a:gd name="T35" fmla="*/ 1306 h 1793"/>
                  <a:gd name="T36" fmla="*/ 139 w 760"/>
                  <a:gd name="T37" fmla="*/ 1227 h 1793"/>
                  <a:gd name="T38" fmla="*/ 227 w 760"/>
                  <a:gd name="T39" fmla="*/ 1124 h 1793"/>
                  <a:gd name="T40" fmla="*/ 685 w 760"/>
                  <a:gd name="T41" fmla="*/ 1016 h 1793"/>
                  <a:gd name="T42" fmla="*/ 522 w 760"/>
                  <a:gd name="T43" fmla="*/ 1706 h 1793"/>
                  <a:gd name="T44" fmla="*/ 487 w 760"/>
                  <a:gd name="T45" fmla="*/ 1733 h 1793"/>
                  <a:gd name="T46" fmla="*/ 477 w 760"/>
                  <a:gd name="T47" fmla="*/ 1788 h 1793"/>
                  <a:gd name="T48" fmla="*/ 508 w 760"/>
                  <a:gd name="T49" fmla="*/ 1785 h 1793"/>
                  <a:gd name="T50" fmla="*/ 522 w 760"/>
                  <a:gd name="T51" fmla="*/ 1706 h 1793"/>
                  <a:gd name="T52" fmla="*/ 580 w 760"/>
                  <a:gd name="T53" fmla="*/ 1354 h 1793"/>
                  <a:gd name="T54" fmla="*/ 586 w 760"/>
                  <a:gd name="T55" fmla="*/ 1409 h 1793"/>
                  <a:gd name="T56" fmla="*/ 381 w 760"/>
                  <a:gd name="T57" fmla="*/ 1498 h 1793"/>
                  <a:gd name="T58" fmla="*/ 203 w 760"/>
                  <a:gd name="T59" fmla="*/ 1618 h 1793"/>
                  <a:gd name="T60" fmla="*/ 285 w 760"/>
                  <a:gd name="T61" fmla="*/ 1630 h 1793"/>
                  <a:gd name="T62" fmla="*/ 240 w 760"/>
                  <a:gd name="T63" fmla="*/ 1588 h 1793"/>
                  <a:gd name="T64" fmla="*/ 630 w 760"/>
                  <a:gd name="T65" fmla="*/ 1426 h 1793"/>
                  <a:gd name="T66" fmla="*/ 545 w 760"/>
                  <a:gd name="T67" fmla="*/ 1550 h 1793"/>
                  <a:gd name="T68" fmla="*/ 520 w 760"/>
                  <a:gd name="T69" fmla="*/ 1588 h 1793"/>
                  <a:gd name="T70" fmla="*/ 369 w 760"/>
                  <a:gd name="T71" fmla="*/ 1657 h 1793"/>
                  <a:gd name="T72" fmla="*/ 252 w 760"/>
                  <a:gd name="T73" fmla="*/ 1785 h 1793"/>
                  <a:gd name="T74" fmla="*/ 283 w 760"/>
                  <a:gd name="T75" fmla="*/ 1788 h 1793"/>
                  <a:gd name="T76" fmla="*/ 273 w 760"/>
                  <a:gd name="T77" fmla="*/ 1733 h 1793"/>
                  <a:gd name="T78" fmla="*/ 377 w 760"/>
                  <a:gd name="T79" fmla="*/ 1700 h 1793"/>
                  <a:gd name="T80" fmla="*/ 559 w 760"/>
                  <a:gd name="T81" fmla="*/ 1568 h 1793"/>
                  <a:gd name="T82" fmla="*/ 681 w 760"/>
                  <a:gd name="T83" fmla="*/ 1167 h 1793"/>
                  <a:gd name="T84" fmla="*/ 502 w 760"/>
                  <a:gd name="T85" fmla="*/ 1116 h 1793"/>
                  <a:gd name="T86" fmla="*/ 639 w 760"/>
                  <a:gd name="T87" fmla="*/ 1182 h 1793"/>
                  <a:gd name="T88" fmla="*/ 342 w 760"/>
                  <a:gd name="T89" fmla="*/ 1318 h 1793"/>
                  <a:gd name="T90" fmla="*/ 130 w 760"/>
                  <a:gd name="T91" fmla="*/ 1426 h 1793"/>
                  <a:gd name="T92" fmla="*/ 273 w 760"/>
                  <a:gd name="T93" fmla="*/ 1476 h 1793"/>
                  <a:gd name="T94" fmla="*/ 174 w 760"/>
                  <a:gd name="T95" fmla="*/ 1409 h 1793"/>
                  <a:gd name="T96" fmla="*/ 654 w 760"/>
                  <a:gd name="T97" fmla="*/ 1257 h 1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60" h="1793">
                    <a:moveTo>
                      <a:pt x="380" y="0"/>
                    </a:moveTo>
                    <a:cubicBezTo>
                      <a:pt x="452" y="0"/>
                      <a:pt x="510" y="58"/>
                      <a:pt x="510" y="130"/>
                    </a:cubicBezTo>
                    <a:cubicBezTo>
                      <a:pt x="510" y="202"/>
                      <a:pt x="452" y="260"/>
                      <a:pt x="380" y="260"/>
                    </a:cubicBezTo>
                    <a:cubicBezTo>
                      <a:pt x="308" y="260"/>
                      <a:pt x="250" y="202"/>
                      <a:pt x="250" y="130"/>
                    </a:cubicBezTo>
                    <a:cubicBezTo>
                      <a:pt x="250" y="58"/>
                      <a:pt x="308" y="0"/>
                      <a:pt x="380" y="0"/>
                    </a:cubicBezTo>
                    <a:moveTo>
                      <a:pt x="231" y="765"/>
                    </a:moveTo>
                    <a:cubicBezTo>
                      <a:pt x="99" y="737"/>
                      <a:pt x="53" y="701"/>
                      <a:pt x="48" y="681"/>
                    </a:cubicBezTo>
                    <a:cubicBezTo>
                      <a:pt x="45" y="669"/>
                      <a:pt x="58" y="657"/>
                      <a:pt x="70" y="649"/>
                    </a:cubicBezTo>
                    <a:cubicBezTo>
                      <a:pt x="80" y="642"/>
                      <a:pt x="82" y="629"/>
                      <a:pt x="75" y="619"/>
                    </a:cubicBezTo>
                    <a:cubicBezTo>
                      <a:pt x="68" y="609"/>
                      <a:pt x="55" y="606"/>
                      <a:pt x="45" y="613"/>
                    </a:cubicBezTo>
                    <a:cubicBezTo>
                      <a:pt x="0" y="643"/>
                      <a:pt x="1" y="676"/>
                      <a:pt x="5" y="692"/>
                    </a:cubicBezTo>
                    <a:cubicBezTo>
                      <a:pt x="15" y="730"/>
                      <a:pt x="64" y="763"/>
                      <a:pt x="146" y="788"/>
                    </a:cubicBezTo>
                    <a:cubicBezTo>
                      <a:pt x="173" y="779"/>
                      <a:pt x="202" y="771"/>
                      <a:pt x="231" y="765"/>
                    </a:cubicBezTo>
                    <a:close/>
                    <a:moveTo>
                      <a:pt x="715" y="613"/>
                    </a:moveTo>
                    <a:cubicBezTo>
                      <a:pt x="705" y="606"/>
                      <a:pt x="692" y="609"/>
                      <a:pt x="685" y="619"/>
                    </a:cubicBezTo>
                    <a:cubicBezTo>
                      <a:pt x="678" y="629"/>
                      <a:pt x="680" y="642"/>
                      <a:pt x="690" y="649"/>
                    </a:cubicBezTo>
                    <a:cubicBezTo>
                      <a:pt x="702" y="657"/>
                      <a:pt x="715" y="669"/>
                      <a:pt x="712" y="681"/>
                    </a:cubicBezTo>
                    <a:cubicBezTo>
                      <a:pt x="706" y="707"/>
                      <a:pt x="624" y="764"/>
                      <a:pt x="364" y="789"/>
                    </a:cubicBezTo>
                    <a:cubicBezTo>
                      <a:pt x="180" y="807"/>
                      <a:pt x="62" y="855"/>
                      <a:pt x="41" y="922"/>
                    </a:cubicBezTo>
                    <a:cubicBezTo>
                      <a:pt x="35" y="941"/>
                      <a:pt x="31" y="977"/>
                      <a:pt x="75" y="1016"/>
                    </a:cubicBezTo>
                    <a:cubicBezTo>
                      <a:pt x="92" y="1031"/>
                      <a:pt x="121" y="1042"/>
                      <a:pt x="163" y="1052"/>
                    </a:cubicBezTo>
                    <a:cubicBezTo>
                      <a:pt x="191" y="1043"/>
                      <a:pt x="222" y="1034"/>
                      <a:pt x="256" y="1026"/>
                    </a:cubicBezTo>
                    <a:cubicBezTo>
                      <a:pt x="187" y="1014"/>
                      <a:pt x="123" y="1000"/>
                      <a:pt x="104" y="983"/>
                    </a:cubicBezTo>
                    <a:cubicBezTo>
                      <a:pt x="85" y="966"/>
                      <a:pt x="78" y="950"/>
                      <a:pt x="83" y="936"/>
                    </a:cubicBezTo>
                    <a:cubicBezTo>
                      <a:pt x="94" y="900"/>
                      <a:pt x="176" y="852"/>
                      <a:pt x="368" y="833"/>
                    </a:cubicBezTo>
                    <a:cubicBezTo>
                      <a:pt x="597" y="810"/>
                      <a:pt x="738" y="759"/>
                      <a:pt x="755" y="692"/>
                    </a:cubicBezTo>
                    <a:cubicBezTo>
                      <a:pt x="759" y="676"/>
                      <a:pt x="760" y="643"/>
                      <a:pt x="715" y="613"/>
                    </a:cubicBezTo>
                    <a:close/>
                    <a:moveTo>
                      <a:pt x="719" y="922"/>
                    </a:moveTo>
                    <a:cubicBezTo>
                      <a:pt x="708" y="888"/>
                      <a:pt x="671" y="858"/>
                      <a:pt x="612" y="835"/>
                    </a:cubicBezTo>
                    <a:cubicBezTo>
                      <a:pt x="587" y="842"/>
                      <a:pt x="559" y="849"/>
                      <a:pt x="529" y="855"/>
                    </a:cubicBezTo>
                    <a:cubicBezTo>
                      <a:pt x="624" y="878"/>
                      <a:pt x="669" y="910"/>
                      <a:pt x="677" y="936"/>
                    </a:cubicBezTo>
                    <a:cubicBezTo>
                      <a:pt x="682" y="950"/>
                      <a:pt x="675" y="966"/>
                      <a:pt x="656" y="983"/>
                    </a:cubicBezTo>
                    <a:cubicBezTo>
                      <a:pt x="630" y="1006"/>
                      <a:pt x="525" y="1023"/>
                      <a:pt x="432" y="1038"/>
                    </a:cubicBezTo>
                    <a:cubicBezTo>
                      <a:pt x="264" y="1066"/>
                      <a:pt x="106" y="1092"/>
                      <a:pt x="79" y="1167"/>
                    </a:cubicBezTo>
                    <a:cubicBezTo>
                      <a:pt x="69" y="1195"/>
                      <a:pt x="78" y="1225"/>
                      <a:pt x="106" y="1257"/>
                    </a:cubicBezTo>
                    <a:cubicBezTo>
                      <a:pt x="125" y="1277"/>
                      <a:pt x="150" y="1293"/>
                      <a:pt x="180" y="1306"/>
                    </a:cubicBezTo>
                    <a:cubicBezTo>
                      <a:pt x="203" y="1299"/>
                      <a:pt x="229" y="1293"/>
                      <a:pt x="259" y="1287"/>
                    </a:cubicBezTo>
                    <a:cubicBezTo>
                      <a:pt x="208" y="1273"/>
                      <a:pt x="163" y="1255"/>
                      <a:pt x="139" y="1227"/>
                    </a:cubicBezTo>
                    <a:cubicBezTo>
                      <a:pt x="123" y="1209"/>
                      <a:pt x="117" y="1194"/>
                      <a:pt x="121" y="1182"/>
                    </a:cubicBezTo>
                    <a:cubicBezTo>
                      <a:pt x="126" y="1168"/>
                      <a:pt x="148" y="1146"/>
                      <a:pt x="227" y="1124"/>
                    </a:cubicBezTo>
                    <a:cubicBezTo>
                      <a:pt x="288" y="1107"/>
                      <a:pt x="365" y="1094"/>
                      <a:pt x="439" y="1082"/>
                    </a:cubicBezTo>
                    <a:cubicBezTo>
                      <a:pt x="570" y="1060"/>
                      <a:pt x="652" y="1045"/>
                      <a:pt x="685" y="1016"/>
                    </a:cubicBezTo>
                    <a:cubicBezTo>
                      <a:pt x="729" y="977"/>
                      <a:pt x="725" y="941"/>
                      <a:pt x="719" y="922"/>
                    </a:cubicBezTo>
                    <a:close/>
                    <a:moveTo>
                      <a:pt x="522" y="1706"/>
                    </a:moveTo>
                    <a:cubicBezTo>
                      <a:pt x="507" y="1713"/>
                      <a:pt x="491" y="1718"/>
                      <a:pt x="475" y="1723"/>
                    </a:cubicBezTo>
                    <a:cubicBezTo>
                      <a:pt x="485" y="1728"/>
                      <a:pt x="487" y="1732"/>
                      <a:pt x="487" y="1733"/>
                    </a:cubicBezTo>
                    <a:cubicBezTo>
                      <a:pt x="488" y="1735"/>
                      <a:pt x="486" y="1743"/>
                      <a:pt x="474" y="1757"/>
                    </a:cubicBezTo>
                    <a:cubicBezTo>
                      <a:pt x="467" y="1766"/>
                      <a:pt x="468" y="1780"/>
                      <a:pt x="477" y="1788"/>
                    </a:cubicBezTo>
                    <a:cubicBezTo>
                      <a:pt x="481" y="1791"/>
                      <a:pt x="486" y="1793"/>
                      <a:pt x="491" y="1793"/>
                    </a:cubicBezTo>
                    <a:cubicBezTo>
                      <a:pt x="498" y="1793"/>
                      <a:pt x="504" y="1790"/>
                      <a:pt x="508" y="1785"/>
                    </a:cubicBezTo>
                    <a:cubicBezTo>
                      <a:pt x="516" y="1776"/>
                      <a:pt x="539" y="1748"/>
                      <a:pt x="528" y="1718"/>
                    </a:cubicBezTo>
                    <a:cubicBezTo>
                      <a:pt x="527" y="1713"/>
                      <a:pt x="524" y="1709"/>
                      <a:pt x="522" y="1706"/>
                    </a:cubicBezTo>
                    <a:close/>
                    <a:moveTo>
                      <a:pt x="623" y="1385"/>
                    </a:moveTo>
                    <a:cubicBezTo>
                      <a:pt x="614" y="1372"/>
                      <a:pt x="600" y="1362"/>
                      <a:pt x="580" y="1354"/>
                    </a:cubicBezTo>
                    <a:cubicBezTo>
                      <a:pt x="556" y="1363"/>
                      <a:pt x="530" y="1371"/>
                      <a:pt x="503" y="1377"/>
                    </a:cubicBezTo>
                    <a:cubicBezTo>
                      <a:pt x="544" y="1386"/>
                      <a:pt x="577" y="1396"/>
                      <a:pt x="586" y="1409"/>
                    </a:cubicBezTo>
                    <a:cubicBezTo>
                      <a:pt x="587" y="1411"/>
                      <a:pt x="588" y="1412"/>
                      <a:pt x="587" y="1416"/>
                    </a:cubicBezTo>
                    <a:cubicBezTo>
                      <a:pt x="576" y="1462"/>
                      <a:pt x="468" y="1482"/>
                      <a:pt x="381" y="1498"/>
                    </a:cubicBezTo>
                    <a:cubicBezTo>
                      <a:pt x="292" y="1515"/>
                      <a:pt x="221" y="1528"/>
                      <a:pt x="201" y="1568"/>
                    </a:cubicBezTo>
                    <a:cubicBezTo>
                      <a:pt x="196" y="1579"/>
                      <a:pt x="192" y="1596"/>
                      <a:pt x="203" y="1618"/>
                    </a:cubicBezTo>
                    <a:cubicBezTo>
                      <a:pt x="209" y="1631"/>
                      <a:pt x="220" y="1643"/>
                      <a:pt x="233" y="1652"/>
                    </a:cubicBezTo>
                    <a:cubicBezTo>
                      <a:pt x="248" y="1643"/>
                      <a:pt x="265" y="1636"/>
                      <a:pt x="285" y="1630"/>
                    </a:cubicBezTo>
                    <a:cubicBezTo>
                      <a:pt x="264" y="1622"/>
                      <a:pt x="249" y="1612"/>
                      <a:pt x="242" y="1598"/>
                    </a:cubicBezTo>
                    <a:cubicBezTo>
                      <a:pt x="239" y="1591"/>
                      <a:pt x="240" y="1589"/>
                      <a:pt x="240" y="1588"/>
                    </a:cubicBezTo>
                    <a:cubicBezTo>
                      <a:pt x="251" y="1567"/>
                      <a:pt x="331" y="1552"/>
                      <a:pt x="389" y="1542"/>
                    </a:cubicBezTo>
                    <a:cubicBezTo>
                      <a:pt x="498" y="1521"/>
                      <a:pt x="612" y="1500"/>
                      <a:pt x="630" y="1426"/>
                    </a:cubicBezTo>
                    <a:cubicBezTo>
                      <a:pt x="633" y="1411"/>
                      <a:pt x="631" y="1397"/>
                      <a:pt x="623" y="1385"/>
                    </a:cubicBezTo>
                    <a:close/>
                    <a:moveTo>
                      <a:pt x="545" y="1550"/>
                    </a:moveTo>
                    <a:cubicBezTo>
                      <a:pt x="526" y="1557"/>
                      <a:pt x="506" y="1563"/>
                      <a:pt x="484" y="1567"/>
                    </a:cubicBezTo>
                    <a:cubicBezTo>
                      <a:pt x="503" y="1573"/>
                      <a:pt x="516" y="1580"/>
                      <a:pt x="520" y="1588"/>
                    </a:cubicBezTo>
                    <a:cubicBezTo>
                      <a:pt x="520" y="1589"/>
                      <a:pt x="521" y="1591"/>
                      <a:pt x="518" y="1598"/>
                    </a:cubicBezTo>
                    <a:cubicBezTo>
                      <a:pt x="501" y="1632"/>
                      <a:pt x="428" y="1646"/>
                      <a:pt x="369" y="1657"/>
                    </a:cubicBezTo>
                    <a:cubicBezTo>
                      <a:pt x="303" y="1669"/>
                      <a:pt x="246" y="1680"/>
                      <a:pt x="232" y="1718"/>
                    </a:cubicBezTo>
                    <a:cubicBezTo>
                      <a:pt x="221" y="1748"/>
                      <a:pt x="244" y="1776"/>
                      <a:pt x="252" y="1785"/>
                    </a:cubicBezTo>
                    <a:cubicBezTo>
                      <a:pt x="256" y="1790"/>
                      <a:pt x="262" y="1793"/>
                      <a:pt x="269" y="1793"/>
                    </a:cubicBezTo>
                    <a:cubicBezTo>
                      <a:pt x="274" y="1793"/>
                      <a:pt x="279" y="1791"/>
                      <a:pt x="283" y="1788"/>
                    </a:cubicBezTo>
                    <a:cubicBezTo>
                      <a:pt x="292" y="1780"/>
                      <a:pt x="293" y="1766"/>
                      <a:pt x="286" y="1757"/>
                    </a:cubicBezTo>
                    <a:cubicBezTo>
                      <a:pt x="274" y="1743"/>
                      <a:pt x="272" y="1735"/>
                      <a:pt x="273" y="1733"/>
                    </a:cubicBezTo>
                    <a:cubicBezTo>
                      <a:pt x="273" y="1732"/>
                      <a:pt x="277" y="1725"/>
                      <a:pt x="301" y="1717"/>
                    </a:cubicBezTo>
                    <a:cubicBezTo>
                      <a:pt x="322" y="1710"/>
                      <a:pt x="348" y="1705"/>
                      <a:pt x="377" y="1700"/>
                    </a:cubicBezTo>
                    <a:cubicBezTo>
                      <a:pt x="449" y="1686"/>
                      <a:pt x="531" y="1671"/>
                      <a:pt x="557" y="1618"/>
                    </a:cubicBezTo>
                    <a:cubicBezTo>
                      <a:pt x="568" y="1596"/>
                      <a:pt x="564" y="1579"/>
                      <a:pt x="559" y="1568"/>
                    </a:cubicBezTo>
                    <a:cubicBezTo>
                      <a:pt x="556" y="1562"/>
                      <a:pt x="551" y="1556"/>
                      <a:pt x="545" y="1550"/>
                    </a:cubicBezTo>
                    <a:close/>
                    <a:moveTo>
                      <a:pt x="681" y="1167"/>
                    </a:moveTo>
                    <a:cubicBezTo>
                      <a:pt x="670" y="1137"/>
                      <a:pt x="639" y="1115"/>
                      <a:pt x="595" y="1098"/>
                    </a:cubicBezTo>
                    <a:cubicBezTo>
                      <a:pt x="568" y="1104"/>
                      <a:pt x="537" y="1110"/>
                      <a:pt x="502" y="1116"/>
                    </a:cubicBezTo>
                    <a:cubicBezTo>
                      <a:pt x="513" y="1118"/>
                      <a:pt x="523" y="1121"/>
                      <a:pt x="533" y="1124"/>
                    </a:cubicBezTo>
                    <a:cubicBezTo>
                      <a:pt x="612" y="1146"/>
                      <a:pt x="634" y="1168"/>
                      <a:pt x="639" y="1182"/>
                    </a:cubicBezTo>
                    <a:cubicBezTo>
                      <a:pt x="643" y="1194"/>
                      <a:pt x="637" y="1209"/>
                      <a:pt x="621" y="1227"/>
                    </a:cubicBezTo>
                    <a:cubicBezTo>
                      <a:pt x="573" y="1281"/>
                      <a:pt x="445" y="1301"/>
                      <a:pt x="342" y="1318"/>
                    </a:cubicBezTo>
                    <a:cubicBezTo>
                      <a:pt x="242" y="1334"/>
                      <a:pt x="163" y="1346"/>
                      <a:pt x="137" y="1385"/>
                    </a:cubicBezTo>
                    <a:cubicBezTo>
                      <a:pt x="129" y="1397"/>
                      <a:pt x="127" y="1411"/>
                      <a:pt x="130" y="1426"/>
                    </a:cubicBezTo>
                    <a:cubicBezTo>
                      <a:pt x="139" y="1461"/>
                      <a:pt x="168" y="1484"/>
                      <a:pt x="209" y="1501"/>
                    </a:cubicBezTo>
                    <a:cubicBezTo>
                      <a:pt x="227" y="1491"/>
                      <a:pt x="249" y="1483"/>
                      <a:pt x="273" y="1476"/>
                    </a:cubicBezTo>
                    <a:cubicBezTo>
                      <a:pt x="222" y="1462"/>
                      <a:pt x="180" y="1444"/>
                      <a:pt x="173" y="1416"/>
                    </a:cubicBezTo>
                    <a:cubicBezTo>
                      <a:pt x="172" y="1412"/>
                      <a:pt x="173" y="1411"/>
                      <a:pt x="174" y="1409"/>
                    </a:cubicBezTo>
                    <a:cubicBezTo>
                      <a:pt x="189" y="1387"/>
                      <a:pt x="274" y="1373"/>
                      <a:pt x="349" y="1361"/>
                    </a:cubicBezTo>
                    <a:cubicBezTo>
                      <a:pt x="464" y="1343"/>
                      <a:pt x="596" y="1322"/>
                      <a:pt x="654" y="1257"/>
                    </a:cubicBezTo>
                    <a:cubicBezTo>
                      <a:pt x="682" y="1225"/>
                      <a:pt x="691" y="1195"/>
                      <a:pt x="681" y="1167"/>
                    </a:cubicBezTo>
                    <a:close/>
                  </a:path>
                </a:pathLst>
              </a:custGeom>
              <a:solidFill>
                <a:srgbClr val="640717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 dirty="0">
                  <a:latin typeface="+mj-lt"/>
                </a:endParaRPr>
              </a:p>
            </p:txBody>
          </p:sp>
          <p:sp>
            <p:nvSpPr>
              <p:cNvPr id="195" name="Freeform 21">
                <a:extLst>
                  <a:ext uri="{FF2B5EF4-FFF2-40B4-BE49-F238E27FC236}">
                    <a16:creationId xmlns:a16="http://schemas.microsoft.com/office/drawing/2014/main" xmlns="" id="{04257947-59E3-4079-8231-97E24F8B82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14980" y="2903223"/>
                <a:ext cx="1163573" cy="1198626"/>
              </a:xfrm>
              <a:custGeom>
                <a:avLst/>
                <a:gdLst>
                  <a:gd name="T0" fmla="*/ 705 w 1630"/>
                  <a:gd name="T1" fmla="*/ 347 h 1678"/>
                  <a:gd name="T2" fmla="*/ 443 w 1630"/>
                  <a:gd name="T3" fmla="*/ 288 h 1678"/>
                  <a:gd name="T4" fmla="*/ 261 w 1630"/>
                  <a:gd name="T5" fmla="*/ 236 h 1678"/>
                  <a:gd name="T6" fmla="*/ 143 w 1630"/>
                  <a:gd name="T7" fmla="*/ 170 h 1678"/>
                  <a:gd name="T8" fmla="*/ 0 w 1630"/>
                  <a:gd name="T9" fmla="*/ 89 h 1678"/>
                  <a:gd name="T10" fmla="*/ 407 w 1630"/>
                  <a:gd name="T11" fmla="*/ 77 h 1678"/>
                  <a:gd name="T12" fmla="*/ 624 w 1630"/>
                  <a:gd name="T13" fmla="*/ 31 h 1678"/>
                  <a:gd name="T14" fmla="*/ 699 w 1630"/>
                  <a:gd name="T15" fmla="*/ 102 h 1678"/>
                  <a:gd name="T16" fmla="*/ 705 w 1630"/>
                  <a:gd name="T17" fmla="*/ 347 h 1678"/>
                  <a:gd name="T18" fmla="*/ 795 w 1630"/>
                  <a:gd name="T19" fmla="*/ 535 h 1678"/>
                  <a:gd name="T20" fmla="*/ 876 w 1630"/>
                  <a:gd name="T21" fmla="*/ 525 h 1678"/>
                  <a:gd name="T22" fmla="*/ 887 w 1630"/>
                  <a:gd name="T23" fmla="*/ 78 h 1678"/>
                  <a:gd name="T24" fmla="*/ 815 w 1630"/>
                  <a:gd name="T25" fmla="*/ 94 h 1678"/>
                  <a:gd name="T26" fmla="*/ 743 w 1630"/>
                  <a:gd name="T27" fmla="*/ 78 h 1678"/>
                  <a:gd name="T28" fmla="*/ 754 w 1630"/>
                  <a:gd name="T29" fmla="*/ 540 h 1678"/>
                  <a:gd name="T30" fmla="*/ 795 w 1630"/>
                  <a:gd name="T31" fmla="*/ 535 h 1678"/>
                  <a:gd name="T32" fmla="*/ 860 w 1630"/>
                  <a:gd name="T33" fmla="*/ 785 h 1678"/>
                  <a:gd name="T34" fmla="*/ 869 w 1630"/>
                  <a:gd name="T35" fmla="*/ 783 h 1678"/>
                  <a:gd name="T36" fmla="*/ 873 w 1630"/>
                  <a:gd name="T37" fmla="*/ 659 h 1678"/>
                  <a:gd name="T38" fmla="*/ 807 w 1630"/>
                  <a:gd name="T39" fmla="*/ 667 h 1678"/>
                  <a:gd name="T40" fmla="*/ 758 w 1630"/>
                  <a:gd name="T41" fmla="*/ 672 h 1678"/>
                  <a:gd name="T42" fmla="*/ 761 w 1630"/>
                  <a:gd name="T43" fmla="*/ 802 h 1678"/>
                  <a:gd name="T44" fmla="*/ 860 w 1630"/>
                  <a:gd name="T45" fmla="*/ 785 h 1678"/>
                  <a:gd name="T46" fmla="*/ 808 w 1630"/>
                  <a:gd name="T47" fmla="*/ 1245 h 1678"/>
                  <a:gd name="T48" fmla="*/ 858 w 1630"/>
                  <a:gd name="T49" fmla="*/ 1236 h 1678"/>
                  <a:gd name="T50" fmla="*/ 859 w 1630"/>
                  <a:gd name="T51" fmla="*/ 1183 h 1678"/>
                  <a:gd name="T52" fmla="*/ 791 w 1630"/>
                  <a:gd name="T53" fmla="*/ 1195 h 1678"/>
                  <a:gd name="T54" fmla="*/ 771 w 1630"/>
                  <a:gd name="T55" fmla="*/ 1198 h 1678"/>
                  <a:gd name="T56" fmla="*/ 773 w 1630"/>
                  <a:gd name="T57" fmla="*/ 1252 h 1678"/>
                  <a:gd name="T58" fmla="*/ 808 w 1630"/>
                  <a:gd name="T59" fmla="*/ 1245 h 1678"/>
                  <a:gd name="T60" fmla="*/ 796 w 1630"/>
                  <a:gd name="T61" fmla="*/ 1403 h 1678"/>
                  <a:gd name="T62" fmla="*/ 854 w 1630"/>
                  <a:gd name="T63" fmla="*/ 1391 h 1678"/>
                  <a:gd name="T64" fmla="*/ 854 w 1630"/>
                  <a:gd name="T65" fmla="*/ 1371 h 1678"/>
                  <a:gd name="T66" fmla="*/ 832 w 1630"/>
                  <a:gd name="T67" fmla="*/ 1375 h 1678"/>
                  <a:gd name="T68" fmla="*/ 776 w 1630"/>
                  <a:gd name="T69" fmla="*/ 1386 h 1678"/>
                  <a:gd name="T70" fmla="*/ 777 w 1630"/>
                  <a:gd name="T71" fmla="*/ 1407 h 1678"/>
                  <a:gd name="T72" fmla="*/ 796 w 1630"/>
                  <a:gd name="T73" fmla="*/ 1403 h 1678"/>
                  <a:gd name="T74" fmla="*/ 820 w 1630"/>
                  <a:gd name="T75" fmla="*/ 1533 h 1678"/>
                  <a:gd name="T76" fmla="*/ 780 w 1630"/>
                  <a:gd name="T77" fmla="*/ 1541 h 1678"/>
                  <a:gd name="T78" fmla="*/ 783 w 1630"/>
                  <a:gd name="T79" fmla="*/ 1646 h 1678"/>
                  <a:gd name="T80" fmla="*/ 815 w 1630"/>
                  <a:gd name="T81" fmla="*/ 1678 h 1678"/>
                  <a:gd name="T82" fmla="*/ 847 w 1630"/>
                  <a:gd name="T83" fmla="*/ 1646 h 1678"/>
                  <a:gd name="T84" fmla="*/ 850 w 1630"/>
                  <a:gd name="T85" fmla="*/ 1527 h 1678"/>
                  <a:gd name="T86" fmla="*/ 820 w 1630"/>
                  <a:gd name="T87" fmla="*/ 1533 h 1678"/>
                  <a:gd name="T88" fmla="*/ 770 w 1630"/>
                  <a:gd name="T89" fmla="*/ 1064 h 1678"/>
                  <a:gd name="T90" fmla="*/ 863 w 1630"/>
                  <a:gd name="T91" fmla="*/ 1048 h 1678"/>
                  <a:gd name="T92" fmla="*/ 866 w 1630"/>
                  <a:gd name="T93" fmla="*/ 918 h 1678"/>
                  <a:gd name="T94" fmla="*/ 765 w 1630"/>
                  <a:gd name="T95" fmla="*/ 935 h 1678"/>
                  <a:gd name="T96" fmla="*/ 768 w 1630"/>
                  <a:gd name="T97" fmla="*/ 1065 h 1678"/>
                  <a:gd name="T98" fmla="*/ 770 w 1630"/>
                  <a:gd name="T99" fmla="*/ 1064 h 1678"/>
                  <a:gd name="T100" fmla="*/ 1223 w 1630"/>
                  <a:gd name="T101" fmla="*/ 77 h 1678"/>
                  <a:gd name="T102" fmla="*/ 1006 w 1630"/>
                  <a:gd name="T103" fmla="*/ 31 h 1678"/>
                  <a:gd name="T104" fmla="*/ 931 w 1630"/>
                  <a:gd name="T105" fmla="*/ 102 h 1678"/>
                  <a:gd name="T106" fmla="*/ 925 w 1630"/>
                  <a:gd name="T107" fmla="*/ 347 h 1678"/>
                  <a:gd name="T108" fmla="*/ 1187 w 1630"/>
                  <a:gd name="T109" fmla="*/ 288 h 1678"/>
                  <a:gd name="T110" fmla="*/ 1369 w 1630"/>
                  <a:gd name="T111" fmla="*/ 236 h 1678"/>
                  <a:gd name="T112" fmla="*/ 1487 w 1630"/>
                  <a:gd name="T113" fmla="*/ 170 h 1678"/>
                  <a:gd name="T114" fmla="*/ 1630 w 1630"/>
                  <a:gd name="T115" fmla="*/ 89 h 1678"/>
                  <a:gd name="T116" fmla="*/ 1223 w 1630"/>
                  <a:gd name="T117" fmla="*/ 77 h 1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30" h="1678">
                    <a:moveTo>
                      <a:pt x="705" y="347"/>
                    </a:moveTo>
                    <a:cubicBezTo>
                      <a:pt x="659" y="356"/>
                      <a:pt x="527" y="374"/>
                      <a:pt x="443" y="288"/>
                    </a:cubicBezTo>
                    <a:cubicBezTo>
                      <a:pt x="443" y="288"/>
                      <a:pt x="307" y="367"/>
                      <a:pt x="261" y="236"/>
                    </a:cubicBezTo>
                    <a:cubicBezTo>
                      <a:pt x="261" y="236"/>
                      <a:pt x="145" y="261"/>
                      <a:pt x="143" y="170"/>
                    </a:cubicBezTo>
                    <a:cubicBezTo>
                      <a:pt x="143" y="170"/>
                      <a:pt x="31" y="181"/>
                      <a:pt x="0" y="89"/>
                    </a:cubicBezTo>
                    <a:cubicBezTo>
                      <a:pt x="0" y="89"/>
                      <a:pt x="342" y="86"/>
                      <a:pt x="407" y="77"/>
                    </a:cubicBezTo>
                    <a:cubicBezTo>
                      <a:pt x="472" y="67"/>
                      <a:pt x="585" y="0"/>
                      <a:pt x="624" y="31"/>
                    </a:cubicBezTo>
                    <a:cubicBezTo>
                      <a:pt x="656" y="56"/>
                      <a:pt x="669" y="89"/>
                      <a:pt x="699" y="102"/>
                    </a:cubicBezTo>
                    <a:lnTo>
                      <a:pt x="705" y="347"/>
                    </a:lnTo>
                    <a:close/>
                    <a:moveTo>
                      <a:pt x="795" y="535"/>
                    </a:moveTo>
                    <a:cubicBezTo>
                      <a:pt x="824" y="532"/>
                      <a:pt x="851" y="529"/>
                      <a:pt x="876" y="525"/>
                    </a:cubicBezTo>
                    <a:cubicBezTo>
                      <a:pt x="887" y="78"/>
                      <a:pt x="887" y="78"/>
                      <a:pt x="887" y="78"/>
                    </a:cubicBezTo>
                    <a:cubicBezTo>
                      <a:pt x="865" y="88"/>
                      <a:pt x="841" y="94"/>
                      <a:pt x="815" y="94"/>
                    </a:cubicBezTo>
                    <a:cubicBezTo>
                      <a:pt x="789" y="94"/>
                      <a:pt x="765" y="88"/>
                      <a:pt x="743" y="78"/>
                    </a:cubicBezTo>
                    <a:cubicBezTo>
                      <a:pt x="754" y="540"/>
                      <a:pt x="754" y="540"/>
                      <a:pt x="754" y="540"/>
                    </a:cubicBezTo>
                    <a:cubicBezTo>
                      <a:pt x="768" y="538"/>
                      <a:pt x="781" y="536"/>
                      <a:pt x="795" y="535"/>
                    </a:cubicBezTo>
                    <a:close/>
                    <a:moveTo>
                      <a:pt x="860" y="785"/>
                    </a:moveTo>
                    <a:cubicBezTo>
                      <a:pt x="863" y="784"/>
                      <a:pt x="866" y="784"/>
                      <a:pt x="869" y="783"/>
                    </a:cubicBezTo>
                    <a:cubicBezTo>
                      <a:pt x="873" y="659"/>
                      <a:pt x="873" y="659"/>
                      <a:pt x="873" y="659"/>
                    </a:cubicBezTo>
                    <a:cubicBezTo>
                      <a:pt x="852" y="662"/>
                      <a:pt x="830" y="664"/>
                      <a:pt x="807" y="667"/>
                    </a:cubicBezTo>
                    <a:cubicBezTo>
                      <a:pt x="790" y="668"/>
                      <a:pt x="773" y="670"/>
                      <a:pt x="758" y="672"/>
                    </a:cubicBezTo>
                    <a:cubicBezTo>
                      <a:pt x="761" y="802"/>
                      <a:pt x="761" y="802"/>
                      <a:pt x="761" y="802"/>
                    </a:cubicBezTo>
                    <a:cubicBezTo>
                      <a:pt x="793" y="796"/>
                      <a:pt x="826" y="790"/>
                      <a:pt x="860" y="785"/>
                    </a:cubicBezTo>
                    <a:close/>
                    <a:moveTo>
                      <a:pt x="808" y="1245"/>
                    </a:moveTo>
                    <a:cubicBezTo>
                      <a:pt x="824" y="1242"/>
                      <a:pt x="841" y="1239"/>
                      <a:pt x="858" y="1236"/>
                    </a:cubicBezTo>
                    <a:cubicBezTo>
                      <a:pt x="859" y="1183"/>
                      <a:pt x="859" y="1183"/>
                      <a:pt x="859" y="1183"/>
                    </a:cubicBezTo>
                    <a:cubicBezTo>
                      <a:pt x="836" y="1188"/>
                      <a:pt x="813" y="1191"/>
                      <a:pt x="791" y="1195"/>
                    </a:cubicBezTo>
                    <a:cubicBezTo>
                      <a:pt x="785" y="1196"/>
                      <a:pt x="778" y="1197"/>
                      <a:pt x="771" y="1198"/>
                    </a:cubicBezTo>
                    <a:cubicBezTo>
                      <a:pt x="773" y="1252"/>
                      <a:pt x="773" y="1252"/>
                      <a:pt x="773" y="1252"/>
                    </a:cubicBezTo>
                    <a:cubicBezTo>
                      <a:pt x="784" y="1250"/>
                      <a:pt x="796" y="1247"/>
                      <a:pt x="808" y="1245"/>
                    </a:cubicBezTo>
                    <a:close/>
                    <a:moveTo>
                      <a:pt x="796" y="1403"/>
                    </a:moveTo>
                    <a:cubicBezTo>
                      <a:pt x="810" y="1401"/>
                      <a:pt x="832" y="1397"/>
                      <a:pt x="854" y="1391"/>
                    </a:cubicBezTo>
                    <a:cubicBezTo>
                      <a:pt x="854" y="1371"/>
                      <a:pt x="854" y="1371"/>
                      <a:pt x="854" y="1371"/>
                    </a:cubicBezTo>
                    <a:cubicBezTo>
                      <a:pt x="847" y="1372"/>
                      <a:pt x="839" y="1374"/>
                      <a:pt x="832" y="1375"/>
                    </a:cubicBezTo>
                    <a:cubicBezTo>
                      <a:pt x="818" y="1377"/>
                      <a:pt x="797" y="1381"/>
                      <a:pt x="776" y="1386"/>
                    </a:cubicBezTo>
                    <a:cubicBezTo>
                      <a:pt x="777" y="1407"/>
                      <a:pt x="777" y="1407"/>
                      <a:pt x="777" y="1407"/>
                    </a:cubicBezTo>
                    <a:cubicBezTo>
                      <a:pt x="783" y="1406"/>
                      <a:pt x="789" y="1405"/>
                      <a:pt x="796" y="1403"/>
                    </a:cubicBezTo>
                    <a:close/>
                    <a:moveTo>
                      <a:pt x="820" y="1533"/>
                    </a:moveTo>
                    <a:cubicBezTo>
                      <a:pt x="806" y="1536"/>
                      <a:pt x="792" y="1538"/>
                      <a:pt x="780" y="1541"/>
                    </a:cubicBezTo>
                    <a:cubicBezTo>
                      <a:pt x="783" y="1646"/>
                      <a:pt x="783" y="1646"/>
                      <a:pt x="783" y="1646"/>
                    </a:cubicBezTo>
                    <a:cubicBezTo>
                      <a:pt x="783" y="1664"/>
                      <a:pt x="798" y="1678"/>
                      <a:pt x="815" y="1678"/>
                    </a:cubicBezTo>
                    <a:cubicBezTo>
                      <a:pt x="832" y="1678"/>
                      <a:pt x="847" y="1664"/>
                      <a:pt x="847" y="1646"/>
                    </a:cubicBezTo>
                    <a:cubicBezTo>
                      <a:pt x="850" y="1527"/>
                      <a:pt x="850" y="1527"/>
                      <a:pt x="850" y="1527"/>
                    </a:cubicBezTo>
                    <a:cubicBezTo>
                      <a:pt x="840" y="1529"/>
                      <a:pt x="830" y="1531"/>
                      <a:pt x="820" y="1533"/>
                    </a:cubicBezTo>
                    <a:close/>
                    <a:moveTo>
                      <a:pt x="770" y="1064"/>
                    </a:moveTo>
                    <a:cubicBezTo>
                      <a:pt x="798" y="1060"/>
                      <a:pt x="830" y="1055"/>
                      <a:pt x="863" y="1048"/>
                    </a:cubicBezTo>
                    <a:cubicBezTo>
                      <a:pt x="866" y="918"/>
                      <a:pt x="866" y="918"/>
                      <a:pt x="866" y="918"/>
                    </a:cubicBezTo>
                    <a:cubicBezTo>
                      <a:pt x="832" y="923"/>
                      <a:pt x="797" y="929"/>
                      <a:pt x="765" y="935"/>
                    </a:cubicBezTo>
                    <a:cubicBezTo>
                      <a:pt x="768" y="1065"/>
                      <a:pt x="768" y="1065"/>
                      <a:pt x="768" y="1065"/>
                    </a:cubicBezTo>
                    <a:cubicBezTo>
                      <a:pt x="769" y="1065"/>
                      <a:pt x="769" y="1064"/>
                      <a:pt x="770" y="1064"/>
                    </a:cubicBezTo>
                    <a:close/>
                    <a:moveTo>
                      <a:pt x="1223" y="77"/>
                    </a:moveTo>
                    <a:cubicBezTo>
                      <a:pt x="1158" y="67"/>
                      <a:pt x="1045" y="0"/>
                      <a:pt x="1006" y="31"/>
                    </a:cubicBezTo>
                    <a:cubicBezTo>
                      <a:pt x="974" y="56"/>
                      <a:pt x="961" y="89"/>
                      <a:pt x="931" y="102"/>
                    </a:cubicBezTo>
                    <a:cubicBezTo>
                      <a:pt x="925" y="347"/>
                      <a:pt x="925" y="347"/>
                      <a:pt x="925" y="347"/>
                    </a:cubicBezTo>
                    <a:cubicBezTo>
                      <a:pt x="971" y="356"/>
                      <a:pt x="1103" y="374"/>
                      <a:pt x="1187" y="288"/>
                    </a:cubicBezTo>
                    <a:cubicBezTo>
                      <a:pt x="1187" y="288"/>
                      <a:pt x="1323" y="367"/>
                      <a:pt x="1369" y="236"/>
                    </a:cubicBezTo>
                    <a:cubicBezTo>
                      <a:pt x="1369" y="236"/>
                      <a:pt x="1485" y="261"/>
                      <a:pt x="1487" y="170"/>
                    </a:cubicBezTo>
                    <a:cubicBezTo>
                      <a:pt x="1487" y="170"/>
                      <a:pt x="1599" y="181"/>
                      <a:pt x="1630" y="89"/>
                    </a:cubicBezTo>
                    <a:cubicBezTo>
                      <a:pt x="1630" y="89"/>
                      <a:pt x="1288" y="86"/>
                      <a:pt x="1223" y="77"/>
                    </a:cubicBezTo>
                    <a:close/>
                  </a:path>
                </a:pathLst>
              </a:custGeom>
              <a:solidFill>
                <a:srgbClr val="C8102E">
                  <a:lumMod val="10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 dirty="0">
                  <a:latin typeface="+mj-lt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5053748" y="3113934"/>
              <a:ext cx="2005376" cy="2659326"/>
              <a:chOff x="2156878" y="3113934"/>
              <a:chExt cx="2005376" cy="2659326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2156878" y="3113934"/>
                <a:ext cx="2005376" cy="390770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4290" tIns="67500" rIns="0" bIns="67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buSzPct val="100000"/>
                  <a:buFont typeface="Trebuchet MS" panose="020B0603020202020204" pitchFamily="34" charset="0"/>
                  <a:buChar char="​"/>
                </a:pPr>
                <a:r>
                  <a:rPr lang="en-US" sz="750" dirty="0" err="1">
                    <a:solidFill>
                      <a:srgbClr val="000000"/>
                    </a:solidFill>
                    <a:latin typeface="+mj-lt"/>
                  </a:rPr>
                  <a:t>LVEF</a:t>
                </a:r>
                <a:r>
                  <a:rPr lang="en-US" sz="750" dirty="0">
                    <a:solidFill>
                      <a:srgbClr val="000000"/>
                    </a:solidFill>
                    <a:latin typeface="+mj-lt"/>
                  </a:rPr>
                  <a:t> &lt;40%, can be monitored for Serum/potassium levels</a:t>
                </a:r>
                <a:endParaRPr lang="en-US" sz="750" dirty="0">
                  <a:solidFill>
                    <a:srgbClr val="000000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2156878" y="3567645"/>
                <a:ext cx="2005376" cy="390770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4290" tIns="67500" rIns="0" bIns="67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buSzPct val="100000"/>
                  <a:buFont typeface="Trebuchet MS" panose="020B0603020202020204" pitchFamily="34" charset="0"/>
                  <a:buChar char="​"/>
                </a:pPr>
                <a:r>
                  <a:rPr lang="en-US" sz="750" dirty="0" err="1">
                    <a:solidFill>
                      <a:srgbClr val="000000"/>
                    </a:solidFill>
                    <a:latin typeface="+mj-lt"/>
                    <a:cs typeface="Arial" pitchFamily="34" charset="0"/>
                  </a:rPr>
                  <a:t>NYHA</a:t>
                </a:r>
                <a:r>
                  <a:rPr lang="en-US" sz="750" dirty="0">
                    <a:solidFill>
                      <a:srgbClr val="000000"/>
                    </a:solidFill>
                    <a:latin typeface="+mj-lt"/>
                    <a:cs typeface="Arial" pitchFamily="34" charset="0"/>
                  </a:rPr>
                  <a:t> class II-III, no angioedema</a:t>
                </a: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2156878" y="4021356"/>
                <a:ext cx="2005376" cy="390770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4290" tIns="67500" rIns="0" bIns="67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buSzPct val="100000"/>
                  <a:buFont typeface="Trebuchet MS" panose="020B0603020202020204" pitchFamily="34" charset="0"/>
                  <a:buChar char="​"/>
                </a:pPr>
                <a:r>
                  <a:rPr lang="en-US" sz="750" dirty="0" err="1">
                    <a:solidFill>
                      <a:srgbClr val="000000"/>
                    </a:solidFill>
                    <a:latin typeface="+mj-lt"/>
                    <a:cs typeface="Arial" pitchFamily="34" charset="0"/>
                  </a:rPr>
                  <a:t>NYHA</a:t>
                </a:r>
                <a:r>
                  <a:rPr lang="en-US" sz="750" dirty="0">
                    <a:solidFill>
                      <a:srgbClr val="000000"/>
                    </a:solidFill>
                    <a:latin typeface="+mj-lt"/>
                    <a:cs typeface="Arial" pitchFamily="34" charset="0"/>
                  </a:rPr>
                  <a:t> class III-IV, African-American</a:t>
                </a: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2156878" y="4475067"/>
                <a:ext cx="2005376" cy="390770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4290" tIns="67500" rIns="0" bIns="67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buSzPct val="100000"/>
                  <a:buFont typeface="Trebuchet MS" panose="020B0603020202020204" pitchFamily="34" charset="0"/>
                  <a:buChar char="​"/>
                </a:pPr>
                <a:r>
                  <a:rPr lang="en-US" sz="750" dirty="0" err="1">
                    <a:solidFill>
                      <a:srgbClr val="000000"/>
                    </a:solidFill>
                    <a:latin typeface="+mj-lt"/>
                    <a:cs typeface="Arial" pitchFamily="34" charset="0"/>
                  </a:rPr>
                  <a:t>NYHA</a:t>
                </a:r>
                <a:r>
                  <a:rPr lang="en-US" sz="750" dirty="0">
                    <a:solidFill>
                      <a:srgbClr val="000000"/>
                    </a:solidFill>
                    <a:latin typeface="+mj-lt"/>
                    <a:cs typeface="Arial" pitchFamily="34" charset="0"/>
                  </a:rPr>
                  <a:t> class II-III, </a:t>
                </a:r>
                <a:r>
                  <a:rPr lang="en-US" sz="750" dirty="0" err="1">
                    <a:solidFill>
                      <a:srgbClr val="000000"/>
                    </a:solidFill>
                    <a:latin typeface="+mj-lt"/>
                    <a:cs typeface="Arial" pitchFamily="34" charset="0"/>
                  </a:rPr>
                  <a:t>LVEF</a:t>
                </a:r>
                <a:r>
                  <a:rPr lang="en-US" sz="750" dirty="0">
                    <a:solidFill>
                      <a:srgbClr val="000000"/>
                    </a:solidFill>
                    <a:latin typeface="+mj-lt"/>
                    <a:cs typeface="Arial" pitchFamily="34" charset="0"/>
                  </a:rPr>
                  <a:t> ≤35%; </a:t>
                </a: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2156878" y="4928778"/>
                <a:ext cx="2005376" cy="390770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4290" tIns="67500" rIns="0" bIns="67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buSzPct val="100000"/>
                  <a:buFont typeface="Trebuchet MS" panose="020B0603020202020204" pitchFamily="34" charset="0"/>
                  <a:buChar char="​"/>
                </a:pPr>
                <a:r>
                  <a:rPr lang="en-US" sz="750" dirty="0" err="1">
                    <a:solidFill>
                      <a:srgbClr val="000000"/>
                    </a:solidFill>
                    <a:latin typeface="+mj-lt"/>
                    <a:cs typeface="Arial" pitchFamily="34" charset="0"/>
                  </a:rPr>
                  <a:t>LVEF</a:t>
                </a:r>
                <a:r>
                  <a:rPr lang="en-US" sz="750" dirty="0">
                    <a:solidFill>
                      <a:srgbClr val="000000"/>
                    </a:solidFill>
                    <a:latin typeface="+mj-lt"/>
                    <a:cs typeface="Arial" pitchFamily="34" charset="0"/>
                  </a:rPr>
                  <a:t> ≤35%, </a:t>
                </a:r>
                <a:r>
                  <a:rPr lang="en-US" sz="750" dirty="0" err="1">
                    <a:solidFill>
                      <a:srgbClr val="000000"/>
                    </a:solidFill>
                    <a:latin typeface="+mj-lt"/>
                    <a:cs typeface="Arial" pitchFamily="34" charset="0"/>
                  </a:rPr>
                  <a:t>NSR</a:t>
                </a:r>
                <a:r>
                  <a:rPr lang="en-US" sz="750" dirty="0">
                    <a:solidFill>
                      <a:srgbClr val="000000"/>
                    </a:solidFill>
                    <a:latin typeface="+mj-lt"/>
                    <a:cs typeface="Arial" pitchFamily="34" charset="0"/>
                  </a:rPr>
                  <a:t>, </a:t>
                </a:r>
                <a:r>
                  <a:rPr lang="en-US" sz="750" dirty="0" err="1">
                    <a:solidFill>
                      <a:srgbClr val="000000"/>
                    </a:solidFill>
                    <a:latin typeface="+mj-lt"/>
                    <a:cs typeface="Arial" pitchFamily="34" charset="0"/>
                  </a:rPr>
                  <a:t>QRS</a:t>
                </a:r>
                <a:r>
                  <a:rPr lang="en-US" sz="750" dirty="0">
                    <a:solidFill>
                      <a:srgbClr val="000000"/>
                    </a:solidFill>
                    <a:latin typeface="+mj-lt"/>
                    <a:cs typeface="Arial" pitchFamily="34" charset="0"/>
                  </a:rPr>
                  <a:t> ≥150 </a:t>
                </a:r>
                <a:br>
                  <a:rPr lang="en-US" sz="750" dirty="0">
                    <a:solidFill>
                      <a:srgbClr val="000000"/>
                    </a:solidFill>
                    <a:latin typeface="+mj-lt"/>
                    <a:cs typeface="Arial" pitchFamily="34" charset="0"/>
                  </a:rPr>
                </a:br>
                <a:r>
                  <a:rPr lang="en-US" sz="750" dirty="0" err="1">
                    <a:solidFill>
                      <a:srgbClr val="000000"/>
                    </a:solidFill>
                    <a:latin typeface="+mj-lt"/>
                    <a:cs typeface="Arial" pitchFamily="34" charset="0"/>
                  </a:rPr>
                  <a:t>ms</a:t>
                </a:r>
                <a:r>
                  <a:rPr lang="en-US" sz="750" dirty="0">
                    <a:solidFill>
                      <a:srgbClr val="000000"/>
                    </a:solidFill>
                    <a:latin typeface="+mj-lt"/>
                    <a:cs typeface="Arial" pitchFamily="34" charset="0"/>
                  </a:rPr>
                  <a:t> or </a:t>
                </a:r>
                <a:r>
                  <a:rPr lang="en-US" sz="750" dirty="0" err="1">
                    <a:solidFill>
                      <a:srgbClr val="000000"/>
                    </a:solidFill>
                    <a:latin typeface="+mj-lt"/>
                    <a:cs typeface="Arial" pitchFamily="34" charset="0"/>
                  </a:rPr>
                  <a:t>LBBB</a:t>
                </a:r>
                <a:endParaRPr lang="en-US" sz="750" dirty="0">
                  <a:solidFill>
                    <a:srgbClr val="000000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2156878" y="5382490"/>
                <a:ext cx="2005376" cy="390770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4290" tIns="67500" rIns="0" bIns="675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base">
                  <a:buSzPct val="100000"/>
                  <a:buFont typeface="Trebuchet MS" panose="020B0603020202020204" pitchFamily="34" charset="0"/>
                  <a:buChar char="​"/>
                </a:pPr>
                <a:r>
                  <a:rPr lang="en-US" sz="750" dirty="0" err="1">
                    <a:solidFill>
                      <a:srgbClr val="000000"/>
                    </a:solidFill>
                    <a:latin typeface="+mj-lt"/>
                    <a:cs typeface="Arial" pitchFamily="34" charset="0"/>
                  </a:rPr>
                  <a:t>NYHA</a:t>
                </a:r>
                <a:r>
                  <a:rPr lang="en-US" sz="750" dirty="0">
                    <a:solidFill>
                      <a:srgbClr val="000000"/>
                    </a:solidFill>
                    <a:latin typeface="+mj-lt"/>
                    <a:cs typeface="Arial" pitchFamily="34" charset="0"/>
                  </a:rPr>
                  <a:t> class II-III, </a:t>
                </a:r>
                <a:r>
                  <a:rPr lang="en-US" sz="750" dirty="0" err="1">
                    <a:solidFill>
                      <a:srgbClr val="000000"/>
                    </a:solidFill>
                    <a:latin typeface="+mj-lt"/>
                    <a:cs typeface="Arial" pitchFamily="34" charset="0"/>
                  </a:rPr>
                  <a:t>LVEF</a:t>
                </a:r>
                <a:r>
                  <a:rPr lang="en-US" sz="750" dirty="0">
                    <a:solidFill>
                      <a:srgbClr val="000000"/>
                    </a:solidFill>
                    <a:latin typeface="+mj-lt"/>
                    <a:cs typeface="Arial" pitchFamily="34" charset="0"/>
                  </a:rPr>
                  <a:t> ≤35%, </a:t>
                </a:r>
                <a:r>
                  <a:rPr lang="en-US" sz="750" dirty="0" err="1">
                    <a:solidFill>
                      <a:srgbClr val="000000"/>
                    </a:solidFill>
                    <a:latin typeface="+mj-lt"/>
                    <a:cs typeface="Arial" pitchFamily="34" charset="0"/>
                  </a:rPr>
                  <a:t>NSR</a:t>
                </a:r>
                <a:r>
                  <a:rPr lang="en-US" sz="750" dirty="0">
                    <a:solidFill>
                      <a:srgbClr val="000000"/>
                    </a:solidFill>
                    <a:latin typeface="+mj-lt"/>
                    <a:cs typeface="Arial" pitchFamily="34" charset="0"/>
                  </a:rPr>
                  <a:t>, heart rate ≥70 bpm </a:t>
                </a:r>
              </a:p>
            </p:txBody>
          </p:sp>
        </p:grpSp>
        <p:cxnSp>
          <p:nvCxnSpPr>
            <p:cNvPr id="84" name="Elbow Connector 83"/>
            <p:cNvCxnSpPr>
              <a:stCxn id="140" idx="3"/>
              <a:endCxn id="119" idx="1"/>
            </p:cNvCxnSpPr>
            <p:nvPr/>
          </p:nvCxnSpPr>
          <p:spPr>
            <a:xfrm>
              <a:off x="8545483" y="3309319"/>
              <a:ext cx="12700" cy="2268556"/>
            </a:xfrm>
            <a:prstGeom prst="bentConnector3">
              <a:avLst>
                <a:gd name="adj1" fmla="val 360000"/>
              </a:avLst>
            </a:prstGeom>
            <a:ln w="9525" cap="rnd" cmpd="sng" algn="ctr">
              <a:solidFill>
                <a:srgbClr val="9A9A9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Elbow Connector 86"/>
            <p:cNvCxnSpPr>
              <a:stCxn id="114" idx="3"/>
              <a:endCxn id="117" idx="3"/>
            </p:cNvCxnSpPr>
            <p:nvPr/>
          </p:nvCxnSpPr>
          <p:spPr>
            <a:xfrm>
              <a:off x="8545483" y="3763030"/>
              <a:ext cx="12700" cy="1361133"/>
            </a:xfrm>
            <a:prstGeom prst="bentConnector3">
              <a:avLst>
                <a:gd name="adj1" fmla="val 360000"/>
              </a:avLst>
            </a:prstGeom>
            <a:ln w="9525" cap="rnd" cmpd="sng" algn="ctr">
              <a:solidFill>
                <a:srgbClr val="9A9A9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Elbow Connector 89"/>
            <p:cNvCxnSpPr/>
            <p:nvPr/>
          </p:nvCxnSpPr>
          <p:spPr>
            <a:xfrm>
              <a:off x="8545483" y="4216741"/>
              <a:ext cx="12700" cy="453711"/>
            </a:xfrm>
            <a:prstGeom prst="bentConnector3">
              <a:avLst>
                <a:gd name="adj1" fmla="val 360000"/>
              </a:avLst>
            </a:prstGeom>
            <a:ln w="9525" cap="rnd" cmpd="sng" algn="ctr">
              <a:solidFill>
                <a:srgbClr val="9A9A9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Elbow Connector 102"/>
            <p:cNvCxnSpPr>
              <a:stCxn id="72" idx="3"/>
              <a:endCxn id="137" idx="1"/>
            </p:cNvCxnSpPr>
            <p:nvPr/>
          </p:nvCxnSpPr>
          <p:spPr>
            <a:xfrm flipV="1">
              <a:off x="8586756" y="4263509"/>
              <a:ext cx="138378" cy="180088"/>
            </a:xfrm>
            <a:prstGeom prst="bentConnector3">
              <a:avLst>
                <a:gd name="adj1" fmla="val 50000"/>
              </a:avLst>
            </a:prstGeom>
            <a:ln w="9525" cap="rnd" cmpd="sng" algn="ctr">
              <a:solidFill>
                <a:srgbClr val="9A9A9A"/>
              </a:solidFill>
              <a:prstDash val="solid"/>
              <a:round/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lbow Connector 104"/>
            <p:cNvCxnSpPr>
              <a:stCxn id="72" idx="3"/>
              <a:endCxn id="136" idx="1"/>
            </p:cNvCxnSpPr>
            <p:nvPr/>
          </p:nvCxnSpPr>
          <p:spPr>
            <a:xfrm>
              <a:off x="8586756" y="4443597"/>
              <a:ext cx="138378" cy="180090"/>
            </a:xfrm>
            <a:prstGeom prst="bentConnector3">
              <a:avLst/>
            </a:prstGeom>
            <a:ln w="9525" cap="rnd" cmpd="sng" algn="ctr">
              <a:solidFill>
                <a:srgbClr val="9A9A9A"/>
              </a:solidFill>
              <a:prstDash val="solid"/>
              <a:round/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Elbow Connector 126"/>
            <p:cNvCxnSpPr>
              <a:stCxn id="109" idx="1"/>
              <a:endCxn id="158" idx="3"/>
            </p:cNvCxnSpPr>
            <p:nvPr/>
          </p:nvCxnSpPr>
          <p:spPr>
            <a:xfrm rot="10800000" flipV="1">
              <a:off x="4487584" y="4216741"/>
              <a:ext cx="566164" cy="226856"/>
            </a:xfrm>
            <a:prstGeom prst="bentConnector3">
              <a:avLst/>
            </a:prstGeom>
            <a:ln w="9525" cap="rnd" cmpd="sng" algn="ctr">
              <a:solidFill>
                <a:srgbClr val="9A9A9A"/>
              </a:solidFill>
              <a:prstDash val="solid"/>
              <a:round/>
              <a:headEnd type="triangle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Rectangle 150"/>
            <p:cNvSpPr/>
            <p:nvPr/>
          </p:nvSpPr>
          <p:spPr>
            <a:xfrm>
              <a:off x="3576392" y="4869664"/>
              <a:ext cx="905537" cy="326869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67500" rIns="0" bIns="675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123444" lvl="1" indent="-82296" fontAlgn="base"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Tx/>
                <a:buChar char="•"/>
              </a:pPr>
              <a:r>
                <a:rPr lang="en-US" sz="750" dirty="0">
                  <a:solidFill>
                    <a:srgbClr val="FFFFFF"/>
                  </a:solidFill>
                  <a:latin typeface="+mj-lt"/>
                  <a:cs typeface="Arial" pitchFamily="34" charset="0"/>
                </a:rPr>
                <a:t>Diuretics</a:t>
              </a:r>
            </a:p>
          </p:txBody>
        </p:sp>
        <p:cxnSp>
          <p:nvCxnSpPr>
            <p:cNvPr id="157" name="Straight Connector 156"/>
            <p:cNvCxnSpPr/>
            <p:nvPr/>
          </p:nvCxnSpPr>
          <p:spPr>
            <a:xfrm>
              <a:off x="3527673" y="1115953"/>
              <a:ext cx="6942944" cy="0"/>
            </a:xfrm>
            <a:prstGeom prst="line">
              <a:avLst/>
            </a:prstGeom>
            <a:ln w="9525" cap="rnd" cmpd="sng" algn="ctr">
              <a:solidFill>
                <a:srgbClr val="C8102E"/>
              </a:solidFill>
              <a:prstDash val="solid"/>
              <a:round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Rectangle 179"/>
            <p:cNvSpPr/>
            <p:nvPr/>
          </p:nvSpPr>
          <p:spPr>
            <a:xfrm>
              <a:off x="6696000" y="1006579"/>
              <a:ext cx="914400" cy="21412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90805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67500" rIns="0" bIns="675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 b="1" dirty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Stage C</a:t>
              </a:r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Multitude of treatment options exist for </a:t>
            </a:r>
            <a:r>
              <a:rPr lang="en-US" dirty="0" err="1"/>
              <a:t>HFrEF</a:t>
            </a:r>
            <a:r>
              <a:rPr lang="en-US" dirty="0"/>
              <a:t> with a lack of standard of care for </a:t>
            </a:r>
            <a:r>
              <a:rPr lang="en-US" dirty="0" err="1"/>
              <a:t>HFpEF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208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192413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75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made in </a:t>
            </a:r>
            <a:r>
              <a:rPr lang="en-US" dirty="0" err="1"/>
              <a:t>HFrEF</a:t>
            </a:r>
            <a:r>
              <a:rPr lang="en-US" dirty="0"/>
              <a:t> over the years has led to a decrease in morbidity and mortality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9528-BCFE-1E43-A37D-912FF3C527A6}" type="slidenum">
              <a:rPr lang="en-US" smtClean="0"/>
              <a:pPr/>
              <a:t>16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706287" y="2333200"/>
            <a:ext cx="0" cy="13620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682599" y="2546322"/>
            <a:ext cx="0" cy="21514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65868" y="3340469"/>
            <a:ext cx="0" cy="7798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65693" y="3373806"/>
            <a:ext cx="0" cy="10179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568549" y="2786829"/>
            <a:ext cx="0" cy="19919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09156" y="2979710"/>
            <a:ext cx="0" cy="5715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4806" y="2586804"/>
            <a:ext cx="0" cy="16216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731274"/>
              </p:ext>
            </p:extLst>
          </p:nvPr>
        </p:nvGraphicFramePr>
        <p:xfrm>
          <a:off x="1520424" y="3551210"/>
          <a:ext cx="6632976" cy="278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7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37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37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737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737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737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737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7378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7378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7378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7378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7378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73784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73784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27860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2001</a:t>
                      </a:r>
                    </a:p>
                  </a:txBody>
                  <a:tcPr marL="68583" marR="68583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2002</a:t>
                      </a:r>
                    </a:p>
                  </a:txBody>
                  <a:tcPr marL="68583" marR="68583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2003</a:t>
                      </a:r>
                    </a:p>
                  </a:txBody>
                  <a:tcPr marL="68583" marR="68583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2004</a:t>
                      </a:r>
                    </a:p>
                  </a:txBody>
                  <a:tcPr marL="68583" marR="68583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</a:p>
                  </a:txBody>
                  <a:tcPr marL="68583" marR="68583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</a:p>
                  </a:txBody>
                  <a:tcPr marL="68583" marR="68583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marL="68583" marR="68583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68583" marR="68583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68583" marR="68583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68583" marR="68583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68583" marR="68583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68583" marR="68583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68583" marR="68583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68583" marR="68583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3393281" y="1540244"/>
            <a:ext cx="104775" cy="103585"/>
          </a:xfrm>
          <a:prstGeom prst="roundRect">
            <a:avLst/>
          </a:prstGeom>
          <a:solidFill>
            <a:srgbClr val="221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24" tIns="34214" rIns="68424" bIns="34214" anchor="ctr"/>
          <a:lstStyle/>
          <a:p>
            <a:pPr algn="ctr" defTabSz="68430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393281" y="1695025"/>
            <a:ext cx="104775" cy="103585"/>
          </a:xfrm>
          <a:prstGeom prst="roundRect">
            <a:avLst/>
          </a:prstGeom>
          <a:solidFill>
            <a:srgbClr val="E43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24" tIns="34214" rIns="68424" bIns="34214" anchor="ctr"/>
          <a:lstStyle/>
          <a:p>
            <a:pPr algn="ctr" defTabSz="68430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93281" y="1849806"/>
            <a:ext cx="104775" cy="10358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24" tIns="34214" rIns="68424" bIns="34214" anchor="ctr"/>
          <a:lstStyle/>
          <a:p>
            <a:pPr algn="ctr" defTabSz="68430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>
            <a:off x="3471863" y="1480712"/>
            <a:ext cx="865585" cy="23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24" tIns="34214" rIns="68424" bIns="34214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3419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100" dirty="0">
                <a:solidFill>
                  <a:srgbClr val="000000"/>
                </a:solidFill>
              </a:rPr>
              <a:t>H-ISDN</a:t>
            </a:r>
          </a:p>
        </p:txBody>
      </p:sp>
      <p:sp>
        <p:nvSpPr>
          <p:cNvPr id="21" name="TextBox 16"/>
          <p:cNvSpPr txBox="1">
            <a:spLocks noChangeArrowheads="1"/>
          </p:cNvSpPr>
          <p:nvPr/>
        </p:nvSpPr>
        <p:spPr bwMode="auto">
          <a:xfrm>
            <a:off x="3471863" y="1635493"/>
            <a:ext cx="865585" cy="23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24" tIns="34214" rIns="68424" bIns="34214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3419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100">
                <a:solidFill>
                  <a:srgbClr val="000000"/>
                </a:solidFill>
              </a:rPr>
              <a:t>MRA</a:t>
            </a:r>
          </a:p>
        </p:txBody>
      </p:sp>
      <p:sp>
        <p:nvSpPr>
          <p:cNvPr id="22" name="TextBox 17"/>
          <p:cNvSpPr txBox="1">
            <a:spLocks noChangeArrowheads="1"/>
          </p:cNvSpPr>
          <p:nvPr/>
        </p:nvSpPr>
        <p:spPr bwMode="auto">
          <a:xfrm>
            <a:off x="3471863" y="1789084"/>
            <a:ext cx="969169" cy="23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24" tIns="34214" rIns="68424" bIns="34214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3419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100">
                <a:solidFill>
                  <a:srgbClr val="000000"/>
                </a:solidFill>
              </a:rPr>
              <a:t>Beta-blocker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460081" y="1540243"/>
            <a:ext cx="103585" cy="104775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24" tIns="34214" rIns="68424" bIns="34214" anchor="ctr"/>
          <a:lstStyle/>
          <a:p>
            <a:pPr algn="ctr" defTabSz="68430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460081" y="1695025"/>
            <a:ext cx="103585" cy="1047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24" tIns="34214" rIns="68424" bIns="34214" anchor="ctr"/>
          <a:lstStyle/>
          <a:p>
            <a:pPr algn="ctr" defTabSz="68430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460081" y="1849806"/>
            <a:ext cx="103585" cy="1047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24" tIns="34214" rIns="68424" bIns="34214" anchor="ctr"/>
          <a:lstStyle/>
          <a:p>
            <a:pPr algn="ctr" defTabSz="68430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393281" y="2015303"/>
            <a:ext cx="104775" cy="10358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24" tIns="34214" rIns="68424" bIns="34214" anchor="ctr"/>
          <a:lstStyle/>
          <a:p>
            <a:pPr algn="ctr" defTabSz="68430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2"/>
          <p:cNvSpPr txBox="1">
            <a:spLocks noChangeArrowheads="1"/>
          </p:cNvSpPr>
          <p:nvPr/>
        </p:nvSpPr>
        <p:spPr bwMode="auto">
          <a:xfrm>
            <a:off x="4537472" y="1480712"/>
            <a:ext cx="3148013" cy="23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24" tIns="34214" rIns="68424" bIns="34214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3419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100" dirty="0">
                <a:solidFill>
                  <a:srgbClr val="000000"/>
                </a:solidFill>
              </a:rPr>
              <a:t>ARB</a:t>
            </a:r>
          </a:p>
        </p:txBody>
      </p:sp>
      <p:sp>
        <p:nvSpPr>
          <p:cNvPr id="28" name="TextBox 23"/>
          <p:cNvSpPr txBox="1">
            <a:spLocks noChangeArrowheads="1"/>
          </p:cNvSpPr>
          <p:nvPr/>
        </p:nvSpPr>
        <p:spPr bwMode="auto">
          <a:xfrm>
            <a:off x="4537472" y="1635493"/>
            <a:ext cx="970359" cy="23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24" tIns="34214" rIns="68424" bIns="34214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3419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100" dirty="0">
                <a:solidFill>
                  <a:srgbClr val="000000"/>
                </a:solidFill>
              </a:rPr>
              <a:t>Ivabradine</a:t>
            </a:r>
          </a:p>
        </p:txBody>
      </p:sp>
      <p:sp>
        <p:nvSpPr>
          <p:cNvPr id="29" name="TextBox 24"/>
          <p:cNvSpPr txBox="1">
            <a:spLocks noChangeArrowheads="1"/>
          </p:cNvSpPr>
          <p:nvPr/>
        </p:nvSpPr>
        <p:spPr bwMode="auto">
          <a:xfrm>
            <a:off x="4537472" y="1811706"/>
            <a:ext cx="3387328" cy="20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24" tIns="34214" rIns="68424" bIns="34214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3419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100" dirty="0">
                <a:solidFill>
                  <a:srgbClr val="000000"/>
                </a:solidFill>
              </a:rPr>
              <a:t>ICD/CRT</a:t>
            </a:r>
          </a:p>
        </p:txBody>
      </p:sp>
      <p:sp>
        <p:nvSpPr>
          <p:cNvPr id="30" name="TextBox 25"/>
          <p:cNvSpPr txBox="1">
            <a:spLocks noChangeArrowheads="1"/>
          </p:cNvSpPr>
          <p:nvPr/>
        </p:nvSpPr>
        <p:spPr bwMode="auto">
          <a:xfrm>
            <a:off x="3471863" y="1954581"/>
            <a:ext cx="969169" cy="23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24" tIns="34214" rIns="68424" bIns="34214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3419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100" dirty="0">
                <a:solidFill>
                  <a:srgbClr val="000000"/>
                </a:solidFill>
              </a:rPr>
              <a:t>Devices</a:t>
            </a:r>
          </a:p>
        </p:txBody>
      </p:sp>
      <p:sp>
        <p:nvSpPr>
          <p:cNvPr id="31" name="TextBox 26"/>
          <p:cNvSpPr>
            <a:spLocks noChangeArrowheads="1"/>
          </p:cNvSpPr>
          <p:nvPr/>
        </p:nvSpPr>
        <p:spPr bwMode="auto">
          <a:xfrm>
            <a:off x="2745577" y="3170210"/>
            <a:ext cx="891779" cy="280758"/>
          </a:xfrm>
          <a:prstGeom prst="roundRect">
            <a:avLst>
              <a:gd name="adj" fmla="val 16667"/>
            </a:avLst>
          </a:prstGeom>
          <a:solidFill>
            <a:srgbClr val="2213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424" tIns="34214" rIns="68424" bIns="34214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3419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>
                <a:solidFill>
                  <a:srgbClr val="FFFFFF"/>
                </a:solidFill>
              </a:rPr>
              <a:t>A-HeFT</a:t>
            </a:r>
          </a:p>
        </p:txBody>
      </p:sp>
      <p:sp>
        <p:nvSpPr>
          <p:cNvPr id="32" name="TextBox 27"/>
          <p:cNvSpPr>
            <a:spLocks noChangeArrowheads="1"/>
          </p:cNvSpPr>
          <p:nvPr/>
        </p:nvSpPr>
        <p:spPr bwMode="auto">
          <a:xfrm>
            <a:off x="3207540" y="2408210"/>
            <a:ext cx="1007269" cy="28075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424" tIns="34214" rIns="68424" bIns="34214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3419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>
                <a:solidFill>
                  <a:srgbClr val="FFFFFF"/>
                </a:solidFill>
              </a:rPr>
              <a:t>SENIORS</a:t>
            </a:r>
          </a:p>
        </p:txBody>
      </p:sp>
      <p:sp>
        <p:nvSpPr>
          <p:cNvPr id="33" name="TextBox 28"/>
          <p:cNvSpPr>
            <a:spLocks noChangeArrowheads="1"/>
          </p:cNvSpPr>
          <p:nvPr/>
        </p:nvSpPr>
        <p:spPr bwMode="auto">
          <a:xfrm>
            <a:off x="2118118" y="2227235"/>
            <a:ext cx="1000125" cy="28075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8575">
            <a:noFill/>
            <a:round/>
            <a:headEnd/>
            <a:tailEnd/>
          </a:ln>
        </p:spPr>
        <p:txBody>
          <a:bodyPr lIns="68424" tIns="34214" rIns="68424" bIns="34214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3419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>
                <a:solidFill>
                  <a:srgbClr val="FFFFFF"/>
                </a:solidFill>
              </a:rPr>
              <a:t>COMET</a:t>
            </a:r>
          </a:p>
        </p:txBody>
      </p:sp>
      <p:sp>
        <p:nvSpPr>
          <p:cNvPr id="34" name="TextBox 29"/>
          <p:cNvSpPr>
            <a:spLocks noChangeArrowheads="1"/>
          </p:cNvSpPr>
          <p:nvPr/>
        </p:nvSpPr>
        <p:spPr bwMode="auto">
          <a:xfrm>
            <a:off x="2112164" y="2546322"/>
            <a:ext cx="1006079" cy="28075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424" tIns="34214" rIns="68424" bIns="34214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3419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>
                <a:solidFill>
                  <a:srgbClr val="FFFFFF"/>
                </a:solidFill>
              </a:rPr>
              <a:t>CHARM-Alt</a:t>
            </a:r>
          </a:p>
        </p:txBody>
      </p:sp>
      <p:sp>
        <p:nvSpPr>
          <p:cNvPr id="35" name="TextBox 30"/>
          <p:cNvSpPr>
            <a:spLocks noChangeArrowheads="1"/>
          </p:cNvSpPr>
          <p:nvPr/>
        </p:nvSpPr>
        <p:spPr bwMode="auto">
          <a:xfrm>
            <a:off x="2118118" y="2866599"/>
            <a:ext cx="1000125" cy="25521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424" tIns="34214" rIns="68424" bIns="34214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3419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050">
                <a:solidFill>
                  <a:srgbClr val="FFFFFF"/>
                </a:solidFill>
              </a:rPr>
              <a:t>CHARM-Add</a:t>
            </a:r>
          </a:p>
        </p:txBody>
      </p:sp>
      <p:sp>
        <p:nvSpPr>
          <p:cNvPr id="36" name="TextBox 31"/>
          <p:cNvSpPr>
            <a:spLocks noChangeArrowheads="1"/>
          </p:cNvSpPr>
          <p:nvPr/>
        </p:nvSpPr>
        <p:spPr bwMode="auto">
          <a:xfrm>
            <a:off x="1432318" y="3170209"/>
            <a:ext cx="852488" cy="25521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424" tIns="34214" rIns="68424" bIns="34214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3419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050">
                <a:solidFill>
                  <a:srgbClr val="FFFFFF"/>
                </a:solidFill>
              </a:rPr>
              <a:t>Val-HeFT</a:t>
            </a:r>
          </a:p>
        </p:txBody>
      </p:sp>
      <p:sp>
        <p:nvSpPr>
          <p:cNvPr id="37" name="TextBox 32"/>
          <p:cNvSpPr>
            <a:spLocks noChangeArrowheads="1"/>
          </p:cNvSpPr>
          <p:nvPr/>
        </p:nvSpPr>
        <p:spPr bwMode="auto">
          <a:xfrm>
            <a:off x="1432318" y="4271537"/>
            <a:ext cx="852488" cy="255219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424" tIns="34214" rIns="68424" bIns="34214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3419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050">
                <a:solidFill>
                  <a:srgbClr val="FFFFFF"/>
                </a:solidFill>
              </a:rPr>
              <a:t>REMATCH</a:t>
            </a:r>
          </a:p>
        </p:txBody>
      </p:sp>
      <p:sp>
        <p:nvSpPr>
          <p:cNvPr id="38" name="TextBox 33"/>
          <p:cNvSpPr>
            <a:spLocks noChangeArrowheads="1"/>
          </p:cNvSpPr>
          <p:nvPr/>
        </p:nvSpPr>
        <p:spPr bwMode="auto">
          <a:xfrm>
            <a:off x="4999431" y="4602531"/>
            <a:ext cx="1067990" cy="255219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424" tIns="34214" rIns="68424" bIns="34214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3419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050">
                <a:solidFill>
                  <a:srgbClr val="FFFFFF"/>
                </a:solidFill>
              </a:rPr>
              <a:t>Heart Mate II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80481" y="3970309"/>
            <a:ext cx="648890" cy="2552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txBody>
          <a:bodyPr lIns="68424" tIns="34214" rIns="68424" bIns="34214">
            <a:spAutoFit/>
          </a:bodyPr>
          <a:lstStyle/>
          <a:p>
            <a:pPr algn="ctr" defTabSz="68430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RAFT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99431" y="4320353"/>
            <a:ext cx="1038225" cy="2552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txBody>
          <a:bodyPr lIns="68424" tIns="34214" rIns="68424" bIns="34214">
            <a:spAutoFit/>
          </a:bodyPr>
          <a:lstStyle/>
          <a:p>
            <a:pPr algn="ctr" defTabSz="68430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MADIT-CRT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176583" y="4320353"/>
            <a:ext cx="1038225" cy="2552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txBody>
          <a:bodyPr lIns="68424" tIns="34214" rIns="68424" bIns="34214">
            <a:spAutoFit/>
          </a:bodyPr>
          <a:lstStyle/>
          <a:p>
            <a:pPr algn="ctr" defTabSz="68430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SCD-</a:t>
            </a:r>
            <a:r>
              <a:rPr lang="en-US" sz="105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HeFT</a:t>
            </a:r>
            <a:endParaRPr lang="en-US" sz="105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76583" y="4602531"/>
            <a:ext cx="1038225" cy="2552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txBody>
          <a:bodyPr lIns="68424" tIns="34214" rIns="68424" bIns="34214">
            <a:spAutoFit/>
          </a:bodyPr>
          <a:lstStyle/>
          <a:p>
            <a:pPr algn="ctr" defTabSz="68430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CARE-HF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637231" y="3970309"/>
            <a:ext cx="1028700" cy="2552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txBody>
          <a:bodyPr lIns="68424" tIns="34214" rIns="68424" bIns="34214">
            <a:spAutoFit/>
          </a:bodyPr>
          <a:lstStyle/>
          <a:p>
            <a:pPr algn="ctr" defTabSz="68430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COMPANION</a:t>
            </a:r>
          </a:p>
        </p:txBody>
      </p:sp>
      <p:sp>
        <p:nvSpPr>
          <p:cNvPr id="45" name="TextBox 40"/>
          <p:cNvSpPr>
            <a:spLocks noChangeArrowheads="1"/>
          </p:cNvSpPr>
          <p:nvPr/>
        </p:nvSpPr>
        <p:spPr bwMode="auto">
          <a:xfrm>
            <a:off x="5136352" y="3246409"/>
            <a:ext cx="852488" cy="25521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28575">
            <a:noFill/>
            <a:prstDash val="sysDot"/>
            <a:round/>
            <a:headEnd/>
            <a:tailEnd/>
          </a:ln>
        </p:spPr>
        <p:txBody>
          <a:bodyPr lIns="68424" tIns="34214" rIns="68424" bIns="34214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3419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050">
                <a:solidFill>
                  <a:srgbClr val="FFFFFF"/>
                </a:solidFill>
              </a:rPr>
              <a:t>HEAAL</a:t>
            </a:r>
          </a:p>
        </p:txBody>
      </p:sp>
      <p:sp>
        <p:nvSpPr>
          <p:cNvPr id="46" name="TextBox 41"/>
          <p:cNvSpPr>
            <a:spLocks noChangeArrowheads="1"/>
          </p:cNvSpPr>
          <p:nvPr/>
        </p:nvSpPr>
        <p:spPr bwMode="auto">
          <a:xfrm>
            <a:off x="5784052" y="2408209"/>
            <a:ext cx="639366" cy="25521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lIns="68424" tIns="34214" rIns="68424" bIns="34214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3419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050">
                <a:solidFill>
                  <a:srgbClr val="000000"/>
                </a:solidFill>
              </a:rPr>
              <a:t>SHIFT</a:t>
            </a:r>
          </a:p>
        </p:txBody>
      </p:sp>
      <p:sp>
        <p:nvSpPr>
          <p:cNvPr id="47" name="TextBox 42"/>
          <p:cNvSpPr>
            <a:spLocks noChangeArrowheads="1"/>
          </p:cNvSpPr>
          <p:nvPr/>
        </p:nvSpPr>
        <p:spPr bwMode="auto">
          <a:xfrm>
            <a:off x="6128143" y="2870172"/>
            <a:ext cx="1104900" cy="255219"/>
          </a:xfrm>
          <a:prstGeom prst="roundRect">
            <a:avLst>
              <a:gd name="adj" fmla="val 16667"/>
            </a:avLst>
          </a:prstGeom>
          <a:solidFill>
            <a:srgbClr val="E43026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lIns="68424" tIns="34214" rIns="68424" bIns="34214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3419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050" dirty="0">
                <a:solidFill>
                  <a:srgbClr val="FFFFFF"/>
                </a:solidFill>
              </a:rPr>
              <a:t>EMPHASIS-HF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136352" y="2738012"/>
            <a:ext cx="852488" cy="485069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txBody>
          <a:bodyPr lIns="68424" tIns="34214" rIns="68424" bIns="34214">
            <a:spAutoFit/>
          </a:bodyPr>
          <a:lstStyle/>
          <a:p>
            <a:pPr algn="ctr" defTabSz="68430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HF-</a:t>
            </a:r>
            <a:b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endParaRPr lang="en-US" sz="1200" baseline="30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20424" y="1111784"/>
            <a:ext cx="6129341" cy="30777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Positive </a:t>
            </a:r>
            <a:r>
              <a:rPr lang="en-US" sz="1400" dirty="0" err="1"/>
              <a:t>HFrEF</a:t>
            </a:r>
            <a:r>
              <a:rPr lang="en-US" sz="1400" dirty="0"/>
              <a:t> trials from 2001-2014</a:t>
            </a:r>
          </a:p>
        </p:txBody>
      </p:sp>
      <p:sp>
        <p:nvSpPr>
          <p:cNvPr id="3" name="Rectangle 2"/>
          <p:cNvSpPr/>
          <p:nvPr/>
        </p:nvSpPr>
        <p:spPr>
          <a:xfrm>
            <a:off x="586462" y="4882876"/>
            <a:ext cx="77955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 dirty="0"/>
              <a:t>H-ISDN: Hydralazine–isosorbide </a:t>
            </a:r>
            <a:r>
              <a:rPr lang="en-US" sz="700" b="1" dirty="0" err="1"/>
              <a:t>dinitrate</a:t>
            </a:r>
            <a:r>
              <a:rPr lang="en-US" sz="700" b="1" dirty="0"/>
              <a:t>; ARB: </a:t>
            </a:r>
            <a:r>
              <a:rPr lang="en-US" altLang="en-US" sz="700" b="1" dirty="0">
                <a:solidFill>
                  <a:srgbClr val="000000"/>
                </a:solidFill>
              </a:rPr>
              <a:t>Aldosterone receptor blocker; MRA: Mineralocorticoid receptor antagonist; ICD: Implantable cardioverter defibrillator; </a:t>
            </a:r>
          </a:p>
          <a:p>
            <a:r>
              <a:rPr lang="en-US" altLang="en-US" sz="700" b="1" dirty="0">
                <a:solidFill>
                  <a:srgbClr val="000000"/>
                </a:solidFill>
              </a:rPr>
              <a:t>CRT: Cardiac resynchronization therapy </a:t>
            </a:r>
            <a:endParaRPr lang="en-US" sz="7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7502682" y="2820863"/>
            <a:ext cx="1149035" cy="28092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050" dirty="0"/>
              <a:t>PARADIGM-HF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8077200" y="3125391"/>
            <a:ext cx="0" cy="4191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4460081" y="2020707"/>
            <a:ext cx="104775" cy="10358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424" tIns="34214" rIns="68424" bIns="34214" anchor="ctr"/>
          <a:lstStyle/>
          <a:p>
            <a:pPr algn="ctr" defTabSz="68430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24"/>
          <p:cNvSpPr txBox="1">
            <a:spLocks noChangeArrowheads="1"/>
          </p:cNvSpPr>
          <p:nvPr/>
        </p:nvSpPr>
        <p:spPr bwMode="auto">
          <a:xfrm>
            <a:off x="4537472" y="1997601"/>
            <a:ext cx="3387328" cy="20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24" tIns="34214" rIns="68424" bIns="34214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3419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100" dirty="0" err="1">
                <a:solidFill>
                  <a:srgbClr val="000000"/>
                </a:solidFill>
              </a:rPr>
              <a:t>Sacubitril</a:t>
            </a:r>
            <a:r>
              <a:rPr lang="en-US" altLang="en-US" sz="1100" dirty="0">
                <a:solidFill>
                  <a:srgbClr val="000000"/>
                </a:solidFill>
              </a:rPr>
              <a:t>/valsartan (</a:t>
            </a:r>
            <a:r>
              <a:rPr lang="en-US" altLang="en-US" sz="1100" dirty="0" err="1">
                <a:solidFill>
                  <a:srgbClr val="000000"/>
                </a:solidFill>
              </a:rPr>
              <a:t>Entresto</a:t>
            </a:r>
            <a:r>
              <a:rPr lang="en-US" altLang="en-US" sz="1100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6343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Object 6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80858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98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However, HFrEF trials also saw a number of early disappointments: 1987 - 2013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9528-BCFE-1E43-A37D-912FF3C527A6}" type="slidenum">
              <a:rPr lang="en-US" smtClean="0"/>
              <a:pPr/>
              <a:t>17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6451997" y="2489597"/>
            <a:ext cx="0" cy="10620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305050" y="2817019"/>
            <a:ext cx="0" cy="547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03797" y="3596878"/>
            <a:ext cx="0" cy="547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12156" y="3596878"/>
            <a:ext cx="0" cy="7655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28888" y="3582591"/>
            <a:ext cx="0" cy="547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70660" y="2095500"/>
            <a:ext cx="0" cy="1447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469481" y="3543301"/>
            <a:ext cx="0" cy="3274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38563" y="2845594"/>
            <a:ext cx="0" cy="5929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08810" y="3545682"/>
            <a:ext cx="0" cy="5929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35054" y="3562350"/>
            <a:ext cx="0" cy="990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065985" y="2256235"/>
            <a:ext cx="0" cy="11822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27947" y="2489598"/>
            <a:ext cx="0" cy="10787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79169" y="3438525"/>
            <a:ext cx="0" cy="6762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039916" y="3513535"/>
            <a:ext cx="0" cy="1066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456760" y="3392091"/>
            <a:ext cx="0" cy="1066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28335" y="3438525"/>
            <a:ext cx="0" cy="8358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85160" y="2326482"/>
            <a:ext cx="0" cy="11120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45906" y="1993107"/>
            <a:ext cx="0" cy="14549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80447" y="2850357"/>
            <a:ext cx="0" cy="7119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192441" y="2222898"/>
            <a:ext cx="0" cy="11680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443788" y="2361010"/>
            <a:ext cx="0" cy="10620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680682"/>
              </p:ext>
            </p:extLst>
          </p:nvPr>
        </p:nvGraphicFramePr>
        <p:xfrm>
          <a:off x="1143000" y="3349229"/>
          <a:ext cx="6857984" cy="278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9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9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9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49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49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449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4492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4492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4492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4492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4492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4492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4492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4492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44928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44928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44928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44928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44928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44928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44928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44928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44928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44928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44928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244928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244928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244928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</a:tblGrid>
              <a:tr h="278606">
                <a:tc>
                  <a:txBody>
                    <a:bodyPr/>
                    <a:lstStyle/>
                    <a:p>
                      <a:r>
                        <a:rPr lang="en-US" sz="7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68580" marR="68580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68580" marR="68580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marL="68580" marR="68580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68580" marR="68580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marL="68580" marR="68580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marL="68580" marR="68580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marL="68580" marR="68580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marL="68580" marR="68580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68580" marR="68580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68580" marR="68580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marL="68580" marR="68580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68580" marR="68580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68580" marR="68580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marL="68580" marR="68580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marL="68580" marR="68580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</a:p>
                  </a:txBody>
                  <a:tcPr marL="68580" marR="68580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</a:p>
                  </a:txBody>
                  <a:tcPr marL="68580" marR="68580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</a:p>
                  </a:txBody>
                  <a:tcPr marL="68580" marR="68580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</a:p>
                  </a:txBody>
                  <a:tcPr marL="68580" marR="68580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</a:t>
                      </a:r>
                    </a:p>
                  </a:txBody>
                  <a:tcPr marL="68580" marR="68580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</a:p>
                  </a:txBody>
                  <a:tcPr marL="68580" marR="68580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</a:t>
                      </a:r>
                    </a:p>
                  </a:txBody>
                  <a:tcPr marL="68580" marR="68580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</a:t>
                      </a:r>
                    </a:p>
                  </a:txBody>
                  <a:tcPr marL="68580" marR="68580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68580" marR="68580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8580" marR="68580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8580" marR="68580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68580" marR="68580" marT="34349" marB="34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7" name="Rounded Rectangle 26"/>
          <p:cNvSpPr/>
          <p:nvPr/>
        </p:nvSpPr>
        <p:spPr>
          <a:xfrm>
            <a:off x="1551385" y="1298972"/>
            <a:ext cx="104775" cy="104775"/>
          </a:xfrm>
          <a:prstGeom prst="roundRect">
            <a:avLst/>
          </a:prstGeom>
          <a:solidFill>
            <a:srgbClr val="221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24" tIns="34214" rIns="68424" bIns="34214" anchor="ctr"/>
          <a:lstStyle/>
          <a:p>
            <a:pPr algn="ctr" defTabSz="68430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568304" y="1288256"/>
            <a:ext cx="104775" cy="104775"/>
          </a:xfrm>
          <a:prstGeom prst="roundRect">
            <a:avLst/>
          </a:prstGeom>
          <a:solidFill>
            <a:srgbClr val="E43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24" tIns="34214" rIns="68424" bIns="34214" anchor="ctr"/>
          <a:lstStyle/>
          <a:p>
            <a:pPr algn="ctr" defTabSz="68430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950744" y="1295400"/>
            <a:ext cx="104775" cy="10477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24" tIns="34214" rIns="68424" bIns="34214" anchor="ctr"/>
          <a:lstStyle/>
          <a:p>
            <a:pPr algn="ctr" defTabSz="68430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8"/>
          <p:cNvSpPr txBox="1">
            <a:spLocks noChangeArrowheads="1"/>
          </p:cNvSpPr>
          <p:nvPr/>
        </p:nvSpPr>
        <p:spPr bwMode="auto">
          <a:xfrm>
            <a:off x="1629966" y="1239441"/>
            <a:ext cx="865584" cy="23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24" tIns="34214" rIns="68424" bIns="34214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3419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050" b="1">
                <a:solidFill>
                  <a:srgbClr val="000000"/>
                </a:solidFill>
              </a:rPr>
              <a:t>CRT</a:t>
            </a:r>
          </a:p>
        </p:txBody>
      </p:sp>
      <p:sp>
        <p:nvSpPr>
          <p:cNvPr id="31" name="TextBox 9"/>
          <p:cNvSpPr txBox="1">
            <a:spLocks noChangeArrowheads="1"/>
          </p:cNvSpPr>
          <p:nvPr/>
        </p:nvSpPr>
        <p:spPr bwMode="auto">
          <a:xfrm>
            <a:off x="3646885" y="1228725"/>
            <a:ext cx="1169194" cy="23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24" tIns="34214" rIns="68424" bIns="34214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3419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050" b="1">
                <a:solidFill>
                  <a:srgbClr val="000000"/>
                </a:solidFill>
              </a:rPr>
              <a:t>Anti-arrhythmic</a:t>
            </a:r>
          </a:p>
        </p:txBody>
      </p:sp>
      <p:sp>
        <p:nvSpPr>
          <p:cNvPr id="32" name="TextBox 10"/>
          <p:cNvSpPr txBox="1">
            <a:spLocks noChangeArrowheads="1"/>
          </p:cNvSpPr>
          <p:nvPr/>
        </p:nvSpPr>
        <p:spPr bwMode="auto">
          <a:xfrm>
            <a:off x="6029325" y="1235869"/>
            <a:ext cx="969169" cy="23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24" tIns="34214" rIns="68424" bIns="34214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3419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050" b="1">
                <a:solidFill>
                  <a:srgbClr val="000000"/>
                </a:solidFill>
              </a:rPr>
              <a:t>Beta-blocker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185988" y="1300163"/>
            <a:ext cx="104775" cy="103585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24" tIns="34214" rIns="68424" bIns="34214" anchor="ctr"/>
          <a:lstStyle/>
          <a:p>
            <a:pPr algn="ctr" defTabSz="68430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957763" y="1288256"/>
            <a:ext cx="104775" cy="10477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24" tIns="34214" rIns="68424" bIns="34214" anchor="ctr"/>
          <a:lstStyle/>
          <a:p>
            <a:pPr algn="ctr" defTabSz="68430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124700" y="1296591"/>
            <a:ext cx="104775" cy="1047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24" tIns="34214" rIns="68424" bIns="34214" anchor="ctr"/>
          <a:lstStyle/>
          <a:p>
            <a:pPr algn="ctr" defTabSz="68430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843213" y="1302544"/>
            <a:ext cx="103585" cy="10477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24" tIns="34214" rIns="68424" bIns="34214" anchor="ctr"/>
          <a:lstStyle/>
          <a:p>
            <a:pPr algn="ctr" defTabSz="68430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2264569" y="1239441"/>
            <a:ext cx="970360" cy="23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24" tIns="34214" rIns="68424" bIns="34214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3419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050" b="1">
                <a:solidFill>
                  <a:srgbClr val="000000"/>
                </a:solidFill>
              </a:rPr>
              <a:t>ARB</a:t>
            </a:r>
          </a:p>
        </p:txBody>
      </p:sp>
      <p:sp>
        <p:nvSpPr>
          <p:cNvPr id="38" name="TextBox 16"/>
          <p:cNvSpPr txBox="1">
            <a:spLocks noChangeArrowheads="1"/>
          </p:cNvSpPr>
          <p:nvPr/>
        </p:nvSpPr>
        <p:spPr bwMode="auto">
          <a:xfrm>
            <a:off x="5036344" y="1228725"/>
            <a:ext cx="970360" cy="23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24" tIns="34214" rIns="68424" bIns="34214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3419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050" b="1">
                <a:solidFill>
                  <a:srgbClr val="000000"/>
                </a:solidFill>
              </a:rPr>
              <a:t>Inotrope</a:t>
            </a:r>
          </a:p>
        </p:txBody>
      </p: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7203281" y="1235869"/>
            <a:ext cx="696516" cy="23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24" tIns="34214" rIns="68424" bIns="34214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3419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050" b="1" dirty="0">
                <a:solidFill>
                  <a:srgbClr val="000000"/>
                </a:solidFill>
              </a:rPr>
              <a:t>CCB</a:t>
            </a:r>
          </a:p>
        </p:txBody>
      </p:sp>
      <p:sp>
        <p:nvSpPr>
          <p:cNvPr id="40" name="TextBox 18"/>
          <p:cNvSpPr txBox="1">
            <a:spLocks noChangeArrowheads="1"/>
          </p:cNvSpPr>
          <p:nvPr/>
        </p:nvSpPr>
        <p:spPr bwMode="auto">
          <a:xfrm>
            <a:off x="2921794" y="1241822"/>
            <a:ext cx="969169" cy="23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24" tIns="34214" rIns="68424" bIns="34214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3419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050" b="1">
                <a:solidFill>
                  <a:srgbClr val="000000"/>
                </a:solidFill>
              </a:rPr>
              <a:t>Statin</a:t>
            </a:r>
          </a:p>
        </p:txBody>
      </p:sp>
      <p:sp>
        <p:nvSpPr>
          <p:cNvPr id="41" name="TextBox 19"/>
          <p:cNvSpPr>
            <a:spLocks noChangeArrowheads="1"/>
          </p:cNvSpPr>
          <p:nvPr/>
        </p:nvSpPr>
        <p:spPr bwMode="auto">
          <a:xfrm>
            <a:off x="2240756" y="2684860"/>
            <a:ext cx="744141" cy="22968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424" tIns="34214" rIns="68424" bIns="34214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3419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900">
                <a:solidFill>
                  <a:srgbClr val="000000"/>
                </a:solidFill>
              </a:rPr>
              <a:t>PROMISE</a:t>
            </a:r>
          </a:p>
        </p:txBody>
      </p:sp>
      <p:sp>
        <p:nvSpPr>
          <p:cNvPr id="42" name="TextBox 20"/>
          <p:cNvSpPr>
            <a:spLocks noChangeArrowheads="1"/>
          </p:cNvSpPr>
          <p:nvPr/>
        </p:nvSpPr>
        <p:spPr bwMode="auto">
          <a:xfrm>
            <a:off x="1614487" y="4323160"/>
            <a:ext cx="852488" cy="22968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424" tIns="34214" rIns="68424" bIns="34214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3419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900">
                <a:solidFill>
                  <a:srgbClr val="000000"/>
                </a:solidFill>
              </a:rPr>
              <a:t>xamoterol</a:t>
            </a:r>
          </a:p>
        </p:txBody>
      </p:sp>
      <p:sp>
        <p:nvSpPr>
          <p:cNvPr id="43" name="TextBox 21"/>
          <p:cNvSpPr>
            <a:spLocks noChangeArrowheads="1"/>
          </p:cNvSpPr>
          <p:nvPr/>
        </p:nvSpPr>
        <p:spPr bwMode="auto">
          <a:xfrm>
            <a:off x="3774281" y="2134792"/>
            <a:ext cx="576263" cy="22968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424" tIns="34214" rIns="68424" bIns="34214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3419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900">
                <a:solidFill>
                  <a:srgbClr val="000000"/>
                </a:solidFill>
              </a:rPr>
              <a:t>VEST</a:t>
            </a:r>
          </a:p>
        </p:txBody>
      </p:sp>
      <p:sp>
        <p:nvSpPr>
          <p:cNvPr id="44" name="TextBox 22"/>
          <p:cNvSpPr>
            <a:spLocks noChangeArrowheads="1"/>
          </p:cNvSpPr>
          <p:nvPr/>
        </p:nvSpPr>
        <p:spPr bwMode="auto">
          <a:xfrm>
            <a:off x="4250531" y="3699273"/>
            <a:ext cx="771525" cy="22968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8575">
            <a:noFill/>
            <a:round/>
            <a:headEnd/>
            <a:tailEnd/>
          </a:ln>
        </p:spPr>
        <p:txBody>
          <a:bodyPr lIns="68424" tIns="34214" rIns="68424" bIns="34214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3419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900">
                <a:solidFill>
                  <a:srgbClr val="000000"/>
                </a:solidFill>
              </a:rPr>
              <a:t>PROFILE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64869" y="4466035"/>
            <a:ext cx="771525" cy="22968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noFill/>
          </a:ln>
        </p:spPr>
        <p:txBody>
          <a:bodyPr lIns="68424" tIns="34214" rIns="68424" bIns="34214">
            <a:spAutoFit/>
          </a:bodyPr>
          <a:lstStyle/>
          <a:p>
            <a:pPr algn="ctr" defTabSz="68430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</a:t>
            </a:r>
            <a:r>
              <a:rPr lang="en-US" sz="9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388519" y="2713435"/>
            <a:ext cx="665560" cy="21265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noFill/>
          </a:ln>
        </p:spPr>
        <p:txBody>
          <a:bodyPr lIns="68424" tIns="34214" rIns="68424" bIns="34214">
            <a:spAutoFit/>
          </a:bodyPr>
          <a:lstStyle/>
          <a:p>
            <a:pPr algn="ctr" defTabSz="68430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PRIME-2</a:t>
            </a:r>
            <a:r>
              <a:rPr lang="en-US" sz="8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487341" y="4035263"/>
            <a:ext cx="644128" cy="38291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noFill/>
          </a:ln>
        </p:spPr>
        <p:txBody>
          <a:bodyPr lIns="68424" tIns="34214" rIns="68424" bIns="34214" anchor="ctr">
            <a:spAutoFit/>
          </a:bodyPr>
          <a:lstStyle/>
          <a:p>
            <a:pPr algn="ctr" defTabSz="68430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Urapadil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trial</a:t>
            </a:r>
            <a:r>
              <a:rPr lang="en-US" sz="9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433887" y="2134847"/>
            <a:ext cx="863204" cy="22968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noFill/>
          </a:ln>
        </p:spPr>
        <p:txBody>
          <a:bodyPr lIns="68424" tIns="34214" rIns="68424" bIns="34214" anchor="ctr">
            <a:spAutoFit/>
          </a:bodyPr>
          <a:lstStyle/>
          <a:p>
            <a:pPr algn="ctr" defTabSz="68430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OVERTURE</a:t>
            </a:r>
            <a:r>
              <a:rPr lang="en-US" sz="9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864894" y="1877672"/>
            <a:ext cx="863204" cy="22968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noFill/>
          </a:ln>
        </p:spPr>
        <p:txBody>
          <a:bodyPr lIns="68424" tIns="34214" rIns="68424" bIns="34214" anchor="ctr">
            <a:spAutoFit/>
          </a:bodyPr>
          <a:lstStyle/>
          <a:p>
            <a:pPr algn="ctr" defTabSz="68430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MOXCON</a:t>
            </a:r>
            <a:r>
              <a:rPr lang="en-US" sz="9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375673" y="2721824"/>
            <a:ext cx="773906" cy="22968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noFill/>
          </a:ln>
        </p:spPr>
        <p:txBody>
          <a:bodyPr lIns="68424" tIns="34214" rIns="68424" bIns="34214" anchor="ctr">
            <a:spAutoFit/>
          </a:bodyPr>
          <a:lstStyle/>
          <a:p>
            <a:pPr algn="ctr" defTabSz="68430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RENEWAL</a:t>
            </a:r>
            <a:r>
              <a:rPr lang="en-US" sz="9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125892" y="2269387"/>
            <a:ext cx="773906" cy="22968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noFill/>
          </a:ln>
        </p:spPr>
        <p:txBody>
          <a:bodyPr lIns="68424" tIns="34214" rIns="68424" bIns="34214" anchor="ctr">
            <a:spAutoFit/>
          </a:bodyPr>
          <a:lstStyle/>
          <a:p>
            <a:pPr algn="ctr" defTabSz="68430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WARCEF</a:t>
            </a:r>
            <a:r>
              <a:rPr lang="en-US" sz="9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63853" y="3995793"/>
            <a:ext cx="775097" cy="22968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noFill/>
          </a:ln>
        </p:spPr>
        <p:txBody>
          <a:bodyPr lIns="68424" tIns="34214" rIns="68424" bIns="34214" anchor="ctr">
            <a:spAutoFit/>
          </a:bodyPr>
          <a:lstStyle/>
          <a:p>
            <a:pPr algn="ctr" defTabSz="68430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ECHOS</a:t>
            </a:r>
            <a:r>
              <a:rPr lang="en-US" sz="9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63853" y="4263684"/>
            <a:ext cx="775097" cy="22968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noFill/>
          </a:ln>
        </p:spPr>
        <p:txBody>
          <a:bodyPr lIns="68424" tIns="34214" rIns="68424" bIns="34214" anchor="ctr">
            <a:spAutoFit/>
          </a:bodyPr>
          <a:lstStyle/>
          <a:p>
            <a:pPr algn="ctr" defTabSz="68430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ACCLAIM</a:t>
            </a:r>
            <a:r>
              <a:rPr lang="en-US" sz="9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086601" y="4093424"/>
            <a:ext cx="773906" cy="22968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noFill/>
          </a:ln>
        </p:spPr>
        <p:txBody>
          <a:bodyPr lIns="68424" tIns="34214" rIns="68424" bIns="34214" anchor="ctr">
            <a:spAutoFit/>
          </a:bodyPr>
          <a:lstStyle/>
          <a:p>
            <a:pPr algn="ctr" defTabSz="68430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RED-HF</a:t>
            </a:r>
            <a:r>
              <a:rPr lang="en-US" sz="9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273404" y="2620622"/>
            <a:ext cx="815578" cy="22968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noFill/>
          </a:ln>
        </p:spPr>
        <p:txBody>
          <a:bodyPr lIns="68424" tIns="34214" rIns="68424" bIns="34214" anchor="ctr">
            <a:spAutoFit/>
          </a:bodyPr>
          <a:lstStyle/>
          <a:p>
            <a:pPr algn="ctr" defTabSz="68430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GISSI-HF</a:t>
            </a:r>
            <a:r>
              <a:rPr lang="en-US" sz="9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6" name="TextBox 34"/>
          <p:cNvSpPr>
            <a:spLocks noChangeArrowheads="1"/>
          </p:cNvSpPr>
          <p:nvPr/>
        </p:nvSpPr>
        <p:spPr bwMode="auto">
          <a:xfrm>
            <a:off x="4250531" y="3977879"/>
            <a:ext cx="771525" cy="22968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424" tIns="34214" rIns="68424" bIns="34214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3419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900">
                <a:solidFill>
                  <a:srgbClr val="FFFFFF"/>
                </a:solidFill>
              </a:rPr>
              <a:t>BEST</a:t>
            </a:r>
            <a:endParaRPr lang="en-US" altLang="en-US" sz="900" baseline="30000">
              <a:solidFill>
                <a:srgbClr val="FFFFFF"/>
              </a:solidFill>
            </a:endParaRPr>
          </a:p>
        </p:txBody>
      </p:sp>
      <p:sp>
        <p:nvSpPr>
          <p:cNvPr id="57" name="TextBox 35"/>
          <p:cNvSpPr>
            <a:spLocks noChangeArrowheads="1"/>
          </p:cNvSpPr>
          <p:nvPr/>
        </p:nvSpPr>
        <p:spPr bwMode="auto">
          <a:xfrm>
            <a:off x="7088981" y="3817144"/>
            <a:ext cx="771525" cy="229680"/>
          </a:xfrm>
          <a:prstGeom prst="roundRect">
            <a:avLst>
              <a:gd name="adj" fmla="val 16667"/>
            </a:avLst>
          </a:prstGeom>
          <a:solidFill>
            <a:srgbClr val="22136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424" tIns="34214" rIns="68424" bIns="34214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3419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900">
                <a:solidFill>
                  <a:srgbClr val="FFFFFF"/>
                </a:solidFill>
              </a:rPr>
              <a:t>ECHO-CRT</a:t>
            </a:r>
            <a:endParaRPr lang="en-US" altLang="en-US" sz="900" baseline="30000">
              <a:solidFill>
                <a:srgbClr val="FFFFFF"/>
              </a:solidFill>
            </a:endParaRPr>
          </a:p>
        </p:txBody>
      </p:sp>
      <p:sp>
        <p:nvSpPr>
          <p:cNvPr id="58" name="TextBox 36"/>
          <p:cNvSpPr>
            <a:spLocks noChangeArrowheads="1"/>
          </p:cNvSpPr>
          <p:nvPr/>
        </p:nvSpPr>
        <p:spPr bwMode="auto">
          <a:xfrm>
            <a:off x="6260307" y="2903935"/>
            <a:ext cx="826294" cy="22968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424" tIns="34214" rIns="68424" bIns="34214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3419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900">
                <a:solidFill>
                  <a:srgbClr val="FFFFFF"/>
                </a:solidFill>
              </a:rPr>
              <a:t>GISSI-HF</a:t>
            </a:r>
            <a:endParaRPr lang="en-US" altLang="en-US" sz="900" baseline="30000">
              <a:solidFill>
                <a:srgbClr val="FFFFFF"/>
              </a:solidFill>
            </a:endParaRPr>
          </a:p>
        </p:txBody>
      </p:sp>
      <p:sp>
        <p:nvSpPr>
          <p:cNvPr id="59" name="TextBox 37"/>
          <p:cNvSpPr>
            <a:spLocks noChangeArrowheads="1"/>
          </p:cNvSpPr>
          <p:nvPr/>
        </p:nvSpPr>
        <p:spPr bwMode="auto">
          <a:xfrm>
            <a:off x="5874544" y="2107407"/>
            <a:ext cx="771525" cy="22968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424" tIns="34214" rIns="68424" bIns="34214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3419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900">
                <a:solidFill>
                  <a:srgbClr val="FFFFFF"/>
                </a:solidFill>
              </a:rPr>
              <a:t>CORONA</a:t>
            </a:r>
            <a:endParaRPr lang="en-US" altLang="en-US" sz="900" baseline="30000">
              <a:solidFill>
                <a:srgbClr val="FFFFFF"/>
              </a:solidFill>
            </a:endParaRPr>
          </a:p>
        </p:txBody>
      </p:sp>
      <p:sp>
        <p:nvSpPr>
          <p:cNvPr id="60" name="TextBox 38"/>
          <p:cNvSpPr>
            <a:spLocks noChangeArrowheads="1"/>
          </p:cNvSpPr>
          <p:nvPr/>
        </p:nvSpPr>
        <p:spPr bwMode="auto">
          <a:xfrm>
            <a:off x="6260306" y="2383631"/>
            <a:ext cx="828675" cy="195628"/>
          </a:xfrm>
          <a:prstGeom prst="roundRect">
            <a:avLst>
              <a:gd name="adj" fmla="val 16667"/>
            </a:avLst>
          </a:prstGeom>
          <a:solidFill>
            <a:srgbClr val="E43026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424" tIns="34214" rIns="68424" bIns="342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8341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700" dirty="0">
                <a:solidFill>
                  <a:srgbClr val="FFFFFF"/>
                </a:solidFill>
                <a:latin typeface="Arial" panose="020B0604020202020204" pitchFamily="34" charset="0"/>
              </a:rPr>
              <a:t>ANDROMEDA</a:t>
            </a:r>
            <a:endParaRPr lang="en-US" altLang="en-US" sz="700" baseline="300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1" name="TextBox 39"/>
          <p:cNvSpPr>
            <a:spLocks noChangeArrowheads="1"/>
          </p:cNvSpPr>
          <p:nvPr/>
        </p:nvSpPr>
        <p:spPr bwMode="auto">
          <a:xfrm>
            <a:off x="1309688" y="4035029"/>
            <a:ext cx="610791" cy="229680"/>
          </a:xfrm>
          <a:prstGeom prst="roundRect">
            <a:avLst>
              <a:gd name="adj" fmla="val 16667"/>
            </a:avLst>
          </a:prstGeom>
          <a:solidFill>
            <a:srgbClr val="E43026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424" tIns="34214" rIns="68424" bIns="34214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3419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900">
                <a:solidFill>
                  <a:srgbClr val="FFFFFF"/>
                </a:solidFill>
              </a:rPr>
              <a:t>CAST</a:t>
            </a:r>
            <a:endParaRPr lang="en-US" altLang="en-US" sz="900" baseline="30000">
              <a:solidFill>
                <a:srgbClr val="FFFFFF"/>
              </a:solidFill>
            </a:endParaRPr>
          </a:p>
        </p:txBody>
      </p:sp>
      <p:sp>
        <p:nvSpPr>
          <p:cNvPr id="62" name="TextBox 40"/>
          <p:cNvSpPr>
            <a:spLocks noChangeArrowheads="1"/>
          </p:cNvSpPr>
          <p:nvPr/>
        </p:nvSpPr>
        <p:spPr bwMode="auto">
          <a:xfrm>
            <a:off x="2212181" y="4015979"/>
            <a:ext cx="610791" cy="229680"/>
          </a:xfrm>
          <a:prstGeom prst="roundRect">
            <a:avLst>
              <a:gd name="adj" fmla="val 16667"/>
            </a:avLst>
          </a:prstGeom>
          <a:solidFill>
            <a:srgbClr val="E43026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424" tIns="34214" rIns="68424" bIns="34214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3419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900">
                <a:solidFill>
                  <a:srgbClr val="FFFFFF"/>
                </a:solidFill>
              </a:rPr>
              <a:t>CAST-2</a:t>
            </a:r>
            <a:endParaRPr lang="en-US" altLang="en-US" sz="900" baseline="30000">
              <a:solidFill>
                <a:srgbClr val="FFFFFF"/>
              </a:solidFill>
            </a:endParaRPr>
          </a:p>
        </p:txBody>
      </p:sp>
      <p:sp>
        <p:nvSpPr>
          <p:cNvPr id="63" name="TextBox 41"/>
          <p:cNvSpPr>
            <a:spLocks noChangeArrowheads="1"/>
          </p:cNvSpPr>
          <p:nvPr/>
        </p:nvSpPr>
        <p:spPr bwMode="auto">
          <a:xfrm>
            <a:off x="3170635" y="3765947"/>
            <a:ext cx="598884" cy="216911"/>
          </a:xfrm>
          <a:prstGeom prst="roundRect">
            <a:avLst>
              <a:gd name="adj" fmla="val 16667"/>
            </a:avLst>
          </a:prstGeom>
          <a:solidFill>
            <a:srgbClr val="E43026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424" tIns="34214" rIns="68424" bIns="342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8341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solidFill>
                  <a:srgbClr val="FFFFFF"/>
                </a:solidFill>
                <a:latin typeface="Arial" panose="020B0604020202020204" pitchFamily="34" charset="0"/>
              </a:rPr>
              <a:t>SWORD</a:t>
            </a:r>
            <a:endParaRPr lang="en-US" altLang="en-US" sz="825" baseline="30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4" name="TextBox 42"/>
          <p:cNvSpPr>
            <a:spLocks noChangeArrowheads="1"/>
          </p:cNvSpPr>
          <p:nvPr/>
        </p:nvSpPr>
        <p:spPr bwMode="auto">
          <a:xfrm>
            <a:off x="2890838" y="4467225"/>
            <a:ext cx="597694" cy="382914"/>
          </a:xfrm>
          <a:prstGeom prst="roundRect">
            <a:avLst>
              <a:gd name="adj" fmla="val 16667"/>
            </a:avLst>
          </a:prstGeom>
          <a:solidFill>
            <a:srgbClr val="E43026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424" tIns="34214" rIns="68424" bIns="34214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3419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900">
                <a:solidFill>
                  <a:srgbClr val="FFFFFF"/>
                </a:solidFill>
              </a:rPr>
              <a:t>CHF-STAT</a:t>
            </a:r>
            <a:endParaRPr lang="en-US" altLang="en-US" sz="900" baseline="30000">
              <a:solidFill>
                <a:srgbClr val="FFFFFF"/>
              </a:solidFill>
            </a:endParaRPr>
          </a:p>
        </p:txBody>
      </p:sp>
      <p:sp>
        <p:nvSpPr>
          <p:cNvPr id="65" name="TextBox 43"/>
          <p:cNvSpPr>
            <a:spLocks noChangeArrowheads="1"/>
          </p:cNvSpPr>
          <p:nvPr/>
        </p:nvSpPr>
        <p:spPr bwMode="auto">
          <a:xfrm>
            <a:off x="3908822" y="4445794"/>
            <a:ext cx="741759" cy="382914"/>
          </a:xfrm>
          <a:prstGeom prst="roundRect">
            <a:avLst>
              <a:gd name="adj" fmla="val 16667"/>
            </a:avLst>
          </a:prstGeom>
          <a:solidFill>
            <a:srgbClr val="E43026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424" tIns="34214" rIns="68424" bIns="34214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3419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900">
                <a:solidFill>
                  <a:srgbClr val="FFFFFF"/>
                </a:solidFill>
              </a:rPr>
              <a:t>DIAMOND-CHF</a:t>
            </a:r>
            <a:endParaRPr lang="en-US" altLang="en-US" sz="900" baseline="30000">
              <a:solidFill>
                <a:srgbClr val="FFFFFF"/>
              </a:solidFill>
            </a:endParaRPr>
          </a:p>
        </p:txBody>
      </p:sp>
      <p:sp>
        <p:nvSpPr>
          <p:cNvPr id="66" name="TextBox 44"/>
          <p:cNvSpPr>
            <a:spLocks noChangeArrowheads="1"/>
          </p:cNvSpPr>
          <p:nvPr/>
        </p:nvSpPr>
        <p:spPr bwMode="auto">
          <a:xfrm>
            <a:off x="4198144" y="2903935"/>
            <a:ext cx="659606" cy="22968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424" tIns="34214" rIns="68424" bIns="34214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3419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900">
                <a:solidFill>
                  <a:srgbClr val="FFFFFF"/>
                </a:solidFill>
              </a:rPr>
              <a:t>ELITE-2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198144" y="2645569"/>
            <a:ext cx="738188" cy="2296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txBody>
          <a:bodyPr lIns="68424" tIns="34214" rIns="68424" bIns="34214">
            <a:spAutoFit/>
          </a:bodyPr>
          <a:lstStyle/>
          <a:p>
            <a:pPr algn="ctr" defTabSz="68430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PRAISE-2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198144" y="2386013"/>
            <a:ext cx="738188" cy="2296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txBody>
          <a:bodyPr lIns="68424" tIns="34214" rIns="68424" bIns="34214">
            <a:spAutoFit/>
          </a:bodyPr>
          <a:lstStyle/>
          <a:p>
            <a:pPr algn="ctr" defTabSz="68430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MACH-1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000375" y="1933576"/>
            <a:ext cx="738188" cy="2296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txBody>
          <a:bodyPr lIns="68424" tIns="34214" rIns="68424" bIns="34214">
            <a:spAutoFit/>
          </a:bodyPr>
          <a:lstStyle/>
          <a:p>
            <a:pPr algn="ctr" defTabSz="68430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PRAISE</a:t>
            </a:r>
          </a:p>
        </p:txBody>
      </p:sp>
      <p:sp>
        <p:nvSpPr>
          <p:cNvPr id="71" name="TextBox 50"/>
          <p:cNvSpPr txBox="1">
            <a:spLocks noChangeArrowheads="1"/>
          </p:cNvSpPr>
          <p:nvPr/>
        </p:nvSpPr>
        <p:spPr bwMode="auto">
          <a:xfrm>
            <a:off x="1801416" y="3133725"/>
            <a:ext cx="484584" cy="23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24" tIns="34214" rIns="68424" bIns="34214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3419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050" b="1">
                <a:solidFill>
                  <a:srgbClr val="000000"/>
                </a:solidFill>
              </a:rPr>
              <a:t>1990</a:t>
            </a:r>
          </a:p>
        </p:txBody>
      </p:sp>
      <p:sp>
        <p:nvSpPr>
          <p:cNvPr id="72" name="TextBox 51"/>
          <p:cNvSpPr txBox="1">
            <a:spLocks noChangeArrowheads="1"/>
          </p:cNvSpPr>
          <p:nvPr/>
        </p:nvSpPr>
        <p:spPr bwMode="auto">
          <a:xfrm>
            <a:off x="4080272" y="3130154"/>
            <a:ext cx="485775" cy="23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24" tIns="34214" rIns="68424" bIns="34214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3419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050" b="1">
                <a:solidFill>
                  <a:srgbClr val="000000"/>
                </a:solidFill>
              </a:rPr>
              <a:t>2000</a:t>
            </a:r>
          </a:p>
        </p:txBody>
      </p:sp>
      <p:sp>
        <p:nvSpPr>
          <p:cNvPr id="73" name="TextBox 52"/>
          <p:cNvSpPr txBox="1">
            <a:spLocks noChangeArrowheads="1"/>
          </p:cNvSpPr>
          <p:nvPr/>
        </p:nvSpPr>
        <p:spPr bwMode="auto">
          <a:xfrm>
            <a:off x="6673454" y="3127772"/>
            <a:ext cx="484584" cy="23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24" tIns="34214" rIns="68424" bIns="34214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95B640"/>
              </a:buClr>
              <a:buSzPct val="120000"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3419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050" b="1">
                <a:solidFill>
                  <a:srgbClr val="000000"/>
                </a:solidFill>
              </a:rPr>
              <a:t>2010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89360" y="1586613"/>
            <a:ext cx="1697831" cy="1592590"/>
          </a:xfrm>
          <a:prstGeom prst="rect">
            <a:avLst/>
          </a:prstGeom>
          <a:noFill/>
        </p:spPr>
        <p:txBody>
          <a:bodyPr lIns="68424" tIns="34214" rIns="68424" bIns="34214">
            <a:spAutoFit/>
          </a:bodyPr>
          <a:lstStyle/>
          <a:p>
            <a:pPr marL="173453" indent="-129496" defTabSz="684308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825" dirty="0">
                <a:solidFill>
                  <a:prstClr val="black"/>
                </a:solidFill>
                <a:latin typeface="Arial" charset="0"/>
                <a:cs typeface="Arial" charset="0"/>
              </a:rPr>
              <a:t>Dopaminergic</a:t>
            </a:r>
          </a:p>
          <a:p>
            <a:pPr marL="173453" indent="-129496" defTabSz="684308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825" dirty="0">
                <a:solidFill>
                  <a:prstClr val="black"/>
                </a:solidFill>
                <a:latin typeface="Arial" charset="0"/>
                <a:cs typeface="Arial" charset="0"/>
              </a:rPr>
              <a:t>Alpha-blocker</a:t>
            </a:r>
          </a:p>
          <a:p>
            <a:pPr marL="173453" indent="-129496" defTabSz="684308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825" dirty="0">
                <a:solidFill>
                  <a:prstClr val="black"/>
                </a:solidFill>
                <a:latin typeface="Arial" charset="0"/>
                <a:cs typeface="Arial" charset="0"/>
              </a:rPr>
              <a:t>ACE-NEP inhibitor</a:t>
            </a:r>
          </a:p>
          <a:p>
            <a:pPr marL="173453" indent="-129496" defTabSz="684308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825" dirty="0" err="1">
                <a:solidFill>
                  <a:prstClr val="black"/>
                </a:solidFill>
                <a:latin typeface="Arial" charset="0"/>
                <a:cs typeface="Arial" charset="0"/>
              </a:rPr>
              <a:t>Endothelin</a:t>
            </a:r>
            <a:r>
              <a:rPr lang="en-US" sz="825" dirty="0">
                <a:solidFill>
                  <a:prstClr val="black"/>
                </a:solidFill>
                <a:latin typeface="Arial" charset="0"/>
                <a:cs typeface="Arial" charset="0"/>
              </a:rPr>
              <a:t> antagonist</a:t>
            </a:r>
          </a:p>
          <a:p>
            <a:pPr marL="173453" indent="-129496" defTabSz="684308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825" dirty="0">
                <a:solidFill>
                  <a:prstClr val="black"/>
                </a:solidFill>
                <a:latin typeface="Arial" charset="0"/>
                <a:cs typeface="Arial" charset="0"/>
              </a:rPr>
              <a:t>Anti-adrenergic</a:t>
            </a:r>
          </a:p>
          <a:p>
            <a:pPr marL="173453" indent="-129496" defTabSz="684308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825" dirty="0">
                <a:solidFill>
                  <a:prstClr val="black"/>
                </a:solidFill>
                <a:latin typeface="Arial" charset="0"/>
                <a:cs typeface="Arial" charset="0"/>
              </a:rPr>
              <a:t>Anti-cytokine</a:t>
            </a:r>
          </a:p>
          <a:p>
            <a:pPr marL="173453" indent="-129496" defTabSz="684308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825" dirty="0">
                <a:solidFill>
                  <a:prstClr val="black"/>
                </a:solidFill>
                <a:latin typeface="Arial" charset="0"/>
                <a:cs typeface="Arial" charset="0"/>
              </a:rPr>
              <a:t>Polyunsaturated fatty acids</a:t>
            </a:r>
          </a:p>
          <a:p>
            <a:pPr marL="173453" indent="-129496" defTabSz="684308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825" dirty="0">
                <a:solidFill>
                  <a:prstClr val="black"/>
                </a:solidFill>
                <a:latin typeface="Arial" charset="0"/>
                <a:cs typeface="Arial" charset="0"/>
              </a:rPr>
              <a:t>Anti-adrenergic</a:t>
            </a:r>
          </a:p>
          <a:p>
            <a:pPr marL="173453" indent="-129496" defTabSz="684308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825" dirty="0">
                <a:solidFill>
                  <a:prstClr val="black"/>
                </a:solidFill>
                <a:latin typeface="Arial" charset="0"/>
                <a:cs typeface="Arial" charset="0"/>
              </a:rPr>
              <a:t>Immune therapy</a:t>
            </a:r>
          </a:p>
          <a:p>
            <a:pPr marL="169890" indent="-169890" defTabSz="684308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825" dirty="0">
                <a:solidFill>
                  <a:prstClr val="black"/>
                </a:solidFill>
                <a:latin typeface="Arial" charset="0"/>
                <a:cs typeface="Arial" charset="0"/>
              </a:rPr>
              <a:t>Warfarin</a:t>
            </a:r>
          </a:p>
          <a:p>
            <a:pPr marL="173453" indent="-173453" defTabSz="684308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825" dirty="0">
                <a:solidFill>
                  <a:prstClr val="black"/>
                </a:solidFill>
                <a:latin typeface="Arial" charset="0"/>
                <a:cs typeface="Arial" charset="0"/>
              </a:rPr>
              <a:t>Erythropoietin </a:t>
            </a:r>
            <a:br>
              <a:rPr lang="en-US" sz="825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US" sz="825" dirty="0">
                <a:solidFill>
                  <a:prstClr val="black"/>
                </a:solidFill>
                <a:latin typeface="Arial" charset="0"/>
                <a:cs typeface="Arial" charset="0"/>
              </a:rPr>
              <a:t>stimulating agents</a:t>
            </a:r>
          </a:p>
        </p:txBody>
      </p:sp>
    </p:spTree>
    <p:extLst>
      <p:ext uri="{BB962C8B-B14F-4D97-AF65-F5344CB8AC3E}">
        <p14:creationId xmlns:p14="http://schemas.microsoft.com/office/powerpoint/2010/main" val="459264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comparison, </a:t>
            </a:r>
            <a:r>
              <a:rPr lang="en-US" dirty="0" err="1"/>
              <a:t>HFpEF</a:t>
            </a:r>
            <a:r>
              <a:rPr lang="en-US" dirty="0"/>
              <a:t> has been studied in fewer trials, with limited success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9528-BCFE-1E43-A37D-912FF3C527A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6" t="9091" r="8201" b="5391"/>
          <a:stretch/>
        </p:blipFill>
        <p:spPr>
          <a:xfrm>
            <a:off x="1676400" y="1276350"/>
            <a:ext cx="5998767" cy="350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53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05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HFpEF’s</a:t>
            </a:r>
            <a:r>
              <a:rPr lang="en-US" dirty="0"/>
              <a:t> diverse etiology is similar to cancer and may require a more targeted patient classification and therapy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9528-BCFE-1E43-A37D-912FF3C527A6}" type="slidenum">
              <a:rPr lang="en-US" smtClean="0">
                <a:solidFill>
                  <a:srgbClr val="505759"/>
                </a:solidFill>
              </a:rPr>
              <a:pPr/>
              <a:t>19</a:t>
            </a:fld>
            <a:endParaRPr lang="en-US">
              <a:solidFill>
                <a:srgbClr val="505759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199804"/>
            <a:ext cx="4038600" cy="3592830"/>
          </a:xfrm>
        </p:spPr>
        <p:txBody>
          <a:bodyPr>
            <a:normAutofit fontScale="92500"/>
          </a:bodyPr>
          <a:lstStyle/>
          <a:p>
            <a:pPr marL="254794" lvl="2" indent="0">
              <a:lnSpc>
                <a:spcPct val="150000"/>
              </a:lnSpc>
              <a:buNone/>
            </a:pPr>
            <a:r>
              <a:rPr lang="en-US" sz="1800" b="1" dirty="0"/>
              <a:t>Challenges of treating HFpEF</a:t>
            </a:r>
          </a:p>
          <a:p>
            <a:pPr marL="597694" lvl="2" indent="-342900">
              <a:lnSpc>
                <a:spcPct val="150000"/>
              </a:lnSpc>
            </a:pPr>
            <a:r>
              <a:rPr lang="en-US" sz="1600" b="1" dirty="0"/>
              <a:t>Diverse etiology and pathophysiology </a:t>
            </a:r>
            <a:r>
              <a:rPr lang="en-US" sz="1600" dirty="0"/>
              <a:t>compared to HFrEF</a:t>
            </a:r>
          </a:p>
          <a:p>
            <a:pPr marL="597694" lvl="2" indent="-342900">
              <a:lnSpc>
                <a:spcPct val="150000"/>
              </a:lnSpc>
            </a:pPr>
            <a:r>
              <a:rPr lang="en-US" sz="1600" b="1" dirty="0"/>
              <a:t>Heterogeneity of HFpEF even in a single patient </a:t>
            </a:r>
            <a:r>
              <a:rPr lang="en-US" sz="1600" dirty="0"/>
              <a:t>may explain failure of clinical trials </a:t>
            </a:r>
          </a:p>
          <a:p>
            <a:pPr marL="597694" lvl="2" indent="-342900">
              <a:lnSpc>
                <a:spcPct val="150000"/>
              </a:lnSpc>
            </a:pPr>
            <a:r>
              <a:rPr lang="en-US" sz="1600" b="1" dirty="0"/>
              <a:t>Improved / nuanced classification </a:t>
            </a:r>
            <a:r>
              <a:rPr lang="en-US" sz="1600" dirty="0"/>
              <a:t>should lead to more targeted approaches and better outcomes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1276350"/>
            <a:ext cx="4419600" cy="3200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8640" y="3562350"/>
            <a:ext cx="3794760" cy="10668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6324600" y="3224323"/>
            <a:ext cx="990600" cy="304800"/>
          </a:xfrm>
          <a:prstGeom prst="wedgeRoundRectCallout">
            <a:avLst>
              <a:gd name="adj1" fmla="val 72548"/>
              <a:gd name="adj2" fmla="val 502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e.g., CRT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1750" y="4944911"/>
            <a:ext cx="699205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en-US" sz="600" b="1" dirty="0">
                <a:cs typeface="Arial" pitchFamily="34" charset="0"/>
              </a:rPr>
              <a:t>Source: </a:t>
            </a:r>
            <a:r>
              <a:rPr lang="en-US" sz="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Shah S et al, Heart Fail </a:t>
            </a:r>
            <a:r>
              <a:rPr lang="en-US" sz="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Clin</a:t>
            </a:r>
            <a:r>
              <a:rPr lang="en-US" sz="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.. 2014</a:t>
            </a:r>
            <a:endParaRPr lang="en-US" sz="600" b="1" dirty="0"/>
          </a:p>
        </p:txBody>
      </p:sp>
    </p:spTree>
    <p:extLst>
      <p:ext uri="{BB962C8B-B14F-4D97-AF65-F5344CB8AC3E}">
        <p14:creationId xmlns:p14="http://schemas.microsoft.com/office/powerpoint/2010/main" val="3247127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57250"/>
            <a:ext cx="7239000" cy="31432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Todd Brinton</a:t>
            </a: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, MD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TradeGothic" pitchFamily="2" charset="0"/>
            </a:endParaRPr>
          </a:p>
          <a:p>
            <a:pPr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 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Chief Scientific Officer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Corporate Vice President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Edwards Lifesciences</a:t>
            </a:r>
          </a:p>
          <a:p>
            <a:pPr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/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</a:b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Examples of relationships are: Advisory Board/Board Member, Consultant, Honoraria,</a:t>
            </a:r>
            <a:b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</a:b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Research Support, Speaker’s Bureau, Stockholder</a:t>
            </a:r>
          </a:p>
          <a:p>
            <a:pPr>
              <a:buNone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	Please list full company name</a:t>
            </a:r>
          </a:p>
          <a:p>
            <a:pPr>
              <a:buNone/>
            </a:pPr>
            <a:endParaRPr lang="en-US" sz="2000" dirty="0">
              <a:solidFill>
                <a:schemeClr val="tx2"/>
              </a:solidFill>
              <a:latin typeface="TradeGothic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5800" y="209550"/>
            <a:ext cx="112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disclosure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268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29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61950"/>
            <a:ext cx="8519160" cy="685800"/>
          </a:xfrm>
        </p:spPr>
        <p:txBody>
          <a:bodyPr>
            <a:normAutofit/>
          </a:bodyPr>
          <a:lstStyle/>
          <a:p>
            <a:r>
              <a:rPr lang="en-US" dirty="0"/>
              <a:t>Clinicians have proposed multiple HFpEF segmentations to better understand patient population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9528-BCFE-1E43-A37D-912FF3C527A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228600" y="1276350"/>
            <a:ext cx="1219200" cy="4572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Clinical classification 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467600" y="1276350"/>
            <a:ext cx="1219200" cy="4572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Presentation phenotype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848100" y="1276350"/>
            <a:ext cx="1219200" cy="4572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Latent-class analysis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5657850" y="1276350"/>
            <a:ext cx="1219200" cy="4572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Pheno</a:t>
            </a:r>
            <a:r>
              <a:rPr lang="en-US" sz="1200" dirty="0"/>
              <a:t>-mapping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038350" y="1276350"/>
            <a:ext cx="12192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Clinical phenotype</a:t>
            </a:r>
          </a:p>
        </p:txBody>
      </p:sp>
      <p:sp>
        <p:nvSpPr>
          <p:cNvPr id="6" name="Oval 5"/>
          <p:cNvSpPr/>
          <p:nvPr/>
        </p:nvSpPr>
        <p:spPr>
          <a:xfrm>
            <a:off x="114300" y="1200150"/>
            <a:ext cx="228600" cy="2286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1937127" y="1200150"/>
            <a:ext cx="228600" cy="2286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</a:t>
            </a:r>
          </a:p>
        </p:txBody>
      </p:sp>
      <p:sp>
        <p:nvSpPr>
          <p:cNvPr id="44" name="Oval 43"/>
          <p:cNvSpPr/>
          <p:nvPr/>
        </p:nvSpPr>
        <p:spPr>
          <a:xfrm>
            <a:off x="3759954" y="1200150"/>
            <a:ext cx="228600" cy="2286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3</a:t>
            </a:r>
          </a:p>
        </p:txBody>
      </p:sp>
      <p:sp>
        <p:nvSpPr>
          <p:cNvPr id="52" name="Oval 51"/>
          <p:cNvSpPr/>
          <p:nvPr/>
        </p:nvSpPr>
        <p:spPr>
          <a:xfrm>
            <a:off x="5582781" y="1200150"/>
            <a:ext cx="228600" cy="2286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4</a:t>
            </a:r>
          </a:p>
        </p:txBody>
      </p:sp>
      <p:sp>
        <p:nvSpPr>
          <p:cNvPr id="53" name="Oval 52"/>
          <p:cNvSpPr/>
          <p:nvPr/>
        </p:nvSpPr>
        <p:spPr>
          <a:xfrm>
            <a:off x="7405608" y="1200150"/>
            <a:ext cx="228600" cy="2286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5</a:t>
            </a:r>
          </a:p>
        </p:txBody>
      </p:sp>
      <p:sp>
        <p:nvSpPr>
          <p:cNvPr id="4" name="Isosceles Triangle 3"/>
          <p:cNvSpPr/>
          <p:nvPr/>
        </p:nvSpPr>
        <p:spPr>
          <a:xfrm flipV="1">
            <a:off x="2315750" y="2343150"/>
            <a:ext cx="4572000" cy="3810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325755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Common themes amongst these classifications may help identify unmet needs and therapeutic opportunities </a:t>
            </a:r>
          </a:p>
        </p:txBody>
      </p:sp>
    </p:spTree>
    <p:extLst>
      <p:ext uri="{BB962C8B-B14F-4D97-AF65-F5344CB8AC3E}">
        <p14:creationId xmlns:p14="http://schemas.microsoft.com/office/powerpoint/2010/main" val="232362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53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61950"/>
            <a:ext cx="8519160" cy="685800"/>
          </a:xfrm>
        </p:spPr>
        <p:txBody>
          <a:bodyPr>
            <a:normAutofit/>
          </a:bodyPr>
          <a:lstStyle/>
          <a:p>
            <a:r>
              <a:rPr lang="en-US" dirty="0"/>
              <a:t>So what does all this mean from a clinical trial standpoint?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9528-BCFE-1E43-A37D-912FF3C527A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>
            <a:off x="464392" y="1809750"/>
            <a:ext cx="1288208" cy="30057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“Garden-variety”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64392" y="2200413"/>
            <a:ext cx="1288208" cy="30057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CAD-HFpEF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464392" y="2591076"/>
            <a:ext cx="1288208" cy="30057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RHF-HFpEF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464392" y="2981739"/>
            <a:ext cx="1288208" cy="30057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Afib-HFpEF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464392" y="3372402"/>
            <a:ext cx="1288208" cy="30057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HCM-like HFpEF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464392" y="3763065"/>
            <a:ext cx="1288208" cy="30057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High output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464392" y="4153728"/>
            <a:ext cx="1288208" cy="30057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Valvular HFpEF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464392" y="4544394"/>
            <a:ext cx="1288208" cy="30057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Rare HFpEF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293192" y="1808105"/>
            <a:ext cx="1288208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Ageing phenotype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2293192" y="2667993"/>
            <a:ext cx="1288208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Obesity phenotype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2293192" y="3527881"/>
            <a:ext cx="1288208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PH phenotype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293192" y="4387768"/>
            <a:ext cx="1288208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CAD phenotype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28600" y="1276350"/>
            <a:ext cx="1219200" cy="4572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Clinical classification I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467600" y="1276350"/>
            <a:ext cx="1219200" cy="4572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Presentation phenotype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848100" y="1276350"/>
            <a:ext cx="1219200" cy="4572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Latent-class analysis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5657850" y="1276350"/>
            <a:ext cx="1219200" cy="4572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Pheno</a:t>
            </a:r>
            <a:r>
              <a:rPr lang="en-US" sz="1200" dirty="0"/>
              <a:t>-mapping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038350" y="1276350"/>
            <a:ext cx="1219200" cy="45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Clinical phenotype</a:t>
            </a:r>
          </a:p>
        </p:txBody>
      </p:sp>
      <p:sp>
        <p:nvSpPr>
          <p:cNvPr id="47" name="Oval 46"/>
          <p:cNvSpPr/>
          <p:nvPr/>
        </p:nvSpPr>
        <p:spPr>
          <a:xfrm>
            <a:off x="114300" y="1200150"/>
            <a:ext cx="228600" cy="2286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</a:p>
        </p:txBody>
      </p:sp>
      <p:sp>
        <p:nvSpPr>
          <p:cNvPr id="48" name="Oval 47"/>
          <p:cNvSpPr/>
          <p:nvPr/>
        </p:nvSpPr>
        <p:spPr>
          <a:xfrm>
            <a:off x="1937127" y="1200150"/>
            <a:ext cx="228600" cy="2286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</a:t>
            </a:r>
          </a:p>
        </p:txBody>
      </p:sp>
      <p:sp>
        <p:nvSpPr>
          <p:cNvPr id="49" name="Oval 48"/>
          <p:cNvSpPr/>
          <p:nvPr/>
        </p:nvSpPr>
        <p:spPr>
          <a:xfrm>
            <a:off x="3759954" y="1200150"/>
            <a:ext cx="228600" cy="2286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3</a:t>
            </a:r>
          </a:p>
        </p:txBody>
      </p:sp>
      <p:sp>
        <p:nvSpPr>
          <p:cNvPr id="50" name="Oval 49"/>
          <p:cNvSpPr/>
          <p:nvPr/>
        </p:nvSpPr>
        <p:spPr>
          <a:xfrm>
            <a:off x="5582781" y="1200150"/>
            <a:ext cx="228600" cy="2286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4</a:t>
            </a:r>
          </a:p>
        </p:txBody>
      </p:sp>
      <p:sp>
        <p:nvSpPr>
          <p:cNvPr id="51" name="Oval 50"/>
          <p:cNvSpPr/>
          <p:nvPr/>
        </p:nvSpPr>
        <p:spPr>
          <a:xfrm>
            <a:off x="7405608" y="1200150"/>
            <a:ext cx="228600" cy="2286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5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198192" y="1808105"/>
            <a:ext cx="1288208" cy="4572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Young males + CAD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198192" y="2839971"/>
            <a:ext cx="1288208" cy="4572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Obesity + DM + CKD + anemia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198192" y="3871837"/>
            <a:ext cx="1288208" cy="4572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Older males + CAD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198192" y="4387768"/>
            <a:ext cx="1288208" cy="4572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Old females + low BMI + Afib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198192" y="3355904"/>
            <a:ext cx="1288208" cy="4572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Obese females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198192" y="2324038"/>
            <a:ext cx="1288208" cy="4572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Young females + low BNP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5962650" y="1809750"/>
            <a:ext cx="1276350" cy="627822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BNP deficiency syndrome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5962650" y="4217146"/>
            <a:ext cx="1276350" cy="627822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RV failure + </a:t>
            </a:r>
            <a:r>
              <a:rPr lang="en-US" sz="1100" dirty="0" err="1"/>
              <a:t>cardiorenal</a:t>
            </a:r>
            <a:r>
              <a:rPr lang="en-US" sz="1100" dirty="0"/>
              <a:t> phenotype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5962650" y="3013448"/>
            <a:ext cx="1276350" cy="627822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Obesity-</a:t>
            </a:r>
            <a:r>
              <a:rPr lang="en-US" sz="1100" dirty="0" err="1"/>
              <a:t>cardiometabolic</a:t>
            </a:r>
            <a:r>
              <a:rPr lang="en-US" sz="1100" dirty="0"/>
              <a:t> phenotype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7715250" y="1808104"/>
            <a:ext cx="1352550" cy="629467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Exercise-induced diastole dysfunction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7715250" y="3011803"/>
            <a:ext cx="1352550" cy="629467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Volume overload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715250" y="4215501"/>
            <a:ext cx="1352550" cy="629467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PH + RV failure</a:t>
            </a:r>
          </a:p>
        </p:txBody>
      </p:sp>
    </p:spTree>
    <p:extLst>
      <p:ext uri="{BB962C8B-B14F-4D97-AF65-F5344CB8AC3E}">
        <p14:creationId xmlns:p14="http://schemas.microsoft.com/office/powerpoint/2010/main" val="3544517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77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65760"/>
            <a:ext cx="8138160" cy="685800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Negative trials in HFpEF</a:t>
            </a:r>
            <a:r>
              <a:rPr lang="en-US" dirty="0"/>
              <a:t> showcase the importance of matching patient segments with interventions and endpoints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9528-BCFE-1E43-A37D-912FF3C527A6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81000" y="1413511"/>
          <a:ext cx="8382000" cy="3291840"/>
        </p:xfrm>
        <a:graphic>
          <a:graphicData uri="http://schemas.openxmlformats.org/drawingml/2006/table">
            <a:tbl>
              <a:tblPr firstRow="1" bandRow="1">
                <a:tableStyleId>{DD3E4D24-59C8-4E92-AF60-1BB1E4F4EC29}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109745958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348021865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29625516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406850114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144727687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304412637"/>
                    </a:ext>
                  </a:extLst>
                </a:gridCol>
              </a:tblGrid>
              <a:tr h="434987">
                <a:tc>
                  <a:txBody>
                    <a:bodyPr/>
                    <a:lstStyle/>
                    <a:p>
                      <a:r>
                        <a:rPr lang="en-US" sz="1200" dirty="0"/>
                        <a:t>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Intervention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HFpEF</a:t>
                      </a:r>
                      <a:r>
                        <a:rPr lang="en-US" sz="1200" baseline="0" dirty="0"/>
                        <a:t> patient type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Primary endpoint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Trial 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Commentary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0844059"/>
                  </a:ext>
                </a:extLst>
              </a:tr>
              <a:tr h="701490">
                <a:tc>
                  <a:txBody>
                    <a:bodyPr/>
                    <a:lstStyle/>
                    <a:p>
                      <a:r>
                        <a:rPr lang="en-US" sz="1200" dirty="0"/>
                        <a:t>ALDO-DHF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Spironolactone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Exercise-induced</a:t>
                      </a:r>
                      <a:r>
                        <a:rPr lang="en-US" sz="1200" baseline="0" dirty="0"/>
                        <a:t> DD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Peak VO2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Did not match </a:t>
                      </a:r>
                      <a:r>
                        <a:rPr lang="en-US" sz="1200" dirty="0" err="1"/>
                        <a:t>Sprionolactone</a:t>
                      </a:r>
                      <a:r>
                        <a:rPr lang="en-US" sz="1200" dirty="0"/>
                        <a:t> to “volume overload” patients (prior trials showed no</a:t>
                      </a:r>
                      <a:r>
                        <a:rPr lang="en-US" sz="1200" baseline="0" dirty="0"/>
                        <a:t> change in exercise capacity)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3828800"/>
                  </a:ext>
                </a:extLst>
              </a:tr>
              <a:tr h="434987"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ELANDD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Nerbivolol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Exercise-induced</a:t>
                      </a:r>
                      <a:r>
                        <a:rPr lang="en-US" sz="1200" baseline="0" dirty="0"/>
                        <a:t> DD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6MWT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Negative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Given vasodilation effects, maybe best suited for “volume overload” patients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91537840"/>
                  </a:ext>
                </a:extLst>
              </a:tr>
              <a:tr h="434987">
                <a:tc>
                  <a:txBody>
                    <a:bodyPr/>
                    <a:lstStyle/>
                    <a:p>
                      <a:r>
                        <a:rPr lang="en-US" sz="1200" dirty="0"/>
                        <a:t>J-DHF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Carvedilol (low-dose)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Exercise-induced</a:t>
                      </a:r>
                      <a:r>
                        <a:rPr lang="en-US" sz="1200" baseline="0" dirty="0"/>
                        <a:t> DD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Death or HFH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Negative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2433636"/>
                  </a:ext>
                </a:extLst>
              </a:tr>
              <a:tr h="434987">
                <a:tc>
                  <a:txBody>
                    <a:bodyPr/>
                    <a:lstStyle/>
                    <a:p>
                      <a:r>
                        <a:rPr lang="en-US" sz="1200" dirty="0"/>
                        <a:t>RAAM-PEF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Eplerenone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Volume overload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6MWT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Right drug, right patient, wrong end-point?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3744702"/>
                  </a:ext>
                </a:extLst>
              </a:tr>
              <a:tr h="545603">
                <a:tc>
                  <a:txBody>
                    <a:bodyPr/>
                    <a:lstStyle/>
                    <a:p>
                      <a:r>
                        <a:rPr lang="en-US" sz="1200" dirty="0"/>
                        <a:t>RELAX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Sildenafil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Volume</a:t>
                      </a:r>
                      <a:r>
                        <a:rPr lang="en-US" sz="1200" baseline="0" dirty="0"/>
                        <a:t> overload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Peak VO2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PDE5i</a:t>
                      </a:r>
                      <a:r>
                        <a:rPr lang="en-US" sz="1200" baseline="0" dirty="0"/>
                        <a:t> has history of treating PAH; maybe better suited for RVD / PH patients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361813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1750" y="4944911"/>
            <a:ext cx="699205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en-US" sz="600" b="1" dirty="0">
                <a:cs typeface="Arial" pitchFamily="34" charset="0"/>
              </a:rPr>
              <a:t>Source: </a:t>
            </a:r>
            <a:r>
              <a:rPr lang="en-US" sz="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Shah , JACC. 2013</a:t>
            </a:r>
            <a:endParaRPr lang="en-US" sz="600" b="1" dirty="0"/>
          </a:p>
        </p:txBody>
      </p:sp>
    </p:spTree>
    <p:extLst>
      <p:ext uri="{BB962C8B-B14F-4D97-AF65-F5344CB8AC3E}">
        <p14:creationId xmlns:p14="http://schemas.microsoft.com/office/powerpoint/2010/main" val="2401037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01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2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65760"/>
            <a:ext cx="8138160" cy="685800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Successful trials in HFpEF</a:t>
            </a:r>
            <a:r>
              <a:rPr lang="en-US" dirty="0"/>
              <a:t> showcase the importance of matching patient segments with interventions and endpoints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9528-BCFE-1E43-A37D-912FF3C527A6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163881"/>
              </p:ext>
            </p:extLst>
          </p:nvPr>
        </p:nvGraphicFramePr>
        <p:xfrm>
          <a:off x="381000" y="1413511"/>
          <a:ext cx="8382000" cy="3008745"/>
        </p:xfrm>
        <a:graphic>
          <a:graphicData uri="http://schemas.openxmlformats.org/drawingml/2006/table">
            <a:tbl>
              <a:tblPr firstRow="1" bandRow="1">
                <a:tableStyleId>{DD3E4D24-59C8-4E92-AF60-1BB1E4F4EC29}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109745958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348021865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29625516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406850114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144727687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304412637"/>
                    </a:ext>
                  </a:extLst>
                </a:gridCol>
              </a:tblGrid>
              <a:tr h="396239">
                <a:tc>
                  <a:txBody>
                    <a:bodyPr/>
                    <a:lstStyle/>
                    <a:p>
                      <a:r>
                        <a:rPr lang="en-US" sz="1200" dirty="0"/>
                        <a:t>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Intervention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HFpEF</a:t>
                      </a:r>
                      <a:r>
                        <a:rPr lang="en-US" sz="1200" baseline="0" dirty="0"/>
                        <a:t> patient type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Primary endpoint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Trial 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Commentary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0844059"/>
                  </a:ext>
                </a:extLst>
              </a:tr>
              <a:tr h="714433">
                <a:tc>
                  <a:txBody>
                    <a:bodyPr/>
                    <a:lstStyle/>
                    <a:p>
                      <a:r>
                        <a:rPr lang="en-US" sz="1200" dirty="0" err="1"/>
                        <a:t>Komsala</a:t>
                      </a:r>
                      <a:r>
                        <a:rPr lang="en-US" sz="1200" dirty="0"/>
                        <a:t> et 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Ivabradine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Exercise-induced 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Peak VO2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/>
                        <a:t>Ivabridine’s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luscitropic</a:t>
                      </a:r>
                      <a:r>
                        <a:rPr lang="en-US" sz="1200" dirty="0"/>
                        <a:t> effects best suited for improving exercise capacity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3828800"/>
                  </a:ext>
                </a:extLst>
              </a:tr>
              <a:tr h="510309">
                <a:tc>
                  <a:txBody>
                    <a:bodyPr/>
                    <a:lstStyle/>
                    <a:p>
                      <a:r>
                        <a:rPr lang="en-US" sz="1200" dirty="0"/>
                        <a:t>CHAMPION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CardioMEMS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Volume overload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HFH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Monitoring best suited to affect congestion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1537840"/>
                  </a:ext>
                </a:extLst>
              </a:tr>
              <a:tr h="510309">
                <a:tc>
                  <a:txBody>
                    <a:bodyPr/>
                    <a:lstStyle/>
                    <a:p>
                      <a:r>
                        <a:rPr lang="en-US" sz="1200" dirty="0" err="1"/>
                        <a:t>Guazzi</a:t>
                      </a:r>
                      <a:r>
                        <a:rPr lang="en-US" sz="1200" dirty="0"/>
                        <a:t> et al.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Sildenafil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RHF / 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Pulmonary Hemodynamics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PDE5 previously shown to be beneficial for PAH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2433636"/>
                  </a:ext>
                </a:extLst>
              </a:tr>
              <a:tr h="510309">
                <a:tc>
                  <a:txBody>
                    <a:bodyPr/>
                    <a:lstStyle/>
                    <a:p>
                      <a:r>
                        <a:rPr lang="en-US" sz="1200" dirty="0" err="1"/>
                        <a:t>Kitzman</a:t>
                      </a:r>
                      <a:r>
                        <a:rPr lang="en-US" sz="1200" baseline="0" dirty="0"/>
                        <a:t> et 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Exercise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Exercise-induced</a:t>
                      </a:r>
                      <a:r>
                        <a:rPr lang="en-US" sz="1200" baseline="0" dirty="0"/>
                        <a:t> DD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Peak</a:t>
                      </a:r>
                      <a:r>
                        <a:rPr lang="en-US" sz="1200" baseline="0" dirty="0"/>
                        <a:t> VO2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Focus</a:t>
                      </a:r>
                      <a:r>
                        <a:rPr lang="en-US" sz="1200" baseline="0" dirty="0"/>
                        <a:t> on exercise in patient selection / endpoint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3744702"/>
                  </a:ext>
                </a:extLst>
              </a:tr>
              <a:tr h="306185">
                <a:tc>
                  <a:txBody>
                    <a:bodyPr/>
                    <a:lstStyle/>
                    <a:p>
                      <a:r>
                        <a:rPr lang="en-US" sz="1200" dirty="0"/>
                        <a:t>PARAMOUNT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ARNI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Volume</a:t>
                      </a:r>
                      <a:r>
                        <a:rPr lang="en-US" sz="1200" baseline="0" dirty="0"/>
                        <a:t> overload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NT-</a:t>
                      </a:r>
                      <a:r>
                        <a:rPr lang="en-US" sz="1200" dirty="0" err="1"/>
                        <a:t>proBNP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High BNP cutoff recruitment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3618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7394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25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65760"/>
            <a:ext cx="8138160" cy="685800"/>
          </a:xfrm>
        </p:spPr>
        <p:txBody>
          <a:bodyPr>
            <a:normAutofit/>
          </a:bodyPr>
          <a:lstStyle/>
          <a:p>
            <a:r>
              <a:rPr lang="en-US" dirty="0"/>
              <a:t>“Precision medicine” used in HFpEF registries: patients are deep-</a:t>
            </a:r>
            <a:r>
              <a:rPr lang="en-US" dirty="0" err="1"/>
              <a:t>phenotyped</a:t>
            </a:r>
            <a:r>
              <a:rPr lang="en-US" dirty="0"/>
              <a:t> and allocated to appropriate trials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9528-BCFE-1E43-A37D-912FF3C527A6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93890" name="Picture 2" descr="An external file that holds a picture, illustration, etc.&#10;Object name is nihms882338f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873" y="1352550"/>
            <a:ext cx="5429693" cy="314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1750" y="4944911"/>
            <a:ext cx="699205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en-US" sz="600" b="1" dirty="0">
                <a:cs typeface="Arial" pitchFamily="34" charset="0"/>
              </a:rPr>
              <a:t>Source: </a:t>
            </a:r>
            <a:r>
              <a:rPr lang="en-US" sz="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Shah S, JCTR. 2017</a:t>
            </a:r>
            <a:endParaRPr lang="en-US" sz="600" b="1" dirty="0"/>
          </a:p>
        </p:txBody>
      </p:sp>
    </p:spTree>
    <p:extLst>
      <p:ext uri="{BB962C8B-B14F-4D97-AF65-F5344CB8AC3E}">
        <p14:creationId xmlns:p14="http://schemas.microsoft.com/office/powerpoint/2010/main" val="3630402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78875" y="4924425"/>
            <a:ext cx="365125" cy="219075"/>
          </a:xfrm>
        </p:spPr>
        <p:txBody>
          <a:bodyPr/>
          <a:lstStyle/>
          <a:p>
            <a:fld id="{CDBA9528-BCFE-1E43-A37D-912FF3C527A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22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primary forms of heart failure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t="44722" r="60550" b="5618"/>
          <a:stretch/>
        </p:blipFill>
        <p:spPr>
          <a:xfrm>
            <a:off x="643950" y="3081338"/>
            <a:ext cx="1447800" cy="1704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1" t="44722" b="5618"/>
          <a:stretch/>
        </p:blipFill>
        <p:spPr>
          <a:xfrm>
            <a:off x="687444" y="1046381"/>
            <a:ext cx="1638300" cy="170497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72500" y="2876550"/>
            <a:ext cx="8092546" cy="0"/>
          </a:xfrm>
          <a:prstGeom prst="line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91750" y="1981379"/>
            <a:ext cx="6361481" cy="41910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50"/>
              </a:spcAft>
            </a:pPr>
            <a:r>
              <a:rPr lang="en-US" sz="1200" b="1" dirty="0">
                <a:solidFill>
                  <a:srgbClr val="000000"/>
                </a:solidFill>
                <a:latin typeface="+mj-lt"/>
              </a:rPr>
              <a:t>Heart failure with </a:t>
            </a:r>
            <a:r>
              <a:rPr lang="en-US" sz="1200" b="1" dirty="0">
                <a:solidFill>
                  <a:srgbClr val="C8102E"/>
                </a:solidFill>
                <a:latin typeface="+mj-lt"/>
              </a:rPr>
              <a:t>persevered ejection fraction </a:t>
            </a:r>
            <a:r>
              <a:rPr lang="en-US" sz="1200" b="1" dirty="0">
                <a:solidFill>
                  <a:srgbClr val="000000"/>
                </a:solidFill>
                <a:latin typeface="+mj-lt"/>
              </a:rPr>
              <a:t>or </a:t>
            </a:r>
            <a:r>
              <a:rPr lang="en-US" sz="1200" b="1" dirty="0">
                <a:solidFill>
                  <a:srgbClr val="C8102E"/>
                </a:solidFill>
                <a:latin typeface="+mj-lt"/>
              </a:rPr>
              <a:t>diastolic </a:t>
            </a:r>
            <a:r>
              <a:rPr lang="en-US" sz="1200" b="1" dirty="0">
                <a:solidFill>
                  <a:srgbClr val="000000"/>
                </a:solidFill>
                <a:latin typeface="+mj-lt"/>
              </a:rPr>
              <a:t>heart failure (</a:t>
            </a:r>
            <a:r>
              <a:rPr lang="en-US" sz="1200" b="1" dirty="0" err="1">
                <a:solidFill>
                  <a:srgbClr val="000000"/>
                </a:solidFill>
                <a:latin typeface="+mj-lt"/>
              </a:rPr>
              <a:t>EF</a:t>
            </a:r>
            <a:r>
              <a:rPr lang="en-US" sz="1200" b="1" dirty="0">
                <a:solidFill>
                  <a:srgbClr val="000000"/>
                </a:solidFill>
                <a:latin typeface="+mj-lt"/>
              </a:rPr>
              <a:t> &gt; 50%)</a:t>
            </a:r>
          </a:p>
          <a:p>
            <a:pPr marL="364500" lvl="1" indent="-243000">
              <a:spcAft>
                <a:spcPts val="450"/>
              </a:spcAft>
              <a:buClr>
                <a:srgbClr val="C8102E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+mj-lt"/>
              </a:rPr>
              <a:t>Associated with systemic inflammation driving arterial and myocardial stiffening</a:t>
            </a:r>
          </a:p>
          <a:p>
            <a:pPr marL="364500" lvl="1" indent="-243000">
              <a:spcAft>
                <a:spcPts val="450"/>
              </a:spcAft>
              <a:buClr>
                <a:srgbClr val="C8102E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+mj-lt"/>
              </a:rPr>
              <a:t>Associated with normal left ventricular volumes and evidence of diastolic dysfunction (</a:t>
            </a:r>
            <a:r>
              <a:rPr lang="en-US" sz="1200" dirty="0" err="1">
                <a:solidFill>
                  <a:srgbClr val="000000"/>
                </a:solidFill>
                <a:latin typeface="+mj-lt"/>
              </a:rPr>
              <a:t>eg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, abnormal pattern of LV filling and elevated filling pressures)</a:t>
            </a:r>
          </a:p>
          <a:p>
            <a:pPr marL="364500" lvl="1" indent="-243000">
              <a:spcAft>
                <a:spcPts val="450"/>
              </a:spcAft>
              <a:buClr>
                <a:srgbClr val="C8102E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+mj-lt"/>
              </a:rPr>
              <a:t>More common in women than men</a:t>
            </a:r>
          </a:p>
          <a:p>
            <a:pPr marL="364500" lvl="1" indent="-243000">
              <a:spcAft>
                <a:spcPts val="450"/>
              </a:spcAft>
              <a:buClr>
                <a:srgbClr val="C8102E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+mj-lt"/>
              </a:rPr>
              <a:t>Associated with aging and complex comorbid profiles</a:t>
            </a:r>
          </a:p>
          <a:p>
            <a:pPr marL="364500" lvl="1" indent="-243000">
              <a:spcAft>
                <a:spcPts val="450"/>
              </a:spcAft>
              <a:buClr>
                <a:srgbClr val="C8102E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+mj-lt"/>
              </a:rPr>
              <a:t>No mortality signal observed in any pharma trials</a:t>
            </a:r>
          </a:p>
          <a:p>
            <a:pPr marL="364500" lvl="1" indent="-243000">
              <a:spcAft>
                <a:spcPts val="450"/>
              </a:spcAft>
              <a:buClr>
                <a:srgbClr val="C8102E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+mj-lt"/>
            </a:endParaRPr>
          </a:p>
          <a:p>
            <a:pPr marL="364500" lvl="1" indent="-243000">
              <a:spcAft>
                <a:spcPts val="450"/>
              </a:spcAft>
              <a:buClr>
                <a:srgbClr val="C8102E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+mj-lt"/>
            </a:endParaRPr>
          </a:p>
          <a:p>
            <a:pPr>
              <a:spcAft>
                <a:spcPts val="450"/>
              </a:spcAft>
            </a:pPr>
            <a:endParaRPr lang="en-US" sz="12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91750" y="3832524"/>
            <a:ext cx="6361481" cy="41910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450"/>
              </a:spcAft>
            </a:pPr>
            <a:r>
              <a:rPr lang="en-US" sz="1200" b="1" dirty="0">
                <a:solidFill>
                  <a:srgbClr val="000000"/>
                </a:solidFill>
                <a:latin typeface="+mj-lt"/>
              </a:rPr>
              <a:t>Heart failure with </a:t>
            </a:r>
            <a:r>
              <a:rPr lang="en-US" sz="1200" b="1" dirty="0">
                <a:solidFill>
                  <a:srgbClr val="C8102E"/>
                </a:solidFill>
                <a:latin typeface="+mj-lt"/>
              </a:rPr>
              <a:t>reduced ejection fraction </a:t>
            </a:r>
            <a:r>
              <a:rPr lang="en-US" sz="1200" b="1" dirty="0">
                <a:solidFill>
                  <a:srgbClr val="000000"/>
                </a:solidFill>
                <a:latin typeface="+mj-lt"/>
              </a:rPr>
              <a:t>or </a:t>
            </a:r>
            <a:r>
              <a:rPr lang="en-US" sz="1200" b="1" dirty="0">
                <a:solidFill>
                  <a:srgbClr val="C8102E"/>
                </a:solidFill>
                <a:latin typeface="+mj-lt"/>
              </a:rPr>
              <a:t>systolic </a:t>
            </a:r>
            <a:r>
              <a:rPr lang="en-US" sz="1200" b="1" dirty="0">
                <a:solidFill>
                  <a:srgbClr val="000000"/>
                </a:solidFill>
                <a:latin typeface="+mj-lt"/>
              </a:rPr>
              <a:t>heart failure (</a:t>
            </a:r>
            <a:r>
              <a:rPr lang="en-US" sz="1200" b="1" dirty="0" err="1">
                <a:solidFill>
                  <a:srgbClr val="000000"/>
                </a:solidFill>
                <a:latin typeface="+mj-lt"/>
              </a:rPr>
              <a:t>EF</a:t>
            </a:r>
            <a:r>
              <a:rPr lang="en-US" sz="1200" b="1" dirty="0">
                <a:solidFill>
                  <a:srgbClr val="000000"/>
                </a:solidFill>
                <a:latin typeface="+mj-lt"/>
              </a:rPr>
              <a:t> &lt;40%-50%)</a:t>
            </a:r>
          </a:p>
          <a:p>
            <a:pPr marL="324000" lvl="1" indent="-216000">
              <a:spcAft>
                <a:spcPts val="450"/>
              </a:spcAft>
              <a:buClr>
                <a:srgbClr val="C8102E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200" dirty="0">
                <a:solidFill>
                  <a:srgbClr val="000000">
                    <a:lumMod val="100000"/>
                  </a:srgbClr>
                </a:solidFill>
                <a:latin typeface="+mj-lt"/>
              </a:rPr>
              <a:t>Driven by local cardiac injury (macro or microvascular) causing decreased cardiac output and pathologic compensatory pathways</a:t>
            </a:r>
          </a:p>
          <a:p>
            <a:pPr marL="324000" lvl="1" indent="-216000">
              <a:spcAft>
                <a:spcPts val="450"/>
              </a:spcAft>
              <a:buClr>
                <a:srgbClr val="C8102E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200" dirty="0">
                <a:solidFill>
                  <a:srgbClr val="000000">
                    <a:lumMod val="100000"/>
                  </a:srgbClr>
                </a:solidFill>
                <a:latin typeface="+mj-lt"/>
              </a:rPr>
              <a:t>Characterized by increased LV volumes and reduced </a:t>
            </a:r>
            <a:r>
              <a:rPr lang="en-US" sz="1200" dirty="0" err="1">
                <a:solidFill>
                  <a:srgbClr val="000000">
                    <a:lumMod val="100000"/>
                  </a:srgbClr>
                </a:solidFill>
                <a:latin typeface="+mj-lt"/>
              </a:rPr>
              <a:t>EF</a:t>
            </a:r>
            <a:endParaRPr lang="en-US" sz="1200" dirty="0">
              <a:solidFill>
                <a:srgbClr val="000000">
                  <a:lumMod val="100000"/>
                </a:srgbClr>
              </a:solidFill>
              <a:latin typeface="+mj-lt"/>
            </a:endParaRPr>
          </a:p>
          <a:p>
            <a:pPr marL="324000" lvl="1" indent="-216000">
              <a:spcAft>
                <a:spcPts val="450"/>
              </a:spcAft>
              <a:buClr>
                <a:srgbClr val="C8102E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200" dirty="0">
                <a:solidFill>
                  <a:srgbClr val="000000">
                    <a:lumMod val="100000"/>
                  </a:srgbClr>
                </a:solidFill>
                <a:latin typeface="+mj-lt"/>
              </a:rPr>
              <a:t>Higher likelihood with men</a:t>
            </a:r>
          </a:p>
          <a:p>
            <a:pPr marL="324000" lvl="1" indent="-216000">
              <a:spcAft>
                <a:spcPts val="450"/>
              </a:spcAft>
              <a:buClr>
                <a:srgbClr val="C8102E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200" dirty="0">
                <a:solidFill>
                  <a:srgbClr val="000000">
                    <a:lumMod val="100000"/>
                  </a:srgbClr>
                </a:solidFill>
                <a:latin typeface="+mj-lt"/>
              </a:rPr>
              <a:t>Associated with infarctions, uncontrolled hypertension, or cardiomyopathies</a:t>
            </a:r>
          </a:p>
          <a:p>
            <a:pPr marL="324000" lvl="1" indent="-216000">
              <a:spcAft>
                <a:spcPts val="450"/>
              </a:spcAft>
              <a:buClr>
                <a:srgbClr val="C8102E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200" dirty="0">
                <a:solidFill>
                  <a:srgbClr val="000000">
                    <a:lumMod val="100000"/>
                  </a:srgbClr>
                </a:solidFill>
                <a:latin typeface="+mj-lt"/>
              </a:rPr>
              <a:t>Pharma is the gold standard with several drugs with proven mortality benefit</a:t>
            </a:r>
          </a:p>
          <a:p>
            <a:pPr>
              <a:spcAft>
                <a:spcPts val="450"/>
              </a:spcAft>
            </a:pPr>
            <a:endParaRPr lang="en-US" sz="1200" b="1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19" name="Group 18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41544" y="959644"/>
            <a:ext cx="202406" cy="202406"/>
            <a:chOff x="6096000" y="3429000"/>
            <a:chExt cx="269875" cy="269875"/>
          </a:xfrm>
        </p:grpSpPr>
        <p:sp>
          <p:nvSpPr>
            <p:cNvPr id="16" name="background"/>
            <p:cNvSpPr/>
            <p:nvPr/>
          </p:nvSpPr>
          <p:spPr>
            <a:xfrm>
              <a:off x="6096000" y="3429000"/>
              <a:ext cx="269875" cy="269875"/>
            </a:xfrm>
            <a:prstGeom prst="ellipse">
              <a:avLst/>
            </a:prstGeom>
            <a:solidFill>
              <a:srgbClr val="E2E2E3">
                <a:lumMod val="100000"/>
              </a:srgbClr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50"/>
                </a:spcAft>
              </a:pPr>
              <a:endParaRPr lang="en-US" sz="900" dirty="0" err="1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" name="arc"/>
            <p:cNvSpPr/>
            <p:nvPr/>
          </p:nvSpPr>
          <p:spPr>
            <a:xfrm>
              <a:off x="6096000" y="3429000"/>
              <a:ext cx="269875" cy="269875"/>
            </a:xfrm>
            <a:prstGeom prst="arc">
              <a:avLst>
                <a:gd name="adj1" fmla="val 16200000"/>
                <a:gd name="adj2" fmla="val 5400000"/>
              </a:avLst>
            </a:prstGeom>
            <a:solidFill>
              <a:schemeClr val="tx2">
                <a:lumMod val="100000"/>
              </a:schemeClr>
            </a:solidFill>
            <a:ln w="9525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rou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+mj-lt"/>
              </a:endParaRPr>
            </a:p>
          </p:txBody>
        </p:sp>
        <p:sp>
          <p:nvSpPr>
            <p:cNvPr id="18" name="circle"/>
            <p:cNvSpPr/>
            <p:nvPr/>
          </p:nvSpPr>
          <p:spPr>
            <a:xfrm>
              <a:off x="6096000" y="3429000"/>
              <a:ext cx="269875" cy="269875"/>
            </a:xfrm>
            <a:prstGeom prst="ellipse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50"/>
                </a:spcAft>
              </a:pPr>
              <a:endParaRPr lang="en-US" sz="900" dirty="0" err="1">
                <a:solidFill>
                  <a:srgbClr val="FFFFFF"/>
                </a:solidFill>
                <a:latin typeface="+mj-lt"/>
              </a:endParaRPr>
            </a:p>
          </p:txBody>
        </p:sp>
      </p:grpSp>
      <p:grpSp>
        <p:nvGrpSpPr>
          <p:cNvPr id="20" name="Group 19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41544" y="3007789"/>
            <a:ext cx="202406" cy="202406"/>
            <a:chOff x="6096000" y="3429000"/>
            <a:chExt cx="269875" cy="269875"/>
          </a:xfrm>
        </p:grpSpPr>
        <p:sp>
          <p:nvSpPr>
            <p:cNvPr id="21" name="background"/>
            <p:cNvSpPr/>
            <p:nvPr/>
          </p:nvSpPr>
          <p:spPr>
            <a:xfrm>
              <a:off x="6096000" y="3429000"/>
              <a:ext cx="269875" cy="269875"/>
            </a:xfrm>
            <a:prstGeom prst="ellipse">
              <a:avLst/>
            </a:prstGeom>
            <a:solidFill>
              <a:srgbClr val="E2E2E3">
                <a:lumMod val="100000"/>
              </a:srgbClr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50"/>
                </a:spcAft>
              </a:pPr>
              <a:endParaRPr lang="en-US" sz="900" dirty="0" err="1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22" name="arc"/>
            <p:cNvSpPr/>
            <p:nvPr/>
          </p:nvSpPr>
          <p:spPr>
            <a:xfrm>
              <a:off x="6096000" y="3429000"/>
              <a:ext cx="269875" cy="269875"/>
            </a:xfrm>
            <a:prstGeom prst="arc">
              <a:avLst>
                <a:gd name="adj1" fmla="val 16200000"/>
                <a:gd name="adj2" fmla="val 5400000"/>
              </a:avLst>
            </a:prstGeom>
            <a:solidFill>
              <a:schemeClr val="tx2">
                <a:lumMod val="100000"/>
              </a:schemeClr>
            </a:solidFill>
            <a:ln w="9525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1">
                      <a:lumMod val="60000"/>
                      <a:lumOff val="40000"/>
                    </a:schemeClr>
                  </a:solidFill>
                  <a:prstDash val="solid"/>
                  <a:rou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+mj-lt"/>
              </a:endParaRPr>
            </a:p>
          </p:txBody>
        </p:sp>
        <p:sp>
          <p:nvSpPr>
            <p:cNvPr id="23" name="circle"/>
            <p:cNvSpPr/>
            <p:nvPr/>
          </p:nvSpPr>
          <p:spPr>
            <a:xfrm>
              <a:off x="6096000" y="3429000"/>
              <a:ext cx="269875" cy="269875"/>
            </a:xfrm>
            <a:prstGeom prst="ellipse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50"/>
                </a:spcAft>
              </a:pPr>
              <a:endParaRPr lang="en-US" sz="900" dirty="0" err="1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90333" y="1071107"/>
            <a:ext cx="504825" cy="30517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50" dirty="0">
                <a:solidFill>
                  <a:srgbClr val="575757"/>
                </a:solidFill>
                <a:latin typeface="+mj-lt"/>
              </a:rPr>
              <a:t>% of HF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0333" y="3166867"/>
            <a:ext cx="504825" cy="305175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50" dirty="0">
                <a:solidFill>
                  <a:srgbClr val="575757"/>
                </a:solidFill>
                <a:latin typeface="+mj-lt"/>
              </a:rPr>
              <a:t>% of HF</a:t>
            </a:r>
          </a:p>
        </p:txBody>
      </p:sp>
    </p:spTree>
    <p:extLst>
      <p:ext uri="{BB962C8B-B14F-4D97-AF65-F5344CB8AC3E}">
        <p14:creationId xmlns:p14="http://schemas.microsoft.com/office/powerpoint/2010/main" val="24778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 failure is the number one driver of death, hospitalizations, and costs in the Medicare population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1000" y="1148532"/>
            <a:ext cx="2667000" cy="3033033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Prevalence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6.2M      </a:t>
            </a:r>
            <a:r>
              <a:rPr lang="en-US" b="1" dirty="0">
                <a:solidFill>
                  <a:schemeClr val="bg1"/>
                </a:solidFill>
                <a:sym typeface="Wingdings" panose="05000000000000000000" pitchFamily="2" charset="2"/>
              </a:rPr>
              <a:t>         &gt;8M</a:t>
            </a:r>
          </a:p>
          <a:p>
            <a:r>
              <a:rPr lang="en-US" sz="1200" b="1" dirty="0">
                <a:solidFill>
                  <a:schemeClr val="bg1"/>
                </a:solidFill>
                <a:sym typeface="Wingdings" panose="05000000000000000000" pitchFamily="2" charset="2"/>
              </a:rPr>
              <a:t>      (US)                      (By 2030)</a:t>
            </a:r>
            <a:endParaRPr 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238500" y="1178435"/>
            <a:ext cx="2667000" cy="3033033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Hospitalizations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~1M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US hospital admissions for Acute Decompensated Heart Failure (ADHF) as primary diagnosis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2.7M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Physician office visits with a primary diagnosis of HF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8338" y="4373412"/>
            <a:ext cx="7347323" cy="24622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  <a:cs typeface="Myriad Pro"/>
              </a:rPr>
              <a:t>$31B</a:t>
            </a:r>
            <a:r>
              <a:rPr lang="he-IL" sz="1600" dirty="0">
                <a:solidFill>
                  <a:schemeClr val="bg1"/>
                </a:solidFill>
                <a:latin typeface="+mj-lt"/>
                <a:cs typeface="Myriad Pro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+mj-lt"/>
                <a:cs typeface="Myriad Pro"/>
              </a:rPr>
              <a:t>direct cost</a:t>
            </a:r>
            <a:r>
              <a:rPr lang="he-IL" sz="1600" dirty="0">
                <a:solidFill>
                  <a:schemeClr val="bg1"/>
                </a:solidFill>
                <a:latin typeface="+mj-lt"/>
                <a:cs typeface="Myriad Pro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+mj-lt"/>
                <a:cs typeface="Myriad Pro"/>
              </a:rPr>
              <a:t>to the</a:t>
            </a:r>
            <a:r>
              <a:rPr lang="he-IL" sz="1600" dirty="0">
                <a:solidFill>
                  <a:schemeClr val="bg1"/>
                </a:solidFill>
                <a:latin typeface="+mj-lt"/>
                <a:cs typeface="Myriad Pro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+mj-lt"/>
                <a:cs typeface="Myriad Pro"/>
              </a:rPr>
              <a:t>US health system </a:t>
            </a:r>
            <a:r>
              <a:rPr lang="en-US" sz="1600" b="1" dirty="0">
                <a:solidFill>
                  <a:srgbClr val="FF0000"/>
                </a:solidFill>
                <a:latin typeface="+mj-lt"/>
                <a:cs typeface="Myriad Pro"/>
                <a:sym typeface="Wingdings" panose="05000000000000000000" pitchFamily="2" charset="2"/>
              </a:rPr>
              <a:t></a:t>
            </a:r>
            <a:r>
              <a:rPr lang="en-US" sz="1600" dirty="0">
                <a:solidFill>
                  <a:schemeClr val="bg1"/>
                </a:solidFill>
                <a:latin typeface="+mj-lt"/>
                <a:cs typeface="Myriad Pro"/>
                <a:sym typeface="Wingdings" panose="05000000000000000000" pitchFamily="2" charset="2"/>
              </a:rPr>
              <a:t> estimated to double to $70B by 2030</a:t>
            </a:r>
            <a:endParaRPr lang="en-US" sz="1600" dirty="0">
              <a:solidFill>
                <a:schemeClr val="bg1"/>
              </a:solidFill>
              <a:latin typeface="+mj-lt"/>
              <a:cs typeface="Myriad Pr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8640" y="4979911"/>
            <a:ext cx="841586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en-US" sz="700" b="1" dirty="0">
                <a:cs typeface="Arial" pitchFamily="34" charset="0"/>
              </a:rPr>
              <a:t>Source: Heart Disease and Stroke Statistics – 2019 Update, American Heart Association </a:t>
            </a:r>
          </a:p>
        </p:txBody>
      </p:sp>
      <p:sp>
        <p:nvSpPr>
          <p:cNvPr id="12" name="Down Arrow 11"/>
          <p:cNvSpPr/>
          <p:nvPr/>
        </p:nvSpPr>
        <p:spPr>
          <a:xfrm rot="16200000">
            <a:off x="1600200" y="2343150"/>
            <a:ext cx="304800" cy="6096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096000" y="1181797"/>
            <a:ext cx="2667000" cy="3033033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Mortality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22%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At 1 year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42.3%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At 5 years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9528-BCFE-1E43-A37D-912FF3C527A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02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oup 152"/>
          <p:cNvGrpSpPr/>
          <p:nvPr/>
        </p:nvGrpSpPr>
        <p:grpSpPr>
          <a:xfrm>
            <a:off x="1138110" y="810426"/>
            <a:ext cx="7823225" cy="3989294"/>
            <a:chOff x="1517480" y="1080568"/>
            <a:chExt cx="10430966" cy="5319058"/>
          </a:xfrm>
        </p:grpSpPr>
        <p:grpSp>
          <p:nvGrpSpPr>
            <p:cNvPr id="154" name="Group 153"/>
            <p:cNvGrpSpPr/>
            <p:nvPr/>
          </p:nvGrpSpPr>
          <p:grpSpPr>
            <a:xfrm>
              <a:off x="1517480" y="1080568"/>
              <a:ext cx="9945672" cy="5319058"/>
              <a:chOff x="1517480" y="1161848"/>
              <a:chExt cx="9945672" cy="5319058"/>
            </a:xfrm>
          </p:grpSpPr>
          <p:cxnSp>
            <p:nvCxnSpPr>
              <p:cNvPr id="158" name="Straight Connector 157"/>
              <p:cNvCxnSpPr/>
              <p:nvPr/>
            </p:nvCxnSpPr>
            <p:spPr>
              <a:xfrm>
                <a:off x="9743890" y="5662488"/>
                <a:ext cx="214312" cy="0"/>
              </a:xfrm>
              <a:prstGeom prst="line">
                <a:avLst/>
              </a:prstGeom>
              <a:noFill/>
              <a:ln w="9525" cap="rnd" cmpd="sng" algn="ctr">
                <a:solidFill>
                  <a:srgbClr val="C8102E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9" name="TextBox 158"/>
              <p:cNvSpPr txBox="1"/>
              <p:nvPr/>
            </p:nvSpPr>
            <p:spPr>
              <a:xfrm>
                <a:off x="10015352" y="5572000"/>
                <a:ext cx="1447800" cy="180975"/>
              </a:xfrm>
              <a:prstGeom prst="rect">
                <a:avLst/>
              </a:prstGeom>
              <a:noFill/>
              <a:ln w="9525" cap="rnd" cmpd="sng" algn="ctr">
                <a:noFill/>
                <a:prstDash val="solid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29BA74"/>
                    </a:solidFill>
                  </a14:hiddenFill>
                </a:ext>
              </a:extLst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00000"/>
                  <a:buFont typeface="Trebuchet MS" panose="020B0603020202020204" pitchFamily="34" charset="0"/>
                  <a:buChar char="​"/>
                  <a:tabLst/>
                  <a:defRPr/>
                </a:pPr>
                <a:r>
                  <a:rPr kumimoji="0" lang="en-US" sz="7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Risk factor for </a:t>
                </a:r>
                <a:r>
                  <a:rPr kumimoji="0" lang="en-US" sz="75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HFpEF</a:t>
                </a:r>
                <a:endParaRPr kumimoji="0" lang="en-US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cxnSp>
            <p:nvCxnSpPr>
              <p:cNvPr id="160" name="Straight Connector 159"/>
              <p:cNvCxnSpPr/>
              <p:nvPr/>
            </p:nvCxnSpPr>
            <p:spPr>
              <a:xfrm>
                <a:off x="9743890" y="5891088"/>
                <a:ext cx="214312" cy="0"/>
              </a:xfrm>
              <a:prstGeom prst="line">
                <a:avLst/>
              </a:prstGeom>
              <a:noFill/>
              <a:ln w="9525" cap="rnd" cmpd="sng" algn="ctr">
                <a:solidFill>
                  <a:srgbClr val="C8102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61" name="TextBox 160"/>
              <p:cNvSpPr txBox="1"/>
              <p:nvPr/>
            </p:nvSpPr>
            <p:spPr>
              <a:xfrm>
                <a:off x="10015352" y="5800600"/>
                <a:ext cx="1447800" cy="180975"/>
              </a:xfrm>
              <a:prstGeom prst="rect">
                <a:avLst/>
              </a:prstGeom>
              <a:noFill/>
              <a:ln w="9525" cap="rnd" cmpd="sng" algn="ctr">
                <a:noFill/>
                <a:prstDash val="solid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29BA74"/>
                    </a:solidFill>
                  </a14:hiddenFill>
                </a:ext>
              </a:extLst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00000"/>
                  <a:buFont typeface="Trebuchet MS" panose="020B0603020202020204" pitchFamily="34" charset="0"/>
                  <a:buChar char="​"/>
                  <a:tabLst/>
                  <a:defRPr/>
                </a:pPr>
                <a:r>
                  <a:rPr kumimoji="0" lang="en-US" sz="7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Risk factor for </a:t>
                </a:r>
                <a:r>
                  <a:rPr kumimoji="0" lang="en-US" sz="75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HFrEF</a:t>
                </a:r>
                <a:endParaRPr kumimoji="0" lang="en-US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grpSp>
            <p:nvGrpSpPr>
              <p:cNvPr id="162" name="Group 161"/>
              <p:cNvGrpSpPr/>
              <p:nvPr/>
            </p:nvGrpSpPr>
            <p:grpSpPr>
              <a:xfrm>
                <a:off x="1517480" y="1161848"/>
                <a:ext cx="9228287" cy="5319058"/>
                <a:chOff x="1517480" y="1002824"/>
                <a:chExt cx="9228287" cy="5319058"/>
              </a:xfrm>
            </p:grpSpPr>
            <p:sp>
              <p:nvSpPr>
                <p:cNvPr id="163" name="Oval 162"/>
                <p:cNvSpPr/>
                <p:nvPr/>
              </p:nvSpPr>
              <p:spPr>
                <a:xfrm>
                  <a:off x="9648487" y="2915547"/>
                  <a:ext cx="1097280" cy="1097280"/>
                </a:xfrm>
                <a:prstGeom prst="ellipse">
                  <a:avLst/>
                </a:prstGeom>
                <a:solidFill>
                  <a:srgbClr val="640717"/>
                </a:solidFill>
                <a:ln w="10795" cap="flat" cmpd="sng" algn="ctr">
                  <a:noFill/>
                  <a:prstDash val="solid"/>
                </a:ln>
                <a:effectLst>
                  <a:glow rad="228600">
                    <a:srgbClr val="E38796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dkEdge">
                  <a:bevelT/>
                </a:sp3d>
              </p:spPr>
              <p:txBody>
                <a:bodyPr lIns="0" tIns="68580" rIns="0" bIns="68580"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3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j-lt"/>
                    </a:rPr>
                    <a:t>Heart failure</a:t>
                  </a:r>
                </a:p>
              </p:txBody>
            </p:sp>
            <p:sp>
              <p:nvSpPr>
                <p:cNvPr id="164" name="Oval 163"/>
                <p:cNvSpPr/>
                <p:nvPr/>
              </p:nvSpPr>
              <p:spPr>
                <a:xfrm>
                  <a:off x="9643877" y="1002824"/>
                  <a:ext cx="952799" cy="959522"/>
                </a:xfrm>
                <a:prstGeom prst="ellipse">
                  <a:avLst/>
                </a:prstGeom>
                <a:solidFill>
                  <a:srgbClr val="FFFFFF">
                    <a:lumMod val="50000"/>
                  </a:srgbClr>
                </a:solidFill>
                <a:ln w="10795" cap="flat" cmpd="sng" algn="ctr">
                  <a:noFill/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dkEdge">
                  <a:bevelT/>
                </a:sp3d>
              </p:spPr>
              <p:txBody>
                <a:bodyPr lIns="0" tIns="0" rIns="0" bIns="0"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100000"/>
                    <a:buFont typeface="Trebuchet MS" panose="020B0603020202020204" pitchFamily="34" charset="0"/>
                    <a:buChar char="​"/>
                    <a:tabLst/>
                    <a:defRPr/>
                  </a:pPr>
                  <a:r>
                    <a:rPr kumimoji="0" lang="en-US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j-lt"/>
                    </a:rPr>
                    <a:t>RARER OR </a:t>
                  </a:r>
                  <a:br>
                    <a:rPr kumimoji="0" lang="en-US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j-lt"/>
                    </a:rPr>
                  </a:br>
                  <a:r>
                    <a:rPr kumimoji="0" lang="en-US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j-lt"/>
                    </a:rPr>
                    <a:t>UNKNOWN CAUSES</a:t>
                  </a:r>
                </a:p>
              </p:txBody>
            </p:sp>
            <p:grpSp>
              <p:nvGrpSpPr>
                <p:cNvPr id="165" name="Group 164"/>
                <p:cNvGrpSpPr/>
                <p:nvPr/>
              </p:nvGrpSpPr>
              <p:grpSpPr>
                <a:xfrm>
                  <a:off x="1517480" y="1922655"/>
                  <a:ext cx="8701113" cy="4399227"/>
                  <a:chOff x="1517480" y="1922655"/>
                  <a:chExt cx="8701113" cy="4399227"/>
                </a:xfrm>
              </p:grpSpPr>
              <p:sp>
                <p:nvSpPr>
                  <p:cNvPr id="166" name="Freeform 165"/>
                  <p:cNvSpPr/>
                  <p:nvPr/>
                </p:nvSpPr>
                <p:spPr>
                  <a:xfrm>
                    <a:off x="4731026" y="3631096"/>
                    <a:ext cx="4797287" cy="1181138"/>
                  </a:xfrm>
                  <a:custGeom>
                    <a:avLst/>
                    <a:gdLst>
                      <a:gd name="connsiteX0" fmla="*/ 0 w 4797287"/>
                      <a:gd name="connsiteY0" fmla="*/ 1086678 h 1181138"/>
                      <a:gd name="connsiteX1" fmla="*/ 2716696 w 4797287"/>
                      <a:gd name="connsiteY1" fmla="*/ 1073426 h 1181138"/>
                      <a:gd name="connsiteX2" fmla="*/ 4797287 w 4797287"/>
                      <a:gd name="connsiteY2" fmla="*/ 0 h 1181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97287" h="1181138">
                        <a:moveTo>
                          <a:pt x="0" y="1086678"/>
                        </a:moveTo>
                        <a:cubicBezTo>
                          <a:pt x="958574" y="1170608"/>
                          <a:pt x="1917148" y="1254539"/>
                          <a:pt x="2716696" y="1073426"/>
                        </a:cubicBezTo>
                        <a:cubicBezTo>
                          <a:pt x="3516244" y="892313"/>
                          <a:pt x="4156765" y="446156"/>
                          <a:pt x="4797287" y="0"/>
                        </a:cubicBezTo>
                      </a:path>
                    </a:pathLst>
                  </a:custGeom>
                  <a:noFill/>
                  <a:ln w="9525" cap="rnd" cmpd="sng" algn="ctr">
                    <a:solidFill>
                      <a:srgbClr val="9A9A9A"/>
                    </a:solidFill>
                    <a:prstDash val="dash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67" name="Group 166"/>
                  <p:cNvGrpSpPr/>
                  <p:nvPr/>
                </p:nvGrpSpPr>
                <p:grpSpPr>
                  <a:xfrm>
                    <a:off x="1517480" y="1922655"/>
                    <a:ext cx="8701113" cy="4399227"/>
                    <a:chOff x="1517480" y="1922655"/>
                    <a:chExt cx="8701113" cy="4399227"/>
                  </a:xfrm>
                </p:grpSpPr>
                <p:cxnSp>
                  <p:nvCxnSpPr>
                    <p:cNvPr id="168" name="Straight Arrow Connector 167"/>
                    <p:cNvCxnSpPr/>
                    <p:nvPr/>
                  </p:nvCxnSpPr>
                  <p:spPr>
                    <a:xfrm flipV="1">
                      <a:off x="7519657" y="3538179"/>
                      <a:ext cx="2008656" cy="171302"/>
                    </a:xfrm>
                    <a:prstGeom prst="straightConnector1">
                      <a:avLst/>
                    </a:prstGeom>
                    <a:noFill/>
                    <a:ln w="9525" cap="rnd" cmpd="sng" algn="ctr">
                      <a:solidFill>
                        <a:srgbClr val="C8102E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</p:spPr>
                </p:cxnSp>
                <p:cxnSp>
                  <p:nvCxnSpPr>
                    <p:cNvPr id="169" name="Straight Arrow Connector 168"/>
                    <p:cNvCxnSpPr/>
                    <p:nvPr/>
                  </p:nvCxnSpPr>
                  <p:spPr>
                    <a:xfrm>
                      <a:off x="8676074" y="2260799"/>
                      <a:ext cx="1047758" cy="793221"/>
                    </a:xfrm>
                    <a:prstGeom prst="straightConnector1">
                      <a:avLst/>
                    </a:prstGeom>
                    <a:noFill/>
                    <a:ln w="9525" cap="rnd" cmpd="sng" algn="ctr">
                      <a:solidFill>
                        <a:srgbClr val="C8102E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</p:spPr>
                </p:cxnSp>
                <p:cxnSp>
                  <p:nvCxnSpPr>
                    <p:cNvPr id="170" name="Straight Arrow Connector 169"/>
                    <p:cNvCxnSpPr/>
                    <p:nvPr/>
                  </p:nvCxnSpPr>
                  <p:spPr>
                    <a:xfrm flipH="1">
                      <a:off x="10039235" y="2074145"/>
                      <a:ext cx="4336" cy="788115"/>
                    </a:xfrm>
                    <a:prstGeom prst="straightConnector1">
                      <a:avLst/>
                    </a:prstGeom>
                    <a:noFill/>
                    <a:ln w="9525" cap="rnd" cmpd="sng" algn="ctr">
                      <a:solidFill>
                        <a:srgbClr val="C8102E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</p:spPr>
                </p:cxnSp>
                <p:cxnSp>
                  <p:nvCxnSpPr>
                    <p:cNvPr id="171" name="Straight Arrow Connector 170"/>
                    <p:cNvCxnSpPr/>
                    <p:nvPr/>
                  </p:nvCxnSpPr>
                  <p:spPr>
                    <a:xfrm>
                      <a:off x="4765729" y="2915547"/>
                      <a:ext cx="4762584" cy="503792"/>
                    </a:xfrm>
                    <a:prstGeom prst="straightConnector1">
                      <a:avLst/>
                    </a:prstGeom>
                    <a:noFill/>
                    <a:ln w="9525" cap="rnd" cmpd="sng" algn="ctr">
                      <a:solidFill>
                        <a:srgbClr val="C8102E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</p:spPr>
                </p:cxnSp>
                <p:grpSp>
                  <p:nvGrpSpPr>
                    <p:cNvPr id="172" name="Group 171"/>
                    <p:cNvGrpSpPr/>
                    <p:nvPr/>
                  </p:nvGrpSpPr>
                  <p:grpSpPr>
                    <a:xfrm>
                      <a:off x="1517480" y="1922655"/>
                      <a:ext cx="8701113" cy="4399227"/>
                      <a:chOff x="1517480" y="1922655"/>
                      <a:chExt cx="8701113" cy="4399227"/>
                    </a:xfrm>
                  </p:grpSpPr>
                  <p:sp>
                    <p:nvSpPr>
                      <p:cNvPr id="173" name="Freeform 172"/>
                      <p:cNvSpPr/>
                      <p:nvPr/>
                    </p:nvSpPr>
                    <p:spPr>
                      <a:xfrm>
                        <a:off x="1517480" y="2232687"/>
                        <a:ext cx="8126397" cy="2362193"/>
                      </a:xfrm>
                      <a:custGeom>
                        <a:avLst/>
                        <a:gdLst>
                          <a:gd name="connsiteX0" fmla="*/ 0 w 8373979"/>
                          <a:gd name="connsiteY0" fmla="*/ 0 h 2170090"/>
                          <a:gd name="connsiteX1" fmla="*/ 3195587 w 8373979"/>
                          <a:gd name="connsiteY1" fmla="*/ 1607419 h 2170090"/>
                          <a:gd name="connsiteX2" fmla="*/ 6747309 w 8373979"/>
                          <a:gd name="connsiteY2" fmla="*/ 2165684 h 2170090"/>
                          <a:gd name="connsiteX3" fmla="*/ 8373979 w 8373979"/>
                          <a:gd name="connsiteY3" fmla="*/ 1366787 h 21700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8373979" h="2170090">
                            <a:moveTo>
                              <a:pt x="0" y="0"/>
                            </a:moveTo>
                            <a:cubicBezTo>
                              <a:pt x="1035517" y="623236"/>
                              <a:pt x="2071035" y="1246472"/>
                              <a:pt x="3195587" y="1607419"/>
                            </a:cubicBezTo>
                            <a:cubicBezTo>
                              <a:pt x="4320139" y="1968366"/>
                              <a:pt x="5884244" y="2205789"/>
                              <a:pt x="6747309" y="2165684"/>
                            </a:cubicBezTo>
                            <a:cubicBezTo>
                              <a:pt x="7610374" y="2125579"/>
                              <a:pt x="8099659" y="1499937"/>
                              <a:pt x="8373979" y="1366787"/>
                            </a:cubicBezTo>
                          </a:path>
                        </a:pathLst>
                      </a:custGeom>
                      <a:noFill/>
                      <a:ln w="9525" cap="rnd" cmpd="sng" algn="ctr">
                        <a:solidFill>
                          <a:srgbClr val="C8102E"/>
                        </a:solidFill>
                        <a:prstDash val="solid"/>
                        <a:round/>
                        <a:headEnd type="none" w="med" len="med"/>
                        <a:tailEnd type="triangle" w="med" len="me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6858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3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174" name="Straight Arrow Connector 173"/>
                      <p:cNvCxnSpPr/>
                      <p:nvPr/>
                    </p:nvCxnSpPr>
                    <p:spPr>
                      <a:xfrm flipH="1">
                        <a:off x="10214257" y="2074145"/>
                        <a:ext cx="4336" cy="788115"/>
                      </a:xfrm>
                      <a:prstGeom prst="straightConnector1">
                        <a:avLst/>
                      </a:prstGeom>
                      <a:noFill/>
                      <a:ln w="9525" cap="rnd" cmpd="sng" algn="ctr">
                        <a:solidFill>
                          <a:srgbClr val="C8102E"/>
                        </a:solidFill>
                        <a:prstDash val="dash"/>
                        <a:round/>
                        <a:headEnd type="none" w="med" len="med"/>
                        <a:tailEnd type="triangle" w="med" len="med"/>
                      </a:ln>
                      <a:effectLst/>
                    </p:spPr>
                  </p:cxnSp>
                  <p:cxnSp>
                    <p:nvCxnSpPr>
                      <p:cNvPr id="175" name="Straight Arrow Connector 174"/>
                      <p:cNvCxnSpPr/>
                      <p:nvPr/>
                    </p:nvCxnSpPr>
                    <p:spPr>
                      <a:xfrm flipV="1">
                        <a:off x="8516205" y="3850828"/>
                        <a:ext cx="1207627" cy="1086932"/>
                      </a:xfrm>
                      <a:prstGeom prst="straightConnector1">
                        <a:avLst/>
                      </a:prstGeom>
                      <a:noFill/>
                      <a:ln w="9525" cap="rnd" cmpd="sng" algn="ctr">
                        <a:solidFill>
                          <a:srgbClr val="C8102E"/>
                        </a:solidFill>
                        <a:prstDash val="dash"/>
                        <a:round/>
                        <a:headEnd type="none" w="med" len="med"/>
                        <a:tailEnd type="triangle" w="med" len="med"/>
                      </a:ln>
                      <a:effectLst/>
                    </p:spPr>
                  </p:cxnSp>
                  <p:cxnSp>
                    <p:nvCxnSpPr>
                      <p:cNvPr id="176" name="Straight Arrow Connector 175"/>
                      <p:cNvCxnSpPr/>
                      <p:nvPr/>
                    </p:nvCxnSpPr>
                    <p:spPr>
                      <a:xfrm>
                        <a:off x="6208599" y="1989920"/>
                        <a:ext cx="3379247" cy="1270833"/>
                      </a:xfrm>
                      <a:prstGeom prst="straightConnector1">
                        <a:avLst/>
                      </a:prstGeom>
                      <a:noFill/>
                      <a:ln w="9525" cap="rnd" cmpd="sng" algn="ctr">
                        <a:solidFill>
                          <a:srgbClr val="C8102E"/>
                        </a:solidFill>
                        <a:prstDash val="dash"/>
                        <a:round/>
                        <a:headEnd type="none" w="med" len="med"/>
                        <a:tailEnd type="triangle" w="med" len="med"/>
                      </a:ln>
                      <a:effectLst/>
                    </p:spPr>
                  </p:cxnSp>
                  <p:cxnSp>
                    <p:nvCxnSpPr>
                      <p:cNvPr id="177" name="Straight Arrow Connector 176"/>
                      <p:cNvCxnSpPr/>
                      <p:nvPr/>
                    </p:nvCxnSpPr>
                    <p:spPr>
                      <a:xfrm>
                        <a:off x="1568655" y="1922655"/>
                        <a:ext cx="8019191" cy="1421014"/>
                      </a:xfrm>
                      <a:prstGeom prst="straightConnector1">
                        <a:avLst/>
                      </a:prstGeom>
                      <a:noFill/>
                      <a:ln w="9525" cap="rnd" cmpd="sng" algn="ctr">
                        <a:solidFill>
                          <a:srgbClr val="C8102E"/>
                        </a:solidFill>
                        <a:prstDash val="dash"/>
                        <a:round/>
                        <a:headEnd type="none" w="med" len="med"/>
                        <a:tailEnd type="triangle" w="med" len="med"/>
                      </a:ln>
                      <a:effectLst/>
                    </p:spPr>
                  </p:cxnSp>
                  <p:sp>
                    <p:nvSpPr>
                      <p:cNvPr id="178" name="Freeform 177"/>
                      <p:cNvSpPr/>
                      <p:nvPr/>
                    </p:nvSpPr>
                    <p:spPr>
                      <a:xfrm>
                        <a:off x="4744278" y="2748495"/>
                        <a:ext cx="4850296" cy="352514"/>
                      </a:xfrm>
                      <a:custGeom>
                        <a:avLst/>
                        <a:gdLst>
                          <a:gd name="connsiteX0" fmla="*/ 0 w 4850296"/>
                          <a:gd name="connsiteY0" fmla="*/ 60966 h 352514"/>
                          <a:gd name="connsiteX1" fmla="*/ 3193774 w 4850296"/>
                          <a:gd name="connsiteY1" fmla="*/ 21209 h 352514"/>
                          <a:gd name="connsiteX2" fmla="*/ 4850296 w 4850296"/>
                          <a:gd name="connsiteY2" fmla="*/ 352514 h 35251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4850296" h="352514">
                            <a:moveTo>
                              <a:pt x="0" y="60966"/>
                            </a:moveTo>
                            <a:cubicBezTo>
                              <a:pt x="1192695" y="16792"/>
                              <a:pt x="2385391" y="-27382"/>
                              <a:pt x="3193774" y="21209"/>
                            </a:cubicBezTo>
                            <a:cubicBezTo>
                              <a:pt x="4002157" y="69800"/>
                              <a:pt x="4567583" y="290671"/>
                              <a:pt x="4850296" y="352514"/>
                            </a:cubicBezTo>
                          </a:path>
                        </a:pathLst>
                      </a:custGeom>
                      <a:noFill/>
                      <a:ln w="9525" cap="rnd" cmpd="sng" algn="ctr">
                        <a:solidFill>
                          <a:srgbClr val="C8102E"/>
                        </a:solidFill>
                        <a:prstDash val="dash"/>
                        <a:round/>
                        <a:headEnd type="none" w="med" len="med"/>
                        <a:tailEnd type="triangle" w="med" len="me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6858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3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79" name="Freeform 178"/>
                      <p:cNvSpPr/>
                      <p:nvPr/>
                    </p:nvSpPr>
                    <p:spPr>
                      <a:xfrm>
                        <a:off x="6626087" y="3980478"/>
                        <a:ext cx="3209299" cy="2341404"/>
                      </a:xfrm>
                      <a:custGeom>
                        <a:avLst/>
                        <a:gdLst>
                          <a:gd name="connsiteX0" fmla="*/ 0 w 3273287"/>
                          <a:gd name="connsiteY0" fmla="*/ 2093844 h 2412491"/>
                          <a:gd name="connsiteX1" fmla="*/ 1736035 w 3273287"/>
                          <a:gd name="connsiteY1" fmla="*/ 2239618 h 2412491"/>
                          <a:gd name="connsiteX2" fmla="*/ 3273287 w 3273287"/>
                          <a:gd name="connsiteY2" fmla="*/ 0 h 241249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3273287" h="2412491">
                            <a:moveTo>
                              <a:pt x="0" y="2093844"/>
                            </a:moveTo>
                            <a:cubicBezTo>
                              <a:pt x="595243" y="2341218"/>
                              <a:pt x="1190487" y="2588592"/>
                              <a:pt x="1736035" y="2239618"/>
                            </a:cubicBezTo>
                            <a:cubicBezTo>
                              <a:pt x="2281583" y="1890644"/>
                              <a:pt x="3012661" y="371061"/>
                              <a:pt x="3273287" y="0"/>
                            </a:cubicBezTo>
                          </a:path>
                        </a:pathLst>
                      </a:custGeom>
                      <a:noFill/>
                      <a:ln w="9525" cap="rnd" cmpd="sng" algn="ctr">
                        <a:solidFill>
                          <a:srgbClr val="C8102E"/>
                        </a:solidFill>
                        <a:prstDash val="dash"/>
                        <a:round/>
                        <a:headEnd type="none" w="med" len="med"/>
                        <a:tailEnd type="triangle" w="med" len="me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6858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35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</p:grpSp>
        </p:grpSp>
        <p:sp>
          <p:nvSpPr>
            <p:cNvPr id="155" name="TextBox 154"/>
            <p:cNvSpPr txBox="1"/>
            <p:nvPr/>
          </p:nvSpPr>
          <p:spPr>
            <a:xfrm>
              <a:off x="10922286" y="3088929"/>
              <a:ext cx="1026160" cy="533032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PAH</a:t>
              </a: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1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RV failure</a:t>
              </a:r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10677152" y="2655800"/>
              <a:ext cx="701040" cy="632043"/>
            </a:xfrm>
            <a:custGeom>
              <a:avLst/>
              <a:gdLst>
                <a:gd name="connsiteX0" fmla="*/ 0 w 701040"/>
                <a:gd name="connsiteY0" fmla="*/ 632043 h 632043"/>
                <a:gd name="connsiteX1" fmla="*/ 335280 w 701040"/>
                <a:gd name="connsiteY1" fmla="*/ 12283 h 632043"/>
                <a:gd name="connsiteX2" fmla="*/ 701040 w 701040"/>
                <a:gd name="connsiteY2" fmla="*/ 205323 h 632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1040" h="632043">
                  <a:moveTo>
                    <a:pt x="0" y="632043"/>
                  </a:moveTo>
                  <a:cubicBezTo>
                    <a:pt x="109220" y="357723"/>
                    <a:pt x="218440" y="83403"/>
                    <a:pt x="335280" y="12283"/>
                  </a:cubicBezTo>
                  <a:cubicBezTo>
                    <a:pt x="452120" y="-58837"/>
                    <a:pt x="650240" y="201936"/>
                    <a:pt x="701040" y="205323"/>
                  </a:cubicBezTo>
                </a:path>
              </a:pathLst>
            </a:custGeom>
            <a:noFill/>
            <a:ln w="9525" cap="rnd" cmpd="sng" algn="ctr">
              <a:solidFill>
                <a:srgbClr val="6E6F73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cxnSp>
          <p:nvCxnSpPr>
            <p:cNvPr id="157" name="Straight Arrow Connector 156"/>
            <p:cNvCxnSpPr/>
            <p:nvPr/>
          </p:nvCxnSpPr>
          <p:spPr>
            <a:xfrm>
              <a:off x="11435366" y="3251032"/>
              <a:ext cx="0" cy="206733"/>
            </a:xfrm>
            <a:prstGeom prst="straightConnector1">
              <a:avLst/>
            </a:prstGeom>
            <a:noFill/>
            <a:ln w="9525" cap="rnd" cmpd="sng" algn="ctr">
              <a:solidFill>
                <a:srgbClr val="000000">
                  <a:lumMod val="60000"/>
                  <a:lumOff val="40000"/>
                </a:srgbClr>
              </a:solidFill>
              <a:prstDash val="sysDot"/>
              <a:round/>
              <a:tailEnd type="triangl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risk factors for HF are contributory and causal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9528-BCFE-1E43-A37D-912FF3C527A6}" type="slidenum">
              <a:rPr lang="en-US" smtClean="0">
                <a:latin typeface="+mj-lt"/>
              </a:rPr>
              <a:pPr/>
              <a:t>5</a:t>
            </a:fld>
            <a:endParaRPr lang="en-US">
              <a:latin typeface="+mj-lt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441625" y="1125028"/>
            <a:ext cx="714599" cy="719642"/>
          </a:xfrm>
          <a:prstGeom prst="ellipse">
            <a:avLst/>
          </a:prstGeom>
          <a:solidFill>
            <a:srgbClr val="C8102E">
              <a:lumMod val="75000"/>
            </a:srgbClr>
          </a:solidFill>
          <a:ln w="10795" cap="flat" cmpd="sng" algn="ctr">
            <a:noFill/>
            <a:prstDash val="solid"/>
          </a:ln>
          <a:effectLst>
            <a:glow rad="101600">
              <a:srgbClr val="E38796">
                <a:satMod val="175000"/>
                <a:alpha val="4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0" tIns="68580" rIns="0" bIns="68580" rtlCol="0" anchor="ctr"/>
          <a:lstStyle/>
          <a:p>
            <a:pPr marL="0" marR="0" lvl="0" indent="0" algn="ctr" defTabSz="6858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HTN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4264399" y="4049878"/>
            <a:ext cx="714599" cy="714599"/>
          </a:xfrm>
          <a:prstGeom prst="ellipse">
            <a:avLst/>
          </a:prstGeom>
          <a:solidFill>
            <a:srgbClr val="3F037C">
              <a:lumMod val="75000"/>
            </a:srgbClr>
          </a:solidFill>
          <a:ln w="1079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0" tIns="68580" rIns="0" bIns="68580" rtlCol="0" anchor="ctr"/>
          <a:lstStyle/>
          <a:p>
            <a:pPr marL="0" marR="0" lvl="0" indent="0" algn="ctr" defTabSz="6858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CKD</a:t>
            </a:r>
          </a:p>
        </p:txBody>
      </p:sp>
      <p:cxnSp>
        <p:nvCxnSpPr>
          <p:cNvPr id="125" name="Straight Connector 124"/>
          <p:cNvCxnSpPr/>
          <p:nvPr/>
        </p:nvCxnSpPr>
        <p:spPr>
          <a:xfrm>
            <a:off x="7307918" y="4528806"/>
            <a:ext cx="160734" cy="0"/>
          </a:xfrm>
          <a:prstGeom prst="line">
            <a:avLst/>
          </a:prstGeom>
          <a:noFill/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6" name="TextBox 125"/>
          <p:cNvSpPr txBox="1"/>
          <p:nvPr/>
        </p:nvSpPr>
        <p:spPr>
          <a:xfrm>
            <a:off x="7511514" y="4460941"/>
            <a:ext cx="1085850" cy="13573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en-US" sz="7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 disease pathway</a:t>
            </a:r>
          </a:p>
        </p:txBody>
      </p:sp>
      <p:grpSp>
        <p:nvGrpSpPr>
          <p:cNvPr id="127" name="Group 126"/>
          <p:cNvGrpSpPr/>
          <p:nvPr/>
        </p:nvGrpSpPr>
        <p:grpSpPr>
          <a:xfrm>
            <a:off x="5691580" y="3590770"/>
            <a:ext cx="714599" cy="714599"/>
            <a:chOff x="7588772" y="4382694"/>
            <a:chExt cx="952799" cy="952799"/>
          </a:xfrm>
          <a:solidFill>
            <a:srgbClr val="4C004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</p:grpSpPr>
        <p:sp>
          <p:nvSpPr>
            <p:cNvPr id="128" name="Oval 127"/>
            <p:cNvSpPr/>
            <p:nvPr/>
          </p:nvSpPr>
          <p:spPr>
            <a:xfrm>
              <a:off x="7588772" y="4382694"/>
              <a:ext cx="952799" cy="952799"/>
            </a:xfrm>
            <a:prstGeom prst="ellipse">
              <a:avLst/>
            </a:prstGeom>
            <a:grpFill/>
            <a:ln w="10795" cap="flat" cmpd="sng" algn="ctr">
              <a:noFill/>
              <a:prstDash val="solid"/>
            </a:ln>
            <a:effectLst/>
            <a:sp3d prstMaterial="dkEdge">
              <a:bevelT/>
            </a:sp3d>
          </p:spPr>
          <p:txBody>
            <a:bodyPr lIns="68580" tIns="68580" rIns="68580" bIns="6858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7607971" y="4401894"/>
              <a:ext cx="914400" cy="914400"/>
            </a:xfrm>
            <a:prstGeom prst="ellipse">
              <a:avLst/>
            </a:prstGeom>
            <a:grpFill/>
            <a:ln w="9525" cap="rnd" cmpd="sng" algn="ctr">
              <a:noFill/>
              <a:prstDash val="solid"/>
              <a:round/>
            </a:ln>
            <a:effectLst/>
            <a:sp3d prstMaterial="dkEdge">
              <a:bevelT/>
            </a:sp3d>
            <a:ex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Trebuchet MS" panose="020B0603020202020204" pitchFamily="34" charset="0"/>
                <a:buChar char="​"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OBESITY</a:t>
              </a:r>
            </a:p>
          </p:txBody>
        </p:sp>
      </p:grpSp>
      <p:sp>
        <p:nvSpPr>
          <p:cNvPr id="130" name="Oval 129"/>
          <p:cNvSpPr/>
          <p:nvPr/>
        </p:nvSpPr>
        <p:spPr>
          <a:xfrm>
            <a:off x="457537" y="2348824"/>
            <a:ext cx="714599" cy="714599"/>
          </a:xfrm>
          <a:prstGeom prst="ellipse">
            <a:avLst/>
          </a:prstGeom>
          <a:solidFill>
            <a:srgbClr val="002060"/>
          </a:solidFill>
          <a:ln w="1079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0" tIns="68580" rIns="0" bIns="68580" rtlCol="0" anchor="ctr"/>
          <a:lstStyle/>
          <a:p>
            <a:pPr algn="ctr" defTabSz="685800">
              <a:lnSpc>
                <a:spcPct val="95000"/>
              </a:lnSpc>
            </a:pPr>
            <a:r>
              <a:rPr lang="en-US" sz="1050" kern="0" dirty="0" err="1">
                <a:solidFill>
                  <a:srgbClr val="FFFFFF"/>
                </a:solidFill>
                <a:latin typeface="+mj-lt"/>
              </a:rPr>
              <a:t>HLD</a:t>
            </a:r>
            <a:endParaRPr lang="en-US" sz="1050" kern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3904606" y="1119931"/>
            <a:ext cx="714599" cy="714599"/>
          </a:xfrm>
          <a:prstGeom prst="ellipse">
            <a:avLst/>
          </a:prstGeom>
          <a:solidFill>
            <a:srgbClr val="00002E"/>
          </a:solidFill>
          <a:ln w="1079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0" tIns="68580" rIns="0" bIns="68580" rtlCol="0" anchor="ctr"/>
          <a:lstStyle/>
          <a:p>
            <a:pPr algn="ctr" defTabSz="685800">
              <a:lnSpc>
                <a:spcPct val="95000"/>
              </a:lnSpc>
            </a:pPr>
            <a:r>
              <a:rPr lang="en-US" sz="1050" kern="0" dirty="0" err="1">
                <a:solidFill>
                  <a:srgbClr val="FFFFFF"/>
                </a:solidFill>
                <a:latin typeface="+mj-lt"/>
              </a:rPr>
              <a:t>AFIB</a:t>
            </a:r>
            <a:endParaRPr lang="en-US" sz="1050" kern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2846743" y="1965358"/>
            <a:ext cx="714599" cy="719642"/>
          </a:xfrm>
          <a:prstGeom prst="ellipse">
            <a:avLst/>
          </a:prstGeom>
          <a:solidFill>
            <a:srgbClr val="C8102E"/>
          </a:solidFill>
          <a:ln w="10795" cap="flat" cmpd="sng" algn="ctr">
            <a:noFill/>
            <a:prstDash val="solid"/>
          </a:ln>
          <a:effectLst>
            <a:glow rad="101600">
              <a:srgbClr val="E38796">
                <a:satMod val="175000"/>
                <a:alpha val="4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0" tIns="68580" rIns="0" bIns="68580" rtlCol="0" anchor="ctr"/>
          <a:lstStyle/>
          <a:p>
            <a:pPr marL="0" marR="0" lvl="0" indent="0" algn="ctr" defTabSz="6858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CAD</a:t>
            </a:r>
          </a:p>
        </p:txBody>
      </p:sp>
      <p:sp>
        <p:nvSpPr>
          <p:cNvPr id="133" name="Oval 132"/>
          <p:cNvSpPr/>
          <p:nvPr/>
        </p:nvSpPr>
        <p:spPr>
          <a:xfrm>
            <a:off x="4920472" y="2540173"/>
            <a:ext cx="714599" cy="714599"/>
          </a:xfrm>
          <a:prstGeom prst="ellipse">
            <a:avLst/>
          </a:prstGeom>
          <a:solidFill>
            <a:srgbClr val="474747"/>
          </a:solidFill>
          <a:ln w="1079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0" tIns="68580" rIns="0" bIns="68580" rtlCol="0" anchor="ctr"/>
          <a:lstStyle/>
          <a:p>
            <a:pPr algn="ctr" defTabSz="685800">
              <a:lnSpc>
                <a:spcPct val="95000"/>
              </a:lnSpc>
            </a:pPr>
            <a:r>
              <a:rPr lang="en-US" sz="1050" kern="0" dirty="0">
                <a:solidFill>
                  <a:srgbClr val="FFFFFF"/>
                </a:solidFill>
                <a:latin typeface="+mj-lt"/>
              </a:rPr>
              <a:t>MI</a:t>
            </a:r>
          </a:p>
        </p:txBody>
      </p:sp>
      <p:sp>
        <p:nvSpPr>
          <p:cNvPr id="134" name="Oval 133"/>
          <p:cNvSpPr/>
          <p:nvPr/>
        </p:nvSpPr>
        <p:spPr>
          <a:xfrm>
            <a:off x="5932843" y="1098408"/>
            <a:ext cx="714599" cy="714599"/>
          </a:xfrm>
          <a:prstGeom prst="ellipse">
            <a:avLst/>
          </a:prstGeom>
          <a:solidFill>
            <a:srgbClr val="583400"/>
          </a:solidFill>
          <a:ln w="1079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lIns="0" tIns="68580" rIns="0" bIns="68580" rtlCol="0" anchor="ctr"/>
          <a:lstStyle/>
          <a:p>
            <a:pPr algn="ctr" defTabSz="685800">
              <a:buSzPct val="100000"/>
              <a:buFont typeface="Trebuchet MS" panose="020B0603020202020204" pitchFamily="34" charset="0"/>
              <a:buChar char="​"/>
            </a:pPr>
            <a:r>
              <a:rPr lang="en-US" sz="1050" dirty="0">
                <a:solidFill>
                  <a:srgbClr val="FFFFFF"/>
                </a:solidFill>
                <a:latin typeface="+mj-lt"/>
              </a:rPr>
              <a:t>1°VHD</a:t>
            </a:r>
          </a:p>
        </p:txBody>
      </p:sp>
      <p:grpSp>
        <p:nvGrpSpPr>
          <p:cNvPr id="135" name="Group 134"/>
          <p:cNvGrpSpPr/>
          <p:nvPr/>
        </p:nvGrpSpPr>
        <p:grpSpPr>
          <a:xfrm>
            <a:off x="2819528" y="3179116"/>
            <a:ext cx="714599" cy="714599"/>
            <a:chOff x="6967028" y="6635078"/>
            <a:chExt cx="952799" cy="959522"/>
          </a:xfrm>
          <a:solidFill>
            <a:srgbClr val="0033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</p:grpSpPr>
        <p:sp>
          <p:nvSpPr>
            <p:cNvPr id="136" name="Oval 135"/>
            <p:cNvSpPr/>
            <p:nvPr/>
          </p:nvSpPr>
          <p:spPr>
            <a:xfrm>
              <a:off x="6967028" y="6635078"/>
              <a:ext cx="952799" cy="959522"/>
            </a:xfrm>
            <a:prstGeom prst="ellipse">
              <a:avLst/>
            </a:prstGeom>
            <a:grpFill/>
            <a:ln w="10795" cap="flat" cmpd="sng" algn="ctr">
              <a:noFill/>
              <a:prstDash val="solid"/>
            </a:ln>
            <a:effectLst/>
            <a:sp3d prstMaterial="dkEdge">
              <a:bevelT/>
            </a:sp3d>
          </p:spPr>
          <p:txBody>
            <a:bodyPr lIns="68580" tIns="68580" rIns="68580" bIns="6858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6986228" y="6657639"/>
              <a:ext cx="914400" cy="914400"/>
            </a:xfrm>
            <a:prstGeom prst="ellipse">
              <a:avLst/>
            </a:prstGeom>
            <a:grpFill/>
            <a:ln w="9525" cap="rnd" cmpd="sng" algn="ctr">
              <a:noFill/>
              <a:prstDash val="solid"/>
              <a:round/>
            </a:ln>
            <a:effectLst/>
            <a:sp3d prstMaterial="dkEdge">
              <a:bevelT/>
            </a:sp3d>
            <a:extLst/>
          </p:spPr>
          <p:txBody>
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Trebuchet MS" panose="020B0603020202020204" pitchFamily="34" charset="0"/>
                <a:buChar char="​"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DIABETES</a:t>
              </a:r>
            </a:p>
          </p:txBody>
        </p:sp>
      </p:grpSp>
      <p:cxnSp>
        <p:nvCxnSpPr>
          <p:cNvPr id="138" name="Straight Arrow Connector 137"/>
          <p:cNvCxnSpPr/>
          <p:nvPr/>
        </p:nvCxnSpPr>
        <p:spPr>
          <a:xfrm>
            <a:off x="1156223" y="1600304"/>
            <a:ext cx="1690520" cy="594688"/>
          </a:xfrm>
          <a:prstGeom prst="straightConnector1">
            <a:avLst/>
          </a:prstGeom>
          <a:noFill/>
          <a:ln w="9525" cap="rnd" cmpd="sng" algn="ctr">
            <a:solidFill>
              <a:srgbClr val="000000">
                <a:lumMod val="60000"/>
                <a:lumOff val="40000"/>
              </a:srgbClr>
            </a:solidFill>
            <a:prstDash val="sysDot"/>
            <a:round/>
            <a:tailEnd type="triangle"/>
          </a:ln>
          <a:effectLst/>
        </p:spPr>
      </p:cxnSp>
      <p:cxnSp>
        <p:nvCxnSpPr>
          <p:cNvPr id="139" name="Straight Arrow Connector 138"/>
          <p:cNvCxnSpPr/>
          <p:nvPr/>
        </p:nvCxnSpPr>
        <p:spPr>
          <a:xfrm>
            <a:off x="3574297" y="2444168"/>
            <a:ext cx="1333220" cy="396252"/>
          </a:xfrm>
          <a:prstGeom prst="straightConnector1">
            <a:avLst/>
          </a:prstGeom>
          <a:noFill/>
          <a:ln w="9525" cap="rnd" cmpd="sng" algn="ctr">
            <a:solidFill>
              <a:srgbClr val="000000">
                <a:lumMod val="60000"/>
                <a:lumOff val="40000"/>
              </a:srgbClr>
            </a:solidFill>
            <a:prstDash val="sysDot"/>
            <a:round/>
            <a:tailEnd type="triangle"/>
          </a:ln>
          <a:effectLst/>
        </p:spPr>
      </p:cxnSp>
      <p:cxnSp>
        <p:nvCxnSpPr>
          <p:cNvPr id="140" name="Straight Arrow Connector 139"/>
          <p:cNvCxnSpPr/>
          <p:nvPr/>
        </p:nvCxnSpPr>
        <p:spPr>
          <a:xfrm flipH="1" flipV="1">
            <a:off x="3485933" y="2551760"/>
            <a:ext cx="2205647" cy="1271630"/>
          </a:xfrm>
          <a:prstGeom prst="straightConnector1">
            <a:avLst/>
          </a:prstGeom>
          <a:noFill/>
          <a:ln w="9525" cap="rnd" cmpd="sng" algn="ctr">
            <a:solidFill>
              <a:srgbClr val="000000">
                <a:lumMod val="60000"/>
                <a:lumOff val="40000"/>
              </a:srgbClr>
            </a:solidFill>
            <a:prstDash val="sysDot"/>
            <a:round/>
            <a:tailEnd type="triangle"/>
          </a:ln>
          <a:effectLst/>
        </p:spPr>
      </p:cxnSp>
      <p:cxnSp>
        <p:nvCxnSpPr>
          <p:cNvPr id="141" name="Straight Arrow Connector 140"/>
          <p:cNvCxnSpPr/>
          <p:nvPr/>
        </p:nvCxnSpPr>
        <p:spPr>
          <a:xfrm flipV="1">
            <a:off x="1192220" y="2492650"/>
            <a:ext cx="1684241" cy="192350"/>
          </a:xfrm>
          <a:prstGeom prst="straightConnector1">
            <a:avLst/>
          </a:prstGeom>
          <a:noFill/>
          <a:ln w="9525" cap="rnd" cmpd="sng" algn="ctr">
            <a:solidFill>
              <a:srgbClr val="000000">
                <a:lumMod val="60000"/>
                <a:lumOff val="40000"/>
              </a:srgbClr>
            </a:solidFill>
            <a:prstDash val="sysDot"/>
            <a:round/>
            <a:tailEnd type="triangle"/>
          </a:ln>
          <a:effectLst/>
        </p:spPr>
      </p:cxnSp>
      <p:cxnSp>
        <p:nvCxnSpPr>
          <p:cNvPr id="142" name="Straight Arrow Connector 141"/>
          <p:cNvCxnSpPr/>
          <p:nvPr/>
        </p:nvCxnSpPr>
        <p:spPr>
          <a:xfrm flipH="1" flipV="1">
            <a:off x="1172135" y="2840420"/>
            <a:ext cx="1590885" cy="632451"/>
          </a:xfrm>
          <a:prstGeom prst="straightConnector1">
            <a:avLst/>
          </a:prstGeom>
          <a:noFill/>
          <a:ln w="9525" cap="rnd" cmpd="sng" algn="ctr">
            <a:solidFill>
              <a:srgbClr val="000000">
                <a:lumMod val="60000"/>
                <a:lumOff val="40000"/>
              </a:srgbClr>
            </a:solidFill>
            <a:prstDash val="sysDot"/>
            <a:round/>
            <a:tailEnd type="triangle"/>
          </a:ln>
          <a:effectLst/>
        </p:spPr>
      </p:cxnSp>
      <p:cxnSp>
        <p:nvCxnSpPr>
          <p:cNvPr id="143" name="Straight Arrow Connector 142"/>
          <p:cNvCxnSpPr/>
          <p:nvPr/>
        </p:nvCxnSpPr>
        <p:spPr>
          <a:xfrm flipH="1">
            <a:off x="4745841" y="3264592"/>
            <a:ext cx="396738" cy="777865"/>
          </a:xfrm>
          <a:prstGeom prst="straightConnector1">
            <a:avLst/>
          </a:prstGeom>
          <a:noFill/>
          <a:ln w="9525" cap="rnd" cmpd="sng" algn="ctr">
            <a:solidFill>
              <a:srgbClr val="000000">
                <a:lumMod val="60000"/>
                <a:lumOff val="40000"/>
              </a:srgbClr>
            </a:solidFill>
            <a:prstDash val="sysDot"/>
            <a:round/>
            <a:tailEnd type="triangle"/>
          </a:ln>
          <a:effectLst/>
        </p:spPr>
      </p:cxnSp>
      <p:cxnSp>
        <p:nvCxnSpPr>
          <p:cNvPr id="144" name="Straight Arrow Connector 143"/>
          <p:cNvCxnSpPr/>
          <p:nvPr/>
        </p:nvCxnSpPr>
        <p:spPr>
          <a:xfrm>
            <a:off x="3498072" y="3761628"/>
            <a:ext cx="796264" cy="448870"/>
          </a:xfrm>
          <a:prstGeom prst="straightConnector1">
            <a:avLst/>
          </a:prstGeom>
          <a:noFill/>
          <a:ln w="9525" cap="rnd" cmpd="sng" algn="ctr">
            <a:solidFill>
              <a:srgbClr val="000000">
                <a:lumMod val="60000"/>
                <a:lumOff val="40000"/>
              </a:srgbClr>
            </a:solidFill>
            <a:prstDash val="sysDot"/>
            <a:round/>
            <a:tailEnd type="triangle"/>
          </a:ln>
          <a:effectLst/>
        </p:spPr>
      </p:cxnSp>
      <p:cxnSp>
        <p:nvCxnSpPr>
          <p:cNvPr id="145" name="Straight Arrow Connector 144"/>
          <p:cNvCxnSpPr/>
          <p:nvPr/>
        </p:nvCxnSpPr>
        <p:spPr>
          <a:xfrm>
            <a:off x="1154308" y="1426199"/>
            <a:ext cx="2741895" cy="29955"/>
          </a:xfrm>
          <a:prstGeom prst="straightConnector1">
            <a:avLst/>
          </a:prstGeom>
          <a:noFill/>
          <a:ln w="9525" cap="rnd" cmpd="sng" algn="ctr">
            <a:solidFill>
              <a:srgbClr val="000000">
                <a:lumMod val="60000"/>
                <a:lumOff val="40000"/>
              </a:srgbClr>
            </a:solidFill>
            <a:prstDash val="sysDot"/>
            <a:round/>
            <a:tailEnd type="triangle"/>
          </a:ln>
          <a:effectLst/>
        </p:spPr>
      </p:cxnSp>
      <p:cxnSp>
        <p:nvCxnSpPr>
          <p:cNvPr id="146" name="Straight Arrow Connector 145"/>
          <p:cNvCxnSpPr/>
          <p:nvPr/>
        </p:nvCxnSpPr>
        <p:spPr>
          <a:xfrm flipV="1">
            <a:off x="3519728" y="1753908"/>
            <a:ext cx="481268" cy="325702"/>
          </a:xfrm>
          <a:prstGeom prst="straightConnector1">
            <a:avLst/>
          </a:prstGeom>
          <a:noFill/>
          <a:ln w="9525" cap="rnd" cmpd="sng" algn="ctr">
            <a:solidFill>
              <a:srgbClr val="000000">
                <a:lumMod val="60000"/>
                <a:lumOff val="40000"/>
              </a:srgbClr>
            </a:solidFill>
            <a:prstDash val="sysDot"/>
            <a:round/>
            <a:tailEnd type="triangle"/>
          </a:ln>
          <a:effectLst/>
        </p:spPr>
      </p:cxnSp>
      <p:cxnSp>
        <p:nvCxnSpPr>
          <p:cNvPr id="147" name="Curved Connector 146"/>
          <p:cNvCxnSpPr>
            <a:stCxn id="128" idx="4"/>
            <a:endCxn id="130" idx="4"/>
          </p:cNvCxnSpPr>
          <p:nvPr/>
        </p:nvCxnSpPr>
        <p:spPr>
          <a:xfrm rot="5400000" flipH="1">
            <a:off x="2810885" y="1067375"/>
            <a:ext cx="1241946" cy="5234043"/>
          </a:xfrm>
          <a:prstGeom prst="curvedConnector3">
            <a:avLst>
              <a:gd name="adj1" fmla="val -49161"/>
            </a:avLst>
          </a:prstGeom>
          <a:noFill/>
          <a:ln w="9525" cap="rnd" cmpd="sng" algn="ctr">
            <a:solidFill>
              <a:srgbClr val="000000">
                <a:lumMod val="60000"/>
                <a:lumOff val="40000"/>
              </a:srgbClr>
            </a:solidFill>
            <a:prstDash val="sysDot"/>
            <a:round/>
            <a:tailEnd type="triangle"/>
          </a:ln>
          <a:effectLst/>
        </p:spPr>
      </p:cxnSp>
      <p:cxnSp>
        <p:nvCxnSpPr>
          <p:cNvPr id="148" name="Straight Arrow Connector 147"/>
          <p:cNvCxnSpPr/>
          <p:nvPr/>
        </p:nvCxnSpPr>
        <p:spPr>
          <a:xfrm flipH="1" flipV="1">
            <a:off x="3192637" y="2711942"/>
            <a:ext cx="11405" cy="444863"/>
          </a:xfrm>
          <a:prstGeom prst="straightConnector1">
            <a:avLst/>
          </a:prstGeom>
          <a:noFill/>
          <a:ln w="9525" cap="rnd" cmpd="sng" algn="ctr">
            <a:solidFill>
              <a:srgbClr val="000000">
                <a:lumMod val="60000"/>
                <a:lumOff val="40000"/>
              </a:srgbClr>
            </a:solidFill>
            <a:prstDash val="sysDot"/>
            <a:round/>
            <a:tailEnd type="triangle"/>
          </a:ln>
          <a:effectLst/>
        </p:spPr>
      </p:cxnSp>
      <p:sp>
        <p:nvSpPr>
          <p:cNvPr id="149" name="Freeform 148"/>
          <p:cNvSpPr/>
          <p:nvPr/>
        </p:nvSpPr>
        <p:spPr>
          <a:xfrm>
            <a:off x="1043609" y="1787716"/>
            <a:ext cx="3180522" cy="2594114"/>
          </a:xfrm>
          <a:custGeom>
            <a:avLst/>
            <a:gdLst>
              <a:gd name="connsiteX0" fmla="*/ 0 w 4240696"/>
              <a:gd name="connsiteY0" fmla="*/ 0 h 3458818"/>
              <a:gd name="connsiteX1" fmla="*/ 1325218 w 4240696"/>
              <a:gd name="connsiteY1" fmla="*/ 2464905 h 3458818"/>
              <a:gd name="connsiteX2" fmla="*/ 4240696 w 4240696"/>
              <a:gd name="connsiteY2" fmla="*/ 3458818 h 345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0696" h="3458818">
                <a:moveTo>
                  <a:pt x="0" y="0"/>
                </a:moveTo>
                <a:cubicBezTo>
                  <a:pt x="309217" y="944217"/>
                  <a:pt x="618435" y="1888435"/>
                  <a:pt x="1325218" y="2464905"/>
                </a:cubicBezTo>
                <a:cubicBezTo>
                  <a:pt x="2032001" y="3041375"/>
                  <a:pt x="3756992" y="3295375"/>
                  <a:pt x="4240696" y="3458818"/>
                </a:cubicBezTo>
              </a:path>
            </a:pathLst>
          </a:custGeom>
          <a:noFill/>
          <a:ln w="9525" cap="rnd" cmpd="sng" algn="ctr">
            <a:solidFill>
              <a:srgbClr val="6E6F73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50" name="Freeform 149"/>
          <p:cNvSpPr/>
          <p:nvPr/>
        </p:nvSpPr>
        <p:spPr>
          <a:xfrm>
            <a:off x="1093305" y="1757899"/>
            <a:ext cx="4601818" cy="2196548"/>
          </a:xfrm>
          <a:custGeom>
            <a:avLst/>
            <a:gdLst>
              <a:gd name="connsiteX0" fmla="*/ 6135757 w 6135757"/>
              <a:gd name="connsiteY0" fmla="*/ 2928730 h 2928730"/>
              <a:gd name="connsiteX1" fmla="*/ 1669774 w 6135757"/>
              <a:gd name="connsiteY1" fmla="*/ 1272208 h 2928730"/>
              <a:gd name="connsiteX2" fmla="*/ 0 w 6135757"/>
              <a:gd name="connsiteY2" fmla="*/ 0 h 292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35757" h="2928730">
                <a:moveTo>
                  <a:pt x="6135757" y="2928730"/>
                </a:moveTo>
                <a:cubicBezTo>
                  <a:pt x="4414078" y="2344530"/>
                  <a:pt x="2692400" y="1760330"/>
                  <a:pt x="1669774" y="1272208"/>
                </a:cubicBezTo>
                <a:cubicBezTo>
                  <a:pt x="647148" y="784086"/>
                  <a:pt x="323574" y="392043"/>
                  <a:pt x="0" y="0"/>
                </a:cubicBezTo>
              </a:path>
            </a:pathLst>
          </a:custGeom>
          <a:noFill/>
          <a:ln w="9525" cap="rnd" cmpd="sng" algn="ctr">
            <a:solidFill>
              <a:srgbClr val="6E6F73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151" name="Straight Arrow Connector 150"/>
          <p:cNvCxnSpPr/>
          <p:nvPr/>
        </p:nvCxnSpPr>
        <p:spPr>
          <a:xfrm flipH="1" flipV="1">
            <a:off x="3534127" y="3667484"/>
            <a:ext cx="2153911" cy="325371"/>
          </a:xfrm>
          <a:prstGeom prst="straightConnector1">
            <a:avLst/>
          </a:prstGeom>
          <a:noFill/>
          <a:ln w="9525" cap="rnd" cmpd="sng" algn="ctr">
            <a:solidFill>
              <a:srgbClr val="000000">
                <a:lumMod val="60000"/>
                <a:lumOff val="40000"/>
              </a:srgbClr>
            </a:solidFill>
            <a:prstDash val="sysDot"/>
            <a:round/>
            <a:tailEnd type="triangle"/>
          </a:ln>
          <a:effectLst/>
        </p:spPr>
      </p:cxnSp>
      <p:sp>
        <p:nvSpPr>
          <p:cNvPr id="152" name="ee4pFootnotes"/>
          <p:cNvSpPr>
            <a:spLocks noChangeArrowheads="1"/>
          </p:cNvSpPr>
          <p:nvPr/>
        </p:nvSpPr>
        <p:spPr bwMode="auto">
          <a:xfrm>
            <a:off x="417699" y="4982584"/>
            <a:ext cx="6773186" cy="8310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 defTabSz="685800">
              <a:lnSpc>
                <a:spcPct val="90000"/>
              </a:lnSpc>
            </a:pPr>
            <a:r>
              <a:rPr lang="en-US" sz="600" dirty="0">
                <a:solidFill>
                  <a:srgbClr val="000000"/>
                </a:solidFill>
                <a:latin typeface="+mj-lt"/>
                <a:sym typeface="Trebuchet MS" panose="020B0603020202020204" pitchFamily="34" charset="0"/>
              </a:rPr>
              <a:t>Note: </a:t>
            </a:r>
            <a:r>
              <a:rPr lang="en-US" sz="600" dirty="0" err="1">
                <a:solidFill>
                  <a:srgbClr val="000000"/>
                </a:solidFill>
                <a:latin typeface="+mj-lt"/>
                <a:sym typeface="Trebuchet MS" panose="020B0603020202020204" pitchFamily="34" charset="0"/>
              </a:rPr>
              <a:t>HTN</a:t>
            </a:r>
            <a:r>
              <a:rPr lang="en-US" sz="600" dirty="0">
                <a:solidFill>
                  <a:srgbClr val="000000"/>
                </a:solidFill>
                <a:latin typeface="+mj-lt"/>
                <a:sym typeface="Trebuchet MS" panose="020B0603020202020204" pitchFamily="34" charset="0"/>
              </a:rPr>
              <a:t>, hypertension, </a:t>
            </a:r>
            <a:r>
              <a:rPr lang="en-US" sz="600" dirty="0" err="1">
                <a:solidFill>
                  <a:srgbClr val="000000"/>
                </a:solidFill>
                <a:latin typeface="+mj-lt"/>
                <a:sym typeface="Trebuchet MS" panose="020B0603020202020204" pitchFamily="34" charset="0"/>
              </a:rPr>
              <a:t>HLD</a:t>
            </a:r>
            <a:r>
              <a:rPr lang="en-US" sz="600" dirty="0">
                <a:solidFill>
                  <a:srgbClr val="000000"/>
                </a:solidFill>
                <a:latin typeface="+mj-lt"/>
                <a:sym typeface="Trebuchet MS" panose="020B0603020202020204" pitchFamily="34" charset="0"/>
              </a:rPr>
              <a:t>, hyperlipidemia, CAD, coronary artery disease, CKD, chronic kidney disease, MI, myocardial infarction, </a:t>
            </a:r>
            <a:r>
              <a:rPr lang="en-US" sz="600" dirty="0" err="1">
                <a:solidFill>
                  <a:srgbClr val="000000"/>
                </a:solidFill>
                <a:latin typeface="+mj-lt"/>
                <a:sym typeface="Trebuchet MS" panose="020B0603020202020204" pitchFamily="34" charset="0"/>
              </a:rPr>
              <a:t>AFIB</a:t>
            </a:r>
            <a:r>
              <a:rPr lang="en-US" sz="600" dirty="0">
                <a:solidFill>
                  <a:srgbClr val="000000"/>
                </a:solidFill>
                <a:latin typeface="+mj-lt"/>
                <a:sym typeface="Trebuchet MS" panose="020B0603020202020204" pitchFamily="34" charset="0"/>
              </a:rPr>
              <a:t>, atrial fibrillation, PAH, pulmonary arterial </a:t>
            </a:r>
            <a:r>
              <a:rPr lang="en-US" sz="600" dirty="0" err="1">
                <a:solidFill>
                  <a:srgbClr val="000000"/>
                </a:solidFill>
                <a:latin typeface="+mj-lt"/>
                <a:sym typeface="Trebuchet MS" panose="020B0603020202020204" pitchFamily="34" charset="0"/>
              </a:rPr>
              <a:t>HTN</a:t>
            </a:r>
            <a:endParaRPr lang="en-US" sz="600" dirty="0">
              <a:solidFill>
                <a:srgbClr val="000000"/>
              </a:solidFill>
              <a:latin typeface="+mj-lt"/>
              <a:sym typeface="Trebuchet MS" panose="020B0603020202020204" pitchFamily="34" charset="0"/>
            </a:endParaRPr>
          </a:p>
        </p:txBody>
      </p:sp>
      <p:grpSp>
        <p:nvGrpSpPr>
          <p:cNvPr id="180" name="Group 179"/>
          <p:cNvGrpSpPr/>
          <p:nvPr/>
        </p:nvGrpSpPr>
        <p:grpSpPr>
          <a:xfrm>
            <a:off x="441624" y="810426"/>
            <a:ext cx="8519711" cy="3989294"/>
            <a:chOff x="588832" y="1080568"/>
            <a:chExt cx="11359614" cy="5319058"/>
          </a:xfrm>
        </p:grpSpPr>
        <p:sp>
          <p:nvSpPr>
            <p:cNvPr id="181" name="Oval 180"/>
            <p:cNvSpPr/>
            <p:nvPr/>
          </p:nvSpPr>
          <p:spPr>
            <a:xfrm>
              <a:off x="588832" y="1500038"/>
              <a:ext cx="952799" cy="959522"/>
            </a:xfrm>
            <a:prstGeom prst="ellipse">
              <a:avLst/>
            </a:prstGeom>
            <a:solidFill>
              <a:srgbClr val="C8102E"/>
            </a:solidFill>
            <a:ln w="10795" cap="flat" cmpd="sng" algn="ctr">
              <a:noFill/>
              <a:prstDash val="solid"/>
            </a:ln>
            <a:effectLst>
              <a:glow rad="101600">
                <a:srgbClr val="E38796">
                  <a:satMod val="175000"/>
                  <a:alpha val="40000"/>
                </a:srgb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p:spPr>
          <p:txBody>
            <a:bodyPr lIns="0" tIns="68580" rIns="0" bIns="6858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</a:rPr>
                <a:t>HTN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82" name="Oval 181"/>
            <p:cNvSpPr/>
            <p:nvPr/>
          </p:nvSpPr>
          <p:spPr>
            <a:xfrm>
              <a:off x="5685865" y="5399836"/>
              <a:ext cx="952799" cy="952799"/>
            </a:xfrm>
            <a:prstGeom prst="ellipse">
              <a:avLst/>
            </a:prstGeom>
            <a:solidFill>
              <a:srgbClr val="FFFFFF">
                <a:lumMod val="50000"/>
              </a:srgbClr>
            </a:solidFill>
            <a:ln w="10795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p:spPr>
          <p:txBody>
            <a:bodyPr lIns="0" tIns="68580" rIns="0" bIns="6858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</a:rPr>
                <a:t>CKD</a:t>
              </a:r>
            </a:p>
          </p:txBody>
        </p:sp>
        <p:cxnSp>
          <p:nvCxnSpPr>
            <p:cNvPr id="183" name="Straight Connector 182"/>
            <p:cNvCxnSpPr/>
            <p:nvPr/>
          </p:nvCxnSpPr>
          <p:spPr>
            <a:xfrm>
              <a:off x="9743890" y="6038408"/>
              <a:ext cx="214312" cy="0"/>
            </a:xfrm>
            <a:prstGeom prst="line">
              <a:avLst/>
            </a:prstGeom>
            <a:noFill/>
            <a:ln w="9525" cap="rnd" cmpd="sng" algn="ctr">
              <a:solidFill>
                <a:srgbClr val="9A9A9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4" name="TextBox 183"/>
            <p:cNvSpPr txBox="1"/>
            <p:nvPr/>
          </p:nvSpPr>
          <p:spPr>
            <a:xfrm>
              <a:off x="10015352" y="5947920"/>
              <a:ext cx="1447800" cy="180975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Trebuchet MS" panose="020B0603020202020204" pitchFamily="34" charset="0"/>
                <a:buChar char="​"/>
                <a:tabLst/>
                <a:defRPr/>
              </a:pPr>
              <a:r>
                <a:rPr kumimoji="0" lang="en-US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In disease pathway</a:t>
              </a:r>
            </a:p>
          </p:txBody>
        </p:sp>
        <p:grpSp>
          <p:nvGrpSpPr>
            <p:cNvPr id="185" name="Group 184"/>
            <p:cNvGrpSpPr/>
            <p:nvPr/>
          </p:nvGrpSpPr>
          <p:grpSpPr>
            <a:xfrm>
              <a:off x="7588772" y="4787693"/>
              <a:ext cx="952799" cy="952799"/>
              <a:chOff x="7588772" y="4382694"/>
              <a:chExt cx="952799" cy="952799"/>
            </a:xfrm>
            <a:solidFill>
              <a:srgbClr val="FFFFFF">
                <a:lumMod val="50000"/>
              </a:srgb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</p:grpSpPr>
          <p:sp>
            <p:nvSpPr>
              <p:cNvPr id="237" name="Oval 236"/>
              <p:cNvSpPr/>
              <p:nvPr/>
            </p:nvSpPr>
            <p:spPr>
              <a:xfrm>
                <a:off x="7588772" y="4382694"/>
                <a:ext cx="952799" cy="952799"/>
              </a:xfrm>
              <a:prstGeom prst="ellipse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sp3d prstMaterial="dkEdge">
                <a:bevelT/>
              </a:sp3d>
            </p:spPr>
            <p:txBody>
              <a:bodyPr lIns="68580" tIns="68580" rIns="68580" bIns="68580"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38" name="TextBox 237"/>
              <p:cNvSpPr txBox="1"/>
              <p:nvPr/>
            </p:nvSpPr>
            <p:spPr>
              <a:xfrm>
                <a:off x="7607971" y="4401894"/>
                <a:ext cx="914400" cy="914400"/>
              </a:xfrm>
              <a:prstGeom prst="ellipse">
                <a:avLst/>
              </a:prstGeom>
              <a:grpFill/>
              <a:ln w="9525" cap="rnd" cmpd="sng" algn="ctr">
                <a:noFill/>
                <a:prstDash val="solid"/>
                <a:round/>
              </a:ln>
              <a:effectLst/>
              <a:sp3d prstMaterial="dkEdge">
                <a:bevelT/>
              </a:sp3d>
              <a:extLst/>
            </p:spPr>
            <p:txBody>
  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00000"/>
                  <a:buFont typeface="Trebuchet MS" panose="020B0603020202020204" pitchFamily="34" charset="0"/>
                  <a:buChar char="​"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OBESITY</a:t>
                </a:r>
              </a:p>
            </p:txBody>
          </p:sp>
        </p:grpSp>
        <p:sp>
          <p:nvSpPr>
            <p:cNvPr id="186" name="Oval 185"/>
            <p:cNvSpPr/>
            <p:nvPr/>
          </p:nvSpPr>
          <p:spPr>
            <a:xfrm>
              <a:off x="610048" y="3131765"/>
              <a:ext cx="952799" cy="952799"/>
            </a:xfrm>
            <a:prstGeom prst="ellipse">
              <a:avLst/>
            </a:prstGeom>
            <a:solidFill>
              <a:srgbClr val="FFFFFF">
                <a:lumMod val="50000"/>
              </a:srgbClr>
            </a:solidFill>
            <a:ln w="10795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p:spPr>
          <p:txBody>
            <a:bodyPr lIns="0" tIns="68580" rIns="0" bIns="6858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</a:rPr>
                <a:t>HLD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87" name="Oval 186"/>
            <p:cNvSpPr/>
            <p:nvPr/>
          </p:nvSpPr>
          <p:spPr>
            <a:xfrm>
              <a:off x="5206141" y="1493241"/>
              <a:ext cx="952799" cy="952799"/>
            </a:xfrm>
            <a:prstGeom prst="ellipse">
              <a:avLst/>
            </a:prstGeom>
            <a:solidFill>
              <a:srgbClr val="FFFFFF">
                <a:lumMod val="50000"/>
              </a:srgbClr>
            </a:solidFill>
            <a:ln w="10795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p:spPr>
          <p:txBody>
            <a:bodyPr lIns="0" tIns="68580" rIns="0" bIns="6858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</a:rPr>
                <a:t>AFIB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88" name="Oval 187"/>
            <p:cNvSpPr/>
            <p:nvPr/>
          </p:nvSpPr>
          <p:spPr>
            <a:xfrm>
              <a:off x="3795657" y="2620477"/>
              <a:ext cx="952799" cy="959522"/>
            </a:xfrm>
            <a:prstGeom prst="ellipse">
              <a:avLst/>
            </a:prstGeom>
            <a:solidFill>
              <a:srgbClr val="C8102E"/>
            </a:solidFill>
            <a:ln w="10795" cap="flat" cmpd="sng" algn="ctr">
              <a:noFill/>
              <a:prstDash val="solid"/>
            </a:ln>
            <a:effectLst>
              <a:glow rad="101600">
                <a:srgbClr val="E38796">
                  <a:satMod val="175000"/>
                  <a:alpha val="40000"/>
                </a:srgb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p:spPr>
          <p:txBody>
            <a:bodyPr lIns="0" tIns="68580" rIns="0" bIns="6858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</a:rPr>
                <a:t>CAD</a:t>
              </a:r>
            </a:p>
          </p:txBody>
        </p:sp>
        <p:sp>
          <p:nvSpPr>
            <p:cNvPr id="189" name="Oval 188"/>
            <p:cNvSpPr/>
            <p:nvPr/>
          </p:nvSpPr>
          <p:spPr>
            <a:xfrm>
              <a:off x="6560629" y="3386896"/>
              <a:ext cx="952799" cy="952799"/>
            </a:xfrm>
            <a:prstGeom prst="ellipse">
              <a:avLst/>
            </a:prstGeom>
            <a:solidFill>
              <a:srgbClr val="C8102E"/>
            </a:solidFill>
            <a:ln w="10795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p:spPr>
          <p:txBody>
            <a:bodyPr lIns="0" tIns="68580" rIns="0" bIns="6858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</a:rPr>
                <a:t>MI</a:t>
              </a:r>
            </a:p>
          </p:txBody>
        </p:sp>
        <p:sp>
          <p:nvSpPr>
            <p:cNvPr id="190" name="Oval 189"/>
            <p:cNvSpPr/>
            <p:nvPr/>
          </p:nvSpPr>
          <p:spPr>
            <a:xfrm>
              <a:off x="7910457" y="1464543"/>
              <a:ext cx="952799" cy="952799"/>
            </a:xfrm>
            <a:prstGeom prst="ellipse">
              <a:avLst/>
            </a:prstGeom>
            <a:solidFill>
              <a:srgbClr val="FFFFFF">
                <a:lumMod val="50000"/>
              </a:srgbClr>
            </a:solidFill>
            <a:ln w="10795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p:spPr>
          <p:txBody>
            <a:bodyPr lIns="0" tIns="68580" rIns="0" bIns="6858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 typeface="Trebuchet MS" panose="020B0603020202020204" pitchFamily="34" charset="0"/>
                <a:buChar char="​"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</a:rPr>
                <a:t>1°VHD</a:t>
              </a:r>
            </a:p>
          </p:txBody>
        </p:sp>
        <p:grpSp>
          <p:nvGrpSpPr>
            <p:cNvPr id="191" name="Group 190"/>
            <p:cNvGrpSpPr/>
            <p:nvPr/>
          </p:nvGrpSpPr>
          <p:grpSpPr>
            <a:xfrm>
              <a:off x="3759370" y="4238820"/>
              <a:ext cx="952799" cy="952799"/>
              <a:chOff x="6967028" y="6635078"/>
              <a:chExt cx="952799" cy="959522"/>
            </a:xfrm>
            <a:solidFill>
              <a:srgbClr val="FFFFFF">
                <a:lumMod val="50000"/>
              </a:srgb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</p:grpSpPr>
          <p:sp>
            <p:nvSpPr>
              <p:cNvPr id="235" name="Oval 234"/>
              <p:cNvSpPr/>
              <p:nvPr/>
            </p:nvSpPr>
            <p:spPr>
              <a:xfrm>
                <a:off x="6967028" y="6635078"/>
                <a:ext cx="952799" cy="959522"/>
              </a:xfrm>
              <a:prstGeom prst="ellipse">
                <a:avLst/>
              </a:prstGeom>
              <a:grpFill/>
              <a:ln w="10795" cap="flat" cmpd="sng" algn="ctr">
                <a:noFill/>
                <a:prstDash val="solid"/>
              </a:ln>
              <a:effectLst/>
              <a:sp3d prstMaterial="dkEdge">
                <a:bevelT/>
              </a:sp3d>
            </p:spPr>
            <p:txBody>
              <a:bodyPr lIns="68580" tIns="68580" rIns="68580" bIns="68580"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36" name="TextBox 235"/>
              <p:cNvSpPr txBox="1"/>
              <p:nvPr/>
            </p:nvSpPr>
            <p:spPr>
              <a:xfrm>
                <a:off x="6986228" y="6657639"/>
                <a:ext cx="914400" cy="914400"/>
              </a:xfrm>
              <a:prstGeom prst="ellipse">
                <a:avLst/>
              </a:prstGeom>
              <a:grpFill/>
              <a:ln w="9525" cap="rnd" cmpd="sng" algn="ctr">
                <a:noFill/>
                <a:prstDash val="solid"/>
                <a:round/>
              </a:ln>
              <a:effectLst/>
              <a:sp3d prstMaterial="dkEdge">
                <a:bevelT/>
              </a:sp3d>
              <a:extLst/>
            </p:spPr>
            <p:txBody>
    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100000"/>
                  <a:buFont typeface="Trebuchet MS" panose="020B0603020202020204" pitchFamily="34" charset="0"/>
                  <a:buChar char="​"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DIABETES</a:t>
                </a:r>
              </a:p>
            </p:txBody>
          </p:sp>
        </p:grpSp>
        <p:cxnSp>
          <p:nvCxnSpPr>
            <p:cNvPr id="192" name="Straight Arrow Connector 191"/>
            <p:cNvCxnSpPr/>
            <p:nvPr/>
          </p:nvCxnSpPr>
          <p:spPr>
            <a:xfrm>
              <a:off x="1541631" y="2133738"/>
              <a:ext cx="2254026" cy="792917"/>
            </a:xfrm>
            <a:prstGeom prst="straightConnector1">
              <a:avLst/>
            </a:prstGeom>
            <a:noFill/>
            <a:ln w="9525" cap="rnd" cmpd="sng" algn="ctr">
              <a:solidFill>
                <a:srgbClr val="000000">
                  <a:lumMod val="60000"/>
                  <a:lumOff val="40000"/>
                </a:srgbClr>
              </a:solidFill>
              <a:prstDash val="sysDot"/>
              <a:round/>
              <a:tailEnd type="triangle"/>
            </a:ln>
            <a:effectLst/>
          </p:spPr>
        </p:cxnSp>
        <p:cxnSp>
          <p:nvCxnSpPr>
            <p:cNvPr id="193" name="Straight Arrow Connector 192"/>
            <p:cNvCxnSpPr/>
            <p:nvPr/>
          </p:nvCxnSpPr>
          <p:spPr>
            <a:xfrm>
              <a:off x="4765729" y="3258890"/>
              <a:ext cx="1777627" cy="528336"/>
            </a:xfrm>
            <a:prstGeom prst="straightConnector1">
              <a:avLst/>
            </a:prstGeom>
            <a:noFill/>
            <a:ln w="9525" cap="rnd" cmpd="sng" algn="ctr">
              <a:solidFill>
                <a:srgbClr val="000000">
                  <a:lumMod val="60000"/>
                  <a:lumOff val="40000"/>
                </a:srgbClr>
              </a:solidFill>
              <a:prstDash val="sysDot"/>
              <a:round/>
              <a:tailEnd type="triangle"/>
            </a:ln>
            <a:effectLst/>
          </p:spPr>
        </p:cxnSp>
        <p:cxnSp>
          <p:nvCxnSpPr>
            <p:cNvPr id="194" name="Straight Arrow Connector 193"/>
            <p:cNvCxnSpPr/>
            <p:nvPr/>
          </p:nvCxnSpPr>
          <p:spPr>
            <a:xfrm flipH="1" flipV="1">
              <a:off x="4647910" y="3402346"/>
              <a:ext cx="2940863" cy="1695507"/>
            </a:xfrm>
            <a:prstGeom prst="straightConnector1">
              <a:avLst/>
            </a:prstGeom>
            <a:noFill/>
            <a:ln w="9525" cap="rnd" cmpd="sng" algn="ctr">
              <a:solidFill>
                <a:srgbClr val="000000">
                  <a:lumMod val="60000"/>
                  <a:lumOff val="40000"/>
                </a:srgbClr>
              </a:solidFill>
              <a:prstDash val="sysDot"/>
              <a:round/>
              <a:tailEnd type="triangle"/>
            </a:ln>
            <a:effectLst/>
          </p:spPr>
        </p:cxnSp>
        <p:cxnSp>
          <p:nvCxnSpPr>
            <p:cNvPr id="195" name="Straight Arrow Connector 194"/>
            <p:cNvCxnSpPr/>
            <p:nvPr/>
          </p:nvCxnSpPr>
          <p:spPr>
            <a:xfrm flipV="1">
              <a:off x="1589627" y="3323534"/>
              <a:ext cx="2245654" cy="256466"/>
            </a:xfrm>
            <a:prstGeom prst="straightConnector1">
              <a:avLst/>
            </a:prstGeom>
            <a:noFill/>
            <a:ln w="9525" cap="rnd" cmpd="sng" algn="ctr">
              <a:solidFill>
                <a:srgbClr val="000000">
                  <a:lumMod val="60000"/>
                  <a:lumOff val="40000"/>
                </a:srgbClr>
              </a:solidFill>
              <a:prstDash val="sysDot"/>
              <a:round/>
              <a:tailEnd type="triangle"/>
            </a:ln>
            <a:effectLst/>
          </p:spPr>
        </p:cxnSp>
        <p:cxnSp>
          <p:nvCxnSpPr>
            <p:cNvPr id="196" name="Straight Arrow Connector 195"/>
            <p:cNvCxnSpPr/>
            <p:nvPr/>
          </p:nvCxnSpPr>
          <p:spPr>
            <a:xfrm flipH="1" flipV="1">
              <a:off x="1562847" y="3787226"/>
              <a:ext cx="2121180" cy="843268"/>
            </a:xfrm>
            <a:prstGeom prst="straightConnector1">
              <a:avLst/>
            </a:prstGeom>
            <a:noFill/>
            <a:ln w="9525" cap="rnd" cmpd="sng" algn="ctr">
              <a:solidFill>
                <a:srgbClr val="000000">
                  <a:lumMod val="60000"/>
                  <a:lumOff val="40000"/>
                </a:srgbClr>
              </a:solidFill>
              <a:prstDash val="sysDot"/>
              <a:round/>
              <a:tailEnd type="triangle"/>
            </a:ln>
            <a:effectLst/>
          </p:spPr>
        </p:cxnSp>
        <p:cxnSp>
          <p:nvCxnSpPr>
            <p:cNvPr id="197" name="Straight Arrow Connector 196"/>
            <p:cNvCxnSpPr/>
            <p:nvPr/>
          </p:nvCxnSpPr>
          <p:spPr>
            <a:xfrm flipH="1">
              <a:off x="6327788" y="4352789"/>
              <a:ext cx="528984" cy="1037153"/>
            </a:xfrm>
            <a:prstGeom prst="straightConnector1">
              <a:avLst/>
            </a:prstGeom>
            <a:noFill/>
            <a:ln w="9525" cap="rnd" cmpd="sng" algn="ctr">
              <a:solidFill>
                <a:srgbClr val="000000">
                  <a:lumMod val="60000"/>
                  <a:lumOff val="40000"/>
                </a:srgbClr>
              </a:solidFill>
              <a:prstDash val="sysDot"/>
              <a:round/>
              <a:tailEnd type="triangle"/>
            </a:ln>
            <a:effectLst/>
          </p:spPr>
        </p:cxnSp>
        <p:cxnSp>
          <p:nvCxnSpPr>
            <p:cNvPr id="198" name="Straight Arrow Connector 197"/>
            <p:cNvCxnSpPr/>
            <p:nvPr/>
          </p:nvCxnSpPr>
          <p:spPr>
            <a:xfrm>
              <a:off x="4664095" y="5015504"/>
              <a:ext cx="1061685" cy="598493"/>
            </a:xfrm>
            <a:prstGeom prst="straightConnector1">
              <a:avLst/>
            </a:prstGeom>
            <a:noFill/>
            <a:ln w="9525" cap="rnd" cmpd="sng" algn="ctr">
              <a:solidFill>
                <a:srgbClr val="000000">
                  <a:lumMod val="60000"/>
                  <a:lumOff val="40000"/>
                </a:srgbClr>
              </a:solidFill>
              <a:prstDash val="sysDot"/>
              <a:round/>
              <a:tailEnd type="triangle"/>
            </a:ln>
            <a:effectLst/>
          </p:spPr>
        </p:cxnSp>
        <p:cxnSp>
          <p:nvCxnSpPr>
            <p:cNvPr id="199" name="Straight Arrow Connector 198"/>
            <p:cNvCxnSpPr/>
            <p:nvPr/>
          </p:nvCxnSpPr>
          <p:spPr>
            <a:xfrm>
              <a:off x="1539077" y="1901599"/>
              <a:ext cx="3655860" cy="39940"/>
            </a:xfrm>
            <a:prstGeom prst="straightConnector1">
              <a:avLst/>
            </a:prstGeom>
            <a:noFill/>
            <a:ln w="9525" cap="rnd" cmpd="sng" algn="ctr">
              <a:solidFill>
                <a:srgbClr val="000000">
                  <a:lumMod val="60000"/>
                  <a:lumOff val="40000"/>
                </a:srgbClr>
              </a:solidFill>
              <a:prstDash val="sysDot"/>
              <a:round/>
              <a:tailEnd type="triangle"/>
            </a:ln>
            <a:effectLst/>
          </p:spPr>
        </p:cxnSp>
        <p:cxnSp>
          <p:nvCxnSpPr>
            <p:cNvPr id="200" name="Straight Arrow Connector 199"/>
            <p:cNvCxnSpPr/>
            <p:nvPr/>
          </p:nvCxnSpPr>
          <p:spPr>
            <a:xfrm flipV="1">
              <a:off x="4692970" y="2338543"/>
              <a:ext cx="641691" cy="434269"/>
            </a:xfrm>
            <a:prstGeom prst="straightConnector1">
              <a:avLst/>
            </a:prstGeom>
            <a:noFill/>
            <a:ln w="9525" cap="rnd" cmpd="sng" algn="ctr">
              <a:solidFill>
                <a:srgbClr val="000000">
                  <a:lumMod val="60000"/>
                  <a:lumOff val="40000"/>
                </a:srgbClr>
              </a:solidFill>
              <a:prstDash val="sysDot"/>
              <a:round/>
              <a:tailEnd type="triangle"/>
            </a:ln>
            <a:effectLst/>
          </p:spPr>
        </p:cxnSp>
        <p:cxnSp>
          <p:nvCxnSpPr>
            <p:cNvPr id="201" name="Curved Connector 200"/>
            <p:cNvCxnSpPr>
              <a:stCxn id="237" idx="4"/>
              <a:endCxn id="186" idx="4"/>
            </p:cNvCxnSpPr>
            <p:nvPr/>
          </p:nvCxnSpPr>
          <p:spPr>
            <a:xfrm rot="5400000" flipH="1">
              <a:off x="3747846" y="1423166"/>
              <a:ext cx="1655928" cy="6978724"/>
            </a:xfrm>
            <a:prstGeom prst="curvedConnector3">
              <a:avLst>
                <a:gd name="adj1" fmla="val -49161"/>
              </a:avLst>
            </a:prstGeom>
            <a:noFill/>
            <a:ln w="9525" cap="rnd" cmpd="sng" algn="ctr">
              <a:solidFill>
                <a:srgbClr val="000000">
                  <a:lumMod val="60000"/>
                  <a:lumOff val="40000"/>
                </a:srgbClr>
              </a:solidFill>
              <a:prstDash val="sysDot"/>
              <a:round/>
              <a:tailEnd type="triangle"/>
            </a:ln>
            <a:effectLst/>
          </p:spPr>
        </p:cxnSp>
        <p:cxnSp>
          <p:nvCxnSpPr>
            <p:cNvPr id="202" name="Straight Arrow Connector 201"/>
            <p:cNvCxnSpPr/>
            <p:nvPr/>
          </p:nvCxnSpPr>
          <p:spPr>
            <a:xfrm flipH="1" flipV="1">
              <a:off x="4256850" y="3615923"/>
              <a:ext cx="15206" cy="593150"/>
            </a:xfrm>
            <a:prstGeom prst="straightConnector1">
              <a:avLst/>
            </a:prstGeom>
            <a:noFill/>
            <a:ln w="9525" cap="rnd" cmpd="sng" algn="ctr">
              <a:solidFill>
                <a:srgbClr val="000000">
                  <a:lumMod val="60000"/>
                  <a:lumOff val="40000"/>
                </a:srgbClr>
              </a:solidFill>
              <a:prstDash val="sysDot"/>
              <a:round/>
              <a:tailEnd type="triangle"/>
            </a:ln>
            <a:effectLst/>
          </p:spPr>
        </p:cxnSp>
        <p:sp>
          <p:nvSpPr>
            <p:cNvPr id="203" name="Freeform 202"/>
            <p:cNvSpPr/>
            <p:nvPr/>
          </p:nvSpPr>
          <p:spPr>
            <a:xfrm>
              <a:off x="1391478" y="2383622"/>
              <a:ext cx="4240696" cy="3458818"/>
            </a:xfrm>
            <a:custGeom>
              <a:avLst/>
              <a:gdLst>
                <a:gd name="connsiteX0" fmla="*/ 0 w 4240696"/>
                <a:gd name="connsiteY0" fmla="*/ 0 h 3458818"/>
                <a:gd name="connsiteX1" fmla="*/ 1325218 w 4240696"/>
                <a:gd name="connsiteY1" fmla="*/ 2464905 h 3458818"/>
                <a:gd name="connsiteX2" fmla="*/ 4240696 w 4240696"/>
                <a:gd name="connsiteY2" fmla="*/ 3458818 h 345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40696" h="3458818">
                  <a:moveTo>
                    <a:pt x="0" y="0"/>
                  </a:moveTo>
                  <a:cubicBezTo>
                    <a:pt x="309217" y="944217"/>
                    <a:pt x="618435" y="1888435"/>
                    <a:pt x="1325218" y="2464905"/>
                  </a:cubicBezTo>
                  <a:cubicBezTo>
                    <a:pt x="2032001" y="3041375"/>
                    <a:pt x="3756992" y="3295375"/>
                    <a:pt x="4240696" y="3458818"/>
                  </a:cubicBezTo>
                </a:path>
              </a:pathLst>
            </a:custGeom>
            <a:noFill/>
            <a:ln w="9525" cap="rnd" cmpd="sng" algn="ctr">
              <a:solidFill>
                <a:srgbClr val="6E6F73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1457739" y="2343866"/>
              <a:ext cx="6135757" cy="2928730"/>
            </a:xfrm>
            <a:custGeom>
              <a:avLst/>
              <a:gdLst>
                <a:gd name="connsiteX0" fmla="*/ 6135757 w 6135757"/>
                <a:gd name="connsiteY0" fmla="*/ 2928730 h 2928730"/>
                <a:gd name="connsiteX1" fmla="*/ 1669774 w 6135757"/>
                <a:gd name="connsiteY1" fmla="*/ 1272208 h 2928730"/>
                <a:gd name="connsiteX2" fmla="*/ 0 w 6135757"/>
                <a:gd name="connsiteY2" fmla="*/ 0 h 2928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35757" h="2928730">
                  <a:moveTo>
                    <a:pt x="6135757" y="2928730"/>
                  </a:moveTo>
                  <a:cubicBezTo>
                    <a:pt x="4414078" y="2344530"/>
                    <a:pt x="2692400" y="1760330"/>
                    <a:pt x="1669774" y="1272208"/>
                  </a:cubicBezTo>
                  <a:cubicBezTo>
                    <a:pt x="647148" y="784086"/>
                    <a:pt x="323574" y="392043"/>
                    <a:pt x="0" y="0"/>
                  </a:cubicBezTo>
                </a:path>
              </a:pathLst>
            </a:custGeom>
            <a:noFill/>
            <a:ln w="9525" cap="rnd" cmpd="sng" algn="ctr">
              <a:solidFill>
                <a:srgbClr val="6E6F73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cxnSp>
          <p:nvCxnSpPr>
            <p:cNvPr id="205" name="Straight Arrow Connector 204"/>
            <p:cNvCxnSpPr/>
            <p:nvPr/>
          </p:nvCxnSpPr>
          <p:spPr>
            <a:xfrm flipH="1" flipV="1">
              <a:off x="4712169" y="4889978"/>
              <a:ext cx="2871881" cy="433828"/>
            </a:xfrm>
            <a:prstGeom prst="straightConnector1">
              <a:avLst/>
            </a:prstGeom>
            <a:noFill/>
            <a:ln w="9525" cap="rnd" cmpd="sng" algn="ctr">
              <a:solidFill>
                <a:srgbClr val="000000">
                  <a:lumMod val="60000"/>
                  <a:lumOff val="40000"/>
                </a:srgbClr>
              </a:solidFill>
              <a:prstDash val="sysDot"/>
              <a:round/>
              <a:tailEnd type="triangle"/>
            </a:ln>
            <a:effectLst/>
          </p:spPr>
        </p:cxnSp>
        <p:grpSp>
          <p:nvGrpSpPr>
            <p:cNvPr id="206" name="Group 205"/>
            <p:cNvGrpSpPr/>
            <p:nvPr/>
          </p:nvGrpSpPr>
          <p:grpSpPr>
            <a:xfrm>
              <a:off x="1517480" y="1080568"/>
              <a:ext cx="10430966" cy="5319058"/>
              <a:chOff x="1517480" y="1080568"/>
              <a:chExt cx="10430966" cy="5319058"/>
            </a:xfrm>
          </p:grpSpPr>
          <p:grpSp>
            <p:nvGrpSpPr>
              <p:cNvPr id="207" name="Group 206"/>
              <p:cNvGrpSpPr/>
              <p:nvPr/>
            </p:nvGrpSpPr>
            <p:grpSpPr>
              <a:xfrm>
                <a:off x="1517480" y="1080568"/>
                <a:ext cx="9945672" cy="5319058"/>
                <a:chOff x="1517480" y="1161848"/>
                <a:chExt cx="9945672" cy="5319058"/>
              </a:xfrm>
            </p:grpSpPr>
            <p:cxnSp>
              <p:nvCxnSpPr>
                <p:cNvPr id="211" name="Straight Connector 210"/>
                <p:cNvCxnSpPr/>
                <p:nvPr/>
              </p:nvCxnSpPr>
              <p:spPr>
                <a:xfrm>
                  <a:off x="9743890" y="5662488"/>
                  <a:ext cx="214312" cy="0"/>
                </a:xfrm>
                <a:prstGeom prst="line">
                  <a:avLst/>
                </a:prstGeom>
                <a:noFill/>
                <a:ln w="9525" cap="rnd" cmpd="sng" algn="ctr">
                  <a:solidFill>
                    <a:srgbClr val="C8102E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12" name="TextBox 211"/>
                <p:cNvSpPr txBox="1"/>
                <p:nvPr/>
              </p:nvSpPr>
              <p:spPr>
                <a:xfrm>
                  <a:off x="10015352" y="5572000"/>
                  <a:ext cx="1447800" cy="180975"/>
                </a:xfrm>
                <a:prstGeom prst="rect">
                  <a:avLst/>
                </a:prstGeom>
                <a:noFill/>
                <a:ln w="9525" cap="rnd" cmpd="sng" algn="ctr">
                  <a:noFill/>
                  <a:prstDash val="solid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29BA74"/>
                      </a:solidFill>
                    </a14:hiddenFill>
                  </a:ext>
                </a:extLst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100000"/>
                    <a:buFont typeface="Trebuchet MS" panose="020B0603020202020204" pitchFamily="34" charset="0"/>
                    <a:buChar char="​"/>
                    <a:tabLst/>
                    <a:defRPr/>
                  </a:pPr>
                  <a:r>
                    <a:rPr kumimoji="0" lang="en-US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rPr>
                    <a:t>Risk factor for </a:t>
                  </a:r>
                  <a:r>
                    <a:rPr kumimoji="0" lang="en-US" sz="75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rPr>
                    <a:t>HFpEF</a:t>
                  </a:r>
                  <a:endParaRPr kumimoji="0" lang="en-US" sz="7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cxnSp>
              <p:nvCxnSpPr>
                <p:cNvPr id="213" name="Straight Connector 212"/>
                <p:cNvCxnSpPr/>
                <p:nvPr/>
              </p:nvCxnSpPr>
              <p:spPr>
                <a:xfrm>
                  <a:off x="9743890" y="5891088"/>
                  <a:ext cx="214312" cy="0"/>
                </a:xfrm>
                <a:prstGeom prst="line">
                  <a:avLst/>
                </a:prstGeom>
                <a:noFill/>
                <a:ln w="9525" cap="rnd" cmpd="sng" algn="ctr">
                  <a:solidFill>
                    <a:srgbClr val="C8102E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14" name="TextBox 213"/>
                <p:cNvSpPr txBox="1"/>
                <p:nvPr/>
              </p:nvSpPr>
              <p:spPr>
                <a:xfrm>
                  <a:off x="10015352" y="5800600"/>
                  <a:ext cx="1447800" cy="180975"/>
                </a:xfrm>
                <a:prstGeom prst="rect">
                  <a:avLst/>
                </a:prstGeom>
                <a:noFill/>
                <a:ln w="9525" cap="rnd" cmpd="sng" algn="ctr">
                  <a:noFill/>
                  <a:prstDash val="solid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29BA74"/>
                      </a:solidFill>
                    </a14:hiddenFill>
                  </a:ext>
                </a:extLst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100000"/>
                    <a:buFont typeface="Trebuchet MS" panose="020B0603020202020204" pitchFamily="34" charset="0"/>
                    <a:buChar char="​"/>
                    <a:tabLst/>
                    <a:defRPr/>
                  </a:pPr>
                  <a:r>
                    <a:rPr kumimoji="0" lang="en-US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rPr>
                    <a:t>Risk factor for </a:t>
                  </a:r>
                  <a:r>
                    <a:rPr kumimoji="0" lang="en-US" sz="75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rPr>
                    <a:t>HFrEF</a:t>
                  </a:r>
                  <a:endParaRPr kumimoji="0" lang="en-US" sz="7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5" name="Group 214"/>
                <p:cNvGrpSpPr/>
                <p:nvPr/>
              </p:nvGrpSpPr>
              <p:grpSpPr>
                <a:xfrm>
                  <a:off x="1517480" y="1161848"/>
                  <a:ext cx="9228287" cy="5319058"/>
                  <a:chOff x="1517480" y="1002824"/>
                  <a:chExt cx="9228287" cy="5319058"/>
                </a:xfrm>
              </p:grpSpPr>
              <p:sp>
                <p:nvSpPr>
                  <p:cNvPr id="218" name="Oval 217"/>
                  <p:cNvSpPr/>
                  <p:nvPr/>
                </p:nvSpPr>
                <p:spPr>
                  <a:xfrm>
                    <a:off x="9648487" y="2915547"/>
                    <a:ext cx="1097280" cy="1097280"/>
                  </a:xfrm>
                  <a:prstGeom prst="ellipse">
                    <a:avLst/>
                  </a:prstGeom>
                  <a:solidFill>
                    <a:srgbClr val="640717"/>
                  </a:solidFill>
                  <a:ln w="10795" cap="flat" cmpd="sng" algn="ctr">
                    <a:noFill/>
                    <a:prstDash val="solid"/>
                  </a:ln>
                  <a:effectLst>
                    <a:glow rad="228600">
                      <a:srgbClr val="E38796">
                        <a:satMod val="175000"/>
                        <a:alpha val="40000"/>
                      </a:srgb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 prstMaterial="dkEdge">
                    <a:bevelT/>
                  </a:sp3d>
                </p:spPr>
                <p:txBody>
                  <a:bodyPr lIns="0" tIns="68580" rIns="0" bIns="68580" rtlCol="0"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9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3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j-lt"/>
                      </a:rPr>
                      <a:t>Heart failure</a:t>
                    </a:r>
                  </a:p>
                </p:txBody>
              </p:sp>
              <p:sp>
                <p:nvSpPr>
                  <p:cNvPr id="219" name="Oval 218"/>
                  <p:cNvSpPr/>
                  <p:nvPr/>
                </p:nvSpPr>
                <p:spPr>
                  <a:xfrm>
                    <a:off x="9643878" y="1002824"/>
                    <a:ext cx="952799" cy="959523"/>
                  </a:xfrm>
                  <a:prstGeom prst="ellipse">
                    <a:avLst/>
                  </a:prstGeom>
                  <a:solidFill>
                    <a:srgbClr val="FFFFFF">
                      <a:lumMod val="50000"/>
                    </a:srgbClr>
                  </a:solidFill>
                  <a:ln w="10795" cap="flat" cmpd="sng" algn="ctr">
                    <a:noFill/>
                    <a:prstDash val="solid"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 prstMaterial="dkEdge">
                    <a:bevelT/>
                  </a:sp3d>
                </p:spPr>
                <p:txBody>
                  <a:bodyPr lIns="0" tIns="0" rIns="0" bIns="0" rtlCol="0"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Pct val="100000"/>
                      <a:buFont typeface="Trebuchet MS" panose="020B0603020202020204" pitchFamily="34" charset="0"/>
                      <a:buChar char="​"/>
                      <a:tabLst/>
                      <a:defRPr/>
                    </a:pPr>
                    <a:r>
                      <a:rPr kumimoji="0" lang="en-US" sz="7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j-lt"/>
                      </a:rPr>
                      <a:t>RARER OR </a:t>
                    </a:r>
                    <a:br>
                      <a:rPr kumimoji="0" lang="en-US" sz="7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j-lt"/>
                      </a:rPr>
                    </a:br>
                    <a:r>
                      <a:rPr kumimoji="0" lang="en-US" sz="7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j-lt"/>
                      </a:rPr>
                      <a:t>UNKNOWN CAUSES</a:t>
                    </a:r>
                  </a:p>
                </p:txBody>
              </p:sp>
              <p:grpSp>
                <p:nvGrpSpPr>
                  <p:cNvPr id="220" name="Group 219"/>
                  <p:cNvGrpSpPr/>
                  <p:nvPr/>
                </p:nvGrpSpPr>
                <p:grpSpPr>
                  <a:xfrm>
                    <a:off x="1517480" y="1922655"/>
                    <a:ext cx="8701113" cy="4399227"/>
                    <a:chOff x="1517480" y="1922655"/>
                    <a:chExt cx="8701113" cy="4399227"/>
                  </a:xfrm>
                </p:grpSpPr>
                <p:sp>
                  <p:nvSpPr>
                    <p:cNvPr id="221" name="Freeform 220"/>
                    <p:cNvSpPr/>
                    <p:nvPr/>
                  </p:nvSpPr>
                  <p:spPr>
                    <a:xfrm>
                      <a:off x="4731026" y="3631096"/>
                      <a:ext cx="4797287" cy="1181138"/>
                    </a:xfrm>
                    <a:custGeom>
                      <a:avLst/>
                      <a:gdLst>
                        <a:gd name="connsiteX0" fmla="*/ 0 w 4797287"/>
                        <a:gd name="connsiteY0" fmla="*/ 1086678 h 1181138"/>
                        <a:gd name="connsiteX1" fmla="*/ 2716696 w 4797287"/>
                        <a:gd name="connsiteY1" fmla="*/ 1073426 h 1181138"/>
                        <a:gd name="connsiteX2" fmla="*/ 4797287 w 4797287"/>
                        <a:gd name="connsiteY2" fmla="*/ 0 h 11811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4797287" h="1181138">
                          <a:moveTo>
                            <a:pt x="0" y="1086678"/>
                          </a:moveTo>
                          <a:cubicBezTo>
                            <a:pt x="958574" y="1170608"/>
                            <a:pt x="1917148" y="1254539"/>
                            <a:pt x="2716696" y="1073426"/>
                          </a:cubicBezTo>
                          <a:cubicBezTo>
                            <a:pt x="3516244" y="892313"/>
                            <a:pt x="4156765" y="446156"/>
                            <a:pt x="4797287" y="0"/>
                          </a:cubicBezTo>
                        </a:path>
                      </a:pathLst>
                    </a:custGeom>
                    <a:noFill/>
                    <a:ln w="9525" cap="rnd" cmpd="sng" algn="ctr">
                      <a:solidFill>
                        <a:srgbClr val="9A9A9A"/>
                      </a:solidFill>
                      <a:prstDash val="dash"/>
                      <a:round/>
                      <a:headEnd type="none" w="med" len="med"/>
                      <a:tailEnd type="triangle" w="med" len="me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6858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222" name="Group 221"/>
                    <p:cNvGrpSpPr/>
                    <p:nvPr/>
                  </p:nvGrpSpPr>
                  <p:grpSpPr>
                    <a:xfrm>
                      <a:off x="1517480" y="1922655"/>
                      <a:ext cx="8701113" cy="4399227"/>
                      <a:chOff x="1517480" y="1922655"/>
                      <a:chExt cx="8701113" cy="4399227"/>
                    </a:xfrm>
                  </p:grpSpPr>
                  <p:cxnSp>
                    <p:nvCxnSpPr>
                      <p:cNvPr id="223" name="Straight Arrow Connector 222"/>
                      <p:cNvCxnSpPr/>
                      <p:nvPr/>
                    </p:nvCxnSpPr>
                    <p:spPr>
                      <a:xfrm flipV="1">
                        <a:off x="7519657" y="3538179"/>
                        <a:ext cx="2008656" cy="171302"/>
                      </a:xfrm>
                      <a:prstGeom prst="straightConnector1">
                        <a:avLst/>
                      </a:prstGeom>
                      <a:noFill/>
                      <a:ln w="9525" cap="rnd" cmpd="sng" algn="ctr">
                        <a:solidFill>
                          <a:srgbClr val="C8102E"/>
                        </a:solidFill>
                        <a:prstDash val="solid"/>
                        <a:round/>
                        <a:headEnd type="none" w="med" len="med"/>
                        <a:tailEnd type="triangle" w="med" len="med"/>
                      </a:ln>
                      <a:effectLst/>
                    </p:spPr>
                  </p:cxnSp>
                  <p:cxnSp>
                    <p:nvCxnSpPr>
                      <p:cNvPr id="224" name="Straight Arrow Connector 223"/>
                      <p:cNvCxnSpPr/>
                      <p:nvPr/>
                    </p:nvCxnSpPr>
                    <p:spPr>
                      <a:xfrm>
                        <a:off x="8676074" y="2260799"/>
                        <a:ext cx="1047758" cy="793221"/>
                      </a:xfrm>
                      <a:prstGeom prst="straightConnector1">
                        <a:avLst/>
                      </a:prstGeom>
                      <a:noFill/>
                      <a:ln w="9525" cap="rnd" cmpd="sng" algn="ctr">
                        <a:solidFill>
                          <a:srgbClr val="9A9A9A"/>
                        </a:solidFill>
                        <a:prstDash val="solid"/>
                        <a:round/>
                        <a:headEnd type="none" w="med" len="med"/>
                        <a:tailEnd type="triangle" w="med" len="med"/>
                      </a:ln>
                      <a:effectLst/>
                    </p:spPr>
                  </p:cxnSp>
                  <p:cxnSp>
                    <p:nvCxnSpPr>
                      <p:cNvPr id="225" name="Straight Arrow Connector 224"/>
                      <p:cNvCxnSpPr/>
                      <p:nvPr/>
                    </p:nvCxnSpPr>
                    <p:spPr>
                      <a:xfrm flipH="1">
                        <a:off x="10039235" y="2074145"/>
                        <a:ext cx="4336" cy="788115"/>
                      </a:xfrm>
                      <a:prstGeom prst="straightConnector1">
                        <a:avLst/>
                      </a:prstGeom>
                      <a:noFill/>
                      <a:ln w="9525" cap="rnd" cmpd="sng" algn="ctr">
                        <a:solidFill>
                          <a:srgbClr val="9A9A9A"/>
                        </a:solidFill>
                        <a:prstDash val="solid"/>
                        <a:round/>
                        <a:headEnd type="none" w="med" len="med"/>
                        <a:tailEnd type="triangle" w="med" len="med"/>
                      </a:ln>
                      <a:effectLst/>
                    </p:spPr>
                  </p:cxnSp>
                  <p:cxnSp>
                    <p:nvCxnSpPr>
                      <p:cNvPr id="226" name="Straight Arrow Connector 225"/>
                      <p:cNvCxnSpPr/>
                      <p:nvPr/>
                    </p:nvCxnSpPr>
                    <p:spPr>
                      <a:xfrm>
                        <a:off x="4765729" y="2915547"/>
                        <a:ext cx="4762584" cy="503792"/>
                      </a:xfrm>
                      <a:prstGeom prst="straightConnector1">
                        <a:avLst/>
                      </a:prstGeom>
                      <a:noFill/>
                      <a:ln w="9525" cap="rnd" cmpd="sng" algn="ctr">
                        <a:solidFill>
                          <a:srgbClr val="C8102E"/>
                        </a:solidFill>
                        <a:prstDash val="solid"/>
                        <a:round/>
                        <a:headEnd type="none" w="med" len="med"/>
                        <a:tailEnd type="triangle" w="med" len="med"/>
                      </a:ln>
                      <a:effectLst/>
                    </p:spPr>
                  </p:cxnSp>
                  <p:grpSp>
                    <p:nvGrpSpPr>
                      <p:cNvPr id="227" name="Group 226"/>
                      <p:cNvGrpSpPr/>
                      <p:nvPr/>
                    </p:nvGrpSpPr>
                    <p:grpSpPr>
                      <a:xfrm>
                        <a:off x="1517480" y="1922655"/>
                        <a:ext cx="8701113" cy="4399227"/>
                        <a:chOff x="1517480" y="1922655"/>
                        <a:chExt cx="8701113" cy="4399227"/>
                      </a:xfrm>
                    </p:grpSpPr>
                    <p:sp>
                      <p:nvSpPr>
                        <p:cNvPr id="228" name="Freeform 227"/>
                        <p:cNvSpPr/>
                        <p:nvPr/>
                      </p:nvSpPr>
                      <p:spPr>
                        <a:xfrm>
                          <a:off x="1517480" y="2232687"/>
                          <a:ext cx="8126397" cy="2362193"/>
                        </a:xfrm>
                        <a:custGeom>
                          <a:avLst/>
                          <a:gdLst>
                            <a:gd name="connsiteX0" fmla="*/ 0 w 8373979"/>
                            <a:gd name="connsiteY0" fmla="*/ 0 h 2170090"/>
                            <a:gd name="connsiteX1" fmla="*/ 3195587 w 8373979"/>
                            <a:gd name="connsiteY1" fmla="*/ 1607419 h 2170090"/>
                            <a:gd name="connsiteX2" fmla="*/ 6747309 w 8373979"/>
                            <a:gd name="connsiteY2" fmla="*/ 2165684 h 2170090"/>
                            <a:gd name="connsiteX3" fmla="*/ 8373979 w 8373979"/>
                            <a:gd name="connsiteY3" fmla="*/ 1366787 h 217009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8373979" h="2170090">
                              <a:moveTo>
                                <a:pt x="0" y="0"/>
                              </a:moveTo>
                              <a:cubicBezTo>
                                <a:pt x="1035517" y="623236"/>
                                <a:pt x="2071035" y="1246472"/>
                                <a:pt x="3195587" y="1607419"/>
                              </a:cubicBezTo>
                              <a:cubicBezTo>
                                <a:pt x="4320139" y="1968366"/>
                                <a:pt x="5884244" y="2205789"/>
                                <a:pt x="6747309" y="2165684"/>
                              </a:cubicBezTo>
                              <a:cubicBezTo>
                                <a:pt x="7610374" y="2125579"/>
                                <a:pt x="8099659" y="1499937"/>
                                <a:pt x="8373979" y="1366787"/>
                              </a:cubicBezTo>
                            </a:path>
                          </a:pathLst>
                        </a:custGeom>
                        <a:noFill/>
                        <a:ln w="9525" cap="rnd" cmpd="sng" algn="ctr">
                          <a:solidFill>
                            <a:srgbClr val="C8102E"/>
                          </a:solidFill>
                          <a:prstDash val="solid"/>
                          <a:round/>
                          <a:headEnd type="none" w="med" len="med"/>
                          <a:tailEnd type="triangle" w="med" len="me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6858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35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cxnSp>
                      <p:nvCxnSpPr>
                        <p:cNvPr id="229" name="Straight Arrow Connector 228"/>
                        <p:cNvCxnSpPr/>
                        <p:nvPr/>
                      </p:nvCxnSpPr>
                      <p:spPr>
                        <a:xfrm flipH="1">
                          <a:off x="10214257" y="2074145"/>
                          <a:ext cx="4336" cy="788115"/>
                        </a:xfrm>
                        <a:prstGeom prst="straightConnector1">
                          <a:avLst/>
                        </a:prstGeom>
                        <a:noFill/>
                        <a:ln w="9525" cap="rnd" cmpd="sng" algn="ctr">
                          <a:solidFill>
                            <a:srgbClr val="9A9A9A"/>
                          </a:solidFill>
                          <a:prstDash val="dash"/>
                          <a:round/>
                          <a:headEnd type="none" w="med" len="med"/>
                          <a:tailEnd type="triangle" w="med" len="med"/>
                        </a:ln>
                        <a:effectLst/>
                      </p:spPr>
                    </p:cxnSp>
                    <p:cxnSp>
                      <p:nvCxnSpPr>
                        <p:cNvPr id="230" name="Straight Arrow Connector 229"/>
                        <p:cNvCxnSpPr/>
                        <p:nvPr/>
                      </p:nvCxnSpPr>
                      <p:spPr>
                        <a:xfrm flipV="1">
                          <a:off x="8516205" y="3850828"/>
                          <a:ext cx="1207627" cy="1086932"/>
                        </a:xfrm>
                        <a:prstGeom prst="straightConnector1">
                          <a:avLst/>
                        </a:prstGeom>
                        <a:noFill/>
                        <a:ln w="9525" cap="rnd" cmpd="sng" algn="ctr">
                          <a:solidFill>
                            <a:srgbClr val="9A9A9A"/>
                          </a:solidFill>
                          <a:prstDash val="dash"/>
                          <a:round/>
                          <a:headEnd type="none" w="med" len="med"/>
                          <a:tailEnd type="triangle" w="med" len="med"/>
                        </a:ln>
                        <a:effectLst/>
                      </p:spPr>
                    </p:cxnSp>
                    <p:cxnSp>
                      <p:nvCxnSpPr>
                        <p:cNvPr id="231" name="Straight Arrow Connector 230"/>
                        <p:cNvCxnSpPr/>
                        <p:nvPr/>
                      </p:nvCxnSpPr>
                      <p:spPr>
                        <a:xfrm>
                          <a:off x="6208599" y="1989920"/>
                          <a:ext cx="3379247" cy="1270833"/>
                        </a:xfrm>
                        <a:prstGeom prst="straightConnector1">
                          <a:avLst/>
                        </a:prstGeom>
                        <a:noFill/>
                        <a:ln w="9525" cap="rnd" cmpd="sng" algn="ctr">
                          <a:solidFill>
                            <a:srgbClr val="9A9A9A"/>
                          </a:solidFill>
                          <a:prstDash val="dash"/>
                          <a:round/>
                          <a:headEnd type="none" w="med" len="med"/>
                          <a:tailEnd type="triangle" w="med" len="med"/>
                        </a:ln>
                        <a:effectLst/>
                      </p:spPr>
                    </p:cxnSp>
                    <p:cxnSp>
                      <p:nvCxnSpPr>
                        <p:cNvPr id="232" name="Straight Arrow Connector 231"/>
                        <p:cNvCxnSpPr/>
                        <p:nvPr/>
                      </p:nvCxnSpPr>
                      <p:spPr>
                        <a:xfrm>
                          <a:off x="1568655" y="1922655"/>
                          <a:ext cx="8019191" cy="1421014"/>
                        </a:xfrm>
                        <a:prstGeom prst="straightConnector1">
                          <a:avLst/>
                        </a:prstGeom>
                        <a:noFill/>
                        <a:ln w="9525" cap="rnd" cmpd="sng" algn="ctr">
                          <a:solidFill>
                            <a:srgbClr val="C8102E"/>
                          </a:solidFill>
                          <a:prstDash val="dash"/>
                          <a:round/>
                          <a:headEnd type="none" w="med" len="med"/>
                          <a:tailEnd type="triangle" w="med" len="med"/>
                        </a:ln>
                        <a:effectLst/>
                      </p:spPr>
                    </p:cxnSp>
                    <p:sp>
                      <p:nvSpPr>
                        <p:cNvPr id="233" name="Freeform 232"/>
                        <p:cNvSpPr/>
                        <p:nvPr/>
                      </p:nvSpPr>
                      <p:spPr>
                        <a:xfrm>
                          <a:off x="4744278" y="2748495"/>
                          <a:ext cx="4850296" cy="352514"/>
                        </a:xfrm>
                        <a:custGeom>
                          <a:avLst/>
                          <a:gdLst>
                            <a:gd name="connsiteX0" fmla="*/ 0 w 4850296"/>
                            <a:gd name="connsiteY0" fmla="*/ 60966 h 352514"/>
                            <a:gd name="connsiteX1" fmla="*/ 3193774 w 4850296"/>
                            <a:gd name="connsiteY1" fmla="*/ 21209 h 352514"/>
                            <a:gd name="connsiteX2" fmla="*/ 4850296 w 4850296"/>
                            <a:gd name="connsiteY2" fmla="*/ 352514 h 35251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4850296" h="352514">
                              <a:moveTo>
                                <a:pt x="0" y="60966"/>
                              </a:moveTo>
                              <a:cubicBezTo>
                                <a:pt x="1192695" y="16792"/>
                                <a:pt x="2385391" y="-27382"/>
                                <a:pt x="3193774" y="21209"/>
                              </a:cubicBezTo>
                              <a:cubicBezTo>
                                <a:pt x="4002157" y="69800"/>
                                <a:pt x="4567583" y="290671"/>
                                <a:pt x="4850296" y="352514"/>
                              </a:cubicBezTo>
                            </a:path>
                          </a:pathLst>
                        </a:custGeom>
                        <a:noFill/>
                        <a:ln w="9525" cap="rnd" cmpd="sng" algn="ctr">
                          <a:solidFill>
                            <a:srgbClr val="C8102E"/>
                          </a:solidFill>
                          <a:prstDash val="dash"/>
                          <a:round/>
                          <a:headEnd type="none" w="med" len="med"/>
                          <a:tailEnd type="triangle" w="med" len="me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6858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35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34" name="Freeform 233"/>
                        <p:cNvSpPr/>
                        <p:nvPr/>
                      </p:nvSpPr>
                      <p:spPr>
                        <a:xfrm>
                          <a:off x="6626087" y="3980478"/>
                          <a:ext cx="3209299" cy="2341404"/>
                        </a:xfrm>
                        <a:custGeom>
                          <a:avLst/>
                          <a:gdLst>
                            <a:gd name="connsiteX0" fmla="*/ 0 w 3273287"/>
                            <a:gd name="connsiteY0" fmla="*/ 2093844 h 2412491"/>
                            <a:gd name="connsiteX1" fmla="*/ 1736035 w 3273287"/>
                            <a:gd name="connsiteY1" fmla="*/ 2239618 h 2412491"/>
                            <a:gd name="connsiteX2" fmla="*/ 3273287 w 3273287"/>
                            <a:gd name="connsiteY2" fmla="*/ 0 h 241249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3273287" h="2412491">
                              <a:moveTo>
                                <a:pt x="0" y="2093844"/>
                              </a:moveTo>
                              <a:cubicBezTo>
                                <a:pt x="595243" y="2341218"/>
                                <a:pt x="1190487" y="2588592"/>
                                <a:pt x="1736035" y="2239618"/>
                              </a:cubicBezTo>
                              <a:cubicBezTo>
                                <a:pt x="2281583" y="1890644"/>
                                <a:pt x="3012661" y="371061"/>
                                <a:pt x="3273287" y="0"/>
                              </a:cubicBezTo>
                            </a:path>
                          </a:pathLst>
                        </a:custGeom>
                        <a:noFill/>
                        <a:ln w="9525" cap="rnd" cmpd="sng" algn="ctr">
                          <a:solidFill>
                            <a:srgbClr val="9A9A9A"/>
                          </a:solidFill>
                          <a:prstDash val="dash"/>
                          <a:round/>
                          <a:headEnd type="none" w="med" len="med"/>
                          <a:tailEnd type="triangle" w="med" len="me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marL="0" marR="0" lvl="0" indent="0" algn="ctr" defTabSz="6858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35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</p:grpSp>
              </p:grpSp>
            </p:grpSp>
            <p:sp>
              <p:nvSpPr>
                <p:cNvPr id="216" name="Oval 215"/>
                <p:cNvSpPr/>
                <p:nvPr/>
              </p:nvSpPr>
              <p:spPr>
                <a:xfrm>
                  <a:off x="9756845" y="5313646"/>
                  <a:ext cx="182880" cy="182880"/>
                </a:xfrm>
                <a:prstGeom prst="ellipse">
                  <a:avLst/>
                </a:prstGeom>
                <a:solidFill>
                  <a:srgbClr val="C8102E"/>
                </a:solidFill>
                <a:ln w="10795" cap="flat" cmpd="sng" algn="ctr">
                  <a:noFill/>
                  <a:prstDash val="solid"/>
                </a:ln>
                <a:effectLst>
                  <a:glow rad="63500">
                    <a:srgbClr val="B5944B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 prstMaterial="dkEdge">
                  <a:bevelT/>
                </a:sp3d>
              </p:spPr>
              <p:txBody>
                <a:bodyPr lIns="0" tIns="68580" rIns="0" bIns="68580"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17" name="TextBox 216"/>
                <p:cNvSpPr txBox="1"/>
                <p:nvPr/>
              </p:nvSpPr>
              <p:spPr>
                <a:xfrm>
                  <a:off x="10015352" y="5334275"/>
                  <a:ext cx="1447800" cy="180975"/>
                </a:xfrm>
                <a:prstGeom prst="rect">
                  <a:avLst/>
                </a:prstGeom>
                <a:noFill/>
                <a:ln w="9525" cap="rnd" cmpd="sng" algn="ctr">
                  <a:noFill/>
                  <a:prstDash val="solid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29BA74"/>
                      </a:solidFill>
                    </a14:hiddenFill>
                  </a:ext>
                </a:extLst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100000"/>
                    <a:buFont typeface="Trebuchet MS" panose="020B0603020202020204" pitchFamily="34" charset="0"/>
                    <a:buChar char="​"/>
                    <a:tabLst/>
                    <a:defRPr/>
                  </a:pPr>
                  <a:r>
                    <a:rPr kumimoji="0" lang="en-US" sz="7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rPr>
                    <a:t>Key HF risk factor</a:t>
                  </a:r>
                </a:p>
              </p:txBody>
            </p:sp>
          </p:grpSp>
          <p:sp>
            <p:nvSpPr>
              <p:cNvPr id="208" name="TextBox 207"/>
              <p:cNvSpPr txBox="1"/>
              <p:nvPr/>
            </p:nvSpPr>
            <p:spPr>
              <a:xfrm>
                <a:off x="10922286" y="3088929"/>
                <a:ext cx="1026160" cy="533032"/>
              </a:xfrm>
              <a:prstGeom prst="rect">
                <a:avLst/>
              </a:prstGeom>
              <a:noFill/>
              <a:ln w="9525" cap="rnd" cmpd="sng" algn="ctr">
                <a:noFill/>
                <a:prstDash val="solid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29BA74"/>
                    </a:solidFill>
                  </a14:hiddenFill>
                </a:ext>
              </a:extLst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PAH</a:t>
                </a:r>
              </a:p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1" u="none" strike="noStrike" kern="0" cap="none" spc="0" normalizeH="0" baseline="0" noProof="0" dirty="0">
                  <a:ln>
                    <a:noFill/>
                  </a:ln>
                  <a:solidFill>
                    <a:srgbClr val="575757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575757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RV failure</a:t>
                </a:r>
              </a:p>
            </p:txBody>
          </p:sp>
          <p:sp>
            <p:nvSpPr>
              <p:cNvPr id="209" name="Freeform 208"/>
              <p:cNvSpPr/>
              <p:nvPr/>
            </p:nvSpPr>
            <p:spPr>
              <a:xfrm>
                <a:off x="10677152" y="2655800"/>
                <a:ext cx="701040" cy="632043"/>
              </a:xfrm>
              <a:custGeom>
                <a:avLst/>
                <a:gdLst>
                  <a:gd name="connsiteX0" fmla="*/ 0 w 701040"/>
                  <a:gd name="connsiteY0" fmla="*/ 632043 h 632043"/>
                  <a:gd name="connsiteX1" fmla="*/ 335280 w 701040"/>
                  <a:gd name="connsiteY1" fmla="*/ 12283 h 632043"/>
                  <a:gd name="connsiteX2" fmla="*/ 701040 w 701040"/>
                  <a:gd name="connsiteY2" fmla="*/ 205323 h 632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1040" h="632043">
                    <a:moveTo>
                      <a:pt x="0" y="632043"/>
                    </a:moveTo>
                    <a:cubicBezTo>
                      <a:pt x="109220" y="357723"/>
                      <a:pt x="218440" y="83403"/>
                      <a:pt x="335280" y="12283"/>
                    </a:cubicBezTo>
                    <a:cubicBezTo>
                      <a:pt x="452120" y="-58837"/>
                      <a:pt x="650240" y="201936"/>
                      <a:pt x="701040" y="205323"/>
                    </a:cubicBezTo>
                  </a:path>
                </a:pathLst>
              </a:custGeom>
              <a:noFill/>
              <a:ln w="9525" cap="rnd" cmpd="sng" algn="ctr">
                <a:solidFill>
                  <a:srgbClr val="6E6F73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cxnSp>
            <p:nvCxnSpPr>
              <p:cNvPr id="210" name="Straight Arrow Connector 209"/>
              <p:cNvCxnSpPr/>
              <p:nvPr/>
            </p:nvCxnSpPr>
            <p:spPr>
              <a:xfrm>
                <a:off x="11435366" y="3251032"/>
                <a:ext cx="0" cy="206733"/>
              </a:xfrm>
              <a:prstGeom prst="straightConnector1">
                <a:avLst/>
              </a:prstGeom>
              <a:noFill/>
              <a:ln w="9525" cap="rnd" cmpd="sng" algn="ctr">
                <a:solidFill>
                  <a:srgbClr val="000000">
                    <a:lumMod val="60000"/>
                    <a:lumOff val="40000"/>
                  </a:srgbClr>
                </a:solidFill>
                <a:prstDash val="sysDot"/>
                <a:round/>
                <a:tailEnd type="triangl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482113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ct 3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66" name="think-cell Slide" r:id="rId5" imgW="410" imgH="409" progId="TCLayout.ActiveDocument.1">
                  <p:embed/>
                </p:oleObj>
              </mc:Choice>
              <mc:Fallback>
                <p:oleObj name="think-cell Slide" r:id="rId5" imgW="410" imgH="40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0" name="Title 1"/>
          <p:cNvSpPr>
            <a:spLocks noGrp="1"/>
          </p:cNvSpPr>
          <p:nvPr>
            <p:ph type="title"/>
          </p:nvPr>
        </p:nvSpPr>
        <p:spPr>
          <a:xfrm>
            <a:off x="472500" y="467100"/>
            <a:ext cx="8271450" cy="498598"/>
          </a:xfrm>
        </p:spPr>
        <p:txBody>
          <a:bodyPr>
            <a:normAutofit fontScale="90000"/>
          </a:bodyPr>
          <a:lstStyle/>
          <a:p>
            <a:r>
              <a:rPr lang="en-US" dirty="0"/>
              <a:t>Despite different drivers, compensatory/perpetuating mechanisms similar in HF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141466" y="4940216"/>
            <a:ext cx="4389120" cy="13738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525" dirty="0">
                <a:solidFill>
                  <a:srgbClr val="000000"/>
                </a:solidFill>
                <a:latin typeface="+mj-lt"/>
              </a:rPr>
              <a:t>LV= left ventricular, LA= left atrial, SNS = sympathetic nervous system, RAAS = renin-angiotensin-aldosterone system , HR = heart rate, BNP = brain natriuretic peptide, NO = nitric oxide, cGMP= cyclic guanosine monophosphate, PKG = protein </a:t>
            </a:r>
            <a:r>
              <a:rPr lang="en-US" sz="525">
                <a:solidFill>
                  <a:srgbClr val="000000"/>
                </a:solidFill>
                <a:latin typeface="+mj-lt"/>
              </a:rPr>
              <a:t>kinase G, </a:t>
            </a:r>
            <a:r>
              <a:rPr lang="en-US" sz="525" dirty="0">
                <a:solidFill>
                  <a:srgbClr val="000000"/>
                </a:solidFill>
                <a:latin typeface="+mj-lt"/>
              </a:rPr>
              <a:t>ECM = extracellular matrix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93604" y="982908"/>
            <a:ext cx="6476135" cy="2219793"/>
            <a:chOff x="391472" y="1242292"/>
            <a:chExt cx="8634846" cy="2959722"/>
          </a:xfrm>
        </p:grpSpPr>
        <p:sp>
          <p:nvSpPr>
            <p:cNvPr id="66" name="Rectangle 65"/>
            <p:cNvSpPr/>
            <p:nvPr/>
          </p:nvSpPr>
          <p:spPr>
            <a:xfrm>
              <a:off x="3417757" y="1242292"/>
              <a:ext cx="1299709" cy="400111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b="1" dirty="0">
                  <a:solidFill>
                    <a:srgbClr val="6E6F73"/>
                  </a:solidFill>
                  <a:latin typeface="+mj-lt"/>
                </a:rPr>
                <a:t>HFrEF</a:t>
              </a:r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4573791" y="3958481"/>
              <a:ext cx="4452527" cy="243533"/>
            </a:xfrm>
            <a:prstGeom prst="rect">
              <a:avLst/>
            </a:prstGeom>
            <a:solidFill>
              <a:srgbClr val="F2F2F2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8006" tIns="24003" rIns="48006" bIns="240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35" b="1" dirty="0">
                  <a:solidFill>
                    <a:srgbClr val="000000"/>
                  </a:solidFill>
                  <a:latin typeface="+mj-lt"/>
                </a:rPr>
                <a:t>Reduced Cardiac Output</a:t>
              </a:r>
              <a:endParaRPr lang="en-US" sz="630" dirty="0">
                <a:solidFill>
                  <a:srgbClr val="000000">
                    <a:lumMod val="100000"/>
                  </a:srgbClr>
                </a:solidFill>
                <a:latin typeface="+mj-lt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91472" y="1731235"/>
              <a:ext cx="1059095" cy="381610"/>
            </a:xfrm>
            <a:prstGeom prst="rect">
              <a:avLst/>
            </a:prstGeom>
            <a:solidFill>
              <a:schemeClr val="bg1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25" b="1" dirty="0">
                  <a:solidFill>
                    <a:schemeClr val="tx1"/>
                  </a:solidFill>
                  <a:latin typeface="+mj-lt"/>
                </a:rPr>
                <a:t>Risk factors</a:t>
              </a:r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391472" y="2843912"/>
              <a:ext cx="1059095" cy="415245"/>
            </a:xfrm>
            <a:prstGeom prst="rect">
              <a:avLst/>
            </a:prstGeom>
            <a:solidFill>
              <a:schemeClr val="bg1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25" b="1" dirty="0">
                  <a:solidFill>
                    <a:schemeClr val="tx1"/>
                  </a:solidFill>
                  <a:latin typeface="+mj-lt"/>
                </a:rPr>
                <a:t>Causal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595653" y="1581488"/>
              <a:ext cx="0" cy="681104"/>
            </a:xfrm>
            <a:prstGeom prst="line">
              <a:avLst/>
            </a:prstGeom>
            <a:ln w="9525" cap="rnd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>
              <a:off x="1595653" y="2468221"/>
              <a:ext cx="0" cy="1166627"/>
            </a:xfrm>
            <a:prstGeom prst="line">
              <a:avLst/>
            </a:prstGeom>
            <a:ln w="9525" cap="rnd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7" name="Group 276"/>
            <p:cNvGrpSpPr/>
            <p:nvPr/>
          </p:nvGrpSpPr>
          <p:grpSpPr>
            <a:xfrm>
              <a:off x="1490497" y="1816887"/>
              <a:ext cx="210312" cy="210312"/>
              <a:chOff x="982666" y="1847854"/>
              <a:chExt cx="269876" cy="269875"/>
            </a:xfrm>
          </p:grpSpPr>
          <p:sp>
            <p:nvSpPr>
              <p:cNvPr id="278" name="Oval 50"/>
              <p:cNvSpPr>
                <a:spLocks noChangeArrowheads="1"/>
              </p:cNvSpPr>
              <p:nvPr/>
            </p:nvSpPr>
            <p:spPr bwMode="auto">
              <a:xfrm>
                <a:off x="982666" y="1847854"/>
                <a:ext cx="269876" cy="269875"/>
              </a:xfrm>
              <a:prstGeom prst="ellipse">
                <a:avLst/>
              </a:prstGeom>
              <a:solidFill>
                <a:schemeClr val="tx2">
                  <a:lumMod val="10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79" name="Freeform 51"/>
              <p:cNvSpPr>
                <a:spLocks/>
              </p:cNvSpPr>
              <p:nvPr/>
            </p:nvSpPr>
            <p:spPr bwMode="auto">
              <a:xfrm>
                <a:off x="1082676" y="1895475"/>
                <a:ext cx="96838" cy="174625"/>
              </a:xfrm>
              <a:custGeom>
                <a:avLst/>
                <a:gdLst>
                  <a:gd name="T0" fmla="*/ 6 w 61"/>
                  <a:gd name="T1" fmla="*/ 0 h 110"/>
                  <a:gd name="T2" fmla="*/ 0 w 61"/>
                  <a:gd name="T3" fmla="*/ 7 h 110"/>
                  <a:gd name="T4" fmla="*/ 48 w 61"/>
                  <a:gd name="T5" fmla="*/ 55 h 110"/>
                  <a:gd name="T6" fmla="*/ 0 w 61"/>
                  <a:gd name="T7" fmla="*/ 104 h 110"/>
                  <a:gd name="T8" fmla="*/ 6 w 61"/>
                  <a:gd name="T9" fmla="*/ 110 h 110"/>
                  <a:gd name="T10" fmla="*/ 54 w 61"/>
                  <a:gd name="T11" fmla="*/ 62 h 110"/>
                  <a:gd name="T12" fmla="*/ 61 w 61"/>
                  <a:gd name="T13" fmla="*/ 55 h 110"/>
                  <a:gd name="T14" fmla="*/ 54 w 61"/>
                  <a:gd name="T15" fmla="*/ 49 h 110"/>
                  <a:gd name="T16" fmla="*/ 6 w 61"/>
                  <a:gd name="T1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110">
                    <a:moveTo>
                      <a:pt x="6" y="0"/>
                    </a:moveTo>
                    <a:lnTo>
                      <a:pt x="0" y="7"/>
                    </a:lnTo>
                    <a:lnTo>
                      <a:pt x="48" y="55"/>
                    </a:lnTo>
                    <a:lnTo>
                      <a:pt x="0" y="104"/>
                    </a:lnTo>
                    <a:lnTo>
                      <a:pt x="6" y="110"/>
                    </a:lnTo>
                    <a:lnTo>
                      <a:pt x="54" y="62"/>
                    </a:lnTo>
                    <a:lnTo>
                      <a:pt x="61" y="55"/>
                    </a:lnTo>
                    <a:lnTo>
                      <a:pt x="54" y="4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>
                  <a:lumMod val="100000"/>
                </a:srgbClr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280" name="Group 279"/>
            <p:cNvGrpSpPr/>
            <p:nvPr/>
          </p:nvGrpSpPr>
          <p:grpSpPr>
            <a:xfrm>
              <a:off x="1490497" y="2946382"/>
              <a:ext cx="210312" cy="210312"/>
              <a:chOff x="982666" y="1847854"/>
              <a:chExt cx="269876" cy="269875"/>
            </a:xfrm>
          </p:grpSpPr>
          <p:sp>
            <p:nvSpPr>
              <p:cNvPr id="281" name="Oval 50"/>
              <p:cNvSpPr>
                <a:spLocks noChangeArrowheads="1"/>
              </p:cNvSpPr>
              <p:nvPr/>
            </p:nvSpPr>
            <p:spPr bwMode="auto">
              <a:xfrm>
                <a:off x="982666" y="1847854"/>
                <a:ext cx="269876" cy="269875"/>
              </a:xfrm>
              <a:prstGeom prst="ellipse">
                <a:avLst/>
              </a:prstGeom>
              <a:solidFill>
                <a:schemeClr val="tx2">
                  <a:lumMod val="10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82" name="Freeform 51"/>
              <p:cNvSpPr>
                <a:spLocks/>
              </p:cNvSpPr>
              <p:nvPr/>
            </p:nvSpPr>
            <p:spPr bwMode="auto">
              <a:xfrm>
                <a:off x="1082676" y="1895475"/>
                <a:ext cx="96838" cy="174625"/>
              </a:xfrm>
              <a:custGeom>
                <a:avLst/>
                <a:gdLst>
                  <a:gd name="T0" fmla="*/ 6 w 61"/>
                  <a:gd name="T1" fmla="*/ 0 h 110"/>
                  <a:gd name="T2" fmla="*/ 0 w 61"/>
                  <a:gd name="T3" fmla="*/ 7 h 110"/>
                  <a:gd name="T4" fmla="*/ 48 w 61"/>
                  <a:gd name="T5" fmla="*/ 55 h 110"/>
                  <a:gd name="T6" fmla="*/ 0 w 61"/>
                  <a:gd name="T7" fmla="*/ 104 h 110"/>
                  <a:gd name="T8" fmla="*/ 6 w 61"/>
                  <a:gd name="T9" fmla="*/ 110 h 110"/>
                  <a:gd name="T10" fmla="*/ 54 w 61"/>
                  <a:gd name="T11" fmla="*/ 62 h 110"/>
                  <a:gd name="T12" fmla="*/ 61 w 61"/>
                  <a:gd name="T13" fmla="*/ 55 h 110"/>
                  <a:gd name="T14" fmla="*/ 54 w 61"/>
                  <a:gd name="T15" fmla="*/ 49 h 110"/>
                  <a:gd name="T16" fmla="*/ 6 w 61"/>
                  <a:gd name="T1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110">
                    <a:moveTo>
                      <a:pt x="6" y="0"/>
                    </a:moveTo>
                    <a:lnTo>
                      <a:pt x="0" y="7"/>
                    </a:lnTo>
                    <a:lnTo>
                      <a:pt x="48" y="55"/>
                    </a:lnTo>
                    <a:lnTo>
                      <a:pt x="0" y="104"/>
                    </a:lnTo>
                    <a:lnTo>
                      <a:pt x="6" y="110"/>
                    </a:lnTo>
                    <a:lnTo>
                      <a:pt x="54" y="62"/>
                    </a:lnTo>
                    <a:lnTo>
                      <a:pt x="61" y="55"/>
                    </a:lnTo>
                    <a:lnTo>
                      <a:pt x="54" y="4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>
                  <a:lumMod val="100000"/>
                </a:srgbClr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294" name="Rectangle 293"/>
            <p:cNvSpPr/>
            <p:nvPr/>
          </p:nvSpPr>
          <p:spPr>
            <a:xfrm>
              <a:off x="6092084" y="3596396"/>
              <a:ext cx="137001" cy="137001"/>
            </a:xfrm>
            <a:prstGeom prst="rect">
              <a:avLst/>
            </a:prstGeom>
            <a:solidFill>
              <a:schemeClr val="bg1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50"/>
                </a:spcAft>
              </a:pPr>
              <a:endParaRPr lang="en-US" sz="900" dirty="0">
                <a:solidFill>
                  <a:srgbClr val="FFFFFF"/>
                </a:solidFill>
                <a:latin typeface="+mj-lt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791917" y="1581488"/>
              <a:ext cx="4551390" cy="681105"/>
              <a:chOff x="1490893" y="1651824"/>
              <a:chExt cx="4551390" cy="681105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1596528" y="1685269"/>
                <a:ext cx="2154186" cy="221599"/>
              </a:xfrm>
              <a:prstGeom prst="rect">
                <a:avLst/>
              </a:prstGeom>
              <a:solidFill>
                <a:srgbClr val="FCE0E5"/>
              </a:solidFill>
              <a:ln w="7620" cap="rnd" cmpd="sng" algn="ctr">
                <a:solidFill>
                  <a:srgbClr val="C8102E"/>
                </a:solidFill>
                <a:prstDash val="sysDot"/>
                <a:round/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720" b="1" dirty="0">
                    <a:solidFill>
                      <a:srgbClr val="000000"/>
                    </a:solidFill>
                    <a:latin typeface="+mj-lt"/>
                  </a:rPr>
                  <a:t>Ischemic Heart disease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596528" y="2082502"/>
                <a:ext cx="2154186" cy="212365"/>
              </a:xfrm>
              <a:prstGeom prst="rect">
                <a:avLst/>
              </a:prstGeom>
              <a:solidFill>
                <a:srgbClr val="FCE0E5"/>
              </a:solidFill>
              <a:ln w="7620" cap="rnd" cmpd="sng" algn="ctr">
                <a:solidFill>
                  <a:srgbClr val="C8102E"/>
                </a:solidFill>
                <a:prstDash val="sysDot"/>
                <a:round/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675" i="1" dirty="0">
                    <a:solidFill>
                      <a:srgbClr val="000000"/>
                    </a:solidFill>
                    <a:latin typeface="+mj-lt"/>
                  </a:rPr>
                  <a:t>Cardiomyopathy</a:t>
                </a: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3782463" y="1689884"/>
                <a:ext cx="2154186" cy="212365"/>
              </a:xfrm>
              <a:prstGeom prst="rect">
                <a:avLst/>
              </a:prstGeom>
              <a:solidFill>
                <a:srgbClr val="FCE0E5"/>
              </a:solidFill>
              <a:ln w="7620" cap="rnd" cmpd="sng" algn="ctr">
                <a:solidFill>
                  <a:srgbClr val="C8102E"/>
                </a:solidFill>
                <a:prstDash val="sysDot"/>
                <a:round/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675" i="1" dirty="0">
                    <a:solidFill>
                      <a:srgbClr val="000000"/>
                    </a:solidFill>
                    <a:latin typeface="+mj-lt"/>
                  </a:rPr>
                  <a:t>Valvular Disease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3782463" y="1886193"/>
                <a:ext cx="2154186" cy="212365"/>
              </a:xfrm>
              <a:prstGeom prst="rect">
                <a:avLst/>
              </a:prstGeom>
              <a:solidFill>
                <a:srgbClr val="FCE0E5"/>
              </a:solidFill>
              <a:ln w="7620" cap="rnd" cmpd="sng" algn="ctr">
                <a:solidFill>
                  <a:srgbClr val="C8102E"/>
                </a:solidFill>
                <a:prstDash val="sysDot"/>
                <a:round/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675" i="1" dirty="0">
                    <a:solidFill>
                      <a:srgbClr val="000000"/>
                    </a:solidFill>
                    <a:latin typeface="+mj-lt"/>
                  </a:rPr>
                  <a:t>Congenital Heart Disease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596528" y="1881577"/>
                <a:ext cx="2154186" cy="221599"/>
              </a:xfrm>
              <a:prstGeom prst="rect">
                <a:avLst/>
              </a:prstGeom>
              <a:solidFill>
                <a:srgbClr val="FCE0E5"/>
              </a:solidFill>
              <a:ln w="7620" cap="rnd" cmpd="sng" algn="ctr">
                <a:solidFill>
                  <a:srgbClr val="C8102E"/>
                </a:solidFill>
                <a:prstDash val="sysDot"/>
                <a:round/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720" b="1" dirty="0">
                    <a:solidFill>
                      <a:srgbClr val="000000"/>
                    </a:solidFill>
                    <a:latin typeface="+mj-lt"/>
                  </a:rPr>
                  <a:t>Hypertension</a:t>
                </a: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782463" y="2082502"/>
                <a:ext cx="2154186" cy="212365"/>
              </a:xfrm>
              <a:prstGeom prst="rect">
                <a:avLst/>
              </a:prstGeom>
              <a:solidFill>
                <a:srgbClr val="FCE0E5"/>
              </a:solidFill>
              <a:ln w="7620" cap="rnd" cmpd="sng" algn="ctr">
                <a:solidFill>
                  <a:srgbClr val="C8102E"/>
                </a:solidFill>
                <a:prstDash val="sysDot"/>
                <a:round/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675" i="1" dirty="0">
                    <a:solidFill>
                      <a:srgbClr val="000000"/>
                    </a:solidFill>
                    <a:latin typeface="+mj-lt"/>
                  </a:rPr>
                  <a:t>Other (transplant, chemo, infection)</a:t>
                </a: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1490893" y="1651824"/>
                <a:ext cx="4551390" cy="681105"/>
                <a:chOff x="1490893" y="1651824"/>
                <a:chExt cx="4551390" cy="681105"/>
              </a:xfrm>
            </p:grpSpPr>
            <p:sp>
              <p:nvSpPr>
                <p:cNvPr id="123" name="Rounded Rectangle 122"/>
                <p:cNvSpPr/>
                <p:nvPr/>
              </p:nvSpPr>
              <p:spPr>
                <a:xfrm>
                  <a:off x="1490893" y="1651824"/>
                  <a:ext cx="4551390" cy="36575"/>
                </a:xfrm>
                <a:prstGeom prst="roundRect">
                  <a:avLst/>
                </a:prstGeom>
                <a:solidFill>
                  <a:schemeClr val="tx2"/>
                </a:solidFill>
                <a:ln w="9525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1240B29-F687-4F45-9708-019B960494DF}">
                    <a14:hiddenLine xmlns:a14="http://schemas.microsoft.com/office/drawing/2010/main" w="9525" cap="rnd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900" dirty="0">
                    <a:solidFill>
                      <a:srgbClr val="FFFFFF"/>
                    </a:solidFill>
                    <a:latin typeface="+mj-lt"/>
                  </a:endParaRPr>
                </a:p>
              </p:txBody>
            </p:sp>
            <p:sp>
              <p:nvSpPr>
                <p:cNvPr id="124" name="Rounded Rectangle 123"/>
                <p:cNvSpPr/>
                <p:nvPr/>
              </p:nvSpPr>
              <p:spPr>
                <a:xfrm>
                  <a:off x="1490893" y="2296354"/>
                  <a:ext cx="4551390" cy="36575"/>
                </a:xfrm>
                <a:prstGeom prst="roundRect">
                  <a:avLst/>
                </a:prstGeom>
                <a:solidFill>
                  <a:schemeClr val="tx2"/>
                </a:solidFill>
                <a:ln w="9525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1240B29-F687-4F45-9708-019B960494DF}">
                    <a14:hiddenLine xmlns:a14="http://schemas.microsoft.com/office/drawing/2010/main" w="9525" cap="rnd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900" dirty="0">
                    <a:solidFill>
                      <a:srgbClr val="FFFFFF"/>
                    </a:solidFill>
                    <a:latin typeface="+mj-lt"/>
                  </a:endParaRPr>
                </a:p>
              </p:txBody>
            </p:sp>
          </p:grpSp>
        </p:grpSp>
        <p:cxnSp>
          <p:nvCxnSpPr>
            <p:cNvPr id="265" name="Straight Connector 264"/>
            <p:cNvCxnSpPr>
              <a:stCxn id="124" idx="2"/>
              <a:endCxn id="109" idx="0"/>
            </p:cNvCxnSpPr>
            <p:nvPr/>
          </p:nvCxnSpPr>
          <p:spPr>
            <a:xfrm>
              <a:off x="4067612" y="2262593"/>
              <a:ext cx="0" cy="175928"/>
            </a:xfrm>
            <a:prstGeom prst="line">
              <a:avLst/>
            </a:prstGeom>
            <a:noFill/>
            <a:ln w="12700" cap="rnd" cmpd="sng" algn="ctr">
              <a:solidFill>
                <a:srgbClr val="C8102E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1791917" y="2438521"/>
              <a:ext cx="4551390" cy="491482"/>
              <a:chOff x="1490893" y="2538557"/>
              <a:chExt cx="4551390" cy="49148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596527" y="2574232"/>
                <a:ext cx="4340122" cy="420136"/>
                <a:chOff x="1589756" y="2574232"/>
                <a:chExt cx="4340122" cy="420136"/>
              </a:xfrm>
            </p:grpSpPr>
            <p:sp>
              <p:nvSpPr>
                <p:cNvPr id="111" name="Rectangle 110"/>
                <p:cNvSpPr/>
                <p:nvPr/>
              </p:nvSpPr>
              <p:spPr>
                <a:xfrm>
                  <a:off x="1589756" y="2574232"/>
                  <a:ext cx="2154186" cy="221598"/>
                </a:xfrm>
                <a:prstGeom prst="rect">
                  <a:avLst/>
                </a:prstGeom>
                <a:solidFill>
                  <a:srgbClr val="F7EFFF"/>
                </a:solidFill>
                <a:ln w="7620" cap="rnd" cmpd="sng" algn="ctr">
                  <a:solidFill>
                    <a:srgbClr val="3F037C"/>
                  </a:solidFill>
                  <a:prstDash val="sysDot"/>
                  <a:round/>
                  <a:headEnd type="none" w="med" len="med"/>
                  <a:tailEnd type="none" w="med" len="med"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720" dirty="0">
                      <a:solidFill>
                        <a:srgbClr val="000000"/>
                      </a:solidFill>
                      <a:latin typeface="+mj-lt"/>
                    </a:rPr>
                    <a:t>Acute injury</a:t>
                  </a: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3775692" y="2574232"/>
                  <a:ext cx="2154186" cy="221599"/>
                </a:xfrm>
                <a:prstGeom prst="rect">
                  <a:avLst/>
                </a:prstGeom>
                <a:solidFill>
                  <a:srgbClr val="F7EFFF"/>
                </a:solidFill>
                <a:ln w="7620" cap="rnd" cmpd="sng" algn="ctr">
                  <a:solidFill>
                    <a:srgbClr val="3F037C"/>
                  </a:solidFill>
                  <a:prstDash val="sysDot"/>
                  <a:round/>
                  <a:headEnd type="none" w="med" len="med"/>
                  <a:tailEnd type="none" w="med" len="med"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720" dirty="0">
                      <a:solidFill>
                        <a:srgbClr val="000000"/>
                      </a:solidFill>
                      <a:latin typeface="+mj-lt"/>
                    </a:rPr>
                    <a:t>Impaired Contractility</a:t>
                  </a: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1589756" y="2772769"/>
                  <a:ext cx="2154186" cy="221599"/>
                </a:xfrm>
                <a:prstGeom prst="rect">
                  <a:avLst/>
                </a:prstGeom>
                <a:solidFill>
                  <a:srgbClr val="F7EFFF"/>
                </a:solidFill>
                <a:ln w="7620" cap="rnd" cmpd="sng" algn="ctr">
                  <a:solidFill>
                    <a:srgbClr val="3F037C"/>
                  </a:solidFill>
                  <a:prstDash val="sysDot"/>
                  <a:round/>
                  <a:headEnd type="none" w="med" len="med"/>
                  <a:tailEnd type="none" w="med" len="med"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720" dirty="0">
                      <a:solidFill>
                        <a:srgbClr val="000000"/>
                      </a:solidFill>
                      <a:latin typeface="+mj-lt"/>
                    </a:rPr>
                    <a:t>Increased afterload</a:t>
                  </a:r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3775692" y="2772769"/>
                  <a:ext cx="2154186" cy="221599"/>
                </a:xfrm>
                <a:prstGeom prst="rect">
                  <a:avLst/>
                </a:prstGeom>
                <a:solidFill>
                  <a:srgbClr val="F7EFFF"/>
                </a:solidFill>
                <a:ln w="7620" cap="rnd" cmpd="sng" algn="ctr">
                  <a:solidFill>
                    <a:srgbClr val="3F037C"/>
                  </a:solidFill>
                  <a:prstDash val="sysDot"/>
                  <a:round/>
                  <a:headEnd type="none" w="med" len="med"/>
                  <a:tailEnd type="none" w="med" len="med"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720" dirty="0">
                      <a:solidFill>
                        <a:srgbClr val="000000"/>
                      </a:solidFill>
                      <a:latin typeface="+mj-lt"/>
                    </a:rPr>
                    <a:t>Chronic pressure overload</a:t>
                  </a:r>
                </a:p>
              </p:txBody>
            </p:sp>
          </p:grpSp>
          <p:sp>
            <p:nvSpPr>
              <p:cNvPr id="110" name="Rounded Rectangle 109"/>
              <p:cNvSpPr/>
              <p:nvPr/>
            </p:nvSpPr>
            <p:spPr>
              <a:xfrm>
                <a:off x="1490893" y="2993464"/>
                <a:ext cx="4551390" cy="36575"/>
              </a:xfrm>
              <a:prstGeom prst="roundRect">
                <a:avLst/>
              </a:prstGeom>
              <a:solidFill>
                <a:srgbClr val="3F037C"/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9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109" name="Rounded Rectangle 108"/>
              <p:cNvSpPr/>
              <p:nvPr/>
            </p:nvSpPr>
            <p:spPr>
              <a:xfrm>
                <a:off x="1490893" y="2538557"/>
                <a:ext cx="4551390" cy="36575"/>
              </a:xfrm>
              <a:prstGeom prst="roundRect">
                <a:avLst/>
              </a:prstGeom>
              <a:solidFill>
                <a:srgbClr val="3F037C"/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900" dirty="0">
                  <a:solidFill>
                    <a:srgbClr val="FFFFFF"/>
                  </a:solidFill>
                  <a:latin typeface="+mj-lt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791917" y="3105930"/>
              <a:ext cx="4551390" cy="528918"/>
              <a:chOff x="1490893" y="3176266"/>
              <a:chExt cx="4551390" cy="528918"/>
            </a:xfrm>
          </p:grpSpPr>
          <p:sp>
            <p:nvSpPr>
              <p:cNvPr id="288" name="Rectangle 287"/>
              <p:cNvSpPr/>
              <p:nvPr/>
            </p:nvSpPr>
            <p:spPr>
              <a:xfrm>
                <a:off x="1596527" y="3213394"/>
                <a:ext cx="4340122" cy="454662"/>
              </a:xfrm>
              <a:prstGeom prst="rect">
                <a:avLst/>
              </a:prstGeom>
              <a:solidFill>
                <a:srgbClr val="F2F2F2"/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8006" tIns="24003" rIns="48006" bIns="240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735" b="1" dirty="0">
                    <a:solidFill>
                      <a:srgbClr val="000000"/>
                    </a:solidFill>
                    <a:latin typeface="+mj-lt"/>
                  </a:rPr>
                  <a:t>LV dysfunction/remodeling</a:t>
                </a:r>
              </a:p>
              <a:p>
                <a:pPr marL="170100" lvl="1" indent="-113400">
                  <a:buClr>
                    <a:srgbClr val="C8102E">
                      <a:lumMod val="100000"/>
                    </a:srgbClr>
                  </a:buClr>
                  <a:buSzPct val="100000"/>
                  <a:buFont typeface="Trebuchet MS" panose="020B0603020202020204" pitchFamily="34" charset="0"/>
                  <a:buChar char="•"/>
                </a:pPr>
                <a:r>
                  <a:rPr lang="en-US" sz="630" dirty="0">
                    <a:solidFill>
                      <a:srgbClr val="000000">
                        <a:lumMod val="100000"/>
                      </a:srgbClr>
                    </a:solidFill>
                    <a:latin typeface="+mj-lt"/>
                  </a:rPr>
                  <a:t>Driven by sarcomere depletion, glycogen deposition, pathological </a:t>
                </a:r>
                <a:br>
                  <a:rPr lang="en-US" sz="630" dirty="0">
                    <a:solidFill>
                      <a:srgbClr val="000000">
                        <a:lumMod val="100000"/>
                      </a:srgbClr>
                    </a:solidFill>
                    <a:latin typeface="+mj-lt"/>
                  </a:rPr>
                </a:br>
                <a:r>
                  <a:rPr lang="en-US" sz="630" dirty="0">
                    <a:solidFill>
                      <a:srgbClr val="000000">
                        <a:lumMod val="100000"/>
                      </a:srgbClr>
                    </a:solidFill>
                    <a:latin typeface="+mj-lt"/>
                  </a:rPr>
                  <a:t>protein alterations</a:t>
                </a:r>
              </a:p>
            </p:txBody>
          </p:sp>
          <p:sp>
            <p:nvSpPr>
              <p:cNvPr id="289" name="Rounded Rectangle 288"/>
              <p:cNvSpPr/>
              <p:nvPr/>
            </p:nvSpPr>
            <p:spPr>
              <a:xfrm>
                <a:off x="1490893" y="3176266"/>
                <a:ext cx="4551390" cy="36575"/>
              </a:xfrm>
              <a:prstGeom prst="roundRect">
                <a:avLst/>
              </a:prstGeom>
              <a:solidFill>
                <a:srgbClr val="9A9A9A"/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8006" tIns="24003" rIns="48006" bIns="240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9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290" name="Rounded Rectangle 289"/>
              <p:cNvSpPr/>
              <p:nvPr/>
            </p:nvSpPr>
            <p:spPr>
              <a:xfrm>
                <a:off x="1490893" y="3668609"/>
                <a:ext cx="4551390" cy="36575"/>
              </a:xfrm>
              <a:prstGeom prst="roundRect">
                <a:avLst/>
              </a:prstGeom>
              <a:solidFill>
                <a:srgbClr val="9A9A9A"/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8006" tIns="24003" rIns="48006" bIns="240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900" dirty="0">
                  <a:solidFill>
                    <a:srgbClr val="FFFFFF"/>
                  </a:solidFill>
                  <a:latin typeface="+mj-lt"/>
                </a:endParaRPr>
              </a:p>
            </p:txBody>
          </p:sp>
        </p:grpSp>
        <p:cxnSp>
          <p:nvCxnSpPr>
            <p:cNvPr id="305" name="Straight Connector 304"/>
            <p:cNvCxnSpPr>
              <a:stCxn id="110" idx="2"/>
              <a:endCxn id="289" idx="0"/>
            </p:cNvCxnSpPr>
            <p:nvPr/>
          </p:nvCxnSpPr>
          <p:spPr>
            <a:xfrm>
              <a:off x="4067612" y="2930003"/>
              <a:ext cx="0" cy="175927"/>
            </a:xfrm>
            <a:prstGeom prst="line">
              <a:avLst/>
            </a:prstGeom>
            <a:noFill/>
            <a:ln w="12700" cap="rnd" cmpd="sng" algn="ctr">
              <a:solidFill>
                <a:srgbClr val="C8102E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1" name="Elbow Connector 320"/>
            <p:cNvCxnSpPr>
              <a:stCxn id="290" idx="2"/>
            </p:cNvCxnSpPr>
            <p:nvPr/>
          </p:nvCxnSpPr>
          <p:spPr>
            <a:xfrm rot="16200000" flipH="1">
              <a:off x="4141685" y="3560774"/>
              <a:ext cx="361991" cy="510137"/>
            </a:xfrm>
            <a:prstGeom prst="bentConnector2">
              <a:avLst/>
            </a:prstGeom>
            <a:noFill/>
            <a:ln w="12700" cap="rnd" cmpd="sng" algn="ctr">
              <a:solidFill>
                <a:srgbClr val="C8102E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34" name="Rectangle 233"/>
          <p:cNvSpPr/>
          <p:nvPr/>
        </p:nvSpPr>
        <p:spPr>
          <a:xfrm>
            <a:off x="7045391" y="4748534"/>
            <a:ext cx="65009" cy="67208"/>
          </a:xfrm>
          <a:prstGeom prst="rect">
            <a:avLst/>
          </a:prstGeom>
          <a:solidFill>
            <a:srgbClr val="FFC000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006" tIns="24003" rIns="48006" bIns="240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7142903" y="4748534"/>
            <a:ext cx="403352" cy="67208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4003" rIns="48006" bIns="240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n-US" sz="420" dirty="0">
                <a:solidFill>
                  <a:srgbClr val="000000">
                    <a:lumMod val="100000"/>
                  </a:srgbClr>
                </a:solidFill>
                <a:latin typeface="+mj-lt"/>
              </a:rPr>
              <a:t>Endothelial</a:t>
            </a:r>
          </a:p>
        </p:txBody>
      </p:sp>
      <p:sp>
        <p:nvSpPr>
          <p:cNvPr id="236" name="Rectangle 235"/>
          <p:cNvSpPr/>
          <p:nvPr/>
        </p:nvSpPr>
        <p:spPr>
          <a:xfrm>
            <a:off x="7045391" y="4841732"/>
            <a:ext cx="65009" cy="67208"/>
          </a:xfrm>
          <a:prstGeom prst="rect">
            <a:avLst/>
          </a:prstGeom>
          <a:solidFill>
            <a:srgbClr val="30C1D7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006" tIns="24003" rIns="48006" bIns="240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7142903" y="4841732"/>
            <a:ext cx="305789" cy="67208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4003" rIns="48006" bIns="240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n-US" sz="420" dirty="0">
                <a:solidFill>
                  <a:srgbClr val="000000">
                    <a:lumMod val="100000"/>
                  </a:srgbClr>
                </a:solidFill>
                <a:latin typeface="+mj-lt"/>
              </a:rPr>
              <a:t>Renal</a:t>
            </a:r>
          </a:p>
        </p:txBody>
      </p:sp>
      <p:sp>
        <p:nvSpPr>
          <p:cNvPr id="230" name="Rectangle 229"/>
          <p:cNvSpPr/>
          <p:nvPr/>
        </p:nvSpPr>
        <p:spPr>
          <a:xfrm>
            <a:off x="7553659" y="4748534"/>
            <a:ext cx="65009" cy="67208"/>
          </a:xfrm>
          <a:prstGeom prst="rect">
            <a:avLst/>
          </a:prstGeom>
          <a:solidFill>
            <a:srgbClr val="9A9A9A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006" tIns="24003" rIns="48006" bIns="240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7651171" y="4748534"/>
            <a:ext cx="305789" cy="67208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4003" rIns="48006" bIns="240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n-US" sz="420" dirty="0">
                <a:solidFill>
                  <a:srgbClr val="000000">
                    <a:lumMod val="100000"/>
                  </a:srgbClr>
                </a:solidFill>
                <a:latin typeface="+mj-lt"/>
              </a:rPr>
              <a:t>Cardiac</a:t>
            </a:r>
          </a:p>
        </p:txBody>
      </p:sp>
      <p:sp>
        <p:nvSpPr>
          <p:cNvPr id="232" name="Rectangle 231"/>
          <p:cNvSpPr/>
          <p:nvPr/>
        </p:nvSpPr>
        <p:spPr>
          <a:xfrm>
            <a:off x="7553659" y="4841732"/>
            <a:ext cx="65009" cy="67208"/>
          </a:xfrm>
          <a:prstGeom prst="rect">
            <a:avLst/>
          </a:prstGeom>
          <a:solidFill>
            <a:srgbClr val="A8B21C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006" tIns="24003" rIns="48006" bIns="240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7651171" y="4815743"/>
            <a:ext cx="421937" cy="9319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4003" rIns="48006" bIns="240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n-US" sz="420" dirty="0">
                <a:solidFill>
                  <a:srgbClr val="000000">
                    <a:lumMod val="100000"/>
                  </a:srgbClr>
                </a:solidFill>
                <a:latin typeface="+mj-lt"/>
              </a:rPr>
              <a:t>Neurohormonal</a:t>
            </a:r>
          </a:p>
        </p:txBody>
      </p:sp>
      <p:sp>
        <p:nvSpPr>
          <p:cNvPr id="226" name="Rectangle 225"/>
          <p:cNvSpPr/>
          <p:nvPr/>
        </p:nvSpPr>
        <p:spPr>
          <a:xfrm>
            <a:off x="6537124" y="4748530"/>
            <a:ext cx="65009" cy="67208"/>
          </a:xfrm>
          <a:prstGeom prst="rect">
            <a:avLst/>
          </a:prstGeom>
          <a:solidFill>
            <a:srgbClr val="C8102E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006" tIns="24003" rIns="48006" bIns="240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6634635" y="4748534"/>
            <a:ext cx="403300" cy="9319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4003" rIns="48006" bIns="240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n-US" sz="420" dirty="0">
                <a:solidFill>
                  <a:srgbClr val="000000">
                    <a:lumMod val="100000"/>
                  </a:srgbClr>
                </a:solidFill>
                <a:latin typeface="+mj-lt"/>
              </a:rPr>
              <a:t>HFrEF risk</a:t>
            </a:r>
          </a:p>
        </p:txBody>
      </p:sp>
      <p:sp>
        <p:nvSpPr>
          <p:cNvPr id="228" name="Rectangle 227"/>
          <p:cNvSpPr/>
          <p:nvPr/>
        </p:nvSpPr>
        <p:spPr>
          <a:xfrm>
            <a:off x="6537124" y="4841727"/>
            <a:ext cx="65009" cy="67208"/>
          </a:xfrm>
          <a:prstGeom prst="rect">
            <a:avLst/>
          </a:prstGeom>
          <a:solidFill>
            <a:srgbClr val="3F037C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006" tIns="24003" rIns="48006" bIns="240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6634635" y="4841727"/>
            <a:ext cx="378252" cy="67208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4003" rIns="48006" bIns="240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n-US" sz="420" dirty="0">
                <a:solidFill>
                  <a:srgbClr val="000000">
                    <a:lumMod val="100000"/>
                  </a:srgbClr>
                </a:solidFill>
                <a:latin typeface="+mj-lt"/>
              </a:rPr>
              <a:t>Cardiac Insult</a:t>
            </a:r>
          </a:p>
        </p:txBody>
      </p:sp>
      <p:sp>
        <p:nvSpPr>
          <p:cNvPr id="254" name="Rectangle 253"/>
          <p:cNvSpPr/>
          <p:nvPr/>
        </p:nvSpPr>
        <p:spPr>
          <a:xfrm>
            <a:off x="8068547" y="4748534"/>
            <a:ext cx="65009" cy="67208"/>
          </a:xfrm>
          <a:prstGeom prst="rect">
            <a:avLst/>
          </a:prstGeom>
          <a:solidFill>
            <a:srgbClr val="3EAD9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006" tIns="24003" rIns="48006" bIns="240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8166059" y="4748534"/>
            <a:ext cx="305789" cy="67208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4003" rIns="48006" bIns="240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n-US" sz="420" dirty="0">
                <a:solidFill>
                  <a:srgbClr val="000000">
                    <a:lumMod val="100000"/>
                  </a:srgbClr>
                </a:solidFill>
                <a:latin typeface="+mj-lt"/>
              </a:rPr>
              <a:t>HFpEF risk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100042" y="943463"/>
            <a:ext cx="3756103" cy="2106117"/>
            <a:chOff x="6800055" y="1189697"/>
            <a:chExt cx="5008137" cy="2808156"/>
          </a:xfrm>
        </p:grpSpPr>
        <p:sp>
          <p:nvSpPr>
            <p:cNvPr id="67" name="Rectangle 66"/>
            <p:cNvSpPr/>
            <p:nvPr/>
          </p:nvSpPr>
          <p:spPr>
            <a:xfrm>
              <a:off x="8882643" y="1189697"/>
              <a:ext cx="1299709" cy="400111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b="1" dirty="0">
                  <a:solidFill>
                    <a:srgbClr val="6E6F73"/>
                  </a:solidFill>
                  <a:latin typeface="+mj-lt"/>
                </a:rPr>
                <a:t>HFpEF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6800055" y="1324909"/>
              <a:ext cx="0" cy="2551857"/>
            </a:xfrm>
            <a:prstGeom prst="line">
              <a:avLst/>
            </a:prstGeom>
            <a:ln w="12700" cap="rnd" cmpd="sng" algn="ctr">
              <a:solidFill>
                <a:srgbClr val="7F7F7F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7256802" y="1581488"/>
              <a:ext cx="4551390" cy="681105"/>
              <a:chOff x="6955778" y="1651824"/>
              <a:chExt cx="4551390" cy="681105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7061412" y="1685270"/>
                <a:ext cx="4353570" cy="614214"/>
                <a:chOff x="7063001" y="1685270"/>
                <a:chExt cx="4353570" cy="614214"/>
              </a:xfrm>
            </p:grpSpPr>
            <p:sp>
              <p:nvSpPr>
                <p:cNvPr id="242" name="Rectangle 241"/>
                <p:cNvSpPr/>
                <p:nvPr/>
              </p:nvSpPr>
              <p:spPr>
                <a:xfrm>
                  <a:off x="7063001" y="1685270"/>
                  <a:ext cx="2154187" cy="221598"/>
                </a:xfrm>
                <a:prstGeom prst="rect">
                  <a:avLst/>
                </a:prstGeom>
                <a:solidFill>
                  <a:srgbClr val="3EAD92">
                    <a:alpha val="8000"/>
                  </a:srgbClr>
                </a:solidFill>
                <a:ln w="7620" cap="rnd" cmpd="sng" algn="ctr">
                  <a:solidFill>
                    <a:srgbClr val="3EAD92"/>
                  </a:solidFill>
                  <a:prstDash val="sysDot"/>
                  <a:round/>
                  <a:headEnd type="none" w="med" len="med"/>
                  <a:tailEnd type="none" w="med" len="med"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720" b="1" dirty="0">
                      <a:solidFill>
                        <a:srgbClr val="000000"/>
                      </a:solidFill>
                      <a:latin typeface="+mj-lt"/>
                    </a:rPr>
                    <a:t>Obesity</a:t>
                  </a:r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7063001" y="2077885"/>
                  <a:ext cx="2154187" cy="221599"/>
                </a:xfrm>
                <a:prstGeom prst="rect">
                  <a:avLst/>
                </a:prstGeom>
                <a:solidFill>
                  <a:srgbClr val="3EAD92">
                    <a:alpha val="8000"/>
                  </a:srgbClr>
                </a:solidFill>
                <a:ln w="7620" cap="rnd" cmpd="sng" algn="ctr">
                  <a:solidFill>
                    <a:srgbClr val="3EAD92"/>
                  </a:solidFill>
                  <a:prstDash val="sysDot"/>
                  <a:round/>
                  <a:headEnd type="none" w="med" len="med"/>
                  <a:tailEnd type="none" w="med" len="med"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720" b="1" dirty="0">
                      <a:solidFill>
                        <a:srgbClr val="000000"/>
                      </a:solidFill>
                      <a:latin typeface="+mj-lt"/>
                    </a:rPr>
                    <a:t>Atrial Fibrillation</a:t>
                  </a:r>
                </a:p>
              </p:txBody>
            </p:sp>
            <p:sp>
              <p:nvSpPr>
                <p:cNvPr id="244" name="Rectangle 243"/>
                <p:cNvSpPr/>
                <p:nvPr/>
              </p:nvSpPr>
              <p:spPr>
                <a:xfrm>
                  <a:off x="9262384" y="1685270"/>
                  <a:ext cx="2154187" cy="221598"/>
                </a:xfrm>
                <a:prstGeom prst="rect">
                  <a:avLst/>
                </a:prstGeom>
                <a:solidFill>
                  <a:srgbClr val="3EAD92">
                    <a:alpha val="8000"/>
                  </a:srgbClr>
                </a:solidFill>
                <a:ln w="7620" cap="rnd" cmpd="sng" algn="ctr">
                  <a:solidFill>
                    <a:srgbClr val="3EAD92"/>
                  </a:solidFill>
                  <a:prstDash val="sysDot"/>
                  <a:round/>
                  <a:headEnd type="none" w="med" len="med"/>
                  <a:tailEnd type="none" w="med" len="med"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720" b="1" dirty="0">
                      <a:solidFill>
                        <a:srgbClr val="000000"/>
                      </a:solidFill>
                      <a:latin typeface="+mj-lt"/>
                    </a:rPr>
                    <a:t>Coronary Artery Disease</a:t>
                  </a:r>
                </a:p>
              </p:txBody>
            </p:sp>
            <p:sp>
              <p:nvSpPr>
                <p:cNvPr id="245" name="Rectangle 244"/>
                <p:cNvSpPr/>
                <p:nvPr/>
              </p:nvSpPr>
              <p:spPr>
                <a:xfrm>
                  <a:off x="9262383" y="1881578"/>
                  <a:ext cx="2154186" cy="221598"/>
                </a:xfrm>
                <a:prstGeom prst="rect">
                  <a:avLst/>
                </a:prstGeom>
                <a:solidFill>
                  <a:srgbClr val="3EAD92">
                    <a:alpha val="8000"/>
                  </a:srgbClr>
                </a:solidFill>
                <a:ln w="7620" cap="rnd" cmpd="sng" algn="ctr">
                  <a:solidFill>
                    <a:srgbClr val="3EAD92"/>
                  </a:solidFill>
                  <a:prstDash val="sysDot"/>
                  <a:round/>
                  <a:headEnd type="none" w="med" len="med"/>
                  <a:tailEnd type="none" w="med" len="med"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720" b="1" dirty="0">
                      <a:solidFill>
                        <a:srgbClr val="000000"/>
                      </a:solidFill>
                      <a:latin typeface="+mj-lt"/>
                    </a:rPr>
                    <a:t>Chronic Kidney Disease</a:t>
                  </a:r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7063001" y="1881578"/>
                  <a:ext cx="2154186" cy="221598"/>
                </a:xfrm>
                <a:prstGeom prst="rect">
                  <a:avLst/>
                </a:prstGeom>
                <a:solidFill>
                  <a:srgbClr val="3EAD92">
                    <a:alpha val="8000"/>
                  </a:srgbClr>
                </a:solidFill>
                <a:ln w="7620" cap="rnd" cmpd="sng" algn="ctr">
                  <a:solidFill>
                    <a:srgbClr val="3EAD92"/>
                  </a:solidFill>
                  <a:prstDash val="sysDot"/>
                  <a:round/>
                  <a:headEnd type="none" w="med" len="med"/>
                  <a:tailEnd type="none" w="med" len="med"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720" b="1" dirty="0">
                      <a:solidFill>
                        <a:srgbClr val="000000"/>
                      </a:solidFill>
                      <a:latin typeface="+mj-lt"/>
                    </a:rPr>
                    <a:t>Diabetes</a:t>
                  </a:r>
                </a:p>
              </p:txBody>
            </p:sp>
            <p:sp>
              <p:nvSpPr>
                <p:cNvPr id="248" name="Rectangle 247"/>
                <p:cNvSpPr/>
                <p:nvPr/>
              </p:nvSpPr>
              <p:spPr>
                <a:xfrm>
                  <a:off x="9262383" y="2077886"/>
                  <a:ext cx="2154186" cy="221598"/>
                </a:xfrm>
                <a:prstGeom prst="rect">
                  <a:avLst/>
                </a:prstGeom>
                <a:solidFill>
                  <a:srgbClr val="3EAD92">
                    <a:alpha val="8000"/>
                  </a:srgbClr>
                </a:solidFill>
                <a:ln w="7620" cap="rnd" cmpd="sng" algn="ctr">
                  <a:solidFill>
                    <a:srgbClr val="3EAD92"/>
                  </a:solidFill>
                  <a:prstDash val="sysDot"/>
                  <a:round/>
                  <a:headEnd type="none" w="med" len="med"/>
                  <a:tailEnd type="none" w="med" len="med"/>
                </a:ln>
                <a:ex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720" b="1" dirty="0">
                      <a:solidFill>
                        <a:srgbClr val="000000"/>
                      </a:solidFill>
                      <a:latin typeface="+mj-lt"/>
                    </a:rPr>
                    <a:t>Hypertension</a:t>
                  </a:r>
                </a:p>
              </p:txBody>
            </p:sp>
          </p:grpSp>
          <p:sp>
            <p:nvSpPr>
              <p:cNvPr id="249" name="Rounded Rectangle 248"/>
              <p:cNvSpPr/>
              <p:nvPr/>
            </p:nvSpPr>
            <p:spPr>
              <a:xfrm>
                <a:off x="6955778" y="1651824"/>
                <a:ext cx="4551390" cy="36575"/>
              </a:xfrm>
              <a:prstGeom prst="roundRect">
                <a:avLst/>
              </a:prstGeom>
              <a:solidFill>
                <a:srgbClr val="3EAD92"/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9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252" name="Rounded Rectangle 251"/>
              <p:cNvSpPr/>
              <p:nvPr/>
            </p:nvSpPr>
            <p:spPr>
              <a:xfrm>
                <a:off x="6955778" y="2296354"/>
                <a:ext cx="4551390" cy="36575"/>
              </a:xfrm>
              <a:prstGeom prst="roundRect">
                <a:avLst/>
              </a:prstGeom>
              <a:solidFill>
                <a:srgbClr val="3EAD92"/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864" tIns="27432" rIns="54864" bIns="2743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900" dirty="0">
                  <a:solidFill>
                    <a:srgbClr val="FFFFFF"/>
                  </a:solidFill>
                  <a:latin typeface="+mj-lt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7256802" y="2438520"/>
              <a:ext cx="4551390" cy="491482"/>
              <a:chOff x="6955778" y="2538557"/>
              <a:chExt cx="4551390" cy="491482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7077460" y="2596390"/>
                <a:ext cx="4324746" cy="375816"/>
              </a:xfrm>
              <a:prstGeom prst="rect">
                <a:avLst/>
              </a:prstGeom>
              <a:solidFill>
                <a:srgbClr val="FFF7DD"/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24003" rIns="48006" bIns="240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ctr">
                  <a:defRPr sz="840">
                    <a:solidFill>
                      <a:srgbClr val="000000"/>
                    </a:solidFill>
                    <a:cs typeface="Arial" panose="020B0604020202020204" pitchFamily="34" charset="0"/>
                  </a:defRPr>
                </a:lvl1pPr>
              </a:lstStyle>
              <a:p>
                <a:r>
                  <a:rPr lang="en-US" sz="750" dirty="0">
                    <a:latin typeface="+mj-lt"/>
                  </a:rPr>
                  <a:t>Systemic inflammation &amp; endothelial dysfunction triggering </a:t>
                </a:r>
              </a:p>
              <a:p>
                <a:r>
                  <a:rPr lang="en-US" sz="750" dirty="0">
                    <a:latin typeface="+mj-lt"/>
                  </a:rPr>
                  <a:t>decreased NO-cGMP-pKG signaling</a:t>
                </a:r>
              </a:p>
            </p:txBody>
          </p:sp>
          <p:sp>
            <p:nvSpPr>
              <p:cNvPr id="263" name="Rounded Rectangle 262"/>
              <p:cNvSpPr/>
              <p:nvPr/>
            </p:nvSpPr>
            <p:spPr>
              <a:xfrm flipV="1">
                <a:off x="6955778" y="2538557"/>
                <a:ext cx="4551390" cy="36575"/>
              </a:xfrm>
              <a:prstGeom prst="roundRect">
                <a:avLst/>
              </a:prstGeom>
              <a:solidFill>
                <a:srgbClr val="FFC000"/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8006" tIns="24003" rIns="48006" bIns="240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9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264" name="Rounded Rectangle 263"/>
              <p:cNvSpPr/>
              <p:nvPr/>
            </p:nvSpPr>
            <p:spPr>
              <a:xfrm>
                <a:off x="6955778" y="2993464"/>
                <a:ext cx="4551390" cy="36575"/>
              </a:xfrm>
              <a:prstGeom prst="roundRect">
                <a:avLst>
                  <a:gd name="adj" fmla="val 159529"/>
                </a:avLst>
              </a:prstGeom>
              <a:solidFill>
                <a:srgbClr val="FFC000"/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8006" tIns="24003" rIns="48006" bIns="240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900" dirty="0">
                  <a:solidFill>
                    <a:srgbClr val="FFFFFF"/>
                  </a:solidFill>
                  <a:latin typeface="+mj-lt"/>
                </a:endParaRPr>
              </a:p>
            </p:txBody>
          </p:sp>
        </p:grpSp>
        <p:cxnSp>
          <p:nvCxnSpPr>
            <p:cNvPr id="220" name="Straight Connector 219"/>
            <p:cNvCxnSpPr>
              <a:stCxn id="252" idx="2"/>
              <a:endCxn id="263" idx="2"/>
            </p:cNvCxnSpPr>
            <p:nvPr/>
          </p:nvCxnSpPr>
          <p:spPr>
            <a:xfrm>
              <a:off x="9532497" y="2262593"/>
              <a:ext cx="0" cy="175927"/>
            </a:xfrm>
            <a:prstGeom prst="line">
              <a:avLst/>
            </a:prstGeom>
            <a:noFill/>
            <a:ln w="12700" cap="rnd" cmpd="sng" algn="ctr">
              <a:solidFill>
                <a:srgbClr val="C8102E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7256802" y="3105930"/>
              <a:ext cx="4551390" cy="528918"/>
              <a:chOff x="6955778" y="3176266"/>
              <a:chExt cx="4551390" cy="528918"/>
            </a:xfrm>
          </p:grpSpPr>
          <p:sp>
            <p:nvSpPr>
              <p:cNvPr id="292" name="Rectangle 291"/>
              <p:cNvSpPr/>
              <p:nvPr/>
            </p:nvSpPr>
            <p:spPr>
              <a:xfrm>
                <a:off x="7061412" y="3213394"/>
                <a:ext cx="4340122" cy="454662"/>
              </a:xfrm>
              <a:prstGeom prst="rect">
                <a:avLst/>
              </a:prstGeom>
              <a:solidFill>
                <a:srgbClr val="F2F2F2"/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8006" tIns="24003" rIns="48006" bIns="240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735" b="1" dirty="0">
                    <a:solidFill>
                      <a:srgbClr val="000000"/>
                    </a:solidFill>
                    <a:latin typeface="+mj-lt"/>
                  </a:rPr>
                  <a:t>LV/LA stiffening/hypertrophy with decrease in vascular elasticity </a:t>
                </a:r>
              </a:p>
              <a:p>
                <a:pPr marL="170100" lvl="1" indent="-113400">
                  <a:buClr>
                    <a:srgbClr val="C8102E">
                      <a:lumMod val="100000"/>
                    </a:srgbClr>
                  </a:buClr>
                  <a:buSzPct val="100000"/>
                  <a:buFont typeface="Trebuchet MS" panose="020B0603020202020204" pitchFamily="34" charset="0"/>
                  <a:buChar char="•"/>
                </a:pPr>
                <a:r>
                  <a:rPr lang="en-US" sz="630" dirty="0">
                    <a:solidFill>
                      <a:srgbClr val="000000">
                        <a:lumMod val="100000"/>
                      </a:srgbClr>
                    </a:solidFill>
                    <a:latin typeface="+mj-lt"/>
                  </a:rPr>
                  <a:t>Driven by ECM stiffness/degradation </a:t>
                </a:r>
                <a:r>
                  <a:rPr lang="en-US" sz="630" b="1" dirty="0">
                    <a:solidFill>
                      <a:srgbClr val="000000">
                        <a:lumMod val="100000"/>
                      </a:srgbClr>
                    </a:solidFill>
                    <a:latin typeface="+mj-lt"/>
                  </a:rPr>
                  <a:t>and myocyte protein dysfunction/hypertrophy </a:t>
                </a:r>
                <a:endParaRPr lang="en-US" sz="630" dirty="0">
                  <a:solidFill>
                    <a:srgbClr val="000000">
                      <a:lumMod val="100000"/>
                    </a:srgbClr>
                  </a:solidFill>
                  <a:latin typeface="+mj-lt"/>
                </a:endParaRPr>
              </a:p>
            </p:txBody>
          </p:sp>
          <p:sp>
            <p:nvSpPr>
              <p:cNvPr id="293" name="Rounded Rectangle 292"/>
              <p:cNvSpPr/>
              <p:nvPr/>
            </p:nvSpPr>
            <p:spPr>
              <a:xfrm>
                <a:off x="6955778" y="3176266"/>
                <a:ext cx="4551390" cy="36575"/>
              </a:xfrm>
              <a:prstGeom prst="roundRect">
                <a:avLst/>
              </a:prstGeom>
              <a:solidFill>
                <a:srgbClr val="9A9A9A"/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8006" tIns="24003" rIns="48006" bIns="240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9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297" name="Rounded Rectangle 296"/>
              <p:cNvSpPr/>
              <p:nvPr/>
            </p:nvSpPr>
            <p:spPr>
              <a:xfrm>
                <a:off x="6955778" y="3668609"/>
                <a:ext cx="4551390" cy="36575"/>
              </a:xfrm>
              <a:prstGeom prst="roundRect">
                <a:avLst/>
              </a:prstGeom>
              <a:solidFill>
                <a:srgbClr val="9A9A9A"/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8006" tIns="24003" rIns="48006" bIns="240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900" dirty="0">
                  <a:solidFill>
                    <a:srgbClr val="FFFFFF"/>
                  </a:solidFill>
                  <a:latin typeface="+mj-lt"/>
                </a:endParaRPr>
              </a:p>
            </p:txBody>
          </p:sp>
        </p:grpSp>
        <p:cxnSp>
          <p:nvCxnSpPr>
            <p:cNvPr id="306" name="Straight Connector 305"/>
            <p:cNvCxnSpPr>
              <a:stCxn id="264" idx="2"/>
              <a:endCxn id="293" idx="0"/>
            </p:cNvCxnSpPr>
            <p:nvPr/>
          </p:nvCxnSpPr>
          <p:spPr>
            <a:xfrm>
              <a:off x="9532497" y="2930002"/>
              <a:ext cx="0" cy="175928"/>
            </a:xfrm>
            <a:prstGeom prst="line">
              <a:avLst/>
            </a:prstGeom>
            <a:noFill/>
            <a:ln w="12700" cap="rnd" cmpd="sng" algn="ctr">
              <a:solidFill>
                <a:srgbClr val="C8102E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4" name="Elbow Connector 323"/>
            <p:cNvCxnSpPr/>
            <p:nvPr/>
          </p:nvCxnSpPr>
          <p:spPr>
            <a:xfrm rot="5400000">
              <a:off x="9094027" y="3538618"/>
              <a:ext cx="366617" cy="551854"/>
            </a:xfrm>
            <a:prstGeom prst="bentConnector2">
              <a:avLst/>
            </a:prstGeom>
            <a:noFill/>
            <a:ln w="12700" cap="rnd" cmpd="sng" algn="ctr">
              <a:solidFill>
                <a:srgbClr val="C8102E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77872" y="2961965"/>
            <a:ext cx="8254882" cy="1971985"/>
            <a:chOff x="370496" y="3881031"/>
            <a:chExt cx="11006509" cy="2629313"/>
          </a:xfrm>
        </p:grpSpPr>
        <p:sp>
          <p:nvSpPr>
            <p:cNvPr id="134" name="Rectangle 133"/>
            <p:cNvSpPr/>
            <p:nvPr/>
          </p:nvSpPr>
          <p:spPr>
            <a:xfrm>
              <a:off x="370496" y="4489064"/>
              <a:ext cx="1101047" cy="540915"/>
            </a:xfrm>
            <a:prstGeom prst="rect">
              <a:avLst/>
            </a:prstGeom>
            <a:solidFill>
              <a:schemeClr val="bg1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25" b="1" dirty="0">
                  <a:solidFill>
                    <a:schemeClr val="tx1"/>
                  </a:solidFill>
                  <a:latin typeface="+mj-lt"/>
                </a:rPr>
                <a:t>Compensatory or perpetuating</a:t>
              </a:r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370496" y="5713971"/>
              <a:ext cx="1101047" cy="796373"/>
            </a:xfrm>
            <a:prstGeom prst="rect">
              <a:avLst/>
            </a:prstGeom>
            <a:solidFill>
              <a:schemeClr val="bg1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825" b="1" dirty="0">
                  <a:solidFill>
                    <a:schemeClr val="tx1"/>
                  </a:solidFill>
                  <a:latin typeface="+mj-lt"/>
                </a:rPr>
                <a:t>Structural sequelae</a:t>
              </a:r>
            </a:p>
          </p:txBody>
        </p:sp>
        <p:cxnSp>
          <p:nvCxnSpPr>
            <p:cNvPr id="276" name="Straight Connector 275"/>
            <p:cNvCxnSpPr/>
            <p:nvPr/>
          </p:nvCxnSpPr>
          <p:spPr>
            <a:xfrm flipH="1">
              <a:off x="1595653" y="3881031"/>
              <a:ext cx="0" cy="1719072"/>
            </a:xfrm>
            <a:prstGeom prst="line">
              <a:avLst/>
            </a:prstGeom>
            <a:ln w="9525" cap="rnd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3" name="Group 282"/>
            <p:cNvGrpSpPr/>
            <p:nvPr/>
          </p:nvGrpSpPr>
          <p:grpSpPr>
            <a:xfrm>
              <a:off x="1490497" y="4654369"/>
              <a:ext cx="210312" cy="210312"/>
              <a:chOff x="982666" y="1847854"/>
              <a:chExt cx="269876" cy="269875"/>
            </a:xfrm>
          </p:grpSpPr>
          <p:sp>
            <p:nvSpPr>
              <p:cNvPr id="284" name="Oval 50"/>
              <p:cNvSpPr>
                <a:spLocks noChangeArrowheads="1"/>
              </p:cNvSpPr>
              <p:nvPr/>
            </p:nvSpPr>
            <p:spPr bwMode="auto">
              <a:xfrm>
                <a:off x="982666" y="1847854"/>
                <a:ext cx="269876" cy="269875"/>
              </a:xfrm>
              <a:prstGeom prst="ellipse">
                <a:avLst/>
              </a:prstGeom>
              <a:solidFill>
                <a:schemeClr val="tx2">
                  <a:lumMod val="10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85" name="Freeform 51"/>
              <p:cNvSpPr>
                <a:spLocks/>
              </p:cNvSpPr>
              <p:nvPr/>
            </p:nvSpPr>
            <p:spPr bwMode="auto">
              <a:xfrm>
                <a:off x="1082676" y="1895475"/>
                <a:ext cx="96838" cy="174625"/>
              </a:xfrm>
              <a:custGeom>
                <a:avLst/>
                <a:gdLst>
                  <a:gd name="T0" fmla="*/ 6 w 61"/>
                  <a:gd name="T1" fmla="*/ 0 h 110"/>
                  <a:gd name="T2" fmla="*/ 0 w 61"/>
                  <a:gd name="T3" fmla="*/ 7 h 110"/>
                  <a:gd name="T4" fmla="*/ 48 w 61"/>
                  <a:gd name="T5" fmla="*/ 55 h 110"/>
                  <a:gd name="T6" fmla="*/ 0 w 61"/>
                  <a:gd name="T7" fmla="*/ 104 h 110"/>
                  <a:gd name="T8" fmla="*/ 6 w 61"/>
                  <a:gd name="T9" fmla="*/ 110 h 110"/>
                  <a:gd name="T10" fmla="*/ 54 w 61"/>
                  <a:gd name="T11" fmla="*/ 62 h 110"/>
                  <a:gd name="T12" fmla="*/ 61 w 61"/>
                  <a:gd name="T13" fmla="*/ 55 h 110"/>
                  <a:gd name="T14" fmla="*/ 54 w 61"/>
                  <a:gd name="T15" fmla="*/ 49 h 110"/>
                  <a:gd name="T16" fmla="*/ 6 w 61"/>
                  <a:gd name="T1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110">
                    <a:moveTo>
                      <a:pt x="6" y="0"/>
                    </a:moveTo>
                    <a:lnTo>
                      <a:pt x="0" y="7"/>
                    </a:lnTo>
                    <a:lnTo>
                      <a:pt x="48" y="55"/>
                    </a:lnTo>
                    <a:lnTo>
                      <a:pt x="0" y="104"/>
                    </a:lnTo>
                    <a:lnTo>
                      <a:pt x="6" y="110"/>
                    </a:lnTo>
                    <a:lnTo>
                      <a:pt x="54" y="62"/>
                    </a:lnTo>
                    <a:lnTo>
                      <a:pt x="61" y="55"/>
                    </a:lnTo>
                    <a:lnTo>
                      <a:pt x="54" y="4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>
                  <a:lumMod val="100000"/>
                </a:srgbClr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cxnSp>
          <p:nvCxnSpPr>
            <p:cNvPr id="246" name="Straight Connector 245"/>
            <p:cNvCxnSpPr/>
            <p:nvPr/>
          </p:nvCxnSpPr>
          <p:spPr>
            <a:xfrm flipH="1">
              <a:off x="1595653" y="5673630"/>
              <a:ext cx="0" cy="796373"/>
            </a:xfrm>
            <a:prstGeom prst="line">
              <a:avLst/>
            </a:prstGeom>
            <a:ln w="9525" cap="rnd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0" name="Group 249"/>
            <p:cNvGrpSpPr/>
            <p:nvPr/>
          </p:nvGrpSpPr>
          <p:grpSpPr>
            <a:xfrm>
              <a:off x="1490497" y="5980108"/>
              <a:ext cx="210312" cy="210312"/>
              <a:chOff x="982662" y="1847850"/>
              <a:chExt cx="269875" cy="269875"/>
            </a:xfrm>
          </p:grpSpPr>
          <p:sp>
            <p:nvSpPr>
              <p:cNvPr id="253" name="Oval 50"/>
              <p:cNvSpPr>
                <a:spLocks noChangeArrowheads="1"/>
              </p:cNvSpPr>
              <p:nvPr/>
            </p:nvSpPr>
            <p:spPr bwMode="auto">
              <a:xfrm>
                <a:off x="982662" y="1847850"/>
                <a:ext cx="269875" cy="269875"/>
              </a:xfrm>
              <a:prstGeom prst="ellipse">
                <a:avLst/>
              </a:prstGeom>
              <a:solidFill>
                <a:schemeClr val="tx2">
                  <a:lumMod val="10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56" name="Freeform 51"/>
              <p:cNvSpPr>
                <a:spLocks/>
              </p:cNvSpPr>
              <p:nvPr/>
            </p:nvSpPr>
            <p:spPr bwMode="auto">
              <a:xfrm>
                <a:off x="1082675" y="1895475"/>
                <a:ext cx="96837" cy="174625"/>
              </a:xfrm>
              <a:custGeom>
                <a:avLst/>
                <a:gdLst>
                  <a:gd name="T0" fmla="*/ 6 w 61"/>
                  <a:gd name="T1" fmla="*/ 0 h 110"/>
                  <a:gd name="T2" fmla="*/ 0 w 61"/>
                  <a:gd name="T3" fmla="*/ 7 h 110"/>
                  <a:gd name="T4" fmla="*/ 48 w 61"/>
                  <a:gd name="T5" fmla="*/ 55 h 110"/>
                  <a:gd name="T6" fmla="*/ 0 w 61"/>
                  <a:gd name="T7" fmla="*/ 104 h 110"/>
                  <a:gd name="T8" fmla="*/ 6 w 61"/>
                  <a:gd name="T9" fmla="*/ 110 h 110"/>
                  <a:gd name="T10" fmla="*/ 54 w 61"/>
                  <a:gd name="T11" fmla="*/ 62 h 110"/>
                  <a:gd name="T12" fmla="*/ 61 w 61"/>
                  <a:gd name="T13" fmla="*/ 55 h 110"/>
                  <a:gd name="T14" fmla="*/ 54 w 61"/>
                  <a:gd name="T15" fmla="*/ 49 h 110"/>
                  <a:gd name="T16" fmla="*/ 6 w 61"/>
                  <a:gd name="T17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110">
                    <a:moveTo>
                      <a:pt x="6" y="0"/>
                    </a:moveTo>
                    <a:lnTo>
                      <a:pt x="0" y="7"/>
                    </a:lnTo>
                    <a:lnTo>
                      <a:pt x="48" y="55"/>
                    </a:lnTo>
                    <a:lnTo>
                      <a:pt x="0" y="104"/>
                    </a:lnTo>
                    <a:lnTo>
                      <a:pt x="6" y="110"/>
                    </a:lnTo>
                    <a:lnTo>
                      <a:pt x="54" y="62"/>
                    </a:lnTo>
                    <a:lnTo>
                      <a:pt x="61" y="55"/>
                    </a:lnTo>
                    <a:lnTo>
                      <a:pt x="54" y="4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>
                  <a:lumMod val="100000"/>
                </a:srgbClr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cxnSp>
          <p:nvCxnSpPr>
            <p:cNvPr id="142" name="Elbow Connector 141"/>
            <p:cNvCxnSpPr>
              <a:stCxn id="161" idx="1"/>
            </p:cNvCxnSpPr>
            <p:nvPr/>
          </p:nvCxnSpPr>
          <p:spPr>
            <a:xfrm rot="10800000" flipV="1">
              <a:off x="7623010" y="4716528"/>
              <a:ext cx="2613260" cy="1395244"/>
            </a:xfrm>
            <a:prstGeom prst="bentConnector3">
              <a:avLst>
                <a:gd name="adj1" fmla="val 50000"/>
              </a:avLst>
            </a:prstGeom>
            <a:noFill/>
            <a:ln w="12700" cap="rnd" cmpd="sng" algn="ctr">
              <a:solidFill>
                <a:srgbClr val="C8102E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3" name="Elbow Connector 142"/>
            <p:cNvCxnSpPr>
              <a:stCxn id="171" idx="2"/>
            </p:cNvCxnSpPr>
            <p:nvPr/>
          </p:nvCxnSpPr>
          <p:spPr>
            <a:xfrm rot="5400000">
              <a:off x="7957377" y="5057039"/>
              <a:ext cx="447844" cy="1150737"/>
            </a:xfrm>
            <a:prstGeom prst="bentConnector2">
              <a:avLst/>
            </a:prstGeom>
            <a:noFill/>
            <a:ln w="12700" cap="rnd" cmpd="sng" algn="ctr">
              <a:solidFill>
                <a:srgbClr val="C8102E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4" name="Elbow Connector 143"/>
            <p:cNvCxnSpPr>
              <a:stCxn id="184" idx="2"/>
            </p:cNvCxnSpPr>
            <p:nvPr/>
          </p:nvCxnSpPr>
          <p:spPr>
            <a:xfrm rot="16200000" flipH="1">
              <a:off x="5277735" y="4941850"/>
              <a:ext cx="446398" cy="1402344"/>
            </a:xfrm>
            <a:prstGeom prst="bentConnector2">
              <a:avLst/>
            </a:prstGeom>
            <a:noFill/>
            <a:ln w="12700" cap="rnd" cmpd="sng" algn="ctr">
              <a:solidFill>
                <a:srgbClr val="C8102E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4" name="Rectangle 153"/>
            <p:cNvSpPr/>
            <p:nvPr/>
          </p:nvSpPr>
          <p:spPr>
            <a:xfrm>
              <a:off x="7432241" y="4562962"/>
              <a:ext cx="645560" cy="323165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rgbClr val="C8102E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8006" tIns="24003" rIns="48006" bIns="24003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630" dirty="0">
                  <a:solidFill>
                    <a:srgbClr val="C8102E"/>
                  </a:solidFill>
                  <a:latin typeface="+mj-lt"/>
                  <a:cs typeface="Arial" panose="020B0604020202020204" pitchFamily="34" charset="0"/>
                </a:rPr>
                <a:t>Works</a:t>
              </a:r>
            </a:p>
            <a:p>
              <a:pPr algn="ctr"/>
              <a:r>
                <a:rPr lang="en-US" sz="630" dirty="0">
                  <a:solidFill>
                    <a:srgbClr val="C8102E"/>
                  </a:solidFill>
                  <a:latin typeface="+mj-lt"/>
                  <a:cs typeface="Arial" panose="020B0604020202020204" pitchFamily="34" charset="0"/>
                </a:rPr>
                <a:t>Against</a:t>
              </a:r>
              <a:endParaRPr lang="en-US" sz="630" dirty="0">
                <a:solidFill>
                  <a:srgbClr val="C8102E"/>
                </a:solidFill>
                <a:latin typeface="+mj-lt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229686" y="4562962"/>
              <a:ext cx="1140736" cy="323165"/>
            </a:xfrm>
            <a:prstGeom prst="rect">
              <a:avLst/>
            </a:prstGeom>
            <a:solidFill>
              <a:srgbClr val="D2F1F6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24003" rIns="48006" bIns="24003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63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Sodium + water retention</a:t>
              </a:r>
            </a:p>
          </p:txBody>
        </p:sp>
        <p:grpSp>
          <p:nvGrpSpPr>
            <p:cNvPr id="157" name="Group 156"/>
            <p:cNvGrpSpPr/>
            <p:nvPr/>
          </p:nvGrpSpPr>
          <p:grpSpPr>
            <a:xfrm>
              <a:off x="6229687" y="4552889"/>
              <a:ext cx="1140736" cy="333238"/>
              <a:chOff x="630000" y="3917957"/>
              <a:chExt cx="1629623" cy="476054"/>
            </a:xfrm>
          </p:grpSpPr>
          <p:sp>
            <p:nvSpPr>
              <p:cNvPr id="158" name="Rounded Rectangle 157"/>
              <p:cNvSpPr/>
              <p:nvPr/>
            </p:nvSpPr>
            <p:spPr>
              <a:xfrm>
                <a:off x="630000" y="3917957"/>
                <a:ext cx="1629623" cy="45719"/>
              </a:xfrm>
              <a:prstGeom prst="roundRect">
                <a:avLst/>
              </a:prstGeom>
              <a:solidFill>
                <a:srgbClr val="30C1D7"/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8006" tIns="24003" rIns="48006" bIns="240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9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159" name="Rounded Rectangle 158"/>
              <p:cNvSpPr/>
              <p:nvPr/>
            </p:nvSpPr>
            <p:spPr>
              <a:xfrm>
                <a:off x="630000" y="4348292"/>
                <a:ext cx="1629623" cy="45719"/>
              </a:xfrm>
              <a:prstGeom prst="roundRect">
                <a:avLst/>
              </a:prstGeom>
              <a:solidFill>
                <a:srgbClr val="30C1D7"/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9525" cap="rnd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8006" tIns="24003" rIns="48006" bIns="2400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900" dirty="0">
                  <a:solidFill>
                    <a:srgbClr val="FFFFFF"/>
                  </a:solidFill>
                  <a:latin typeface="+mj-lt"/>
                </a:endParaRPr>
              </a:p>
            </p:txBody>
          </p:sp>
        </p:grpSp>
        <p:sp>
          <p:nvSpPr>
            <p:cNvPr id="166" name="Rectangle 165"/>
            <p:cNvSpPr/>
            <p:nvPr/>
          </p:nvSpPr>
          <p:spPr>
            <a:xfrm>
              <a:off x="8186298" y="4627595"/>
              <a:ext cx="1140736" cy="193899"/>
            </a:xfrm>
            <a:prstGeom prst="rect">
              <a:avLst/>
            </a:prstGeom>
            <a:solidFill>
              <a:srgbClr val="F7F9D7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24003" rIns="48006" bIns="24003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630" dirty="0">
                  <a:solidFill>
                    <a:srgbClr val="000000"/>
                  </a:solidFill>
                  <a:latin typeface="+mj-lt"/>
                </a:rPr>
                <a:t>BNP</a:t>
              </a:r>
            </a:p>
          </p:txBody>
        </p:sp>
        <p:sp>
          <p:nvSpPr>
            <p:cNvPr id="168" name="Rounded Rectangle 167"/>
            <p:cNvSpPr/>
            <p:nvPr/>
          </p:nvSpPr>
          <p:spPr>
            <a:xfrm>
              <a:off x="8186299" y="4621930"/>
              <a:ext cx="1140736" cy="32003"/>
            </a:xfrm>
            <a:prstGeom prst="roundRect">
              <a:avLst/>
            </a:prstGeom>
            <a:solidFill>
              <a:srgbClr val="A8B21C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8006" tIns="24003" rIns="48006" bIns="240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69" name="Rounded Rectangle 168"/>
            <p:cNvSpPr/>
            <p:nvPr/>
          </p:nvSpPr>
          <p:spPr>
            <a:xfrm>
              <a:off x="8186299" y="4795154"/>
              <a:ext cx="1140736" cy="32003"/>
            </a:xfrm>
            <a:prstGeom prst="roundRect">
              <a:avLst/>
            </a:prstGeom>
            <a:solidFill>
              <a:srgbClr val="A8B21C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8006" tIns="24003" rIns="48006" bIns="240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dirty="0">
                <a:solidFill>
                  <a:srgbClr val="FFFFFF"/>
                </a:solidFill>
                <a:latin typeface="+mj-lt"/>
              </a:endParaRPr>
            </a:p>
          </p:txBody>
        </p:sp>
        <p:grpSp>
          <p:nvGrpSpPr>
            <p:cNvPr id="170" name="Group 169"/>
            <p:cNvGrpSpPr/>
            <p:nvPr/>
          </p:nvGrpSpPr>
          <p:grpSpPr>
            <a:xfrm>
              <a:off x="8186299" y="5214586"/>
              <a:ext cx="1140736" cy="205232"/>
              <a:chOff x="7053535" y="4534633"/>
              <a:chExt cx="1629623" cy="293189"/>
            </a:xfrm>
          </p:grpSpPr>
          <p:sp>
            <p:nvSpPr>
              <p:cNvPr id="171" name="Rectangle 170"/>
              <p:cNvSpPr/>
              <p:nvPr/>
            </p:nvSpPr>
            <p:spPr>
              <a:xfrm>
                <a:off x="7053535" y="4534635"/>
                <a:ext cx="1629623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24003" rIns="48006" bIns="24003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63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Cardiac stretching</a:t>
                </a:r>
              </a:p>
            </p:txBody>
          </p:sp>
          <p:grpSp>
            <p:nvGrpSpPr>
              <p:cNvPr id="172" name="Group 171"/>
              <p:cNvGrpSpPr/>
              <p:nvPr/>
            </p:nvGrpSpPr>
            <p:grpSpPr>
              <a:xfrm>
                <a:off x="7053535" y="4534633"/>
                <a:ext cx="1629623" cy="293189"/>
                <a:chOff x="630000" y="3917957"/>
                <a:chExt cx="1629623" cy="293189"/>
              </a:xfrm>
            </p:grpSpPr>
            <p:sp>
              <p:nvSpPr>
                <p:cNvPr id="173" name="Rounded Rectangle 172"/>
                <p:cNvSpPr/>
                <p:nvPr/>
              </p:nvSpPr>
              <p:spPr>
                <a:xfrm>
                  <a:off x="630000" y="3917957"/>
                  <a:ext cx="1629623" cy="45719"/>
                </a:xfrm>
                <a:prstGeom prst="roundRect">
                  <a:avLst/>
                </a:prstGeom>
                <a:solidFill>
                  <a:srgbClr val="9A9A9A"/>
                </a:solidFill>
                <a:ln w="9525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1240B29-F687-4F45-9708-019B960494DF}">
                    <a14:hiddenLine xmlns:a14="http://schemas.microsoft.com/office/drawing/2010/main" w="9525" cap="rnd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8006" tIns="24003" rIns="48006" bIns="2400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900" dirty="0">
                    <a:solidFill>
                      <a:srgbClr val="FFFFFF"/>
                    </a:solidFill>
                    <a:latin typeface="+mj-lt"/>
                  </a:endParaRPr>
                </a:p>
              </p:txBody>
            </p:sp>
            <p:sp>
              <p:nvSpPr>
                <p:cNvPr id="174" name="Rounded Rectangle 173"/>
                <p:cNvSpPr/>
                <p:nvPr/>
              </p:nvSpPr>
              <p:spPr>
                <a:xfrm>
                  <a:off x="630000" y="4165427"/>
                  <a:ext cx="1629623" cy="45719"/>
                </a:xfrm>
                <a:prstGeom prst="roundRect">
                  <a:avLst/>
                </a:prstGeom>
                <a:solidFill>
                  <a:srgbClr val="9A9A9A"/>
                </a:solidFill>
                <a:ln w="9525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1240B29-F687-4F45-9708-019B960494DF}">
                    <a14:hiddenLine xmlns:a14="http://schemas.microsoft.com/office/drawing/2010/main" w="9525" cap="rnd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8006" tIns="24003" rIns="48006" bIns="2400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900" dirty="0">
                    <a:solidFill>
                      <a:srgbClr val="FFFFFF"/>
                    </a:solidFill>
                    <a:latin typeface="+mj-lt"/>
                  </a:endParaRPr>
                </a:p>
              </p:txBody>
            </p:sp>
          </p:grpSp>
        </p:grpSp>
        <p:grpSp>
          <p:nvGrpSpPr>
            <p:cNvPr id="175" name="Group 174"/>
            <p:cNvGrpSpPr/>
            <p:nvPr/>
          </p:nvGrpSpPr>
          <p:grpSpPr>
            <a:xfrm>
              <a:off x="6229687" y="5214596"/>
              <a:ext cx="1140736" cy="205227"/>
              <a:chOff x="5281863" y="4534633"/>
              <a:chExt cx="1629623" cy="293181"/>
            </a:xfrm>
          </p:grpSpPr>
          <p:sp>
            <p:nvSpPr>
              <p:cNvPr id="176" name="Rectangle 175"/>
              <p:cNvSpPr/>
              <p:nvPr/>
            </p:nvSpPr>
            <p:spPr>
              <a:xfrm>
                <a:off x="5281863" y="4534635"/>
                <a:ext cx="1629623" cy="27699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8006" tIns="24003" rIns="48006" bIns="24003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63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Volume overload</a:t>
                </a:r>
              </a:p>
            </p:txBody>
          </p:sp>
          <p:grpSp>
            <p:nvGrpSpPr>
              <p:cNvPr id="177" name="Group 176"/>
              <p:cNvGrpSpPr/>
              <p:nvPr/>
            </p:nvGrpSpPr>
            <p:grpSpPr>
              <a:xfrm>
                <a:off x="5281863" y="4534633"/>
                <a:ext cx="1629623" cy="293181"/>
                <a:chOff x="630000" y="3917957"/>
                <a:chExt cx="1629623" cy="293181"/>
              </a:xfrm>
            </p:grpSpPr>
            <p:sp>
              <p:nvSpPr>
                <p:cNvPr id="178" name="Rounded Rectangle 177"/>
                <p:cNvSpPr/>
                <p:nvPr/>
              </p:nvSpPr>
              <p:spPr>
                <a:xfrm>
                  <a:off x="630000" y="3917957"/>
                  <a:ext cx="1629623" cy="45719"/>
                </a:xfrm>
                <a:prstGeom prst="roundRect">
                  <a:avLst/>
                </a:prstGeom>
                <a:solidFill>
                  <a:srgbClr val="9A9A9A"/>
                </a:solidFill>
                <a:ln w="9525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1240B29-F687-4F45-9708-019B960494DF}">
                    <a14:hiddenLine xmlns:a14="http://schemas.microsoft.com/office/drawing/2010/main" w="9525" cap="rnd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8006" tIns="24003" rIns="48006" bIns="2400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900" dirty="0">
                    <a:solidFill>
                      <a:srgbClr val="FFFFFF"/>
                    </a:solidFill>
                    <a:latin typeface="+mj-lt"/>
                  </a:endParaRPr>
                </a:p>
              </p:txBody>
            </p:sp>
            <p:sp>
              <p:nvSpPr>
                <p:cNvPr id="179" name="Rounded Rectangle 178"/>
                <p:cNvSpPr/>
                <p:nvPr/>
              </p:nvSpPr>
              <p:spPr>
                <a:xfrm>
                  <a:off x="630000" y="4165419"/>
                  <a:ext cx="1629623" cy="45719"/>
                </a:xfrm>
                <a:prstGeom prst="roundRect">
                  <a:avLst/>
                </a:prstGeom>
                <a:solidFill>
                  <a:srgbClr val="9A9A9A"/>
                </a:solidFill>
                <a:ln w="9525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1240B29-F687-4F45-9708-019B960494DF}">
                    <a14:hiddenLine xmlns:a14="http://schemas.microsoft.com/office/drawing/2010/main" w="9525" cap="rnd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8006" tIns="24003" rIns="48006" bIns="2400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900" dirty="0">
                    <a:solidFill>
                      <a:srgbClr val="FFFFFF"/>
                    </a:solidFill>
                    <a:latin typeface="+mj-lt"/>
                  </a:endParaRPr>
                </a:p>
              </p:txBody>
            </p:sp>
          </p:grpSp>
        </p:grpSp>
        <p:grpSp>
          <p:nvGrpSpPr>
            <p:cNvPr id="180" name="Group 179"/>
            <p:cNvGrpSpPr/>
            <p:nvPr/>
          </p:nvGrpSpPr>
          <p:grpSpPr>
            <a:xfrm>
              <a:off x="4229394" y="5214596"/>
              <a:ext cx="1140736" cy="205227"/>
              <a:chOff x="3510191" y="4534633"/>
              <a:chExt cx="1629623" cy="293181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3510191" y="4534635"/>
                <a:ext cx="1629623" cy="27699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8006" tIns="24003" rIns="48006" bIns="24003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63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Cardiac demand</a:t>
                </a:r>
              </a:p>
            </p:txBody>
          </p:sp>
          <p:grpSp>
            <p:nvGrpSpPr>
              <p:cNvPr id="182" name="Group 181"/>
              <p:cNvGrpSpPr/>
              <p:nvPr/>
            </p:nvGrpSpPr>
            <p:grpSpPr>
              <a:xfrm>
                <a:off x="3510191" y="4534633"/>
                <a:ext cx="1629623" cy="293181"/>
                <a:chOff x="630000" y="3917957"/>
                <a:chExt cx="1629623" cy="293181"/>
              </a:xfrm>
            </p:grpSpPr>
            <p:sp>
              <p:nvSpPr>
                <p:cNvPr id="183" name="Rounded Rectangle 182"/>
                <p:cNvSpPr/>
                <p:nvPr/>
              </p:nvSpPr>
              <p:spPr>
                <a:xfrm>
                  <a:off x="630000" y="3917957"/>
                  <a:ext cx="1629623" cy="45719"/>
                </a:xfrm>
                <a:prstGeom prst="roundRect">
                  <a:avLst/>
                </a:prstGeom>
                <a:solidFill>
                  <a:srgbClr val="9A9A9A"/>
                </a:solidFill>
                <a:ln w="9525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1240B29-F687-4F45-9708-019B960494DF}">
                    <a14:hiddenLine xmlns:a14="http://schemas.microsoft.com/office/drawing/2010/main" w="9525" cap="rnd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8006" tIns="24003" rIns="48006" bIns="2400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900" dirty="0">
                    <a:solidFill>
                      <a:srgbClr val="FFFFFF"/>
                    </a:solidFill>
                    <a:latin typeface="+mj-lt"/>
                  </a:endParaRPr>
                </a:p>
              </p:txBody>
            </p:sp>
            <p:sp>
              <p:nvSpPr>
                <p:cNvPr id="184" name="Rounded Rectangle 183"/>
                <p:cNvSpPr/>
                <p:nvPr/>
              </p:nvSpPr>
              <p:spPr>
                <a:xfrm>
                  <a:off x="630000" y="4165419"/>
                  <a:ext cx="1629623" cy="45719"/>
                </a:xfrm>
                <a:prstGeom prst="roundRect">
                  <a:avLst/>
                </a:prstGeom>
                <a:solidFill>
                  <a:srgbClr val="9A9A9A"/>
                </a:solidFill>
                <a:ln w="9525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1240B29-F687-4F45-9708-019B960494DF}">
                    <a14:hiddenLine xmlns:a14="http://schemas.microsoft.com/office/drawing/2010/main" w="9525" cap="rnd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8006" tIns="24003" rIns="48006" bIns="2400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900" dirty="0">
                    <a:solidFill>
                      <a:srgbClr val="FFFFFF"/>
                    </a:solidFill>
                    <a:latin typeface="+mj-lt"/>
                  </a:endParaRPr>
                </a:p>
              </p:txBody>
            </p:sp>
          </p:grpSp>
        </p:grpSp>
        <p:grpSp>
          <p:nvGrpSpPr>
            <p:cNvPr id="185" name="Group 184"/>
            <p:cNvGrpSpPr/>
            <p:nvPr/>
          </p:nvGrpSpPr>
          <p:grpSpPr>
            <a:xfrm>
              <a:off x="2223105" y="5214596"/>
              <a:ext cx="1140736" cy="205227"/>
              <a:chOff x="1096153" y="4534633"/>
              <a:chExt cx="1629623" cy="293181"/>
            </a:xfrm>
          </p:grpSpPr>
          <p:sp>
            <p:nvSpPr>
              <p:cNvPr id="186" name="Rectangle 185"/>
              <p:cNvSpPr/>
              <p:nvPr/>
            </p:nvSpPr>
            <p:spPr>
              <a:xfrm>
                <a:off x="1096153" y="4534635"/>
                <a:ext cx="1629623" cy="27699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24003" rIns="48006" bIns="24003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63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HR</a:t>
                </a:r>
              </a:p>
            </p:txBody>
          </p:sp>
          <p:grpSp>
            <p:nvGrpSpPr>
              <p:cNvPr id="187" name="Group 186"/>
              <p:cNvGrpSpPr/>
              <p:nvPr/>
            </p:nvGrpSpPr>
            <p:grpSpPr>
              <a:xfrm>
                <a:off x="1096153" y="4534633"/>
                <a:ext cx="1629623" cy="293181"/>
                <a:chOff x="630000" y="3917957"/>
                <a:chExt cx="1629623" cy="293181"/>
              </a:xfrm>
            </p:grpSpPr>
            <p:sp>
              <p:nvSpPr>
                <p:cNvPr id="188" name="Rounded Rectangle 187"/>
                <p:cNvSpPr/>
                <p:nvPr/>
              </p:nvSpPr>
              <p:spPr>
                <a:xfrm>
                  <a:off x="630000" y="3917957"/>
                  <a:ext cx="1629623" cy="45719"/>
                </a:xfrm>
                <a:prstGeom prst="roundRect">
                  <a:avLst/>
                </a:prstGeom>
                <a:solidFill>
                  <a:srgbClr val="9A9A9A"/>
                </a:solidFill>
                <a:ln w="9525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1240B29-F687-4F45-9708-019B960494DF}">
                    <a14:hiddenLine xmlns:a14="http://schemas.microsoft.com/office/drawing/2010/main" w="9525" cap="rnd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24003" rIns="48006" bIns="2400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900" dirty="0">
                    <a:solidFill>
                      <a:srgbClr val="FFFFFF"/>
                    </a:solidFill>
                    <a:latin typeface="+mj-lt"/>
                  </a:endParaRPr>
                </a:p>
              </p:txBody>
            </p:sp>
            <p:sp>
              <p:nvSpPr>
                <p:cNvPr id="189" name="Rounded Rectangle 188"/>
                <p:cNvSpPr/>
                <p:nvPr/>
              </p:nvSpPr>
              <p:spPr>
                <a:xfrm>
                  <a:off x="630000" y="4165419"/>
                  <a:ext cx="1629623" cy="45719"/>
                </a:xfrm>
                <a:prstGeom prst="roundRect">
                  <a:avLst/>
                </a:prstGeom>
                <a:solidFill>
                  <a:srgbClr val="9A9A9A"/>
                </a:solidFill>
                <a:ln w="9525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1240B29-F687-4F45-9708-019B960494DF}">
                    <a14:hiddenLine xmlns:a14="http://schemas.microsoft.com/office/drawing/2010/main" w="9525" cap="rnd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24003" rIns="48006" bIns="2400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900" dirty="0">
                    <a:solidFill>
                      <a:srgbClr val="FFFFFF"/>
                    </a:solidFill>
                    <a:latin typeface="+mj-lt"/>
                  </a:endParaRPr>
                </a:p>
              </p:txBody>
            </p:sp>
          </p:grpSp>
        </p:grpSp>
        <p:grpSp>
          <p:nvGrpSpPr>
            <p:cNvPr id="195" name="Group 194"/>
            <p:cNvGrpSpPr/>
            <p:nvPr/>
          </p:nvGrpSpPr>
          <p:grpSpPr>
            <a:xfrm>
              <a:off x="10236269" y="5214586"/>
              <a:ext cx="1140736" cy="205227"/>
              <a:chOff x="9933727" y="5394039"/>
              <a:chExt cx="1629623" cy="293181"/>
            </a:xfrm>
          </p:grpSpPr>
          <p:sp>
            <p:nvSpPr>
              <p:cNvPr id="196" name="Rectangle 195"/>
              <p:cNvSpPr/>
              <p:nvPr/>
            </p:nvSpPr>
            <p:spPr>
              <a:xfrm>
                <a:off x="9933727" y="5394041"/>
                <a:ext cx="1629623" cy="276998"/>
              </a:xfrm>
              <a:prstGeom prst="rect">
                <a:avLst/>
              </a:prstGeom>
              <a:solidFill>
                <a:srgbClr val="FFF7DD"/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24003" rIns="48006" bIns="24003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63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Vasoconstriction</a:t>
                </a:r>
              </a:p>
            </p:txBody>
          </p:sp>
          <p:grpSp>
            <p:nvGrpSpPr>
              <p:cNvPr id="197" name="Group 196"/>
              <p:cNvGrpSpPr/>
              <p:nvPr/>
            </p:nvGrpSpPr>
            <p:grpSpPr>
              <a:xfrm>
                <a:off x="9933727" y="5394039"/>
                <a:ext cx="1629623" cy="293181"/>
                <a:chOff x="630000" y="3917957"/>
                <a:chExt cx="1629623" cy="293181"/>
              </a:xfrm>
            </p:grpSpPr>
            <p:sp>
              <p:nvSpPr>
                <p:cNvPr id="198" name="Rounded Rectangle 197"/>
                <p:cNvSpPr/>
                <p:nvPr/>
              </p:nvSpPr>
              <p:spPr>
                <a:xfrm>
                  <a:off x="630000" y="3917957"/>
                  <a:ext cx="1629623" cy="45719"/>
                </a:xfrm>
                <a:prstGeom prst="roundRect">
                  <a:avLst/>
                </a:prstGeom>
                <a:solidFill>
                  <a:srgbClr val="FFC000"/>
                </a:solidFill>
                <a:ln w="9525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1240B29-F687-4F45-9708-019B960494DF}">
                    <a14:hiddenLine xmlns:a14="http://schemas.microsoft.com/office/drawing/2010/main" w="9525" cap="rnd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8006" tIns="24003" rIns="48006" bIns="2400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900" dirty="0">
                    <a:solidFill>
                      <a:srgbClr val="FFFFFF"/>
                    </a:solidFill>
                    <a:latin typeface="+mj-lt"/>
                  </a:endParaRPr>
                </a:p>
              </p:txBody>
            </p:sp>
            <p:sp>
              <p:nvSpPr>
                <p:cNvPr id="199" name="Rounded Rectangle 198"/>
                <p:cNvSpPr/>
                <p:nvPr/>
              </p:nvSpPr>
              <p:spPr>
                <a:xfrm>
                  <a:off x="630000" y="4165419"/>
                  <a:ext cx="1629623" cy="45719"/>
                </a:xfrm>
                <a:prstGeom prst="roundRect">
                  <a:avLst/>
                </a:prstGeom>
                <a:solidFill>
                  <a:srgbClr val="FFC000"/>
                </a:solidFill>
                <a:ln w="9525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1240B29-F687-4F45-9708-019B960494DF}">
                    <a14:hiddenLine xmlns:a14="http://schemas.microsoft.com/office/drawing/2010/main" w="9525" cap="rnd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8006" tIns="24003" rIns="48006" bIns="2400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900" dirty="0">
                    <a:solidFill>
                      <a:srgbClr val="FFFFFF"/>
                    </a:solidFill>
                    <a:latin typeface="+mj-lt"/>
                  </a:endParaRPr>
                </a:p>
              </p:txBody>
            </p:sp>
          </p:grpSp>
        </p:grpSp>
        <p:cxnSp>
          <p:nvCxnSpPr>
            <p:cNvPr id="200" name="Straight Connector 199"/>
            <p:cNvCxnSpPr>
              <a:stCxn id="156" idx="2"/>
              <a:endCxn id="178" idx="0"/>
            </p:cNvCxnSpPr>
            <p:nvPr/>
          </p:nvCxnSpPr>
          <p:spPr>
            <a:xfrm>
              <a:off x="6800054" y="4886127"/>
              <a:ext cx="0" cy="328469"/>
            </a:xfrm>
            <a:prstGeom prst="line">
              <a:avLst/>
            </a:prstGeom>
            <a:noFill/>
            <a:ln w="12700" cap="rnd" cmpd="sng" algn="ctr">
              <a:solidFill>
                <a:srgbClr val="C8102E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1" name="Elbow Connector 200"/>
            <p:cNvCxnSpPr>
              <a:stCxn id="301" idx="1"/>
              <a:endCxn id="218" idx="0"/>
            </p:cNvCxnSpPr>
            <p:nvPr/>
          </p:nvCxnSpPr>
          <p:spPr>
            <a:xfrm rot="10800000" flipV="1">
              <a:off x="2793473" y="4148498"/>
              <a:ext cx="1780317" cy="396383"/>
            </a:xfrm>
            <a:prstGeom prst="bentConnector2">
              <a:avLst/>
            </a:prstGeom>
            <a:noFill/>
            <a:ln w="12700" cap="rnd" cmpd="sng" algn="ctr">
              <a:solidFill>
                <a:srgbClr val="C8102E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2" name="Elbow Connector 201"/>
            <p:cNvCxnSpPr>
              <a:stCxn id="301" idx="3"/>
              <a:endCxn id="161" idx="0"/>
            </p:cNvCxnSpPr>
            <p:nvPr/>
          </p:nvCxnSpPr>
          <p:spPr>
            <a:xfrm>
              <a:off x="9026318" y="4148499"/>
              <a:ext cx="1780319" cy="384903"/>
            </a:xfrm>
            <a:prstGeom prst="bentConnector2">
              <a:avLst/>
            </a:prstGeom>
            <a:noFill/>
            <a:ln w="12700" cap="rnd" cmpd="sng" algn="ctr">
              <a:solidFill>
                <a:srgbClr val="C8102E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3" name="Elbow Connector 202"/>
            <p:cNvCxnSpPr>
              <a:stCxn id="42" idx="0"/>
              <a:endCxn id="156" idx="0"/>
            </p:cNvCxnSpPr>
            <p:nvPr/>
          </p:nvCxnSpPr>
          <p:spPr>
            <a:xfrm rot="16200000" flipH="1" flipV="1">
              <a:off x="8718701" y="2596752"/>
              <a:ext cx="47561" cy="3884856"/>
            </a:xfrm>
            <a:prstGeom prst="bentConnector3">
              <a:avLst>
                <a:gd name="adj1" fmla="val -640857"/>
              </a:avLst>
            </a:prstGeom>
            <a:noFill/>
            <a:ln w="12700" cap="rnd" cmpd="sng" algn="ctr">
              <a:solidFill>
                <a:srgbClr val="C8102E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4" name="Straight Connector 203"/>
            <p:cNvCxnSpPr>
              <a:stCxn id="166" idx="1"/>
              <a:endCxn id="156" idx="3"/>
            </p:cNvCxnSpPr>
            <p:nvPr/>
          </p:nvCxnSpPr>
          <p:spPr>
            <a:xfrm flipH="1">
              <a:off x="7370422" y="4724544"/>
              <a:ext cx="815876" cy="0"/>
            </a:xfrm>
            <a:prstGeom prst="line">
              <a:avLst/>
            </a:prstGeom>
            <a:noFill/>
            <a:ln w="12700" cap="rnd" cmpd="sng" algn="ctr">
              <a:solidFill>
                <a:srgbClr val="C8102E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5" name="Straight Connector 204"/>
            <p:cNvCxnSpPr>
              <a:stCxn id="219" idx="0"/>
              <a:endCxn id="188" idx="0"/>
            </p:cNvCxnSpPr>
            <p:nvPr/>
          </p:nvCxnSpPr>
          <p:spPr>
            <a:xfrm>
              <a:off x="2793473" y="4883677"/>
              <a:ext cx="0" cy="330919"/>
            </a:xfrm>
            <a:prstGeom prst="line">
              <a:avLst/>
            </a:prstGeom>
            <a:noFill/>
            <a:ln w="12700" cap="rnd" cmpd="sng" algn="ctr">
              <a:solidFill>
                <a:srgbClr val="C8102E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6" name="Elbow Connector 205"/>
            <p:cNvCxnSpPr>
              <a:stCxn id="189" idx="2"/>
            </p:cNvCxnSpPr>
            <p:nvPr/>
          </p:nvCxnSpPr>
          <p:spPr>
            <a:xfrm rot="16200000" flipH="1">
              <a:off x="4065246" y="4148050"/>
              <a:ext cx="883132" cy="3426678"/>
            </a:xfrm>
            <a:prstGeom prst="bentConnector2">
              <a:avLst/>
            </a:prstGeom>
            <a:noFill/>
            <a:ln w="12700" cap="rnd" cmpd="sng" algn="ctr">
              <a:solidFill>
                <a:srgbClr val="C8102E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7" name="Elbow Connector 206"/>
            <p:cNvCxnSpPr>
              <a:endCxn id="191" idx="2"/>
            </p:cNvCxnSpPr>
            <p:nvPr/>
          </p:nvCxnSpPr>
          <p:spPr>
            <a:xfrm rot="10800000">
              <a:off x="3748440" y="5871261"/>
              <a:ext cx="2473993" cy="232513"/>
            </a:xfrm>
            <a:prstGeom prst="bentConnector2">
              <a:avLst/>
            </a:prstGeom>
            <a:noFill/>
            <a:ln w="12700" cap="rnd" cmpd="sng" algn="ctr">
              <a:solidFill>
                <a:srgbClr val="C8102E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8" name="Straight Connector 207"/>
            <p:cNvCxnSpPr>
              <a:stCxn id="164" idx="2"/>
              <a:endCxn id="196" idx="0"/>
            </p:cNvCxnSpPr>
            <p:nvPr/>
          </p:nvCxnSpPr>
          <p:spPr>
            <a:xfrm>
              <a:off x="10806637" y="4915675"/>
              <a:ext cx="0" cy="298912"/>
            </a:xfrm>
            <a:prstGeom prst="line">
              <a:avLst/>
            </a:prstGeom>
            <a:noFill/>
            <a:ln w="12700" cap="rnd" cmpd="sng" algn="ctr">
              <a:solidFill>
                <a:srgbClr val="C8102E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9" name="Straight Connector 208"/>
            <p:cNvCxnSpPr>
              <a:stCxn id="186" idx="3"/>
              <a:endCxn id="181" idx="1"/>
            </p:cNvCxnSpPr>
            <p:nvPr/>
          </p:nvCxnSpPr>
          <p:spPr>
            <a:xfrm>
              <a:off x="3363841" y="5311547"/>
              <a:ext cx="865553" cy="0"/>
            </a:xfrm>
            <a:prstGeom prst="line">
              <a:avLst/>
            </a:prstGeom>
            <a:noFill/>
            <a:ln w="12700" cap="rnd" cmpd="sng" algn="ctr">
              <a:solidFill>
                <a:srgbClr val="C8102E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0" name="Elbow Connector 209"/>
            <p:cNvCxnSpPr/>
            <p:nvPr/>
          </p:nvCxnSpPr>
          <p:spPr>
            <a:xfrm rot="5400000" flipH="1" flipV="1">
              <a:off x="3876982" y="5324956"/>
              <a:ext cx="273545" cy="431278"/>
            </a:xfrm>
            <a:prstGeom prst="bentConnector2">
              <a:avLst/>
            </a:prstGeom>
            <a:noFill/>
            <a:ln w="12700" cap="rnd" cmpd="sng" algn="ctr">
              <a:solidFill>
                <a:srgbClr val="C8102E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1" name="Straight Connector 210"/>
            <p:cNvCxnSpPr>
              <a:stCxn id="176" idx="3"/>
              <a:endCxn id="171" idx="1"/>
            </p:cNvCxnSpPr>
            <p:nvPr/>
          </p:nvCxnSpPr>
          <p:spPr>
            <a:xfrm flipV="1">
              <a:off x="7370422" y="5311536"/>
              <a:ext cx="815876" cy="11"/>
            </a:xfrm>
            <a:prstGeom prst="line">
              <a:avLst/>
            </a:prstGeom>
            <a:noFill/>
            <a:ln w="12700" cap="rnd" cmpd="sng" algn="ctr">
              <a:solidFill>
                <a:srgbClr val="C8102E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2" name="Straight Connector 211"/>
            <p:cNvCxnSpPr>
              <a:stCxn id="173" idx="0"/>
              <a:endCxn id="169" idx="2"/>
            </p:cNvCxnSpPr>
            <p:nvPr/>
          </p:nvCxnSpPr>
          <p:spPr>
            <a:xfrm flipV="1">
              <a:off x="8756667" y="4827157"/>
              <a:ext cx="0" cy="387429"/>
            </a:xfrm>
            <a:prstGeom prst="line">
              <a:avLst/>
            </a:prstGeom>
            <a:noFill/>
            <a:ln w="12700" cap="rnd" cmpd="sng" algn="ctr">
              <a:solidFill>
                <a:srgbClr val="C8102E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3" name="Elbow Connector 212"/>
            <p:cNvCxnSpPr/>
            <p:nvPr/>
          </p:nvCxnSpPr>
          <p:spPr>
            <a:xfrm rot="5400000" flipH="1" flipV="1">
              <a:off x="3531220" y="4367726"/>
              <a:ext cx="1465814" cy="1164306"/>
            </a:xfrm>
            <a:prstGeom prst="bentConnector3">
              <a:avLst>
                <a:gd name="adj1" fmla="val 50000"/>
              </a:avLst>
            </a:prstGeom>
            <a:noFill/>
            <a:ln w="12700" cap="rnd" cmpd="sng" algn="ctr">
              <a:solidFill>
                <a:srgbClr val="C8102E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4" name="Arc 213"/>
            <p:cNvSpPr>
              <a:spLocks noChangeAspect="1"/>
            </p:cNvSpPr>
            <p:nvPr/>
          </p:nvSpPr>
          <p:spPr>
            <a:xfrm rot="16200000">
              <a:off x="3622005" y="5264627"/>
              <a:ext cx="117812" cy="115486"/>
            </a:xfrm>
            <a:prstGeom prst="arc">
              <a:avLst>
                <a:gd name="adj1" fmla="val 16348463"/>
                <a:gd name="adj2" fmla="val 5422856"/>
              </a:avLst>
            </a:prstGeom>
            <a:solidFill>
              <a:srgbClr val="FFFFFF"/>
            </a:solidFill>
            <a:ln w="12700" cap="rnd" cmpd="sng" algn="ctr">
              <a:solidFill>
                <a:srgbClr val="C8102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48006" tIns="24003" rIns="48006" bIns="24003" rtlCol="0" anchor="ctr"/>
            <a:lstStyle/>
            <a:p>
              <a:pPr algn="ctr"/>
              <a:endParaRPr lang="en-US" sz="1350" dirty="0">
                <a:latin typeface="+mj-lt"/>
              </a:endParaRPr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2530809" y="5187038"/>
              <a:ext cx="162128" cy="215444"/>
            </a:xfrm>
            <a:prstGeom prst="rect">
              <a:avLst/>
            </a:prstGeom>
          </p:spPr>
          <p:txBody>
            <a:bodyPr wrap="square" lIns="48006" tIns="24003" rIns="48006" bIns="24003">
              <a:spAutoFit/>
            </a:bodyPr>
            <a:lstStyle/>
            <a:p>
              <a:r>
                <a:rPr lang="en-US" sz="735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↑</a:t>
              </a:r>
              <a:endParaRPr lang="en-US" sz="735" dirty="0">
                <a:latin typeface="+mj-lt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212268" y="5562598"/>
              <a:ext cx="1416285" cy="881437"/>
              <a:chOff x="6212268" y="5562598"/>
              <a:chExt cx="1416285" cy="881437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6212268" y="5574205"/>
                <a:ext cx="1416285" cy="861775"/>
              </a:xfrm>
              <a:prstGeom prst="rect">
                <a:avLst/>
              </a:prstGeom>
              <a:solidFill>
                <a:srgbClr val="F2F2F2"/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68580" tIns="24003" rIns="48006" bIns="24003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735" b="1" dirty="0">
                    <a:solidFill>
                      <a:srgbClr val="000000"/>
                    </a:solidFill>
                    <a:latin typeface="+mj-lt"/>
                  </a:rPr>
                  <a:t>LV/LA remodeling</a:t>
                </a:r>
              </a:p>
              <a:p>
                <a:pPr marL="170100" lvl="1" indent="-113400">
                  <a:buClr>
                    <a:srgbClr val="C8102E">
                      <a:lumMod val="100000"/>
                    </a:srgbClr>
                  </a:buClr>
                  <a:buSzPct val="100000"/>
                  <a:buFont typeface="Trebuchet MS" panose="020B0603020202020204" pitchFamily="34" charset="0"/>
                  <a:buChar char="•"/>
                </a:pPr>
                <a:r>
                  <a:rPr lang="en-US" sz="630" dirty="0">
                    <a:solidFill>
                      <a:srgbClr val="000000">
                        <a:lumMod val="100000"/>
                      </a:srgbClr>
                    </a:solidFill>
                    <a:latin typeface="+mj-lt"/>
                  </a:rPr>
                  <a:t>Myocardial fiorosis</a:t>
                </a:r>
              </a:p>
              <a:p>
                <a:pPr marL="170100" lvl="1" indent="-113400">
                  <a:buClr>
                    <a:srgbClr val="C8102E">
                      <a:lumMod val="100000"/>
                    </a:srgbClr>
                  </a:buClr>
                  <a:buSzPct val="100000"/>
                  <a:buFont typeface="Trebuchet MS" panose="020B0603020202020204" pitchFamily="34" charset="0"/>
                  <a:buChar char="•"/>
                </a:pPr>
                <a:r>
                  <a:rPr lang="en-US" sz="630" dirty="0">
                    <a:solidFill>
                      <a:srgbClr val="000000">
                        <a:lumMod val="100000"/>
                      </a:srgbClr>
                    </a:solidFill>
                    <a:latin typeface="+mj-lt"/>
                  </a:rPr>
                  <a:t>Apoptosis</a:t>
                </a:r>
              </a:p>
              <a:p>
                <a:pPr marL="170100" lvl="1" indent="-113400">
                  <a:buClr>
                    <a:srgbClr val="C8102E">
                      <a:lumMod val="100000"/>
                    </a:srgbClr>
                  </a:buClr>
                  <a:buSzPct val="100000"/>
                  <a:buFont typeface="Trebuchet MS" panose="020B0603020202020204" pitchFamily="34" charset="0"/>
                  <a:buChar char="•"/>
                </a:pPr>
                <a:r>
                  <a:rPr lang="en-US" sz="630" dirty="0">
                    <a:solidFill>
                      <a:srgbClr val="000000">
                        <a:lumMod val="100000"/>
                      </a:srgbClr>
                    </a:solidFill>
                    <a:latin typeface="+mj-lt"/>
                  </a:rPr>
                  <a:t>Myocyte hypertrophy</a:t>
                </a:r>
              </a:p>
              <a:p>
                <a:pPr marL="170100" lvl="1" indent="-113400">
                  <a:buClr>
                    <a:srgbClr val="C8102E">
                      <a:lumMod val="100000"/>
                    </a:srgbClr>
                  </a:buClr>
                  <a:buSzPct val="100000"/>
                  <a:buFont typeface="Trebuchet MS" panose="020B0603020202020204" pitchFamily="34" charset="0"/>
                  <a:buChar char="•"/>
                </a:pPr>
                <a:r>
                  <a:rPr lang="en-US" sz="630" dirty="0" err="1">
                    <a:solidFill>
                      <a:srgbClr val="000000">
                        <a:lumMod val="100000"/>
                      </a:srgbClr>
                    </a:solidFill>
                    <a:latin typeface="+mj-lt"/>
                  </a:rPr>
                  <a:t>Intestitial</a:t>
                </a:r>
                <a:r>
                  <a:rPr lang="en-US" sz="630" dirty="0">
                    <a:solidFill>
                      <a:srgbClr val="000000">
                        <a:lumMod val="100000"/>
                      </a:srgbClr>
                    </a:solidFill>
                    <a:latin typeface="+mj-lt"/>
                  </a:rPr>
                  <a:t> </a:t>
                </a:r>
                <a:r>
                  <a:rPr lang="en-US" sz="630" dirty="0">
                    <a:solidFill>
                      <a:srgbClr val="000000"/>
                    </a:solidFill>
                    <a:latin typeface="+mj-lt"/>
                  </a:rPr>
                  <a:t>Fibrosis</a:t>
                </a:r>
              </a:p>
              <a:p>
                <a:pPr marL="170100" lvl="1" indent="-113400">
                  <a:buClr>
                    <a:srgbClr val="C8102E">
                      <a:lumMod val="100000"/>
                    </a:srgbClr>
                  </a:buClr>
                  <a:buSzPct val="100000"/>
                  <a:buFont typeface="Trebuchet MS" panose="020B0603020202020204" pitchFamily="34" charset="0"/>
                  <a:buChar char="•"/>
                </a:pPr>
                <a:r>
                  <a:rPr lang="en-US" sz="630" dirty="0">
                    <a:solidFill>
                      <a:srgbClr val="000000"/>
                    </a:solidFill>
                    <a:latin typeface="+mj-lt"/>
                  </a:rPr>
                  <a:t>Elevated LA pressure</a:t>
                </a:r>
                <a:endParaRPr lang="en-US" sz="630" dirty="0">
                  <a:solidFill>
                    <a:srgbClr val="000000">
                      <a:lumMod val="100000"/>
                    </a:srgbClr>
                  </a:solidFill>
                  <a:latin typeface="+mj-lt"/>
                </a:endParaRPr>
              </a:p>
            </p:txBody>
          </p:sp>
          <p:grpSp>
            <p:nvGrpSpPr>
              <p:cNvPr id="151" name="Group 150"/>
              <p:cNvGrpSpPr/>
              <p:nvPr/>
            </p:nvGrpSpPr>
            <p:grpSpPr>
              <a:xfrm>
                <a:off x="6212268" y="5562598"/>
                <a:ext cx="1402852" cy="881437"/>
                <a:chOff x="4341819" y="2756085"/>
                <a:chExt cx="3509712" cy="1259196"/>
              </a:xfrm>
            </p:grpSpPr>
            <p:sp>
              <p:nvSpPr>
                <p:cNvPr id="152" name="Rounded Rectangle 151"/>
                <p:cNvSpPr/>
                <p:nvPr/>
              </p:nvSpPr>
              <p:spPr>
                <a:xfrm>
                  <a:off x="4341819" y="2756085"/>
                  <a:ext cx="3509712" cy="45718"/>
                </a:xfrm>
                <a:prstGeom prst="roundRect">
                  <a:avLst/>
                </a:prstGeom>
                <a:solidFill>
                  <a:srgbClr val="9A9A9A"/>
                </a:solidFill>
                <a:ln w="9525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1240B29-F687-4F45-9708-019B960494DF}">
                    <a14:hiddenLine xmlns:a14="http://schemas.microsoft.com/office/drawing/2010/main" w="9525" cap="rnd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8006" tIns="24003" rIns="48006" bIns="2400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900" dirty="0">
                    <a:solidFill>
                      <a:srgbClr val="FFFFFF"/>
                    </a:solidFill>
                    <a:latin typeface="+mj-lt"/>
                  </a:endParaRPr>
                </a:p>
              </p:txBody>
            </p:sp>
            <p:sp>
              <p:nvSpPr>
                <p:cNvPr id="153" name="Rounded Rectangle 152"/>
                <p:cNvSpPr/>
                <p:nvPr/>
              </p:nvSpPr>
              <p:spPr>
                <a:xfrm>
                  <a:off x="4341819" y="3969563"/>
                  <a:ext cx="3509712" cy="45718"/>
                </a:xfrm>
                <a:prstGeom prst="roundRect">
                  <a:avLst/>
                </a:prstGeom>
                <a:solidFill>
                  <a:srgbClr val="9A9A9A"/>
                </a:solidFill>
                <a:ln w="9525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1240B29-F687-4F45-9708-019B960494DF}">
                    <a14:hiddenLine xmlns:a14="http://schemas.microsoft.com/office/drawing/2010/main" w="9525" cap="rnd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8006" tIns="24003" rIns="48006" bIns="2400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900" dirty="0">
                    <a:solidFill>
                      <a:srgbClr val="FFFFFF"/>
                    </a:solidFill>
                    <a:latin typeface="+mj-lt"/>
                  </a:endParaRPr>
                </a:p>
              </p:txBody>
            </p:sp>
          </p:grpSp>
        </p:grpSp>
        <p:grpSp>
          <p:nvGrpSpPr>
            <p:cNvPr id="190" name="Group 189"/>
            <p:cNvGrpSpPr/>
            <p:nvPr/>
          </p:nvGrpSpPr>
          <p:grpSpPr>
            <a:xfrm>
              <a:off x="3178071" y="5677362"/>
              <a:ext cx="1140736" cy="205228"/>
              <a:chOff x="2072099" y="5394037"/>
              <a:chExt cx="1629623" cy="293183"/>
            </a:xfrm>
          </p:grpSpPr>
          <p:sp>
            <p:nvSpPr>
              <p:cNvPr id="191" name="Rectangle 190"/>
              <p:cNvSpPr/>
              <p:nvPr/>
            </p:nvSpPr>
            <p:spPr>
              <a:xfrm>
                <a:off x="2072099" y="5394037"/>
                <a:ext cx="1629623" cy="27699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24003" rIns="48006" bIns="24003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63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Arrhythmia</a:t>
                </a:r>
              </a:p>
            </p:txBody>
          </p:sp>
          <p:grpSp>
            <p:nvGrpSpPr>
              <p:cNvPr id="192" name="Group 191"/>
              <p:cNvGrpSpPr/>
              <p:nvPr/>
            </p:nvGrpSpPr>
            <p:grpSpPr>
              <a:xfrm>
                <a:off x="2072099" y="5394039"/>
                <a:ext cx="1629623" cy="293181"/>
                <a:chOff x="630000" y="3917957"/>
                <a:chExt cx="1629623" cy="293181"/>
              </a:xfrm>
            </p:grpSpPr>
            <p:sp>
              <p:nvSpPr>
                <p:cNvPr id="193" name="Rounded Rectangle 192"/>
                <p:cNvSpPr/>
                <p:nvPr/>
              </p:nvSpPr>
              <p:spPr>
                <a:xfrm>
                  <a:off x="630000" y="3917957"/>
                  <a:ext cx="1629623" cy="45719"/>
                </a:xfrm>
                <a:prstGeom prst="roundRect">
                  <a:avLst/>
                </a:prstGeom>
                <a:solidFill>
                  <a:srgbClr val="9A9A9A"/>
                </a:solidFill>
                <a:ln w="9525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1240B29-F687-4F45-9708-019B960494DF}">
                    <a14:hiddenLine xmlns:a14="http://schemas.microsoft.com/office/drawing/2010/main" w="9525" cap="rnd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24003" rIns="48006" bIns="2400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900" dirty="0">
                    <a:solidFill>
                      <a:srgbClr val="FFFFFF"/>
                    </a:solidFill>
                    <a:latin typeface="+mj-lt"/>
                  </a:endParaRPr>
                </a:p>
              </p:txBody>
            </p:sp>
            <p:sp>
              <p:nvSpPr>
                <p:cNvPr id="194" name="Rounded Rectangle 193"/>
                <p:cNvSpPr/>
                <p:nvPr/>
              </p:nvSpPr>
              <p:spPr>
                <a:xfrm>
                  <a:off x="630000" y="4165419"/>
                  <a:ext cx="1629623" cy="45719"/>
                </a:xfrm>
                <a:prstGeom prst="roundRect">
                  <a:avLst/>
                </a:prstGeom>
                <a:solidFill>
                  <a:srgbClr val="9A9A9A"/>
                </a:solidFill>
                <a:ln w="9525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1240B29-F687-4F45-9708-019B960494DF}">
                    <a14:hiddenLine xmlns:a14="http://schemas.microsoft.com/office/drawing/2010/main" w="9525" cap="rnd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24003" rIns="48006" bIns="2400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900" dirty="0">
                    <a:solidFill>
                      <a:srgbClr val="FFFFFF"/>
                    </a:solidFill>
                    <a:latin typeface="+mj-lt"/>
                  </a:endParaRPr>
                </a:p>
              </p:txBody>
            </p:sp>
          </p:grpSp>
        </p:grpSp>
        <p:grpSp>
          <p:nvGrpSpPr>
            <p:cNvPr id="160" name="Group 159"/>
            <p:cNvGrpSpPr/>
            <p:nvPr/>
          </p:nvGrpSpPr>
          <p:grpSpPr>
            <a:xfrm>
              <a:off x="10236269" y="4533401"/>
              <a:ext cx="1140736" cy="382272"/>
              <a:chOff x="9933727" y="3901568"/>
              <a:chExt cx="1629623" cy="546105"/>
            </a:xfrm>
          </p:grpSpPr>
          <p:sp>
            <p:nvSpPr>
              <p:cNvPr id="161" name="Rectangle 160"/>
              <p:cNvSpPr/>
              <p:nvPr/>
            </p:nvSpPr>
            <p:spPr>
              <a:xfrm>
                <a:off x="9933727" y="3901568"/>
                <a:ext cx="1629623" cy="523223"/>
              </a:xfrm>
              <a:prstGeom prst="rect">
                <a:avLst/>
              </a:prstGeom>
              <a:solidFill>
                <a:srgbClr val="F7F9D7"/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4003" rIns="0" bIns="24003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735" b="1" dirty="0">
                    <a:solidFill>
                      <a:srgbClr val="000000"/>
                    </a:solidFill>
                    <a:latin typeface="+mj-lt"/>
                  </a:rPr>
                  <a:t>Compensatory Upregulated RAAS</a:t>
                </a:r>
              </a:p>
            </p:txBody>
          </p:sp>
          <p:grpSp>
            <p:nvGrpSpPr>
              <p:cNvPr id="162" name="Group 161"/>
              <p:cNvGrpSpPr/>
              <p:nvPr/>
            </p:nvGrpSpPr>
            <p:grpSpPr>
              <a:xfrm>
                <a:off x="9933727" y="3917957"/>
                <a:ext cx="1629623" cy="529716"/>
                <a:chOff x="630000" y="3917957"/>
                <a:chExt cx="1629623" cy="529716"/>
              </a:xfrm>
            </p:grpSpPr>
            <p:sp>
              <p:nvSpPr>
                <p:cNvPr id="163" name="Rounded Rectangle 162"/>
                <p:cNvSpPr/>
                <p:nvPr/>
              </p:nvSpPr>
              <p:spPr>
                <a:xfrm>
                  <a:off x="630000" y="3917957"/>
                  <a:ext cx="1629623" cy="45719"/>
                </a:xfrm>
                <a:prstGeom prst="roundRect">
                  <a:avLst/>
                </a:prstGeom>
                <a:solidFill>
                  <a:srgbClr val="A8B21C"/>
                </a:solidFill>
                <a:ln w="9525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1240B29-F687-4F45-9708-019B960494DF}">
                    <a14:hiddenLine xmlns:a14="http://schemas.microsoft.com/office/drawing/2010/main" w="9525" cap="rnd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8006" tIns="24003" rIns="48006" bIns="2400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dirty="0">
                    <a:solidFill>
                      <a:srgbClr val="FFFFFF"/>
                    </a:solidFill>
                    <a:latin typeface="+mj-lt"/>
                  </a:endParaRPr>
                </a:p>
              </p:txBody>
            </p:sp>
            <p:sp>
              <p:nvSpPr>
                <p:cNvPr id="164" name="Rounded Rectangle 163"/>
                <p:cNvSpPr/>
                <p:nvPr/>
              </p:nvSpPr>
              <p:spPr>
                <a:xfrm>
                  <a:off x="630000" y="4401954"/>
                  <a:ext cx="1629623" cy="45719"/>
                </a:xfrm>
                <a:prstGeom prst="roundRect">
                  <a:avLst/>
                </a:prstGeom>
                <a:solidFill>
                  <a:srgbClr val="A8B21C"/>
                </a:solidFill>
                <a:ln w="9525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1240B29-F687-4F45-9708-019B960494DF}">
                    <a14:hiddenLine xmlns:a14="http://schemas.microsoft.com/office/drawing/2010/main" w="9525" cap="rnd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8006" tIns="24003" rIns="48006" bIns="2400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dirty="0">
                    <a:solidFill>
                      <a:srgbClr val="FFFFFF"/>
                    </a:solidFill>
                    <a:latin typeface="+mj-lt"/>
                  </a:endParaRPr>
                </a:p>
              </p:txBody>
            </p:sp>
          </p:grpSp>
        </p:grpSp>
        <p:grpSp>
          <p:nvGrpSpPr>
            <p:cNvPr id="215" name="Group 214"/>
            <p:cNvGrpSpPr/>
            <p:nvPr/>
          </p:nvGrpSpPr>
          <p:grpSpPr>
            <a:xfrm>
              <a:off x="2223105" y="4533408"/>
              <a:ext cx="1140736" cy="382274"/>
              <a:chOff x="9933727" y="3901567"/>
              <a:chExt cx="1629623" cy="546106"/>
            </a:xfrm>
          </p:grpSpPr>
          <p:sp>
            <p:nvSpPr>
              <p:cNvPr id="216" name="Rectangle 215"/>
              <p:cNvSpPr/>
              <p:nvPr/>
            </p:nvSpPr>
            <p:spPr>
              <a:xfrm>
                <a:off x="9933727" y="3901567"/>
                <a:ext cx="1629623" cy="523221"/>
              </a:xfrm>
              <a:prstGeom prst="rect">
                <a:avLst/>
              </a:prstGeom>
              <a:solidFill>
                <a:srgbClr val="F7F9D7"/>
              </a:solidFill>
              <a:ln w="952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4003" rIns="0" bIns="24003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735" b="1" dirty="0">
                    <a:solidFill>
                      <a:srgbClr val="000000"/>
                    </a:solidFill>
                    <a:latin typeface="+mj-lt"/>
                  </a:rPr>
                  <a:t>Compensatory Upregulated SNS</a:t>
                </a:r>
              </a:p>
            </p:txBody>
          </p:sp>
          <p:grpSp>
            <p:nvGrpSpPr>
              <p:cNvPr id="217" name="Group 216"/>
              <p:cNvGrpSpPr/>
              <p:nvPr/>
            </p:nvGrpSpPr>
            <p:grpSpPr>
              <a:xfrm>
                <a:off x="9933727" y="3917957"/>
                <a:ext cx="1629623" cy="529716"/>
                <a:chOff x="630000" y="3917957"/>
                <a:chExt cx="1629623" cy="529716"/>
              </a:xfrm>
            </p:grpSpPr>
            <p:sp>
              <p:nvSpPr>
                <p:cNvPr id="218" name="Rounded Rectangle 217"/>
                <p:cNvSpPr/>
                <p:nvPr/>
              </p:nvSpPr>
              <p:spPr>
                <a:xfrm>
                  <a:off x="630000" y="3917957"/>
                  <a:ext cx="1629623" cy="45719"/>
                </a:xfrm>
                <a:prstGeom prst="roundRect">
                  <a:avLst/>
                </a:prstGeom>
                <a:solidFill>
                  <a:srgbClr val="A8B21C"/>
                </a:solidFill>
                <a:ln w="9525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1240B29-F687-4F45-9708-019B960494DF}">
                    <a14:hiddenLine xmlns:a14="http://schemas.microsoft.com/office/drawing/2010/main" w="9525" cap="rnd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8006" tIns="24003" rIns="48006" bIns="2400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dirty="0">
                    <a:solidFill>
                      <a:srgbClr val="FFFFFF"/>
                    </a:solidFill>
                    <a:latin typeface="+mj-lt"/>
                  </a:endParaRPr>
                </a:p>
              </p:txBody>
            </p:sp>
            <p:sp>
              <p:nvSpPr>
                <p:cNvPr id="219" name="Rounded Rectangle 218"/>
                <p:cNvSpPr/>
                <p:nvPr/>
              </p:nvSpPr>
              <p:spPr>
                <a:xfrm>
                  <a:off x="630000" y="4401954"/>
                  <a:ext cx="1629623" cy="45719"/>
                </a:xfrm>
                <a:prstGeom prst="roundRect">
                  <a:avLst/>
                </a:prstGeom>
                <a:solidFill>
                  <a:srgbClr val="A8B21C"/>
                </a:solidFill>
                <a:ln w="9525" cap="rnd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1240B29-F687-4F45-9708-019B960494DF}">
                    <a14:hiddenLine xmlns:a14="http://schemas.microsoft.com/office/drawing/2010/main" w="9525" cap="rnd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8006" tIns="24003" rIns="48006" bIns="2400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dirty="0">
                    <a:solidFill>
                      <a:srgbClr val="FFFFFF"/>
                    </a:solidFill>
                    <a:latin typeface="+mj-lt"/>
                  </a:endParaRPr>
                </a:p>
              </p:txBody>
            </p:sp>
          </p:grpSp>
        </p:grpSp>
        <p:sp>
          <p:nvSpPr>
            <p:cNvPr id="303" name="Rounded Rectangle 302"/>
            <p:cNvSpPr/>
            <p:nvPr/>
          </p:nvSpPr>
          <p:spPr>
            <a:xfrm>
              <a:off x="4573791" y="3926478"/>
              <a:ext cx="4452527" cy="32003"/>
            </a:xfrm>
            <a:prstGeom prst="roundRect">
              <a:avLst>
                <a:gd name="adj" fmla="val 37973"/>
              </a:avLst>
            </a:prstGeom>
            <a:solidFill>
              <a:srgbClr val="9A9A9A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8006" tIns="24003" rIns="48006" bIns="240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304" name="Rounded Rectangle 303"/>
            <p:cNvSpPr/>
            <p:nvPr/>
          </p:nvSpPr>
          <p:spPr>
            <a:xfrm>
              <a:off x="4573791" y="4202014"/>
              <a:ext cx="4452527" cy="32003"/>
            </a:xfrm>
            <a:prstGeom prst="roundRect">
              <a:avLst/>
            </a:prstGeom>
            <a:solidFill>
              <a:srgbClr val="9A9A9A"/>
            </a:solidFill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8006" tIns="24003" rIns="48006" bIns="240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9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10623128" y="4515400"/>
              <a:ext cx="123564" cy="123564"/>
            </a:xfrm>
            <a:prstGeom prst="ellipse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50"/>
                </a:spcAft>
              </a:pPr>
              <a:endParaRPr lang="en-US" sz="900" dirty="0" err="1">
                <a:solidFill>
                  <a:srgbClr val="FFFFFF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0676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17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co-morbidities create an inflammatory state that leads to endothelial dysfunction that drives HFpEF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9528-BCFE-1E43-A37D-912FF3C527A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1114841"/>
            <a:ext cx="8087740" cy="3657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426" y="4981713"/>
            <a:ext cx="699205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600" b="1" dirty="0">
                <a:cs typeface="Arial" pitchFamily="34" charset="0"/>
              </a:rPr>
              <a:t>Source: </a:t>
            </a:r>
            <a:r>
              <a:rPr lang="en-US" altLang="en-US" sz="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BCG analysis (2018)</a:t>
            </a:r>
            <a:endParaRPr lang="en-US" sz="600" b="1" dirty="0"/>
          </a:p>
        </p:txBody>
      </p:sp>
    </p:spTree>
    <p:extLst>
      <p:ext uri="{BB962C8B-B14F-4D97-AF65-F5344CB8AC3E}">
        <p14:creationId xmlns:p14="http://schemas.microsoft.com/office/powerpoint/2010/main" val="3855540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9528-BCFE-1E43-A37D-912FF3C527A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663" t="1267" r="1003" b="400"/>
          <a:stretch/>
        </p:blipFill>
        <p:spPr>
          <a:xfrm>
            <a:off x="0" y="352044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06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paradigm for clinical diagnosis leaves significant room for improvement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9528-BCFE-1E43-A37D-912FF3C527A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97793" y="1557090"/>
            <a:ext cx="3717853" cy="217408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900" dirty="0" err="1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477913"/>
            <a:ext cx="4171840" cy="326994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050" dirty="0" err="1">
              <a:solidFill>
                <a:srgbClr val="FFFFFF"/>
              </a:solidFill>
            </a:endParaRPr>
          </a:p>
        </p:txBody>
      </p:sp>
      <p:sp>
        <p:nvSpPr>
          <p:cNvPr id="7" name="ee4pHeader1"/>
          <p:cNvSpPr txBox="1"/>
          <p:nvPr/>
        </p:nvSpPr>
        <p:spPr>
          <a:xfrm>
            <a:off x="725011" y="1123950"/>
            <a:ext cx="3636218" cy="25308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rtlCol="0" anchor="ctr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/>
                </a:solidFill>
              </a:rPr>
              <a:t>Framingham clinical criteria – key diagnostic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00667" y="1868198"/>
            <a:ext cx="1674911" cy="200997"/>
            <a:chOff x="653143" y="2330062"/>
            <a:chExt cx="1306286" cy="267996"/>
          </a:xfrm>
        </p:grpSpPr>
        <p:sp>
          <p:nvSpPr>
            <p:cNvPr id="9" name="Rectangle 8"/>
            <p:cNvSpPr/>
            <p:nvPr/>
          </p:nvSpPr>
          <p:spPr>
            <a:xfrm>
              <a:off x="653143" y="2330062"/>
              <a:ext cx="1306286" cy="216674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r>
                <a:rPr lang="en-US" sz="1050" b="1" dirty="0">
                  <a:solidFill>
                    <a:schemeClr val="accent3"/>
                  </a:solidFill>
                </a:rPr>
                <a:t>Major criteria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653143" y="2598058"/>
              <a:ext cx="1306286" cy="0"/>
            </a:xfrm>
            <a:prstGeom prst="line">
              <a:avLst/>
            </a:prstGeom>
            <a:ln w="19050" cap="rnd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660096" y="1868198"/>
            <a:ext cx="1674911" cy="200997"/>
            <a:chOff x="653143" y="2330062"/>
            <a:chExt cx="1306286" cy="267996"/>
          </a:xfrm>
        </p:grpSpPr>
        <p:sp>
          <p:nvSpPr>
            <p:cNvPr id="12" name="Rectangle 11"/>
            <p:cNvSpPr/>
            <p:nvPr/>
          </p:nvSpPr>
          <p:spPr>
            <a:xfrm>
              <a:off x="653143" y="2330062"/>
              <a:ext cx="1306286" cy="216674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r>
                <a:rPr lang="en-US" sz="1050" b="1" dirty="0">
                  <a:solidFill>
                    <a:schemeClr val="accent3"/>
                  </a:solidFill>
                </a:rPr>
                <a:t>Minor criteria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53143" y="2598058"/>
              <a:ext cx="1306286" cy="0"/>
            </a:xfrm>
            <a:prstGeom prst="line">
              <a:avLst/>
            </a:prstGeom>
            <a:ln w="19050" cap="rnd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700667" y="2133309"/>
            <a:ext cx="3634340" cy="1871364"/>
            <a:chOff x="1259421" y="2555366"/>
            <a:chExt cx="4845786" cy="2988979"/>
          </a:xfrm>
        </p:grpSpPr>
        <p:sp>
          <p:nvSpPr>
            <p:cNvPr id="15" name="Rectangle 14"/>
            <p:cNvSpPr/>
            <p:nvPr/>
          </p:nvSpPr>
          <p:spPr>
            <a:xfrm>
              <a:off x="1259421" y="2555366"/>
              <a:ext cx="2233214" cy="366146"/>
            </a:xfrm>
            <a:prstGeom prst="rect">
              <a:avLst/>
            </a:prstGeom>
            <a:solidFill>
              <a:srgbClr val="F2F2F2"/>
            </a:solidFill>
            <a:ln w="9525" cap="rnd" cmpd="sng" algn="ctr">
              <a:solidFill>
                <a:srgbClr val="9A9A9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r>
                <a:rPr lang="en-US" sz="750" dirty="0">
                  <a:solidFill>
                    <a:srgbClr val="000000"/>
                  </a:solidFill>
                </a:rPr>
                <a:t>Paroxysmal nocturnal dyspnea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71993" y="2555366"/>
              <a:ext cx="2233214" cy="366146"/>
            </a:xfrm>
            <a:prstGeom prst="rect">
              <a:avLst/>
            </a:prstGeom>
            <a:solidFill>
              <a:srgbClr val="F2F2F2"/>
            </a:solidFill>
            <a:ln w="9525" cap="rnd" cmpd="sng" algn="ctr">
              <a:solidFill>
                <a:srgbClr val="9A9A9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r>
                <a:rPr lang="en-US" sz="750" i="1" dirty="0">
                  <a:solidFill>
                    <a:srgbClr val="000000"/>
                  </a:solidFill>
                </a:rPr>
                <a:t>Bilateral leg edema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59421" y="2992505"/>
              <a:ext cx="2233214" cy="366146"/>
            </a:xfrm>
            <a:prstGeom prst="rect">
              <a:avLst/>
            </a:prstGeom>
            <a:solidFill>
              <a:srgbClr val="F2F2F2"/>
            </a:solidFill>
            <a:ln w="9525" cap="rnd" cmpd="sng" algn="ctr">
              <a:solidFill>
                <a:srgbClr val="9A9A9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r>
                <a:rPr lang="en-US" sz="750" dirty="0">
                  <a:solidFill>
                    <a:srgbClr val="000000"/>
                  </a:solidFill>
                </a:rPr>
                <a:t>Orthopnea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71993" y="2992505"/>
              <a:ext cx="2233214" cy="366146"/>
            </a:xfrm>
            <a:prstGeom prst="rect">
              <a:avLst/>
            </a:prstGeom>
            <a:solidFill>
              <a:srgbClr val="F2F2F2"/>
            </a:solidFill>
            <a:ln w="9525" cap="rnd" cmpd="sng" algn="ctr">
              <a:solidFill>
                <a:srgbClr val="9A9A9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r>
                <a:rPr lang="en-US" sz="750" i="1" dirty="0">
                  <a:solidFill>
                    <a:srgbClr val="000000"/>
                  </a:solidFill>
                </a:rPr>
                <a:t>Nocturnal cough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59421" y="3429644"/>
              <a:ext cx="2233214" cy="366146"/>
            </a:xfrm>
            <a:prstGeom prst="rect">
              <a:avLst/>
            </a:prstGeom>
            <a:solidFill>
              <a:srgbClr val="F2F2F2"/>
            </a:solidFill>
            <a:ln w="9525" cap="rnd" cmpd="sng" algn="ctr">
              <a:solidFill>
                <a:srgbClr val="9A9A9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r>
                <a:rPr lang="en-US" sz="750" dirty="0">
                  <a:solidFill>
                    <a:srgbClr val="000000"/>
                  </a:solidFill>
                </a:rPr>
                <a:t>Elevated jugular venous pressure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871993" y="3429644"/>
              <a:ext cx="2233214" cy="366146"/>
            </a:xfrm>
            <a:prstGeom prst="rect">
              <a:avLst/>
            </a:prstGeom>
            <a:solidFill>
              <a:srgbClr val="F2F2F2"/>
            </a:solidFill>
            <a:ln w="9525" cap="rnd" cmpd="sng" algn="ctr">
              <a:solidFill>
                <a:srgbClr val="9A9A9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r>
                <a:rPr lang="en-US" sz="750" i="1" dirty="0">
                  <a:solidFill>
                    <a:srgbClr val="000000"/>
                  </a:solidFill>
                </a:rPr>
                <a:t>Dyspnea on ordinary exertion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59421" y="3866783"/>
              <a:ext cx="2233214" cy="366146"/>
            </a:xfrm>
            <a:prstGeom prst="rect">
              <a:avLst/>
            </a:prstGeom>
            <a:solidFill>
              <a:srgbClr val="F2F2F2"/>
            </a:solidFill>
            <a:ln w="9525" cap="rnd" cmpd="sng" algn="ctr">
              <a:solidFill>
                <a:srgbClr val="9A9A9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r>
                <a:rPr lang="en-US" sz="750" dirty="0">
                  <a:solidFill>
                    <a:srgbClr val="000000"/>
                  </a:solidFill>
                </a:rPr>
                <a:t>Third heart sound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871993" y="3866783"/>
              <a:ext cx="2233214" cy="366146"/>
            </a:xfrm>
            <a:prstGeom prst="rect">
              <a:avLst/>
            </a:prstGeom>
            <a:solidFill>
              <a:srgbClr val="F2F2F2"/>
            </a:solidFill>
            <a:ln w="9525" cap="rnd" cmpd="sng" algn="ctr">
              <a:solidFill>
                <a:srgbClr val="9A9A9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r>
                <a:rPr lang="en-US" sz="750" i="1" dirty="0">
                  <a:solidFill>
                    <a:srgbClr val="000000"/>
                  </a:solidFill>
                </a:rPr>
                <a:t>Hepatomegaly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59421" y="4303921"/>
              <a:ext cx="2233214" cy="366146"/>
            </a:xfrm>
            <a:prstGeom prst="rect">
              <a:avLst/>
            </a:prstGeom>
            <a:solidFill>
              <a:srgbClr val="F2F2F2"/>
            </a:solidFill>
            <a:ln w="9525" cap="rnd" cmpd="sng" algn="ctr">
              <a:solidFill>
                <a:srgbClr val="9A9A9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r>
                <a:rPr lang="en-US" sz="750" dirty="0">
                  <a:solidFill>
                    <a:srgbClr val="000000"/>
                  </a:solidFill>
                </a:rPr>
                <a:t>Cardiomegaly on chest x-ray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871993" y="4303921"/>
              <a:ext cx="2233214" cy="366146"/>
            </a:xfrm>
            <a:prstGeom prst="rect">
              <a:avLst/>
            </a:prstGeom>
            <a:solidFill>
              <a:srgbClr val="F2F2F2"/>
            </a:solidFill>
            <a:ln w="9525" cap="rnd" cmpd="sng" algn="ctr">
              <a:solidFill>
                <a:srgbClr val="9A9A9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r>
                <a:rPr lang="en-US" sz="750" i="1" dirty="0">
                  <a:solidFill>
                    <a:srgbClr val="000000"/>
                  </a:solidFill>
                </a:rPr>
                <a:t>Pleural effusion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59421" y="4741061"/>
              <a:ext cx="2233214" cy="366146"/>
            </a:xfrm>
            <a:prstGeom prst="rect">
              <a:avLst/>
            </a:prstGeom>
            <a:solidFill>
              <a:srgbClr val="F2F2F2"/>
            </a:solidFill>
            <a:ln w="9525" cap="rnd" cmpd="sng" algn="ctr">
              <a:solidFill>
                <a:srgbClr val="9A9A9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r>
                <a:rPr lang="en-US" sz="750" dirty="0">
                  <a:solidFill>
                    <a:srgbClr val="000000"/>
                  </a:solidFill>
                </a:rPr>
                <a:t>Pulmonary edema on chest x-ray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871993" y="4741061"/>
              <a:ext cx="2233214" cy="366146"/>
            </a:xfrm>
            <a:prstGeom prst="rect">
              <a:avLst/>
            </a:prstGeom>
            <a:solidFill>
              <a:srgbClr val="F2F2F2"/>
            </a:solidFill>
            <a:ln w="9525" cap="rnd" cmpd="sng" algn="ctr">
              <a:solidFill>
                <a:srgbClr val="9A9A9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r>
                <a:rPr lang="en-US" sz="750" i="1" dirty="0">
                  <a:solidFill>
                    <a:srgbClr val="000000"/>
                  </a:solidFill>
                </a:rPr>
                <a:t>Tachycardia (≥120 beats/min)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259421" y="5178199"/>
              <a:ext cx="2233214" cy="366146"/>
            </a:xfrm>
            <a:prstGeom prst="rect">
              <a:avLst/>
            </a:prstGeom>
            <a:solidFill>
              <a:srgbClr val="F2F2F2"/>
            </a:solidFill>
            <a:ln w="9525" cap="rnd" cmpd="sng" algn="ctr">
              <a:solidFill>
                <a:srgbClr val="9A9A9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r>
                <a:rPr lang="en-US" sz="750" dirty="0">
                  <a:solidFill>
                    <a:srgbClr val="000000"/>
                  </a:solidFill>
                </a:rPr>
                <a:t>Weight loss ≥4.5kg in 5 days in response to diuretics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871993" y="5178199"/>
              <a:ext cx="2233214" cy="366146"/>
            </a:xfrm>
            <a:prstGeom prst="rect">
              <a:avLst/>
            </a:prstGeom>
            <a:solidFill>
              <a:srgbClr val="F2F2F2"/>
            </a:solidFill>
            <a:ln w="9525" cap="rnd" cmpd="sng" algn="ctr">
              <a:solidFill>
                <a:srgbClr val="9A9A9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r>
                <a:rPr lang="en-US" sz="750" i="1" dirty="0">
                  <a:solidFill>
                    <a:srgbClr val="000000"/>
                  </a:solidFill>
                </a:rPr>
                <a:t>Weight loss ≥4.5kg in five days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>
          <a:xfrm rot="5400000">
            <a:off x="2359929" y="2410310"/>
            <a:ext cx="183703" cy="3464192"/>
            <a:chOff x="5942914" y="1145832"/>
            <a:chExt cx="306171" cy="5773655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6090650" y="1145832"/>
              <a:ext cx="0" cy="5773655"/>
            </a:xfrm>
            <a:prstGeom prst="line">
              <a:avLst/>
            </a:prstGeom>
            <a:ln w="15240" cap="rnd">
              <a:solidFill>
                <a:srgbClr val="9A9A9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5942914" y="3833745"/>
              <a:ext cx="306171" cy="306910"/>
              <a:chOff x="5942914" y="3833745"/>
              <a:chExt cx="306171" cy="306910"/>
            </a:xfrm>
          </p:grpSpPr>
          <p:sp>
            <p:nvSpPr>
              <p:cNvPr id="32" name="Freeform 94"/>
              <p:cNvSpPr>
                <a:spLocks/>
              </p:cNvSpPr>
              <p:nvPr/>
            </p:nvSpPr>
            <p:spPr bwMode="gray">
              <a:xfrm>
                <a:off x="5942914" y="3833745"/>
                <a:ext cx="306171" cy="306910"/>
              </a:xfrm>
              <a:custGeom>
                <a:avLst/>
                <a:gdLst>
                  <a:gd name="T0" fmla="*/ 0 w 1052"/>
                  <a:gd name="T1" fmla="*/ 526 h 1052"/>
                  <a:gd name="T2" fmla="*/ 0 w 1052"/>
                  <a:gd name="T3" fmla="*/ 526 h 1052"/>
                  <a:gd name="T4" fmla="*/ 526 w 1052"/>
                  <a:gd name="T5" fmla="*/ 0 h 1052"/>
                  <a:gd name="T6" fmla="*/ 1052 w 1052"/>
                  <a:gd name="T7" fmla="*/ 526 h 1052"/>
                  <a:gd name="T8" fmla="*/ 1052 w 1052"/>
                  <a:gd name="T9" fmla="*/ 526 h 1052"/>
                  <a:gd name="T10" fmla="*/ 526 w 1052"/>
                  <a:gd name="T11" fmla="*/ 1052 h 1052"/>
                  <a:gd name="T12" fmla="*/ 526 w 1052"/>
                  <a:gd name="T13" fmla="*/ 1052 h 1052"/>
                  <a:gd name="T14" fmla="*/ 0 w 1052"/>
                  <a:gd name="T15" fmla="*/ 526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2" h="1052">
                    <a:moveTo>
                      <a:pt x="0" y="526"/>
                    </a:moveTo>
                    <a:cubicBezTo>
                      <a:pt x="0" y="526"/>
                      <a:pt x="0" y="526"/>
                      <a:pt x="0" y="526"/>
                    </a:cubicBezTo>
                    <a:cubicBezTo>
                      <a:pt x="0" y="236"/>
                      <a:pt x="236" y="0"/>
                      <a:pt x="526" y="0"/>
                    </a:cubicBezTo>
                    <a:cubicBezTo>
                      <a:pt x="817" y="0"/>
                      <a:pt x="1052" y="236"/>
                      <a:pt x="1052" y="526"/>
                    </a:cubicBezTo>
                    <a:cubicBezTo>
                      <a:pt x="1052" y="526"/>
                      <a:pt x="1052" y="526"/>
                      <a:pt x="1052" y="526"/>
                    </a:cubicBezTo>
                    <a:cubicBezTo>
                      <a:pt x="1052" y="817"/>
                      <a:pt x="817" y="1052"/>
                      <a:pt x="526" y="1052"/>
                    </a:cubicBezTo>
                    <a:cubicBezTo>
                      <a:pt x="526" y="1052"/>
                      <a:pt x="526" y="1052"/>
                      <a:pt x="526" y="1052"/>
                    </a:cubicBezTo>
                    <a:cubicBezTo>
                      <a:pt x="236" y="1052"/>
                      <a:pt x="0" y="817"/>
                      <a:pt x="0" y="526"/>
                    </a:cubicBezTo>
                    <a:close/>
                  </a:path>
                </a:pathLst>
              </a:custGeom>
              <a:solidFill>
                <a:schemeClr val="tx2"/>
              </a:solidFill>
              <a:ln w="7620">
                <a:solidFill>
                  <a:schemeClr val="tx2"/>
                </a:solidFill>
              </a:ln>
              <a:extLst/>
            </p:spPr>
            <p:txBody>
              <a:bodyPr vert="horz" wrap="square" lIns="53185" tIns="26593" rIns="53185" bIns="26593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 dirty="0">
                  <a:solidFill>
                    <a:srgbClr val="6E6F73"/>
                  </a:solidFill>
                </a:endParaRPr>
              </a:p>
            </p:txBody>
          </p:sp>
          <p:sp>
            <p:nvSpPr>
              <p:cNvPr id="33" name="Freeform 95"/>
              <p:cNvSpPr>
                <a:spLocks/>
              </p:cNvSpPr>
              <p:nvPr/>
            </p:nvSpPr>
            <p:spPr bwMode="gray">
              <a:xfrm>
                <a:off x="6059345" y="3876005"/>
                <a:ext cx="120251" cy="224731"/>
              </a:xfrm>
              <a:custGeom>
                <a:avLst/>
                <a:gdLst>
                  <a:gd name="T0" fmla="*/ 66 w 976"/>
                  <a:gd name="T1" fmla="*/ 1824 h 1824"/>
                  <a:gd name="T2" fmla="*/ 0 w 976"/>
                  <a:gd name="T3" fmla="*/ 1758 h 1824"/>
                  <a:gd name="T4" fmla="*/ 843 w 976"/>
                  <a:gd name="T5" fmla="*/ 912 h 1824"/>
                  <a:gd name="T6" fmla="*/ 0 w 976"/>
                  <a:gd name="T7" fmla="*/ 66 h 1824"/>
                  <a:gd name="T8" fmla="*/ 66 w 976"/>
                  <a:gd name="T9" fmla="*/ 0 h 1824"/>
                  <a:gd name="T10" fmla="*/ 976 w 976"/>
                  <a:gd name="T11" fmla="*/ 912 h 1824"/>
                  <a:gd name="T12" fmla="*/ 66 w 976"/>
                  <a:gd name="T13" fmla="*/ 1824 h 1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6" h="1824">
                    <a:moveTo>
                      <a:pt x="66" y="1824"/>
                    </a:moveTo>
                    <a:lnTo>
                      <a:pt x="0" y="1758"/>
                    </a:lnTo>
                    <a:lnTo>
                      <a:pt x="843" y="912"/>
                    </a:lnTo>
                    <a:lnTo>
                      <a:pt x="0" y="66"/>
                    </a:lnTo>
                    <a:lnTo>
                      <a:pt x="66" y="0"/>
                    </a:lnTo>
                    <a:lnTo>
                      <a:pt x="976" y="912"/>
                    </a:lnTo>
                    <a:lnTo>
                      <a:pt x="66" y="18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3185" tIns="26593" rIns="53185" bIns="26593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 sz="1350" dirty="0">
                  <a:solidFill>
                    <a:srgbClr val="6E6F73"/>
                  </a:solidFill>
                </a:endParaRPr>
              </a:p>
            </p:txBody>
          </p:sp>
        </p:grpSp>
      </p:grpSp>
      <p:sp>
        <p:nvSpPr>
          <p:cNvPr id="34" name="Rectangle 33"/>
          <p:cNvSpPr/>
          <p:nvPr/>
        </p:nvSpPr>
        <p:spPr>
          <a:xfrm>
            <a:off x="626355" y="4268057"/>
            <a:ext cx="3825827" cy="39451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1050" dirty="0">
                <a:solidFill>
                  <a:srgbClr val="000000"/>
                </a:solidFill>
              </a:rPr>
              <a:t>Diagnosis of HF requires </a:t>
            </a:r>
            <a:r>
              <a:rPr lang="en-US" sz="1050" b="1" dirty="0">
                <a:solidFill>
                  <a:srgbClr val="C8102E"/>
                </a:solidFill>
              </a:rPr>
              <a:t>two major </a:t>
            </a:r>
            <a:r>
              <a:rPr lang="en-US" sz="1050" dirty="0">
                <a:solidFill>
                  <a:srgbClr val="000000"/>
                </a:solidFill>
              </a:rPr>
              <a:t>or </a:t>
            </a:r>
            <a:r>
              <a:rPr lang="en-US" sz="1050" b="1" dirty="0">
                <a:solidFill>
                  <a:srgbClr val="C8102E"/>
                </a:solidFill>
              </a:rPr>
              <a:t>one major and two minor</a:t>
            </a:r>
            <a:r>
              <a:rPr lang="en-US" sz="1050" b="1" dirty="0">
                <a:solidFill>
                  <a:srgbClr val="000000"/>
                </a:solidFill>
              </a:rPr>
              <a:t> </a:t>
            </a:r>
            <a:r>
              <a:rPr lang="en-US" sz="1050" dirty="0">
                <a:solidFill>
                  <a:srgbClr val="000000"/>
                </a:solidFill>
              </a:rPr>
              <a:t>criteria cannot be attributed to another condition</a:t>
            </a:r>
          </a:p>
        </p:txBody>
      </p:sp>
      <p:sp>
        <p:nvSpPr>
          <p:cNvPr id="35" name="ee4pHeader1"/>
          <p:cNvSpPr txBox="1"/>
          <p:nvPr/>
        </p:nvSpPr>
        <p:spPr>
          <a:xfrm>
            <a:off x="5236596" y="1123950"/>
            <a:ext cx="3305652" cy="25308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rtlCol="0" anchor="ctr" anchorCtr="0">
            <a:noAutofit/>
          </a:bodyPr>
          <a:lstStyle/>
          <a:p>
            <a:pPr algn="ctr" defTabSz="685800"/>
            <a:r>
              <a:rPr lang="en-US" sz="1200" dirty="0">
                <a:solidFill>
                  <a:schemeClr val="bg1"/>
                </a:solidFill>
              </a:rPr>
              <a:t>Clinical tests can support a HF diagnosis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796747" y="1638749"/>
            <a:ext cx="3477332" cy="136208"/>
            <a:chOff x="1346310" y="2185432"/>
            <a:chExt cx="4776931" cy="181611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1346310" y="2278744"/>
              <a:ext cx="4776931" cy="0"/>
            </a:xfrm>
            <a:prstGeom prst="line">
              <a:avLst/>
            </a:prstGeom>
            <a:ln w="9525" cap="rnd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2141629" y="2185432"/>
              <a:ext cx="3084501" cy="181611"/>
            </a:xfrm>
            <a:prstGeom prst="rect">
              <a:avLst/>
            </a:prstGeom>
            <a:solidFill>
              <a:srgbClr val="FFFFFF"/>
            </a:solidFill>
            <a:ln w="9525" cap="rnd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r>
                <a:rPr lang="en-US" sz="1050" dirty="0">
                  <a:solidFill>
                    <a:srgbClr val="000000"/>
                  </a:solidFill>
                </a:rPr>
                <a:t>Two sets of criteria for HF diagnosis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6180913" y="1717836"/>
            <a:ext cx="2576312" cy="183606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43000" lvl="1" indent="-162000" defTabSz="685800">
              <a:spcAft>
                <a:spcPts val="900"/>
              </a:spcAft>
              <a:buClr>
                <a:srgbClr val="C8102E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050" dirty="0">
                <a:solidFill>
                  <a:srgbClr val="000000">
                    <a:lumMod val="100000"/>
                  </a:srgbClr>
                </a:solidFill>
              </a:rPr>
              <a:t>Assist in the diagnosis or exclusion of HF as a cause of symptoms (Class I recommendation)</a:t>
            </a:r>
          </a:p>
          <a:p>
            <a:pPr marL="243000" lvl="1" indent="-162000" defTabSz="685800">
              <a:spcAft>
                <a:spcPts val="900"/>
              </a:spcAft>
              <a:buClr>
                <a:srgbClr val="C8102E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050" dirty="0">
                <a:solidFill>
                  <a:srgbClr val="000000">
                    <a:lumMod val="100000"/>
                  </a:srgbClr>
                </a:solidFill>
              </a:rPr>
              <a:t>Elevated levels also associated with other cardiac (i.e. </a:t>
            </a:r>
            <a:r>
              <a:rPr lang="en-US" sz="1050" dirty="0" err="1">
                <a:solidFill>
                  <a:srgbClr val="000000">
                    <a:lumMod val="100000"/>
                  </a:srgbClr>
                </a:solidFill>
              </a:rPr>
              <a:t>VHD</a:t>
            </a:r>
            <a:r>
              <a:rPr lang="en-US" sz="1050" dirty="0">
                <a:solidFill>
                  <a:srgbClr val="000000">
                    <a:lumMod val="100000"/>
                  </a:srgbClr>
                </a:solidFill>
              </a:rPr>
              <a:t>, </a:t>
            </a:r>
            <a:r>
              <a:rPr lang="en-US" sz="1050" dirty="0" err="1">
                <a:solidFill>
                  <a:srgbClr val="000000">
                    <a:lumMod val="100000"/>
                  </a:srgbClr>
                </a:solidFill>
              </a:rPr>
              <a:t>afib</a:t>
            </a:r>
            <a:r>
              <a:rPr lang="en-US" sz="1050" dirty="0">
                <a:solidFill>
                  <a:srgbClr val="000000">
                    <a:lumMod val="100000"/>
                  </a:srgbClr>
                </a:solidFill>
              </a:rPr>
              <a:t>, myocarditis, ACS) &amp; non-cardiac causes (i.e. CKD, aging, anemia, </a:t>
            </a:r>
            <a:r>
              <a:rPr lang="en-US" sz="1050" dirty="0" err="1">
                <a:solidFill>
                  <a:srgbClr val="000000">
                    <a:lumMod val="100000"/>
                  </a:srgbClr>
                </a:solidFill>
              </a:rPr>
              <a:t>OSA</a:t>
            </a:r>
            <a:r>
              <a:rPr lang="en-US" sz="1050" dirty="0">
                <a:solidFill>
                  <a:srgbClr val="000000">
                    <a:lumMod val="100000"/>
                  </a:srgbClr>
                </a:solidFill>
              </a:rPr>
              <a:t>)</a:t>
            </a:r>
          </a:p>
          <a:p>
            <a:pPr marL="243000" lvl="1" indent="-162000" defTabSz="685800">
              <a:spcAft>
                <a:spcPts val="900"/>
              </a:spcAft>
              <a:buClr>
                <a:srgbClr val="C8102E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</a:pPr>
            <a:r>
              <a:rPr lang="en-US" sz="1050" dirty="0">
                <a:solidFill>
                  <a:srgbClr val="000000">
                    <a:lumMod val="100000"/>
                  </a:srgbClr>
                </a:solidFill>
              </a:rPr>
              <a:t>Gives some impression of severity although limited tie to changes in management</a:t>
            </a:r>
            <a:endParaRPr lang="en-US" sz="1050" b="1" dirty="0">
              <a:solidFill>
                <a:srgbClr val="000000"/>
              </a:solidFill>
            </a:endParaRPr>
          </a:p>
        </p:txBody>
      </p:sp>
      <p:sp>
        <p:nvSpPr>
          <p:cNvPr id="40" name="ee4pFootnotes"/>
          <p:cNvSpPr>
            <a:spLocks noChangeArrowheads="1"/>
          </p:cNvSpPr>
          <p:nvPr/>
        </p:nvSpPr>
        <p:spPr bwMode="auto">
          <a:xfrm>
            <a:off x="354383" y="4949008"/>
            <a:ext cx="8250019" cy="20774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 defTabSz="685800">
              <a:lnSpc>
                <a:spcPct val="90000"/>
              </a:lnSpc>
            </a:pPr>
            <a:r>
              <a:rPr lang="en-US" sz="750" dirty="0">
                <a:solidFill>
                  <a:srgbClr val="000000"/>
                </a:solidFill>
                <a:cs typeface="Arial" pitchFamily="34" charset="0"/>
              </a:rPr>
              <a:t>Source: 'Evaluation of patient with suspected heart failure' – Wilson S. </a:t>
            </a:r>
            <a:r>
              <a:rPr lang="en-US" sz="750" dirty="0" err="1">
                <a:solidFill>
                  <a:srgbClr val="000000"/>
                </a:solidFill>
                <a:cs typeface="Arial" pitchFamily="34" charset="0"/>
              </a:rPr>
              <a:t>Colucci</a:t>
            </a:r>
            <a:r>
              <a:rPr lang="en-US" sz="750" dirty="0">
                <a:solidFill>
                  <a:srgbClr val="000000"/>
                </a:solidFill>
                <a:cs typeface="Arial" pitchFamily="34" charset="0"/>
              </a:rPr>
              <a:t> (2018);  '</a:t>
            </a:r>
            <a:r>
              <a:rPr lang="en-US" sz="750" dirty="0">
                <a:solidFill>
                  <a:srgbClr val="000000"/>
                </a:solidFill>
              </a:rPr>
              <a:t>2017 ACC/AHA/</a:t>
            </a:r>
            <a:r>
              <a:rPr lang="en-US" sz="750" dirty="0" err="1">
                <a:solidFill>
                  <a:srgbClr val="000000"/>
                </a:solidFill>
              </a:rPr>
              <a:t>HFSA</a:t>
            </a:r>
            <a:r>
              <a:rPr lang="en-US" sz="750" dirty="0">
                <a:solidFill>
                  <a:srgbClr val="000000"/>
                </a:solidFill>
              </a:rPr>
              <a:t> Focused Update of the 2013 </a:t>
            </a:r>
            <a:r>
              <a:rPr lang="en-US" sz="750" dirty="0" err="1">
                <a:solidFill>
                  <a:srgbClr val="000000"/>
                </a:solidFill>
              </a:rPr>
              <a:t>ACCF</a:t>
            </a:r>
            <a:r>
              <a:rPr lang="en-US" sz="750" dirty="0">
                <a:solidFill>
                  <a:srgbClr val="000000"/>
                </a:solidFill>
              </a:rPr>
              <a:t>/AHA Guideline for the Management of Heart Failure' (2017)</a:t>
            </a:r>
            <a:endParaRPr lang="en-US" sz="750" dirty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119955" y="1744147"/>
            <a:ext cx="1085542" cy="1911052"/>
            <a:chOff x="6563907" y="4879603"/>
            <a:chExt cx="496499" cy="2548069"/>
          </a:xfrm>
        </p:grpSpPr>
        <p:sp>
          <p:nvSpPr>
            <p:cNvPr id="42" name="Rectangle 41"/>
            <p:cNvSpPr/>
            <p:nvPr/>
          </p:nvSpPr>
          <p:spPr>
            <a:xfrm>
              <a:off x="6563907" y="5847630"/>
              <a:ext cx="485255" cy="711473"/>
            </a:xfrm>
            <a:prstGeom prst="rect">
              <a:avLst/>
            </a:prstGeom>
            <a:noFill/>
            <a:ln w="9525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 cap="rnd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r>
                <a:rPr lang="en-US" sz="1050" b="1" dirty="0" err="1">
                  <a:solidFill>
                    <a:schemeClr val="accent3"/>
                  </a:solidFill>
                </a:rPr>
                <a:t>Natiuretic</a:t>
              </a:r>
              <a:r>
                <a:rPr lang="en-US" sz="1050" b="1" dirty="0">
                  <a:solidFill>
                    <a:schemeClr val="accent3"/>
                  </a:solidFill>
                </a:rPr>
                <a:t> peptide biomarkers</a:t>
              </a:r>
            </a:p>
            <a:p>
              <a:pPr algn="ctr" defTabSz="685800"/>
              <a:endParaRPr lang="en-US" sz="1050" b="1" dirty="0">
                <a:solidFill>
                  <a:srgbClr val="C8102E"/>
                </a:solidFill>
              </a:endParaRPr>
            </a:p>
            <a:p>
              <a:pPr algn="ctr" defTabSz="685800"/>
              <a:r>
                <a:rPr lang="en-US" sz="1050" b="1" i="1" dirty="0">
                  <a:solidFill>
                    <a:schemeClr val="accent3"/>
                  </a:solidFill>
                </a:rPr>
                <a:t>BNP</a:t>
              </a:r>
              <a:r>
                <a:rPr lang="en-US" sz="1050" b="1" i="1" dirty="0">
                  <a:solidFill>
                    <a:srgbClr val="C8102E"/>
                  </a:solidFill>
                </a:rPr>
                <a:t> </a:t>
              </a:r>
              <a:r>
                <a:rPr lang="en-US" sz="1050" b="1" i="1" dirty="0">
                  <a:solidFill>
                    <a:srgbClr val="000000"/>
                  </a:solidFill>
                </a:rPr>
                <a:t>(B-type natriuretic peptide) &amp; </a:t>
              </a:r>
              <a:r>
                <a:rPr lang="en-US" sz="1050" b="1" i="1" dirty="0">
                  <a:solidFill>
                    <a:schemeClr val="accent3"/>
                  </a:solidFill>
                </a:rPr>
                <a:t>NT-</a:t>
              </a:r>
              <a:r>
                <a:rPr lang="en-US" sz="1050" b="1" i="1" dirty="0" err="1">
                  <a:solidFill>
                    <a:schemeClr val="accent3"/>
                  </a:solidFill>
                </a:rPr>
                <a:t>proBNP</a:t>
              </a:r>
              <a:r>
                <a:rPr lang="en-US" sz="1050" b="1" i="1" dirty="0">
                  <a:solidFill>
                    <a:srgbClr val="C8102E"/>
                  </a:solidFill>
                </a:rPr>
                <a:t> </a:t>
              </a:r>
              <a:r>
                <a:rPr lang="en-US" sz="1050" b="1" i="1" dirty="0">
                  <a:solidFill>
                    <a:srgbClr val="000000"/>
                  </a:solidFill>
                </a:rPr>
                <a:t>(N-terminal pro-B-type natriuretic peptide) </a:t>
              </a:r>
            </a:p>
            <a:p>
              <a:pPr algn="ctr" defTabSz="685800"/>
              <a:endParaRPr lang="en-US" sz="1050" b="1" dirty="0">
                <a:solidFill>
                  <a:srgbClr val="C8102E"/>
                </a:solidFill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7060406" y="4879603"/>
              <a:ext cx="0" cy="2548069"/>
            </a:xfrm>
            <a:prstGeom prst="line">
              <a:avLst/>
            </a:prstGeom>
            <a:ln w="9525" cap="rnd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/>
          <p:cNvSpPr/>
          <p:nvPr/>
        </p:nvSpPr>
        <p:spPr>
          <a:xfrm>
            <a:off x="5109596" y="3973669"/>
            <a:ext cx="3717853" cy="67520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Aft>
                <a:spcPts val="225"/>
              </a:spcAft>
            </a:pPr>
            <a:r>
              <a:rPr lang="en-US" sz="1050" b="1" dirty="0">
                <a:solidFill>
                  <a:schemeClr val="accent3"/>
                </a:solidFill>
              </a:rPr>
              <a:t>Echocardiogram is </a:t>
            </a:r>
            <a:r>
              <a:rPr lang="en-US" sz="1050" b="1" u="sng" dirty="0">
                <a:solidFill>
                  <a:schemeClr val="accent3"/>
                </a:solidFill>
              </a:rPr>
              <a:t>not diagnostic</a:t>
            </a:r>
            <a:endParaRPr lang="en-US" sz="1050" b="1" dirty="0">
              <a:solidFill>
                <a:schemeClr val="accent3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773928" y="2469182"/>
            <a:ext cx="202406" cy="202406"/>
            <a:chOff x="982662" y="2655888"/>
            <a:chExt cx="269875" cy="269875"/>
          </a:xfrm>
        </p:grpSpPr>
        <p:sp>
          <p:nvSpPr>
            <p:cNvPr id="46" name="Oval 54"/>
            <p:cNvSpPr>
              <a:spLocks noChangeArrowheads="1"/>
            </p:cNvSpPr>
            <p:nvPr/>
          </p:nvSpPr>
          <p:spPr bwMode="auto">
            <a:xfrm rot="16200000">
              <a:off x="982662" y="2655888"/>
              <a:ext cx="269875" cy="269875"/>
            </a:xfrm>
            <a:prstGeom prst="ellipse">
              <a:avLst/>
            </a:prstGeom>
            <a:solidFill>
              <a:schemeClr val="tx2">
                <a:lumMod val="10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47" name="Freeform 55"/>
            <p:cNvSpPr>
              <a:spLocks/>
            </p:cNvSpPr>
            <p:nvPr/>
          </p:nvSpPr>
          <p:spPr bwMode="auto">
            <a:xfrm rot="16200000">
              <a:off x="1019968" y="2742407"/>
              <a:ext cx="174625" cy="96837"/>
            </a:xfrm>
            <a:custGeom>
              <a:avLst/>
              <a:gdLst>
                <a:gd name="T0" fmla="*/ 55 w 110"/>
                <a:gd name="T1" fmla="*/ 0 h 61"/>
                <a:gd name="T2" fmla="*/ 49 w 110"/>
                <a:gd name="T3" fmla="*/ 7 h 61"/>
                <a:gd name="T4" fmla="*/ 0 w 110"/>
                <a:gd name="T5" fmla="*/ 55 h 61"/>
                <a:gd name="T6" fmla="*/ 7 w 110"/>
                <a:gd name="T7" fmla="*/ 61 h 61"/>
                <a:gd name="T8" fmla="*/ 55 w 110"/>
                <a:gd name="T9" fmla="*/ 13 h 61"/>
                <a:gd name="T10" fmla="*/ 103 w 110"/>
                <a:gd name="T11" fmla="*/ 61 h 61"/>
                <a:gd name="T12" fmla="*/ 110 w 110"/>
                <a:gd name="T13" fmla="*/ 55 h 61"/>
                <a:gd name="T14" fmla="*/ 62 w 110"/>
                <a:gd name="T15" fmla="*/ 7 h 61"/>
                <a:gd name="T16" fmla="*/ 55 w 110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61">
                  <a:moveTo>
                    <a:pt x="55" y="0"/>
                  </a:moveTo>
                  <a:lnTo>
                    <a:pt x="49" y="7"/>
                  </a:lnTo>
                  <a:lnTo>
                    <a:pt x="0" y="55"/>
                  </a:lnTo>
                  <a:lnTo>
                    <a:pt x="7" y="61"/>
                  </a:lnTo>
                  <a:lnTo>
                    <a:pt x="55" y="13"/>
                  </a:lnTo>
                  <a:lnTo>
                    <a:pt x="103" y="61"/>
                  </a:lnTo>
                  <a:lnTo>
                    <a:pt x="110" y="55"/>
                  </a:lnTo>
                  <a:lnTo>
                    <a:pt x="62" y="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773988" y="4209871"/>
            <a:ext cx="202406" cy="202406"/>
            <a:chOff x="982662" y="2655888"/>
            <a:chExt cx="269875" cy="269875"/>
          </a:xfrm>
        </p:grpSpPr>
        <p:sp>
          <p:nvSpPr>
            <p:cNvPr id="49" name="Oval 54"/>
            <p:cNvSpPr>
              <a:spLocks noChangeArrowheads="1"/>
            </p:cNvSpPr>
            <p:nvPr/>
          </p:nvSpPr>
          <p:spPr bwMode="auto">
            <a:xfrm rot="16200000">
              <a:off x="982662" y="2655888"/>
              <a:ext cx="269875" cy="269875"/>
            </a:xfrm>
            <a:prstGeom prst="ellipse">
              <a:avLst/>
            </a:prstGeom>
            <a:solidFill>
              <a:schemeClr val="tx2">
                <a:lumMod val="10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50" name="Freeform 55"/>
            <p:cNvSpPr>
              <a:spLocks/>
            </p:cNvSpPr>
            <p:nvPr/>
          </p:nvSpPr>
          <p:spPr bwMode="auto">
            <a:xfrm rot="16200000">
              <a:off x="1019968" y="2742407"/>
              <a:ext cx="174625" cy="96837"/>
            </a:xfrm>
            <a:custGeom>
              <a:avLst/>
              <a:gdLst>
                <a:gd name="T0" fmla="*/ 55 w 110"/>
                <a:gd name="T1" fmla="*/ 0 h 61"/>
                <a:gd name="T2" fmla="*/ 49 w 110"/>
                <a:gd name="T3" fmla="*/ 7 h 61"/>
                <a:gd name="T4" fmla="*/ 0 w 110"/>
                <a:gd name="T5" fmla="*/ 55 h 61"/>
                <a:gd name="T6" fmla="*/ 7 w 110"/>
                <a:gd name="T7" fmla="*/ 61 h 61"/>
                <a:gd name="T8" fmla="*/ 55 w 110"/>
                <a:gd name="T9" fmla="*/ 13 h 61"/>
                <a:gd name="T10" fmla="*/ 103 w 110"/>
                <a:gd name="T11" fmla="*/ 61 h 61"/>
                <a:gd name="T12" fmla="*/ 110 w 110"/>
                <a:gd name="T13" fmla="*/ 55 h 61"/>
                <a:gd name="T14" fmla="*/ 62 w 110"/>
                <a:gd name="T15" fmla="*/ 7 h 61"/>
                <a:gd name="T16" fmla="*/ 55 w 110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61">
                  <a:moveTo>
                    <a:pt x="55" y="0"/>
                  </a:moveTo>
                  <a:lnTo>
                    <a:pt x="49" y="7"/>
                  </a:lnTo>
                  <a:lnTo>
                    <a:pt x="0" y="55"/>
                  </a:lnTo>
                  <a:lnTo>
                    <a:pt x="7" y="61"/>
                  </a:lnTo>
                  <a:lnTo>
                    <a:pt x="55" y="13"/>
                  </a:lnTo>
                  <a:lnTo>
                    <a:pt x="103" y="61"/>
                  </a:lnTo>
                  <a:lnTo>
                    <a:pt x="110" y="55"/>
                  </a:lnTo>
                  <a:lnTo>
                    <a:pt x="62" y="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>
                <a:lumMod val="100000"/>
              </a:srgbClr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 dirty="0">
                <a:solidFill>
                  <a:srgbClr val="FFFFFF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446281" y="2689120"/>
            <a:ext cx="834272" cy="12750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SzPct val="100000"/>
              <a:buFont typeface="Trebuchet MS" panose="020B0603020202020204" pitchFamily="34" charset="0"/>
              <a:buChar char="​"/>
            </a:pPr>
            <a:r>
              <a:rPr lang="en-US" sz="600" i="1" dirty="0">
                <a:solidFill>
                  <a:srgbClr val="000000">
                    <a:lumMod val="100000"/>
                  </a:srgbClr>
                </a:solidFill>
              </a:rPr>
              <a:t>Supportive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452182" y="4448669"/>
            <a:ext cx="834272" cy="12750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SzPct val="100000"/>
              <a:buFont typeface="Trebuchet MS" panose="020B0603020202020204" pitchFamily="34" charset="0"/>
              <a:buChar char="​"/>
            </a:pPr>
            <a:r>
              <a:rPr lang="en-US" sz="600" i="1" dirty="0">
                <a:solidFill>
                  <a:srgbClr val="000000">
                    <a:lumMod val="100000"/>
                  </a:srgbClr>
                </a:solidFill>
              </a:rPr>
              <a:t>Supportive</a:t>
            </a:r>
          </a:p>
        </p:txBody>
      </p:sp>
    </p:spTree>
    <p:extLst>
      <p:ext uri="{BB962C8B-B14F-4D97-AF65-F5344CB8AC3E}">
        <p14:creationId xmlns:p14="http://schemas.microsoft.com/office/powerpoint/2010/main" val="1975361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07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Margins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yoPtUDReeJ94HiVJMVl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RAFTSHAPETAG" val="DRAFTSHAPETA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MACROSCOPYRIGHTREPRESENTATIVE" val="BCGMacrosCopyrightRepresentativ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EGksz.vEmxHeRh91uGO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2Q.claRB2hj336WaWmr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n3AQCzRTD6zEsQlcQTAj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Margins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N2Q.claRB2hj336WaWmrQ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63F2LCLTYag.luD7DkddA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JYi2KOU2"/>
  <p:tag name="EE4P_STYLE_NAME" val="Edwards Grid 16:9"/>
  <p:tag name="EE4P_SMART_ELEMENT" val="HarveyBall"/>
  <p:tag name="EE4P_SMART_ELEMENT_XML" val="&lt;smartelement id=&quot;HarveyBall&quot; custom=&quot;1&quot;&gt;&lt;position width=&quot;21.25&quot; height=&quot;21.25&quot; alignment=&quot;1&quot; /&gt;&lt;elements&gt;&lt;element name=&quot;background&quot;&gt;&lt;fill visible=&quot;1&quot; foreColor=&quot;#e2e2e3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0&quot; /&gt;&lt;reflection visible=&quot;0&quot; /&gt;&lt;shadow visible=&quot;0&quot; /&gt;&lt;/element&gt;&lt;/elements&gt;&lt;colors&gt;&lt;color name=&quot;Red&quot; theme=&quot;15&quot; default=&quot;1&quot; /&gt;&lt;color name=&quot;Dark red&quot; theme=&quot;15:-0.5&quot; /&gt;&lt;color name=&quot;Light red&quot; theme=&quot;15:0.4&quot; /&gt;&lt;color name=&quot;Green&quot; rgb=&quot;#29ba74&quot; /&gt;&lt;color name=&quot;Yellow&quot; rgb=&quot;#d4df33&quot; /&gt;&lt;color name=&quot;Grey&quot; rgb=&quot;#9a9a9a&quot; /&gt;&lt;color name=&quot;Magenta&quot; rgb=&quot;#e71c57&quot; /&gt;&lt;/colors&gt;&lt;/smartelement&gt;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JYi2KOU2"/>
  <p:tag name="EE4P_STYLE_NAME" val="Edwards Grid 16:9"/>
  <p:tag name="EE4P_SMART_ELEMENT" val="HarveyBall"/>
  <p:tag name="EE4P_SMART_ELEMENT_XML" val="&lt;smartelement id=&quot;HarveyBall&quot; custom=&quot;1&quot;&gt;&lt;position width=&quot;21.25&quot; height=&quot;21.25&quot; alignment=&quot;1&quot; /&gt;&lt;elements&gt;&lt;element name=&quot;background&quot;&gt;&lt;fill visible=&quot;1&quot; foreColor=&quot;#e2e2e3&quot; /&gt;&lt;line visible=&quot;0&quot; /&gt;&lt;reflection visible=&quot;0&quot; /&gt;&lt;shadow visible=&quot;0&quot; /&gt;&lt;/element&gt;&lt;element name=&quot;arc&quot;&gt;&lt;fill visible=&quot;1&quot; foreColor=&quot;&quot; /&gt;&lt;line visible=&quot;0&quot; /&gt;&lt;reflection visible=&quot;0&quot; /&gt;&lt;shadow visible=&quot;0&quot; /&gt;&lt;/element&gt;&lt;element name=&quot;circle&quot;&gt;&lt;fill visible=&quot;0&quot; /&gt;&lt;line visible=&quot;0&quot; /&gt;&lt;reflection visible=&quot;0&quot; /&gt;&lt;shadow visible=&quot;0&quot; /&gt;&lt;/element&gt;&lt;/elements&gt;&lt;colors&gt;&lt;color name=&quot;Red&quot; theme=&quot;15&quot; default=&quot;1&quot; /&gt;&lt;color name=&quot;Dark red&quot; theme=&quot;15:-0.5&quot; /&gt;&lt;color name=&quot;Light red&quot; theme=&quot;15:0.4&quot; /&gt;&lt;color name=&quot;Green&quot; rgb=&quot;#29ba74&quot; /&gt;&lt;color name=&quot;Yellow&quot; rgb=&quot;#d4df33&quot; /&gt;&lt;color name=&quot;Grey&quot; rgb=&quot;#9a9a9a&quot; /&gt;&lt;color name=&quot;Magenta&quot; rgb=&quot;#e71c57&quot; /&gt;&lt;/colors&gt;&lt;/smartelement&gt;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FvGO_6StK4tWUdrhRd0w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2F_IkVQuyMyoLiSosgyg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NbnnJSQwGXBfsfTnt7m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ITW_mYTjGeBp4ZSTr8Lw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TsV940TAehu13Qdy3uWQ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PWIBryBTe.EIB4zoOL8NQ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NpVqiTT0KVAzxlLFsoIQ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w3sq1yyT7y3DGOkr4e5dg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wzwosYT1CvbWgRiRDllg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mHfX4.QO6jhT8YEPOgEA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P.i_4eRA21.pLQuG6GXw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YTyjWXQ4KPFtJAf68P1w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C5M6O1RWalDC5kcPlid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fs504PQbyuFD_DpzVqYg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R8kGBuQsaPC7hN0kDtTA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.6ekYVqRBSsFOija_QAKg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UJqs7miStCK2ZU4EQU3Qg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Br31tPgQ2S8jr2F1z1dXg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_Er5whOSiy3Q6RoTUI__g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4I6swfQRW8Go69iQGGzA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YvFPI2SdaclbRWT0NWu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U5BQCDSeSZdjHvplpdnw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gKxfVmReG_AO2k.CutIQ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N8cGd4RgGB.W7l2h.61w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N8cGd4RgGB.W7l2h.61w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6rrT5PQf.B0TvdeMsFr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6rrT5PQf.B0TvdeMsFrA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6rrT5PQf.B0TvdeMsFr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Q4XLd5oRbOg8p1E9Hvj7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Margi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78bpnJvTqm6honODXCxK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heme/theme1.xml><?xml version="1.0" encoding="utf-8"?>
<a:theme xmlns:a="http://schemas.openxmlformats.org/drawingml/2006/main" name="Edwards PPT Template 13Nov2015">
  <a:themeElements>
    <a:clrScheme name="Edwards 2015">
      <a:dk1>
        <a:srgbClr val="000000"/>
      </a:dk1>
      <a:lt1>
        <a:srgbClr val="FFFFFF"/>
      </a:lt1>
      <a:dk2>
        <a:srgbClr val="94A596"/>
      </a:dk2>
      <a:lt2>
        <a:srgbClr val="A4BCC2"/>
      </a:lt2>
      <a:accent1>
        <a:srgbClr val="C8102E"/>
      </a:accent1>
      <a:accent2>
        <a:srgbClr val="898D8D"/>
      </a:accent2>
      <a:accent3>
        <a:srgbClr val="982E2F"/>
      </a:accent3>
      <a:accent4>
        <a:srgbClr val="CEB888"/>
      </a:accent4>
      <a:accent5>
        <a:srgbClr val="611D4B"/>
      </a:accent5>
      <a:accent6>
        <a:srgbClr val="505759"/>
      </a:accent6>
      <a:hlink>
        <a:srgbClr val="C8102E"/>
      </a:hlink>
      <a:folHlink>
        <a:srgbClr val="C8102E"/>
      </a:folHlink>
    </a:clrScheme>
    <a:fontScheme name="Edwards 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dwards 2015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254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90500" dist="63500" dir="2700000" algn="br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CG Grid 16:9">
  <a:themeElements>
    <a:clrScheme name="edwards source">
      <a:dk1>
        <a:srgbClr val="000000"/>
      </a:dk1>
      <a:lt1>
        <a:srgbClr val="FFFFFF"/>
      </a:lt1>
      <a:dk2>
        <a:srgbClr val="C8102E"/>
      </a:dk2>
      <a:lt2>
        <a:srgbClr val="808080"/>
      </a:lt2>
      <a:accent1>
        <a:srgbClr val="E2E2E2"/>
      </a:accent1>
      <a:accent2>
        <a:srgbClr val="E38796"/>
      </a:accent2>
      <a:accent3>
        <a:srgbClr val="FFFFFF"/>
      </a:accent3>
      <a:accent4>
        <a:srgbClr val="C8102E"/>
      </a:accent4>
      <a:accent5>
        <a:srgbClr val="B5944B"/>
      </a:accent5>
      <a:accent6>
        <a:srgbClr val="3F037C"/>
      </a:accent6>
      <a:hlink>
        <a:srgbClr val="C8102E"/>
      </a:hlink>
      <a:folHlink>
        <a:srgbClr val="D54B62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buSzPct val="100000"/>
          <a:buFont typeface="Trebuchet MS" panose="020B0603020202020204" pitchFamily="34" charset="0"/>
          <a:buChar char="​"/>
          <a:defRPr sz="1200" dirty="0" err="1" smtClean="0">
            <a:solidFill>
              <a:srgbClr val="000000">
                <a:lumMod val="100000"/>
              </a:srgbClr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3.xml><?xml version="1.0" encoding="utf-8"?>
<a:theme xmlns:a="http://schemas.openxmlformats.org/drawingml/2006/main" name="1_BCG Grid 16:9">
  <a:themeElements>
    <a:clrScheme name="edwards source">
      <a:dk1>
        <a:srgbClr val="000000"/>
      </a:dk1>
      <a:lt1>
        <a:srgbClr val="FFFFFF"/>
      </a:lt1>
      <a:dk2>
        <a:srgbClr val="C8102E"/>
      </a:dk2>
      <a:lt2>
        <a:srgbClr val="808080"/>
      </a:lt2>
      <a:accent1>
        <a:srgbClr val="E2E2E2"/>
      </a:accent1>
      <a:accent2>
        <a:srgbClr val="E38796"/>
      </a:accent2>
      <a:accent3>
        <a:srgbClr val="FFFFFF"/>
      </a:accent3>
      <a:accent4>
        <a:srgbClr val="C8102E"/>
      </a:accent4>
      <a:accent5>
        <a:srgbClr val="B5944B"/>
      </a:accent5>
      <a:accent6>
        <a:srgbClr val="3F037C"/>
      </a:accent6>
      <a:hlink>
        <a:srgbClr val="C8102E"/>
      </a:hlink>
      <a:folHlink>
        <a:srgbClr val="D54B62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buSzPct val="100000"/>
          <a:buFont typeface="Trebuchet MS" panose="020B0603020202020204" pitchFamily="34" charset="0"/>
          <a:buChar char="​"/>
          <a:defRPr sz="1200" dirty="0" err="1" smtClean="0">
            <a:solidFill>
              <a:srgbClr val="000000">
                <a:lumMod val="100000"/>
              </a:srgbClr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4.xml><?xml version="1.0" encoding="utf-8"?>
<a:theme xmlns:a="http://schemas.openxmlformats.org/drawingml/2006/main" name="Blank">
  <a:themeElements>
    <a:clrScheme name="Standard colors 1">
      <a:dk1>
        <a:srgbClr val="000000"/>
      </a:dk1>
      <a:lt1>
        <a:srgbClr val="FFFFFF"/>
      </a:lt1>
      <a:dk2>
        <a:srgbClr val="177B57"/>
      </a:dk2>
      <a:lt2>
        <a:srgbClr val="808080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_BCG Grid 16:9">
  <a:themeElements>
    <a:clrScheme name="Edwards Theme Color">
      <a:dk1>
        <a:srgbClr val="000000"/>
      </a:dk1>
      <a:lt1>
        <a:srgbClr val="FFFFFF"/>
      </a:lt1>
      <a:dk2>
        <a:srgbClr val="C8102E"/>
      </a:dk2>
      <a:lt2>
        <a:srgbClr val="808080"/>
      </a:lt2>
      <a:accent1>
        <a:srgbClr val="E2E2E2"/>
      </a:accent1>
      <a:accent2>
        <a:srgbClr val="E38796"/>
      </a:accent2>
      <a:accent3>
        <a:srgbClr val="FFFFFF"/>
      </a:accent3>
      <a:accent4>
        <a:srgbClr val="C8102E"/>
      </a:accent4>
      <a:accent5>
        <a:srgbClr val="B5944B"/>
      </a:accent5>
      <a:accent6>
        <a:srgbClr val="3F037C"/>
      </a:accent6>
      <a:hlink>
        <a:srgbClr val="C8102E"/>
      </a:hlink>
      <a:folHlink>
        <a:srgbClr val="D54B62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75757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6.xml><?xml version="1.0" encoding="utf-8"?>
<a:theme xmlns:a="http://schemas.openxmlformats.org/drawingml/2006/main" name="3_BCG Grid 16:9">
  <a:themeElements>
    <a:clrScheme name="edwards source">
      <a:dk1>
        <a:srgbClr val="000000"/>
      </a:dk1>
      <a:lt1>
        <a:srgbClr val="FFFFFF"/>
      </a:lt1>
      <a:dk2>
        <a:srgbClr val="C8102E"/>
      </a:dk2>
      <a:lt2>
        <a:srgbClr val="808080"/>
      </a:lt2>
      <a:accent1>
        <a:srgbClr val="E2E2E2"/>
      </a:accent1>
      <a:accent2>
        <a:srgbClr val="E38796"/>
      </a:accent2>
      <a:accent3>
        <a:srgbClr val="FFFFFF"/>
      </a:accent3>
      <a:accent4>
        <a:srgbClr val="C8102E"/>
      </a:accent4>
      <a:accent5>
        <a:srgbClr val="B5944B"/>
      </a:accent5>
      <a:accent6>
        <a:srgbClr val="3F037C"/>
      </a:accent6>
      <a:hlink>
        <a:srgbClr val="C8102E"/>
      </a:hlink>
      <a:folHlink>
        <a:srgbClr val="D54B62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buSzPct val="100000"/>
          <a:buFont typeface="Trebuchet MS" panose="020B0603020202020204" pitchFamily="34" charset="0"/>
          <a:buChar char="​"/>
          <a:defRPr sz="1200" dirty="0" err="1" smtClean="0">
            <a:solidFill>
              <a:srgbClr val="000000">
                <a:lumMod val="100000"/>
              </a:srgbClr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7.xml><?xml version="1.0" encoding="utf-8"?>
<a:theme xmlns:a="http://schemas.openxmlformats.org/drawingml/2006/main" name="4_BCG Grid 16:9">
  <a:themeElements>
    <a:clrScheme name="Edwards Theme Color">
      <a:dk1>
        <a:srgbClr val="000000"/>
      </a:dk1>
      <a:lt1>
        <a:srgbClr val="FFFFFF"/>
      </a:lt1>
      <a:dk2>
        <a:srgbClr val="C8102E"/>
      </a:dk2>
      <a:lt2>
        <a:srgbClr val="808080"/>
      </a:lt2>
      <a:accent1>
        <a:srgbClr val="E2E2E2"/>
      </a:accent1>
      <a:accent2>
        <a:srgbClr val="E38796"/>
      </a:accent2>
      <a:accent3>
        <a:srgbClr val="FFFFFF"/>
      </a:accent3>
      <a:accent4>
        <a:srgbClr val="C8102E"/>
      </a:accent4>
      <a:accent5>
        <a:srgbClr val="B5944B"/>
      </a:accent5>
      <a:accent6>
        <a:srgbClr val="3F037C"/>
      </a:accent6>
      <a:hlink>
        <a:srgbClr val="C8102E"/>
      </a:hlink>
      <a:folHlink>
        <a:srgbClr val="D54B62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75757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8.xml><?xml version="1.0" encoding="utf-8"?>
<a:theme xmlns:a="http://schemas.openxmlformats.org/drawingml/2006/main" name="5_BCG Grid 16:9">
  <a:themeElements>
    <a:clrScheme name="Edwards Theme Color">
      <a:dk1>
        <a:srgbClr val="000000"/>
      </a:dk1>
      <a:lt1>
        <a:srgbClr val="FFFFFF"/>
      </a:lt1>
      <a:dk2>
        <a:srgbClr val="C8102E"/>
      </a:dk2>
      <a:lt2>
        <a:srgbClr val="808080"/>
      </a:lt2>
      <a:accent1>
        <a:srgbClr val="E2E2E2"/>
      </a:accent1>
      <a:accent2>
        <a:srgbClr val="E38796"/>
      </a:accent2>
      <a:accent3>
        <a:srgbClr val="FFFFFF"/>
      </a:accent3>
      <a:accent4>
        <a:srgbClr val="C8102E"/>
      </a:accent4>
      <a:accent5>
        <a:srgbClr val="B5944B"/>
      </a:accent5>
      <a:accent6>
        <a:srgbClr val="3F037C"/>
      </a:accent6>
      <a:hlink>
        <a:srgbClr val="C8102E"/>
      </a:hlink>
      <a:folHlink>
        <a:srgbClr val="D54B62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75757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9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AT_All_Hands_2-23-18</Template>
  <TotalTime>31502</TotalTime>
  <Words>2140</Words>
  <Application>Microsoft Office PowerPoint</Application>
  <PresentationFormat>On-screen Show (16:9)</PresentationFormat>
  <Paragraphs>608</Paragraphs>
  <Slides>25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2" baseType="lpstr">
      <vt:lpstr>MS PGothic</vt:lpstr>
      <vt:lpstr>Arial</vt:lpstr>
      <vt:lpstr>Calibri</vt:lpstr>
      <vt:lpstr>Myriad Pro</vt:lpstr>
      <vt:lpstr>TradeGothic</vt:lpstr>
      <vt:lpstr>Trebuchet MS</vt:lpstr>
      <vt:lpstr>Wingdings</vt:lpstr>
      <vt:lpstr>Edwards PPT Template 13Nov2015</vt:lpstr>
      <vt:lpstr>BCG Grid 16:9</vt:lpstr>
      <vt:lpstr>1_BCG Grid 16:9</vt:lpstr>
      <vt:lpstr>Blank</vt:lpstr>
      <vt:lpstr>2_BCG Grid 16:9</vt:lpstr>
      <vt:lpstr>3_BCG Grid 16:9</vt:lpstr>
      <vt:lpstr>4_BCG Grid 16:9</vt:lpstr>
      <vt:lpstr>5_BCG Grid 16:9</vt:lpstr>
      <vt:lpstr>Theme1</vt:lpstr>
      <vt:lpstr>think-cell Slide</vt:lpstr>
      <vt:lpstr>Needs in the Therapeutic Heart Failure Space</vt:lpstr>
      <vt:lpstr>PowerPoint Presentation</vt:lpstr>
      <vt:lpstr>Two primary forms of heart failure </vt:lpstr>
      <vt:lpstr>Heart failure is the number one driver of death, hospitalizations, and costs in the Medicare population</vt:lpstr>
      <vt:lpstr>Key risk factors for HF are contributory and causal </vt:lpstr>
      <vt:lpstr>Despite different drivers, compensatory/perpetuating mechanisms similar in HF</vt:lpstr>
      <vt:lpstr>Multiple co-morbidities create an inflammatory state that leads to endothelial dysfunction that drives HFpEF</vt:lpstr>
      <vt:lpstr>PowerPoint Presentation</vt:lpstr>
      <vt:lpstr>Current paradigm for clinical diagnosis leaves significant room for improvement</vt:lpstr>
      <vt:lpstr>Hospitalizations account for over half of the costs in Stage C/D HF and reducing them is a key priority</vt:lpstr>
      <vt:lpstr>HFpEF hospitalization rate rising relative to HFrEF due to an ageing population, lesser misdiagnosis and lack of therapies</vt:lpstr>
      <vt:lpstr>High co-morbidities in HFpEF postulated to cause a higher % of non-cardiac deaths vs. HFrEF</vt:lpstr>
      <vt:lpstr>Cause-specific mortality in RCTs of HFpEF</vt:lpstr>
      <vt:lpstr>Left Atrial Pressure is an early predictor of clinical decompensation</vt:lpstr>
      <vt:lpstr>Multitude of treatment options exist for HFrEF with a lack of standard of care for HFpEF</vt:lpstr>
      <vt:lpstr>Progress made in HFrEF over the years has led to a decrease in morbidity and mortality</vt:lpstr>
      <vt:lpstr>However, HFrEF trials also saw a number of early disappointments: 1987 - 2013</vt:lpstr>
      <vt:lpstr>In comparison, HFpEF has been studied in fewer trials, with limited success</vt:lpstr>
      <vt:lpstr>HFpEF’s diverse etiology is similar to cancer and may require a more targeted patient classification and therapy</vt:lpstr>
      <vt:lpstr>Clinicians have proposed multiple HFpEF segmentations to better understand patient population</vt:lpstr>
      <vt:lpstr>So what does all this mean from a clinical trial standpoint?</vt:lpstr>
      <vt:lpstr>Negative trials in HFpEF showcase the importance of matching patient segments with interventions and endpoints</vt:lpstr>
      <vt:lpstr>Successful trials in HFpEF showcase the importance of matching patient segments with interventions and endpoints</vt:lpstr>
      <vt:lpstr>“Precision medicine” used in HFpEF registries: patients are deep-phenotyped and allocated to appropriate trials</vt:lpstr>
      <vt:lpstr>PowerPoint Presentation</vt:lpstr>
    </vt:vector>
  </TitlesOfParts>
  <Manager/>
  <Company>Edwards Lifesciences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 Key Questions for Mike Mtg 1</dc:title>
  <dc:subject/>
  <dc:creator>Viral Gandhi</dc:creator>
  <cp:keywords/>
  <dc:description/>
  <cp:lastModifiedBy>Checkin 002</cp:lastModifiedBy>
  <cp:revision>640</cp:revision>
  <cp:lastPrinted>2018-03-23T16:56:46Z</cp:lastPrinted>
  <dcterms:created xsi:type="dcterms:W3CDTF">2018-02-21T21:26:03Z</dcterms:created>
  <dcterms:modified xsi:type="dcterms:W3CDTF">2019-03-05T12:04:06Z</dcterms:modified>
  <cp:category/>
</cp:coreProperties>
</file>